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3" r:id="rId5"/>
    <p:sldId id="262" r:id="rId6"/>
    <p:sldId id="266" r:id="rId7"/>
    <p:sldId id="269" r:id="rId8"/>
    <p:sldId id="267" r:id="rId9"/>
    <p:sldId id="272" r:id="rId10"/>
    <p:sldId id="273" r:id="rId11"/>
    <p:sldId id="284" r:id="rId12"/>
    <p:sldId id="268" r:id="rId13"/>
    <p:sldId id="274" r:id="rId14"/>
    <p:sldId id="279" r:id="rId15"/>
    <p:sldId id="280" r:id="rId16"/>
    <p:sldId id="281" r:id="rId17"/>
    <p:sldId id="283" r:id="rId18"/>
    <p:sldId id="285"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88496"/>
  </p:normalViewPr>
  <p:slideViewPr>
    <p:cSldViewPr snapToGrid="0" snapToObjects="1">
      <p:cViewPr varScale="1">
        <p:scale>
          <a:sx n="85" d="100"/>
          <a:sy n="85"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44CB3-9D0D-5045-A8E9-508A78224C6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49045-C3C8-6542-886D-F265C9CEAFE9}" type="slidenum">
              <a:rPr lang="en-US" smtClean="0"/>
              <a:t>‹#›</a:t>
            </a:fld>
            <a:endParaRPr lang="en-US"/>
          </a:p>
        </p:txBody>
      </p:sp>
    </p:spTree>
    <p:extLst>
      <p:ext uri="{BB962C8B-B14F-4D97-AF65-F5344CB8AC3E}">
        <p14:creationId xmlns:p14="http://schemas.microsoft.com/office/powerpoint/2010/main" val="39050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0" dirty="0">
                <a:solidFill>
                  <a:srgbClr val="000000"/>
                </a:solidFill>
                <a:effectLst/>
                <a:latin typeface="LinLibertineT"/>
                <a:ea typeface="Calibri" panose="020F0502020204030204" pitchFamily="34" charset="0"/>
                <a:cs typeface="LinLibertineT"/>
              </a:rPr>
              <a:t>Project’s Agenda is as follows:</a:t>
            </a:r>
          </a:p>
          <a:p>
            <a:pPr fontAlgn="base"/>
            <a:r>
              <a:rPr lang="en-US" sz="1200" b="0" kern="0" dirty="0">
                <a:solidFill>
                  <a:srgbClr val="000000"/>
                </a:solidFill>
                <a:effectLst/>
                <a:latin typeface="LinLibertineT"/>
                <a:ea typeface="Times New Roman" panose="02020603050405020304" pitchFamily="18" charset="0"/>
              </a:rPr>
              <a:t>In the introduction, t</a:t>
            </a: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200" b="1" dirty="0">
              <a:effectLst/>
              <a:latin typeface="Times New Roman" panose="02020603050405020304" pitchFamily="18" charset="0"/>
              <a:ea typeface="Times New Roman" panose="02020603050405020304" pitchFamily="18" charset="0"/>
            </a:endParaRPr>
          </a:p>
          <a:p>
            <a:pPr fontAlgn="base"/>
            <a:r>
              <a:rPr lang="en-US" sz="1200" b="1" dirty="0">
                <a:effectLst/>
                <a:latin typeface="Times New Roman" panose="02020603050405020304" pitchFamily="18" charset="0"/>
                <a:ea typeface="Times New Roman" panose="02020603050405020304" pitchFamily="18" charset="0"/>
              </a:rPr>
              <a:t>In the related study provides a summary of Invoice Matching Application flow.</a:t>
            </a:r>
          </a:p>
          <a:p>
            <a:pPr fontAlgn="base"/>
            <a:endParaRPr lang="en-US" dirty="0"/>
          </a:p>
          <a:p>
            <a:pPr fontAlgn="base"/>
            <a:r>
              <a:rPr lang="en-US" dirty="0"/>
              <a:t>Next Data Sources section, Information regarding the input data sources that were used in this project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algorithms or project implementation are described. In addition to preprocessed data preparation, later how the model sent to corresponding methods to get the desired functional outcomes.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we can see the implementation of matching and unmatched invoice and payment processing association using Lettering and recovery used to achieve the desired results..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validation of results  performed to meet the functional requirements.</a:t>
            </a:r>
          </a:p>
          <a:p>
            <a:pPr fontAlgn="base"/>
            <a:endParaRPr lang="en-US" dirty="0"/>
          </a:p>
          <a:p>
            <a:pPr fontAlgn="base"/>
            <a:r>
              <a:rPr lang="en-US" b="1" dirty="0"/>
              <a:t>After that, conclusion of this project – Future work &amp; Enhancement scope.</a:t>
            </a:r>
          </a:p>
          <a:p>
            <a:pPr fontAlgn="base"/>
            <a:endParaRPr lang="en-US" dirty="0"/>
          </a:p>
          <a:p>
            <a:pPr fontAlgn="base"/>
            <a:r>
              <a:rPr lang="en-US" dirty="0"/>
              <a:t>Finally in the future scope, this project base has potential to enhance further to meet all the future requirements. </a:t>
            </a:r>
          </a:p>
        </p:txBody>
      </p:sp>
      <p:sp>
        <p:nvSpPr>
          <p:cNvPr id="4" name="Slide Number Placeholder 3"/>
          <p:cNvSpPr>
            <a:spLocks noGrp="1"/>
          </p:cNvSpPr>
          <p:nvPr>
            <p:ph type="sldNum" sz="quarter" idx="5"/>
          </p:nvPr>
        </p:nvSpPr>
        <p:spPr/>
        <p:txBody>
          <a:bodyPr/>
          <a:lstStyle/>
          <a:p>
            <a:fld id="{74249045-C3C8-6542-886D-F265C9CEAFE9}" type="slidenum">
              <a:rPr lang="en-US" smtClean="0"/>
              <a:t>2</a:t>
            </a:fld>
            <a:endParaRPr lang="en-US"/>
          </a:p>
        </p:txBody>
      </p:sp>
    </p:spTree>
    <p:extLst>
      <p:ext uri="{BB962C8B-B14F-4D97-AF65-F5344CB8AC3E}">
        <p14:creationId xmlns:p14="http://schemas.microsoft.com/office/powerpoint/2010/main" val="3299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5</a:t>
            </a:fld>
            <a:endParaRPr lang="en-US"/>
          </a:p>
        </p:txBody>
      </p:sp>
    </p:spTree>
    <p:extLst>
      <p:ext uri="{BB962C8B-B14F-4D97-AF65-F5344CB8AC3E}">
        <p14:creationId xmlns:p14="http://schemas.microsoft.com/office/powerpoint/2010/main" val="372202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9</a:t>
            </a:fld>
            <a:endParaRPr lang="en-US"/>
          </a:p>
        </p:txBody>
      </p:sp>
    </p:spTree>
    <p:extLst>
      <p:ext uri="{BB962C8B-B14F-4D97-AF65-F5344CB8AC3E}">
        <p14:creationId xmlns:p14="http://schemas.microsoft.com/office/powerpoint/2010/main" val="33036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5000/Inde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5000/MatchedInvo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UnmatchedInvo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5000/UnmatchedSumma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85C-ABD2-1342-B904-DC2878DA8D3B}"/>
              </a:ext>
            </a:extLst>
          </p:cNvPr>
          <p:cNvSpPr>
            <a:spLocks noGrp="1"/>
          </p:cNvSpPr>
          <p:nvPr>
            <p:ph type="ctrTitle"/>
          </p:nvPr>
        </p:nvSpPr>
        <p:spPr/>
        <p:txBody>
          <a:bodyPr/>
          <a:lstStyle/>
          <a:p>
            <a:r>
              <a:rPr lang="en-US" dirty="0"/>
              <a:t>Invoice Matching Application</a:t>
            </a:r>
          </a:p>
        </p:txBody>
      </p:sp>
      <p:sp>
        <p:nvSpPr>
          <p:cNvPr id="3" name="Subtitle 2">
            <a:extLst>
              <a:ext uri="{FF2B5EF4-FFF2-40B4-BE49-F238E27FC236}">
                <a16:creationId xmlns:a16="http://schemas.microsoft.com/office/drawing/2014/main" id="{E539BFDB-D338-144C-A7E5-0F13CEC58252}"/>
              </a:ext>
            </a:extLst>
          </p:cNvPr>
          <p:cNvSpPr>
            <a:spLocks noGrp="1"/>
          </p:cNvSpPr>
          <p:nvPr>
            <p:ph type="subTitle" idx="1"/>
          </p:nvPr>
        </p:nvSpPr>
        <p:spPr/>
        <p:txBody>
          <a:bodyPr>
            <a:normAutofit/>
          </a:bodyPr>
          <a:lstStyle/>
          <a:p>
            <a:endParaRPr lang="en-US" dirty="0"/>
          </a:p>
          <a:p>
            <a:pPr algn="r"/>
            <a:r>
              <a:rPr lang="en-US" dirty="0"/>
              <a:t>- Developed by Suresh CHINNA SHANMUGAM</a:t>
            </a:r>
          </a:p>
        </p:txBody>
      </p:sp>
    </p:spTree>
    <p:extLst>
      <p:ext uri="{BB962C8B-B14F-4D97-AF65-F5344CB8AC3E}">
        <p14:creationId xmlns:p14="http://schemas.microsoft.com/office/powerpoint/2010/main" val="419200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Code &amp; Data Paths – Input/output</a:t>
            </a:r>
          </a:p>
        </p:txBody>
      </p:sp>
      <p:pic>
        <p:nvPicPr>
          <p:cNvPr id="7" name="Content Placeholder 6">
            <a:extLst>
              <a:ext uri="{FF2B5EF4-FFF2-40B4-BE49-F238E27FC236}">
                <a16:creationId xmlns:a16="http://schemas.microsoft.com/office/drawing/2014/main" id="{05DF5106-4EC6-8C46-9A26-C9A4B1A31E15}"/>
              </a:ext>
            </a:extLst>
          </p:cNvPr>
          <p:cNvPicPr>
            <a:picLocks noGrp="1" noChangeAspect="1"/>
          </p:cNvPicPr>
          <p:nvPr>
            <p:ph sz="half" idx="1"/>
          </p:nvPr>
        </p:nvPicPr>
        <p:blipFill>
          <a:blip r:embed="rId2"/>
          <a:stretch>
            <a:fillRect/>
          </a:stretch>
        </p:blipFill>
        <p:spPr>
          <a:xfrm>
            <a:off x="5029194" y="1334301"/>
            <a:ext cx="6475418" cy="452689"/>
          </a:xfrm>
        </p:spPr>
      </p:pic>
      <p:pic>
        <p:nvPicPr>
          <p:cNvPr id="9" name="Content Placeholder 8">
            <a:extLst>
              <a:ext uri="{FF2B5EF4-FFF2-40B4-BE49-F238E27FC236}">
                <a16:creationId xmlns:a16="http://schemas.microsoft.com/office/drawing/2014/main" id="{FB65D282-DD05-A24C-B6D1-5CB65BA93092}"/>
              </a:ext>
            </a:extLst>
          </p:cNvPr>
          <p:cNvPicPr>
            <a:picLocks noGrp="1" noChangeAspect="1"/>
          </p:cNvPicPr>
          <p:nvPr>
            <p:ph sz="half" idx="2"/>
          </p:nvPr>
        </p:nvPicPr>
        <p:blipFill>
          <a:blip r:embed="rId3"/>
          <a:stretch>
            <a:fillRect/>
          </a:stretch>
        </p:blipFill>
        <p:spPr>
          <a:xfrm>
            <a:off x="5029192" y="4924108"/>
            <a:ext cx="6475417" cy="460209"/>
          </a:xfrm>
        </p:spPr>
      </p:pic>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454048"/>
            <a:ext cx="4962582" cy="5291525"/>
          </a:xfrm>
        </p:spPr>
        <p:txBody>
          <a:bodyPr>
            <a:normAutofit fontScale="85000" lnSpcReduction="20000"/>
          </a:bodyPr>
          <a:lstStyle/>
          <a:p>
            <a:r>
              <a:rPr lang="en-US" dirty="0"/>
              <a:t>Project Path: </a:t>
            </a:r>
          </a:p>
          <a:p>
            <a:pPr lvl="1"/>
            <a:r>
              <a:rPr lang="en-US" dirty="0"/>
              <a:t>~/</a:t>
            </a:r>
            <a:r>
              <a:rPr lang="en-US" dirty="0" err="1"/>
              <a:t>PycharmProjects</a:t>
            </a:r>
            <a:r>
              <a:rPr lang="en-US" dirty="0"/>
              <a:t>/</a:t>
            </a:r>
            <a:r>
              <a:rPr lang="en-US" dirty="0" err="1"/>
              <a:t>InvoiceProcessing</a:t>
            </a:r>
            <a:endParaRPr lang="en-US" dirty="0"/>
          </a:p>
          <a:p>
            <a:pPr marL="457200" lvl="1" indent="0">
              <a:buNone/>
            </a:pPr>
            <a:r>
              <a:rPr lang="en-US" dirty="0"/>
              <a:t>Files: </a:t>
            </a:r>
            <a:r>
              <a:rPr lang="en-US" dirty="0" err="1"/>
              <a:t>main.py</a:t>
            </a:r>
            <a:endParaRPr lang="en-US" dirty="0"/>
          </a:p>
          <a:p>
            <a:pPr marL="457200" lvl="1" indent="0">
              <a:buNone/>
            </a:pPr>
            <a:r>
              <a:rPr lang="en-US" dirty="0"/>
              <a:t>	</a:t>
            </a:r>
            <a:r>
              <a:rPr lang="en-IN" dirty="0" err="1"/>
              <a:t>InvoiceProcess.py</a:t>
            </a:r>
            <a:endParaRPr lang="en-IN" dirty="0"/>
          </a:p>
          <a:p>
            <a:pPr marL="457200" lvl="1" indent="0">
              <a:buNone/>
            </a:pPr>
            <a:r>
              <a:rPr lang="en-IN" dirty="0"/>
              <a:t>Templates:</a:t>
            </a:r>
          </a:p>
          <a:p>
            <a:pPr marL="457200" lvl="1" indent="0">
              <a:buNone/>
            </a:pPr>
            <a:r>
              <a:rPr lang="en-IN" dirty="0"/>
              <a:t>	Html Files listed in previous page</a:t>
            </a:r>
          </a:p>
          <a:p>
            <a:pPr marL="457200" lvl="1" indent="0">
              <a:buNone/>
            </a:pPr>
            <a:r>
              <a:rPr lang="en-US" dirty="0"/>
              <a:t>Log File: </a:t>
            </a:r>
          </a:p>
          <a:p>
            <a:pPr marL="457200" lvl="1" indent="0">
              <a:buNone/>
            </a:pPr>
            <a:r>
              <a:rPr lang="en-US" dirty="0"/>
              <a:t>	</a:t>
            </a:r>
            <a:r>
              <a:rPr lang="en-IN" dirty="0"/>
              <a:t> </a:t>
            </a:r>
            <a:r>
              <a:rPr lang="en-IN" dirty="0" err="1"/>
              <a:t>InvoiceProcessing.log</a:t>
            </a:r>
            <a:endParaRPr lang="en-US" dirty="0"/>
          </a:p>
          <a:p>
            <a:r>
              <a:rPr lang="en-US" dirty="0"/>
              <a:t>Input:</a:t>
            </a:r>
          </a:p>
          <a:p>
            <a:pPr lvl="1"/>
            <a:r>
              <a:rPr lang="en-US" dirty="0"/>
              <a:t>~/</a:t>
            </a:r>
            <a:r>
              <a:rPr lang="en-US" dirty="0" err="1"/>
              <a:t>PycharmProjects</a:t>
            </a:r>
            <a:r>
              <a:rPr lang="en-US" dirty="0"/>
              <a:t>/input</a:t>
            </a:r>
          </a:p>
          <a:p>
            <a:pPr lvl="1"/>
            <a:r>
              <a:rPr lang="en-US" dirty="0"/>
              <a:t>File: CSV File: </a:t>
            </a:r>
            <a:r>
              <a:rPr lang="en-IN" dirty="0" err="1"/>
              <a:t>InvoiceTestData.csv</a:t>
            </a:r>
            <a:endParaRPr lang="en-US" dirty="0"/>
          </a:p>
          <a:p>
            <a:r>
              <a:rPr lang="en-US" dirty="0"/>
              <a:t>Output:</a:t>
            </a:r>
          </a:p>
          <a:p>
            <a:pPr lvl="1"/>
            <a:r>
              <a:rPr lang="en-US" dirty="0"/>
              <a:t>Path: ~/</a:t>
            </a:r>
            <a:r>
              <a:rPr lang="en-US" dirty="0" err="1"/>
              <a:t>PycharmProjects</a:t>
            </a:r>
            <a:r>
              <a:rPr lang="en-US" dirty="0"/>
              <a:t>/output</a:t>
            </a:r>
          </a:p>
          <a:p>
            <a:pPr lvl="1"/>
            <a:r>
              <a:rPr lang="en-US" dirty="0"/>
              <a:t>Temp Files: </a:t>
            </a:r>
            <a:r>
              <a:rPr lang="en-IN" dirty="0"/>
              <a:t>Json Files: </a:t>
            </a:r>
          </a:p>
          <a:p>
            <a:pPr lvl="2"/>
            <a:r>
              <a:rPr lang="en-IN" dirty="0" err="1"/>
              <a:t>AllRecords.json</a:t>
            </a:r>
            <a:endParaRPr lang="en-IN" dirty="0"/>
          </a:p>
          <a:p>
            <a:pPr lvl="2"/>
            <a:r>
              <a:rPr lang="en-IN" dirty="0" err="1"/>
              <a:t>MatchedRecords.json</a:t>
            </a:r>
            <a:endParaRPr lang="en-IN" dirty="0"/>
          </a:p>
          <a:p>
            <a:pPr lvl="2"/>
            <a:r>
              <a:rPr lang="en-IN" dirty="0" err="1"/>
              <a:t>UnMatchedInvcRecords.json</a:t>
            </a:r>
            <a:endParaRPr lang="en-IN" dirty="0"/>
          </a:p>
          <a:p>
            <a:pPr lvl="2"/>
            <a:r>
              <a:rPr lang="en-IN" dirty="0" err="1"/>
              <a:t>UnMatchedSumRecords.json</a:t>
            </a:r>
            <a:endParaRPr lang="en-IN" dirty="0"/>
          </a:p>
          <a:p>
            <a:pPr lvl="2"/>
            <a:endParaRPr lang="en-IN" dirty="0"/>
          </a:p>
          <a:p>
            <a:pPr lvl="1"/>
            <a:endParaRPr lang="en-IN" dirty="0"/>
          </a:p>
          <a:p>
            <a:pPr lvl="1"/>
            <a:endParaRPr lang="en-IN" dirty="0"/>
          </a:p>
          <a:p>
            <a:pPr lvl="1"/>
            <a:endParaRPr lang="en-IN" dirty="0"/>
          </a:p>
          <a:p>
            <a:pPr lvl="1"/>
            <a:endParaRPr lang="en-US" dirty="0"/>
          </a:p>
          <a:p>
            <a:pPr lvl="1"/>
            <a:endParaRPr lang="en-US" dirty="0"/>
          </a:p>
          <a:p>
            <a:endParaRPr lang="en-US" dirty="0"/>
          </a:p>
        </p:txBody>
      </p:sp>
      <p:pic>
        <p:nvPicPr>
          <p:cNvPr id="11" name="Picture 10" descr="Text&#10;&#10;Description automatically generated">
            <a:extLst>
              <a:ext uri="{FF2B5EF4-FFF2-40B4-BE49-F238E27FC236}">
                <a16:creationId xmlns:a16="http://schemas.microsoft.com/office/drawing/2014/main" id="{D579FA98-ED7E-6F42-90E3-E1440DBC2C2A}"/>
              </a:ext>
            </a:extLst>
          </p:cNvPr>
          <p:cNvPicPr>
            <a:picLocks noChangeAspect="1"/>
          </p:cNvPicPr>
          <p:nvPr/>
        </p:nvPicPr>
        <p:blipFill>
          <a:blip r:embed="rId4"/>
          <a:stretch>
            <a:fillRect/>
          </a:stretch>
        </p:blipFill>
        <p:spPr>
          <a:xfrm>
            <a:off x="5033717" y="5439600"/>
            <a:ext cx="6470892" cy="1418400"/>
          </a:xfrm>
          <a:prstGeom prst="rect">
            <a:avLst/>
          </a:prstGeom>
        </p:spPr>
      </p:pic>
      <p:pic>
        <p:nvPicPr>
          <p:cNvPr id="15" name="Picture 14">
            <a:extLst>
              <a:ext uri="{FF2B5EF4-FFF2-40B4-BE49-F238E27FC236}">
                <a16:creationId xmlns:a16="http://schemas.microsoft.com/office/drawing/2014/main" id="{26F958AA-1042-2B4A-885D-2C7F30050441}"/>
              </a:ext>
            </a:extLst>
          </p:cNvPr>
          <p:cNvPicPr>
            <a:picLocks noChangeAspect="1"/>
          </p:cNvPicPr>
          <p:nvPr/>
        </p:nvPicPr>
        <p:blipFill>
          <a:blip r:embed="rId5"/>
          <a:stretch>
            <a:fillRect/>
          </a:stretch>
        </p:blipFill>
        <p:spPr>
          <a:xfrm>
            <a:off x="5029193" y="1894896"/>
            <a:ext cx="6475417" cy="333098"/>
          </a:xfrm>
          <a:prstGeom prst="rect">
            <a:avLst/>
          </a:prstGeom>
        </p:spPr>
      </p:pic>
      <p:pic>
        <p:nvPicPr>
          <p:cNvPr id="17" name="Picture 16" descr="Text&#10;&#10;Description automatically generated">
            <a:extLst>
              <a:ext uri="{FF2B5EF4-FFF2-40B4-BE49-F238E27FC236}">
                <a16:creationId xmlns:a16="http://schemas.microsoft.com/office/drawing/2014/main" id="{06D4F832-62E3-6B4B-B994-806E471328FA}"/>
              </a:ext>
            </a:extLst>
          </p:cNvPr>
          <p:cNvPicPr>
            <a:picLocks noChangeAspect="1"/>
          </p:cNvPicPr>
          <p:nvPr/>
        </p:nvPicPr>
        <p:blipFill>
          <a:blip r:embed="rId6"/>
          <a:stretch>
            <a:fillRect/>
          </a:stretch>
        </p:blipFill>
        <p:spPr>
          <a:xfrm>
            <a:off x="5029193" y="2328106"/>
            <a:ext cx="6470892" cy="1273557"/>
          </a:xfrm>
          <a:prstGeom prst="rect">
            <a:avLst/>
          </a:prstGeom>
        </p:spPr>
      </p:pic>
      <p:pic>
        <p:nvPicPr>
          <p:cNvPr id="19" name="Picture 18" descr="Text&#10;&#10;Description automatically generated">
            <a:extLst>
              <a:ext uri="{FF2B5EF4-FFF2-40B4-BE49-F238E27FC236}">
                <a16:creationId xmlns:a16="http://schemas.microsoft.com/office/drawing/2014/main" id="{77D4F86A-8CA1-A04B-B336-F0A61273A785}"/>
              </a:ext>
            </a:extLst>
          </p:cNvPr>
          <p:cNvPicPr>
            <a:picLocks noChangeAspect="1"/>
          </p:cNvPicPr>
          <p:nvPr/>
        </p:nvPicPr>
        <p:blipFill>
          <a:blip r:embed="rId7"/>
          <a:stretch>
            <a:fillRect/>
          </a:stretch>
        </p:blipFill>
        <p:spPr>
          <a:xfrm>
            <a:off x="5096181" y="3688666"/>
            <a:ext cx="6408429" cy="1165169"/>
          </a:xfrm>
          <a:prstGeom prst="rect">
            <a:avLst/>
          </a:prstGeom>
        </p:spPr>
      </p:pic>
    </p:spTree>
    <p:extLst>
      <p:ext uri="{BB962C8B-B14F-4D97-AF65-F5344CB8AC3E}">
        <p14:creationId xmlns:p14="http://schemas.microsoft.com/office/powerpoint/2010/main" val="18905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Database</a:t>
            </a:r>
          </a:p>
        </p:txBody>
      </p:sp>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265808"/>
            <a:ext cx="4962582" cy="5479765"/>
          </a:xfrm>
        </p:spPr>
        <p:txBody>
          <a:bodyPr>
            <a:normAutofit/>
          </a:bodyPr>
          <a:lstStyle/>
          <a:p>
            <a:r>
              <a:rPr lang="en-US" dirty="0"/>
              <a:t>Database Details</a:t>
            </a:r>
          </a:p>
          <a:p>
            <a:pPr lvl="1"/>
            <a:r>
              <a:rPr lang="en-US" dirty="0"/>
              <a:t>Database: MySQL DB</a:t>
            </a:r>
          </a:p>
          <a:p>
            <a:pPr lvl="1"/>
            <a:r>
              <a:rPr lang="en-US" dirty="0"/>
              <a:t>Python package: </a:t>
            </a:r>
            <a:r>
              <a:rPr lang="en-US" dirty="0" err="1"/>
              <a:t>pymysql</a:t>
            </a:r>
            <a:endParaRPr lang="en-US" dirty="0"/>
          </a:p>
          <a:p>
            <a:pPr lvl="1"/>
            <a:r>
              <a:rPr lang="en-US" dirty="0"/>
              <a:t>Database name: </a:t>
            </a:r>
            <a:r>
              <a:rPr lang="en-IN" dirty="0" err="1"/>
              <a:t>InvoiceDB</a:t>
            </a:r>
            <a:endParaRPr lang="en-IN" dirty="0"/>
          </a:p>
          <a:p>
            <a:pPr lvl="1"/>
            <a:r>
              <a:rPr lang="en-US" dirty="0"/>
              <a:t>Table name: </a:t>
            </a:r>
            <a:r>
              <a:rPr lang="en-IN" dirty="0"/>
              <a:t>INVOICETAB</a:t>
            </a:r>
          </a:p>
          <a:p>
            <a:pPr lvl="1"/>
            <a:r>
              <a:rPr lang="en-IN" dirty="0"/>
              <a:t>Data Schema</a:t>
            </a:r>
          </a:p>
          <a:p>
            <a:pPr lvl="2"/>
            <a:r>
              <a:rPr lang="en-IN" dirty="0"/>
              <a:t>Shown in the screen shot</a:t>
            </a:r>
          </a:p>
          <a:p>
            <a:pPr lvl="2"/>
            <a:endParaRPr lang="en-IN" dirty="0"/>
          </a:p>
          <a:p>
            <a:pPr lvl="1"/>
            <a:endParaRPr lang="en-IN" dirty="0"/>
          </a:p>
          <a:p>
            <a:pPr lvl="1"/>
            <a:endParaRPr lang="en-IN" dirty="0"/>
          </a:p>
          <a:p>
            <a:pPr lvl="1"/>
            <a:endParaRPr lang="en-US" dirty="0"/>
          </a:p>
          <a:p>
            <a:pPr lvl="1"/>
            <a:endParaRPr lang="en-US" dirty="0"/>
          </a:p>
          <a:p>
            <a:endParaRPr lang="en-US" dirty="0"/>
          </a:p>
        </p:txBody>
      </p:sp>
      <p:pic>
        <p:nvPicPr>
          <p:cNvPr id="25" name="Picture 24" descr="Table&#10;&#10;Description automatically generated">
            <a:extLst>
              <a:ext uri="{FF2B5EF4-FFF2-40B4-BE49-F238E27FC236}">
                <a16:creationId xmlns:a16="http://schemas.microsoft.com/office/drawing/2014/main" id="{DA94F169-BA2C-9640-B4C1-48FD83E9358A}"/>
              </a:ext>
            </a:extLst>
          </p:cNvPr>
          <p:cNvPicPr>
            <a:picLocks noChangeAspect="1"/>
          </p:cNvPicPr>
          <p:nvPr/>
        </p:nvPicPr>
        <p:blipFill>
          <a:blip r:embed="rId2"/>
          <a:stretch>
            <a:fillRect/>
          </a:stretch>
        </p:blipFill>
        <p:spPr>
          <a:xfrm>
            <a:off x="5649970" y="3780815"/>
            <a:ext cx="6052966" cy="2964758"/>
          </a:xfrm>
          <a:prstGeom prst="rect">
            <a:avLst/>
          </a:prstGeom>
        </p:spPr>
      </p:pic>
      <p:pic>
        <p:nvPicPr>
          <p:cNvPr id="29" name="Content Placeholder 28" descr="Graphical user interface, text, application&#10;&#10;Description automatically generated">
            <a:extLst>
              <a:ext uri="{FF2B5EF4-FFF2-40B4-BE49-F238E27FC236}">
                <a16:creationId xmlns:a16="http://schemas.microsoft.com/office/drawing/2014/main" id="{DB0AD95B-7156-0B41-BF10-366CF5EA4B22}"/>
              </a:ext>
            </a:extLst>
          </p:cNvPr>
          <p:cNvPicPr>
            <a:picLocks noGrp="1" noChangeAspect="1"/>
          </p:cNvPicPr>
          <p:nvPr>
            <p:ph sz="half" idx="1"/>
          </p:nvPr>
        </p:nvPicPr>
        <p:blipFill>
          <a:blip r:embed="rId3"/>
          <a:stretch>
            <a:fillRect/>
          </a:stretch>
        </p:blipFill>
        <p:spPr>
          <a:xfrm>
            <a:off x="5649970" y="1454048"/>
            <a:ext cx="6052966" cy="2339627"/>
          </a:xfrm>
        </p:spPr>
      </p:pic>
      <p:pic>
        <p:nvPicPr>
          <p:cNvPr id="34" name="Content Placeholder 33" descr="Table&#10;&#10;Description automatically generated">
            <a:extLst>
              <a:ext uri="{FF2B5EF4-FFF2-40B4-BE49-F238E27FC236}">
                <a16:creationId xmlns:a16="http://schemas.microsoft.com/office/drawing/2014/main" id="{4DA96A28-A78B-1C4F-8A85-74B66B24B13D}"/>
              </a:ext>
            </a:extLst>
          </p:cNvPr>
          <p:cNvPicPr>
            <a:picLocks noGrp="1" noChangeAspect="1"/>
          </p:cNvPicPr>
          <p:nvPr>
            <p:ph sz="half" idx="2"/>
          </p:nvPr>
        </p:nvPicPr>
        <p:blipFill>
          <a:blip r:embed="rId4"/>
          <a:stretch>
            <a:fillRect/>
          </a:stretch>
        </p:blipFill>
        <p:spPr>
          <a:xfrm>
            <a:off x="1012061" y="4005690"/>
            <a:ext cx="4313238" cy="1999407"/>
          </a:xfrm>
        </p:spPr>
      </p:pic>
    </p:spTree>
    <p:extLst>
      <p:ext uri="{BB962C8B-B14F-4D97-AF65-F5344CB8AC3E}">
        <p14:creationId xmlns:p14="http://schemas.microsoft.com/office/powerpoint/2010/main" val="11241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Results</a:t>
            </a:r>
          </a:p>
        </p:txBody>
      </p:sp>
    </p:spTree>
    <p:extLst>
      <p:ext uri="{BB962C8B-B14F-4D97-AF65-F5344CB8AC3E}">
        <p14:creationId xmlns:p14="http://schemas.microsoft.com/office/powerpoint/2010/main" val="3163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59467" y="489200"/>
            <a:ext cx="10363199" cy="1280890"/>
          </a:xfrm>
        </p:spPr>
        <p:txBody>
          <a:bodyPr/>
          <a:lstStyle/>
          <a:p>
            <a:r>
              <a:rPr lang="en-US" dirty="0"/>
              <a:t>Index Page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lnSpcReduction="10000"/>
          </a:bodyPr>
          <a:lstStyle/>
          <a:p>
            <a:r>
              <a:rPr lang="en-US"/>
              <a:t>Results Displayed in Front End – Index Page for Invoice and Payment Matching Application: Rendered using Python Flask API - with POST, GET methods.</a:t>
            </a:r>
          </a:p>
          <a:p>
            <a:r>
              <a:rPr lang="en-US"/>
              <a:t>URL:</a:t>
            </a:r>
          </a:p>
          <a:p>
            <a:pPr marL="457200" lvl="1" indent="0">
              <a:buNone/>
            </a:pPr>
            <a:r>
              <a:rPr lang="en-US">
                <a:hlinkClick r:id="rId2"/>
              </a:rPr>
              <a:t>Index Page: http://127.0.0.1:5000/Index</a:t>
            </a:r>
            <a:endParaRPr lang="en-US"/>
          </a:p>
          <a:p>
            <a:r>
              <a:rPr lang="en-US"/>
              <a:t>Index Page Includes List of Operations</a:t>
            </a:r>
          </a:p>
          <a:p>
            <a:pPr lvl="1"/>
            <a:r>
              <a:rPr lang="en-US"/>
              <a:t>All Invoices and Payment Form</a:t>
            </a:r>
          </a:p>
          <a:p>
            <a:pPr lvl="1"/>
            <a:r>
              <a:rPr lang="en-US"/>
              <a:t>All Matched Invoices &amp; Payments Form</a:t>
            </a:r>
          </a:p>
          <a:p>
            <a:pPr lvl="1"/>
            <a:r>
              <a:rPr lang="en-US"/>
              <a:t>All Unmatched Invoices or Payments Form</a:t>
            </a:r>
          </a:p>
          <a:p>
            <a:pPr lvl="1"/>
            <a:r>
              <a:rPr lang="en-US"/>
              <a:t>All Unmatched Invoices &amp; Payments Summary – Debit &amp; Credit Amounts Form</a:t>
            </a:r>
          </a:p>
          <a:p>
            <a:pPr lvl="1"/>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25FE27C-6B82-8844-B142-63172B1BC41A}"/>
              </a:ext>
            </a:extLst>
          </p:cNvPr>
          <p:cNvPicPr>
            <a:picLocks noGrp="1" noChangeAspect="1"/>
          </p:cNvPicPr>
          <p:nvPr>
            <p:ph sz="half" idx="2"/>
          </p:nvPr>
        </p:nvPicPr>
        <p:blipFill>
          <a:blip r:embed="rId3"/>
          <a:stretch>
            <a:fillRect/>
          </a:stretch>
        </p:blipFill>
        <p:spPr>
          <a:xfrm>
            <a:off x="5588000" y="1422401"/>
            <a:ext cx="6434667" cy="5249332"/>
          </a:xfrm>
        </p:spPr>
      </p:pic>
    </p:spTree>
    <p:extLst>
      <p:ext uri="{BB962C8B-B14F-4D97-AF65-F5344CB8AC3E}">
        <p14:creationId xmlns:p14="http://schemas.microsoft.com/office/powerpoint/2010/main" val="2075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91733" y="459220"/>
            <a:ext cx="10481733" cy="1280890"/>
          </a:xfrm>
        </p:spPr>
        <p:txBody>
          <a:bodyPr/>
          <a:lstStyle/>
          <a:p>
            <a:r>
              <a:rPr lang="en-US"/>
              <a:t>All Records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the json file to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Tree>
    <p:extLst>
      <p:ext uri="{BB962C8B-B14F-4D97-AF65-F5344CB8AC3E}">
        <p14:creationId xmlns:p14="http://schemas.microsoft.com/office/powerpoint/2010/main" val="262113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7" y="470324"/>
            <a:ext cx="10588053" cy="1280890"/>
          </a:xfrm>
        </p:spPr>
        <p:txBody>
          <a:bodyPr>
            <a:normAutofit/>
          </a:bodyPr>
          <a:lstStyle/>
          <a:p>
            <a:r>
              <a:rPr lang="en-US"/>
              <a:t>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574869"/>
            <a:ext cx="4504267" cy="5096863"/>
          </a:xfrm>
        </p:spPr>
        <p:txBody>
          <a:bodyPr>
            <a:normAutofit fontScale="92500"/>
          </a:bodyPr>
          <a:lstStyle/>
          <a:p>
            <a:r>
              <a:rPr lang="en-US" dirty="0"/>
              <a:t>Matched Invoices Page – List of all the Matched Invoices associated based on LETTERING Ids– Rendered using Python Flask API - with POST, GET methods to display in html page.</a:t>
            </a:r>
          </a:p>
          <a:p>
            <a:r>
              <a:rPr lang="en-US" dirty="0"/>
              <a:t>URL:  Matched Invoices Page: </a:t>
            </a:r>
          </a:p>
          <a:p>
            <a:pPr lvl="1"/>
            <a:r>
              <a:rPr lang="en-US" dirty="0">
                <a:hlinkClick r:id="rId2"/>
              </a:rPr>
              <a:t>http://127.0.0.1:5000/MatchedInvoices</a:t>
            </a:r>
            <a:endParaRPr lang="en-US" dirty="0"/>
          </a:p>
          <a:p>
            <a:r>
              <a:rPr lang="en-US" dirty="0"/>
              <a:t>Matched Invoices - List of Operations</a:t>
            </a:r>
          </a:p>
          <a:p>
            <a:pPr lvl="1"/>
            <a:r>
              <a:rPr lang="en-US" dirty="0"/>
              <a:t>List of All matched Invoices and Payments by Debit and Credit Amounts associated by LETTERING IDs processed from the data retrieved from the database table – INVOICETAB</a:t>
            </a:r>
          </a:p>
          <a:p>
            <a:pPr lvl="1"/>
            <a:r>
              <a:rPr lang="en-US" dirty="0"/>
              <a:t>The matched Invoice data pulled from INVOICETAB,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A46BF3B1-1568-4D47-A2F9-DF8798B956CA}"/>
              </a:ext>
            </a:extLst>
          </p:cNvPr>
          <p:cNvPicPr>
            <a:picLocks noGrp="1" noChangeAspect="1"/>
          </p:cNvPicPr>
          <p:nvPr>
            <p:ph sz="half" idx="2"/>
          </p:nvPr>
        </p:nvPicPr>
        <p:blipFill>
          <a:blip r:embed="rId3"/>
          <a:stretch>
            <a:fillRect/>
          </a:stretch>
        </p:blipFill>
        <p:spPr>
          <a:xfrm>
            <a:off x="5811573" y="1574870"/>
            <a:ext cx="5469465" cy="2692333"/>
          </a:xfrm>
        </p:spPr>
      </p:pic>
    </p:spTree>
    <p:extLst>
      <p:ext uri="{BB962C8B-B14F-4D97-AF65-F5344CB8AC3E}">
        <p14:creationId xmlns:p14="http://schemas.microsoft.com/office/powerpoint/2010/main" val="42543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a:t>Unmatched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Invoices Page – List of all the Unmatched Invoices order by RECOVERY – Rendered using Python Flask API - with POST, GET methods to display in html page.</a:t>
            </a:r>
          </a:p>
          <a:p>
            <a:r>
              <a:rPr lang="en-US" dirty="0"/>
              <a:t>URL:  Unmatched Invoices Page: </a:t>
            </a:r>
          </a:p>
          <a:p>
            <a:pPr lvl="1"/>
            <a:r>
              <a:rPr lang="en-US" dirty="0">
                <a:hlinkClick r:id="rId2"/>
              </a:rPr>
              <a:t>http://127.0.0.1:5000/UnmatchedInvoices</a:t>
            </a:r>
            <a:endParaRPr lang="en-US" dirty="0"/>
          </a:p>
          <a:p>
            <a:r>
              <a:rPr lang="en-US" dirty="0"/>
              <a:t>Unmatched Invoices- List of Operations</a:t>
            </a:r>
          </a:p>
          <a:p>
            <a:pPr lvl="1"/>
            <a:r>
              <a:rPr lang="en-US" dirty="0"/>
              <a:t>List of All Unmatched Invoices and Payments by Debit and Credit Amounts group by Invoice_no order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invoices business logic, converted to Data frame -&gt; Json file -&gt; then rendered the json file to html </a:t>
            </a:r>
          </a:p>
        </p:txBody>
      </p:sp>
      <p:pic>
        <p:nvPicPr>
          <p:cNvPr id="11" name="Content Placeholder 10" descr="Graphical user interface, application, table&#10;&#10;Description automatically generated">
            <a:extLst>
              <a:ext uri="{FF2B5EF4-FFF2-40B4-BE49-F238E27FC236}">
                <a16:creationId xmlns:a16="http://schemas.microsoft.com/office/drawing/2014/main" id="{E33228F4-67AB-6245-8669-2A3C6685376C}"/>
              </a:ext>
            </a:extLst>
          </p:cNvPr>
          <p:cNvPicPr>
            <a:picLocks noGrp="1" noChangeAspect="1"/>
          </p:cNvPicPr>
          <p:nvPr>
            <p:ph sz="half" idx="2"/>
          </p:nvPr>
        </p:nvPicPr>
        <p:blipFill>
          <a:blip r:embed="rId3"/>
          <a:stretch>
            <a:fillRect/>
          </a:stretch>
        </p:blipFill>
        <p:spPr>
          <a:xfrm>
            <a:off x="5833872" y="1422401"/>
            <a:ext cx="6239595" cy="5249332"/>
          </a:xfrm>
        </p:spPr>
      </p:pic>
    </p:spTree>
    <p:extLst>
      <p:ext uri="{BB962C8B-B14F-4D97-AF65-F5344CB8AC3E}">
        <p14:creationId xmlns:p14="http://schemas.microsoft.com/office/powerpoint/2010/main" val="4662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dirty="0"/>
              <a:t>Unmatched Summary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summary Page – List of all the Unmatched summary of records  group by RECOVERY – Rendered using Python Flask API - with POST, GET methods to display in html page.</a:t>
            </a:r>
          </a:p>
          <a:p>
            <a:r>
              <a:rPr lang="en-US" dirty="0"/>
              <a:t>URL:  Unmatched Invoices Page: </a:t>
            </a:r>
          </a:p>
          <a:p>
            <a:pPr lvl="1"/>
            <a:r>
              <a:rPr lang="en-US" dirty="0">
                <a:hlinkClick r:id="rId2"/>
              </a:rPr>
              <a:t>http://127.0.0.1:5000/UnmatchedSummary</a:t>
            </a:r>
            <a:endParaRPr lang="en-US" dirty="0"/>
          </a:p>
          <a:p>
            <a:r>
              <a:rPr lang="en-US" dirty="0"/>
              <a:t>Unmatched Summary - List of Operations</a:t>
            </a:r>
          </a:p>
          <a:p>
            <a:pPr lvl="1"/>
            <a:r>
              <a:rPr lang="en-US" dirty="0"/>
              <a:t>List of All Unmatched summary of Debit and Credit Amounts group by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summary business logic,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42631356-5F83-6844-901E-34C1F1B27219}"/>
              </a:ext>
            </a:extLst>
          </p:cNvPr>
          <p:cNvPicPr>
            <a:picLocks noGrp="1" noChangeAspect="1"/>
          </p:cNvPicPr>
          <p:nvPr>
            <p:ph sz="half" idx="2"/>
          </p:nvPr>
        </p:nvPicPr>
        <p:blipFill>
          <a:blip r:embed="rId3"/>
          <a:stretch>
            <a:fillRect/>
          </a:stretch>
        </p:blipFill>
        <p:spPr>
          <a:xfrm>
            <a:off x="5588000" y="2373964"/>
            <a:ext cx="6485467" cy="2234612"/>
          </a:xfrm>
        </p:spPr>
      </p:pic>
    </p:spTree>
    <p:extLst>
      <p:ext uri="{BB962C8B-B14F-4D97-AF65-F5344CB8AC3E}">
        <p14:creationId xmlns:p14="http://schemas.microsoft.com/office/powerpoint/2010/main" val="309091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Lesson’s Learned</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lnSpcReduction="10000"/>
          </a:bodyPr>
          <a:lstStyle/>
          <a:p>
            <a:pPr marL="0" indent="0">
              <a:buNone/>
            </a:pPr>
            <a:r>
              <a:rPr lang="en-US" b="1" dirty="0"/>
              <a:t>Requirement Analysis</a:t>
            </a:r>
            <a:r>
              <a:rPr lang="en-US" dirty="0"/>
              <a:t> </a:t>
            </a:r>
          </a:p>
          <a:p>
            <a:r>
              <a:rPr lang="en-US" dirty="0"/>
              <a:t>Clearly addressed requirement gaps. – In/out of scope. </a:t>
            </a:r>
          </a:p>
          <a:p>
            <a:r>
              <a:rPr lang="en-US" dirty="0"/>
              <a:t>Additional enhancement requirement questions – Data Security, User authentications, Functionality </a:t>
            </a:r>
            <a:r>
              <a:rPr lang="en-US" dirty="0" err="1"/>
              <a:t>etc</a:t>
            </a:r>
            <a:endParaRPr lang="en-US" dirty="0"/>
          </a:p>
          <a:p>
            <a:pPr marL="0" indent="0">
              <a:buNone/>
            </a:pPr>
            <a:r>
              <a:rPr lang="en-US" b="1" dirty="0"/>
              <a:t>Development Best practices</a:t>
            </a:r>
            <a:endParaRPr lang="en-US" dirty="0"/>
          </a:p>
          <a:p>
            <a:r>
              <a:rPr lang="en-US" dirty="0"/>
              <a:t>Enhanced Standard Implementation practices with the efficient usage of python packages.</a:t>
            </a:r>
          </a:p>
          <a:p>
            <a:r>
              <a:rPr lang="en-US" dirty="0"/>
              <a:t>Thorough research and study with the usage of efficient process logic in the implementation to transfer the json data directly into python flask API to get and post the messages to the front-end app.</a:t>
            </a:r>
          </a:p>
          <a:p>
            <a:r>
              <a:rPr lang="en-US" dirty="0"/>
              <a:t>Deployment of code in the application server or cloud.</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lnSpcReduction="10000"/>
          </a:bodyPr>
          <a:lstStyle/>
          <a:p>
            <a:pPr marL="0" indent="0">
              <a:buNone/>
            </a:pPr>
            <a:r>
              <a:rPr lang="en-US" b="1" dirty="0"/>
              <a:t>Future Enhancements work:</a:t>
            </a:r>
            <a:endParaRPr lang="en-US" dirty="0"/>
          </a:p>
          <a:p>
            <a:r>
              <a:rPr lang="en-US" dirty="0"/>
              <a:t>Understand any Business process enhancement requirements from the users.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918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7D5-29A9-C14B-A038-FBE8D807294D}"/>
              </a:ext>
            </a:extLst>
          </p:cNvPr>
          <p:cNvSpPr>
            <a:spLocks noGrp="1"/>
          </p:cNvSpPr>
          <p:nvPr>
            <p:ph type="title"/>
          </p:nvPr>
        </p:nvSpPr>
        <p:spPr>
          <a:xfrm>
            <a:off x="1608667" y="556378"/>
            <a:ext cx="10244663" cy="1272422"/>
          </a:xfrm>
        </p:spPr>
        <p:txBody>
          <a:bodyPr/>
          <a:lstStyle/>
          <a:p>
            <a:r>
              <a:rPr lang="en-US" dirty="0"/>
              <a:t>Future Scope</a:t>
            </a:r>
          </a:p>
        </p:txBody>
      </p:sp>
      <p:sp>
        <p:nvSpPr>
          <p:cNvPr id="3" name="Content Placeholder 2">
            <a:extLst>
              <a:ext uri="{FF2B5EF4-FFF2-40B4-BE49-F238E27FC236}">
                <a16:creationId xmlns:a16="http://schemas.microsoft.com/office/drawing/2014/main" id="{C36C3C7F-FF80-C04D-887E-6A04B8D87A56}"/>
              </a:ext>
            </a:extLst>
          </p:cNvPr>
          <p:cNvSpPr>
            <a:spLocks noGrp="1"/>
          </p:cNvSpPr>
          <p:nvPr>
            <p:ph sz="half" idx="1"/>
          </p:nvPr>
        </p:nvSpPr>
        <p:spPr>
          <a:xfrm>
            <a:off x="1608668" y="1286934"/>
            <a:ext cx="5096932" cy="5571066"/>
          </a:xfrm>
        </p:spPr>
        <p:txBody>
          <a:bodyPr>
            <a:normAutofit fontScale="85000" lnSpcReduction="20000"/>
          </a:bodyPr>
          <a:lstStyle/>
          <a:p>
            <a:pPr marL="0" indent="0">
              <a:buNone/>
            </a:pPr>
            <a:r>
              <a:rPr lang="en-US" b="1" dirty="0"/>
              <a:t>Within Scope</a:t>
            </a:r>
          </a:p>
          <a:p>
            <a:r>
              <a:rPr lang="en-US" dirty="0"/>
              <a:t>Matched Invoices </a:t>
            </a:r>
          </a:p>
          <a:p>
            <a:pPr lvl="1"/>
            <a:r>
              <a:rPr lang="en-IN" dirty="0"/>
              <a:t>Invoice: Debit type transaction</a:t>
            </a:r>
            <a:br>
              <a:rPr lang="en-IN" dirty="0"/>
            </a:br>
            <a:r>
              <a:rPr lang="en-IN" dirty="0"/>
              <a:t>Payment: Credit type transaction</a:t>
            </a:r>
            <a:br>
              <a:rPr lang="en-IN" dirty="0"/>
            </a:br>
            <a:r>
              <a:rPr lang="en-IN" dirty="0"/>
              <a:t>Transaction association (lettering) is only done between balanced credit and debit type transactions</a:t>
            </a:r>
            <a:br>
              <a:rPr lang="en-IN" dirty="0"/>
            </a:br>
            <a:r>
              <a:rPr lang="en-IN" dirty="0"/>
              <a:t>Example:</a:t>
            </a:r>
            <a:br>
              <a:rPr lang="en-IN" dirty="0"/>
            </a:br>
            <a:r>
              <a:rPr lang="en-IN" dirty="0"/>
              <a:t>Ex: </a:t>
            </a:r>
          </a:p>
          <a:p>
            <a:pPr lvl="2"/>
            <a:r>
              <a:rPr lang="en-IN" dirty="0"/>
              <a:t>1 invoice of 10€ and 1 payment of 10€.</a:t>
            </a:r>
          </a:p>
          <a:p>
            <a:pPr lvl="2"/>
            <a:r>
              <a:rPr lang="en-IN" dirty="0"/>
              <a:t>2 invoices of 10€ and 1 payment of 20€.</a:t>
            </a:r>
          </a:p>
          <a:p>
            <a:pPr lvl="2"/>
            <a:r>
              <a:rPr lang="en-IN" dirty="0"/>
              <a:t>2 invoices of 10€ and 2 payments of 10€.</a:t>
            </a:r>
          </a:p>
          <a:p>
            <a:pPr lvl="2"/>
            <a:r>
              <a:rPr lang="en-IN" dirty="0"/>
              <a:t>1 invoice of 10€ and 2 payments of 5€ each</a:t>
            </a:r>
            <a:endParaRPr lang="en-US" dirty="0"/>
          </a:p>
          <a:p>
            <a:pPr marL="0" indent="0">
              <a:buNone/>
            </a:pPr>
            <a:r>
              <a:rPr lang="en-US" b="1" dirty="0"/>
              <a:t>Out of Scope: </a:t>
            </a:r>
          </a:p>
          <a:p>
            <a:r>
              <a:rPr lang="en-US" dirty="0"/>
              <a:t>No 30way matching between Order, Invoice, and Payments  - Requirement to  match only between DEBIT and credit amounts.</a:t>
            </a:r>
          </a:p>
          <a:p>
            <a:r>
              <a:rPr lang="en-US" dirty="0"/>
              <a:t>No Invoice detail(line) level matching (SKUs, Quantities </a:t>
            </a:r>
            <a:r>
              <a:rPr lang="en-US" dirty="0" err="1"/>
              <a:t>etc</a:t>
            </a:r>
            <a:r>
              <a:rPr lang="en-US" dirty="0"/>
              <a:t>)</a:t>
            </a:r>
          </a:p>
        </p:txBody>
      </p:sp>
      <p:sp>
        <p:nvSpPr>
          <p:cNvPr id="4" name="Content Placeholder 3">
            <a:extLst>
              <a:ext uri="{FF2B5EF4-FFF2-40B4-BE49-F238E27FC236}">
                <a16:creationId xmlns:a16="http://schemas.microsoft.com/office/drawing/2014/main" id="{6178AACC-03F6-C147-88E3-31618D7AE459}"/>
              </a:ext>
            </a:extLst>
          </p:cNvPr>
          <p:cNvSpPr>
            <a:spLocks noGrp="1"/>
          </p:cNvSpPr>
          <p:nvPr>
            <p:ph sz="half" idx="2"/>
          </p:nvPr>
        </p:nvSpPr>
        <p:spPr>
          <a:xfrm>
            <a:off x="7044267" y="1286932"/>
            <a:ext cx="4809064" cy="5571066"/>
          </a:xfrm>
        </p:spPr>
        <p:txBody>
          <a:bodyPr>
            <a:normAutofit fontScale="85000" lnSpcReduction="20000"/>
          </a:bodyPr>
          <a:lstStyle/>
          <a:p>
            <a:pPr marL="0" indent="0">
              <a:buNone/>
            </a:pPr>
            <a:r>
              <a:rPr lang="en-US" b="1" dirty="0"/>
              <a:t>Additional Enhancements Included:</a:t>
            </a:r>
          </a:p>
          <a:p>
            <a:r>
              <a:rPr lang="en-US" dirty="0"/>
              <a:t>Unmatched Invoices/payments of Debit &amp; Credit Amounts – Order by Recovery ((Due. - Echu, Not Due – Non-</a:t>
            </a:r>
            <a:r>
              <a:rPr lang="en-US" dirty="0" err="1"/>
              <a:t>échu</a:t>
            </a:r>
            <a:r>
              <a:rPr lang="en-US" dirty="0"/>
              <a:t>, Blank)</a:t>
            </a:r>
          </a:p>
          <a:p>
            <a:r>
              <a:rPr lang="en-US" dirty="0"/>
              <a:t>Unmatched Summary of DEBIT &amp; Credit Amounts – Group by Recovery. (Due. - Echu, Not Due – Non-</a:t>
            </a:r>
            <a:r>
              <a:rPr lang="en-US" dirty="0" err="1"/>
              <a:t>échu</a:t>
            </a:r>
            <a:r>
              <a:rPr lang="en-US" dirty="0"/>
              <a:t>, Blank)</a:t>
            </a:r>
          </a:p>
          <a:p>
            <a:pPr marL="0" indent="0">
              <a:buNone/>
            </a:pPr>
            <a:endParaRPr lang="en-US" b="1" dirty="0"/>
          </a:p>
          <a:p>
            <a:pPr marL="0" indent="0">
              <a:buNone/>
            </a:pPr>
            <a:r>
              <a:rPr lang="en-US" b="1" dirty="0"/>
              <a:t>Further Enhancements Scope:</a:t>
            </a:r>
          </a:p>
          <a:p>
            <a:pPr marL="0" indent="0">
              <a:buNone/>
            </a:pPr>
            <a:r>
              <a:rPr lang="en-US" dirty="0"/>
              <a:t>This project can  be enhanced for future requirements</a:t>
            </a:r>
          </a:p>
          <a:p>
            <a:r>
              <a:rPr lang="en-US" dirty="0"/>
              <a:t>This can be enhanced for future requirements like  - 3 or 4-Way Matching - If additional details are provided ( Order Information, Shipment, Invoice and Payments)</a:t>
            </a:r>
          </a:p>
          <a:p>
            <a:r>
              <a:rPr lang="en-US" dirty="0"/>
              <a:t>Matched and Unmatched Detail level Matching ( SKUs, and Quantities)</a:t>
            </a:r>
          </a:p>
          <a:p>
            <a:r>
              <a:rPr lang="en-US" dirty="0"/>
              <a:t>Multiple Format Input files &amp; sources </a:t>
            </a:r>
          </a:p>
          <a:p>
            <a:r>
              <a:rPr lang="en-US" dirty="0"/>
              <a:t>Data Security/User authentication requirements</a:t>
            </a:r>
          </a:p>
          <a:p>
            <a:r>
              <a:rPr lang="en-US" dirty="0"/>
              <a:t>Payment processing – Accounts Payable process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8197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61A-6400-4B48-86FF-7C08804E4238}"/>
              </a:ext>
            </a:extLst>
          </p:cNvPr>
          <p:cNvSpPr>
            <a:spLocks noGrp="1"/>
          </p:cNvSpPr>
          <p:nvPr>
            <p:ph type="title"/>
          </p:nvPr>
        </p:nvSpPr>
        <p:spPr>
          <a:xfrm>
            <a:off x="1778000" y="624110"/>
            <a:ext cx="9726613" cy="1280890"/>
          </a:xfrm>
        </p:spPr>
        <p:txBody>
          <a:bodyPr/>
          <a:lstStyle/>
          <a:p>
            <a:r>
              <a:rPr lang="en-US" dirty="0"/>
              <a:t>Agenda</a:t>
            </a:r>
          </a:p>
        </p:txBody>
      </p:sp>
      <p:sp>
        <p:nvSpPr>
          <p:cNvPr id="3" name="Content Placeholder 2">
            <a:extLst>
              <a:ext uri="{FF2B5EF4-FFF2-40B4-BE49-F238E27FC236}">
                <a16:creationId xmlns:a16="http://schemas.microsoft.com/office/drawing/2014/main" id="{7040B4F1-FB02-E64F-AE64-939CBBF05D78}"/>
              </a:ext>
            </a:extLst>
          </p:cNvPr>
          <p:cNvSpPr>
            <a:spLocks noGrp="1"/>
          </p:cNvSpPr>
          <p:nvPr>
            <p:ph idx="1"/>
          </p:nvPr>
        </p:nvSpPr>
        <p:spPr>
          <a:xfrm>
            <a:off x="1473200" y="1473200"/>
            <a:ext cx="10583333" cy="5232400"/>
          </a:xfrm>
        </p:spPr>
        <p:txBody>
          <a:bodyPr/>
          <a:lstStyle/>
          <a:p>
            <a:r>
              <a:rPr lang="en-US" dirty="0"/>
              <a:t>Project Flow – SDLC Life Cycle =&gt; Requirements to deployment &amp; Conclusion. </a:t>
            </a:r>
          </a:p>
          <a:p>
            <a:r>
              <a:rPr lang="en-US" dirty="0"/>
              <a:t>Functional Flow -  Load Input Data-&gt; Invoice Processing -&gt; Matching/Unmatching -&gt; Output Rendering using Python API</a:t>
            </a:r>
          </a:p>
        </p:txBody>
      </p:sp>
      <p:grpSp>
        <p:nvGrpSpPr>
          <p:cNvPr id="4" name="Group 3">
            <a:extLst>
              <a:ext uri="{FF2B5EF4-FFF2-40B4-BE49-F238E27FC236}">
                <a16:creationId xmlns:a16="http://schemas.microsoft.com/office/drawing/2014/main" id="{E1F5A76E-976F-F84B-BB4E-1736041E7EC4}"/>
              </a:ext>
            </a:extLst>
          </p:cNvPr>
          <p:cNvGrpSpPr/>
          <p:nvPr/>
        </p:nvGrpSpPr>
        <p:grpSpPr>
          <a:xfrm>
            <a:off x="2666244" y="2925250"/>
            <a:ext cx="1587930" cy="864531"/>
            <a:chOff x="79845" y="1950"/>
            <a:chExt cx="1587930" cy="864531"/>
          </a:xfrm>
          <a:scene3d>
            <a:camera prst="orthographicFront"/>
            <a:lightRig rig="flat" dir="t"/>
          </a:scene3d>
        </p:grpSpPr>
        <p:sp>
          <p:nvSpPr>
            <p:cNvPr id="32" name="Oval 31">
              <a:extLst>
                <a:ext uri="{FF2B5EF4-FFF2-40B4-BE49-F238E27FC236}">
                  <a16:creationId xmlns:a16="http://schemas.microsoft.com/office/drawing/2014/main" id="{48C99BFF-1B03-E54E-BAF0-35EA22B03EEE}"/>
                </a:ext>
              </a:extLst>
            </p:cNvPr>
            <p:cNvSpPr/>
            <p:nvPr/>
          </p:nvSpPr>
          <p:spPr>
            <a:xfrm>
              <a:off x="79845" y="1950"/>
              <a:ext cx="1587930" cy="864531"/>
            </a:xfrm>
            <a:prstGeom prst="ellipse">
              <a:avLst/>
            </a:prstGeom>
            <a:solidFill>
              <a:schemeClr val="accent6">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E7DEDAE4-85C5-984B-AD47-F328CE48DC9C}"/>
                </a:ext>
              </a:extLst>
            </p:cNvPr>
            <p:cNvSpPr txBox="1"/>
            <p:nvPr/>
          </p:nvSpPr>
          <p:spPr>
            <a:xfrm>
              <a:off x="312392" y="128558"/>
              <a:ext cx="1122836" cy="611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p:txBody>
        </p:sp>
      </p:grpSp>
      <p:sp>
        <p:nvSpPr>
          <p:cNvPr id="5" name="Triangle 4">
            <a:extLst>
              <a:ext uri="{FF2B5EF4-FFF2-40B4-BE49-F238E27FC236}">
                <a16:creationId xmlns:a16="http://schemas.microsoft.com/office/drawing/2014/main" id="{F946E27F-8831-C44E-9D6D-59CA0DACBA3A}"/>
              </a:ext>
            </a:extLst>
          </p:cNvPr>
          <p:cNvSpPr/>
          <p:nvPr/>
        </p:nvSpPr>
        <p:spPr>
          <a:xfrm rot="10800000">
            <a:off x="3271631" y="3944430"/>
            <a:ext cx="377157" cy="262115"/>
          </a:xfrm>
          <a:prstGeom prst="triangle">
            <a:avLst/>
          </a:prstGeom>
          <a:solidFill>
            <a:schemeClr val="accent6">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AE23288B-7C18-1A4B-8D52-7238AF92687C}"/>
              </a:ext>
            </a:extLst>
          </p:cNvPr>
          <p:cNvGrpSpPr/>
          <p:nvPr/>
        </p:nvGrpSpPr>
        <p:grpSpPr>
          <a:xfrm>
            <a:off x="2589212" y="4346358"/>
            <a:ext cx="1741995" cy="718754"/>
            <a:chOff x="2813" y="1423058"/>
            <a:chExt cx="1741995" cy="718754"/>
          </a:xfrm>
          <a:scene3d>
            <a:camera prst="orthographicFront"/>
            <a:lightRig rig="flat" dir="t"/>
          </a:scene3d>
        </p:grpSpPr>
        <p:sp>
          <p:nvSpPr>
            <p:cNvPr id="30" name="Oval 29">
              <a:extLst>
                <a:ext uri="{FF2B5EF4-FFF2-40B4-BE49-F238E27FC236}">
                  <a16:creationId xmlns:a16="http://schemas.microsoft.com/office/drawing/2014/main" id="{6F8924DF-0A5F-3742-8B22-75439DF7CC81}"/>
                </a:ext>
              </a:extLst>
            </p:cNvPr>
            <p:cNvSpPr/>
            <p:nvPr/>
          </p:nvSpPr>
          <p:spPr>
            <a:xfrm>
              <a:off x="2813" y="1423058"/>
              <a:ext cx="1741995" cy="718754"/>
            </a:xfrm>
            <a:prstGeom prst="ellipse">
              <a:avLst/>
            </a:prstGeom>
            <a:solidFill>
              <a:schemeClr val="accent5">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1" name="Oval 7">
              <a:extLst>
                <a:ext uri="{FF2B5EF4-FFF2-40B4-BE49-F238E27FC236}">
                  <a16:creationId xmlns:a16="http://schemas.microsoft.com/office/drawing/2014/main" id="{26B2A620-A0F7-9745-8C31-C0CEA10AF04F}"/>
                </a:ext>
              </a:extLst>
            </p:cNvPr>
            <p:cNvSpPr txBox="1"/>
            <p:nvPr/>
          </p:nvSpPr>
          <p:spPr>
            <a:xfrm>
              <a:off x="257922" y="1528317"/>
              <a:ext cx="123177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dirty="0">
                  <a:latin typeface="Arial" panose="020B0604020202020204" pitchFamily="34" charset="0"/>
                  <a:cs typeface="Arial" panose="020B0604020202020204" pitchFamily="34" charset="0"/>
                </a:rPr>
                <a:t>Requirement Analysis</a:t>
              </a:r>
              <a:endParaRPr lang="en-US" sz="1400" b="1" i="0" kern="1200" baseline="0" dirty="0">
                <a:latin typeface="Arial" panose="020B0604020202020204" pitchFamily="34" charset="0"/>
                <a:cs typeface="Arial" panose="020B0604020202020204" pitchFamily="34" charset="0"/>
              </a:endParaRPr>
            </a:p>
          </p:txBody>
        </p:sp>
      </p:grpSp>
      <p:sp>
        <p:nvSpPr>
          <p:cNvPr id="7" name="Triangle 6">
            <a:extLst>
              <a:ext uri="{FF2B5EF4-FFF2-40B4-BE49-F238E27FC236}">
                <a16:creationId xmlns:a16="http://schemas.microsoft.com/office/drawing/2014/main" id="{0A83CCE5-492D-174C-8BB9-33551F35F766}"/>
              </a:ext>
            </a:extLst>
          </p:cNvPr>
          <p:cNvSpPr/>
          <p:nvPr/>
        </p:nvSpPr>
        <p:spPr>
          <a:xfrm rot="10800000">
            <a:off x="3271631" y="5309471"/>
            <a:ext cx="377157" cy="262115"/>
          </a:xfrm>
          <a:prstGeom prst="triangle">
            <a:avLst/>
          </a:prstGeom>
          <a:solidFill>
            <a:schemeClr val="bg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3F4A5AD-1D34-4A41-B2C2-24CD785FCBBF}"/>
              </a:ext>
            </a:extLst>
          </p:cNvPr>
          <p:cNvGrpSpPr/>
          <p:nvPr/>
        </p:nvGrpSpPr>
        <p:grpSpPr>
          <a:xfrm>
            <a:off x="2678021" y="5801109"/>
            <a:ext cx="1564376" cy="718754"/>
            <a:chOff x="91622" y="2877809"/>
            <a:chExt cx="1564376" cy="718754"/>
          </a:xfrm>
          <a:scene3d>
            <a:camera prst="orthographicFront"/>
            <a:lightRig rig="flat" dir="t"/>
          </a:scene3d>
        </p:grpSpPr>
        <p:sp>
          <p:nvSpPr>
            <p:cNvPr id="28" name="Oval 27">
              <a:extLst>
                <a:ext uri="{FF2B5EF4-FFF2-40B4-BE49-F238E27FC236}">
                  <a16:creationId xmlns:a16="http://schemas.microsoft.com/office/drawing/2014/main" id="{25E59D5A-FDA6-F746-9A26-9D6C7E731460}"/>
                </a:ext>
              </a:extLst>
            </p:cNvPr>
            <p:cNvSpPr/>
            <p:nvPr/>
          </p:nvSpPr>
          <p:spPr>
            <a:xfrm>
              <a:off x="91622" y="2877809"/>
              <a:ext cx="1564376" cy="718754"/>
            </a:xfrm>
            <a:prstGeom prst="ellipse">
              <a:avLst/>
            </a:prstGeom>
            <a:solidFill>
              <a:schemeClr val="accent4">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Oval 10">
              <a:extLst>
                <a:ext uri="{FF2B5EF4-FFF2-40B4-BE49-F238E27FC236}">
                  <a16:creationId xmlns:a16="http://schemas.microsoft.com/office/drawing/2014/main" id="{3B948563-8684-7B47-A543-32A321EEC727}"/>
                </a:ext>
              </a:extLst>
            </p:cNvPr>
            <p:cNvSpPr txBox="1"/>
            <p:nvPr/>
          </p:nvSpPr>
          <p:spPr>
            <a:xfrm>
              <a:off x="320720" y="2983068"/>
              <a:ext cx="1106180"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p:txBody>
        </p:sp>
      </p:grpSp>
      <p:sp>
        <p:nvSpPr>
          <p:cNvPr id="9" name="Triangle 8">
            <a:extLst>
              <a:ext uri="{FF2B5EF4-FFF2-40B4-BE49-F238E27FC236}">
                <a16:creationId xmlns:a16="http://schemas.microsoft.com/office/drawing/2014/main" id="{E8F75680-6880-E241-8C72-C9D683A91C80}"/>
              </a:ext>
            </a:extLst>
          </p:cNvPr>
          <p:cNvSpPr/>
          <p:nvPr/>
        </p:nvSpPr>
        <p:spPr>
          <a:xfrm rot="5491969">
            <a:off x="4575190" y="6064310"/>
            <a:ext cx="377157" cy="262115"/>
          </a:xfrm>
          <a:prstGeom prst="triangle">
            <a:avLst/>
          </a:prstGeom>
          <a:solidFill>
            <a:schemeClr val="accent5">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FEB408A-AEAE-5E4A-82F3-A9E71939AA8A}"/>
              </a:ext>
            </a:extLst>
          </p:cNvPr>
          <p:cNvGrpSpPr/>
          <p:nvPr/>
        </p:nvGrpSpPr>
        <p:grpSpPr>
          <a:xfrm>
            <a:off x="5270864" y="5867018"/>
            <a:ext cx="1304877" cy="718754"/>
            <a:chOff x="2684465" y="2943718"/>
            <a:chExt cx="1304877" cy="718754"/>
          </a:xfrm>
          <a:scene3d>
            <a:camera prst="orthographicFront"/>
            <a:lightRig rig="flat" dir="t"/>
          </a:scene3d>
        </p:grpSpPr>
        <p:sp>
          <p:nvSpPr>
            <p:cNvPr id="26" name="Oval 25">
              <a:extLst>
                <a:ext uri="{FF2B5EF4-FFF2-40B4-BE49-F238E27FC236}">
                  <a16:creationId xmlns:a16="http://schemas.microsoft.com/office/drawing/2014/main" id="{F8F7A150-9A22-5647-AF64-4CA6D23F35C5}"/>
                </a:ext>
              </a:extLst>
            </p:cNvPr>
            <p:cNvSpPr/>
            <p:nvPr/>
          </p:nvSpPr>
          <p:spPr>
            <a:xfrm>
              <a:off x="2684465" y="2943718"/>
              <a:ext cx="1304877" cy="718754"/>
            </a:xfrm>
            <a:prstGeom prst="ellipse">
              <a:avLst/>
            </a:prstGeom>
            <a:solidFill>
              <a:schemeClr val="accent3">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13">
              <a:extLst>
                <a:ext uri="{FF2B5EF4-FFF2-40B4-BE49-F238E27FC236}">
                  <a16:creationId xmlns:a16="http://schemas.microsoft.com/office/drawing/2014/main" id="{85B1BDA5-EBA3-0E42-AF50-D19FA8C700A7}"/>
                </a:ext>
              </a:extLst>
            </p:cNvPr>
            <p:cNvSpPr txBox="1"/>
            <p:nvPr/>
          </p:nvSpPr>
          <p:spPr>
            <a:xfrm>
              <a:off x="2875560" y="3048977"/>
              <a:ext cx="92268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p:txBody>
        </p:sp>
      </p:grpSp>
      <p:sp>
        <p:nvSpPr>
          <p:cNvPr id="11" name="Triangle 10">
            <a:extLst>
              <a:ext uri="{FF2B5EF4-FFF2-40B4-BE49-F238E27FC236}">
                <a16:creationId xmlns:a16="http://schemas.microsoft.com/office/drawing/2014/main" id="{310D36BC-825F-4D4C-927B-72686A88D9D5}"/>
              </a:ext>
            </a:extLst>
          </p:cNvPr>
          <p:cNvSpPr/>
          <p:nvPr/>
        </p:nvSpPr>
        <p:spPr>
          <a:xfrm rot="21587978">
            <a:off x="5677694" y="5421302"/>
            <a:ext cx="377157" cy="262115"/>
          </a:xfrm>
          <a:prstGeom prst="triangle">
            <a:avLst/>
          </a:prstGeom>
          <a:solidFill>
            <a:schemeClr val="accent4">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12091356-8BFE-5040-A5B9-22160147D981}"/>
              </a:ext>
            </a:extLst>
          </p:cNvPr>
          <p:cNvGrpSpPr/>
          <p:nvPr/>
        </p:nvGrpSpPr>
        <p:grpSpPr>
          <a:xfrm>
            <a:off x="4691271" y="4080918"/>
            <a:ext cx="2200151" cy="1171771"/>
            <a:chOff x="2104872" y="1157618"/>
            <a:chExt cx="2200151" cy="1171771"/>
          </a:xfrm>
          <a:scene3d>
            <a:camera prst="orthographicFront"/>
            <a:lightRig rig="flat" dir="t"/>
          </a:scene3d>
        </p:grpSpPr>
        <p:sp>
          <p:nvSpPr>
            <p:cNvPr id="24" name="Oval 23">
              <a:extLst>
                <a:ext uri="{FF2B5EF4-FFF2-40B4-BE49-F238E27FC236}">
                  <a16:creationId xmlns:a16="http://schemas.microsoft.com/office/drawing/2014/main" id="{94C20DA4-F40D-9B41-BE34-91728D462A50}"/>
                </a:ext>
              </a:extLst>
            </p:cNvPr>
            <p:cNvSpPr/>
            <p:nvPr/>
          </p:nvSpPr>
          <p:spPr>
            <a:xfrm>
              <a:off x="2104872" y="1157618"/>
              <a:ext cx="2200151" cy="1171771"/>
            </a:xfrm>
            <a:prstGeom prst="ellipse">
              <a:avLst/>
            </a:prstGeom>
            <a:solidFill>
              <a:schemeClr val="accent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16">
              <a:extLst>
                <a:ext uri="{FF2B5EF4-FFF2-40B4-BE49-F238E27FC236}">
                  <a16:creationId xmlns:a16="http://schemas.microsoft.com/office/drawing/2014/main" id="{1064D938-61BA-BB46-A3CE-CA0D102890EA}"/>
                </a:ext>
              </a:extLst>
            </p:cNvPr>
            <p:cNvSpPr txBox="1"/>
            <p:nvPr/>
          </p:nvSpPr>
          <p:spPr>
            <a:xfrm>
              <a:off x="2427077" y="1329220"/>
              <a:ext cx="1555741" cy="8285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 Details</a:t>
              </a:r>
            </a:p>
          </p:txBody>
        </p:sp>
      </p:grpSp>
      <p:grpSp>
        <p:nvGrpSpPr>
          <p:cNvPr id="13" name="Group 12">
            <a:extLst>
              <a:ext uri="{FF2B5EF4-FFF2-40B4-BE49-F238E27FC236}">
                <a16:creationId xmlns:a16="http://schemas.microsoft.com/office/drawing/2014/main" id="{F7D96962-6A90-6C41-9BC3-2914E76FA5AF}"/>
              </a:ext>
            </a:extLst>
          </p:cNvPr>
          <p:cNvGrpSpPr/>
          <p:nvPr/>
        </p:nvGrpSpPr>
        <p:grpSpPr>
          <a:xfrm>
            <a:off x="7700981" y="4252180"/>
            <a:ext cx="1747594" cy="718754"/>
            <a:chOff x="5114582" y="1328880"/>
            <a:chExt cx="1747594" cy="718754"/>
          </a:xfrm>
          <a:scene3d>
            <a:camera prst="orthographicFront"/>
            <a:lightRig rig="flat" dir="t"/>
          </a:scene3d>
        </p:grpSpPr>
        <p:sp>
          <p:nvSpPr>
            <p:cNvPr id="22" name="Oval 21">
              <a:extLst>
                <a:ext uri="{FF2B5EF4-FFF2-40B4-BE49-F238E27FC236}">
                  <a16:creationId xmlns:a16="http://schemas.microsoft.com/office/drawing/2014/main" id="{466D3393-6B8D-2144-ABE4-6136F57B3EFF}"/>
                </a:ext>
              </a:extLst>
            </p:cNvPr>
            <p:cNvSpPr/>
            <p:nvPr/>
          </p:nvSpPr>
          <p:spPr>
            <a:xfrm>
              <a:off x="5114582" y="1328880"/>
              <a:ext cx="1747594" cy="718754"/>
            </a:xfrm>
            <a:prstGeom prst="ellipse">
              <a:avLst/>
            </a:prstGeom>
            <a:solidFill>
              <a:schemeClr val="accent1">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8">
              <a:extLst>
                <a:ext uri="{FF2B5EF4-FFF2-40B4-BE49-F238E27FC236}">
                  <a16:creationId xmlns:a16="http://schemas.microsoft.com/office/drawing/2014/main" id="{4B26C247-05CC-6843-9EDB-DB49A9749F89}"/>
                </a:ext>
              </a:extLst>
            </p:cNvPr>
            <p:cNvSpPr txBox="1"/>
            <p:nvPr/>
          </p:nvSpPr>
          <p:spPr>
            <a:xfrm>
              <a:off x="5370511" y="1434139"/>
              <a:ext cx="123573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p:txBody>
        </p:sp>
      </p:grpSp>
      <p:sp>
        <p:nvSpPr>
          <p:cNvPr id="14" name="Triangle 13">
            <a:extLst>
              <a:ext uri="{FF2B5EF4-FFF2-40B4-BE49-F238E27FC236}">
                <a16:creationId xmlns:a16="http://schemas.microsoft.com/office/drawing/2014/main" id="{A0802465-935F-054F-895C-01F9AA0F8DB4}"/>
              </a:ext>
            </a:extLst>
          </p:cNvPr>
          <p:cNvSpPr/>
          <p:nvPr/>
        </p:nvSpPr>
        <p:spPr>
          <a:xfrm rot="10772618">
            <a:off x="8392608" y="5285141"/>
            <a:ext cx="377157" cy="262115"/>
          </a:xfrm>
          <a:prstGeom prst="triangle">
            <a:avLst/>
          </a:prstGeom>
          <a:solidFill>
            <a:schemeClr val="accent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52BCAD83-FB42-BC48-A700-F01FF544B9BF}"/>
              </a:ext>
            </a:extLst>
          </p:cNvPr>
          <p:cNvGrpSpPr/>
          <p:nvPr/>
        </p:nvGrpSpPr>
        <p:grpSpPr>
          <a:xfrm>
            <a:off x="10047685" y="5833927"/>
            <a:ext cx="1517614" cy="718754"/>
            <a:chOff x="7461286" y="2910627"/>
            <a:chExt cx="1517614" cy="718754"/>
          </a:xfrm>
          <a:scene3d>
            <a:camera prst="orthographicFront"/>
            <a:lightRig rig="flat" dir="t"/>
          </a:scene3d>
        </p:grpSpPr>
        <p:sp>
          <p:nvSpPr>
            <p:cNvPr id="20" name="Oval 19">
              <a:extLst>
                <a:ext uri="{FF2B5EF4-FFF2-40B4-BE49-F238E27FC236}">
                  <a16:creationId xmlns:a16="http://schemas.microsoft.com/office/drawing/2014/main" id="{BDB9ACB1-6D22-7F4D-AB2C-414916081643}"/>
                </a:ext>
              </a:extLst>
            </p:cNvPr>
            <p:cNvSpPr/>
            <p:nvPr/>
          </p:nvSpPr>
          <p:spPr>
            <a:xfrm>
              <a:off x="7461286" y="2910627"/>
              <a:ext cx="1517614" cy="718754"/>
            </a:xfrm>
            <a:prstGeom prst="ellipse">
              <a:avLst/>
            </a:prstGeom>
            <a:solidFill>
              <a:schemeClr val="bg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1">
              <a:extLst>
                <a:ext uri="{FF2B5EF4-FFF2-40B4-BE49-F238E27FC236}">
                  <a16:creationId xmlns:a16="http://schemas.microsoft.com/office/drawing/2014/main" id="{4426C2F0-462D-034C-A0F4-3C648AC86CA6}"/>
                </a:ext>
              </a:extLst>
            </p:cNvPr>
            <p:cNvSpPr txBox="1"/>
            <p:nvPr/>
          </p:nvSpPr>
          <p:spPr>
            <a:xfrm>
              <a:off x="7683535" y="3015886"/>
              <a:ext cx="107311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p:txBody>
        </p:sp>
      </p:grpSp>
      <p:sp>
        <p:nvSpPr>
          <p:cNvPr id="16" name="Triangle 15">
            <a:extLst>
              <a:ext uri="{FF2B5EF4-FFF2-40B4-BE49-F238E27FC236}">
                <a16:creationId xmlns:a16="http://schemas.microsoft.com/office/drawing/2014/main" id="{F612E838-2DF6-DA45-AF22-6B99158D0F84}"/>
              </a:ext>
            </a:extLst>
          </p:cNvPr>
          <p:cNvSpPr/>
          <p:nvPr/>
        </p:nvSpPr>
        <p:spPr>
          <a:xfrm rot="21589855">
            <a:off x="10615822" y="5353664"/>
            <a:ext cx="377157" cy="262115"/>
          </a:xfrm>
          <a:prstGeom prst="triangle">
            <a:avLst/>
          </a:prstGeom>
          <a:solidFill>
            <a:schemeClr val="bg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AD85C7D2-36DD-024D-A8F4-7950F70F2338}"/>
              </a:ext>
            </a:extLst>
          </p:cNvPr>
          <p:cNvGrpSpPr/>
          <p:nvPr/>
        </p:nvGrpSpPr>
        <p:grpSpPr>
          <a:xfrm>
            <a:off x="10041286" y="4109636"/>
            <a:ext cx="1521184" cy="1040717"/>
            <a:chOff x="7454887" y="1186336"/>
            <a:chExt cx="1521184" cy="1040717"/>
          </a:xfrm>
          <a:scene3d>
            <a:camera prst="orthographicFront"/>
            <a:lightRig rig="flat" dir="t"/>
          </a:scene3d>
        </p:grpSpPr>
        <p:sp>
          <p:nvSpPr>
            <p:cNvPr id="18" name="Oval 17">
              <a:extLst>
                <a:ext uri="{FF2B5EF4-FFF2-40B4-BE49-F238E27FC236}">
                  <a16:creationId xmlns:a16="http://schemas.microsoft.com/office/drawing/2014/main" id="{AA4243C8-F8E8-F646-A35D-F6717DDDE6B2}"/>
                </a:ext>
              </a:extLst>
            </p:cNvPr>
            <p:cNvSpPr/>
            <p:nvPr/>
          </p:nvSpPr>
          <p:spPr>
            <a:xfrm>
              <a:off x="7454887" y="1186336"/>
              <a:ext cx="1521184" cy="1040717"/>
            </a:xfrm>
            <a:prstGeom prst="ellipse">
              <a:avLst/>
            </a:prstGeom>
            <a:solidFill>
              <a:schemeClr val="tx1">
                <a:lumMod val="85000"/>
                <a:lumOff val="1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24">
              <a:extLst>
                <a:ext uri="{FF2B5EF4-FFF2-40B4-BE49-F238E27FC236}">
                  <a16:creationId xmlns:a16="http://schemas.microsoft.com/office/drawing/2014/main" id="{22161E78-030A-BC46-8CDF-122D719138E3}"/>
                </a:ext>
              </a:extLst>
            </p:cNvPr>
            <p:cNvSpPr txBox="1"/>
            <p:nvPr/>
          </p:nvSpPr>
          <p:spPr>
            <a:xfrm>
              <a:off x="7677659" y="1338745"/>
              <a:ext cx="1075640" cy="735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p:txBody>
        </p:sp>
      </p:grpSp>
      <p:grpSp>
        <p:nvGrpSpPr>
          <p:cNvPr id="34" name="Group 33">
            <a:extLst>
              <a:ext uri="{FF2B5EF4-FFF2-40B4-BE49-F238E27FC236}">
                <a16:creationId xmlns:a16="http://schemas.microsoft.com/office/drawing/2014/main" id="{29B35038-0E71-CF42-94F4-2F1DC78D71D8}"/>
              </a:ext>
            </a:extLst>
          </p:cNvPr>
          <p:cNvGrpSpPr/>
          <p:nvPr/>
        </p:nvGrpSpPr>
        <p:grpSpPr>
          <a:xfrm>
            <a:off x="7516922" y="5816165"/>
            <a:ext cx="1931653" cy="718754"/>
            <a:chOff x="5035253" y="2923328"/>
            <a:chExt cx="1931653" cy="718754"/>
          </a:xfrm>
          <a:scene3d>
            <a:camera prst="orthographicFront"/>
            <a:lightRig rig="flat" dir="t"/>
          </a:scene3d>
        </p:grpSpPr>
        <p:sp>
          <p:nvSpPr>
            <p:cNvPr id="36" name="Oval 35">
              <a:extLst>
                <a:ext uri="{FF2B5EF4-FFF2-40B4-BE49-F238E27FC236}">
                  <a16:creationId xmlns:a16="http://schemas.microsoft.com/office/drawing/2014/main" id="{33F8064E-99FA-1C4E-B6BC-FC8744E545FA}"/>
                </a:ext>
              </a:extLst>
            </p:cNvPr>
            <p:cNvSpPr/>
            <p:nvPr/>
          </p:nvSpPr>
          <p:spPr>
            <a:xfrm>
              <a:off x="5035253" y="2923328"/>
              <a:ext cx="1931653" cy="718754"/>
            </a:xfrm>
            <a:prstGeom prst="ellipse">
              <a:avLst/>
            </a:prstGeom>
            <a:solidFill>
              <a:schemeClr val="tx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7" name="Oval 4">
              <a:extLst>
                <a:ext uri="{FF2B5EF4-FFF2-40B4-BE49-F238E27FC236}">
                  <a16:creationId xmlns:a16="http://schemas.microsoft.com/office/drawing/2014/main" id="{B2558FFC-FA0C-B34A-8611-1BEC480B72DF}"/>
                </a:ext>
              </a:extLst>
            </p:cNvPr>
            <p:cNvSpPr txBox="1"/>
            <p:nvPr/>
          </p:nvSpPr>
          <p:spPr>
            <a:xfrm>
              <a:off x="5318137" y="3028587"/>
              <a:ext cx="1365885"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Lesson’s Learned</a:t>
              </a:r>
            </a:p>
          </p:txBody>
        </p:sp>
      </p:grpSp>
      <p:sp>
        <p:nvSpPr>
          <p:cNvPr id="35" name="Triangle 34">
            <a:extLst>
              <a:ext uri="{FF2B5EF4-FFF2-40B4-BE49-F238E27FC236}">
                <a16:creationId xmlns:a16="http://schemas.microsoft.com/office/drawing/2014/main" id="{0CAD7CE1-1AC7-9D4E-8F11-44C5E5947DF1}"/>
              </a:ext>
            </a:extLst>
          </p:cNvPr>
          <p:cNvSpPr/>
          <p:nvPr/>
        </p:nvSpPr>
        <p:spPr>
          <a:xfrm rot="5380324">
            <a:off x="9514575" y="6037499"/>
            <a:ext cx="377157" cy="262115"/>
          </a:xfrm>
          <a:prstGeom prst="triangle">
            <a:avLst/>
          </a:prstGeom>
          <a:solidFill>
            <a:schemeClr val="accent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8" name="Triangle 37">
            <a:extLst>
              <a:ext uri="{FF2B5EF4-FFF2-40B4-BE49-F238E27FC236}">
                <a16:creationId xmlns:a16="http://schemas.microsoft.com/office/drawing/2014/main" id="{C1B1B48E-E398-BD45-BA05-C182D06AA5BF}"/>
              </a:ext>
            </a:extLst>
          </p:cNvPr>
          <p:cNvSpPr/>
          <p:nvPr/>
        </p:nvSpPr>
        <p:spPr>
          <a:xfrm rot="5331775">
            <a:off x="7123184" y="4498937"/>
            <a:ext cx="377157" cy="262115"/>
          </a:xfrm>
          <a:prstGeom prst="triangle">
            <a:avLst/>
          </a:prstGeom>
          <a:solidFill>
            <a:schemeClr val="accent3">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22394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2968-4082-3748-82F2-052EDEA9ED0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3E2E07F3-1428-7D4B-BC55-3D00EEFAC808}"/>
              </a:ext>
            </a:extLst>
          </p:cNvPr>
          <p:cNvSpPr>
            <a:spLocks noGrp="1"/>
          </p:cNvSpPr>
          <p:nvPr>
            <p:ph type="body" sz="quarter" idx="13"/>
          </p:nvPr>
        </p:nvSpPr>
        <p:spPr/>
        <p:txBody>
          <a:bodyPr/>
          <a:lstStyle/>
          <a:p>
            <a:r>
              <a:rPr lang="en-US" dirty="0"/>
              <a:t>- Suresh CHINNA SHANMUGAM</a:t>
            </a:r>
          </a:p>
        </p:txBody>
      </p:sp>
      <p:sp>
        <p:nvSpPr>
          <p:cNvPr id="4" name="Text Placeholder 3">
            <a:extLst>
              <a:ext uri="{FF2B5EF4-FFF2-40B4-BE49-F238E27FC236}">
                <a16:creationId xmlns:a16="http://schemas.microsoft.com/office/drawing/2014/main" id="{1018D8BC-E493-7449-8A87-252F3349C857}"/>
              </a:ext>
            </a:extLst>
          </p:cNvPr>
          <p:cNvSpPr>
            <a:spLocks noGrp="1"/>
          </p:cNvSpPr>
          <p:nvPr>
            <p:ph type="body" sz="half" idx="2"/>
          </p:nvPr>
        </p:nvSpPr>
        <p:spPr/>
        <p:txBody>
          <a:bodyPr>
            <a:normAutofit lnSpcReduction="10000"/>
          </a:bodyPr>
          <a:lstStyle/>
          <a:p>
            <a:r>
              <a:rPr lang="en-US" dirty="0"/>
              <a:t>- Email: suresh.cs0524@gmail.com</a:t>
            </a:r>
          </a:p>
          <a:p>
            <a:r>
              <a:rPr lang="en-US" dirty="0"/>
              <a:t>- Mobile: +33 758072207</a:t>
            </a:r>
          </a:p>
        </p:txBody>
      </p:sp>
    </p:spTree>
    <p:extLst>
      <p:ext uri="{BB962C8B-B14F-4D97-AF65-F5344CB8AC3E}">
        <p14:creationId xmlns:p14="http://schemas.microsoft.com/office/powerpoint/2010/main" val="355251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0CF-6B7C-2249-B895-7E3C3F3A0E05}"/>
              </a:ext>
            </a:extLst>
          </p:cNvPr>
          <p:cNvSpPr>
            <a:spLocks noGrp="1"/>
          </p:cNvSpPr>
          <p:nvPr>
            <p:ph type="title"/>
          </p:nvPr>
        </p:nvSpPr>
        <p:spPr>
          <a:xfrm>
            <a:off x="1642533" y="624110"/>
            <a:ext cx="9862079" cy="1280890"/>
          </a:xfrm>
        </p:spPr>
        <p:txBody>
          <a:bodyPr/>
          <a:lstStyle/>
          <a:p>
            <a:r>
              <a:rPr lang="en-US" dirty="0"/>
              <a:t>Introduction</a:t>
            </a:r>
          </a:p>
        </p:txBody>
      </p:sp>
      <p:sp>
        <p:nvSpPr>
          <p:cNvPr id="3" name="Content Placeholder 2">
            <a:extLst>
              <a:ext uri="{FF2B5EF4-FFF2-40B4-BE49-F238E27FC236}">
                <a16:creationId xmlns:a16="http://schemas.microsoft.com/office/drawing/2014/main" id="{0CEC66A6-31F0-3E4D-AD06-5B15CDEA5346}"/>
              </a:ext>
            </a:extLst>
          </p:cNvPr>
          <p:cNvSpPr>
            <a:spLocks noGrp="1"/>
          </p:cNvSpPr>
          <p:nvPr>
            <p:ph idx="1"/>
          </p:nvPr>
        </p:nvSpPr>
        <p:spPr>
          <a:xfrm>
            <a:off x="1642532" y="1557867"/>
            <a:ext cx="9862079" cy="5300133"/>
          </a:xfrm>
        </p:spPr>
        <p:txBody>
          <a:bodyPr/>
          <a:lstStyle/>
          <a:p>
            <a:r>
              <a:rPr lang="en-US" dirty="0"/>
              <a:t>Invoice Processing </a:t>
            </a:r>
          </a:p>
        </p:txBody>
      </p:sp>
      <p:sp>
        <p:nvSpPr>
          <p:cNvPr id="4" name="Rectangle 3">
            <a:extLst>
              <a:ext uri="{FF2B5EF4-FFF2-40B4-BE49-F238E27FC236}">
                <a16:creationId xmlns:a16="http://schemas.microsoft.com/office/drawing/2014/main" id="{BA4A72DA-A253-B047-8E4E-6CC063996B24}"/>
              </a:ext>
            </a:extLst>
          </p:cNvPr>
          <p:cNvSpPr/>
          <p:nvPr/>
        </p:nvSpPr>
        <p:spPr>
          <a:xfrm>
            <a:off x="2937510" y="2277215"/>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key focus area is to implementation of Invoice Matching(Processing) Application using Python</a:t>
            </a:r>
          </a:p>
          <a:p>
            <a:pPr marL="285750" indent="-285750">
              <a:buFont typeface="Arial" panose="020B0604020202020204" pitchFamily="34" charset="0"/>
              <a:buChar char="•"/>
            </a:pPr>
            <a:endParaRPr lang="en-US" b="1" dirty="0"/>
          </a:p>
          <a:p>
            <a:endParaRPr lang="en-US" dirty="0"/>
          </a:p>
        </p:txBody>
      </p:sp>
      <p:grpSp>
        <p:nvGrpSpPr>
          <p:cNvPr id="5" name="Group 4">
            <a:extLst>
              <a:ext uri="{FF2B5EF4-FFF2-40B4-BE49-F238E27FC236}">
                <a16:creationId xmlns:a16="http://schemas.microsoft.com/office/drawing/2014/main" id="{1284432D-C232-D848-8D68-C6212F5F75B0}"/>
              </a:ext>
            </a:extLst>
          </p:cNvPr>
          <p:cNvGrpSpPr/>
          <p:nvPr/>
        </p:nvGrpSpPr>
        <p:grpSpPr>
          <a:xfrm>
            <a:off x="3463290" y="2026295"/>
            <a:ext cx="6567144" cy="319429"/>
            <a:chOff x="525780" y="117656"/>
            <a:chExt cx="7360920" cy="501840"/>
          </a:xfrm>
        </p:grpSpPr>
        <p:sp>
          <p:nvSpPr>
            <p:cNvPr id="6" name="Rectangle: Rounded Corners 40">
              <a:extLst>
                <a:ext uri="{FF2B5EF4-FFF2-40B4-BE49-F238E27FC236}">
                  <a16:creationId xmlns:a16="http://schemas.microsoft.com/office/drawing/2014/main" id="{51ADF308-3C70-0646-AA40-C7EC1810B35A}"/>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Rounded Corners 5">
              <a:extLst>
                <a:ext uri="{FF2B5EF4-FFF2-40B4-BE49-F238E27FC236}">
                  <a16:creationId xmlns:a16="http://schemas.microsoft.com/office/drawing/2014/main" id="{C00629F7-DE8F-C74C-8257-0B9B6C260721}"/>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8" name="Rectangle 7">
            <a:extLst>
              <a:ext uri="{FF2B5EF4-FFF2-40B4-BE49-F238E27FC236}">
                <a16:creationId xmlns:a16="http://schemas.microsoft.com/office/drawing/2014/main" id="{CE22C795-59E6-5F45-AB28-DD7D6B3D60E3}"/>
              </a:ext>
            </a:extLst>
          </p:cNvPr>
          <p:cNvSpPr/>
          <p:nvPr/>
        </p:nvSpPr>
        <p:spPr>
          <a:xfrm>
            <a:off x="2937510" y="3184358"/>
            <a:ext cx="7395210" cy="889206"/>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Process logic, Design Approach, Implementation and test execution, deployment and results validation are key activities to meet the functional requirements.</a:t>
            </a:r>
          </a:p>
        </p:txBody>
      </p:sp>
      <p:grpSp>
        <p:nvGrpSpPr>
          <p:cNvPr id="9" name="Group 8">
            <a:extLst>
              <a:ext uri="{FF2B5EF4-FFF2-40B4-BE49-F238E27FC236}">
                <a16:creationId xmlns:a16="http://schemas.microsoft.com/office/drawing/2014/main" id="{F0128308-145D-FA4B-88A1-DF21509D366C}"/>
              </a:ext>
            </a:extLst>
          </p:cNvPr>
          <p:cNvGrpSpPr/>
          <p:nvPr/>
        </p:nvGrpSpPr>
        <p:grpSpPr>
          <a:xfrm>
            <a:off x="3463290" y="2958715"/>
            <a:ext cx="6589073" cy="312375"/>
            <a:chOff x="525780" y="888776"/>
            <a:chExt cx="7360920" cy="501840"/>
          </a:xfrm>
        </p:grpSpPr>
        <p:sp>
          <p:nvSpPr>
            <p:cNvPr id="10" name="Rectangle: Rounded Corners 38">
              <a:extLst>
                <a:ext uri="{FF2B5EF4-FFF2-40B4-BE49-F238E27FC236}">
                  <a16:creationId xmlns:a16="http://schemas.microsoft.com/office/drawing/2014/main" id="{2F27A62C-B80B-0D40-94DB-B1C5D6394BBA}"/>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11" name="Rectangle: Rounded Corners 8">
              <a:extLst>
                <a:ext uri="{FF2B5EF4-FFF2-40B4-BE49-F238E27FC236}">
                  <a16:creationId xmlns:a16="http://schemas.microsoft.com/office/drawing/2014/main" id="{4AF0EAFB-2018-B847-9576-F3E0BA94CBD1}"/>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12" name="Rectangle 11">
            <a:extLst>
              <a:ext uri="{FF2B5EF4-FFF2-40B4-BE49-F238E27FC236}">
                <a16:creationId xmlns:a16="http://schemas.microsoft.com/office/drawing/2014/main" id="{CC17400F-845B-0C4B-BF7E-1739C55B555C}"/>
              </a:ext>
            </a:extLst>
          </p:cNvPr>
          <p:cNvSpPr/>
          <p:nvPr/>
        </p:nvSpPr>
        <p:spPr>
          <a:xfrm>
            <a:off x="2937510" y="4571291"/>
            <a:ext cx="7395210" cy="100171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Required to find the list of Invoices/payments and that are matched or Balanced  between Debit and Credit amounts, and list the remaining Unmatched records.</a:t>
            </a:r>
          </a:p>
        </p:txBody>
      </p:sp>
      <p:grpSp>
        <p:nvGrpSpPr>
          <p:cNvPr id="13" name="Group 12">
            <a:extLst>
              <a:ext uri="{FF2B5EF4-FFF2-40B4-BE49-F238E27FC236}">
                <a16:creationId xmlns:a16="http://schemas.microsoft.com/office/drawing/2014/main" id="{A02235E1-4FDB-0746-95A1-5747CC9B1F33}"/>
              </a:ext>
            </a:extLst>
          </p:cNvPr>
          <p:cNvGrpSpPr/>
          <p:nvPr/>
        </p:nvGrpSpPr>
        <p:grpSpPr>
          <a:xfrm>
            <a:off x="3209841" y="4088813"/>
            <a:ext cx="6730606" cy="542691"/>
            <a:chOff x="264324" y="1409128"/>
            <a:chExt cx="7449651" cy="564468"/>
          </a:xfrm>
        </p:grpSpPr>
        <p:sp>
          <p:nvSpPr>
            <p:cNvPr id="14" name="Rectangle: Rounded Corners 34">
              <a:extLst>
                <a:ext uri="{FF2B5EF4-FFF2-40B4-BE49-F238E27FC236}">
                  <a16:creationId xmlns:a16="http://schemas.microsoft.com/office/drawing/2014/main" id="{6F6E1D20-53FE-0C48-BC2A-461FB2DE1BD3}"/>
                </a:ext>
              </a:extLst>
            </p:cNvPr>
            <p:cNvSpPr/>
            <p:nvPr/>
          </p:nvSpPr>
          <p:spPr>
            <a:xfrm>
              <a:off x="353055" y="1409128"/>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en-US" dirty="0"/>
            </a:p>
          </p:txBody>
        </p:sp>
        <p:sp>
          <p:nvSpPr>
            <p:cNvPr id="15" name="Rectangle: Rounded Corners 12">
              <a:extLst>
                <a:ext uri="{FF2B5EF4-FFF2-40B4-BE49-F238E27FC236}">
                  <a16:creationId xmlns:a16="http://schemas.microsoft.com/office/drawing/2014/main" id="{08C00E38-B6AA-3B4F-8B7D-6DA3352C54F4}"/>
                </a:ext>
              </a:extLst>
            </p:cNvPr>
            <p:cNvSpPr txBox="1"/>
            <p:nvPr/>
          </p:nvSpPr>
          <p:spPr>
            <a:xfrm>
              <a:off x="264324" y="1520752"/>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16" name="Rectangle 15">
            <a:extLst>
              <a:ext uri="{FF2B5EF4-FFF2-40B4-BE49-F238E27FC236}">
                <a16:creationId xmlns:a16="http://schemas.microsoft.com/office/drawing/2014/main" id="{9868C0DA-1E7F-0D4C-8210-0C9827A2078F}"/>
              </a:ext>
            </a:extLst>
          </p:cNvPr>
          <p:cNvSpPr/>
          <p:nvPr/>
        </p:nvSpPr>
        <p:spPr>
          <a:xfrm>
            <a:off x="2937510" y="6027763"/>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Implementation of business process logic using python, database and Flask API</a:t>
            </a:r>
            <a:endParaRPr lang="en-US" dirty="0"/>
          </a:p>
          <a:p>
            <a:endParaRPr lang="en-US" dirty="0"/>
          </a:p>
        </p:txBody>
      </p:sp>
      <p:grpSp>
        <p:nvGrpSpPr>
          <p:cNvPr id="17" name="Group 16">
            <a:extLst>
              <a:ext uri="{FF2B5EF4-FFF2-40B4-BE49-F238E27FC236}">
                <a16:creationId xmlns:a16="http://schemas.microsoft.com/office/drawing/2014/main" id="{BF7EDD9D-A8CC-9D4B-B0EB-578190D1CFA8}"/>
              </a:ext>
            </a:extLst>
          </p:cNvPr>
          <p:cNvGrpSpPr/>
          <p:nvPr/>
        </p:nvGrpSpPr>
        <p:grpSpPr>
          <a:xfrm>
            <a:off x="3463290" y="5775476"/>
            <a:ext cx="6611076" cy="304886"/>
            <a:chOff x="525780" y="3555567"/>
            <a:chExt cx="7360920" cy="501840"/>
          </a:xfrm>
        </p:grpSpPr>
        <p:sp>
          <p:nvSpPr>
            <p:cNvPr id="18" name="Rectangle: Rounded Corners 32">
              <a:extLst>
                <a:ext uri="{FF2B5EF4-FFF2-40B4-BE49-F238E27FC236}">
                  <a16:creationId xmlns:a16="http://schemas.microsoft.com/office/drawing/2014/main" id="{DCD0BB5D-6113-B048-881B-C8BF9922D51C}"/>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9" name="Rectangle: Rounded Corners 15">
              <a:extLst>
                <a:ext uri="{FF2B5EF4-FFF2-40B4-BE49-F238E27FC236}">
                  <a16:creationId xmlns:a16="http://schemas.microsoft.com/office/drawing/2014/main" id="{8DB59284-2E81-1F43-9AB0-3CCA9AEEE6E0}"/>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Tree>
    <p:extLst>
      <p:ext uri="{BB962C8B-B14F-4D97-AF65-F5344CB8AC3E}">
        <p14:creationId xmlns:p14="http://schemas.microsoft.com/office/powerpoint/2010/main" val="3444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Requirement Analysis</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fontScale="92500" lnSpcReduction="20000"/>
          </a:bodyPr>
          <a:lstStyle/>
          <a:p>
            <a:pPr marL="0" indent="0">
              <a:buNone/>
            </a:pPr>
            <a:r>
              <a:rPr lang="en-US" b="1" dirty="0"/>
              <a:t>Requirement Analysis</a:t>
            </a:r>
            <a:r>
              <a:rPr lang="en-US" dirty="0"/>
              <a:t> </a:t>
            </a:r>
          </a:p>
          <a:p>
            <a:r>
              <a:rPr lang="en-US" dirty="0"/>
              <a:t>High level Requirements – To create Matched Invoices with the payment (Types) data based on Debit and credit amounts – The Balanced amounts.   </a:t>
            </a:r>
          </a:p>
          <a:p>
            <a:r>
              <a:rPr lang="en-US" dirty="0"/>
              <a:t>Technological Specification: Pure Python, API Mode, One backend Table – Hence Opted for MySQL DB to store the required data into Database.</a:t>
            </a:r>
          </a:p>
          <a:p>
            <a:r>
              <a:rPr lang="en-US" dirty="0"/>
              <a:t>Meta Data/ Schema for the tables </a:t>
            </a:r>
          </a:p>
          <a:p>
            <a:pPr marL="0" indent="0">
              <a:buNone/>
            </a:pPr>
            <a:r>
              <a:rPr lang="en-US" dirty="0"/>
              <a:t>The Key Requirements from User(</a:t>
            </a:r>
            <a:r>
              <a:rPr lang="en-US" dirty="0" err="1"/>
              <a:t>Operado</a:t>
            </a:r>
            <a:r>
              <a:rPr lang="en-US" dirty="0"/>
              <a:t>)</a:t>
            </a:r>
          </a:p>
          <a:p>
            <a:r>
              <a:rPr lang="en-IN" dirty="0"/>
              <a:t>Create an instance to feed the table. The video does not show the addition of Invoice, but it will be necessary to envisage it for the continuation</a:t>
            </a:r>
          </a:p>
          <a:p>
            <a:r>
              <a:rPr lang="en-IN" dirty="0"/>
              <a:t>Filter results based on instance data</a:t>
            </a:r>
          </a:p>
          <a:p>
            <a:r>
              <a:rPr lang="en-IN" dirty="0"/>
              <a:t>the possibility of associating instances of payment and invoice type when the amount is matching</a:t>
            </a:r>
          </a:p>
          <a:p>
            <a:pPr lvl="1"/>
            <a:r>
              <a:rPr lang="en-IN" dirty="0"/>
              <a:t>ex : Invoice in the amount of € 20 and a payment of € 2</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fontScale="92500" lnSpcReduction="20000"/>
          </a:bodyPr>
          <a:lstStyle/>
          <a:p>
            <a:pPr marL="0" indent="0">
              <a:buNone/>
            </a:pPr>
            <a:r>
              <a:rPr lang="en-US" b="1" dirty="0"/>
              <a:t>Assumptions</a:t>
            </a:r>
            <a:r>
              <a:rPr lang="en-US" dirty="0"/>
              <a:t>:</a:t>
            </a:r>
          </a:p>
          <a:p>
            <a:r>
              <a:rPr lang="en-US" dirty="0"/>
              <a:t>NO Specific Data format given, Hence Created CSV file format as input from the  Jpeg Sample Data provided by </a:t>
            </a:r>
            <a:r>
              <a:rPr lang="en-US" dirty="0" err="1"/>
              <a:t>Operado</a:t>
            </a:r>
            <a:r>
              <a:rPr lang="en-US" dirty="0"/>
              <a:t> for the current project implementation.</a:t>
            </a:r>
          </a:p>
          <a:p>
            <a:r>
              <a:rPr lang="en-US" dirty="0"/>
              <a:t>No Technological Specification to use on Python API – Hence Opted for Python Flask to display the output data in the HTML page from the processed Json Files for all the matched and Invoices invoices</a:t>
            </a:r>
          </a:p>
          <a:p>
            <a:r>
              <a:rPr lang="en-US" dirty="0"/>
              <a:t>No Specific requirement on Unmatched records, hence added additional Enhancements</a:t>
            </a:r>
          </a:p>
          <a:p>
            <a:pPr marL="0" indent="0">
              <a:buNone/>
            </a:pPr>
            <a:r>
              <a:rPr lang="en-US" b="1" dirty="0"/>
              <a:t>Additional Enhancements:</a:t>
            </a:r>
            <a:r>
              <a:rPr lang="en-US" dirty="0"/>
              <a:t> </a:t>
            </a:r>
          </a:p>
          <a:p>
            <a:pPr marL="0" indent="0">
              <a:buNone/>
            </a:pPr>
            <a:r>
              <a:rPr lang="en-US" dirty="0"/>
              <a:t>– Additional Implementation to display All Unmatched Invoices order by Recover (Due, Not Due and Blank)</a:t>
            </a:r>
          </a:p>
          <a:p>
            <a:pPr marL="0" indent="0">
              <a:buNone/>
            </a:pPr>
            <a:r>
              <a:rPr lang="en-US" dirty="0"/>
              <a:t>-  Implementation on to display the summary of Unmatched records based on Recovery (Debit and Credit Summary)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7249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3CE-E9BC-3547-933E-4566DD5BA616}"/>
              </a:ext>
            </a:extLst>
          </p:cNvPr>
          <p:cNvSpPr>
            <a:spLocks noGrp="1"/>
          </p:cNvSpPr>
          <p:nvPr>
            <p:ph type="title"/>
          </p:nvPr>
        </p:nvSpPr>
        <p:spPr>
          <a:xfrm>
            <a:off x="1625601" y="624110"/>
            <a:ext cx="9879012" cy="1280890"/>
          </a:xfrm>
        </p:spPr>
        <p:txBody>
          <a:bodyPr/>
          <a:lstStyle/>
          <a:p>
            <a:r>
              <a:rPr lang="en-US" dirty="0"/>
              <a:t>Data Source – Input and Output</a:t>
            </a:r>
          </a:p>
        </p:txBody>
      </p:sp>
      <p:sp>
        <p:nvSpPr>
          <p:cNvPr id="3" name="Content Placeholder 2">
            <a:extLst>
              <a:ext uri="{FF2B5EF4-FFF2-40B4-BE49-F238E27FC236}">
                <a16:creationId xmlns:a16="http://schemas.microsoft.com/office/drawing/2014/main" id="{A7CA905F-0C87-3140-95AB-A45B7C0ABB4E}"/>
              </a:ext>
            </a:extLst>
          </p:cNvPr>
          <p:cNvSpPr>
            <a:spLocks noGrp="1"/>
          </p:cNvSpPr>
          <p:nvPr>
            <p:ph idx="1"/>
          </p:nvPr>
        </p:nvSpPr>
        <p:spPr>
          <a:xfrm>
            <a:off x="1828799" y="1744133"/>
            <a:ext cx="10227733" cy="4910667"/>
          </a:xfrm>
        </p:spPr>
        <p:txBody>
          <a:bodyPr/>
          <a:lstStyle/>
          <a:p>
            <a:r>
              <a:rPr lang="en-US" dirty="0"/>
              <a:t>Data Source – From the Jpeg Image provided by Oparedo used as Input to Create CSV file format and created  output matched and unmatched data into Json Files and loaded in HTML page using Python Flask API methods.</a:t>
            </a:r>
          </a:p>
        </p:txBody>
      </p:sp>
      <p:sp>
        <p:nvSpPr>
          <p:cNvPr id="4" name="Arrow: Down 7">
            <a:extLst>
              <a:ext uri="{FF2B5EF4-FFF2-40B4-BE49-F238E27FC236}">
                <a16:creationId xmlns:a16="http://schemas.microsoft.com/office/drawing/2014/main" id="{FA5C869E-4542-C646-AA32-B031D8610EE4}"/>
              </a:ext>
            </a:extLst>
          </p:cNvPr>
          <p:cNvSpPr/>
          <p:nvPr/>
        </p:nvSpPr>
        <p:spPr>
          <a:xfrm rot="16200000">
            <a:off x="8180779" y="2993172"/>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E0DC445D-4BEB-3041-8548-7A9956F6A025}"/>
              </a:ext>
            </a:extLst>
          </p:cNvPr>
          <p:cNvSpPr/>
          <p:nvPr/>
        </p:nvSpPr>
        <p:spPr>
          <a:xfrm>
            <a:off x="1959320" y="5437080"/>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56 Samples</a:t>
            </a:r>
          </a:p>
        </p:txBody>
      </p:sp>
      <p:sp>
        <p:nvSpPr>
          <p:cNvPr id="7" name="Arrow: Down 11">
            <a:extLst>
              <a:ext uri="{FF2B5EF4-FFF2-40B4-BE49-F238E27FC236}">
                <a16:creationId xmlns:a16="http://schemas.microsoft.com/office/drawing/2014/main" id="{B54D0528-CBFE-3C4D-9685-56F9AAE472D3}"/>
              </a:ext>
            </a:extLst>
          </p:cNvPr>
          <p:cNvSpPr/>
          <p:nvPr/>
        </p:nvSpPr>
        <p:spPr>
          <a:xfrm>
            <a:off x="2783581" y="4392505"/>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Arrow: Down 12">
            <a:extLst>
              <a:ext uri="{FF2B5EF4-FFF2-40B4-BE49-F238E27FC236}">
                <a16:creationId xmlns:a16="http://schemas.microsoft.com/office/drawing/2014/main" id="{EB2FA4C6-0EA8-8348-9A18-BD11047CAD81}"/>
              </a:ext>
            </a:extLst>
          </p:cNvPr>
          <p:cNvSpPr/>
          <p:nvPr/>
        </p:nvSpPr>
        <p:spPr>
          <a:xfrm rot="16200000">
            <a:off x="4523486" y="5577833"/>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39D8104F-A138-F349-B19E-5F6FED076F02}"/>
              </a:ext>
            </a:extLst>
          </p:cNvPr>
          <p:cNvSpPr/>
          <p:nvPr/>
        </p:nvSpPr>
        <p:spPr>
          <a:xfrm>
            <a:off x="5492399" y="5437080"/>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Converted to Data Frame</a:t>
            </a:r>
          </a:p>
        </p:txBody>
      </p:sp>
      <p:sp>
        <p:nvSpPr>
          <p:cNvPr id="10" name="Arrow: Down 14">
            <a:extLst>
              <a:ext uri="{FF2B5EF4-FFF2-40B4-BE49-F238E27FC236}">
                <a16:creationId xmlns:a16="http://schemas.microsoft.com/office/drawing/2014/main" id="{DF700C02-4DC6-2747-96E2-338A1FE9166A}"/>
              </a:ext>
            </a:extLst>
          </p:cNvPr>
          <p:cNvSpPr/>
          <p:nvPr/>
        </p:nvSpPr>
        <p:spPr>
          <a:xfrm rot="10800000">
            <a:off x="6229519" y="4269686"/>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1" name="Oval 10">
            <a:extLst>
              <a:ext uri="{FF2B5EF4-FFF2-40B4-BE49-F238E27FC236}">
                <a16:creationId xmlns:a16="http://schemas.microsoft.com/office/drawing/2014/main" id="{E9B30F87-C85A-3740-B3B2-F69C619B4FC1}"/>
              </a:ext>
            </a:extLst>
          </p:cNvPr>
          <p:cNvSpPr/>
          <p:nvPr/>
        </p:nvSpPr>
        <p:spPr>
          <a:xfrm>
            <a:off x="5215469" y="3120614"/>
            <a:ext cx="2318473"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MySQL DB - IINVOICETAB</a:t>
            </a:r>
          </a:p>
        </p:txBody>
      </p:sp>
      <p:sp>
        <p:nvSpPr>
          <p:cNvPr id="12" name="Oval 11">
            <a:extLst>
              <a:ext uri="{FF2B5EF4-FFF2-40B4-BE49-F238E27FC236}">
                <a16:creationId xmlns:a16="http://schemas.microsoft.com/office/drawing/2014/main" id="{84918735-C422-6141-9B69-D7A7CD9864F0}"/>
              </a:ext>
            </a:extLst>
          </p:cNvPr>
          <p:cNvSpPr/>
          <p:nvPr/>
        </p:nvSpPr>
        <p:spPr>
          <a:xfrm>
            <a:off x="9068629" y="2536152"/>
            <a:ext cx="2852436" cy="20447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Data, Processed(Matched, Unmatched) in Json Format</a:t>
            </a:r>
          </a:p>
        </p:txBody>
      </p:sp>
      <p:sp>
        <p:nvSpPr>
          <p:cNvPr id="13" name="Oval 12">
            <a:extLst>
              <a:ext uri="{FF2B5EF4-FFF2-40B4-BE49-F238E27FC236}">
                <a16:creationId xmlns:a16="http://schemas.microsoft.com/office/drawing/2014/main" id="{D40D1216-C0F9-8441-9D39-E839296AB1F8}"/>
              </a:ext>
            </a:extLst>
          </p:cNvPr>
          <p:cNvSpPr/>
          <p:nvPr/>
        </p:nvSpPr>
        <p:spPr>
          <a:xfrm>
            <a:off x="1976253" y="3120614"/>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CSV File – Input Data </a:t>
            </a:r>
          </a:p>
        </p:txBody>
      </p:sp>
      <p:sp>
        <p:nvSpPr>
          <p:cNvPr id="14" name="Oval 13">
            <a:extLst>
              <a:ext uri="{FF2B5EF4-FFF2-40B4-BE49-F238E27FC236}">
                <a16:creationId xmlns:a16="http://schemas.microsoft.com/office/drawing/2014/main" id="{19107284-01E6-6E43-88B9-09E22D85A0F6}"/>
              </a:ext>
            </a:extLst>
          </p:cNvPr>
          <p:cNvSpPr/>
          <p:nvPr/>
        </p:nvSpPr>
        <p:spPr>
          <a:xfrm>
            <a:off x="9068629" y="5421088"/>
            <a:ext cx="2487718" cy="1436912"/>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Python Flask API (Front End)</a:t>
            </a:r>
          </a:p>
        </p:txBody>
      </p:sp>
      <p:sp>
        <p:nvSpPr>
          <p:cNvPr id="16" name="Arrow: Down 11">
            <a:extLst>
              <a:ext uri="{FF2B5EF4-FFF2-40B4-BE49-F238E27FC236}">
                <a16:creationId xmlns:a16="http://schemas.microsoft.com/office/drawing/2014/main" id="{148FD521-73B5-2A4C-A723-DEF2FEC30D90}"/>
              </a:ext>
            </a:extLst>
          </p:cNvPr>
          <p:cNvSpPr/>
          <p:nvPr/>
        </p:nvSpPr>
        <p:spPr>
          <a:xfrm>
            <a:off x="10225334" y="4686597"/>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065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450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55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50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Design Approach</a:t>
            </a:r>
          </a:p>
        </p:txBody>
      </p:sp>
    </p:spTree>
    <p:extLst>
      <p:ext uri="{BB962C8B-B14F-4D97-AF65-F5344CB8AC3E}">
        <p14:creationId xmlns:p14="http://schemas.microsoft.com/office/powerpoint/2010/main" val="4476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962071"/>
          </a:xfrm>
        </p:spPr>
        <p:txBody>
          <a:bodyPr/>
          <a:lstStyle/>
          <a:p>
            <a:r>
              <a:rPr lang="en-US" dirty="0"/>
              <a:t>Solution Architecture Diagram – High level</a:t>
            </a:r>
          </a:p>
        </p:txBody>
      </p:sp>
      <p:pic>
        <p:nvPicPr>
          <p:cNvPr id="5" name="Content Placeholder 4" descr="Diagram&#10;&#10;Description automatically generated">
            <a:extLst>
              <a:ext uri="{FF2B5EF4-FFF2-40B4-BE49-F238E27FC236}">
                <a16:creationId xmlns:a16="http://schemas.microsoft.com/office/drawing/2014/main" id="{D4E75C01-38A9-BD46-B912-179AC51C8F70}"/>
              </a:ext>
            </a:extLst>
          </p:cNvPr>
          <p:cNvPicPr>
            <a:picLocks noGrp="1" noChangeAspect="1"/>
          </p:cNvPicPr>
          <p:nvPr>
            <p:ph idx="1"/>
          </p:nvPr>
        </p:nvPicPr>
        <p:blipFill>
          <a:blip r:embed="rId2"/>
          <a:stretch>
            <a:fillRect/>
          </a:stretch>
        </p:blipFill>
        <p:spPr>
          <a:xfrm>
            <a:off x="2271370" y="1446311"/>
            <a:ext cx="7966912" cy="5189537"/>
          </a:xfrm>
        </p:spPr>
      </p:pic>
    </p:spTree>
    <p:extLst>
      <p:ext uri="{BB962C8B-B14F-4D97-AF65-F5344CB8AC3E}">
        <p14:creationId xmlns:p14="http://schemas.microsoft.com/office/powerpoint/2010/main" val="411745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Implementation</a:t>
            </a:r>
          </a:p>
        </p:txBody>
      </p:sp>
    </p:spTree>
    <p:extLst>
      <p:ext uri="{BB962C8B-B14F-4D97-AF65-F5344CB8AC3E}">
        <p14:creationId xmlns:p14="http://schemas.microsoft.com/office/powerpoint/2010/main" val="133290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649224" y="645106"/>
            <a:ext cx="3650279" cy="1259894"/>
          </a:xfrm>
        </p:spPr>
        <p:txBody>
          <a:bodyPr>
            <a:normAutofit/>
          </a:bodyPr>
          <a:lstStyle/>
          <a:p>
            <a:pPr>
              <a:lnSpc>
                <a:spcPct val="90000"/>
              </a:lnSpc>
            </a:pPr>
            <a:r>
              <a:rPr lang="en-US" sz="3100"/>
              <a:t>Implementation – Low Level Design</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E3CA9E68-BDC4-4B54-8885-624C6071F519}"/>
              </a:ext>
            </a:extLst>
          </p:cNvPr>
          <p:cNvSpPr>
            <a:spLocks noGrp="1"/>
          </p:cNvSpPr>
          <p:nvPr>
            <p:ph idx="1"/>
          </p:nvPr>
        </p:nvSpPr>
        <p:spPr>
          <a:xfrm>
            <a:off x="649225" y="1904999"/>
            <a:ext cx="3970318" cy="4780613"/>
          </a:xfrm>
        </p:spPr>
        <p:txBody>
          <a:bodyPr>
            <a:normAutofit fontScale="77500" lnSpcReduction="20000"/>
          </a:bodyPr>
          <a:lstStyle/>
          <a:p>
            <a:r>
              <a:rPr lang="en-US" dirty="0"/>
              <a:t>2 python scripts – </a:t>
            </a:r>
            <a:r>
              <a:rPr lang="en-US" dirty="0" err="1"/>
              <a:t>main.py</a:t>
            </a:r>
            <a:r>
              <a:rPr lang="en-US" dirty="0"/>
              <a:t>, </a:t>
            </a:r>
            <a:r>
              <a:rPr lang="en-US" dirty="0" err="1"/>
              <a:t>InvoiceProcess.py</a:t>
            </a:r>
            <a:endParaRPr lang="en-US" dirty="0"/>
          </a:p>
          <a:p>
            <a:r>
              <a:rPr lang="en-US" dirty="0"/>
              <a:t>Packages used:</a:t>
            </a:r>
          </a:p>
          <a:p>
            <a:pPr lvl="1"/>
            <a:r>
              <a:rPr lang="en-US" dirty="0"/>
              <a:t>pandas, </a:t>
            </a:r>
            <a:r>
              <a:rPr lang="en-US" dirty="0" err="1"/>
              <a:t>pymysql</a:t>
            </a:r>
            <a:r>
              <a:rPr lang="en-US" dirty="0"/>
              <a:t>, </a:t>
            </a:r>
            <a:r>
              <a:rPr lang="en-US" dirty="0" err="1"/>
              <a:t>numpy</a:t>
            </a:r>
            <a:r>
              <a:rPr lang="en-US" dirty="0"/>
              <a:t>, </a:t>
            </a:r>
            <a:r>
              <a:rPr lang="en-US" dirty="0" err="1"/>
              <a:t>shutil</a:t>
            </a:r>
            <a:r>
              <a:rPr lang="en-US" dirty="0"/>
              <a:t>, </a:t>
            </a:r>
            <a:r>
              <a:rPr lang="en-US" dirty="0" err="1"/>
              <a:t>os</a:t>
            </a:r>
            <a:r>
              <a:rPr lang="en-US" dirty="0"/>
              <a:t>, json, logging, Flask, </a:t>
            </a:r>
            <a:r>
              <a:rPr lang="en-US" dirty="0" err="1"/>
              <a:t>jsonify</a:t>
            </a:r>
            <a:r>
              <a:rPr lang="en-US" dirty="0"/>
              <a:t>,  </a:t>
            </a:r>
            <a:r>
              <a:rPr lang="en-US" dirty="0" err="1"/>
              <a:t>render_template</a:t>
            </a:r>
            <a:r>
              <a:rPr lang="en-US" dirty="0"/>
              <a:t>, request, redirect</a:t>
            </a:r>
          </a:p>
          <a:p>
            <a:r>
              <a:rPr lang="en-US" dirty="0"/>
              <a:t>Database: </a:t>
            </a:r>
            <a:r>
              <a:rPr lang="en-US" dirty="0" err="1"/>
              <a:t>mysql</a:t>
            </a:r>
            <a:r>
              <a:rPr lang="en-US" dirty="0"/>
              <a:t> </a:t>
            </a:r>
          </a:p>
          <a:p>
            <a:pPr lvl="1"/>
            <a:r>
              <a:rPr lang="en-US" dirty="0"/>
              <a:t>Database Name: </a:t>
            </a:r>
            <a:r>
              <a:rPr lang="en-US" dirty="0" err="1"/>
              <a:t>InvoiceDB</a:t>
            </a:r>
            <a:endParaRPr lang="en-US" dirty="0"/>
          </a:p>
          <a:p>
            <a:pPr lvl="1"/>
            <a:r>
              <a:rPr lang="en-US" dirty="0"/>
              <a:t>Table name: INVOICETAB</a:t>
            </a:r>
          </a:p>
          <a:p>
            <a:r>
              <a:rPr lang="en-US" dirty="0"/>
              <a:t>1 Key class – </a:t>
            </a:r>
            <a:r>
              <a:rPr lang="en-US" dirty="0" err="1"/>
              <a:t>InvoiceProcess</a:t>
            </a:r>
            <a:r>
              <a:rPr lang="en-US" dirty="0"/>
              <a:t> with the methods. List of members and methods </a:t>
            </a:r>
          </a:p>
          <a:p>
            <a:r>
              <a:rPr lang="en-US" dirty="0"/>
              <a:t>templates folder used for flask API to load json data into Html page</a:t>
            </a:r>
          </a:p>
          <a:p>
            <a:pPr lvl="1"/>
            <a:r>
              <a:rPr lang="en-US" dirty="0" err="1"/>
              <a:t>content.html</a:t>
            </a:r>
            <a:r>
              <a:rPr lang="en-US" dirty="0"/>
              <a:t> – Home Page</a:t>
            </a:r>
          </a:p>
          <a:p>
            <a:pPr lvl="1"/>
            <a:r>
              <a:rPr lang="en-US" dirty="0" err="1"/>
              <a:t>Index.html</a:t>
            </a:r>
            <a:r>
              <a:rPr lang="en-US" dirty="0"/>
              <a:t> – Index Page</a:t>
            </a:r>
          </a:p>
          <a:p>
            <a:pPr lvl="1"/>
            <a:r>
              <a:rPr lang="en-US" dirty="0" err="1"/>
              <a:t>AllRecords.html</a:t>
            </a:r>
            <a:endParaRPr lang="en-US" dirty="0"/>
          </a:p>
          <a:p>
            <a:pPr lvl="1"/>
            <a:r>
              <a:rPr lang="en-US" dirty="0" err="1"/>
              <a:t>MatchedInvoicesPayment.html</a:t>
            </a:r>
            <a:endParaRPr lang="en-US" dirty="0"/>
          </a:p>
          <a:p>
            <a:pPr lvl="1"/>
            <a:r>
              <a:rPr lang="en-US" dirty="0" err="1"/>
              <a:t>UnmatchedInvoices.Payment.html</a:t>
            </a:r>
            <a:endParaRPr lang="en-US" dirty="0"/>
          </a:p>
          <a:p>
            <a:pPr lvl="1"/>
            <a:r>
              <a:rPr lang="en-US" dirty="0" err="1"/>
              <a:t>UnmatchedSummary.html</a:t>
            </a:r>
            <a:endParaRPr lang="en-US" dirty="0"/>
          </a:p>
          <a:p>
            <a:pPr lvl="1"/>
            <a:endParaRPr lang="en-US" dirty="0"/>
          </a:p>
        </p:txBody>
      </p:sp>
      <p:pic>
        <p:nvPicPr>
          <p:cNvPr id="5" name="Content Placeholder 4" descr="Diagram&#10;&#10;Description automatically generated">
            <a:extLst>
              <a:ext uri="{FF2B5EF4-FFF2-40B4-BE49-F238E27FC236}">
                <a16:creationId xmlns:a16="http://schemas.microsoft.com/office/drawing/2014/main" id="{B5698AEC-D82B-9440-83CD-C6111D6C77DA}"/>
              </a:ext>
            </a:extLst>
          </p:cNvPr>
          <p:cNvPicPr>
            <a:picLocks noChangeAspect="1"/>
          </p:cNvPicPr>
          <p:nvPr/>
        </p:nvPicPr>
        <p:blipFill rotWithShape="1">
          <a:blip r:embed="rId3"/>
          <a:srcRect r="-4" b="5180"/>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444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1821</Words>
  <Application>Microsoft Macintosh PowerPoint</Application>
  <PresentationFormat>Widescreen</PresentationFormat>
  <Paragraphs>202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LinLibertineT</vt:lpstr>
      <vt:lpstr>Segoe UI</vt:lpstr>
      <vt:lpstr>SFRM1200</vt:lpstr>
      <vt:lpstr>Times New Roman</vt:lpstr>
      <vt:lpstr>Wingdings 3</vt:lpstr>
      <vt:lpstr>Wisp</vt:lpstr>
      <vt:lpstr>Invoice Matching Application</vt:lpstr>
      <vt:lpstr>Agenda</vt:lpstr>
      <vt:lpstr>Introduction</vt:lpstr>
      <vt:lpstr>Requirement Analysis</vt:lpstr>
      <vt:lpstr>Data Source – Input and Output</vt:lpstr>
      <vt:lpstr>Design Approach</vt:lpstr>
      <vt:lpstr>Solution Architecture Diagram – High level</vt:lpstr>
      <vt:lpstr>Implementation</vt:lpstr>
      <vt:lpstr>Implementation – Low Level Design</vt:lpstr>
      <vt:lpstr>Code &amp; Data Paths – Input/output</vt:lpstr>
      <vt:lpstr>Database</vt:lpstr>
      <vt:lpstr>Results</vt:lpstr>
      <vt:lpstr>Index Page – using python API</vt:lpstr>
      <vt:lpstr>All Records Page - using python API</vt:lpstr>
      <vt:lpstr>Matched Invoices Page  - using python API</vt:lpstr>
      <vt:lpstr>Unmatched Invoices Page – using python API</vt:lpstr>
      <vt:lpstr>Unmatched Summary – using python API</vt:lpstr>
      <vt:lpstr>Lesson’s Learned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Matching Application</dc:title>
  <dc:creator>Suresh Chinna</dc:creator>
  <cp:lastModifiedBy>Suresh Chinna</cp:lastModifiedBy>
  <cp:revision>14</cp:revision>
  <dcterms:created xsi:type="dcterms:W3CDTF">2021-05-31T15:35:11Z</dcterms:created>
  <dcterms:modified xsi:type="dcterms:W3CDTF">2021-05-31T20:06:10Z</dcterms:modified>
</cp:coreProperties>
</file>