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58" r:id="rId3"/>
    <p:sldId id="259" r:id="rId4"/>
    <p:sldId id="263" r:id="rId5"/>
    <p:sldId id="262" r:id="rId6"/>
    <p:sldId id="266" r:id="rId7"/>
    <p:sldId id="269" r:id="rId8"/>
    <p:sldId id="270" r:id="rId9"/>
    <p:sldId id="267" r:id="rId10"/>
    <p:sldId id="272" r:id="rId11"/>
    <p:sldId id="273" r:id="rId12"/>
    <p:sldId id="268" r:id="rId13"/>
    <p:sldId id="274" r:id="rId14"/>
    <p:sldId id="279" r:id="rId15"/>
    <p:sldId id="280" r:id="rId16"/>
    <p:sldId id="281" r:id="rId17"/>
    <p:sldId id="282" r:id="rId18"/>
    <p:sldId id="264"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1"/>
    <p:restoredTop sz="88519"/>
  </p:normalViewPr>
  <p:slideViewPr>
    <p:cSldViewPr snapToGrid="0" snapToObjects="1">
      <p:cViewPr varScale="1">
        <p:scale>
          <a:sx n="76" d="100"/>
          <a:sy n="76" d="100"/>
        </p:scale>
        <p:origin x="216"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44CB3-9D0D-5045-A8E9-508A78224C69}" type="datetimeFigureOut">
              <a:rPr lang="en-US" smtClean="0"/>
              <a:t>5/31/21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49045-C3C8-6542-886D-F265C9CEAFE9}" type="slidenum">
              <a:rPr lang="en-US" smtClean="0"/>
              <a:t>‹#›</a:t>
            </a:fld>
            <a:endParaRPr lang="en-US"/>
          </a:p>
        </p:txBody>
      </p:sp>
    </p:spTree>
    <p:extLst>
      <p:ext uri="{BB962C8B-B14F-4D97-AF65-F5344CB8AC3E}">
        <p14:creationId xmlns:p14="http://schemas.microsoft.com/office/powerpoint/2010/main" val="3905090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0" dirty="0">
                <a:solidFill>
                  <a:srgbClr val="000000"/>
                </a:solidFill>
                <a:effectLst/>
                <a:latin typeface="LinLibertineT"/>
                <a:ea typeface="Calibri" panose="020F0502020204030204" pitchFamily="34" charset="0"/>
                <a:cs typeface="LinLibertineT"/>
              </a:rPr>
              <a:t>Project’s Agenda is as follows:</a:t>
            </a:r>
          </a:p>
          <a:p>
            <a:pPr fontAlgn="base"/>
            <a:r>
              <a:rPr lang="en-US" sz="1200" b="0" kern="0" dirty="0">
                <a:solidFill>
                  <a:srgbClr val="000000"/>
                </a:solidFill>
                <a:effectLst/>
                <a:latin typeface="LinLibertineT"/>
                <a:ea typeface="Times New Roman" panose="02020603050405020304" pitchFamily="18" charset="0"/>
              </a:rPr>
              <a:t>In the introduction, t</a:t>
            </a: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he motivation factors for choosing this subject will be discussed. Then thesis context and problem statement are accompanied by contributions to this research are described.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sz="1200" b="1" dirty="0">
              <a:effectLst/>
              <a:latin typeface="Times New Roman" panose="02020603050405020304" pitchFamily="18" charset="0"/>
              <a:ea typeface="Times New Roman" panose="02020603050405020304" pitchFamily="18" charset="0"/>
            </a:endParaRPr>
          </a:p>
          <a:p>
            <a:pPr fontAlgn="base"/>
            <a:r>
              <a:rPr lang="en-US" sz="1200" b="1" dirty="0">
                <a:effectLst/>
                <a:latin typeface="Times New Roman" panose="02020603050405020304" pitchFamily="18" charset="0"/>
                <a:ea typeface="Times New Roman" panose="02020603050405020304" pitchFamily="18" charset="0"/>
              </a:rPr>
              <a:t>In the related study provides a summary of Invoice Matching Application flow.</a:t>
            </a:r>
          </a:p>
          <a:p>
            <a:pPr fontAlgn="base"/>
            <a:endParaRPr lang="en-US" dirty="0"/>
          </a:p>
          <a:p>
            <a:pPr fontAlgn="base"/>
            <a:r>
              <a:rPr lang="en-US" dirty="0"/>
              <a:t>Next Data Sources section, Information regarding the input data sources that were used in this project analysis can be found.</a:t>
            </a:r>
          </a:p>
          <a:p>
            <a:pPr fontAlgn="base"/>
            <a:endParaRPr lang="en-US" dirty="0"/>
          </a:p>
          <a:p>
            <a:pPr fontAlgn="base"/>
            <a:r>
              <a:rPr lang="en-US" b="1" dirty="0"/>
              <a:t>In Design approach, The architectural design and data pipeline are defined.</a:t>
            </a: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implementation section, the input data used, algorithms or project implementation are described. In addition to preprocessed data preparation, later how the model sent to corresponding methods to get the desired functional outcomes.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marL="0" marR="0" lvl="0" indent="0" algn="l" defTabSz="457200" rtl="0" eaLnBrk="1" fontAlgn="base" latinLnBrk="0" hangingPunct="1">
              <a:lnSpc>
                <a:spcPct val="100000"/>
              </a:lnSpc>
              <a:spcBef>
                <a:spcPts val="0"/>
              </a:spcBef>
              <a:spcAft>
                <a:spcPts val="0"/>
              </a:spcAft>
              <a:buClrTx/>
              <a:buSzTx/>
              <a:buFontTx/>
              <a:buNone/>
              <a:tabLst/>
              <a:defRPr/>
            </a:pPr>
            <a:r>
              <a:rPr lang="en-US" sz="1200" b="1"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In the result section, based on the input data source, we can see the implementation of matching and unmatched invoice and payment processing association using Lettering and recovery used to achieve the desired results..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fontAlgn="base"/>
            <a:endParaRPr lang="en-US" dirty="0"/>
          </a:p>
          <a:p>
            <a:pPr fontAlgn="base"/>
            <a:r>
              <a:rPr lang="en-US" dirty="0"/>
              <a:t>The assessment section discusses the validation of results  performed to meet the functional requirements.</a:t>
            </a:r>
          </a:p>
          <a:p>
            <a:pPr fontAlgn="base"/>
            <a:endParaRPr lang="en-US" dirty="0"/>
          </a:p>
          <a:p>
            <a:pPr fontAlgn="base"/>
            <a:r>
              <a:rPr lang="en-US" b="1" dirty="0"/>
              <a:t>After that, conclusion of this project – Future work &amp; Enhancement scope.</a:t>
            </a:r>
          </a:p>
          <a:p>
            <a:pPr fontAlgn="base"/>
            <a:endParaRPr lang="en-US" dirty="0"/>
          </a:p>
          <a:p>
            <a:pPr fontAlgn="base"/>
            <a:r>
              <a:rPr lang="en-US" dirty="0"/>
              <a:t>Finally in the future scope, this project base has potential to enhance further to meet all the future requirements. </a:t>
            </a:r>
          </a:p>
        </p:txBody>
      </p:sp>
      <p:sp>
        <p:nvSpPr>
          <p:cNvPr id="4" name="Slide Number Placeholder 3"/>
          <p:cNvSpPr>
            <a:spLocks noGrp="1"/>
          </p:cNvSpPr>
          <p:nvPr>
            <p:ph type="sldNum" sz="quarter" idx="5"/>
          </p:nvPr>
        </p:nvSpPr>
        <p:spPr/>
        <p:txBody>
          <a:bodyPr/>
          <a:lstStyle/>
          <a:p>
            <a:fld id="{74249045-C3C8-6542-886D-F265C9CEAFE9}" type="slidenum">
              <a:rPr lang="en-US" smtClean="0"/>
              <a:t>2</a:t>
            </a:fld>
            <a:endParaRPr lang="en-US"/>
          </a:p>
        </p:txBody>
      </p:sp>
    </p:spTree>
    <p:extLst>
      <p:ext uri="{BB962C8B-B14F-4D97-AF65-F5344CB8AC3E}">
        <p14:creationId xmlns:p14="http://schemas.microsoft.com/office/powerpoint/2010/main" val="329906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249045-C3C8-6542-886D-F265C9CEAFE9}" type="slidenum">
              <a:rPr lang="en-US" smtClean="0"/>
              <a:t>5</a:t>
            </a:fld>
            <a:endParaRPr lang="en-US"/>
          </a:p>
        </p:txBody>
      </p:sp>
    </p:spTree>
    <p:extLst>
      <p:ext uri="{BB962C8B-B14F-4D97-AF65-F5344CB8AC3E}">
        <p14:creationId xmlns:p14="http://schemas.microsoft.com/office/powerpoint/2010/main" val="372202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5/31/21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127.0.0.1:5000/Inde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5000/Al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127.0.0.1:5000/MatchedInvoice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5000/All"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5000/Al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85C-ABD2-1342-B904-DC2878DA8D3B}"/>
              </a:ext>
            </a:extLst>
          </p:cNvPr>
          <p:cNvSpPr>
            <a:spLocks noGrp="1"/>
          </p:cNvSpPr>
          <p:nvPr>
            <p:ph type="ctrTitle"/>
          </p:nvPr>
        </p:nvSpPr>
        <p:spPr/>
        <p:txBody>
          <a:bodyPr/>
          <a:lstStyle/>
          <a:p>
            <a:r>
              <a:rPr lang="en-US" dirty="0"/>
              <a:t>Invoice Matching Application</a:t>
            </a:r>
          </a:p>
        </p:txBody>
      </p:sp>
      <p:sp>
        <p:nvSpPr>
          <p:cNvPr id="3" name="Subtitle 2">
            <a:extLst>
              <a:ext uri="{FF2B5EF4-FFF2-40B4-BE49-F238E27FC236}">
                <a16:creationId xmlns:a16="http://schemas.microsoft.com/office/drawing/2014/main" id="{E539BFDB-D338-144C-A7E5-0F13CEC58252}"/>
              </a:ext>
            </a:extLst>
          </p:cNvPr>
          <p:cNvSpPr>
            <a:spLocks noGrp="1"/>
          </p:cNvSpPr>
          <p:nvPr>
            <p:ph type="subTitle" idx="1"/>
          </p:nvPr>
        </p:nvSpPr>
        <p:spPr/>
        <p:txBody>
          <a:bodyPr>
            <a:normAutofit/>
          </a:bodyPr>
          <a:lstStyle/>
          <a:p>
            <a:endParaRPr lang="en-US" dirty="0"/>
          </a:p>
          <a:p>
            <a:pPr algn="r"/>
            <a:r>
              <a:rPr lang="en-US" dirty="0"/>
              <a:t>- Suresh CHINNA SHANMUGAM</a:t>
            </a:r>
          </a:p>
        </p:txBody>
      </p:sp>
    </p:spTree>
    <p:extLst>
      <p:ext uri="{BB962C8B-B14F-4D97-AF65-F5344CB8AC3E}">
        <p14:creationId xmlns:p14="http://schemas.microsoft.com/office/powerpoint/2010/main" val="419200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8667" y="387044"/>
            <a:ext cx="10447866" cy="1280890"/>
          </a:xfrm>
        </p:spPr>
        <p:txBody>
          <a:bodyPr/>
          <a:lstStyle/>
          <a:p>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idx="1"/>
          </p:nvPr>
        </p:nvSpPr>
        <p:spPr>
          <a:xfrm>
            <a:off x="1608667" y="1667934"/>
            <a:ext cx="10447866" cy="5190066"/>
          </a:xfrm>
        </p:spPr>
        <p:txBody>
          <a:bodyPr/>
          <a:lstStyle/>
          <a:p>
            <a:endParaRPr lang="en-US" dirty="0"/>
          </a:p>
        </p:txBody>
      </p:sp>
    </p:spTree>
    <p:extLst>
      <p:ext uri="{BB962C8B-B14F-4D97-AF65-F5344CB8AC3E}">
        <p14:creationId xmlns:p14="http://schemas.microsoft.com/office/powerpoint/2010/main" val="265444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8667" y="387044"/>
            <a:ext cx="10447866" cy="1280890"/>
          </a:xfrm>
        </p:spPr>
        <p:txBody>
          <a:bodyPr/>
          <a:lstStyle/>
          <a:p>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idx="1"/>
          </p:nvPr>
        </p:nvSpPr>
        <p:spPr>
          <a:xfrm>
            <a:off x="1608667" y="1667934"/>
            <a:ext cx="10447866" cy="5190066"/>
          </a:xfrm>
        </p:spPr>
        <p:txBody>
          <a:bodyPr/>
          <a:lstStyle/>
          <a:p>
            <a:endParaRPr lang="en-US" dirty="0"/>
          </a:p>
        </p:txBody>
      </p:sp>
    </p:spTree>
    <p:extLst>
      <p:ext uri="{BB962C8B-B14F-4D97-AF65-F5344CB8AC3E}">
        <p14:creationId xmlns:p14="http://schemas.microsoft.com/office/powerpoint/2010/main" val="189053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Results</a:t>
            </a:r>
          </a:p>
        </p:txBody>
      </p:sp>
    </p:spTree>
    <p:extLst>
      <p:ext uri="{BB962C8B-B14F-4D97-AF65-F5344CB8AC3E}">
        <p14:creationId xmlns:p14="http://schemas.microsoft.com/office/powerpoint/2010/main" val="3163004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59467" y="624110"/>
            <a:ext cx="10363199" cy="1280890"/>
          </a:xfrm>
        </p:spPr>
        <p:txBody>
          <a:bodyPr/>
          <a:lstStyle/>
          <a:p>
            <a:r>
              <a:rPr lang="en-US" dirty="0"/>
              <a:t>Index Page - Front End HTML</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lnSpcReduction="10000"/>
          </a:bodyPr>
          <a:lstStyle/>
          <a:p>
            <a:r>
              <a:rPr lang="en-US" dirty="0"/>
              <a:t>Results Displayed in Front End – Index Page for Invoice and Payment Matching Application: Rendered using Python Flask API - with POST, GET methods.</a:t>
            </a:r>
          </a:p>
          <a:p>
            <a:r>
              <a:rPr lang="en-US" dirty="0"/>
              <a:t>URL:</a:t>
            </a:r>
          </a:p>
          <a:p>
            <a:pPr marL="457200" lvl="1" indent="0">
              <a:buNone/>
            </a:pPr>
            <a:r>
              <a:rPr lang="en-US" dirty="0">
                <a:hlinkClick r:id="rId2"/>
              </a:rPr>
              <a:t>Index Page: </a:t>
            </a:r>
            <a:r>
              <a:rPr lang="en-US" dirty="0">
                <a:hlinkClick r:id="rId2"/>
              </a:rPr>
              <a:t>http://127.0.0.1:5000/Index</a:t>
            </a:r>
            <a:endParaRPr lang="en-US" dirty="0"/>
          </a:p>
          <a:p>
            <a:r>
              <a:rPr lang="en-US" dirty="0"/>
              <a:t>Index Page Includes List of Operations</a:t>
            </a:r>
          </a:p>
          <a:p>
            <a:pPr lvl="1"/>
            <a:r>
              <a:rPr lang="en-US" dirty="0"/>
              <a:t>All Invoices and Payment Form</a:t>
            </a:r>
          </a:p>
          <a:p>
            <a:pPr lvl="1"/>
            <a:r>
              <a:rPr lang="en-US" dirty="0"/>
              <a:t>All Matched Invoices &amp; Payments Form</a:t>
            </a:r>
          </a:p>
          <a:p>
            <a:pPr lvl="1"/>
            <a:r>
              <a:rPr lang="en-US" dirty="0"/>
              <a:t>All Unmatched Invoices or Payments Form</a:t>
            </a:r>
          </a:p>
          <a:p>
            <a:pPr lvl="1"/>
            <a:r>
              <a:rPr lang="en-US" dirty="0"/>
              <a:t>All Unmatched Invoices &amp; Payments Summary – Debit &amp; Credit Amounts Form</a:t>
            </a:r>
          </a:p>
          <a:p>
            <a:pPr lvl="1"/>
            <a:endParaRPr lang="en-US" dirty="0"/>
          </a:p>
        </p:txBody>
      </p:sp>
      <p:pic>
        <p:nvPicPr>
          <p:cNvPr id="6" name="Content Placeholder 5" descr="Graphical user interface, text, application, email&#10;&#10;Description automatically generated">
            <a:extLst>
              <a:ext uri="{FF2B5EF4-FFF2-40B4-BE49-F238E27FC236}">
                <a16:creationId xmlns:a16="http://schemas.microsoft.com/office/drawing/2014/main" id="{825FE27C-6B82-8844-B142-63172B1BC41A}"/>
              </a:ext>
            </a:extLst>
          </p:cNvPr>
          <p:cNvPicPr>
            <a:picLocks noGrp="1" noChangeAspect="1"/>
          </p:cNvPicPr>
          <p:nvPr>
            <p:ph sz="half" idx="2"/>
          </p:nvPr>
        </p:nvPicPr>
        <p:blipFill>
          <a:blip r:embed="rId3"/>
          <a:stretch>
            <a:fillRect/>
          </a:stretch>
        </p:blipFill>
        <p:spPr>
          <a:xfrm>
            <a:off x="5588000" y="1422401"/>
            <a:ext cx="6434667" cy="5249332"/>
          </a:xfrm>
        </p:spPr>
      </p:pic>
    </p:spTree>
    <p:extLst>
      <p:ext uri="{BB962C8B-B14F-4D97-AF65-F5344CB8AC3E}">
        <p14:creationId xmlns:p14="http://schemas.microsoft.com/office/powerpoint/2010/main" val="2075550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591733" y="624110"/>
            <a:ext cx="10481733" cy="1280890"/>
          </a:xfrm>
        </p:spPr>
        <p:txBody>
          <a:bodyPr/>
          <a:lstStyle/>
          <a:p>
            <a:r>
              <a:rPr lang="en-US" dirty="0"/>
              <a:t>All Records Page - Front End HTML</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a:bodyPr>
          <a:lstStyle/>
          <a:p>
            <a:r>
              <a:rPr lang="en-US" dirty="0"/>
              <a:t>All Records Page – List of all the data records loaded to database from the Input CSV data – Rendered using Python Flask API - with POST, GET methods.</a:t>
            </a:r>
          </a:p>
          <a:p>
            <a:r>
              <a:rPr lang="en-US" dirty="0"/>
              <a:t>URL:  All records Page: </a:t>
            </a:r>
          </a:p>
          <a:p>
            <a:pPr lvl="1"/>
            <a:r>
              <a:rPr lang="en-US" dirty="0">
                <a:hlinkClick r:id="rId2"/>
              </a:rPr>
              <a:t>http://127.0.0.1:5000/All</a:t>
            </a:r>
            <a:endParaRPr lang="en-US" dirty="0"/>
          </a:p>
          <a:p>
            <a:r>
              <a:rPr lang="en-US" dirty="0"/>
              <a:t>All Records - List of Operations</a:t>
            </a:r>
          </a:p>
          <a:p>
            <a:pPr lvl="1"/>
            <a:r>
              <a:rPr lang="en-US" dirty="0"/>
              <a:t>List of All the records from the database table – INVOICETAB</a:t>
            </a:r>
          </a:p>
          <a:p>
            <a:pPr lvl="1"/>
            <a:r>
              <a:rPr lang="en-US" dirty="0"/>
              <a:t>The data pulled from INVOICETAB, converted to Data frame -&gt; Json file -&gt; then rendered json file o html </a:t>
            </a:r>
          </a:p>
        </p:txBody>
      </p:sp>
      <p:pic>
        <p:nvPicPr>
          <p:cNvPr id="8" name="Content Placeholder 7" descr="Table&#10;&#10;Description automatically generated">
            <a:extLst>
              <a:ext uri="{FF2B5EF4-FFF2-40B4-BE49-F238E27FC236}">
                <a16:creationId xmlns:a16="http://schemas.microsoft.com/office/drawing/2014/main" id="{1B1FC8BB-5038-D74B-9C09-18FB16D5170C}"/>
              </a:ext>
            </a:extLst>
          </p:cNvPr>
          <p:cNvPicPr>
            <a:picLocks noGrp="1" noChangeAspect="1"/>
          </p:cNvPicPr>
          <p:nvPr>
            <p:ph sz="half" idx="2"/>
          </p:nvPr>
        </p:nvPicPr>
        <p:blipFill>
          <a:blip r:embed="rId3"/>
          <a:stretch>
            <a:fillRect/>
          </a:stretch>
        </p:blipFill>
        <p:spPr>
          <a:xfrm>
            <a:off x="5452532" y="1422401"/>
            <a:ext cx="6620935" cy="5249332"/>
          </a:xfrm>
        </p:spPr>
      </p:pic>
    </p:spTree>
    <p:extLst>
      <p:ext uri="{BB962C8B-B14F-4D97-AF65-F5344CB8AC3E}">
        <p14:creationId xmlns:p14="http://schemas.microsoft.com/office/powerpoint/2010/main" val="262113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40157" y="590244"/>
            <a:ext cx="9640882" cy="1280890"/>
          </a:xfrm>
        </p:spPr>
        <p:txBody>
          <a:bodyPr/>
          <a:lstStyle/>
          <a:p>
            <a:r>
              <a:rPr lang="en-US" dirty="0"/>
              <a:t>Matched Invoices Page  - Front End HTML</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574869"/>
            <a:ext cx="4504267" cy="5096863"/>
          </a:xfrm>
        </p:spPr>
        <p:txBody>
          <a:bodyPr>
            <a:normAutofit lnSpcReduction="10000"/>
          </a:bodyPr>
          <a:lstStyle/>
          <a:p>
            <a:r>
              <a:rPr lang="en-US" dirty="0"/>
              <a:t>Matched Invoices Page – List of all the Matched Invoices data records loaded to database from the Input CSV data – Rendered using Python Flask API - with POST, GET methods.</a:t>
            </a:r>
          </a:p>
          <a:p>
            <a:r>
              <a:rPr lang="en-US" dirty="0"/>
              <a:t>URL:  Matched Invoices Page: </a:t>
            </a:r>
          </a:p>
          <a:p>
            <a:pPr lvl="1"/>
            <a:r>
              <a:rPr lang="en-US" dirty="0">
                <a:hlinkClick r:id="rId2"/>
              </a:rPr>
              <a:t>http://127.0.0.1:5000/MatchedInvoices</a:t>
            </a:r>
            <a:endParaRPr lang="en-US" dirty="0"/>
          </a:p>
          <a:p>
            <a:r>
              <a:rPr lang="en-US" dirty="0"/>
              <a:t>All Records - List of Operations</a:t>
            </a:r>
          </a:p>
          <a:p>
            <a:pPr lvl="1"/>
            <a:r>
              <a:rPr lang="en-US" dirty="0"/>
              <a:t>List of All matched Invoices and Payments by Debit and Credit Amounts processed from the data retrieved from the database table – INVOICETAB</a:t>
            </a:r>
          </a:p>
          <a:p>
            <a:pPr lvl="1"/>
            <a:r>
              <a:rPr lang="en-US" dirty="0"/>
              <a:t>The matched Invoice data pulled from INVOICETAB, converted to Data frame -&gt; Json file -&gt; then rendered json file o html </a:t>
            </a:r>
          </a:p>
        </p:txBody>
      </p:sp>
      <p:pic>
        <p:nvPicPr>
          <p:cNvPr id="7" name="Content Placeholder 6" descr="Graphical user interface, text, application&#10;&#10;Description automatically generated">
            <a:extLst>
              <a:ext uri="{FF2B5EF4-FFF2-40B4-BE49-F238E27FC236}">
                <a16:creationId xmlns:a16="http://schemas.microsoft.com/office/drawing/2014/main" id="{A46BF3B1-1568-4D47-A2F9-DF8798B956CA}"/>
              </a:ext>
            </a:extLst>
          </p:cNvPr>
          <p:cNvPicPr>
            <a:picLocks noGrp="1" noChangeAspect="1"/>
          </p:cNvPicPr>
          <p:nvPr>
            <p:ph sz="half" idx="2"/>
          </p:nvPr>
        </p:nvPicPr>
        <p:blipFill>
          <a:blip r:embed="rId3"/>
          <a:stretch>
            <a:fillRect/>
          </a:stretch>
        </p:blipFill>
        <p:spPr>
          <a:xfrm>
            <a:off x="5811573" y="1574870"/>
            <a:ext cx="5469465" cy="2692333"/>
          </a:xfrm>
        </p:spPr>
      </p:pic>
    </p:spTree>
    <p:extLst>
      <p:ext uri="{BB962C8B-B14F-4D97-AF65-F5344CB8AC3E}">
        <p14:creationId xmlns:p14="http://schemas.microsoft.com/office/powerpoint/2010/main" val="4254356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p:txBody>
          <a:bodyPr/>
          <a:lstStyle/>
          <a:p>
            <a:r>
              <a:rPr lang="en-US" dirty="0"/>
              <a:t>All Records Page - Front End HTML</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a:bodyPr>
          <a:lstStyle/>
          <a:p>
            <a:r>
              <a:rPr lang="en-US" dirty="0"/>
              <a:t>All Records Page – List of all the data records loaded to database from the Input CSV data – Rendered using Python Flask API - with POST, GET methods.</a:t>
            </a:r>
          </a:p>
          <a:p>
            <a:r>
              <a:rPr lang="en-US" dirty="0"/>
              <a:t>URL:  All records Page: </a:t>
            </a:r>
          </a:p>
          <a:p>
            <a:pPr lvl="1"/>
            <a:r>
              <a:rPr lang="en-US" dirty="0">
                <a:hlinkClick r:id="rId2"/>
              </a:rPr>
              <a:t>http://127.0.0.1:5000/All</a:t>
            </a:r>
            <a:endParaRPr lang="en-US" dirty="0"/>
          </a:p>
          <a:p>
            <a:r>
              <a:rPr lang="en-US" dirty="0"/>
              <a:t>All Records - List of Operations</a:t>
            </a:r>
          </a:p>
          <a:p>
            <a:pPr lvl="1"/>
            <a:r>
              <a:rPr lang="en-US" dirty="0"/>
              <a:t>List of All the records from the database table – INVOICETAB</a:t>
            </a:r>
          </a:p>
          <a:p>
            <a:pPr lvl="1"/>
            <a:r>
              <a:rPr lang="en-US" dirty="0"/>
              <a:t>The data pulled from INVOICETAB, converted to Data frame -&gt; Json file -&gt; then rendered json file o html </a:t>
            </a:r>
          </a:p>
        </p:txBody>
      </p:sp>
      <p:pic>
        <p:nvPicPr>
          <p:cNvPr id="8" name="Content Placeholder 7" descr="Table&#10;&#10;Description automatically generated">
            <a:extLst>
              <a:ext uri="{FF2B5EF4-FFF2-40B4-BE49-F238E27FC236}">
                <a16:creationId xmlns:a16="http://schemas.microsoft.com/office/drawing/2014/main" id="{1B1FC8BB-5038-D74B-9C09-18FB16D5170C}"/>
              </a:ext>
            </a:extLst>
          </p:cNvPr>
          <p:cNvPicPr>
            <a:picLocks noGrp="1" noChangeAspect="1"/>
          </p:cNvPicPr>
          <p:nvPr>
            <p:ph sz="half" idx="2"/>
          </p:nvPr>
        </p:nvPicPr>
        <p:blipFill>
          <a:blip r:embed="rId3"/>
          <a:stretch>
            <a:fillRect/>
          </a:stretch>
        </p:blipFill>
        <p:spPr>
          <a:xfrm>
            <a:off x="5452532" y="1422401"/>
            <a:ext cx="6620935" cy="5249332"/>
          </a:xfrm>
        </p:spPr>
      </p:pic>
    </p:spTree>
    <p:extLst>
      <p:ext uri="{BB962C8B-B14F-4D97-AF65-F5344CB8AC3E}">
        <p14:creationId xmlns:p14="http://schemas.microsoft.com/office/powerpoint/2010/main" val="46625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p:txBody>
          <a:bodyPr/>
          <a:lstStyle/>
          <a:p>
            <a:r>
              <a:rPr lang="en-US" dirty="0"/>
              <a:t>All Records Page - Front End HTML</a:t>
            </a:r>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sz="half" idx="1"/>
          </p:nvPr>
        </p:nvSpPr>
        <p:spPr>
          <a:xfrm>
            <a:off x="1083733" y="1422401"/>
            <a:ext cx="4504267" cy="5249332"/>
          </a:xfrm>
        </p:spPr>
        <p:txBody>
          <a:bodyPr>
            <a:normAutofit/>
          </a:bodyPr>
          <a:lstStyle/>
          <a:p>
            <a:r>
              <a:rPr lang="en-US" dirty="0"/>
              <a:t>All Records Page – List of all the data records loaded to database from the Input CSV data – Rendered using Python Flask API - with POST, GET methods.</a:t>
            </a:r>
          </a:p>
          <a:p>
            <a:r>
              <a:rPr lang="en-US" dirty="0"/>
              <a:t>URL:  All records Page: </a:t>
            </a:r>
          </a:p>
          <a:p>
            <a:pPr lvl="1"/>
            <a:r>
              <a:rPr lang="en-US" dirty="0">
                <a:hlinkClick r:id="rId2"/>
              </a:rPr>
              <a:t>http://127.0.0.1:5000/All</a:t>
            </a:r>
            <a:endParaRPr lang="en-US" dirty="0"/>
          </a:p>
          <a:p>
            <a:r>
              <a:rPr lang="en-US" dirty="0"/>
              <a:t>All Records - List of Operations</a:t>
            </a:r>
          </a:p>
          <a:p>
            <a:pPr lvl="1"/>
            <a:r>
              <a:rPr lang="en-US" dirty="0"/>
              <a:t>List of All the records from the database table – INVOICETAB</a:t>
            </a:r>
          </a:p>
          <a:p>
            <a:pPr lvl="1"/>
            <a:r>
              <a:rPr lang="en-US" dirty="0"/>
              <a:t>The data pulled from INVOICETAB, converted to Data frame -&gt; Json file -&gt; then rendered json file o html </a:t>
            </a:r>
          </a:p>
        </p:txBody>
      </p:sp>
      <p:pic>
        <p:nvPicPr>
          <p:cNvPr id="8" name="Content Placeholder 7" descr="Table&#10;&#10;Description automatically generated">
            <a:extLst>
              <a:ext uri="{FF2B5EF4-FFF2-40B4-BE49-F238E27FC236}">
                <a16:creationId xmlns:a16="http://schemas.microsoft.com/office/drawing/2014/main" id="{1B1FC8BB-5038-D74B-9C09-18FB16D5170C}"/>
              </a:ext>
            </a:extLst>
          </p:cNvPr>
          <p:cNvPicPr>
            <a:picLocks noGrp="1" noChangeAspect="1"/>
          </p:cNvPicPr>
          <p:nvPr>
            <p:ph sz="half" idx="2"/>
          </p:nvPr>
        </p:nvPicPr>
        <p:blipFill>
          <a:blip r:embed="rId3"/>
          <a:stretch>
            <a:fillRect/>
          </a:stretch>
        </p:blipFill>
        <p:spPr>
          <a:xfrm>
            <a:off x="5452532" y="1422401"/>
            <a:ext cx="6620935" cy="5249332"/>
          </a:xfrm>
        </p:spPr>
      </p:pic>
    </p:spTree>
    <p:extLst>
      <p:ext uri="{BB962C8B-B14F-4D97-AF65-F5344CB8AC3E}">
        <p14:creationId xmlns:p14="http://schemas.microsoft.com/office/powerpoint/2010/main" val="3419191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87D5-29A9-C14B-A038-FBE8D807294D}"/>
              </a:ext>
            </a:extLst>
          </p:cNvPr>
          <p:cNvSpPr>
            <a:spLocks noGrp="1"/>
          </p:cNvSpPr>
          <p:nvPr>
            <p:ph type="title"/>
          </p:nvPr>
        </p:nvSpPr>
        <p:spPr>
          <a:xfrm>
            <a:off x="1608667" y="556378"/>
            <a:ext cx="10244663" cy="1272422"/>
          </a:xfrm>
        </p:spPr>
        <p:txBody>
          <a:bodyPr/>
          <a:lstStyle/>
          <a:p>
            <a:r>
              <a:rPr lang="en-US" dirty="0"/>
              <a:t>Future Scope</a:t>
            </a:r>
          </a:p>
        </p:txBody>
      </p:sp>
      <p:sp>
        <p:nvSpPr>
          <p:cNvPr id="3" name="Content Placeholder 2">
            <a:extLst>
              <a:ext uri="{FF2B5EF4-FFF2-40B4-BE49-F238E27FC236}">
                <a16:creationId xmlns:a16="http://schemas.microsoft.com/office/drawing/2014/main" id="{C36C3C7F-FF80-C04D-887E-6A04B8D87A56}"/>
              </a:ext>
            </a:extLst>
          </p:cNvPr>
          <p:cNvSpPr>
            <a:spLocks noGrp="1"/>
          </p:cNvSpPr>
          <p:nvPr>
            <p:ph sz="half" idx="1"/>
          </p:nvPr>
        </p:nvSpPr>
        <p:spPr>
          <a:xfrm>
            <a:off x="1608668" y="1286934"/>
            <a:ext cx="5096932" cy="5571066"/>
          </a:xfrm>
        </p:spPr>
        <p:txBody>
          <a:bodyPr>
            <a:normAutofit fontScale="92500" lnSpcReduction="10000"/>
          </a:bodyPr>
          <a:lstStyle/>
          <a:p>
            <a:pPr marL="0" indent="0">
              <a:buNone/>
            </a:pPr>
            <a:r>
              <a:rPr lang="en-US" b="1" dirty="0"/>
              <a:t>Within Scope</a:t>
            </a:r>
          </a:p>
          <a:p>
            <a:r>
              <a:rPr lang="en-US" dirty="0"/>
              <a:t>Matched Invoices </a:t>
            </a:r>
          </a:p>
          <a:p>
            <a:pPr lvl="1"/>
            <a:r>
              <a:rPr lang="en-IN" dirty="0"/>
              <a:t>Invoice: Debit type transaction</a:t>
            </a:r>
            <a:br>
              <a:rPr lang="en-IN" dirty="0"/>
            </a:br>
            <a:r>
              <a:rPr lang="en-IN" dirty="0"/>
              <a:t>Payment: Credit type transaction</a:t>
            </a:r>
            <a:br>
              <a:rPr lang="en-IN" dirty="0"/>
            </a:br>
            <a:r>
              <a:rPr lang="en-IN" dirty="0"/>
              <a:t>Transaction association (lettering) is only done between balanced credit and debit type transactions</a:t>
            </a:r>
            <a:br>
              <a:rPr lang="en-IN" dirty="0"/>
            </a:br>
            <a:r>
              <a:rPr lang="en-IN" dirty="0"/>
              <a:t>Example:</a:t>
            </a:r>
            <a:br>
              <a:rPr lang="en-IN" dirty="0"/>
            </a:br>
            <a:r>
              <a:rPr lang="en-IN" dirty="0"/>
              <a:t>Ex: </a:t>
            </a:r>
          </a:p>
          <a:p>
            <a:pPr lvl="2"/>
            <a:r>
              <a:rPr lang="en-IN" dirty="0"/>
              <a:t>1 invoice of 10€ and 1 payment of 10€.</a:t>
            </a:r>
          </a:p>
          <a:p>
            <a:pPr lvl="2"/>
            <a:r>
              <a:rPr lang="en-IN" dirty="0"/>
              <a:t>2 invoices of 10€ and 1 payment of 20€.</a:t>
            </a:r>
          </a:p>
          <a:p>
            <a:pPr lvl="2"/>
            <a:r>
              <a:rPr lang="en-IN" dirty="0"/>
              <a:t>2 invoices of 10€ and 2 payments of 10€.</a:t>
            </a:r>
          </a:p>
          <a:p>
            <a:pPr lvl="2"/>
            <a:r>
              <a:rPr lang="en-IN" dirty="0"/>
              <a:t>1 invoice of 10€ and 2 payments of 5€ each</a:t>
            </a:r>
            <a:endParaRPr lang="en-US" dirty="0"/>
          </a:p>
          <a:p>
            <a:pPr marL="0" indent="0">
              <a:buNone/>
            </a:pPr>
            <a:r>
              <a:rPr lang="en-US" b="1" dirty="0"/>
              <a:t>Out of Scope: </a:t>
            </a:r>
          </a:p>
          <a:p>
            <a:r>
              <a:rPr lang="en-US" dirty="0"/>
              <a:t>No 30way matching between Order, Invoice, and Payments  - Requirement to  match only between DEBIT and credit amounts.</a:t>
            </a:r>
          </a:p>
          <a:p>
            <a:r>
              <a:rPr lang="en-US" dirty="0"/>
              <a:t>No Invoice detail(line) level matching (SKUs, Quantities </a:t>
            </a:r>
            <a:r>
              <a:rPr lang="en-US" dirty="0" err="1"/>
              <a:t>etc</a:t>
            </a:r>
            <a:r>
              <a:rPr lang="en-US" dirty="0"/>
              <a:t>)</a:t>
            </a:r>
          </a:p>
        </p:txBody>
      </p:sp>
      <p:sp>
        <p:nvSpPr>
          <p:cNvPr id="4" name="Content Placeholder 3">
            <a:extLst>
              <a:ext uri="{FF2B5EF4-FFF2-40B4-BE49-F238E27FC236}">
                <a16:creationId xmlns:a16="http://schemas.microsoft.com/office/drawing/2014/main" id="{6178AACC-03F6-C147-88E3-31618D7AE459}"/>
              </a:ext>
            </a:extLst>
          </p:cNvPr>
          <p:cNvSpPr>
            <a:spLocks noGrp="1"/>
          </p:cNvSpPr>
          <p:nvPr>
            <p:ph sz="half" idx="2"/>
          </p:nvPr>
        </p:nvSpPr>
        <p:spPr>
          <a:xfrm>
            <a:off x="7044267" y="1286932"/>
            <a:ext cx="4809064" cy="5571066"/>
          </a:xfrm>
        </p:spPr>
        <p:txBody>
          <a:bodyPr>
            <a:normAutofit fontScale="92500" lnSpcReduction="10000"/>
          </a:bodyPr>
          <a:lstStyle/>
          <a:p>
            <a:pPr marL="0" indent="0">
              <a:buNone/>
            </a:pPr>
            <a:r>
              <a:rPr lang="en-US" b="1" dirty="0"/>
              <a:t>Additional Enhancements Included:</a:t>
            </a:r>
          </a:p>
          <a:p>
            <a:r>
              <a:rPr lang="en-US" dirty="0"/>
              <a:t>Unmatched Invoices/payments of Debit &amp; Credit Amounts – Order by Recovery ((Due. - Echu, Not Due – Non-</a:t>
            </a:r>
            <a:r>
              <a:rPr lang="en-US" dirty="0" err="1"/>
              <a:t>échu</a:t>
            </a:r>
            <a:r>
              <a:rPr lang="en-US" dirty="0"/>
              <a:t>, Blank)</a:t>
            </a:r>
          </a:p>
          <a:p>
            <a:r>
              <a:rPr lang="en-US" dirty="0"/>
              <a:t>Unmatched Summary of DEBIT &amp; Credit Amounts – Group by Recovery. (Due. - Echu, Not Due – Non-</a:t>
            </a:r>
            <a:r>
              <a:rPr lang="en-US" dirty="0" err="1"/>
              <a:t>échu</a:t>
            </a:r>
            <a:r>
              <a:rPr lang="en-US" dirty="0"/>
              <a:t>, Blank)</a:t>
            </a:r>
          </a:p>
          <a:p>
            <a:pPr marL="0" indent="0">
              <a:buNone/>
            </a:pPr>
            <a:endParaRPr lang="en-US" b="1" dirty="0"/>
          </a:p>
          <a:p>
            <a:pPr marL="0" indent="0">
              <a:buNone/>
            </a:pPr>
            <a:r>
              <a:rPr lang="en-US" b="1" dirty="0"/>
              <a:t>Further Enhancements Scope:</a:t>
            </a:r>
          </a:p>
          <a:p>
            <a:pPr marL="0" indent="0">
              <a:buNone/>
            </a:pPr>
            <a:r>
              <a:rPr lang="en-US" dirty="0"/>
              <a:t>This project can  be enhanced for future requirements</a:t>
            </a:r>
          </a:p>
          <a:p>
            <a:r>
              <a:rPr lang="en-US" dirty="0"/>
              <a:t>This can be enhanced for future requirements like  - 3 or 4-Way Matching - If additional details are provided ( Order Information, Shipment, Invoice and Payments)</a:t>
            </a:r>
          </a:p>
          <a:p>
            <a:r>
              <a:rPr lang="en-US" dirty="0"/>
              <a:t>Matched and Unmatched Detail level Matching ( SKUs, and Quantities)</a:t>
            </a:r>
          </a:p>
          <a:p>
            <a:endParaRPr lang="en-US" dirty="0"/>
          </a:p>
        </p:txBody>
      </p:sp>
    </p:spTree>
    <p:extLst>
      <p:ext uri="{BB962C8B-B14F-4D97-AF65-F5344CB8AC3E}">
        <p14:creationId xmlns:p14="http://schemas.microsoft.com/office/powerpoint/2010/main" val="81974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2968-4082-3748-82F2-052EDEA9ED00}"/>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3E2E07F3-1428-7D4B-BC55-3D00EEFAC808}"/>
              </a:ext>
            </a:extLst>
          </p:cNvPr>
          <p:cNvSpPr>
            <a:spLocks noGrp="1"/>
          </p:cNvSpPr>
          <p:nvPr>
            <p:ph type="body" sz="quarter" idx="13"/>
          </p:nvPr>
        </p:nvSpPr>
        <p:spPr/>
        <p:txBody>
          <a:bodyPr/>
          <a:lstStyle/>
          <a:p>
            <a:r>
              <a:rPr lang="en-US" dirty="0"/>
              <a:t>- Suresh CHINNA SHANMUGAM</a:t>
            </a:r>
          </a:p>
        </p:txBody>
      </p:sp>
      <p:sp>
        <p:nvSpPr>
          <p:cNvPr id="4" name="Text Placeholder 3">
            <a:extLst>
              <a:ext uri="{FF2B5EF4-FFF2-40B4-BE49-F238E27FC236}">
                <a16:creationId xmlns:a16="http://schemas.microsoft.com/office/drawing/2014/main" id="{1018D8BC-E493-7449-8A87-252F3349C857}"/>
              </a:ext>
            </a:extLst>
          </p:cNvPr>
          <p:cNvSpPr>
            <a:spLocks noGrp="1"/>
          </p:cNvSpPr>
          <p:nvPr>
            <p:ph type="body" sz="half" idx="2"/>
          </p:nvPr>
        </p:nvSpPr>
        <p:spPr/>
        <p:txBody>
          <a:bodyPr>
            <a:normAutofit lnSpcReduction="10000"/>
          </a:bodyPr>
          <a:lstStyle/>
          <a:p>
            <a:r>
              <a:rPr lang="en-US" dirty="0"/>
              <a:t>- Email: suresh.cs0524@gmail.com</a:t>
            </a:r>
          </a:p>
          <a:p>
            <a:r>
              <a:rPr lang="en-US" dirty="0"/>
              <a:t>- Mobile: +33 758072207</a:t>
            </a:r>
          </a:p>
        </p:txBody>
      </p:sp>
    </p:spTree>
    <p:extLst>
      <p:ext uri="{BB962C8B-B14F-4D97-AF65-F5344CB8AC3E}">
        <p14:creationId xmlns:p14="http://schemas.microsoft.com/office/powerpoint/2010/main" val="355251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561A-6400-4B48-86FF-7C08804E4238}"/>
              </a:ext>
            </a:extLst>
          </p:cNvPr>
          <p:cNvSpPr>
            <a:spLocks noGrp="1"/>
          </p:cNvSpPr>
          <p:nvPr>
            <p:ph type="title"/>
          </p:nvPr>
        </p:nvSpPr>
        <p:spPr>
          <a:xfrm>
            <a:off x="1778000" y="624110"/>
            <a:ext cx="9726613" cy="1280890"/>
          </a:xfrm>
        </p:spPr>
        <p:txBody>
          <a:bodyPr/>
          <a:lstStyle/>
          <a:p>
            <a:r>
              <a:rPr lang="en-US" dirty="0"/>
              <a:t>Agenda</a:t>
            </a:r>
          </a:p>
        </p:txBody>
      </p:sp>
      <p:sp>
        <p:nvSpPr>
          <p:cNvPr id="3" name="Content Placeholder 2">
            <a:extLst>
              <a:ext uri="{FF2B5EF4-FFF2-40B4-BE49-F238E27FC236}">
                <a16:creationId xmlns:a16="http://schemas.microsoft.com/office/drawing/2014/main" id="{7040B4F1-FB02-E64F-AE64-939CBBF05D78}"/>
              </a:ext>
            </a:extLst>
          </p:cNvPr>
          <p:cNvSpPr>
            <a:spLocks noGrp="1"/>
          </p:cNvSpPr>
          <p:nvPr>
            <p:ph idx="1"/>
          </p:nvPr>
        </p:nvSpPr>
        <p:spPr>
          <a:xfrm>
            <a:off x="1473200" y="1473200"/>
            <a:ext cx="10583333" cy="5232400"/>
          </a:xfrm>
        </p:spPr>
        <p:txBody>
          <a:bodyPr/>
          <a:lstStyle/>
          <a:p>
            <a:r>
              <a:rPr lang="en-US" dirty="0"/>
              <a:t>Project Flow –  Load Input Data-&gt; Invoice Processing -&gt; Matching/Unmatching -&gt; Output Rendering using Python API</a:t>
            </a:r>
          </a:p>
        </p:txBody>
      </p:sp>
      <p:grpSp>
        <p:nvGrpSpPr>
          <p:cNvPr id="4" name="Group 3">
            <a:extLst>
              <a:ext uri="{FF2B5EF4-FFF2-40B4-BE49-F238E27FC236}">
                <a16:creationId xmlns:a16="http://schemas.microsoft.com/office/drawing/2014/main" id="{E1F5A76E-976F-F84B-BB4E-1736041E7EC4}"/>
              </a:ext>
            </a:extLst>
          </p:cNvPr>
          <p:cNvGrpSpPr/>
          <p:nvPr/>
        </p:nvGrpSpPr>
        <p:grpSpPr>
          <a:xfrm>
            <a:off x="2666244" y="2250700"/>
            <a:ext cx="1587930" cy="864531"/>
            <a:chOff x="79845" y="1950"/>
            <a:chExt cx="1587930" cy="864531"/>
          </a:xfrm>
          <a:scene3d>
            <a:camera prst="orthographicFront"/>
            <a:lightRig rig="flat" dir="t"/>
          </a:scene3d>
        </p:grpSpPr>
        <p:sp>
          <p:nvSpPr>
            <p:cNvPr id="32" name="Oval 31">
              <a:extLst>
                <a:ext uri="{FF2B5EF4-FFF2-40B4-BE49-F238E27FC236}">
                  <a16:creationId xmlns:a16="http://schemas.microsoft.com/office/drawing/2014/main" id="{48C99BFF-1B03-E54E-BAF0-35EA22B03EEE}"/>
                </a:ext>
              </a:extLst>
            </p:cNvPr>
            <p:cNvSpPr/>
            <p:nvPr/>
          </p:nvSpPr>
          <p:spPr>
            <a:xfrm>
              <a:off x="79845" y="1950"/>
              <a:ext cx="1587930" cy="864531"/>
            </a:xfrm>
            <a:prstGeom prst="ellipse">
              <a:avLst/>
            </a:prstGeom>
            <a:solidFill>
              <a:schemeClr val="accent6">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3" name="Oval 4">
              <a:extLst>
                <a:ext uri="{FF2B5EF4-FFF2-40B4-BE49-F238E27FC236}">
                  <a16:creationId xmlns:a16="http://schemas.microsoft.com/office/drawing/2014/main" id="{E7DEDAE4-85C5-984B-AD47-F328CE48DC9C}"/>
                </a:ext>
              </a:extLst>
            </p:cNvPr>
            <p:cNvSpPr txBox="1"/>
            <p:nvPr/>
          </p:nvSpPr>
          <p:spPr>
            <a:xfrm>
              <a:off x="312392" y="128558"/>
              <a:ext cx="1122836" cy="61131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Introduction</a:t>
              </a:r>
            </a:p>
          </p:txBody>
        </p:sp>
      </p:grpSp>
      <p:sp>
        <p:nvSpPr>
          <p:cNvPr id="5" name="Triangle 4">
            <a:extLst>
              <a:ext uri="{FF2B5EF4-FFF2-40B4-BE49-F238E27FC236}">
                <a16:creationId xmlns:a16="http://schemas.microsoft.com/office/drawing/2014/main" id="{F946E27F-8831-C44E-9D6D-59CA0DACBA3A}"/>
              </a:ext>
            </a:extLst>
          </p:cNvPr>
          <p:cNvSpPr/>
          <p:nvPr/>
        </p:nvSpPr>
        <p:spPr>
          <a:xfrm rot="10800000">
            <a:off x="3271631" y="3269880"/>
            <a:ext cx="377157" cy="262115"/>
          </a:xfrm>
          <a:prstGeom prst="triangle">
            <a:avLst/>
          </a:prstGeom>
          <a:solidFill>
            <a:schemeClr val="accent6">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6" name="Group 5">
            <a:extLst>
              <a:ext uri="{FF2B5EF4-FFF2-40B4-BE49-F238E27FC236}">
                <a16:creationId xmlns:a16="http://schemas.microsoft.com/office/drawing/2014/main" id="{AE23288B-7C18-1A4B-8D52-7238AF92687C}"/>
              </a:ext>
            </a:extLst>
          </p:cNvPr>
          <p:cNvGrpSpPr/>
          <p:nvPr/>
        </p:nvGrpSpPr>
        <p:grpSpPr>
          <a:xfrm>
            <a:off x="2589212" y="3671808"/>
            <a:ext cx="1741995" cy="718754"/>
            <a:chOff x="2813" y="1423058"/>
            <a:chExt cx="1741995" cy="718754"/>
          </a:xfrm>
          <a:scene3d>
            <a:camera prst="orthographicFront"/>
            <a:lightRig rig="flat" dir="t"/>
          </a:scene3d>
        </p:grpSpPr>
        <p:sp>
          <p:nvSpPr>
            <p:cNvPr id="30" name="Oval 29">
              <a:extLst>
                <a:ext uri="{FF2B5EF4-FFF2-40B4-BE49-F238E27FC236}">
                  <a16:creationId xmlns:a16="http://schemas.microsoft.com/office/drawing/2014/main" id="{6F8924DF-0A5F-3742-8B22-75439DF7CC81}"/>
                </a:ext>
              </a:extLst>
            </p:cNvPr>
            <p:cNvSpPr/>
            <p:nvPr/>
          </p:nvSpPr>
          <p:spPr>
            <a:xfrm>
              <a:off x="2813" y="1423058"/>
              <a:ext cx="1741995" cy="718754"/>
            </a:xfrm>
            <a:prstGeom prst="ellipse">
              <a:avLst/>
            </a:prstGeom>
            <a:solidFill>
              <a:schemeClr val="accent5">
                <a:lumMod val="75000"/>
              </a:schemeClr>
            </a:solidFill>
            <a:ln>
              <a:solidFill>
                <a:schemeClr val="bg2"/>
              </a:solidFill>
            </a:ln>
            <a:sp3d prstMaterial="plastic">
              <a:bevelT w="120900" h="88900"/>
              <a:bevelB w="88900" h="31750" prst="angle"/>
            </a:sp3d>
          </p:spPr>
          <p:style>
            <a:lnRef idx="0">
              <a:scrgbClr r="0" g="0" b="0"/>
            </a:lnRef>
            <a:fillRef idx="3">
              <a:scrgbClr r="0" g="0" b="0"/>
            </a:fillRef>
            <a:effectRef idx="2">
              <a:schemeClr val="accent1">
                <a:hueOff val="0"/>
                <a:satOff val="0"/>
                <a:lumOff val="0"/>
                <a:alphaOff val="0"/>
              </a:schemeClr>
            </a:effectRef>
            <a:fontRef idx="minor">
              <a:schemeClr val="lt1"/>
            </a:fontRef>
          </p:style>
        </p:sp>
        <p:sp>
          <p:nvSpPr>
            <p:cNvPr id="31" name="Oval 7">
              <a:extLst>
                <a:ext uri="{FF2B5EF4-FFF2-40B4-BE49-F238E27FC236}">
                  <a16:creationId xmlns:a16="http://schemas.microsoft.com/office/drawing/2014/main" id="{26B2A620-A0F7-9745-8C31-C0CEA10AF04F}"/>
                </a:ext>
              </a:extLst>
            </p:cNvPr>
            <p:cNvSpPr txBox="1"/>
            <p:nvPr/>
          </p:nvSpPr>
          <p:spPr>
            <a:xfrm>
              <a:off x="257922" y="1528317"/>
              <a:ext cx="123177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dirty="0">
                  <a:latin typeface="Arial" panose="020B0604020202020204" pitchFamily="34" charset="0"/>
                  <a:cs typeface="Arial" panose="020B0604020202020204" pitchFamily="34" charset="0"/>
                </a:rPr>
                <a:t>Requirement Analysis</a:t>
              </a:r>
              <a:endParaRPr lang="en-US" sz="1400" b="1" i="0" kern="1200" baseline="0" dirty="0">
                <a:latin typeface="Arial" panose="020B0604020202020204" pitchFamily="34" charset="0"/>
                <a:cs typeface="Arial" panose="020B0604020202020204" pitchFamily="34" charset="0"/>
              </a:endParaRPr>
            </a:p>
          </p:txBody>
        </p:sp>
      </p:grpSp>
      <p:sp>
        <p:nvSpPr>
          <p:cNvPr id="7" name="Triangle 6">
            <a:extLst>
              <a:ext uri="{FF2B5EF4-FFF2-40B4-BE49-F238E27FC236}">
                <a16:creationId xmlns:a16="http://schemas.microsoft.com/office/drawing/2014/main" id="{0A83CCE5-492D-174C-8BB9-33551F35F766}"/>
              </a:ext>
            </a:extLst>
          </p:cNvPr>
          <p:cNvSpPr/>
          <p:nvPr/>
        </p:nvSpPr>
        <p:spPr>
          <a:xfrm rot="10800000">
            <a:off x="3271631" y="4634921"/>
            <a:ext cx="377157" cy="262115"/>
          </a:xfrm>
          <a:prstGeom prst="triangle">
            <a:avLst/>
          </a:prstGeom>
          <a:solidFill>
            <a:schemeClr val="bg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8" name="Group 7">
            <a:extLst>
              <a:ext uri="{FF2B5EF4-FFF2-40B4-BE49-F238E27FC236}">
                <a16:creationId xmlns:a16="http://schemas.microsoft.com/office/drawing/2014/main" id="{73F4A5AD-1D34-4A41-B2C2-24CD785FCBBF}"/>
              </a:ext>
            </a:extLst>
          </p:cNvPr>
          <p:cNvGrpSpPr/>
          <p:nvPr/>
        </p:nvGrpSpPr>
        <p:grpSpPr>
          <a:xfrm>
            <a:off x="2678021" y="5126559"/>
            <a:ext cx="1564376" cy="718754"/>
            <a:chOff x="91622" y="2877809"/>
            <a:chExt cx="1564376" cy="718754"/>
          </a:xfrm>
          <a:scene3d>
            <a:camera prst="orthographicFront"/>
            <a:lightRig rig="flat" dir="t"/>
          </a:scene3d>
        </p:grpSpPr>
        <p:sp>
          <p:nvSpPr>
            <p:cNvPr id="28" name="Oval 27">
              <a:extLst>
                <a:ext uri="{FF2B5EF4-FFF2-40B4-BE49-F238E27FC236}">
                  <a16:creationId xmlns:a16="http://schemas.microsoft.com/office/drawing/2014/main" id="{25E59D5A-FDA6-F746-9A26-9D6C7E731460}"/>
                </a:ext>
              </a:extLst>
            </p:cNvPr>
            <p:cNvSpPr/>
            <p:nvPr/>
          </p:nvSpPr>
          <p:spPr>
            <a:xfrm>
              <a:off x="91622" y="2877809"/>
              <a:ext cx="1564376" cy="718754"/>
            </a:xfrm>
            <a:prstGeom prst="ellipse">
              <a:avLst/>
            </a:prstGeom>
            <a:solidFill>
              <a:schemeClr val="accent4">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9" name="Oval 10">
              <a:extLst>
                <a:ext uri="{FF2B5EF4-FFF2-40B4-BE49-F238E27FC236}">
                  <a16:creationId xmlns:a16="http://schemas.microsoft.com/office/drawing/2014/main" id="{3B948563-8684-7B47-A543-32A321EEC727}"/>
                </a:ext>
              </a:extLst>
            </p:cNvPr>
            <p:cNvSpPr txBox="1"/>
            <p:nvPr/>
          </p:nvSpPr>
          <p:spPr>
            <a:xfrm>
              <a:off x="320720" y="2983068"/>
              <a:ext cx="1106180"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Data Sources</a:t>
              </a:r>
            </a:p>
          </p:txBody>
        </p:sp>
      </p:grpSp>
      <p:sp>
        <p:nvSpPr>
          <p:cNvPr id="9" name="Triangle 8">
            <a:extLst>
              <a:ext uri="{FF2B5EF4-FFF2-40B4-BE49-F238E27FC236}">
                <a16:creationId xmlns:a16="http://schemas.microsoft.com/office/drawing/2014/main" id="{E8F75680-6880-E241-8C72-C9D683A91C80}"/>
              </a:ext>
            </a:extLst>
          </p:cNvPr>
          <p:cNvSpPr/>
          <p:nvPr/>
        </p:nvSpPr>
        <p:spPr>
          <a:xfrm rot="5491969">
            <a:off x="4575190" y="5389760"/>
            <a:ext cx="377157" cy="262115"/>
          </a:xfrm>
          <a:prstGeom prst="triangle">
            <a:avLst/>
          </a:prstGeom>
          <a:solidFill>
            <a:schemeClr val="accent5">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0" name="Group 9">
            <a:extLst>
              <a:ext uri="{FF2B5EF4-FFF2-40B4-BE49-F238E27FC236}">
                <a16:creationId xmlns:a16="http://schemas.microsoft.com/office/drawing/2014/main" id="{0FEB408A-AEAE-5E4A-82F3-A9E71939AA8A}"/>
              </a:ext>
            </a:extLst>
          </p:cNvPr>
          <p:cNvGrpSpPr/>
          <p:nvPr/>
        </p:nvGrpSpPr>
        <p:grpSpPr>
          <a:xfrm>
            <a:off x="5270864" y="5192468"/>
            <a:ext cx="1304877" cy="718754"/>
            <a:chOff x="2684465" y="2943718"/>
            <a:chExt cx="1304877" cy="718754"/>
          </a:xfrm>
          <a:scene3d>
            <a:camera prst="orthographicFront"/>
            <a:lightRig rig="flat" dir="t"/>
          </a:scene3d>
        </p:grpSpPr>
        <p:sp>
          <p:nvSpPr>
            <p:cNvPr id="26" name="Oval 25">
              <a:extLst>
                <a:ext uri="{FF2B5EF4-FFF2-40B4-BE49-F238E27FC236}">
                  <a16:creationId xmlns:a16="http://schemas.microsoft.com/office/drawing/2014/main" id="{F8F7A150-9A22-5647-AF64-4CA6D23F35C5}"/>
                </a:ext>
              </a:extLst>
            </p:cNvPr>
            <p:cNvSpPr/>
            <p:nvPr/>
          </p:nvSpPr>
          <p:spPr>
            <a:xfrm>
              <a:off x="2684465" y="2943718"/>
              <a:ext cx="1304877" cy="718754"/>
            </a:xfrm>
            <a:prstGeom prst="ellipse">
              <a:avLst/>
            </a:prstGeom>
            <a:solidFill>
              <a:schemeClr val="accent3">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7" name="Oval 13">
              <a:extLst>
                <a:ext uri="{FF2B5EF4-FFF2-40B4-BE49-F238E27FC236}">
                  <a16:creationId xmlns:a16="http://schemas.microsoft.com/office/drawing/2014/main" id="{85B1BDA5-EBA3-0E42-AF50-D19FA8C700A7}"/>
                </a:ext>
              </a:extLst>
            </p:cNvPr>
            <p:cNvSpPr txBox="1"/>
            <p:nvPr/>
          </p:nvSpPr>
          <p:spPr>
            <a:xfrm>
              <a:off x="2875560" y="3048977"/>
              <a:ext cx="922687"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b="1" i="0" kern="1200" baseline="0" dirty="0">
                  <a:latin typeface="Arial" panose="020B0604020202020204" pitchFamily="34" charset="0"/>
                  <a:cs typeface="Arial" panose="020B0604020202020204" pitchFamily="34" charset="0"/>
                </a:rPr>
                <a:t>Design Approach</a:t>
              </a:r>
              <a:endParaRPr lang="en-US" sz="1400" b="1" i="0" kern="1200" baseline="0" dirty="0">
                <a:latin typeface="Arial" panose="020B0604020202020204" pitchFamily="34" charset="0"/>
                <a:cs typeface="Arial" panose="020B0604020202020204" pitchFamily="34" charset="0"/>
              </a:endParaRPr>
            </a:p>
          </p:txBody>
        </p:sp>
      </p:grpSp>
      <p:sp>
        <p:nvSpPr>
          <p:cNvPr id="11" name="Triangle 10">
            <a:extLst>
              <a:ext uri="{FF2B5EF4-FFF2-40B4-BE49-F238E27FC236}">
                <a16:creationId xmlns:a16="http://schemas.microsoft.com/office/drawing/2014/main" id="{310D36BC-825F-4D4C-927B-72686A88D9D5}"/>
              </a:ext>
            </a:extLst>
          </p:cNvPr>
          <p:cNvSpPr/>
          <p:nvPr/>
        </p:nvSpPr>
        <p:spPr>
          <a:xfrm rot="21587978">
            <a:off x="5677694" y="4746752"/>
            <a:ext cx="377157" cy="262115"/>
          </a:xfrm>
          <a:prstGeom prst="triangle">
            <a:avLst/>
          </a:prstGeom>
          <a:solidFill>
            <a:schemeClr val="accent4">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2" name="Group 11">
            <a:extLst>
              <a:ext uri="{FF2B5EF4-FFF2-40B4-BE49-F238E27FC236}">
                <a16:creationId xmlns:a16="http://schemas.microsoft.com/office/drawing/2014/main" id="{12091356-8BFE-5040-A5B9-22160147D981}"/>
              </a:ext>
            </a:extLst>
          </p:cNvPr>
          <p:cNvGrpSpPr/>
          <p:nvPr/>
        </p:nvGrpSpPr>
        <p:grpSpPr>
          <a:xfrm>
            <a:off x="4691271" y="3406368"/>
            <a:ext cx="2200151" cy="1171771"/>
            <a:chOff x="2104872" y="1157618"/>
            <a:chExt cx="2200151" cy="1171771"/>
          </a:xfrm>
          <a:scene3d>
            <a:camera prst="orthographicFront"/>
            <a:lightRig rig="flat" dir="t"/>
          </a:scene3d>
        </p:grpSpPr>
        <p:sp>
          <p:nvSpPr>
            <p:cNvPr id="24" name="Oval 23">
              <a:extLst>
                <a:ext uri="{FF2B5EF4-FFF2-40B4-BE49-F238E27FC236}">
                  <a16:creationId xmlns:a16="http://schemas.microsoft.com/office/drawing/2014/main" id="{94C20DA4-F40D-9B41-BE34-91728D462A50}"/>
                </a:ext>
              </a:extLst>
            </p:cNvPr>
            <p:cNvSpPr/>
            <p:nvPr/>
          </p:nvSpPr>
          <p:spPr>
            <a:xfrm>
              <a:off x="2104872" y="1157618"/>
              <a:ext cx="2200151" cy="1171771"/>
            </a:xfrm>
            <a:prstGeom prst="ellipse">
              <a:avLst/>
            </a:prstGeom>
            <a:solidFill>
              <a:schemeClr val="accent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5" name="Oval 16">
              <a:extLst>
                <a:ext uri="{FF2B5EF4-FFF2-40B4-BE49-F238E27FC236}">
                  <a16:creationId xmlns:a16="http://schemas.microsoft.com/office/drawing/2014/main" id="{1064D938-61BA-BB46-A3CE-CA0D102890EA}"/>
                </a:ext>
              </a:extLst>
            </p:cNvPr>
            <p:cNvSpPr txBox="1"/>
            <p:nvPr/>
          </p:nvSpPr>
          <p:spPr>
            <a:xfrm>
              <a:off x="2427077" y="1329220"/>
              <a:ext cx="1555741" cy="82856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Implementation Details</a:t>
              </a:r>
            </a:p>
          </p:txBody>
        </p:sp>
      </p:grpSp>
      <p:grpSp>
        <p:nvGrpSpPr>
          <p:cNvPr id="13" name="Group 12">
            <a:extLst>
              <a:ext uri="{FF2B5EF4-FFF2-40B4-BE49-F238E27FC236}">
                <a16:creationId xmlns:a16="http://schemas.microsoft.com/office/drawing/2014/main" id="{F7D96962-6A90-6C41-9BC3-2914E76FA5AF}"/>
              </a:ext>
            </a:extLst>
          </p:cNvPr>
          <p:cNvGrpSpPr/>
          <p:nvPr/>
        </p:nvGrpSpPr>
        <p:grpSpPr>
          <a:xfrm>
            <a:off x="7700981" y="3577630"/>
            <a:ext cx="1747594" cy="718754"/>
            <a:chOff x="5114582" y="1328880"/>
            <a:chExt cx="1747594" cy="718754"/>
          </a:xfrm>
          <a:scene3d>
            <a:camera prst="orthographicFront"/>
            <a:lightRig rig="flat" dir="t"/>
          </a:scene3d>
        </p:grpSpPr>
        <p:sp>
          <p:nvSpPr>
            <p:cNvPr id="22" name="Oval 21">
              <a:extLst>
                <a:ext uri="{FF2B5EF4-FFF2-40B4-BE49-F238E27FC236}">
                  <a16:creationId xmlns:a16="http://schemas.microsoft.com/office/drawing/2014/main" id="{466D3393-6B8D-2144-ABE4-6136F57B3EFF}"/>
                </a:ext>
              </a:extLst>
            </p:cNvPr>
            <p:cNvSpPr/>
            <p:nvPr/>
          </p:nvSpPr>
          <p:spPr>
            <a:xfrm>
              <a:off x="5114582" y="1328880"/>
              <a:ext cx="1747594" cy="718754"/>
            </a:xfrm>
            <a:prstGeom prst="ellipse">
              <a:avLst/>
            </a:prstGeom>
            <a:solidFill>
              <a:schemeClr val="accent1">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3" name="Oval 18">
              <a:extLst>
                <a:ext uri="{FF2B5EF4-FFF2-40B4-BE49-F238E27FC236}">
                  <a16:creationId xmlns:a16="http://schemas.microsoft.com/office/drawing/2014/main" id="{4B26C247-05CC-6843-9EDB-DB49A9749F89}"/>
                </a:ext>
              </a:extLst>
            </p:cNvPr>
            <p:cNvSpPr txBox="1"/>
            <p:nvPr/>
          </p:nvSpPr>
          <p:spPr>
            <a:xfrm>
              <a:off x="5370511" y="1434139"/>
              <a:ext cx="123573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Results</a:t>
              </a:r>
            </a:p>
          </p:txBody>
        </p:sp>
      </p:grpSp>
      <p:sp>
        <p:nvSpPr>
          <p:cNvPr id="14" name="Triangle 13">
            <a:extLst>
              <a:ext uri="{FF2B5EF4-FFF2-40B4-BE49-F238E27FC236}">
                <a16:creationId xmlns:a16="http://schemas.microsoft.com/office/drawing/2014/main" id="{A0802465-935F-054F-895C-01F9AA0F8DB4}"/>
              </a:ext>
            </a:extLst>
          </p:cNvPr>
          <p:cNvSpPr/>
          <p:nvPr/>
        </p:nvSpPr>
        <p:spPr>
          <a:xfrm rot="10772618">
            <a:off x="8392608" y="4610591"/>
            <a:ext cx="377157" cy="262115"/>
          </a:xfrm>
          <a:prstGeom prst="triangle">
            <a:avLst/>
          </a:prstGeom>
          <a:solidFill>
            <a:schemeClr val="accent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5" name="Group 14">
            <a:extLst>
              <a:ext uri="{FF2B5EF4-FFF2-40B4-BE49-F238E27FC236}">
                <a16:creationId xmlns:a16="http://schemas.microsoft.com/office/drawing/2014/main" id="{52BCAD83-FB42-BC48-A700-F01FF544B9BF}"/>
              </a:ext>
            </a:extLst>
          </p:cNvPr>
          <p:cNvGrpSpPr/>
          <p:nvPr/>
        </p:nvGrpSpPr>
        <p:grpSpPr>
          <a:xfrm>
            <a:off x="10047685" y="5159377"/>
            <a:ext cx="1517614" cy="718754"/>
            <a:chOff x="7461286" y="2910627"/>
            <a:chExt cx="1517614" cy="718754"/>
          </a:xfrm>
          <a:scene3d>
            <a:camera prst="orthographicFront"/>
            <a:lightRig rig="flat" dir="t"/>
          </a:scene3d>
        </p:grpSpPr>
        <p:sp>
          <p:nvSpPr>
            <p:cNvPr id="20" name="Oval 19">
              <a:extLst>
                <a:ext uri="{FF2B5EF4-FFF2-40B4-BE49-F238E27FC236}">
                  <a16:creationId xmlns:a16="http://schemas.microsoft.com/office/drawing/2014/main" id="{BDB9ACB1-6D22-7F4D-AB2C-414916081643}"/>
                </a:ext>
              </a:extLst>
            </p:cNvPr>
            <p:cNvSpPr/>
            <p:nvPr/>
          </p:nvSpPr>
          <p:spPr>
            <a:xfrm>
              <a:off x="7461286" y="2910627"/>
              <a:ext cx="1517614" cy="718754"/>
            </a:xfrm>
            <a:prstGeom prst="ellipse">
              <a:avLst/>
            </a:prstGeom>
            <a:solidFill>
              <a:schemeClr val="bg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1" name="Oval 21">
              <a:extLst>
                <a:ext uri="{FF2B5EF4-FFF2-40B4-BE49-F238E27FC236}">
                  <a16:creationId xmlns:a16="http://schemas.microsoft.com/office/drawing/2014/main" id="{4426C2F0-462D-034C-A0F4-3C648AC86CA6}"/>
                </a:ext>
              </a:extLst>
            </p:cNvPr>
            <p:cNvSpPr txBox="1"/>
            <p:nvPr/>
          </p:nvSpPr>
          <p:spPr>
            <a:xfrm>
              <a:off x="7683535" y="3015886"/>
              <a:ext cx="1073116"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 Conclusion</a:t>
              </a:r>
            </a:p>
          </p:txBody>
        </p:sp>
      </p:grpSp>
      <p:sp>
        <p:nvSpPr>
          <p:cNvPr id="16" name="Triangle 15">
            <a:extLst>
              <a:ext uri="{FF2B5EF4-FFF2-40B4-BE49-F238E27FC236}">
                <a16:creationId xmlns:a16="http://schemas.microsoft.com/office/drawing/2014/main" id="{F612E838-2DF6-DA45-AF22-6B99158D0F84}"/>
              </a:ext>
            </a:extLst>
          </p:cNvPr>
          <p:cNvSpPr/>
          <p:nvPr/>
        </p:nvSpPr>
        <p:spPr>
          <a:xfrm rot="21589855">
            <a:off x="10615822" y="4679114"/>
            <a:ext cx="377157" cy="262115"/>
          </a:xfrm>
          <a:prstGeom prst="triangle">
            <a:avLst/>
          </a:prstGeom>
          <a:solidFill>
            <a:schemeClr val="bg2">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AD85C7D2-36DD-024D-A8F4-7950F70F2338}"/>
              </a:ext>
            </a:extLst>
          </p:cNvPr>
          <p:cNvGrpSpPr/>
          <p:nvPr/>
        </p:nvGrpSpPr>
        <p:grpSpPr>
          <a:xfrm>
            <a:off x="10041286" y="3435086"/>
            <a:ext cx="1521184" cy="1040717"/>
            <a:chOff x="7454887" y="1186336"/>
            <a:chExt cx="1521184" cy="1040717"/>
          </a:xfrm>
          <a:scene3d>
            <a:camera prst="orthographicFront"/>
            <a:lightRig rig="flat" dir="t"/>
          </a:scene3d>
        </p:grpSpPr>
        <p:sp>
          <p:nvSpPr>
            <p:cNvPr id="18" name="Oval 17">
              <a:extLst>
                <a:ext uri="{FF2B5EF4-FFF2-40B4-BE49-F238E27FC236}">
                  <a16:creationId xmlns:a16="http://schemas.microsoft.com/office/drawing/2014/main" id="{AA4243C8-F8E8-F646-A35D-F6717DDDE6B2}"/>
                </a:ext>
              </a:extLst>
            </p:cNvPr>
            <p:cNvSpPr/>
            <p:nvPr/>
          </p:nvSpPr>
          <p:spPr>
            <a:xfrm>
              <a:off x="7454887" y="1186336"/>
              <a:ext cx="1521184" cy="1040717"/>
            </a:xfrm>
            <a:prstGeom prst="ellipse">
              <a:avLst/>
            </a:prstGeom>
            <a:solidFill>
              <a:schemeClr val="tx1">
                <a:lumMod val="85000"/>
                <a:lumOff val="1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9" name="Oval 24">
              <a:extLst>
                <a:ext uri="{FF2B5EF4-FFF2-40B4-BE49-F238E27FC236}">
                  <a16:creationId xmlns:a16="http://schemas.microsoft.com/office/drawing/2014/main" id="{22161E78-030A-BC46-8CDF-122D719138E3}"/>
                </a:ext>
              </a:extLst>
            </p:cNvPr>
            <p:cNvSpPr txBox="1"/>
            <p:nvPr/>
          </p:nvSpPr>
          <p:spPr>
            <a:xfrm>
              <a:off x="7677659" y="1338745"/>
              <a:ext cx="1075640" cy="73589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Future</a:t>
              </a:r>
            </a:p>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Work</a:t>
              </a:r>
            </a:p>
          </p:txBody>
        </p:sp>
      </p:grpSp>
      <p:grpSp>
        <p:nvGrpSpPr>
          <p:cNvPr id="34" name="Group 33">
            <a:extLst>
              <a:ext uri="{FF2B5EF4-FFF2-40B4-BE49-F238E27FC236}">
                <a16:creationId xmlns:a16="http://schemas.microsoft.com/office/drawing/2014/main" id="{29B35038-0E71-CF42-94F4-2F1DC78D71D8}"/>
              </a:ext>
            </a:extLst>
          </p:cNvPr>
          <p:cNvGrpSpPr/>
          <p:nvPr/>
        </p:nvGrpSpPr>
        <p:grpSpPr>
          <a:xfrm>
            <a:off x="7516922" y="5141615"/>
            <a:ext cx="1931653" cy="718754"/>
            <a:chOff x="5035253" y="2923328"/>
            <a:chExt cx="1931653" cy="718754"/>
          </a:xfrm>
          <a:scene3d>
            <a:camera prst="orthographicFront"/>
            <a:lightRig rig="flat" dir="t"/>
          </a:scene3d>
        </p:grpSpPr>
        <p:sp>
          <p:nvSpPr>
            <p:cNvPr id="36" name="Oval 35">
              <a:extLst>
                <a:ext uri="{FF2B5EF4-FFF2-40B4-BE49-F238E27FC236}">
                  <a16:creationId xmlns:a16="http://schemas.microsoft.com/office/drawing/2014/main" id="{33F8064E-99FA-1C4E-B6BC-FC8744E545FA}"/>
                </a:ext>
              </a:extLst>
            </p:cNvPr>
            <p:cNvSpPr/>
            <p:nvPr/>
          </p:nvSpPr>
          <p:spPr>
            <a:xfrm>
              <a:off x="5035253" y="2923328"/>
              <a:ext cx="1931653" cy="718754"/>
            </a:xfrm>
            <a:prstGeom prst="ellipse">
              <a:avLst/>
            </a:prstGeom>
            <a:solidFill>
              <a:schemeClr val="tx2">
                <a:lumMod val="75000"/>
              </a:schemeClr>
            </a:solidFill>
            <a:sp3d prstMaterial="plastic">
              <a:bevelT w="120900" h="88900"/>
              <a:bevelB w="88900" h="31750" prst="angle"/>
            </a:sp3d>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7" name="Oval 4">
              <a:extLst>
                <a:ext uri="{FF2B5EF4-FFF2-40B4-BE49-F238E27FC236}">
                  <a16:creationId xmlns:a16="http://schemas.microsoft.com/office/drawing/2014/main" id="{B2558FFC-FA0C-B34A-8611-1BEC480B72DF}"/>
                </a:ext>
              </a:extLst>
            </p:cNvPr>
            <p:cNvSpPr txBox="1"/>
            <p:nvPr/>
          </p:nvSpPr>
          <p:spPr>
            <a:xfrm>
              <a:off x="5318137" y="3028587"/>
              <a:ext cx="1365885" cy="508236"/>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i="0" kern="1200" baseline="0" dirty="0">
                  <a:latin typeface="Arial" panose="020B0604020202020204" pitchFamily="34" charset="0"/>
                  <a:cs typeface="Arial" panose="020B0604020202020204" pitchFamily="34" charset="0"/>
                </a:rPr>
                <a:t>Evaluation</a:t>
              </a:r>
            </a:p>
          </p:txBody>
        </p:sp>
      </p:grpSp>
      <p:sp>
        <p:nvSpPr>
          <p:cNvPr id="35" name="Triangle 34">
            <a:extLst>
              <a:ext uri="{FF2B5EF4-FFF2-40B4-BE49-F238E27FC236}">
                <a16:creationId xmlns:a16="http://schemas.microsoft.com/office/drawing/2014/main" id="{0CAD7CE1-1AC7-9D4E-8F11-44C5E5947DF1}"/>
              </a:ext>
            </a:extLst>
          </p:cNvPr>
          <p:cNvSpPr/>
          <p:nvPr/>
        </p:nvSpPr>
        <p:spPr>
          <a:xfrm rot="5380324">
            <a:off x="9514575" y="5362949"/>
            <a:ext cx="377157" cy="262115"/>
          </a:xfrm>
          <a:prstGeom prst="triangle">
            <a:avLst/>
          </a:prstGeom>
          <a:solidFill>
            <a:schemeClr val="accent1">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
        <p:nvSpPr>
          <p:cNvPr id="38" name="Triangle 37">
            <a:extLst>
              <a:ext uri="{FF2B5EF4-FFF2-40B4-BE49-F238E27FC236}">
                <a16:creationId xmlns:a16="http://schemas.microsoft.com/office/drawing/2014/main" id="{C1B1B48E-E398-BD45-BA05-C182D06AA5BF}"/>
              </a:ext>
            </a:extLst>
          </p:cNvPr>
          <p:cNvSpPr/>
          <p:nvPr/>
        </p:nvSpPr>
        <p:spPr>
          <a:xfrm rot="5331775">
            <a:off x="7123184" y="3824387"/>
            <a:ext cx="377157" cy="262115"/>
          </a:xfrm>
          <a:prstGeom prst="triangle">
            <a:avLst/>
          </a:prstGeom>
          <a:solidFill>
            <a:schemeClr val="accent3">
              <a:lumMod val="50000"/>
            </a:schemeClr>
          </a:solidFill>
          <a:scene3d>
            <a:camera prst="orthographicFront"/>
            <a:lightRig rig="flat" dir="t"/>
          </a:scene3d>
          <a:sp3d z="-80000" prstMaterial="plastic">
            <a:bevelT w="50800" h="50800"/>
            <a:bevelB w="25400" h="25400" prst="angle"/>
          </a:sp3d>
        </p:spPr>
        <p:style>
          <a:lnRef idx="0">
            <a:schemeClr val="accent1">
              <a:tint val="60000"/>
              <a:hueOff val="0"/>
              <a:satOff val="0"/>
              <a:lumOff val="0"/>
              <a:alphaOff val="0"/>
            </a:schemeClr>
          </a:lnRef>
          <a:fillRef idx="3">
            <a:scrgbClr r="0" g="0" b="0"/>
          </a:fillRef>
          <a:effectRef idx="2">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223946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30CF-6B7C-2249-B895-7E3C3F3A0E05}"/>
              </a:ext>
            </a:extLst>
          </p:cNvPr>
          <p:cNvSpPr>
            <a:spLocks noGrp="1"/>
          </p:cNvSpPr>
          <p:nvPr>
            <p:ph type="title"/>
          </p:nvPr>
        </p:nvSpPr>
        <p:spPr>
          <a:xfrm>
            <a:off x="1642533" y="624110"/>
            <a:ext cx="9862079" cy="1280890"/>
          </a:xfrm>
        </p:spPr>
        <p:txBody>
          <a:bodyPr/>
          <a:lstStyle/>
          <a:p>
            <a:r>
              <a:rPr lang="en-US" dirty="0"/>
              <a:t>Introduction</a:t>
            </a:r>
          </a:p>
        </p:txBody>
      </p:sp>
      <p:sp>
        <p:nvSpPr>
          <p:cNvPr id="3" name="Content Placeholder 2">
            <a:extLst>
              <a:ext uri="{FF2B5EF4-FFF2-40B4-BE49-F238E27FC236}">
                <a16:creationId xmlns:a16="http://schemas.microsoft.com/office/drawing/2014/main" id="{0CEC66A6-31F0-3E4D-AD06-5B15CDEA5346}"/>
              </a:ext>
            </a:extLst>
          </p:cNvPr>
          <p:cNvSpPr>
            <a:spLocks noGrp="1"/>
          </p:cNvSpPr>
          <p:nvPr>
            <p:ph idx="1"/>
          </p:nvPr>
        </p:nvSpPr>
        <p:spPr>
          <a:xfrm>
            <a:off x="1642532" y="1557867"/>
            <a:ext cx="9862079" cy="5300133"/>
          </a:xfrm>
        </p:spPr>
        <p:txBody>
          <a:bodyPr/>
          <a:lstStyle/>
          <a:p>
            <a:r>
              <a:rPr lang="en-US" dirty="0"/>
              <a:t>Invoice Processing </a:t>
            </a:r>
          </a:p>
        </p:txBody>
      </p:sp>
      <p:sp>
        <p:nvSpPr>
          <p:cNvPr id="4" name="Rectangle 3">
            <a:extLst>
              <a:ext uri="{FF2B5EF4-FFF2-40B4-BE49-F238E27FC236}">
                <a16:creationId xmlns:a16="http://schemas.microsoft.com/office/drawing/2014/main" id="{BA4A72DA-A253-B047-8E4E-6CC063996B24}"/>
              </a:ext>
            </a:extLst>
          </p:cNvPr>
          <p:cNvSpPr/>
          <p:nvPr/>
        </p:nvSpPr>
        <p:spPr>
          <a:xfrm>
            <a:off x="2937510" y="2277215"/>
            <a:ext cx="7395210" cy="596701"/>
          </a:xfrm>
          <a:prstGeom prst="rect">
            <a:avLst/>
          </a:pr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key focus area is to implementation of Invoice Matching(Processing) Application using Python</a:t>
            </a:r>
          </a:p>
          <a:p>
            <a:pPr marL="285750" indent="-285750">
              <a:buFont typeface="Arial" panose="020B0604020202020204" pitchFamily="34" charset="0"/>
              <a:buChar char="•"/>
            </a:pPr>
            <a:endParaRPr lang="en-US" b="1" dirty="0"/>
          </a:p>
          <a:p>
            <a:endParaRPr lang="en-US" dirty="0"/>
          </a:p>
        </p:txBody>
      </p:sp>
      <p:grpSp>
        <p:nvGrpSpPr>
          <p:cNvPr id="5" name="Group 4">
            <a:extLst>
              <a:ext uri="{FF2B5EF4-FFF2-40B4-BE49-F238E27FC236}">
                <a16:creationId xmlns:a16="http://schemas.microsoft.com/office/drawing/2014/main" id="{1284432D-C232-D848-8D68-C6212F5F75B0}"/>
              </a:ext>
            </a:extLst>
          </p:cNvPr>
          <p:cNvGrpSpPr/>
          <p:nvPr/>
        </p:nvGrpSpPr>
        <p:grpSpPr>
          <a:xfrm>
            <a:off x="3463290" y="2026295"/>
            <a:ext cx="6567144" cy="319429"/>
            <a:chOff x="525780" y="117656"/>
            <a:chExt cx="7360920" cy="501840"/>
          </a:xfrm>
        </p:grpSpPr>
        <p:sp>
          <p:nvSpPr>
            <p:cNvPr id="6" name="Rectangle: Rounded Corners 40">
              <a:extLst>
                <a:ext uri="{FF2B5EF4-FFF2-40B4-BE49-F238E27FC236}">
                  <a16:creationId xmlns:a16="http://schemas.microsoft.com/office/drawing/2014/main" id="{51ADF308-3C70-0646-AA40-C7EC1810B35A}"/>
                </a:ext>
              </a:extLst>
            </p:cNvPr>
            <p:cNvSpPr/>
            <p:nvPr/>
          </p:nvSpPr>
          <p:spPr>
            <a:xfrm>
              <a:off x="525780" y="117656"/>
              <a:ext cx="7360920" cy="501840"/>
            </a:xfrm>
            <a:prstGeom prst="round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7" name="Rectangle: Rounded Corners 5">
              <a:extLst>
                <a:ext uri="{FF2B5EF4-FFF2-40B4-BE49-F238E27FC236}">
                  <a16:creationId xmlns:a16="http://schemas.microsoft.com/office/drawing/2014/main" id="{C00629F7-DE8F-C74C-8257-0B9B6C260721}"/>
                </a:ext>
              </a:extLst>
            </p:cNvPr>
            <p:cNvSpPr txBox="1"/>
            <p:nvPr/>
          </p:nvSpPr>
          <p:spPr>
            <a:xfrm>
              <a:off x="550278" y="14215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Motivation</a:t>
              </a:r>
            </a:p>
          </p:txBody>
        </p:sp>
      </p:grpSp>
      <p:sp>
        <p:nvSpPr>
          <p:cNvPr id="8" name="Rectangle 7">
            <a:extLst>
              <a:ext uri="{FF2B5EF4-FFF2-40B4-BE49-F238E27FC236}">
                <a16:creationId xmlns:a16="http://schemas.microsoft.com/office/drawing/2014/main" id="{CE22C795-59E6-5F45-AB28-DD7D6B3D60E3}"/>
              </a:ext>
            </a:extLst>
          </p:cNvPr>
          <p:cNvSpPr/>
          <p:nvPr/>
        </p:nvSpPr>
        <p:spPr>
          <a:xfrm>
            <a:off x="2937510" y="3184358"/>
            <a:ext cx="7395210" cy="889206"/>
          </a:xfrm>
          <a:prstGeom prst="rect">
            <a:avLst/>
          </a:prstGeom>
        </p:spPr>
        <p:style>
          <a:lnRef idx="2">
            <a:schemeClr val="accent5">
              <a:hueOff val="-2252848"/>
              <a:satOff val="-5806"/>
              <a:lumOff val="-3922"/>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t>The Process logic, Design Approach, Implementation and test execution, deployment and results validation are key activities to meet the functional requirements.</a:t>
            </a:r>
          </a:p>
        </p:txBody>
      </p:sp>
      <p:grpSp>
        <p:nvGrpSpPr>
          <p:cNvPr id="9" name="Group 8">
            <a:extLst>
              <a:ext uri="{FF2B5EF4-FFF2-40B4-BE49-F238E27FC236}">
                <a16:creationId xmlns:a16="http://schemas.microsoft.com/office/drawing/2014/main" id="{F0128308-145D-FA4B-88A1-DF21509D366C}"/>
              </a:ext>
            </a:extLst>
          </p:cNvPr>
          <p:cNvGrpSpPr/>
          <p:nvPr/>
        </p:nvGrpSpPr>
        <p:grpSpPr>
          <a:xfrm>
            <a:off x="3463290" y="2958715"/>
            <a:ext cx="6589073" cy="312375"/>
            <a:chOff x="525780" y="888776"/>
            <a:chExt cx="7360920" cy="501840"/>
          </a:xfrm>
        </p:grpSpPr>
        <p:sp>
          <p:nvSpPr>
            <p:cNvPr id="10" name="Rectangle: Rounded Corners 38">
              <a:extLst>
                <a:ext uri="{FF2B5EF4-FFF2-40B4-BE49-F238E27FC236}">
                  <a16:creationId xmlns:a16="http://schemas.microsoft.com/office/drawing/2014/main" id="{2F27A62C-B80B-0D40-94DB-B1C5D6394BBA}"/>
                </a:ext>
              </a:extLst>
            </p:cNvPr>
            <p:cNvSpPr/>
            <p:nvPr/>
          </p:nvSpPr>
          <p:spPr>
            <a:xfrm>
              <a:off x="525780" y="888776"/>
              <a:ext cx="7360920" cy="501840"/>
            </a:xfrm>
            <a:prstGeom prst="roundRect">
              <a:avLst/>
            </a:prstGeom>
          </p:spPr>
          <p:style>
            <a:lnRef idx="2">
              <a:schemeClr val="lt1">
                <a:hueOff val="0"/>
                <a:satOff val="0"/>
                <a:lumOff val="0"/>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sp>
        <p:sp>
          <p:nvSpPr>
            <p:cNvPr id="11" name="Rectangle: Rounded Corners 8">
              <a:extLst>
                <a:ext uri="{FF2B5EF4-FFF2-40B4-BE49-F238E27FC236}">
                  <a16:creationId xmlns:a16="http://schemas.microsoft.com/office/drawing/2014/main" id="{4AF0EAFB-2018-B847-9576-F3E0BA94CBD1}"/>
                </a:ext>
              </a:extLst>
            </p:cNvPr>
            <p:cNvSpPr txBox="1"/>
            <p:nvPr/>
          </p:nvSpPr>
          <p:spPr>
            <a:xfrm>
              <a:off x="550278" y="913274"/>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Context</a:t>
              </a:r>
            </a:p>
          </p:txBody>
        </p:sp>
      </p:grpSp>
      <p:sp>
        <p:nvSpPr>
          <p:cNvPr id="12" name="Rectangle 11">
            <a:extLst>
              <a:ext uri="{FF2B5EF4-FFF2-40B4-BE49-F238E27FC236}">
                <a16:creationId xmlns:a16="http://schemas.microsoft.com/office/drawing/2014/main" id="{CC17400F-845B-0C4B-BF7E-1739C55B555C}"/>
              </a:ext>
            </a:extLst>
          </p:cNvPr>
          <p:cNvSpPr/>
          <p:nvPr/>
        </p:nvSpPr>
        <p:spPr>
          <a:xfrm>
            <a:off x="2937510" y="4571291"/>
            <a:ext cx="7395210" cy="1001716"/>
          </a:xfrm>
          <a:prstGeom prst="rect">
            <a:avLst/>
          </a:prstGeom>
        </p:spPr>
        <p:style>
          <a:lnRef idx="2">
            <a:schemeClr val="accent5">
              <a:hueOff val="-4505695"/>
              <a:satOff val="-11613"/>
              <a:lumOff val="-784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lgn="l">
              <a:buFont typeface="Arial" panose="020B0604020202020204" pitchFamily="34" charset="0"/>
              <a:buChar char="•"/>
            </a:pPr>
            <a:r>
              <a:rPr lang="en-US" dirty="0"/>
              <a:t>Required to find the list of Invoices/payments and that are matched or Balanced  between Debit and Credit amounts, and list the remaining Unmatched records.</a:t>
            </a:r>
          </a:p>
        </p:txBody>
      </p:sp>
      <p:grpSp>
        <p:nvGrpSpPr>
          <p:cNvPr id="13" name="Group 12">
            <a:extLst>
              <a:ext uri="{FF2B5EF4-FFF2-40B4-BE49-F238E27FC236}">
                <a16:creationId xmlns:a16="http://schemas.microsoft.com/office/drawing/2014/main" id="{A02235E1-4FDB-0746-95A1-5747CC9B1F33}"/>
              </a:ext>
            </a:extLst>
          </p:cNvPr>
          <p:cNvGrpSpPr/>
          <p:nvPr/>
        </p:nvGrpSpPr>
        <p:grpSpPr>
          <a:xfrm>
            <a:off x="3209841" y="4088813"/>
            <a:ext cx="6730606" cy="542691"/>
            <a:chOff x="264324" y="1409128"/>
            <a:chExt cx="7449651" cy="564468"/>
          </a:xfrm>
        </p:grpSpPr>
        <p:sp>
          <p:nvSpPr>
            <p:cNvPr id="14" name="Rectangle: Rounded Corners 34">
              <a:extLst>
                <a:ext uri="{FF2B5EF4-FFF2-40B4-BE49-F238E27FC236}">
                  <a16:creationId xmlns:a16="http://schemas.microsoft.com/office/drawing/2014/main" id="{6F6E1D20-53FE-0C48-BC2A-461FB2DE1BD3}"/>
                </a:ext>
              </a:extLst>
            </p:cNvPr>
            <p:cNvSpPr/>
            <p:nvPr/>
          </p:nvSpPr>
          <p:spPr>
            <a:xfrm>
              <a:off x="353055" y="1409128"/>
              <a:ext cx="7360920" cy="501840"/>
            </a:xfrm>
            <a:prstGeom prst="roundRect">
              <a:avLst/>
            </a:prstGeom>
          </p:spPr>
          <p:style>
            <a:lnRef idx="2">
              <a:schemeClr val="lt1">
                <a:hueOff val="0"/>
                <a:satOff val="0"/>
                <a:lumOff val="0"/>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a:lstStyle/>
            <a:p>
              <a:endParaRPr lang="en-US" dirty="0"/>
            </a:p>
          </p:txBody>
        </p:sp>
        <p:sp>
          <p:nvSpPr>
            <p:cNvPr id="15" name="Rectangle: Rounded Corners 12">
              <a:extLst>
                <a:ext uri="{FF2B5EF4-FFF2-40B4-BE49-F238E27FC236}">
                  <a16:creationId xmlns:a16="http://schemas.microsoft.com/office/drawing/2014/main" id="{08C00E38-B6AA-3B4F-8B7D-6DA3352C54F4}"/>
                </a:ext>
              </a:extLst>
            </p:cNvPr>
            <p:cNvSpPr txBox="1"/>
            <p:nvPr/>
          </p:nvSpPr>
          <p:spPr>
            <a:xfrm>
              <a:off x="264324" y="1520752"/>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Problem Statement</a:t>
              </a:r>
            </a:p>
          </p:txBody>
        </p:sp>
      </p:grpSp>
      <p:sp>
        <p:nvSpPr>
          <p:cNvPr id="16" name="Rectangle 15">
            <a:extLst>
              <a:ext uri="{FF2B5EF4-FFF2-40B4-BE49-F238E27FC236}">
                <a16:creationId xmlns:a16="http://schemas.microsoft.com/office/drawing/2014/main" id="{9868C0DA-1E7F-0D4C-8210-0C9827A2078F}"/>
              </a:ext>
            </a:extLst>
          </p:cNvPr>
          <p:cNvSpPr/>
          <p:nvPr/>
        </p:nvSpPr>
        <p:spPr>
          <a:xfrm>
            <a:off x="2937510" y="6027763"/>
            <a:ext cx="7395210" cy="569093"/>
          </a:xfrm>
          <a:prstGeom prst="rect">
            <a:avLst/>
          </a:prstGeom>
        </p:spPr>
        <p:style>
          <a:lnRef idx="2">
            <a:schemeClr val="accent5">
              <a:hueOff val="-6758543"/>
              <a:satOff val="-17419"/>
              <a:lumOff val="-1176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marL="285750" indent="-285750">
              <a:buFont typeface="Arial" panose="020B0604020202020204" pitchFamily="34" charset="0"/>
              <a:buChar char="•"/>
            </a:pPr>
            <a:r>
              <a:rPr lang="en-US" dirty="0">
                <a:latin typeface="SFRM1200"/>
              </a:rPr>
              <a:t>Implementation of business process logic using python, database and Flask API</a:t>
            </a:r>
            <a:endParaRPr lang="en-US" dirty="0"/>
          </a:p>
          <a:p>
            <a:endParaRPr lang="en-US" dirty="0"/>
          </a:p>
        </p:txBody>
      </p:sp>
      <p:grpSp>
        <p:nvGrpSpPr>
          <p:cNvPr id="17" name="Group 16">
            <a:extLst>
              <a:ext uri="{FF2B5EF4-FFF2-40B4-BE49-F238E27FC236}">
                <a16:creationId xmlns:a16="http://schemas.microsoft.com/office/drawing/2014/main" id="{BF7EDD9D-A8CC-9D4B-B0EB-578190D1CFA8}"/>
              </a:ext>
            </a:extLst>
          </p:cNvPr>
          <p:cNvGrpSpPr/>
          <p:nvPr/>
        </p:nvGrpSpPr>
        <p:grpSpPr>
          <a:xfrm>
            <a:off x="3463290" y="5775476"/>
            <a:ext cx="6611076" cy="304886"/>
            <a:chOff x="525780" y="3555567"/>
            <a:chExt cx="7360920" cy="501840"/>
          </a:xfrm>
        </p:grpSpPr>
        <p:sp>
          <p:nvSpPr>
            <p:cNvPr id="18" name="Rectangle: Rounded Corners 32">
              <a:extLst>
                <a:ext uri="{FF2B5EF4-FFF2-40B4-BE49-F238E27FC236}">
                  <a16:creationId xmlns:a16="http://schemas.microsoft.com/office/drawing/2014/main" id="{DCD0BB5D-6113-B048-881B-C8BF9922D51C}"/>
                </a:ext>
              </a:extLst>
            </p:cNvPr>
            <p:cNvSpPr/>
            <p:nvPr/>
          </p:nvSpPr>
          <p:spPr>
            <a:xfrm>
              <a:off x="525780" y="3555567"/>
              <a:ext cx="7360920" cy="501840"/>
            </a:xfrm>
            <a:prstGeom prst="roundRect">
              <a:avLst/>
            </a:prstGeom>
          </p:spPr>
          <p:style>
            <a:lnRef idx="2">
              <a:schemeClr val="lt1">
                <a:hueOff val="0"/>
                <a:satOff val="0"/>
                <a:lumOff val="0"/>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sp>
        <p:sp>
          <p:nvSpPr>
            <p:cNvPr id="19" name="Rectangle: Rounded Corners 15">
              <a:extLst>
                <a:ext uri="{FF2B5EF4-FFF2-40B4-BE49-F238E27FC236}">
                  <a16:creationId xmlns:a16="http://schemas.microsoft.com/office/drawing/2014/main" id="{8DB59284-2E81-1F43-9AB0-3CCA9AEEE6E0}"/>
                </a:ext>
              </a:extLst>
            </p:cNvPr>
            <p:cNvSpPr txBox="1"/>
            <p:nvPr/>
          </p:nvSpPr>
          <p:spPr>
            <a:xfrm>
              <a:off x="550278" y="3580065"/>
              <a:ext cx="7311924" cy="45284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defRPr b="1"/>
              </a:pPr>
              <a:r>
                <a:rPr lang="en-US" sz="1700" kern="1200" dirty="0"/>
                <a:t>Contribution</a:t>
              </a:r>
            </a:p>
          </p:txBody>
        </p:sp>
      </p:grpSp>
    </p:spTree>
    <p:extLst>
      <p:ext uri="{BB962C8B-B14F-4D97-AF65-F5344CB8AC3E}">
        <p14:creationId xmlns:p14="http://schemas.microsoft.com/office/powerpoint/2010/main" val="344469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D046-7780-744E-9AFF-143A5D280478}"/>
              </a:ext>
            </a:extLst>
          </p:cNvPr>
          <p:cNvSpPr>
            <a:spLocks noGrp="1"/>
          </p:cNvSpPr>
          <p:nvPr>
            <p:ph type="title"/>
          </p:nvPr>
        </p:nvSpPr>
        <p:spPr>
          <a:xfrm>
            <a:off x="1591734" y="624110"/>
            <a:ext cx="9912878" cy="1280890"/>
          </a:xfrm>
        </p:spPr>
        <p:txBody>
          <a:bodyPr/>
          <a:lstStyle/>
          <a:p>
            <a:r>
              <a:rPr lang="en-US" dirty="0"/>
              <a:t>Requirement Analysis</a:t>
            </a:r>
          </a:p>
        </p:txBody>
      </p:sp>
      <p:sp>
        <p:nvSpPr>
          <p:cNvPr id="3" name="Content Placeholder 2">
            <a:extLst>
              <a:ext uri="{FF2B5EF4-FFF2-40B4-BE49-F238E27FC236}">
                <a16:creationId xmlns:a16="http://schemas.microsoft.com/office/drawing/2014/main" id="{884AC71E-30E1-2C4C-B0BE-BC914318EC2F}"/>
              </a:ext>
            </a:extLst>
          </p:cNvPr>
          <p:cNvSpPr>
            <a:spLocks noGrp="1"/>
          </p:cNvSpPr>
          <p:nvPr>
            <p:ph sz="half" idx="1"/>
          </p:nvPr>
        </p:nvSpPr>
        <p:spPr>
          <a:xfrm>
            <a:off x="1896533" y="1371600"/>
            <a:ext cx="5006543" cy="5486399"/>
          </a:xfrm>
        </p:spPr>
        <p:txBody>
          <a:bodyPr>
            <a:normAutofit fontScale="92500" lnSpcReduction="20000"/>
          </a:bodyPr>
          <a:lstStyle/>
          <a:p>
            <a:pPr marL="0" indent="0">
              <a:buNone/>
            </a:pPr>
            <a:r>
              <a:rPr lang="en-US" b="1" dirty="0"/>
              <a:t>Requirement Analysis</a:t>
            </a:r>
            <a:r>
              <a:rPr lang="en-US" dirty="0"/>
              <a:t> </a:t>
            </a:r>
          </a:p>
          <a:p>
            <a:r>
              <a:rPr lang="en-US" dirty="0"/>
              <a:t>High level Requirements – To create Matched Invoices with the payment (Types) data based on Debit and credit amounts – The Balanced amounts.   </a:t>
            </a:r>
          </a:p>
          <a:p>
            <a:r>
              <a:rPr lang="en-US" dirty="0"/>
              <a:t>Technological Specification: Pure Python, API Mode, One backend Table – Hence Opted for MySQL DB to store the required data into Database.</a:t>
            </a:r>
          </a:p>
          <a:p>
            <a:r>
              <a:rPr lang="en-US" dirty="0"/>
              <a:t>Meta Data/ Schema for the tables </a:t>
            </a:r>
          </a:p>
          <a:p>
            <a:pPr marL="0" indent="0">
              <a:buNone/>
            </a:pPr>
            <a:r>
              <a:rPr lang="en-US" dirty="0"/>
              <a:t>The Key Requirements from User(</a:t>
            </a:r>
            <a:r>
              <a:rPr lang="en-US" dirty="0" err="1"/>
              <a:t>Operado</a:t>
            </a:r>
            <a:r>
              <a:rPr lang="en-US" dirty="0"/>
              <a:t>)</a:t>
            </a:r>
          </a:p>
          <a:p>
            <a:r>
              <a:rPr lang="en-IN" dirty="0"/>
              <a:t>Create an instance to feed the table. The video does not show the addition of Invoice, but it will be necessary to envisage it for the continuation</a:t>
            </a:r>
          </a:p>
          <a:p>
            <a:r>
              <a:rPr lang="en-IN" dirty="0"/>
              <a:t>Filter results based on instance data</a:t>
            </a:r>
          </a:p>
          <a:p>
            <a:r>
              <a:rPr lang="en-IN" dirty="0"/>
              <a:t>the possibility of associating instances of payment and invoice type when the amount is matching</a:t>
            </a:r>
          </a:p>
          <a:p>
            <a:pPr lvl="1"/>
            <a:r>
              <a:rPr lang="en-IN" dirty="0"/>
              <a:t>ex : Invoice in the amount of € 20 and a payment of € 2</a:t>
            </a:r>
          </a:p>
          <a:p>
            <a:endParaRPr lang="en-US" dirty="0"/>
          </a:p>
        </p:txBody>
      </p:sp>
      <p:sp>
        <p:nvSpPr>
          <p:cNvPr id="4" name="Content Placeholder 3">
            <a:extLst>
              <a:ext uri="{FF2B5EF4-FFF2-40B4-BE49-F238E27FC236}">
                <a16:creationId xmlns:a16="http://schemas.microsoft.com/office/drawing/2014/main" id="{E58FC68A-904E-4D4D-8AEB-E9C0F6328A03}"/>
              </a:ext>
            </a:extLst>
          </p:cNvPr>
          <p:cNvSpPr>
            <a:spLocks noGrp="1"/>
          </p:cNvSpPr>
          <p:nvPr>
            <p:ph sz="half" idx="2"/>
          </p:nvPr>
        </p:nvSpPr>
        <p:spPr>
          <a:xfrm>
            <a:off x="7190747" y="1236133"/>
            <a:ext cx="4781120" cy="5621867"/>
          </a:xfrm>
        </p:spPr>
        <p:txBody>
          <a:bodyPr>
            <a:normAutofit fontScale="92500" lnSpcReduction="20000"/>
          </a:bodyPr>
          <a:lstStyle/>
          <a:p>
            <a:pPr marL="0" indent="0">
              <a:buNone/>
            </a:pPr>
            <a:r>
              <a:rPr lang="en-US" b="1" dirty="0"/>
              <a:t>Assumptions</a:t>
            </a:r>
            <a:r>
              <a:rPr lang="en-US" dirty="0"/>
              <a:t>:</a:t>
            </a:r>
          </a:p>
          <a:p>
            <a:r>
              <a:rPr lang="en-US" dirty="0"/>
              <a:t>NO Specific Data format given, Hence Created CSV file format as input from the  Jpeg Sample Data provided by </a:t>
            </a:r>
            <a:r>
              <a:rPr lang="en-US" dirty="0" err="1"/>
              <a:t>Operado</a:t>
            </a:r>
            <a:r>
              <a:rPr lang="en-US" dirty="0"/>
              <a:t> for the current project implementation.</a:t>
            </a:r>
          </a:p>
          <a:p>
            <a:r>
              <a:rPr lang="en-US" dirty="0"/>
              <a:t>No Technological Specification to use on Python API – Hence Opted for Python Flask to display the output data in the HTML page from the processed Json Files for all the matched and Invoices invoices</a:t>
            </a:r>
          </a:p>
          <a:p>
            <a:r>
              <a:rPr lang="en-US" dirty="0"/>
              <a:t>No Specific requirement on Unmatched records, hence added additional Enhancements</a:t>
            </a:r>
          </a:p>
          <a:p>
            <a:pPr marL="0" indent="0">
              <a:buNone/>
            </a:pPr>
            <a:r>
              <a:rPr lang="en-US" b="1" dirty="0"/>
              <a:t>Additional Enhancements:</a:t>
            </a:r>
            <a:r>
              <a:rPr lang="en-US" dirty="0"/>
              <a:t> </a:t>
            </a:r>
          </a:p>
          <a:p>
            <a:pPr marL="0" indent="0">
              <a:buNone/>
            </a:pPr>
            <a:r>
              <a:rPr lang="en-US" dirty="0"/>
              <a:t>– Additional Implementation to display All Unmatched Invoices order by Recover (Due, Not Due and Blank)</a:t>
            </a:r>
          </a:p>
          <a:p>
            <a:pPr marL="0" indent="0">
              <a:buNone/>
            </a:pPr>
            <a:r>
              <a:rPr lang="en-US" dirty="0"/>
              <a:t>-  Implementation on to display the summary of Unmatched records based on Recovery (Debit and Credit Summary)</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4172495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33CE-E9BC-3547-933E-4566DD5BA616}"/>
              </a:ext>
            </a:extLst>
          </p:cNvPr>
          <p:cNvSpPr>
            <a:spLocks noGrp="1"/>
          </p:cNvSpPr>
          <p:nvPr>
            <p:ph type="title"/>
          </p:nvPr>
        </p:nvSpPr>
        <p:spPr>
          <a:xfrm>
            <a:off x="1625601" y="624110"/>
            <a:ext cx="9879012" cy="1280890"/>
          </a:xfrm>
        </p:spPr>
        <p:txBody>
          <a:bodyPr/>
          <a:lstStyle/>
          <a:p>
            <a:r>
              <a:rPr lang="en-US" dirty="0"/>
              <a:t>Data Source – Input and Output</a:t>
            </a:r>
          </a:p>
        </p:txBody>
      </p:sp>
      <p:sp>
        <p:nvSpPr>
          <p:cNvPr id="3" name="Content Placeholder 2">
            <a:extLst>
              <a:ext uri="{FF2B5EF4-FFF2-40B4-BE49-F238E27FC236}">
                <a16:creationId xmlns:a16="http://schemas.microsoft.com/office/drawing/2014/main" id="{A7CA905F-0C87-3140-95AB-A45B7C0ABB4E}"/>
              </a:ext>
            </a:extLst>
          </p:cNvPr>
          <p:cNvSpPr>
            <a:spLocks noGrp="1"/>
          </p:cNvSpPr>
          <p:nvPr>
            <p:ph idx="1"/>
          </p:nvPr>
        </p:nvSpPr>
        <p:spPr>
          <a:xfrm>
            <a:off x="1828799" y="1744133"/>
            <a:ext cx="10227733" cy="4910667"/>
          </a:xfrm>
        </p:spPr>
        <p:txBody>
          <a:bodyPr/>
          <a:lstStyle/>
          <a:p>
            <a:r>
              <a:rPr lang="en-US" dirty="0"/>
              <a:t>Data Source – From the Jpeg Image provided by Oparedo used as Input to Create CSV file format and created  output matched and unmatched data into Json Files and loaded in HTML page using Python Flask API methods.</a:t>
            </a:r>
          </a:p>
        </p:txBody>
      </p:sp>
      <p:sp>
        <p:nvSpPr>
          <p:cNvPr id="4" name="Arrow: Down 7">
            <a:extLst>
              <a:ext uri="{FF2B5EF4-FFF2-40B4-BE49-F238E27FC236}">
                <a16:creationId xmlns:a16="http://schemas.microsoft.com/office/drawing/2014/main" id="{FA5C869E-4542-C646-AA32-B031D8610EE4}"/>
              </a:ext>
            </a:extLst>
          </p:cNvPr>
          <p:cNvSpPr/>
          <p:nvPr/>
        </p:nvSpPr>
        <p:spPr>
          <a:xfrm rot="16200000">
            <a:off x="8180779" y="2993172"/>
            <a:ext cx="543094" cy="1074272"/>
          </a:xfrm>
          <a:prstGeom prst="downArrow">
            <a:avLst/>
          </a:prstGeom>
          <a:solidFill>
            <a:schemeClr val="accent1">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Oval 5">
            <a:extLst>
              <a:ext uri="{FF2B5EF4-FFF2-40B4-BE49-F238E27FC236}">
                <a16:creationId xmlns:a16="http://schemas.microsoft.com/office/drawing/2014/main" id="{E0DC445D-4BEB-3041-8548-7A9956F6A025}"/>
              </a:ext>
            </a:extLst>
          </p:cNvPr>
          <p:cNvSpPr/>
          <p:nvPr/>
        </p:nvSpPr>
        <p:spPr>
          <a:xfrm>
            <a:off x="1959320" y="5437080"/>
            <a:ext cx="2087750" cy="914400"/>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56 Samples</a:t>
            </a:r>
          </a:p>
        </p:txBody>
      </p:sp>
      <p:sp>
        <p:nvSpPr>
          <p:cNvPr id="7" name="Arrow: Down 11">
            <a:extLst>
              <a:ext uri="{FF2B5EF4-FFF2-40B4-BE49-F238E27FC236}">
                <a16:creationId xmlns:a16="http://schemas.microsoft.com/office/drawing/2014/main" id="{B54D0528-CBFE-3C4D-9685-56F9AAE472D3}"/>
              </a:ext>
            </a:extLst>
          </p:cNvPr>
          <p:cNvSpPr/>
          <p:nvPr/>
        </p:nvSpPr>
        <p:spPr>
          <a:xfrm>
            <a:off x="2783581" y="4392505"/>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8" name="Arrow: Down 12">
            <a:extLst>
              <a:ext uri="{FF2B5EF4-FFF2-40B4-BE49-F238E27FC236}">
                <a16:creationId xmlns:a16="http://schemas.microsoft.com/office/drawing/2014/main" id="{EB2FA4C6-0EA8-8348-9A18-BD11047CAD81}"/>
              </a:ext>
            </a:extLst>
          </p:cNvPr>
          <p:cNvSpPr/>
          <p:nvPr/>
        </p:nvSpPr>
        <p:spPr>
          <a:xfrm rot="16200000">
            <a:off x="4523486" y="5577833"/>
            <a:ext cx="536744" cy="632893"/>
          </a:xfrm>
          <a:prstGeom prst="downArrow">
            <a:avLst/>
          </a:prstGeom>
          <a:solidFill>
            <a:schemeClr val="accent2">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9" name="Oval 8">
            <a:extLst>
              <a:ext uri="{FF2B5EF4-FFF2-40B4-BE49-F238E27FC236}">
                <a16:creationId xmlns:a16="http://schemas.microsoft.com/office/drawing/2014/main" id="{39D8104F-A138-F349-B19E-5F6FED076F02}"/>
              </a:ext>
            </a:extLst>
          </p:cNvPr>
          <p:cNvSpPr/>
          <p:nvPr/>
        </p:nvSpPr>
        <p:spPr>
          <a:xfrm>
            <a:off x="5492399" y="5437080"/>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Converted to Data Frame</a:t>
            </a:r>
          </a:p>
        </p:txBody>
      </p:sp>
      <p:sp>
        <p:nvSpPr>
          <p:cNvPr id="10" name="Arrow: Down 14">
            <a:extLst>
              <a:ext uri="{FF2B5EF4-FFF2-40B4-BE49-F238E27FC236}">
                <a16:creationId xmlns:a16="http://schemas.microsoft.com/office/drawing/2014/main" id="{DF700C02-4DC6-2747-96E2-338A1FE9166A}"/>
              </a:ext>
            </a:extLst>
          </p:cNvPr>
          <p:cNvSpPr/>
          <p:nvPr/>
        </p:nvSpPr>
        <p:spPr>
          <a:xfrm rot="10800000">
            <a:off x="6229519" y="4269686"/>
            <a:ext cx="536744" cy="632893"/>
          </a:xfrm>
          <a:prstGeom prst="downArrow">
            <a:avLst/>
          </a:prstGeom>
          <a:solidFill>
            <a:schemeClr val="accent3">
              <a:lumMod val="50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
        <p:nvSpPr>
          <p:cNvPr id="11" name="Oval 10">
            <a:extLst>
              <a:ext uri="{FF2B5EF4-FFF2-40B4-BE49-F238E27FC236}">
                <a16:creationId xmlns:a16="http://schemas.microsoft.com/office/drawing/2014/main" id="{E9B30F87-C85A-3740-B3B2-F69C619B4FC1}"/>
              </a:ext>
            </a:extLst>
          </p:cNvPr>
          <p:cNvSpPr/>
          <p:nvPr/>
        </p:nvSpPr>
        <p:spPr>
          <a:xfrm>
            <a:off x="5215469" y="3120614"/>
            <a:ext cx="2318473" cy="914400"/>
          </a:xfrm>
          <a:prstGeom prst="ellipse">
            <a:avLst/>
          </a:prstGeom>
          <a:solidFill>
            <a:schemeClr val="tx1">
              <a:lumMod val="95000"/>
              <a:lumOff val="5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into MySQL DB - IINVOICETAB</a:t>
            </a:r>
          </a:p>
        </p:txBody>
      </p:sp>
      <p:sp>
        <p:nvSpPr>
          <p:cNvPr id="12" name="Oval 11">
            <a:extLst>
              <a:ext uri="{FF2B5EF4-FFF2-40B4-BE49-F238E27FC236}">
                <a16:creationId xmlns:a16="http://schemas.microsoft.com/office/drawing/2014/main" id="{84918735-C422-6141-9B69-D7A7CD9864F0}"/>
              </a:ext>
            </a:extLst>
          </p:cNvPr>
          <p:cNvSpPr/>
          <p:nvPr/>
        </p:nvSpPr>
        <p:spPr>
          <a:xfrm>
            <a:off x="9068629" y="2536152"/>
            <a:ext cx="2852436" cy="20447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 Data, Processed(Matched, Unmatched) in Json Format</a:t>
            </a:r>
          </a:p>
        </p:txBody>
      </p:sp>
      <p:sp>
        <p:nvSpPr>
          <p:cNvPr id="13" name="Oval 12">
            <a:extLst>
              <a:ext uri="{FF2B5EF4-FFF2-40B4-BE49-F238E27FC236}">
                <a16:creationId xmlns:a16="http://schemas.microsoft.com/office/drawing/2014/main" id="{D40D1216-C0F9-8441-9D39-E839296AB1F8}"/>
              </a:ext>
            </a:extLst>
          </p:cNvPr>
          <p:cNvSpPr/>
          <p:nvPr/>
        </p:nvSpPr>
        <p:spPr>
          <a:xfrm>
            <a:off x="1976253" y="3120614"/>
            <a:ext cx="2087750" cy="914400"/>
          </a:xfrm>
          <a:prstGeom prst="ellipse">
            <a:avLst/>
          </a:prstGeom>
          <a:solidFill>
            <a:schemeClr val="bg2">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CSV File – Input Data </a:t>
            </a:r>
          </a:p>
        </p:txBody>
      </p:sp>
      <p:sp>
        <p:nvSpPr>
          <p:cNvPr id="14" name="Oval 13">
            <a:extLst>
              <a:ext uri="{FF2B5EF4-FFF2-40B4-BE49-F238E27FC236}">
                <a16:creationId xmlns:a16="http://schemas.microsoft.com/office/drawing/2014/main" id="{19107284-01E6-6E43-88B9-09E22D85A0F6}"/>
              </a:ext>
            </a:extLst>
          </p:cNvPr>
          <p:cNvSpPr/>
          <p:nvPr/>
        </p:nvSpPr>
        <p:spPr>
          <a:xfrm>
            <a:off x="9068629" y="5421088"/>
            <a:ext cx="2487718" cy="1436912"/>
          </a:xfrm>
          <a:prstGeom prst="ellipse">
            <a:avLst/>
          </a:prstGeom>
          <a:solidFill>
            <a:schemeClr val="accent1">
              <a:lumMod val="50000"/>
            </a:schemeClr>
          </a:solidFill>
        </p:spPr>
        <p:style>
          <a:lnRef idx="0">
            <a:schemeClr val="accent2"/>
          </a:lnRef>
          <a:fillRef idx="1002">
            <a:schemeClr val="lt2"/>
          </a:fillRef>
          <a:effectRef idx="3">
            <a:schemeClr val="accent2"/>
          </a:effectRef>
          <a:fontRef idx="minor">
            <a:schemeClr val="lt1"/>
          </a:fontRef>
        </p:style>
        <p:txBody>
          <a:bodyPr rtlCol="0" anchor="ctr"/>
          <a:lstStyle/>
          <a:p>
            <a:pPr algn="ctr"/>
            <a:r>
              <a:rPr lang="en-US" b="1" dirty="0"/>
              <a:t>Loaded into  Python Flask API (Front End)</a:t>
            </a:r>
          </a:p>
        </p:txBody>
      </p:sp>
      <p:sp>
        <p:nvSpPr>
          <p:cNvPr id="16" name="Arrow: Down 11">
            <a:extLst>
              <a:ext uri="{FF2B5EF4-FFF2-40B4-BE49-F238E27FC236}">
                <a16:creationId xmlns:a16="http://schemas.microsoft.com/office/drawing/2014/main" id="{148FD521-73B5-2A4C-A723-DEF2FEC30D90}"/>
              </a:ext>
            </a:extLst>
          </p:cNvPr>
          <p:cNvSpPr/>
          <p:nvPr/>
        </p:nvSpPr>
        <p:spPr>
          <a:xfrm>
            <a:off x="10225334" y="4686597"/>
            <a:ext cx="536744" cy="632893"/>
          </a:xfrm>
          <a:prstGeom prst="downArrow">
            <a:avLst/>
          </a:prstGeom>
          <a:solidFill>
            <a:schemeClr val="accent6">
              <a:lumMod val="75000"/>
            </a:schemeClr>
          </a:solidFill>
          <a:scene3d>
            <a:camera prst="orthographicFront"/>
            <a:lightRig rig="flat" dir="t"/>
          </a:scene3d>
          <a:sp3d z="190500" prstMaterial="plastic">
            <a:bevelT w="120900" h="88900"/>
            <a:bevelB w="88900" h="31750" prst="angle"/>
          </a:sp3d>
        </p:spPr>
        <p:style>
          <a:lnRef idx="0">
            <a:schemeClr val="lt1">
              <a:hueOff val="0"/>
              <a:satOff val="0"/>
              <a:lumOff val="0"/>
              <a:alphaOff val="0"/>
            </a:schemeClr>
          </a:lnRef>
          <a:fillRef idx="1">
            <a:schemeClr val="accent1">
              <a:tint val="60000"/>
              <a:hueOff val="0"/>
              <a:satOff val="0"/>
              <a:lumOff val="0"/>
              <a:alphaOff val="0"/>
            </a:schemeClr>
          </a:fillRef>
          <a:effectRef idx="3">
            <a:schemeClr val="accent1">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50657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10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50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250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350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450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550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500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Design Approach</a:t>
            </a:r>
          </a:p>
        </p:txBody>
      </p:sp>
    </p:spTree>
    <p:extLst>
      <p:ext uri="{BB962C8B-B14F-4D97-AF65-F5344CB8AC3E}">
        <p14:creationId xmlns:p14="http://schemas.microsoft.com/office/powerpoint/2010/main" val="4476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8667" y="387044"/>
            <a:ext cx="10447866" cy="1280890"/>
          </a:xfrm>
        </p:spPr>
        <p:txBody>
          <a:bodyPr/>
          <a:lstStyle/>
          <a:p>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idx="1"/>
          </p:nvPr>
        </p:nvSpPr>
        <p:spPr>
          <a:xfrm>
            <a:off x="1608667" y="1667934"/>
            <a:ext cx="10447866" cy="5190066"/>
          </a:xfrm>
        </p:spPr>
        <p:txBody>
          <a:bodyPr/>
          <a:lstStyle/>
          <a:p>
            <a:endParaRPr lang="en-US" dirty="0"/>
          </a:p>
        </p:txBody>
      </p:sp>
    </p:spTree>
    <p:extLst>
      <p:ext uri="{BB962C8B-B14F-4D97-AF65-F5344CB8AC3E}">
        <p14:creationId xmlns:p14="http://schemas.microsoft.com/office/powerpoint/2010/main" val="4117455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6649C-9843-8140-AA8C-562AA1DBB53D}"/>
              </a:ext>
            </a:extLst>
          </p:cNvPr>
          <p:cNvSpPr>
            <a:spLocks noGrp="1"/>
          </p:cNvSpPr>
          <p:nvPr>
            <p:ph type="title"/>
          </p:nvPr>
        </p:nvSpPr>
        <p:spPr>
          <a:xfrm>
            <a:off x="1608667" y="387044"/>
            <a:ext cx="10447866" cy="1280890"/>
          </a:xfrm>
        </p:spPr>
        <p:txBody>
          <a:bodyPr/>
          <a:lstStyle/>
          <a:p>
            <a:endParaRPr lang="en-US" dirty="0"/>
          </a:p>
        </p:txBody>
      </p:sp>
      <p:sp>
        <p:nvSpPr>
          <p:cNvPr id="3" name="Content Placeholder 2">
            <a:extLst>
              <a:ext uri="{FF2B5EF4-FFF2-40B4-BE49-F238E27FC236}">
                <a16:creationId xmlns:a16="http://schemas.microsoft.com/office/drawing/2014/main" id="{1A5F025B-D545-6448-A4FE-43C664451943}"/>
              </a:ext>
            </a:extLst>
          </p:cNvPr>
          <p:cNvSpPr>
            <a:spLocks noGrp="1"/>
          </p:cNvSpPr>
          <p:nvPr>
            <p:ph idx="1"/>
          </p:nvPr>
        </p:nvSpPr>
        <p:spPr>
          <a:xfrm>
            <a:off x="1608667" y="1667934"/>
            <a:ext cx="10447866" cy="5190066"/>
          </a:xfrm>
        </p:spPr>
        <p:txBody>
          <a:bodyPr/>
          <a:lstStyle/>
          <a:p>
            <a:endParaRPr lang="en-US" dirty="0"/>
          </a:p>
        </p:txBody>
      </p:sp>
    </p:spTree>
    <p:extLst>
      <p:ext uri="{BB962C8B-B14F-4D97-AF65-F5344CB8AC3E}">
        <p14:creationId xmlns:p14="http://schemas.microsoft.com/office/powerpoint/2010/main" val="137750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D10-A6F6-5D46-BC45-67196CAC5C7C}"/>
              </a:ext>
            </a:extLst>
          </p:cNvPr>
          <p:cNvSpPr>
            <a:spLocks noGrp="1"/>
          </p:cNvSpPr>
          <p:nvPr>
            <p:ph type="ctrTitle"/>
          </p:nvPr>
        </p:nvSpPr>
        <p:spPr>
          <a:xfrm>
            <a:off x="2589213" y="1166219"/>
            <a:ext cx="8915399" cy="2262781"/>
          </a:xfrm>
        </p:spPr>
        <p:txBody>
          <a:bodyPr/>
          <a:lstStyle/>
          <a:p>
            <a:r>
              <a:rPr lang="en-US" dirty="0"/>
              <a:t>Implementation</a:t>
            </a:r>
          </a:p>
        </p:txBody>
      </p:sp>
    </p:spTree>
    <p:extLst>
      <p:ext uri="{BB962C8B-B14F-4D97-AF65-F5344CB8AC3E}">
        <p14:creationId xmlns:p14="http://schemas.microsoft.com/office/powerpoint/2010/main" val="13329046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1377</Words>
  <Application>Microsoft Macintosh PowerPoint</Application>
  <PresentationFormat>Widescreen</PresentationFormat>
  <Paragraphs>134</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Century Gothic</vt:lpstr>
      <vt:lpstr>LinLibertineT</vt:lpstr>
      <vt:lpstr>Segoe UI</vt:lpstr>
      <vt:lpstr>SFRM1200</vt:lpstr>
      <vt:lpstr>Times New Roman</vt:lpstr>
      <vt:lpstr>Wingdings 3</vt:lpstr>
      <vt:lpstr>Wisp</vt:lpstr>
      <vt:lpstr>Invoice Matching Application</vt:lpstr>
      <vt:lpstr>Agenda</vt:lpstr>
      <vt:lpstr>Introduction</vt:lpstr>
      <vt:lpstr>Requirement Analysis</vt:lpstr>
      <vt:lpstr>Data Source – Input and Output</vt:lpstr>
      <vt:lpstr>Design Approach</vt:lpstr>
      <vt:lpstr>PowerPoint Presentation</vt:lpstr>
      <vt:lpstr>PowerPoint Presentation</vt:lpstr>
      <vt:lpstr>Implementation</vt:lpstr>
      <vt:lpstr>PowerPoint Presentation</vt:lpstr>
      <vt:lpstr>PowerPoint Presentation</vt:lpstr>
      <vt:lpstr>Results</vt:lpstr>
      <vt:lpstr>Index Page - Front End HTML</vt:lpstr>
      <vt:lpstr>All Records Page - Front End HTML</vt:lpstr>
      <vt:lpstr>Matched Invoices Page  - Front End HTML</vt:lpstr>
      <vt:lpstr>All Records Page - Front End HTML</vt:lpstr>
      <vt:lpstr>All Records Page - Front End HTML</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Invoice Matching Application</dc:title>
  <dc:creator>Suresh Chinna</dc:creator>
  <cp:lastModifiedBy>Suresh Chinna</cp:lastModifiedBy>
  <cp:revision>18</cp:revision>
  <dcterms:created xsi:type="dcterms:W3CDTF">2021-05-31T08:23:09Z</dcterms:created>
  <dcterms:modified xsi:type="dcterms:W3CDTF">2021-05-31T15:02:17Z</dcterms:modified>
</cp:coreProperties>
</file>