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1" r:id="rId2"/>
    <p:sldId id="257" r:id="rId3"/>
    <p:sldId id="262" r:id="rId4"/>
    <p:sldId id="271" r:id="rId5"/>
    <p:sldId id="272" r:id="rId6"/>
    <p:sldId id="263" r:id="rId7"/>
    <p:sldId id="275" r:id="rId8"/>
    <p:sldId id="276" r:id="rId9"/>
    <p:sldId id="273" r:id="rId10"/>
    <p:sldId id="27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7FC7E-8CAF-4C1A-9B20-9AC7E1A5E1CC}">
          <p14:sldIdLst>
            <p14:sldId id="261"/>
            <p14:sldId id="257"/>
            <p14:sldId id="262"/>
            <p14:sldId id="271"/>
          </p14:sldIdLst>
        </p14:section>
        <p14:section name="Untitled Section" id="{4D6A6BE6-04FB-4891-B64A-D16656C9FB4D}">
          <p14:sldIdLst>
            <p14:sldId id="272"/>
            <p14:sldId id="263"/>
            <p14:sldId id="275"/>
            <p14:sldId id="276"/>
            <p14:sldId id="273"/>
            <p14:sldId id="274"/>
            <p14:sldId id="26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411D5-6E7A-40A0-A43A-D90253020499}" v="1" dt="2020-03-12T10:47:43.391"/>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706" autoAdjust="0"/>
  </p:normalViewPr>
  <p:slideViewPr>
    <p:cSldViewPr>
      <p:cViewPr varScale="1">
        <p:scale>
          <a:sx n="120" d="100"/>
          <a:sy n="120" d="100"/>
        </p:scale>
        <p:origin x="120" y="24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kumar dontha" userId="433f226624fc78cf" providerId="LiveId" clId="{3EC411D5-6E7A-40A0-A43A-D90253020499}"/>
    <pc:docChg chg="custSel modSld">
      <pc:chgData name="suresh kumar dontha" userId="433f226624fc78cf" providerId="LiveId" clId="{3EC411D5-6E7A-40A0-A43A-D90253020499}" dt="2020-03-12T10:48:08.455" v="131" actId="14100"/>
      <pc:docMkLst>
        <pc:docMk/>
      </pc:docMkLst>
      <pc:sldChg chg="modSp mod">
        <pc:chgData name="suresh kumar dontha" userId="433f226624fc78cf" providerId="LiveId" clId="{3EC411D5-6E7A-40A0-A43A-D90253020499}" dt="2020-03-12T10:43:15.014" v="123" actId="20577"/>
        <pc:sldMkLst>
          <pc:docMk/>
          <pc:sldMk cId="1476019738" sldId="262"/>
        </pc:sldMkLst>
        <pc:spChg chg="mod">
          <ac:chgData name="suresh kumar dontha" userId="433f226624fc78cf" providerId="LiveId" clId="{3EC411D5-6E7A-40A0-A43A-D90253020499}" dt="2020-03-12T10:43:15.014" v="123" actId="20577"/>
          <ac:spMkLst>
            <pc:docMk/>
            <pc:sldMk cId="1476019738" sldId="262"/>
            <ac:spMk id="6" creationId="{38FBD358-E637-4955-AE3F-C831E8964731}"/>
          </ac:spMkLst>
        </pc:spChg>
      </pc:sldChg>
      <pc:sldChg chg="addSp modSp mod">
        <pc:chgData name="suresh kumar dontha" userId="433f226624fc78cf" providerId="LiveId" clId="{3EC411D5-6E7A-40A0-A43A-D90253020499}" dt="2020-03-12T10:48:08.455" v="131" actId="14100"/>
        <pc:sldMkLst>
          <pc:docMk/>
          <pc:sldMk cId="366954837" sldId="275"/>
        </pc:sldMkLst>
        <pc:spChg chg="add mod">
          <ac:chgData name="suresh kumar dontha" userId="433f226624fc78cf" providerId="LiveId" clId="{3EC411D5-6E7A-40A0-A43A-D90253020499}" dt="2020-03-12T10:48:08.455" v="131" actId="14100"/>
          <ac:spMkLst>
            <pc:docMk/>
            <pc:sldMk cId="366954837" sldId="275"/>
            <ac:spMk id="3" creationId="{9764B8A4-7B58-4AD8-8CFE-9546E500BB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2020-03-12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2020-03-12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2020-03-12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2020-03-12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2020-03-12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2020-03-12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2020-03-12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2020-03-12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2020-03-12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2020-03-12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2020-03-12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906.05409.pdf" TargetMode="External"/><Relationship Id="rId2" Type="http://schemas.openxmlformats.org/officeDocument/2006/relationships/hyperlink" Target="https://www.kaggle.com/sobhanmoosavi/us-accidents#US_Accidents_Dec19.csv" TargetMode="External"/><Relationship Id="rId1" Type="http://schemas.openxmlformats.org/officeDocument/2006/relationships/slideLayout" Target="../slideLayouts/slideLayout6.xml"/><Relationship Id="rId5" Type="http://schemas.openxmlformats.org/officeDocument/2006/relationships/hyperlink" Target="https://medium.com/@RonghuiZhou/how-you-can-avoid-car-accident-in-2020-c9626c9b6f68" TargetMode="External"/><Relationship Id="rId4" Type="http://schemas.openxmlformats.org/officeDocument/2006/relationships/hyperlink" Target="https://arxiv.org/pdf/1909.09638.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 Id="rId5" Type="http://schemas.openxmlformats.org/officeDocument/2006/relationships/hyperlink" Target="https://smoosavi.org/datasets/us_accident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machinelearningmastery.com/decompose-time-series-data-trend-seasonalit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104088"/>
          </a:xfrm>
        </p:spPr>
        <p:txBody>
          <a:bodyPr>
            <a:normAutofit/>
          </a:bodyPr>
          <a:lstStyle/>
          <a:p>
            <a:pPr algn="ctr"/>
            <a:r>
              <a:rPr lang="en-US" sz="2000" b="0" dirty="0"/>
              <a:t>Data Practicum I</a:t>
            </a:r>
            <a:br>
              <a:rPr lang="en-US" sz="2000" b="0" dirty="0"/>
            </a:br>
            <a:r>
              <a:rPr lang="en-US" sz="2000" b="0" dirty="0"/>
              <a:t/>
            </a:r>
            <a:br>
              <a:rPr lang="en-US" sz="2000" b="0" dirty="0"/>
            </a:br>
            <a:r>
              <a:rPr lang="en-US" sz="2000" b="0" dirty="0"/>
              <a:t/>
            </a:r>
            <a:br>
              <a:rPr lang="en-US" sz="2000" b="0" dirty="0"/>
            </a:br>
            <a:r>
              <a:rPr lang="en-US" sz="3600" b="0" dirty="0"/>
              <a:t/>
            </a:r>
            <a:br>
              <a:rPr lang="en-US" sz="3600" b="0" dirty="0"/>
            </a:br>
            <a:r>
              <a:rPr lang="en-US" sz="1200" b="0" dirty="0"/>
              <a:t>Suresh Kumar Dontha</a:t>
            </a:r>
            <a:endParaRPr lang="en-US" sz="1200" dirty="0"/>
          </a:p>
        </p:txBody>
      </p:sp>
      <p:sp>
        <p:nvSpPr>
          <p:cNvPr id="4" name="Title 1">
            <a:extLst>
              <a:ext uri="{FF2B5EF4-FFF2-40B4-BE49-F238E27FC236}">
                <a16:creationId xmlns:a16="http://schemas.microsoft.com/office/drawing/2014/main" xmlns="" id="{1E7FA8C4-C7C9-4CF0-A7F2-11B93C76A3C5}"/>
              </a:ext>
            </a:extLst>
          </p:cNvPr>
          <p:cNvSpPr txBox="1">
            <a:spLocks/>
          </p:cNvSpPr>
          <p:nvPr/>
        </p:nvSpPr>
        <p:spPr>
          <a:xfrm>
            <a:off x="1293845" y="701970"/>
            <a:ext cx="9604310" cy="1074278"/>
          </a:xfrm>
          <a:prstGeom prst="rect">
            <a:avLst/>
          </a:prstGeom>
        </p:spPr>
        <p:txBody>
          <a:bodyPr vert="horz" lIns="91440" tIns="45720" rIns="91440" bIns="45720" rtlCol="0" anchor="b">
            <a:normAutofit/>
          </a:bodyPr>
          <a:lstStyle>
            <a:lvl1pPr algn="l" defTabSz="914400" rtl="0" eaLnBrk="1" latinLnBrk="0" hangingPunct="1">
              <a:lnSpc>
                <a:spcPct val="76000"/>
              </a:lnSpc>
              <a:spcBef>
                <a:spcPct val="0"/>
              </a:spcBef>
              <a:buNone/>
              <a:defRPr sz="8000" b="1" kern="1200" cap="none" baseline="0">
                <a:solidFill>
                  <a:schemeClr val="tx1"/>
                </a:solidFill>
                <a:latin typeface="+mj-lt"/>
                <a:ea typeface="+mj-ea"/>
                <a:cs typeface="+mj-cs"/>
              </a:defRPr>
            </a:lvl1pPr>
          </a:lstStyle>
          <a:p>
            <a:pPr algn="ctr"/>
            <a:r>
              <a:rPr lang="en-US" sz="3600" b="0" dirty="0"/>
              <a:t>TEXAS Accidents </a:t>
            </a:r>
            <a:br>
              <a:rPr lang="en-US" sz="3600" b="0" dirty="0"/>
            </a:br>
            <a:r>
              <a:rPr lang="en-US" sz="3600" b="0" dirty="0"/>
              <a:t>Data Analysis and Visualization </a:t>
            </a:r>
            <a:endParaRPr lang="en-US" sz="3600"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032"/>
            <a:ext cx="4114800" cy="550247"/>
          </a:xfrm>
        </p:spPr>
        <p:txBody>
          <a:bodyPr/>
          <a:lstStyle/>
          <a:p>
            <a:pPr fontAlgn="base"/>
            <a:r>
              <a:rPr lang="en-US" dirty="0"/>
              <a:t>Logistic regression</a:t>
            </a:r>
          </a:p>
        </p:txBody>
      </p:sp>
      <p:pic>
        <p:nvPicPr>
          <p:cNvPr id="3" name="Picture 2">
            <a:extLst>
              <a:ext uri="{FF2B5EF4-FFF2-40B4-BE49-F238E27FC236}">
                <a16:creationId xmlns:a16="http://schemas.microsoft.com/office/drawing/2014/main" xmlns="" id="{8B52817C-711A-43B6-87E9-1858AEE81C0D}"/>
              </a:ext>
            </a:extLst>
          </p:cNvPr>
          <p:cNvPicPr>
            <a:picLocks noChangeAspect="1"/>
          </p:cNvPicPr>
          <p:nvPr/>
        </p:nvPicPr>
        <p:blipFill>
          <a:blip r:embed="rId2"/>
          <a:stretch>
            <a:fillRect/>
          </a:stretch>
        </p:blipFill>
        <p:spPr>
          <a:xfrm>
            <a:off x="685800" y="1143000"/>
            <a:ext cx="4618120" cy="167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xmlns="" id="{A831DC9E-7EFD-4B0A-82D5-8618B4D859CC}"/>
              </a:ext>
            </a:extLst>
          </p:cNvPr>
          <p:cNvPicPr>
            <a:picLocks noChangeAspect="1"/>
          </p:cNvPicPr>
          <p:nvPr/>
        </p:nvPicPr>
        <p:blipFill>
          <a:blip r:embed="rId3"/>
          <a:stretch>
            <a:fillRect/>
          </a:stretch>
        </p:blipFill>
        <p:spPr>
          <a:xfrm>
            <a:off x="685800" y="2941299"/>
            <a:ext cx="3337849" cy="236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xmlns="" id="{C72D89D0-FA8E-4EE7-9C1B-71121255C726}"/>
              </a:ext>
            </a:extLst>
          </p:cNvPr>
          <p:cNvSpPr txBox="1">
            <a:spLocks/>
          </p:cNvSpPr>
          <p:nvPr/>
        </p:nvSpPr>
        <p:spPr>
          <a:xfrm>
            <a:off x="7239462" y="2701736"/>
            <a:ext cx="4114800" cy="5502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i="1" dirty="0"/>
              <a:t>k</a:t>
            </a:r>
            <a:r>
              <a:rPr lang="en-US" dirty="0"/>
              <a:t>-nearest neighbors</a:t>
            </a:r>
          </a:p>
        </p:txBody>
      </p:sp>
      <p:pic>
        <p:nvPicPr>
          <p:cNvPr id="5" name="Picture 4">
            <a:extLst>
              <a:ext uri="{FF2B5EF4-FFF2-40B4-BE49-F238E27FC236}">
                <a16:creationId xmlns:a16="http://schemas.microsoft.com/office/drawing/2014/main" xmlns="" id="{87C32846-2835-4314-B9CD-C6C9EBC84AE9}"/>
              </a:ext>
            </a:extLst>
          </p:cNvPr>
          <p:cNvPicPr>
            <a:picLocks noChangeAspect="1"/>
          </p:cNvPicPr>
          <p:nvPr/>
        </p:nvPicPr>
        <p:blipFill>
          <a:blip r:embed="rId4"/>
          <a:stretch>
            <a:fillRect/>
          </a:stretch>
        </p:blipFill>
        <p:spPr>
          <a:xfrm>
            <a:off x="6019800" y="3276600"/>
            <a:ext cx="5334462" cy="2255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xmlns="" id="{9A30E2EE-1467-4A0A-8B14-81FEC703D376}"/>
              </a:ext>
            </a:extLst>
          </p:cNvPr>
          <p:cNvPicPr>
            <a:picLocks noChangeAspect="1"/>
          </p:cNvPicPr>
          <p:nvPr/>
        </p:nvPicPr>
        <p:blipFill>
          <a:blip r:embed="rId5"/>
          <a:stretch>
            <a:fillRect/>
          </a:stretch>
        </p:blipFill>
        <p:spPr>
          <a:xfrm>
            <a:off x="8359342" y="5638800"/>
            <a:ext cx="2994920" cy="327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xmlns="" id="{7C0C2B84-893A-40DF-AF6D-EB2C6321C89B}"/>
              </a:ext>
            </a:extLst>
          </p:cNvPr>
          <p:cNvSpPr/>
          <p:nvPr/>
        </p:nvSpPr>
        <p:spPr>
          <a:xfrm>
            <a:off x="5486400" y="1158240"/>
            <a:ext cx="5486400" cy="954107"/>
          </a:xfrm>
          <a:prstGeom prst="rect">
            <a:avLst/>
          </a:prstGeom>
        </p:spPr>
        <p:txBody>
          <a:bodyPr wrap="square">
            <a:spAutoFit/>
          </a:bodyPr>
          <a:lstStyle/>
          <a:p>
            <a:pPr algn="just"/>
            <a:r>
              <a:rPr lang="en-US" sz="1400" dirty="0">
                <a:sym typeface="Wingdings" panose="05000000000000000000" pitchFamily="2" charset="2"/>
              </a:rPr>
              <a:t> </a:t>
            </a:r>
            <a:r>
              <a:rPr lang="en-US" sz="1400" dirty="0"/>
              <a:t>Logistic regression was applied to accident-related data collected from Accident data in order to examine the contribution of several variables to accident severity. It predicted 87% with accuracy for the test data.</a:t>
            </a:r>
          </a:p>
        </p:txBody>
      </p:sp>
      <p:sp>
        <p:nvSpPr>
          <p:cNvPr id="9" name="Rectangle 8">
            <a:extLst>
              <a:ext uri="{FF2B5EF4-FFF2-40B4-BE49-F238E27FC236}">
                <a16:creationId xmlns:a16="http://schemas.microsoft.com/office/drawing/2014/main" xmlns="" id="{5036BB62-9F37-4FED-9A6D-06C8F74DE3CB}"/>
              </a:ext>
            </a:extLst>
          </p:cNvPr>
          <p:cNvSpPr/>
          <p:nvPr/>
        </p:nvSpPr>
        <p:spPr>
          <a:xfrm>
            <a:off x="609600" y="3698347"/>
            <a:ext cx="5257800" cy="1815882"/>
          </a:xfrm>
          <a:prstGeom prst="rect">
            <a:avLst/>
          </a:prstGeom>
        </p:spPr>
        <p:txBody>
          <a:bodyPr wrap="square">
            <a:spAutoFit/>
          </a:bodyPr>
          <a:lstStyle/>
          <a:p>
            <a:pPr algn="just"/>
            <a:r>
              <a:rPr lang="en-US" sz="1400" dirty="0">
                <a:sym typeface="Wingdings" panose="05000000000000000000" pitchFamily="2" charset="2"/>
              </a:rPr>
              <a:t> </a:t>
            </a:r>
            <a:r>
              <a:rPr lang="en-US" sz="1400" dirty="0">
                <a:solidFill>
                  <a:srgbClr val="212529"/>
                </a:solidFill>
              </a:rPr>
              <a:t>Neighbors-based classification is a type of instance-based learning or non-generalizing learning: it does not attempt to construct a general internal model, but simply stores instances of the training data. Classification is computed from a simple majority vote of the nearest neighbors of each point: a query point is assigned the data class which has the most representatives within the nearest neighbors of the point. </a:t>
            </a:r>
            <a:r>
              <a:rPr lang="en-US" sz="1400" dirty="0"/>
              <a:t>It predicted 78% with accuracy for the test data.</a:t>
            </a:r>
          </a:p>
        </p:txBody>
      </p:sp>
    </p:spTree>
    <p:extLst>
      <p:ext uri="{BB962C8B-B14F-4D97-AF65-F5344CB8AC3E}">
        <p14:creationId xmlns:p14="http://schemas.microsoft.com/office/powerpoint/2010/main" val="214433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2971800" cy="562947"/>
          </a:xfrm>
        </p:spPr>
        <p:txBody>
          <a:bodyPr/>
          <a:lstStyle/>
          <a:p>
            <a:r>
              <a:rPr lang="en-US" dirty="0"/>
              <a:t>References:</a:t>
            </a:r>
          </a:p>
        </p:txBody>
      </p:sp>
      <p:sp>
        <p:nvSpPr>
          <p:cNvPr id="3" name="Rectangle 2">
            <a:extLst>
              <a:ext uri="{FF2B5EF4-FFF2-40B4-BE49-F238E27FC236}">
                <a16:creationId xmlns:a16="http://schemas.microsoft.com/office/drawing/2014/main" xmlns="" id="{EB03F744-C5E3-4B20-ADA4-4DB60D9F36CC}"/>
              </a:ext>
            </a:extLst>
          </p:cNvPr>
          <p:cNvSpPr/>
          <p:nvPr/>
        </p:nvSpPr>
        <p:spPr>
          <a:xfrm>
            <a:off x="1066800" y="1219200"/>
            <a:ext cx="8686800" cy="3662541"/>
          </a:xfrm>
          <a:prstGeom prst="rect">
            <a:avLst/>
          </a:prstGeom>
        </p:spPr>
        <p:txBody>
          <a:bodyPr wrap="square">
            <a:spAutoFit/>
          </a:bodyPr>
          <a:lstStyle/>
          <a:p>
            <a:r>
              <a:rPr lang="en-US" dirty="0">
                <a:solidFill>
                  <a:srgbClr val="24292E"/>
                </a:solidFill>
              </a:rPr>
              <a:t>• US Accidents (3.0 million records) </a:t>
            </a:r>
          </a:p>
          <a:p>
            <a:r>
              <a:rPr lang="en-US" dirty="0">
                <a:solidFill>
                  <a:srgbClr val="0366D6"/>
                </a:solidFill>
                <a:hlinkClick r:id="rId2"/>
              </a:rPr>
              <a:t>https://www.kaggle.com/sobhanmoosavi/us-accidents#US_Accidents_Dec19.csv</a:t>
            </a:r>
            <a:r>
              <a:rPr lang="en-US" dirty="0">
                <a:solidFill>
                  <a:srgbClr val="24292E"/>
                </a:solidFill>
              </a:rPr>
              <a:t> </a:t>
            </a:r>
          </a:p>
          <a:p>
            <a:endParaRPr lang="en-US" dirty="0">
              <a:solidFill>
                <a:srgbClr val="24292E"/>
              </a:solidFill>
            </a:endParaRPr>
          </a:p>
          <a:p>
            <a:r>
              <a:rPr lang="en-US" dirty="0">
                <a:solidFill>
                  <a:srgbClr val="24292E"/>
                </a:solidFill>
              </a:rPr>
              <a:t>• A Countrywide Traffic Accident Dataset∗ </a:t>
            </a:r>
          </a:p>
          <a:p>
            <a:r>
              <a:rPr lang="en-US" dirty="0">
                <a:solidFill>
                  <a:srgbClr val="0366D6"/>
                </a:solidFill>
                <a:hlinkClick r:id="rId3"/>
              </a:rPr>
              <a:t>https://arxiv.org/pdf/1906.05409.pdf</a:t>
            </a:r>
            <a:r>
              <a:rPr lang="en-US" dirty="0">
                <a:solidFill>
                  <a:srgbClr val="24292E"/>
                </a:solidFill>
              </a:rPr>
              <a:t> </a:t>
            </a:r>
          </a:p>
          <a:p>
            <a:endParaRPr lang="en-US" dirty="0">
              <a:solidFill>
                <a:srgbClr val="24292E"/>
              </a:solidFill>
            </a:endParaRPr>
          </a:p>
          <a:p>
            <a:r>
              <a:rPr lang="en-US" dirty="0">
                <a:solidFill>
                  <a:srgbClr val="24292E"/>
                </a:solidFill>
              </a:rPr>
              <a:t>• Accident Risk Prediction based on Heterogeneous Sparse Data: New Dataset and Insights </a:t>
            </a:r>
          </a:p>
          <a:p>
            <a:r>
              <a:rPr lang="en-US" dirty="0">
                <a:solidFill>
                  <a:srgbClr val="0366D6"/>
                </a:solidFill>
                <a:hlinkClick r:id="rId4"/>
              </a:rPr>
              <a:t>https://arxiv.org/pdf/1909.09638.pdf</a:t>
            </a:r>
            <a:endParaRPr lang="en-US" dirty="0">
              <a:solidFill>
                <a:srgbClr val="0366D6"/>
              </a:solidFill>
            </a:endParaRPr>
          </a:p>
          <a:p>
            <a:endParaRPr lang="en-US" dirty="0">
              <a:solidFill>
                <a:srgbClr val="0366D6"/>
              </a:solidFill>
            </a:endParaRPr>
          </a:p>
          <a:p>
            <a:pPr marL="114300" indent="-114300">
              <a:buFont typeface="Arial" panose="020B0604020202020204" pitchFamily="34" charset="0"/>
              <a:buChar char="•"/>
            </a:pPr>
            <a:r>
              <a:rPr lang="en-US" dirty="0"/>
              <a:t>How You Can Avoid Car Accident in 2020</a:t>
            </a:r>
          </a:p>
          <a:p>
            <a:r>
              <a:rPr lang="en-US" sz="1600" dirty="0">
                <a:hlinkClick r:id="rId5"/>
              </a:rPr>
              <a:t>https://medium.com/@RonghuiZhou/how-you-can-avoid-car-accident-in-2020-c9626c9b6f68</a:t>
            </a:r>
            <a:endParaRPr lang="en-US" sz="1600" dirty="0"/>
          </a:p>
          <a:p>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715347"/>
          </a:xfrm>
        </p:spPr>
        <p:txBody>
          <a:bodyPr/>
          <a:lstStyle/>
          <a:p>
            <a:r>
              <a:rPr lang="en-US" dirty="0"/>
              <a:t>Content</a:t>
            </a:r>
          </a:p>
        </p:txBody>
      </p:sp>
      <p:sp>
        <p:nvSpPr>
          <p:cNvPr id="3" name="Content Placeholder 2"/>
          <p:cNvSpPr>
            <a:spLocks noGrp="1"/>
          </p:cNvSpPr>
          <p:nvPr>
            <p:ph idx="1"/>
          </p:nvPr>
        </p:nvSpPr>
        <p:spPr>
          <a:xfrm>
            <a:off x="1295400" y="1447800"/>
            <a:ext cx="9601200" cy="3809999"/>
          </a:xfrm>
        </p:spPr>
        <p:txBody>
          <a:bodyPr/>
          <a:lstStyle/>
          <a:p>
            <a:r>
              <a:rPr lang="en-US" dirty="0"/>
              <a:t>Data collection</a:t>
            </a:r>
          </a:p>
          <a:p>
            <a:r>
              <a:rPr lang="en-US" dirty="0"/>
              <a:t>Exploratory data analysis</a:t>
            </a:r>
          </a:p>
          <a:p>
            <a:r>
              <a:rPr lang="en-US" dirty="0"/>
              <a:t>Visualizations</a:t>
            </a:r>
          </a:p>
          <a:p>
            <a:r>
              <a:rPr lang="en-US" dirty="0"/>
              <a:t>Time </a:t>
            </a:r>
            <a:r>
              <a:rPr lang="en-US"/>
              <a:t>series Analysis</a:t>
            </a:r>
            <a:endParaRPr lang="en-US" dirty="0"/>
          </a:p>
          <a:p>
            <a:r>
              <a:rPr lang="en-US" dirty="0"/>
              <a:t>Linear Regression</a:t>
            </a:r>
          </a:p>
          <a:p>
            <a:r>
              <a:rPr lang="en-US" dirty="0"/>
              <a:t>K Nearest Neighbor</a:t>
            </a:r>
          </a:p>
          <a:p>
            <a:r>
              <a:rPr lang="en-US" dirty="0"/>
              <a:t>References</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685800"/>
            <a:ext cx="2895600" cy="469900"/>
          </a:xfrm>
        </p:spPr>
        <p:txBody>
          <a:bodyPr>
            <a:normAutofit fontScale="90000"/>
          </a:bodyPr>
          <a:lstStyle/>
          <a:p>
            <a:r>
              <a:rPr lang="en-US" dirty="0"/>
              <a:t>Data Collection</a:t>
            </a:r>
          </a:p>
        </p:txBody>
      </p:sp>
      <p:sp>
        <p:nvSpPr>
          <p:cNvPr id="6" name="Content Placeholder 2">
            <a:extLst>
              <a:ext uri="{FF2B5EF4-FFF2-40B4-BE49-F238E27FC236}">
                <a16:creationId xmlns:a16="http://schemas.microsoft.com/office/drawing/2014/main" xmlns="" id="{38FBD358-E637-4955-AE3F-C831E8964731}"/>
              </a:ext>
            </a:extLst>
          </p:cNvPr>
          <p:cNvSpPr txBox="1">
            <a:spLocks/>
          </p:cNvSpPr>
          <p:nvPr/>
        </p:nvSpPr>
        <p:spPr>
          <a:xfrm>
            <a:off x="491151" y="1371600"/>
            <a:ext cx="5867400" cy="25146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230188" indent="-230188">
              <a:buFont typeface="Arial" panose="020B0604020202020204" pitchFamily="34" charset="0"/>
              <a:buChar char="•"/>
              <a:tabLst>
                <a:tab pos="284163" algn="l"/>
              </a:tabLst>
            </a:pPr>
            <a:r>
              <a:rPr lang="en-US" sz="2600" dirty="0"/>
              <a:t>Kaggle – US Accidents Data (3.0 Million Observations) </a:t>
            </a:r>
            <a:r>
              <a:rPr lang="en-US" sz="1900" dirty="0"/>
              <a:t>– with 49 variables – 1GB Size.</a:t>
            </a:r>
          </a:p>
          <a:p>
            <a:pPr marL="230188" lvl="1" indent="-230188">
              <a:buFont typeface="Arial" panose="020B0604020202020204" pitchFamily="34" charset="0"/>
              <a:buChar char="•"/>
            </a:pPr>
            <a:r>
              <a:rPr lang="en-US" sz="2600" dirty="0"/>
              <a:t>It is US Countrywide Traffic Accident Dataset (2016 – 2019)</a:t>
            </a:r>
          </a:p>
          <a:p>
            <a:pPr marL="230188" lvl="1" indent="-230188">
              <a:buFont typeface="Arial" panose="020B0604020202020204" pitchFamily="34" charset="0"/>
              <a:buChar char="•"/>
            </a:pPr>
            <a:r>
              <a:rPr lang="en-US" sz="2600" dirty="0"/>
              <a:t>Extracted the Texas State data from the original dataset (~300K Observation)</a:t>
            </a:r>
          </a:p>
          <a:p>
            <a:pPr marL="230188" lvl="1" indent="-230188">
              <a:buFont typeface="Arial" panose="020B0604020202020204" pitchFamily="34" charset="0"/>
              <a:buChar char="•"/>
            </a:pPr>
            <a:r>
              <a:rPr lang="en-US" sz="2600" dirty="0"/>
              <a:t>33 Variables (excluded unnecessary variables from original source)</a:t>
            </a:r>
          </a:p>
          <a:p>
            <a:pPr marL="230188" lvl="1" indent="-230188">
              <a:buFont typeface="Arial" panose="020B0604020202020204" pitchFamily="34" charset="0"/>
              <a:buChar char="•"/>
            </a:pPr>
            <a:r>
              <a:rPr lang="en-US" sz="2600" dirty="0"/>
              <a:t>60 MB File data.</a:t>
            </a:r>
          </a:p>
          <a:p>
            <a:pPr marL="230188" lvl="1" indent="-230188">
              <a:buFont typeface="Arial" panose="020B0604020202020204" pitchFamily="34" charset="0"/>
              <a:buChar char="•"/>
            </a:pPr>
            <a:r>
              <a:rPr lang="en-US" sz="2600" dirty="0">
                <a:hlinkClick r:id="rId2"/>
              </a:rPr>
              <a:t>https://www.kaggle.com/sobhanmoosavi/us-accidents</a:t>
            </a:r>
            <a:endParaRPr lang="en-US" sz="2600" dirty="0"/>
          </a:p>
          <a:p>
            <a:pPr lvl="1"/>
            <a:endParaRPr lang="en-US" sz="1600" dirty="0"/>
          </a:p>
        </p:txBody>
      </p:sp>
      <p:pic>
        <p:nvPicPr>
          <p:cNvPr id="7" name="Picture 6">
            <a:extLst>
              <a:ext uri="{FF2B5EF4-FFF2-40B4-BE49-F238E27FC236}">
                <a16:creationId xmlns:a16="http://schemas.microsoft.com/office/drawing/2014/main" xmlns="" id="{67AB8360-3977-43EF-A3F5-0F5BF72A5B08}"/>
              </a:ext>
            </a:extLst>
          </p:cNvPr>
          <p:cNvPicPr>
            <a:picLocks noChangeAspect="1"/>
          </p:cNvPicPr>
          <p:nvPr/>
        </p:nvPicPr>
        <p:blipFill>
          <a:blip r:embed="rId3"/>
          <a:stretch>
            <a:fillRect/>
          </a:stretch>
        </p:blipFill>
        <p:spPr>
          <a:xfrm>
            <a:off x="711642" y="3940484"/>
            <a:ext cx="5646909" cy="579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4"/>
          <a:stretch>
            <a:fillRect/>
          </a:stretch>
        </p:blipFill>
        <p:spPr>
          <a:xfrm>
            <a:off x="6477000" y="1447800"/>
            <a:ext cx="5029200" cy="3071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6477000" y="4305535"/>
            <a:ext cx="2177995" cy="215444"/>
          </a:xfrm>
          <a:prstGeom prst="rect">
            <a:avLst/>
          </a:prstGeom>
        </p:spPr>
        <p:txBody>
          <a:bodyPr wrap="square">
            <a:spAutoFit/>
          </a:bodyPr>
          <a:lstStyle/>
          <a:p>
            <a:r>
              <a:rPr lang="en-US" sz="800" dirty="0">
                <a:hlinkClick r:id="rId5"/>
              </a:rPr>
              <a:t>https://smoosavi.org/datasets/us_accidents</a:t>
            </a:r>
            <a:endParaRPr lang="en-US" sz="800"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5448"/>
            <a:ext cx="8610600" cy="515620"/>
          </a:xfrm>
        </p:spPr>
        <p:txBody>
          <a:bodyPr>
            <a:normAutofit fontScale="90000"/>
          </a:bodyPr>
          <a:lstStyle/>
          <a:p>
            <a:r>
              <a:rPr lang="en-US" dirty="0"/>
              <a:t>EDA and Choropleth Map of the Accidents Data</a:t>
            </a:r>
          </a:p>
        </p:txBody>
      </p:sp>
      <p:pic>
        <p:nvPicPr>
          <p:cNvPr id="4" name="Content Placeholder 3"/>
          <p:cNvPicPr>
            <a:picLocks noGrp="1" noChangeAspect="1"/>
          </p:cNvPicPr>
          <p:nvPr>
            <p:ph idx="1"/>
          </p:nvPr>
        </p:nvPicPr>
        <p:blipFill>
          <a:blip r:embed="rId2"/>
          <a:stretch>
            <a:fillRect/>
          </a:stretch>
        </p:blipFill>
        <p:spPr>
          <a:xfrm>
            <a:off x="7178040" y="2549252"/>
            <a:ext cx="4114842" cy="3543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a:extLst>
              <a:ext uri="{FF2B5EF4-FFF2-40B4-BE49-F238E27FC236}">
                <a16:creationId xmlns:a16="http://schemas.microsoft.com/office/drawing/2014/main" xmlns="" id="{A2E25701-69F8-4CF8-84A4-731E9082116E}"/>
              </a:ext>
            </a:extLst>
          </p:cNvPr>
          <p:cNvSpPr txBox="1">
            <a:spLocks/>
          </p:cNvSpPr>
          <p:nvPr/>
        </p:nvSpPr>
        <p:spPr>
          <a:xfrm>
            <a:off x="533400" y="1485900"/>
            <a:ext cx="5349240" cy="3238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endParaRPr lang="en-US" sz="1600" dirty="0"/>
          </a:p>
        </p:txBody>
      </p:sp>
      <p:pic>
        <p:nvPicPr>
          <p:cNvPr id="3" name="Picture 2">
            <a:extLst>
              <a:ext uri="{FF2B5EF4-FFF2-40B4-BE49-F238E27FC236}">
                <a16:creationId xmlns:a16="http://schemas.microsoft.com/office/drawing/2014/main" xmlns="" id="{495CE44D-15A4-4240-ACA5-6CCDC3793F10}"/>
              </a:ext>
            </a:extLst>
          </p:cNvPr>
          <p:cNvPicPr>
            <a:picLocks noChangeAspect="1"/>
          </p:cNvPicPr>
          <p:nvPr/>
        </p:nvPicPr>
        <p:blipFill>
          <a:blip r:embed="rId3"/>
          <a:stretch>
            <a:fillRect/>
          </a:stretch>
        </p:blipFill>
        <p:spPr>
          <a:xfrm>
            <a:off x="1310640" y="5474626"/>
            <a:ext cx="5791200" cy="617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267CBBB7-30EB-4245-B220-CD5E76F1CE9C}"/>
              </a:ext>
            </a:extLst>
          </p:cNvPr>
          <p:cNvPicPr>
            <a:picLocks noChangeAspect="1"/>
          </p:cNvPicPr>
          <p:nvPr/>
        </p:nvPicPr>
        <p:blipFill>
          <a:blip r:embed="rId4"/>
          <a:stretch>
            <a:fillRect/>
          </a:stretch>
        </p:blipFill>
        <p:spPr>
          <a:xfrm>
            <a:off x="1295400" y="1485900"/>
            <a:ext cx="3715006"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xmlns="" id="{FC28F78F-D66A-4C56-90DE-DDE8DAD989A7}"/>
              </a:ext>
            </a:extLst>
          </p:cNvPr>
          <p:cNvPicPr>
            <a:picLocks noChangeAspect="1"/>
          </p:cNvPicPr>
          <p:nvPr/>
        </p:nvPicPr>
        <p:blipFill>
          <a:blip r:embed="rId5"/>
          <a:stretch>
            <a:fillRect/>
          </a:stretch>
        </p:blipFill>
        <p:spPr>
          <a:xfrm>
            <a:off x="5109717" y="1485900"/>
            <a:ext cx="4519052" cy="617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27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769620"/>
            <a:ext cx="7528560" cy="481712"/>
          </a:xfrm>
        </p:spPr>
        <p:txBody>
          <a:bodyPr>
            <a:normAutofit fontScale="90000"/>
          </a:bodyPr>
          <a:lstStyle/>
          <a:p>
            <a:r>
              <a:rPr lang="en-US" dirty="0"/>
              <a:t>Shapefile and Accident points (geocodes)</a:t>
            </a:r>
          </a:p>
        </p:txBody>
      </p:sp>
      <p:pic>
        <p:nvPicPr>
          <p:cNvPr id="1028" name="Picture 4" descr="Texas_Harris_County_Map_and_Accident_geopoint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0554" y="1667672"/>
            <a:ext cx="5056471" cy="3719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3BBC3469-93AC-46B8-920A-A05D261E3BDC}"/>
              </a:ext>
            </a:extLst>
          </p:cNvPr>
          <p:cNvPicPr>
            <a:picLocks noChangeAspect="1"/>
          </p:cNvPicPr>
          <p:nvPr/>
        </p:nvPicPr>
        <p:blipFill>
          <a:blip r:embed="rId3"/>
          <a:stretch>
            <a:fillRect/>
          </a:stretch>
        </p:blipFill>
        <p:spPr>
          <a:xfrm>
            <a:off x="694974" y="4191000"/>
            <a:ext cx="6370872" cy="632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xmlns="" id="{20B20FF1-6790-4C2A-8F5A-BDB5E4A88FB8}"/>
              </a:ext>
            </a:extLst>
          </p:cNvPr>
          <p:cNvPicPr>
            <a:picLocks noChangeAspect="1"/>
          </p:cNvPicPr>
          <p:nvPr/>
        </p:nvPicPr>
        <p:blipFill>
          <a:blip r:embed="rId4"/>
          <a:stretch>
            <a:fillRect/>
          </a:stretch>
        </p:blipFill>
        <p:spPr>
          <a:xfrm>
            <a:off x="694975" y="4899756"/>
            <a:ext cx="6370872" cy="731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xmlns="" id="{049C1BF9-D336-4EEB-8481-E92D6CED85B2}"/>
              </a:ext>
            </a:extLst>
          </p:cNvPr>
          <p:cNvSpPr txBox="1"/>
          <p:nvPr/>
        </p:nvSpPr>
        <p:spPr>
          <a:xfrm>
            <a:off x="694974" y="1748222"/>
            <a:ext cx="540102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Texas state shapefile by county</a:t>
            </a:r>
          </a:p>
          <a:p>
            <a:pPr marL="285750" indent="-285750">
              <a:buFont typeface="Arial" panose="020B0604020202020204" pitchFamily="34" charset="0"/>
              <a:buChar char="•"/>
            </a:pPr>
            <a:r>
              <a:rPr lang="en-US" dirty="0"/>
              <a:t>Texas Accident data has 213 counties data</a:t>
            </a:r>
          </a:p>
          <a:p>
            <a:pPr marL="285750" indent="-285750">
              <a:buFont typeface="Arial" panose="020B0604020202020204" pitchFamily="34" charset="0"/>
              <a:buChar char="•"/>
            </a:pPr>
            <a:r>
              <a:rPr lang="en-US" dirty="0"/>
              <a:t>Any where from 1 to 98886 Accidents</a:t>
            </a:r>
          </a:p>
          <a:p>
            <a:pPr marL="742950" lvl="1" indent="-285750">
              <a:buFont typeface="Arial" panose="020B0604020202020204" pitchFamily="34" charset="0"/>
              <a:buChar char="•"/>
            </a:pPr>
            <a:r>
              <a:rPr lang="en-US" dirty="0"/>
              <a:t>Harris County – 98886 accidents</a:t>
            </a:r>
          </a:p>
          <a:p>
            <a:pPr marL="742950" lvl="1" indent="-285750">
              <a:buFont typeface="Arial" panose="020B0604020202020204" pitchFamily="34" charset="0"/>
              <a:buChar char="•"/>
            </a:pPr>
            <a:r>
              <a:rPr lang="en-US" dirty="0"/>
              <a:t>Dallas County – 68063 accidents</a:t>
            </a:r>
          </a:p>
          <a:p>
            <a:pPr marL="742950" lvl="1" indent="-285750">
              <a:buFont typeface="Arial" panose="020B0604020202020204" pitchFamily="34" charset="0"/>
              <a:buChar char="•"/>
            </a:pPr>
            <a:r>
              <a:rPr lang="en-US" dirty="0"/>
              <a:t>Travis County – 63509 accidents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836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457200"/>
            <a:ext cx="2286000" cy="575647"/>
          </a:xfrm>
        </p:spPr>
        <p:txBody>
          <a:bodyPr/>
          <a:lstStyle/>
          <a:p>
            <a:r>
              <a:rPr lang="en-US" dirty="0"/>
              <a:t>Pie charts</a:t>
            </a:r>
          </a:p>
        </p:txBody>
      </p:sp>
      <p:pic>
        <p:nvPicPr>
          <p:cNvPr id="7" name="Content Placeholder 6"/>
          <p:cNvPicPr>
            <a:picLocks noGrp="1" noChangeAspect="1"/>
          </p:cNvPicPr>
          <p:nvPr>
            <p:ph sz="half" idx="1"/>
          </p:nvPr>
        </p:nvPicPr>
        <p:blipFill>
          <a:blip r:embed="rId2"/>
          <a:stretch>
            <a:fillRect/>
          </a:stretch>
        </p:blipFill>
        <p:spPr>
          <a:xfrm>
            <a:off x="1699260" y="1201428"/>
            <a:ext cx="3682776" cy="3475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p:cNvPicPr>
            <a:picLocks noGrp="1" noChangeAspect="1"/>
          </p:cNvPicPr>
          <p:nvPr>
            <p:ph sz="half" idx="2"/>
          </p:nvPr>
        </p:nvPicPr>
        <p:blipFill>
          <a:blip r:embed="rId3"/>
          <a:stretch>
            <a:fillRect/>
          </a:stretch>
        </p:blipFill>
        <p:spPr>
          <a:xfrm>
            <a:off x="6626357" y="1201428"/>
            <a:ext cx="3835903" cy="3475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7747000" y="6248399"/>
            <a:ext cx="4064000" cy="215444"/>
          </a:xfrm>
          <a:prstGeom prst="rect">
            <a:avLst/>
          </a:prstGeom>
        </p:spPr>
        <p:txBody>
          <a:bodyPr wrap="square">
            <a:spAutoFit/>
          </a:bodyPr>
          <a:lstStyle/>
          <a:p>
            <a:r>
              <a:rPr lang="en-US" sz="800" dirty="0">
                <a:hlinkClick r:id="rId4"/>
              </a:rPr>
              <a:t>https://machinelearningmastery.com/decompose-time-series-data-trend-seasonality/</a:t>
            </a:r>
            <a:endParaRPr lang="en-US" sz="800" dirty="0"/>
          </a:p>
        </p:txBody>
      </p:sp>
      <p:sp>
        <p:nvSpPr>
          <p:cNvPr id="3" name="TextBox 2">
            <a:extLst>
              <a:ext uri="{FF2B5EF4-FFF2-40B4-BE49-F238E27FC236}">
                <a16:creationId xmlns:a16="http://schemas.microsoft.com/office/drawing/2014/main" xmlns="" id="{56EE7179-2489-4EAC-AFCD-62BBD995AAC7}"/>
              </a:ext>
            </a:extLst>
          </p:cNvPr>
          <p:cNvSpPr txBox="1"/>
          <p:nvPr/>
        </p:nvSpPr>
        <p:spPr>
          <a:xfrm>
            <a:off x="1808622" y="4775537"/>
            <a:ext cx="3573414" cy="261610"/>
          </a:xfrm>
          <a:prstGeom prst="rect">
            <a:avLst/>
          </a:prstGeom>
          <a:noFill/>
        </p:spPr>
        <p:txBody>
          <a:bodyPr wrap="none" rtlCol="0">
            <a:spAutoFit/>
          </a:bodyPr>
          <a:lstStyle/>
          <a:p>
            <a:r>
              <a:rPr lang="en-US" sz="1100" b="1" dirty="0"/>
              <a:t>Accident sides L- Left and R-Right side of the road</a:t>
            </a:r>
          </a:p>
        </p:txBody>
      </p:sp>
      <p:sp>
        <p:nvSpPr>
          <p:cNvPr id="9" name="TextBox 8">
            <a:extLst>
              <a:ext uri="{FF2B5EF4-FFF2-40B4-BE49-F238E27FC236}">
                <a16:creationId xmlns:a16="http://schemas.microsoft.com/office/drawing/2014/main" xmlns="" id="{86331785-1289-4774-A2E7-C9AD6407E5CC}"/>
              </a:ext>
            </a:extLst>
          </p:cNvPr>
          <p:cNvSpPr txBox="1"/>
          <p:nvPr/>
        </p:nvSpPr>
        <p:spPr>
          <a:xfrm>
            <a:off x="7545476" y="4775536"/>
            <a:ext cx="2146742" cy="261610"/>
          </a:xfrm>
          <a:prstGeom prst="rect">
            <a:avLst/>
          </a:prstGeom>
          <a:noFill/>
        </p:spPr>
        <p:txBody>
          <a:bodyPr wrap="none" rtlCol="0">
            <a:spAutoFit/>
          </a:bodyPr>
          <a:lstStyle/>
          <a:p>
            <a:r>
              <a:rPr lang="en-US" sz="1100" b="1" dirty="0"/>
              <a:t>Accident severity from 1 to 4.</a:t>
            </a:r>
          </a:p>
        </p:txBody>
      </p:sp>
      <p:sp>
        <p:nvSpPr>
          <p:cNvPr id="4" name="Rectangle 3">
            <a:extLst>
              <a:ext uri="{FF2B5EF4-FFF2-40B4-BE49-F238E27FC236}">
                <a16:creationId xmlns:a16="http://schemas.microsoft.com/office/drawing/2014/main" xmlns="" id="{D3AF0F08-3898-4D66-9AE2-7CF3C3FF7AAF}"/>
              </a:ext>
            </a:extLst>
          </p:cNvPr>
          <p:cNvSpPr/>
          <p:nvPr/>
        </p:nvSpPr>
        <p:spPr>
          <a:xfrm>
            <a:off x="1452741" y="5257800"/>
            <a:ext cx="9286517" cy="523220"/>
          </a:xfrm>
          <a:prstGeom prst="rect">
            <a:avLst/>
          </a:prstGeom>
        </p:spPr>
        <p:txBody>
          <a:bodyPr wrap="none">
            <a:spAutoFit/>
          </a:bodyPr>
          <a:lstStyle/>
          <a:p>
            <a:r>
              <a:rPr lang="en-US" sz="1400" dirty="0"/>
              <a:t>Pie charts displays the percentage of accidents occurred Left or Right side of the road and second pie Chart shows </a:t>
            </a:r>
          </a:p>
          <a:p>
            <a:r>
              <a:rPr lang="en-US" sz="1400" dirty="0"/>
              <a:t>the percentage of accident severity. </a:t>
            </a: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377" y="457200"/>
            <a:ext cx="5410200" cy="550247"/>
          </a:xfrm>
        </p:spPr>
        <p:txBody>
          <a:bodyPr/>
          <a:lstStyle/>
          <a:p>
            <a:pPr fontAlgn="base"/>
            <a:r>
              <a:rPr lang="en-US" dirty="0"/>
              <a:t>Accidents Data Timeline</a:t>
            </a:r>
          </a:p>
        </p:txBody>
      </p:sp>
      <p:pic>
        <p:nvPicPr>
          <p:cNvPr id="6" name="Picture 5">
            <a:extLst>
              <a:ext uri="{FF2B5EF4-FFF2-40B4-BE49-F238E27FC236}">
                <a16:creationId xmlns:a16="http://schemas.microsoft.com/office/drawing/2014/main" xmlns="" id="{AF320C15-9004-4C07-9885-2AC321F54407}"/>
              </a:ext>
            </a:extLst>
          </p:cNvPr>
          <p:cNvPicPr>
            <a:picLocks noChangeAspect="1"/>
          </p:cNvPicPr>
          <p:nvPr/>
        </p:nvPicPr>
        <p:blipFill>
          <a:blip r:embed="rId2"/>
          <a:stretch>
            <a:fillRect/>
          </a:stretch>
        </p:blipFill>
        <p:spPr>
          <a:xfrm>
            <a:off x="3558684" y="3581400"/>
            <a:ext cx="6614733" cy="1150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CAFCB4CE-9682-4380-A3EE-3F233AC6EAD5}"/>
              </a:ext>
            </a:extLst>
          </p:cNvPr>
          <p:cNvPicPr>
            <a:picLocks noChangeAspect="1"/>
          </p:cNvPicPr>
          <p:nvPr/>
        </p:nvPicPr>
        <p:blipFill>
          <a:blip r:embed="rId3"/>
          <a:stretch>
            <a:fillRect/>
          </a:stretch>
        </p:blipFill>
        <p:spPr>
          <a:xfrm>
            <a:off x="1905000" y="1185614"/>
            <a:ext cx="8268417" cy="22938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xmlns="" id="{9764B8A4-7B58-4AD8-8CFE-9546E500BB42}"/>
              </a:ext>
            </a:extLst>
          </p:cNvPr>
          <p:cNvSpPr/>
          <p:nvPr/>
        </p:nvSpPr>
        <p:spPr>
          <a:xfrm>
            <a:off x="1752600" y="4953000"/>
            <a:ext cx="8420817" cy="923330"/>
          </a:xfrm>
          <a:prstGeom prst="rect">
            <a:avLst/>
          </a:prstGeom>
        </p:spPr>
        <p:txBody>
          <a:bodyPr wrap="square">
            <a:spAutoFit/>
          </a:bodyPr>
          <a:lstStyle/>
          <a:p>
            <a:r>
              <a:rPr lang="en-US" dirty="0">
                <a:solidFill>
                  <a:srgbClr val="4C4C4C"/>
                </a:solidFill>
                <a:latin typeface="Avenir Next W01"/>
              </a:rPr>
              <a:t>Time series graphs can be used to visualize trends in counts or numerical values over time. Because date and time information is continuous categorical data (expressed as a range of values), points are plotted along the x-axis and connected by a continuous line. </a:t>
            </a:r>
            <a:endParaRPr lang="en-US" dirty="0"/>
          </a:p>
        </p:txBody>
      </p:sp>
    </p:spTree>
    <p:extLst>
      <p:ext uri="{BB962C8B-B14F-4D97-AF65-F5344CB8AC3E}">
        <p14:creationId xmlns:p14="http://schemas.microsoft.com/office/powerpoint/2010/main" val="36695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03853"/>
            <a:ext cx="5867400" cy="550247"/>
          </a:xfrm>
        </p:spPr>
        <p:txBody>
          <a:bodyPr/>
          <a:lstStyle/>
          <a:p>
            <a:pPr algn="ctr" fontAlgn="base"/>
            <a:r>
              <a:rPr lang="en-US" dirty="0"/>
              <a:t>Time Series Decomposition</a:t>
            </a:r>
          </a:p>
        </p:txBody>
      </p:sp>
      <p:pic>
        <p:nvPicPr>
          <p:cNvPr id="5" name="Content Placeholder 4"/>
          <p:cNvPicPr>
            <a:picLocks noGrp="1" noChangeAspect="1"/>
          </p:cNvPicPr>
          <p:nvPr>
            <p:ph idx="1"/>
          </p:nvPr>
        </p:nvPicPr>
        <p:blipFill>
          <a:blip r:embed="rId2"/>
          <a:stretch>
            <a:fillRect/>
          </a:stretch>
        </p:blipFill>
        <p:spPr>
          <a:xfrm>
            <a:off x="1295400" y="1143000"/>
            <a:ext cx="5812791" cy="292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xmlns="" id="{1EA56CC2-4C52-434D-91A1-255085BA6DDD}"/>
              </a:ext>
            </a:extLst>
          </p:cNvPr>
          <p:cNvPicPr>
            <a:picLocks noChangeAspect="1"/>
          </p:cNvPicPr>
          <p:nvPr/>
        </p:nvPicPr>
        <p:blipFill>
          <a:blip r:embed="rId3"/>
          <a:stretch>
            <a:fillRect/>
          </a:stretch>
        </p:blipFill>
        <p:spPr>
          <a:xfrm>
            <a:off x="1828800" y="4152900"/>
            <a:ext cx="5281118" cy="876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xmlns="" id="{4DF65118-F37A-4ECD-96C0-5CF7CD506002}"/>
              </a:ext>
            </a:extLst>
          </p:cNvPr>
          <p:cNvSpPr/>
          <p:nvPr/>
        </p:nvSpPr>
        <p:spPr>
          <a:xfrm>
            <a:off x="685800" y="5257800"/>
            <a:ext cx="6477000" cy="523220"/>
          </a:xfrm>
          <a:prstGeom prst="rect">
            <a:avLst/>
          </a:prstGeom>
        </p:spPr>
        <p:txBody>
          <a:bodyPr wrap="square">
            <a:spAutoFit/>
          </a:bodyPr>
          <a:lstStyle/>
          <a:p>
            <a:r>
              <a:rPr lang="en-US" sz="1400" dirty="0"/>
              <a:t>Visualize the data using time-series decomposition that allows us to decompose our time series into three distinct components: trend, seasonality, and noise.</a:t>
            </a:r>
          </a:p>
        </p:txBody>
      </p:sp>
      <p:sp>
        <p:nvSpPr>
          <p:cNvPr id="6" name="Rectangle 5">
            <a:extLst>
              <a:ext uri="{FF2B5EF4-FFF2-40B4-BE49-F238E27FC236}">
                <a16:creationId xmlns:a16="http://schemas.microsoft.com/office/drawing/2014/main" xmlns="" id="{09EA5232-D416-42C4-B0F2-F8B40DEA2CFE}"/>
              </a:ext>
            </a:extLst>
          </p:cNvPr>
          <p:cNvSpPr/>
          <p:nvPr/>
        </p:nvSpPr>
        <p:spPr>
          <a:xfrm>
            <a:off x="7315200" y="1143000"/>
            <a:ext cx="4648200" cy="4832092"/>
          </a:xfrm>
          <a:prstGeom prst="rect">
            <a:avLst/>
          </a:prstGeom>
        </p:spPr>
        <p:txBody>
          <a:bodyPr wrap="square">
            <a:spAutoFit/>
          </a:bodyPr>
          <a:lstStyle/>
          <a:p>
            <a:pPr algn="just"/>
            <a:r>
              <a:rPr lang="en-US" sz="1400" dirty="0"/>
              <a:t>Time series is sequence of numerical data points successive order. In investing a time series tracks the movement of the chosen data points, such as accidents data over a specified period of time with data points recorded at regular intervals. The additive decomposition is the most appropriate if the magnitude of the seasonal fluctuations, or the variation around the trend-cycle, does not vary with the level of the time series.</a:t>
            </a:r>
          </a:p>
          <a:p>
            <a:endParaRPr lang="en-US" sz="1400" dirty="0"/>
          </a:p>
          <a:p>
            <a:r>
              <a:rPr lang="en-US" sz="1400" b="1" dirty="0"/>
              <a:t>Trend</a:t>
            </a:r>
            <a:r>
              <a:rPr lang="en-US" sz="1400" dirty="0"/>
              <a:t> → a general systematic linear or (most often) nonlinear component that changes over time and does not repeat</a:t>
            </a:r>
            <a:br>
              <a:rPr lang="en-US" sz="1400" dirty="0"/>
            </a:br>
            <a:r>
              <a:rPr lang="en-US" sz="1400" b="1" dirty="0"/>
              <a:t>Seasonality</a:t>
            </a:r>
            <a:r>
              <a:rPr lang="en-US" sz="1400" dirty="0"/>
              <a:t> → a general systematic linear or (most often) nonlinear component that changes over time and does repeat</a:t>
            </a:r>
          </a:p>
          <a:p>
            <a:r>
              <a:rPr lang="en-US" sz="1400" b="1" dirty="0"/>
              <a:t>Residual </a:t>
            </a:r>
            <a:r>
              <a:rPr lang="en-US" sz="1400" dirty="0"/>
              <a:t>→ errors themselves form a time series that can have temporal structure. A simple autoregression model of this structure can be used to predict the forecast error, which in turn can be used to correct forecasts. This type of model is called a moving average model, the same name but very different from moving average smoothing.</a:t>
            </a:r>
          </a:p>
        </p:txBody>
      </p:sp>
    </p:spTree>
    <p:extLst>
      <p:ext uri="{BB962C8B-B14F-4D97-AF65-F5344CB8AC3E}">
        <p14:creationId xmlns:p14="http://schemas.microsoft.com/office/powerpoint/2010/main" val="42843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04800"/>
            <a:ext cx="6324600" cy="550247"/>
          </a:xfrm>
        </p:spPr>
        <p:txBody>
          <a:bodyPr>
            <a:normAutofit fontScale="90000"/>
          </a:bodyPr>
          <a:lstStyle/>
          <a:p>
            <a:pPr algn="ctr" fontAlgn="base"/>
            <a:r>
              <a:rPr lang="en-US" dirty="0"/>
              <a:t>Accident Data - Plot Diagnostics</a:t>
            </a:r>
          </a:p>
        </p:txBody>
      </p:sp>
      <p:pic>
        <p:nvPicPr>
          <p:cNvPr id="6" name="Picture 5">
            <a:extLst>
              <a:ext uri="{FF2B5EF4-FFF2-40B4-BE49-F238E27FC236}">
                <a16:creationId xmlns:a16="http://schemas.microsoft.com/office/drawing/2014/main" xmlns="" id="{F94BCA70-77DF-4FD2-B086-C9561D944CF1}"/>
              </a:ext>
            </a:extLst>
          </p:cNvPr>
          <p:cNvPicPr>
            <a:picLocks noChangeAspect="1"/>
          </p:cNvPicPr>
          <p:nvPr/>
        </p:nvPicPr>
        <p:blipFill>
          <a:blip r:embed="rId2"/>
          <a:stretch>
            <a:fillRect/>
          </a:stretch>
        </p:blipFill>
        <p:spPr>
          <a:xfrm>
            <a:off x="685800" y="1025202"/>
            <a:ext cx="7162800" cy="4232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xmlns="" id="{AB679B6E-AEB9-459D-808B-A183ADF8F7D9}"/>
              </a:ext>
            </a:extLst>
          </p:cNvPr>
          <p:cNvSpPr/>
          <p:nvPr/>
        </p:nvSpPr>
        <p:spPr>
          <a:xfrm>
            <a:off x="8001000" y="914400"/>
            <a:ext cx="3657600" cy="4524315"/>
          </a:xfrm>
          <a:prstGeom prst="rect">
            <a:avLst/>
          </a:prstGeom>
        </p:spPr>
        <p:txBody>
          <a:bodyPr wrap="square">
            <a:spAutoFit/>
          </a:bodyPr>
          <a:lstStyle/>
          <a:p>
            <a:pPr algn="just"/>
            <a:r>
              <a:rPr lang="en-US" sz="1200" dirty="0">
                <a:sym typeface="Wingdings" panose="05000000000000000000" pitchFamily="2" charset="2"/>
              </a:rPr>
              <a:t> </a:t>
            </a:r>
            <a:r>
              <a:rPr lang="en-US" sz="1200" dirty="0"/>
              <a:t>The standardized residual is a measure of the strength of the difference between observed and expected values.  The difference between the observed count and the expected count and the standard deviation of the expected count in chi-square testing.</a:t>
            </a:r>
          </a:p>
          <a:p>
            <a:pPr algn="just"/>
            <a:r>
              <a:rPr lang="en-US" sz="1200" dirty="0">
                <a:sym typeface="Wingdings" panose="05000000000000000000" pitchFamily="2" charset="2"/>
              </a:rPr>
              <a:t> </a:t>
            </a:r>
            <a:r>
              <a:rPr lang="en-US" sz="1200" dirty="0">
                <a:solidFill>
                  <a:srgbClr val="000000"/>
                </a:solidFill>
              </a:rPr>
              <a:t>The Q-Q plot, or quantile-quantile plot, is a graphical tool to help us assess if a set of data plausibly came from some theoretical distribution such as a Normal or exponential. For example, if we run a statistical analysis that assumes our dependent variable is Normally distributed, we can use a Normal Q-Q plot to check that assumption.</a:t>
            </a:r>
          </a:p>
          <a:p>
            <a:pPr algn="just"/>
            <a:r>
              <a:rPr lang="en-US" sz="1200" dirty="0">
                <a:sym typeface="Wingdings" panose="05000000000000000000" pitchFamily="2" charset="2"/>
              </a:rPr>
              <a:t> </a:t>
            </a:r>
            <a:r>
              <a:rPr lang="en-US" sz="1200" dirty="0"/>
              <a:t>A correlogram (also called Auto Correlation Function ACF Plot or Autocorrelation plot) is a visual way to show serial correlation in data that changes over time (i.e. time series data). </a:t>
            </a:r>
          </a:p>
          <a:p>
            <a:pPr algn="just"/>
            <a:r>
              <a:rPr lang="en-US" sz="1200" dirty="0">
                <a:sym typeface="Wingdings" panose="05000000000000000000" pitchFamily="2" charset="2"/>
              </a:rPr>
              <a:t> </a:t>
            </a:r>
            <a:r>
              <a:rPr lang="en-US" sz="1200" dirty="0"/>
              <a:t>Kernel density estimation (KDE) is a non-parametric way to estimate the probability density function of a random variable. Kernel density estimation is a fundamental data smoothing problem where inferences about the population are made, based on a finite data sample. </a:t>
            </a:r>
          </a:p>
          <a:p>
            <a:pPr algn="just"/>
            <a:endParaRPr lang="en-US" sz="1200" dirty="0"/>
          </a:p>
        </p:txBody>
      </p:sp>
    </p:spTree>
    <p:extLst>
      <p:ext uri="{BB962C8B-B14F-4D97-AF65-F5344CB8AC3E}">
        <p14:creationId xmlns:p14="http://schemas.microsoft.com/office/powerpoint/2010/main" val="277871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800</TotalTime>
  <Words>423</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W01</vt:lpstr>
      <vt:lpstr>Wingdings</vt:lpstr>
      <vt:lpstr>Diamond Grid 16x9</vt:lpstr>
      <vt:lpstr>Data Practicum I    Suresh Kumar Dontha</vt:lpstr>
      <vt:lpstr>Content</vt:lpstr>
      <vt:lpstr>Data Collection</vt:lpstr>
      <vt:lpstr>EDA and Choropleth Map of the Accidents Data</vt:lpstr>
      <vt:lpstr>Shapefile and Accident points (geocodes)</vt:lpstr>
      <vt:lpstr>Pie charts</vt:lpstr>
      <vt:lpstr>Accidents Data Timeline</vt:lpstr>
      <vt:lpstr>Time Series Decomposition</vt:lpstr>
      <vt:lpstr>Accident Data - Plot Diagnostics</vt:lpstr>
      <vt:lpstr>Logistic regression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Practicum I    Suresh Kumar Dontha</dc:title>
  <dc:creator>suresh kumar dontha</dc:creator>
  <cp:lastModifiedBy>Suresh Dontha</cp:lastModifiedBy>
  <cp:revision>54</cp:revision>
  <dcterms:created xsi:type="dcterms:W3CDTF">2020-03-09T10:33:45Z</dcterms:created>
  <dcterms:modified xsi:type="dcterms:W3CDTF">2020-03-12T19:46:15Z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