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6" r:id="rId4"/>
    <p:sldId id="267" r:id="rId5"/>
    <p:sldId id="258" r:id="rId6"/>
    <p:sldId id="268" r:id="rId7"/>
    <p:sldId id="269" r:id="rId8"/>
    <p:sldId id="259" r:id="rId9"/>
    <p:sldId id="263" r:id="rId10"/>
    <p:sldId id="271" r:id="rId11"/>
    <p:sldId id="264" r:id="rId12"/>
    <p:sldId id="265" r:id="rId13"/>
    <p:sldId id="272" r:id="rId14"/>
    <p:sldId id="273"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D4D01F7-F82F-4F73-9433-9303695476C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D01F7-F82F-4F73-9433-9303695476C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058F2F-C3F7-43DF-87C1-FA5606824B23}" type="datetimeFigureOut">
              <a:rPr lang="en-IN" smtClean="0"/>
              <a:pPr/>
              <a:t>02-10-2020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7D4D01F7-F82F-4F73-9433-9303695476C5}"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058F2F-C3F7-43DF-87C1-FA5606824B23}" type="datetimeFigureOut">
              <a:rPr lang="en-IN" smtClean="0"/>
              <a:pPr/>
              <a:t>02-10-2020</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4D01F7-F82F-4F73-9433-9303695476C5}"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hmedlahlou/accidents-in-france-from-2005-to-20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1AD00-D16E-45CD-8D4D-C4B780BD7664}"/>
              </a:ext>
            </a:extLst>
          </p:cNvPr>
          <p:cNvSpPr>
            <a:spLocks noGrp="1"/>
          </p:cNvSpPr>
          <p:nvPr>
            <p:ph type="ctrTitle"/>
          </p:nvPr>
        </p:nvSpPr>
        <p:spPr/>
        <p:txBody>
          <a:bodyPr>
            <a:normAutofit/>
          </a:bodyPr>
          <a:lstStyle/>
          <a:p>
            <a:r>
              <a:rPr lang="en-IN" sz="8800" dirty="0">
                <a:solidFill>
                  <a:schemeClr val="accent1"/>
                </a:solidFill>
              </a:rPr>
              <a:t>Capstone Project </a:t>
            </a:r>
          </a:p>
        </p:txBody>
      </p:sp>
      <p:sp>
        <p:nvSpPr>
          <p:cNvPr id="3" name="Subtitle 2">
            <a:extLst>
              <a:ext uri="{FF2B5EF4-FFF2-40B4-BE49-F238E27FC236}">
                <a16:creationId xmlns:a16="http://schemas.microsoft.com/office/drawing/2014/main" xmlns="" id="{C892B588-787E-49C1-A658-7949C804691D}"/>
              </a:ext>
            </a:extLst>
          </p:cNvPr>
          <p:cNvSpPr>
            <a:spLocks noGrp="1"/>
          </p:cNvSpPr>
          <p:nvPr>
            <p:ph type="subTitle" idx="1"/>
          </p:nvPr>
        </p:nvSpPr>
        <p:spPr/>
        <p:txBody>
          <a:bodyPr/>
          <a:lstStyle/>
          <a:p>
            <a:r>
              <a:rPr lang="en-IN" i="1" dirty="0"/>
              <a:t>IBM Data Science Professional Certificate - Coursera</a:t>
            </a:r>
          </a:p>
        </p:txBody>
      </p:sp>
    </p:spTree>
    <p:extLst>
      <p:ext uri="{BB962C8B-B14F-4D97-AF65-F5344CB8AC3E}">
        <p14:creationId xmlns:p14="http://schemas.microsoft.com/office/powerpoint/2010/main" xmlns="" val="552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US" b="1" dirty="0"/>
          </a:p>
        </p:txBody>
      </p:sp>
      <p:sp>
        <p:nvSpPr>
          <p:cNvPr id="3" name="Content Placeholder 2"/>
          <p:cNvSpPr>
            <a:spLocks noGrp="1"/>
          </p:cNvSpPr>
          <p:nvPr>
            <p:ph idx="1"/>
          </p:nvPr>
        </p:nvSpPr>
        <p:spPr/>
        <p:txBody>
          <a:bodyPr/>
          <a:lstStyle/>
          <a:p>
            <a:r>
              <a:rPr lang="en-US" b="1" dirty="0" smtClean="0">
                <a:latin typeface="Bell MT" pitchFamily="18" charset="0"/>
              </a:rPr>
              <a:t> Random Forest</a:t>
            </a:r>
          </a:p>
          <a:p>
            <a:r>
              <a:rPr lang="en-US" dirty="0" smtClean="0">
                <a:latin typeface="Bell MT" pitchFamily="18" charset="0"/>
              </a:rPr>
              <a:t>To go a bit further I will develop a Random Forest model. A random forest fits a number of </a:t>
            </a:r>
            <a:r>
              <a:rPr lang="en-US" b="1" dirty="0" smtClean="0">
                <a:latin typeface="Bell MT" pitchFamily="18" charset="0"/>
              </a:rPr>
              <a:t>decision tree</a:t>
            </a:r>
            <a:r>
              <a:rPr lang="en-US" dirty="0" smtClean="0">
                <a:latin typeface="Bell MT" pitchFamily="18" charset="0"/>
              </a:rPr>
              <a:t> classifiers on various sub-samples of the dataset and uses averaging to improve the predictive accuracy and control over-fitting. The number of decision trees is specified with the </a:t>
            </a:r>
            <a:r>
              <a:rPr lang="en-US" dirty="0" smtClean="0">
                <a:latin typeface="Bell MT" pitchFamily="18" charset="0"/>
              </a:rPr>
              <a:t>n-estimators</a:t>
            </a:r>
            <a:r>
              <a:rPr lang="en-US" dirty="0" smtClean="0">
                <a:latin typeface="Bell MT" pitchFamily="18" charset="0"/>
              </a:rPr>
              <a:t> parameter.</a:t>
            </a:r>
            <a:br>
              <a:rPr lang="en-US" dirty="0" smtClean="0">
                <a:latin typeface="Bell MT" pitchFamily="18" charset="0"/>
              </a:rPr>
            </a:br>
            <a:r>
              <a:rPr lang="en-US" dirty="0" smtClean="0">
                <a:latin typeface="Bell MT" pitchFamily="18" charset="0"/>
              </a:rPr>
              <a:t>An upside of this algorithm is its </a:t>
            </a:r>
            <a:r>
              <a:rPr lang="en-US" dirty="0" smtClean="0">
                <a:latin typeface="Bell MT" pitchFamily="18" charset="0"/>
              </a:rPr>
              <a:t>feature </a:t>
            </a:r>
            <a:r>
              <a:rPr lang="en-US" dirty="0" err="1" smtClean="0">
                <a:latin typeface="Bell MT" pitchFamily="18" charset="0"/>
              </a:rPr>
              <a:t>importances</a:t>
            </a:r>
            <a:r>
              <a:rPr lang="en-US" dirty="0" smtClean="0">
                <a:latin typeface="Bell MT" pitchFamily="18" charset="0"/>
              </a:rPr>
              <a:t> </a:t>
            </a:r>
            <a:r>
              <a:rPr lang="en-US" dirty="0" err="1" smtClean="0">
                <a:latin typeface="Bell MT" pitchFamily="18" charset="0"/>
              </a:rPr>
              <a:t>atribute</a:t>
            </a:r>
            <a:r>
              <a:rPr lang="en-US" dirty="0" smtClean="0">
                <a:latin typeface="Bell MT" pitchFamily="18" charset="0"/>
              </a:rPr>
              <a:t>, </a:t>
            </a:r>
            <a:r>
              <a:rPr lang="en-US" dirty="0" smtClean="0">
                <a:latin typeface="Bell MT" pitchFamily="18" charset="0"/>
              </a:rPr>
              <a:t>it returns the impurity based feature importance.</a:t>
            </a:r>
          </a:p>
          <a:p>
            <a:endParaRPr lang="en-US" dirty="0">
              <a:latin typeface="Bell MT"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t>Results</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3990974" y="2189020"/>
            <a:ext cx="4307899" cy="2992581"/>
          </a:xfrm>
          <a:prstGeom prst="rect">
            <a:avLst/>
          </a:prstGeom>
          <a:noFill/>
          <a:ln w="9525">
            <a:noFill/>
            <a:miter lim="800000"/>
            <a:headEnd/>
            <a:tailEnd/>
          </a:ln>
          <a:effectLst/>
        </p:spPr>
      </p:pic>
      <p:sp>
        <p:nvSpPr>
          <p:cNvPr id="5" name="Rectangle 4"/>
          <p:cNvSpPr/>
          <p:nvPr/>
        </p:nvSpPr>
        <p:spPr>
          <a:xfrm>
            <a:off x="1524001" y="5508632"/>
            <a:ext cx="9116291" cy="923330"/>
          </a:xfrm>
          <a:prstGeom prst="rect">
            <a:avLst/>
          </a:prstGeom>
        </p:spPr>
        <p:txBody>
          <a:bodyPr wrap="square">
            <a:spAutoFit/>
          </a:bodyPr>
          <a:lstStyle/>
          <a:p>
            <a:r>
              <a:rPr lang="en-US" dirty="0" smtClean="0"/>
              <a:t>With no doubt the *Random Forest* is the best model, in the same time as the  </a:t>
            </a:r>
            <a:r>
              <a:rPr lang="en-US" dirty="0" smtClean="0"/>
              <a:t>logistic regression </a:t>
            </a:r>
            <a:r>
              <a:rPr lang="en-US" dirty="0" smtClean="0"/>
              <a:t>it improves the accuracy from 0.56 to 0.65 and the f1-score from 0.511 to 0.57.</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Discussion </a:t>
            </a:r>
            <a:br>
              <a:rPr lang="en-US" b="1" dirty="0" smtClean="0"/>
            </a:br>
            <a:endParaRPr lang="en-US" b="1" dirty="0"/>
          </a:p>
        </p:txBody>
      </p:sp>
      <p:sp>
        <p:nvSpPr>
          <p:cNvPr id="3" name="Content Placeholder 2"/>
          <p:cNvSpPr>
            <a:spLocks noGrp="1"/>
          </p:cNvSpPr>
          <p:nvPr>
            <p:ph idx="1"/>
          </p:nvPr>
        </p:nvSpPr>
        <p:spPr/>
        <p:txBody>
          <a:bodyPr>
            <a:normAutofit/>
          </a:bodyPr>
          <a:lstStyle/>
          <a:p>
            <a:r>
              <a:rPr lang="en-US" dirty="0" smtClean="0">
                <a:latin typeface="Bell MT" pitchFamily="18" charset="0"/>
              </a:rPr>
              <a:t>In the beginning of this notebook, we had categorical data that was of type 'object'. This is not a data type that we could have fed through an algorithm, so label encoding was used to created new classes that were of type int8; a numerical data type</a:t>
            </a:r>
            <a:r>
              <a:rPr lang="en-US" dirty="0" smtClean="0">
                <a:latin typeface="Bell MT" pitchFamily="18" charset="0"/>
              </a:rPr>
              <a:t>.</a:t>
            </a:r>
          </a:p>
          <a:p>
            <a:r>
              <a:rPr lang="en-US" dirty="0" smtClean="0">
                <a:latin typeface="Bell MT" pitchFamily="18" charset="0"/>
              </a:rPr>
              <a:t>After solving that issue we were presented with another - imbalanced data. As mentioned earlier, class 1 was nearly three times larger than class 2. The solution to this was </a:t>
            </a:r>
            <a:r>
              <a:rPr lang="en-US" dirty="0" err="1" smtClean="0">
                <a:latin typeface="Bell MT" pitchFamily="18" charset="0"/>
              </a:rPr>
              <a:t>downsampling</a:t>
            </a:r>
            <a:r>
              <a:rPr lang="en-US" dirty="0" smtClean="0">
                <a:latin typeface="Bell MT" pitchFamily="18" charset="0"/>
              </a:rPr>
              <a:t> the majority class with </a:t>
            </a:r>
            <a:r>
              <a:rPr lang="en-US" dirty="0" err="1" smtClean="0">
                <a:latin typeface="Bell MT" pitchFamily="18" charset="0"/>
              </a:rPr>
              <a:t>sklearn's</a:t>
            </a:r>
            <a:r>
              <a:rPr lang="en-US" dirty="0" smtClean="0">
                <a:latin typeface="Bell MT" pitchFamily="18" charset="0"/>
              </a:rPr>
              <a:t> resample tool. We </a:t>
            </a:r>
            <a:r>
              <a:rPr lang="en-US" dirty="0" err="1" smtClean="0">
                <a:latin typeface="Bell MT" pitchFamily="18" charset="0"/>
              </a:rPr>
              <a:t>downsampled</a:t>
            </a:r>
            <a:r>
              <a:rPr lang="en-US" dirty="0" smtClean="0">
                <a:latin typeface="Bell MT" pitchFamily="18" charset="0"/>
              </a:rPr>
              <a:t> to match the minority class exactly with 58188 values each</a:t>
            </a:r>
            <a:r>
              <a:rPr lang="en-US" dirty="0" smtClean="0">
                <a:latin typeface="Bell MT" pitchFamily="18" charset="0"/>
              </a:rPr>
              <a:t>.</a:t>
            </a:r>
          </a:p>
          <a:p>
            <a:pPr>
              <a:buNone/>
            </a:pPr>
            <a:endParaRPr lang="en-US" dirty="0">
              <a:latin typeface="Bell MT"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Discussion </a:t>
            </a:r>
            <a:br>
              <a:rPr lang="en-US" b="1" dirty="0" smtClean="0"/>
            </a:br>
            <a:endParaRPr lang="en-US" b="1" dirty="0"/>
          </a:p>
        </p:txBody>
      </p:sp>
      <p:sp>
        <p:nvSpPr>
          <p:cNvPr id="3" name="Content Placeholder 2"/>
          <p:cNvSpPr>
            <a:spLocks noGrp="1"/>
          </p:cNvSpPr>
          <p:nvPr>
            <p:ph idx="1"/>
          </p:nvPr>
        </p:nvSpPr>
        <p:spPr/>
        <p:txBody>
          <a:bodyPr/>
          <a:lstStyle/>
          <a:p>
            <a:r>
              <a:rPr lang="en-US" dirty="0" smtClean="0">
                <a:latin typeface="Bell MT" pitchFamily="18" charset="0"/>
              </a:rPr>
              <a:t>Once we analyzed and cleaned the data, it was then fed through three ML models; K-Nearest Neighbor, Decision Tree and Logistic Regression. Although the first two are ideal for this project, logistic </a:t>
            </a:r>
            <a:r>
              <a:rPr lang="en-US" dirty="0" smtClean="0">
                <a:latin typeface="Bell MT" pitchFamily="18" charset="0"/>
              </a:rPr>
              <a:t>regression </a:t>
            </a:r>
            <a:r>
              <a:rPr lang="en-US" dirty="0" smtClean="0">
                <a:latin typeface="Bell MT" pitchFamily="18" charset="0"/>
              </a:rPr>
              <a:t>made the most sense because of its binary nature</a:t>
            </a:r>
            <a:r>
              <a:rPr lang="en-US" dirty="0" smtClean="0">
                <a:latin typeface="Bell MT" pitchFamily="18" charset="0"/>
              </a:rPr>
              <a:t>.</a:t>
            </a:r>
          </a:p>
          <a:p>
            <a:r>
              <a:rPr lang="en-US" dirty="0" smtClean="0">
                <a:latin typeface="Bell MT" pitchFamily="18" charset="0"/>
              </a:rPr>
              <a:t>Evaluation metrics used to test the accuracy of our models were </a:t>
            </a:r>
            <a:r>
              <a:rPr lang="en-US" dirty="0" err="1" smtClean="0">
                <a:latin typeface="Bell MT" pitchFamily="18" charset="0"/>
              </a:rPr>
              <a:t>jaccard</a:t>
            </a:r>
            <a:r>
              <a:rPr lang="en-US" dirty="0" smtClean="0">
                <a:latin typeface="Bell MT" pitchFamily="18" charset="0"/>
              </a:rPr>
              <a:t> index, f-1 score and </a:t>
            </a:r>
            <a:r>
              <a:rPr lang="en-US" dirty="0" err="1" smtClean="0">
                <a:latin typeface="Bell MT" pitchFamily="18" charset="0"/>
              </a:rPr>
              <a:t>logloss</a:t>
            </a:r>
            <a:r>
              <a:rPr lang="en-US" dirty="0" smtClean="0">
                <a:latin typeface="Bell MT" pitchFamily="18" charset="0"/>
              </a:rPr>
              <a:t> for logistic regression. Choosing different k, max depth and </a:t>
            </a:r>
            <a:r>
              <a:rPr lang="en-US" dirty="0" err="1" smtClean="0">
                <a:latin typeface="Bell MT" pitchFamily="18" charset="0"/>
              </a:rPr>
              <a:t>hyperamater</a:t>
            </a:r>
            <a:r>
              <a:rPr lang="en-US" dirty="0" smtClean="0">
                <a:latin typeface="Bell MT" pitchFamily="18" charset="0"/>
              </a:rPr>
              <a:t> C values helped to improve our accuracy to be the best possible.</a:t>
            </a:r>
            <a:endParaRPr lang="en-US" dirty="0">
              <a:latin typeface="Bell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latin typeface="Bell MT" pitchFamily="18" charset="0"/>
              </a:rPr>
              <a:t>In </a:t>
            </a:r>
            <a:r>
              <a:rPr lang="en-US" dirty="0" smtClean="0">
                <a:latin typeface="Bell MT" pitchFamily="18" charset="0"/>
              </a:rPr>
              <a:t>this study, I analyzed the relationship between severity of an accident and some characteristics which describe the situation that involved the accident. I identified the road </a:t>
            </a:r>
            <a:r>
              <a:rPr lang="en-US" dirty="0" err="1" smtClean="0">
                <a:latin typeface="Bell MT" pitchFamily="18" charset="0"/>
              </a:rPr>
              <a:t>condition,climate,lightning</a:t>
            </a:r>
            <a:r>
              <a:rPr lang="en-US" dirty="0" smtClean="0">
                <a:latin typeface="Bell MT" pitchFamily="18" charset="0"/>
              </a:rPr>
              <a:t> among the most important features that affect to the gravity of the accident. I built and compared 4 different classification models to predict whether an accident would have a high or low severity. These models can have multiple application in real life such as, Severity of a accident can be predicted in real time by using above data when an accident is reported and from there measures can be taken quickly.</a:t>
            </a:r>
            <a:endParaRPr lang="en-US" dirty="0">
              <a:latin typeface="Bell MT"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9B7A7-1178-4A17-BC1A-E9A8F03C7E0D}"/>
              </a:ext>
            </a:extLst>
          </p:cNvPr>
          <p:cNvSpPr>
            <a:spLocks noGrp="1"/>
          </p:cNvSpPr>
          <p:nvPr>
            <p:ph type="title"/>
          </p:nvPr>
        </p:nvSpPr>
        <p:spPr>
          <a:xfrm>
            <a:off x="1049216" y="2503416"/>
            <a:ext cx="10515600" cy="1325563"/>
          </a:xfrm>
        </p:spPr>
        <p:txBody>
          <a:bodyPr>
            <a:normAutofit/>
          </a:bodyPr>
          <a:lstStyle/>
          <a:p>
            <a:r>
              <a:rPr lang="en-IN" sz="6000" dirty="0"/>
              <a:t>                   </a:t>
            </a:r>
            <a:r>
              <a:rPr lang="en-IN" sz="6600" dirty="0">
                <a:solidFill>
                  <a:schemeClr val="accent1"/>
                </a:solidFill>
                <a:latin typeface="Bell MT" panose="02020503060305020303" pitchFamily="18" charset="0"/>
                <a:ea typeface="+mn-ea"/>
                <a:cs typeface="+mn-cs"/>
              </a:rPr>
              <a:t>Thanks!!!</a:t>
            </a:r>
            <a:endParaRPr lang="en-IN" sz="2400" dirty="0">
              <a:solidFill>
                <a:schemeClr val="accent1"/>
              </a:solidFill>
              <a:latin typeface="Bell MT" panose="02020503060305020303" pitchFamily="18" charset="0"/>
              <a:ea typeface="+mn-ea"/>
              <a:cs typeface="+mn-cs"/>
            </a:endParaRPr>
          </a:p>
        </p:txBody>
      </p:sp>
    </p:spTree>
    <p:extLst>
      <p:ext uri="{BB962C8B-B14F-4D97-AF65-F5344CB8AC3E}">
        <p14:creationId xmlns:p14="http://schemas.microsoft.com/office/powerpoint/2010/main" xmlns="" val="260751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4D4FAF-2ED8-4E48-B71E-89339DB8366A}"/>
              </a:ext>
            </a:extLst>
          </p:cNvPr>
          <p:cNvSpPr>
            <a:spLocks noGrp="1"/>
          </p:cNvSpPr>
          <p:nvPr>
            <p:ph type="title"/>
          </p:nvPr>
        </p:nvSpPr>
        <p:spPr/>
        <p:txBody>
          <a:bodyPr/>
          <a:lstStyle/>
          <a:p>
            <a:r>
              <a:rPr lang="en-IN" b="1" dirty="0"/>
              <a:t>Introduction	</a:t>
            </a:r>
          </a:p>
        </p:txBody>
      </p:sp>
      <p:sp>
        <p:nvSpPr>
          <p:cNvPr id="3" name="Content Placeholder 2">
            <a:extLst>
              <a:ext uri="{FF2B5EF4-FFF2-40B4-BE49-F238E27FC236}">
                <a16:creationId xmlns:a16="http://schemas.microsoft.com/office/drawing/2014/main" xmlns="" id="{4FF3F824-5192-4133-8618-E72631C9D6CA}"/>
              </a:ext>
            </a:extLst>
          </p:cNvPr>
          <p:cNvSpPr>
            <a:spLocks noGrp="1"/>
          </p:cNvSpPr>
          <p:nvPr>
            <p:ph idx="1"/>
          </p:nvPr>
        </p:nvSpPr>
        <p:spPr/>
        <p:txBody>
          <a:bodyPr>
            <a:normAutofit/>
          </a:bodyPr>
          <a:lstStyle/>
          <a:p>
            <a:pPr marL="0" indent="0">
              <a:buNone/>
            </a:pPr>
            <a:r>
              <a:rPr lang="en-IN" sz="2400" dirty="0" smtClean="0">
                <a:latin typeface="Bell MT" pitchFamily="18" charset="0"/>
              </a:rPr>
              <a:t>Data Science with its machine learning techniques is taking business by storm. Today internet is flooded with these ML models from e-commerce to human care and list goes on.</a:t>
            </a:r>
          </a:p>
          <a:p>
            <a:pPr marL="0" indent="0">
              <a:buNone/>
            </a:pPr>
            <a:endParaRPr lang="en-IN" sz="2400" dirty="0">
              <a:latin typeface="Bell MT" pitchFamily="18" charset="0"/>
            </a:endParaRPr>
          </a:p>
          <a:p>
            <a:pPr marL="0" indent="0">
              <a:buNone/>
            </a:pPr>
            <a:r>
              <a:rPr lang="en-IN" sz="2400" dirty="0" smtClean="0">
                <a:latin typeface="Bell MT" pitchFamily="18" charset="0"/>
              </a:rPr>
              <a:t>In this project we will use different  ML techniques to look into  road accidents by </a:t>
            </a:r>
            <a:r>
              <a:rPr lang="en-US" sz="2400" dirty="0" smtClean="0">
                <a:latin typeface="Bell MT" pitchFamily="18" charset="0"/>
              </a:rPr>
              <a:t>analyzing</a:t>
            </a:r>
            <a:r>
              <a:rPr lang="en-US" sz="2400" dirty="0" smtClean="0">
                <a:latin typeface="Bell MT" pitchFamily="18" charset="0"/>
              </a:rPr>
              <a:t> a significant range of factors, including weather conditions, special events, road condition , day lightning among others, an accurate prediction of the severity of the accidents can be performed</a:t>
            </a:r>
            <a:r>
              <a:rPr lang="en-US" sz="2400" dirty="0" smtClean="0"/>
              <a:t>.</a:t>
            </a:r>
            <a:endParaRPr lang="en-IN" sz="2400" dirty="0">
              <a:latin typeface="Bell MT" panose="02020503060305020303" pitchFamily="18" charset="0"/>
            </a:endParaRPr>
          </a:p>
        </p:txBody>
      </p:sp>
    </p:spTree>
    <p:extLst>
      <p:ext uri="{BB962C8B-B14F-4D97-AF65-F5344CB8AC3E}">
        <p14:creationId xmlns:p14="http://schemas.microsoft.com/office/powerpoint/2010/main" xmlns="" val="256488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a:t>
            </a:r>
            <a:endParaRPr lang="en-US" b="1" dirty="0"/>
          </a:p>
        </p:txBody>
      </p:sp>
      <p:sp>
        <p:nvSpPr>
          <p:cNvPr id="3" name="Content Placeholder 2"/>
          <p:cNvSpPr>
            <a:spLocks noGrp="1"/>
          </p:cNvSpPr>
          <p:nvPr>
            <p:ph idx="1"/>
          </p:nvPr>
        </p:nvSpPr>
        <p:spPr/>
        <p:txBody>
          <a:bodyPr/>
          <a:lstStyle/>
          <a:p>
            <a:r>
              <a:rPr lang="en-US" dirty="0" smtClean="0">
                <a:latin typeface="Bell MT" pitchFamily="18" charset="0"/>
              </a:rPr>
              <a:t>Data that might contribute to determining the likeliness of a potential accident occurring might include information on previous accidents such as road conditions, weather conditions, exact time and place of the accident, type of vehicles involved in the accident, information on the users involved in the accident and off course the severity of the accident. This projects aims to forecast the severity of accidents with previous information that could be given by a witness informing the emergency services</a:t>
            </a:r>
            <a:endParaRPr lang="en-US" dirty="0">
              <a:latin typeface="Bell MT"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Interest</a:t>
            </a:r>
            <a:endParaRPr lang="en-US" b="1" dirty="0"/>
          </a:p>
        </p:txBody>
      </p:sp>
      <p:sp>
        <p:nvSpPr>
          <p:cNvPr id="3" name="Content Placeholder 2"/>
          <p:cNvSpPr>
            <a:spLocks noGrp="1"/>
          </p:cNvSpPr>
          <p:nvPr>
            <p:ph idx="1"/>
          </p:nvPr>
        </p:nvSpPr>
        <p:spPr/>
        <p:txBody>
          <a:bodyPr/>
          <a:lstStyle/>
          <a:p>
            <a:r>
              <a:rPr lang="en-US" dirty="0" smtClean="0">
                <a:latin typeface="Bell MT" pitchFamily="18" charset="0"/>
              </a:rPr>
              <a:t>Governments should be highly interested in accurate predictions of the severity of an accident, in order to reduce the time of arrival and to make a more efficient use of the resources, and thus save a significant amount of people each year. Others interested could be private companies investing in technologies aiming to improve road safeness.</a:t>
            </a:r>
            <a:endParaRPr lang="en-US" dirty="0">
              <a:latin typeface="Bell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D3DEF-7750-4D7C-9033-BB758F67A894}"/>
              </a:ext>
            </a:extLst>
          </p:cNvPr>
          <p:cNvSpPr>
            <a:spLocks noGrp="1"/>
          </p:cNvSpPr>
          <p:nvPr>
            <p:ph type="title"/>
          </p:nvPr>
        </p:nvSpPr>
        <p:spPr>
          <a:xfrm>
            <a:off x="838200" y="427819"/>
            <a:ext cx="10515600" cy="796070"/>
          </a:xfrm>
        </p:spPr>
        <p:txBody>
          <a:bodyPr>
            <a:normAutofit fontScale="90000"/>
          </a:bodyPr>
          <a:lstStyle/>
          <a:p>
            <a:r>
              <a:rPr lang="en-IN" b="1" dirty="0" smtClean="0"/>
              <a:t>Data</a:t>
            </a:r>
            <a:endParaRPr lang="en-IN" b="1" dirty="0"/>
          </a:p>
        </p:txBody>
      </p:sp>
      <p:sp>
        <p:nvSpPr>
          <p:cNvPr id="3" name="Content Placeholder 2">
            <a:extLst>
              <a:ext uri="{FF2B5EF4-FFF2-40B4-BE49-F238E27FC236}">
                <a16:creationId xmlns:a16="http://schemas.microsoft.com/office/drawing/2014/main" xmlns="" id="{82980262-7457-47C7-8F65-D14556515C35}"/>
              </a:ext>
            </a:extLst>
          </p:cNvPr>
          <p:cNvSpPr>
            <a:spLocks noGrp="1"/>
          </p:cNvSpPr>
          <p:nvPr>
            <p:ph idx="1"/>
          </p:nvPr>
        </p:nvSpPr>
        <p:spPr>
          <a:xfrm>
            <a:off x="838200" y="1420837"/>
            <a:ext cx="10515600" cy="4756126"/>
          </a:xfrm>
        </p:spPr>
        <p:txBody>
          <a:bodyPr>
            <a:normAutofit/>
          </a:bodyPr>
          <a:lstStyle/>
          <a:p>
            <a:r>
              <a:rPr lang="en-US" sz="2400" dirty="0" smtClean="0">
                <a:latin typeface="Bell MT" pitchFamily="18" charset="0"/>
              </a:rPr>
              <a:t>The data can be found in the following </a:t>
            </a:r>
            <a:r>
              <a:rPr lang="en-US" sz="2400" dirty="0" err="1" smtClean="0">
                <a:latin typeface="Bell MT" pitchFamily="18" charset="0"/>
              </a:rPr>
              <a:t>Kaggle</a:t>
            </a:r>
            <a:r>
              <a:rPr lang="en-US" sz="2400" dirty="0" smtClean="0">
                <a:latin typeface="Bell MT" pitchFamily="18" charset="0"/>
              </a:rPr>
              <a:t> data set </a:t>
            </a:r>
            <a:r>
              <a:rPr lang="en-US" sz="2400" dirty="0" smtClean="0">
                <a:latin typeface="Bell MT" pitchFamily="18" charset="0"/>
                <a:hlinkClick r:id="rId2"/>
              </a:rPr>
              <a:t>click here</a:t>
            </a:r>
            <a:r>
              <a:rPr lang="en-US" sz="2400" dirty="0" smtClean="0">
                <a:latin typeface="Bell MT" pitchFamily="18" charset="0"/>
              </a:rPr>
              <a:t>.</a:t>
            </a:r>
          </a:p>
          <a:p>
            <a:r>
              <a:rPr lang="en-IN" sz="2400" dirty="0" smtClean="0">
                <a:latin typeface="Bell MT" pitchFamily="18" charset="0"/>
              </a:rPr>
              <a:t>It is available on </a:t>
            </a:r>
            <a:r>
              <a:rPr lang="en-IN" sz="2400" dirty="0" err="1" smtClean="0">
                <a:latin typeface="Bell MT" pitchFamily="18" charset="0"/>
              </a:rPr>
              <a:t>kaggle</a:t>
            </a:r>
            <a:r>
              <a:rPr lang="en-IN" sz="2400" dirty="0" smtClean="0">
                <a:latin typeface="Bell MT" pitchFamily="18" charset="0"/>
              </a:rPr>
              <a:t>. To </a:t>
            </a:r>
            <a:r>
              <a:rPr lang="en-IN" sz="2400" dirty="0" err="1" smtClean="0">
                <a:latin typeface="Bell MT" pitchFamily="18" charset="0"/>
              </a:rPr>
              <a:t>diownload</a:t>
            </a:r>
            <a:r>
              <a:rPr lang="en-IN" sz="2400" dirty="0" smtClean="0">
                <a:latin typeface="Bell MT" pitchFamily="18" charset="0"/>
              </a:rPr>
              <a:t> click on above hyperlink</a:t>
            </a:r>
          </a:p>
          <a:p>
            <a:r>
              <a:rPr lang="en-US" sz="2400" dirty="0" smtClean="0">
                <a:latin typeface="Bell MT" pitchFamily="18" charset="0"/>
              </a:rPr>
              <a:t>In the </a:t>
            </a:r>
            <a:r>
              <a:rPr lang="en-US" sz="2400" i="1" dirty="0" smtClean="0">
                <a:latin typeface="Bell MT" pitchFamily="18" charset="0"/>
              </a:rPr>
              <a:t>characteristics</a:t>
            </a:r>
            <a:r>
              <a:rPr lang="en-US" sz="2400" dirty="0" smtClean="0">
                <a:latin typeface="Bell MT" pitchFamily="18" charset="0"/>
              </a:rPr>
              <a:t> dataset, I will keep the features: "lighting</a:t>
            </a:r>
            <a:r>
              <a:rPr lang="en-US" sz="2400" dirty="0" smtClean="0">
                <a:latin typeface="Bell MT" pitchFamily="18" charset="0"/>
              </a:rPr>
              <a:t>", </a:t>
            </a:r>
            <a:r>
              <a:rPr lang="en-US" sz="2400" dirty="0" smtClean="0">
                <a:latin typeface="Bell MT" pitchFamily="18" charset="0"/>
              </a:rPr>
              <a:t>"type of intersection", "atmospheric conditions", "type of collisions", "department", "</a:t>
            </a:r>
            <a:r>
              <a:rPr lang="en-US" sz="2400" dirty="0" err="1" smtClean="0">
                <a:latin typeface="Bell MT" pitchFamily="18" charset="0"/>
              </a:rPr>
              <a:t>adress</a:t>
            </a:r>
            <a:r>
              <a:rPr lang="en-US" sz="2400" dirty="0" smtClean="0">
                <a:latin typeface="Bell MT" pitchFamily="18" charset="0"/>
              </a:rPr>
              <a:t>", "time" and the coordinates. I added two new features from this original dataset: "date" and "weekend" indicating if the accident occurred during the weekend or not.</a:t>
            </a:r>
            <a:endParaRPr lang="en-IN" sz="2400" dirty="0" smtClean="0">
              <a:latin typeface="Bell MT" pitchFamily="18" charset="0"/>
            </a:endParaRPr>
          </a:p>
          <a:p>
            <a:r>
              <a:rPr lang="en-IN" sz="2400" dirty="0" smtClean="0">
                <a:latin typeface="Bell MT" pitchFamily="18" charset="0"/>
              </a:rPr>
              <a:t>we use ML algorithms such as random forest, logistic regression, decision Tree to predict severity of accident</a:t>
            </a:r>
          </a:p>
          <a:p>
            <a:endParaRPr lang="en-IN" sz="2400" dirty="0" smtClean="0"/>
          </a:p>
          <a:p>
            <a:pPr>
              <a:buNone/>
            </a:pPr>
            <a:endParaRPr lang="en-US" sz="2400" dirty="0" smtClean="0"/>
          </a:p>
          <a:p>
            <a:endParaRPr lang="en-US" sz="2400" dirty="0" smtClean="0"/>
          </a:p>
          <a:p>
            <a:endParaRPr lang="en-IN" sz="2400" dirty="0" smtClean="0">
              <a:latin typeface="Bell MT" panose="02020503060305020303" pitchFamily="18" charset="0"/>
            </a:endParaRPr>
          </a:p>
          <a:p>
            <a:pPr>
              <a:buNone/>
            </a:pPr>
            <a:endParaRPr lang="en-IN" sz="2400" dirty="0">
              <a:latin typeface="Bell MT" panose="02020503060305020303" pitchFamily="18" charset="0"/>
            </a:endParaRPr>
          </a:p>
        </p:txBody>
      </p:sp>
    </p:spTree>
    <p:extLst>
      <p:ext uri="{BB962C8B-B14F-4D97-AF65-F5344CB8AC3E}">
        <p14:creationId xmlns:p14="http://schemas.microsoft.com/office/powerpoint/2010/main" xmlns="" val="109711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Cleaning</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latin typeface="Bell MT" pitchFamily="18" charset="0"/>
              </a:rPr>
              <a:t>From the summary of the data we see that the data types are coherent with their respective values, with the only exception of the date, and that some features have missing values. </a:t>
            </a:r>
          </a:p>
          <a:p>
            <a:endParaRPr lang="en-US" dirty="0" smtClean="0">
              <a:latin typeface="Bell MT" pitchFamily="18" charset="0"/>
            </a:endParaRPr>
          </a:p>
          <a:p>
            <a:r>
              <a:rPr lang="en-US" dirty="0" smtClean="0">
                <a:latin typeface="Bell MT" pitchFamily="18" charset="0"/>
              </a:rPr>
              <a:t> </a:t>
            </a:r>
            <a:r>
              <a:rPr lang="en-US" dirty="0" smtClean="0">
                <a:latin typeface="Bell MT" pitchFamily="18" charset="0"/>
              </a:rPr>
              <a:t>More than half of the values for the </a:t>
            </a:r>
            <a:r>
              <a:rPr lang="en-US" dirty="0" err="1" smtClean="0">
                <a:latin typeface="Bell MT" pitchFamily="18" charset="0"/>
              </a:rPr>
              <a:t>coordenates</a:t>
            </a:r>
            <a:r>
              <a:rPr lang="en-US" dirty="0" smtClean="0">
                <a:latin typeface="Bell MT" pitchFamily="18" charset="0"/>
              </a:rPr>
              <a:t> are </a:t>
            </a:r>
            <a:r>
              <a:rPr lang="en-US" dirty="0" err="1" smtClean="0">
                <a:latin typeface="Bell MT" pitchFamily="18" charset="0"/>
              </a:rPr>
              <a:t>missig</a:t>
            </a:r>
            <a:r>
              <a:rPr lang="en-US" dirty="0" smtClean="0">
                <a:latin typeface="Bell MT" pitchFamily="18" charset="0"/>
              </a:rPr>
              <a:t>, as well as roughly a 10% of the data regarding the </a:t>
            </a:r>
            <a:r>
              <a:rPr lang="en-US" dirty="0" err="1" smtClean="0">
                <a:latin typeface="Bell MT" pitchFamily="18" charset="0"/>
              </a:rPr>
              <a:t>road_num</a:t>
            </a:r>
            <a:r>
              <a:rPr lang="en-US" dirty="0" smtClean="0">
                <a:latin typeface="Bell MT" pitchFamily="18" charset="0"/>
              </a:rPr>
              <a:t> and more than a 50% of the remaining samples are a 0. Thus, to keep the amount of samples the mentioned features will be dropped. </a:t>
            </a:r>
          </a:p>
          <a:p>
            <a:endParaRPr lang="en-US" dirty="0" smtClean="0">
              <a:latin typeface="Bell MT" pitchFamily="18" charset="0"/>
            </a:endParaRPr>
          </a:p>
          <a:p>
            <a:r>
              <a:rPr lang="en-US" dirty="0" smtClean="0">
                <a:latin typeface="Bell MT" pitchFamily="18" charset="0"/>
              </a:rPr>
              <a:t> </a:t>
            </a:r>
            <a:r>
              <a:rPr lang="en-US" dirty="0" smtClean="0">
                <a:latin typeface="Bell MT" pitchFamily="18" charset="0"/>
              </a:rPr>
              <a:t>Few values are missing in some features such as the atmospheric conditions or road category.</a:t>
            </a:r>
          </a:p>
          <a:p>
            <a:pPr>
              <a:buNone/>
            </a:pPr>
            <a:endParaRPr lang="en-US" dirty="0" smtClean="0">
              <a:latin typeface="Bell MT" pitchFamily="18" charset="0"/>
            </a:endParaRPr>
          </a:p>
          <a:p>
            <a:r>
              <a:rPr lang="en-US" dirty="0" smtClean="0">
                <a:latin typeface="Bell MT" pitchFamily="18" charset="0"/>
              </a:rPr>
              <a:t>Missing values and outliers will be filled with the label for *Other cases* category if possible. If not the most frequent value of the feature will be </a:t>
            </a:r>
            <a:r>
              <a:rPr lang="en-US" dirty="0" err="1" smtClean="0">
                <a:latin typeface="Bell MT" pitchFamily="18" charset="0"/>
              </a:rPr>
              <a:t>applyed</a:t>
            </a:r>
            <a:r>
              <a:rPr lang="en-US" dirty="0" smtClean="0">
                <a:latin typeface="Bell MT" pitchFamily="18" charset="0"/>
              </a:rPr>
              <a:t>.</a:t>
            </a:r>
            <a:endParaRPr lang="en-US" dirty="0">
              <a:latin typeface="Bell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Balancing </a:t>
            </a:r>
            <a:r>
              <a:rPr lang="en-US" b="1" dirty="0" smtClean="0"/>
              <a:t>the Dataset</a:t>
            </a:r>
            <a:endParaRPr lang="en-US" b="1" dirty="0"/>
          </a:p>
        </p:txBody>
      </p:sp>
      <p:sp>
        <p:nvSpPr>
          <p:cNvPr id="3" name="Content Placeholder 2"/>
          <p:cNvSpPr>
            <a:spLocks noGrp="1"/>
          </p:cNvSpPr>
          <p:nvPr>
            <p:ph idx="1"/>
          </p:nvPr>
        </p:nvSpPr>
        <p:spPr/>
        <p:txBody>
          <a:bodyPr>
            <a:normAutofit/>
          </a:bodyPr>
          <a:lstStyle/>
          <a:p>
            <a:r>
              <a:rPr lang="en-US" sz="2400" dirty="0" smtClean="0">
                <a:latin typeface="Bell MT" pitchFamily="18" charset="0"/>
              </a:rPr>
              <a:t>Our target variable SEVERITYCODE is only 42% balanced. In fact, </a:t>
            </a:r>
            <a:r>
              <a:rPr lang="en-US" sz="2400" dirty="0" err="1" smtClean="0">
                <a:latin typeface="Bell MT" pitchFamily="18" charset="0"/>
              </a:rPr>
              <a:t>severitycode</a:t>
            </a:r>
            <a:r>
              <a:rPr lang="en-US" sz="2400" dirty="0" smtClean="0">
                <a:latin typeface="Bell MT" pitchFamily="18" charset="0"/>
              </a:rPr>
              <a:t> </a:t>
            </a:r>
            <a:r>
              <a:rPr lang="en-US" sz="2400" dirty="0" smtClean="0">
                <a:latin typeface="Bell MT" pitchFamily="18" charset="0"/>
              </a:rPr>
              <a:t>in class 1 is nearly three times the size of class 2</a:t>
            </a:r>
            <a:r>
              <a:rPr lang="en-US" sz="2400" dirty="0" smtClean="0">
                <a:latin typeface="Bell MT" pitchFamily="18" charset="0"/>
              </a:rPr>
              <a:t>.</a:t>
            </a:r>
          </a:p>
          <a:p>
            <a:r>
              <a:rPr lang="en-US" sz="2400" dirty="0" smtClean="0">
                <a:latin typeface="Bell MT" pitchFamily="18" charset="0"/>
              </a:rPr>
              <a:t>We can fix this by </a:t>
            </a:r>
            <a:r>
              <a:rPr lang="en-US" sz="2400" dirty="0" smtClean="0">
                <a:latin typeface="Bell MT" pitchFamily="18" charset="0"/>
              </a:rPr>
              <a:t>down sampling </a:t>
            </a:r>
            <a:r>
              <a:rPr lang="en-US" sz="2400" dirty="0" smtClean="0">
                <a:latin typeface="Bell MT" pitchFamily="18" charset="0"/>
              </a:rPr>
              <a:t>the majority class.</a:t>
            </a:r>
            <a:endParaRPr lang="en-US" sz="2400" dirty="0">
              <a:latin typeface="Bell MT"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C003E-F3BE-4194-BB75-C887649CC789}"/>
              </a:ext>
            </a:extLst>
          </p:cNvPr>
          <p:cNvSpPr>
            <a:spLocks noGrp="1"/>
          </p:cNvSpPr>
          <p:nvPr>
            <p:ph type="title"/>
          </p:nvPr>
        </p:nvSpPr>
        <p:spPr>
          <a:xfrm>
            <a:off x="627186" y="365127"/>
            <a:ext cx="10726615" cy="1325563"/>
          </a:xfrm>
        </p:spPr>
        <p:txBody>
          <a:bodyPr/>
          <a:lstStyle/>
          <a:p>
            <a:r>
              <a:rPr lang="en-IN" b="1" dirty="0"/>
              <a:t>Methodology</a:t>
            </a:r>
          </a:p>
        </p:txBody>
      </p:sp>
      <p:sp>
        <p:nvSpPr>
          <p:cNvPr id="3" name="Content Placeholder 2">
            <a:extLst>
              <a:ext uri="{FF2B5EF4-FFF2-40B4-BE49-F238E27FC236}">
                <a16:creationId xmlns:a16="http://schemas.microsoft.com/office/drawing/2014/main" xmlns="" id="{A51F4DA2-D44B-4F58-888D-5B773055F199}"/>
              </a:ext>
            </a:extLst>
          </p:cNvPr>
          <p:cNvSpPr>
            <a:spLocks noGrp="1"/>
          </p:cNvSpPr>
          <p:nvPr>
            <p:ph idx="1"/>
          </p:nvPr>
        </p:nvSpPr>
        <p:spPr>
          <a:xfrm>
            <a:off x="627185" y="1488002"/>
            <a:ext cx="10515600" cy="4743987"/>
          </a:xfrm>
        </p:spPr>
        <p:txBody>
          <a:bodyPr>
            <a:normAutofit/>
          </a:bodyPr>
          <a:lstStyle/>
          <a:p>
            <a:pPr marL="0" indent="0">
              <a:lnSpc>
                <a:spcPct val="100000"/>
              </a:lnSpc>
              <a:buNone/>
            </a:pPr>
            <a:r>
              <a:rPr lang="en-US" sz="2400" dirty="0" smtClean="0">
                <a:latin typeface="Bell MT" pitchFamily="18" charset="0"/>
              </a:rPr>
              <a:t>Different classification algorithms have been tuned and built for the prediction of the level of accident severity. These algorithms provided a supervised </a:t>
            </a:r>
            <a:r>
              <a:rPr lang="en-US" sz="2400" dirty="0" smtClean="0">
                <a:latin typeface="Bell MT" pitchFamily="18" charset="0"/>
              </a:rPr>
              <a:t>learning approach </a:t>
            </a:r>
            <a:r>
              <a:rPr lang="en-US" sz="2400" dirty="0" smtClean="0">
                <a:latin typeface="Bell MT" pitchFamily="18" charset="0"/>
              </a:rPr>
              <a:t>predicting with certain accuracy and computational time. These two properties have been compared in order to determine the best suited algorithm for his specific problem. Firstly, the </a:t>
            </a:r>
            <a:r>
              <a:rPr lang="en-US" sz="2200" dirty="0" smtClean="0"/>
              <a:t>116,376</a:t>
            </a:r>
            <a:r>
              <a:rPr lang="en-US" sz="2400" dirty="0" smtClean="0">
                <a:latin typeface="Bell MT" pitchFamily="18" charset="0"/>
              </a:rPr>
              <a:t> </a:t>
            </a:r>
            <a:r>
              <a:rPr lang="en-US" sz="2400" dirty="0" smtClean="0">
                <a:latin typeface="Bell MT" pitchFamily="18" charset="0"/>
              </a:rPr>
              <a:t>rows where split </a:t>
            </a:r>
            <a:r>
              <a:rPr lang="en-US" sz="2400" dirty="0" smtClean="0">
                <a:latin typeface="Bell MT" pitchFamily="18" charset="0"/>
              </a:rPr>
              <a:t>70/30 </a:t>
            </a:r>
            <a:r>
              <a:rPr lang="en-US" sz="2400" dirty="0" smtClean="0">
                <a:latin typeface="Bell MT" pitchFamily="18" charset="0"/>
              </a:rPr>
              <a:t>between the training and test </a:t>
            </a:r>
            <a:r>
              <a:rPr lang="en-US" sz="2400" dirty="0" err="1" smtClean="0">
                <a:latin typeface="Bell MT" pitchFamily="18" charset="0"/>
              </a:rPr>
              <a:t>sets.Then</a:t>
            </a:r>
            <a:r>
              <a:rPr lang="en-US" sz="2400" dirty="0" smtClean="0">
                <a:latin typeface="Bell MT" pitchFamily="18" charset="0"/>
              </a:rPr>
              <a:t> </a:t>
            </a:r>
            <a:r>
              <a:rPr lang="en-US" sz="2400" dirty="0" smtClean="0">
                <a:latin typeface="Bell MT" pitchFamily="18" charset="0"/>
              </a:rPr>
              <a:t>the data was standardized giving zero mean and unit variance to all features. Four different approaches were used: </a:t>
            </a:r>
            <a:endParaRPr lang="en-US" sz="2400" dirty="0" smtClean="0">
              <a:latin typeface="Bell MT" pitchFamily="18" charset="0"/>
            </a:endParaRPr>
          </a:p>
          <a:p>
            <a:pPr marL="0" indent="0">
              <a:lnSpc>
                <a:spcPct val="100000"/>
              </a:lnSpc>
              <a:buNone/>
            </a:pPr>
            <a:r>
              <a:rPr lang="en-US" sz="2400" dirty="0" smtClean="0">
                <a:latin typeface="Bell MT" pitchFamily="18" charset="0"/>
              </a:rPr>
              <a:t>• </a:t>
            </a:r>
            <a:r>
              <a:rPr lang="en-US" sz="2400" dirty="0" smtClean="0">
                <a:latin typeface="Bell MT" pitchFamily="18" charset="0"/>
              </a:rPr>
              <a:t>Decision Tree, Random </a:t>
            </a:r>
            <a:r>
              <a:rPr lang="en-US" sz="2400" dirty="0" smtClean="0">
                <a:latin typeface="Bell MT" pitchFamily="18" charset="0"/>
              </a:rPr>
              <a:t>Forest</a:t>
            </a:r>
          </a:p>
          <a:p>
            <a:pPr marL="0" indent="0">
              <a:lnSpc>
                <a:spcPct val="100000"/>
              </a:lnSpc>
              <a:buNone/>
            </a:pPr>
            <a:r>
              <a:rPr lang="en-US" sz="2400" dirty="0" smtClean="0">
                <a:latin typeface="Bell MT" pitchFamily="18" charset="0"/>
              </a:rPr>
              <a:t> </a:t>
            </a:r>
            <a:r>
              <a:rPr lang="en-US" sz="2400" dirty="0" smtClean="0">
                <a:latin typeface="Bell MT" pitchFamily="18" charset="0"/>
              </a:rPr>
              <a:t>• Logistic Regression </a:t>
            </a:r>
            <a:endParaRPr lang="en-US" sz="2400" dirty="0" smtClean="0">
              <a:latin typeface="Bell MT" pitchFamily="18" charset="0"/>
            </a:endParaRPr>
          </a:p>
          <a:p>
            <a:pPr marL="0" indent="0">
              <a:lnSpc>
                <a:spcPct val="100000"/>
              </a:lnSpc>
              <a:buNone/>
            </a:pPr>
            <a:r>
              <a:rPr lang="en-US" sz="2400" dirty="0" smtClean="0">
                <a:latin typeface="Bell MT" pitchFamily="18" charset="0"/>
              </a:rPr>
              <a:t>• </a:t>
            </a:r>
            <a:r>
              <a:rPr lang="en-US" sz="2400" dirty="0" smtClean="0">
                <a:latin typeface="Bell MT" pitchFamily="18" charset="0"/>
              </a:rPr>
              <a:t>K-Nearest </a:t>
            </a:r>
            <a:r>
              <a:rPr lang="en-US" sz="2400" dirty="0" err="1" smtClean="0">
                <a:latin typeface="Bell MT" pitchFamily="18" charset="0"/>
              </a:rPr>
              <a:t>Neighbour</a:t>
            </a:r>
            <a:r>
              <a:rPr lang="en-US" sz="2400" dirty="0" smtClean="0">
                <a:latin typeface="Bell MT" pitchFamily="18" charset="0"/>
              </a:rPr>
              <a:t> </a:t>
            </a:r>
            <a:endParaRPr lang="en-US" sz="2400" dirty="0" smtClean="0">
              <a:latin typeface="Bell MT" pitchFamily="18" charset="0"/>
            </a:endParaRPr>
          </a:p>
          <a:p>
            <a:pPr marL="0" indent="0">
              <a:lnSpc>
                <a:spcPct val="100000"/>
              </a:lnSpc>
              <a:buNone/>
            </a:pPr>
            <a:r>
              <a:rPr lang="en-US" sz="2400" dirty="0" smtClean="0">
                <a:latin typeface="Bell MT" pitchFamily="18" charset="0"/>
              </a:rPr>
              <a:t>• </a:t>
            </a:r>
            <a:r>
              <a:rPr lang="en-US" sz="2400" dirty="0" smtClean="0">
                <a:latin typeface="Bell MT" pitchFamily="18" charset="0"/>
              </a:rPr>
              <a:t>Supervised Vector Machine</a:t>
            </a:r>
            <a:endParaRPr lang="en-IN" sz="2400" dirty="0">
              <a:latin typeface="Bell MT" pitchFamily="18" charset="0"/>
            </a:endParaRPr>
          </a:p>
        </p:txBody>
      </p:sp>
    </p:spTree>
    <p:extLst>
      <p:ext uri="{BB962C8B-B14F-4D97-AF65-F5344CB8AC3E}">
        <p14:creationId xmlns:p14="http://schemas.microsoft.com/office/powerpoint/2010/main" xmlns="" val="348384460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US" b="1" dirty="0"/>
          </a:p>
        </p:txBody>
      </p:sp>
      <p:sp>
        <p:nvSpPr>
          <p:cNvPr id="3" name="Content Placeholder 2"/>
          <p:cNvSpPr>
            <a:spLocks noGrp="1"/>
          </p:cNvSpPr>
          <p:nvPr>
            <p:ph idx="1"/>
          </p:nvPr>
        </p:nvSpPr>
        <p:spPr>
          <a:xfrm>
            <a:off x="838200" y="1385455"/>
            <a:ext cx="10515600" cy="4791508"/>
          </a:xfrm>
        </p:spPr>
        <p:txBody>
          <a:bodyPr>
            <a:normAutofit lnSpcReduction="10000"/>
          </a:bodyPr>
          <a:lstStyle/>
          <a:p>
            <a:r>
              <a:rPr lang="en-US" dirty="0" smtClean="0">
                <a:latin typeface="Bell MT" pitchFamily="18" charset="0"/>
              </a:rPr>
              <a:t> </a:t>
            </a:r>
            <a:r>
              <a:rPr lang="en-US" b="1" dirty="0" smtClean="0">
                <a:latin typeface="Bell MT" pitchFamily="18" charset="0"/>
              </a:rPr>
              <a:t>K-Nearest Neighbor (KNN</a:t>
            </a:r>
            <a:r>
              <a:rPr lang="en-US" b="1" dirty="0" smtClean="0">
                <a:latin typeface="Bell MT" pitchFamily="18" charset="0"/>
              </a:rPr>
              <a:t>):</a:t>
            </a:r>
            <a:endParaRPr lang="en-US" b="1" dirty="0" smtClean="0">
              <a:latin typeface="Bell MT" pitchFamily="18" charset="0"/>
            </a:endParaRPr>
          </a:p>
          <a:p>
            <a:r>
              <a:rPr lang="en-US" dirty="0" smtClean="0">
                <a:latin typeface="Bell MT" pitchFamily="18" charset="0"/>
              </a:rPr>
              <a:t>KNN will help us predict the severity code of an outcome by finding the most similar to data point within k distance.</a:t>
            </a:r>
          </a:p>
          <a:p>
            <a:r>
              <a:rPr lang="en-US" dirty="0" smtClean="0">
                <a:latin typeface="Bell MT" pitchFamily="18" charset="0"/>
              </a:rPr>
              <a:t> </a:t>
            </a:r>
            <a:r>
              <a:rPr lang="en-US" b="1" dirty="0" smtClean="0">
                <a:latin typeface="Bell MT" pitchFamily="18" charset="0"/>
              </a:rPr>
              <a:t>Decision </a:t>
            </a:r>
            <a:r>
              <a:rPr lang="en-US" b="1" dirty="0" smtClean="0">
                <a:latin typeface="Bell MT" pitchFamily="18" charset="0"/>
              </a:rPr>
              <a:t>Tree:</a:t>
            </a:r>
            <a:endParaRPr lang="en-US" b="1" dirty="0" smtClean="0">
              <a:latin typeface="Bell MT" pitchFamily="18" charset="0"/>
            </a:endParaRPr>
          </a:p>
          <a:p>
            <a:r>
              <a:rPr lang="en-US" dirty="0" smtClean="0">
                <a:latin typeface="Bell MT" pitchFamily="18" charset="0"/>
              </a:rPr>
              <a:t>A decision tree model gives us a layout of all possible outcomes so we can fully analyze the consequences of a decision. It context, the decision tree observes all possible outcomes of different weather conditions.</a:t>
            </a:r>
          </a:p>
          <a:p>
            <a:r>
              <a:rPr lang="en-US" b="1" dirty="0" smtClean="0">
                <a:latin typeface="Bell MT" pitchFamily="18" charset="0"/>
              </a:rPr>
              <a:t>Logistic Regression:</a:t>
            </a:r>
            <a:endParaRPr lang="en-US" b="1" dirty="0" smtClean="0">
              <a:latin typeface="Bell MT" pitchFamily="18" charset="0"/>
            </a:endParaRPr>
          </a:p>
          <a:p>
            <a:r>
              <a:rPr lang="en-US" dirty="0" smtClean="0">
                <a:latin typeface="Bell MT" pitchFamily="18" charset="0"/>
              </a:rPr>
              <a:t>Because our dataset only provides us with two severity code outcomes, our model will only predict one of those two classes. This makes our data binary, which is perfect to use with logistic regression</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153</TotalTime>
  <Words>1013</Words>
  <Application>Microsoft Office PowerPoint</Application>
  <PresentationFormat>Custom</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Capstone Project </vt:lpstr>
      <vt:lpstr>Introduction </vt:lpstr>
      <vt:lpstr>Problem</vt:lpstr>
      <vt:lpstr>Interest</vt:lpstr>
      <vt:lpstr>Data</vt:lpstr>
      <vt:lpstr>Data Cleaning</vt:lpstr>
      <vt:lpstr>Balancing the Dataset</vt:lpstr>
      <vt:lpstr>Methodology</vt:lpstr>
      <vt:lpstr>Methodology</vt:lpstr>
      <vt:lpstr>Methodology</vt:lpstr>
      <vt:lpstr> Results</vt:lpstr>
      <vt:lpstr>Discussion  </vt:lpstr>
      <vt:lpstr>Discussion  </vt:lpstr>
      <vt:lpstr>Conclusion  </vt:lpstr>
      <vt:lpstr>                   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SID SURANGE</dc:creator>
  <cp:lastModifiedBy>LENOVO</cp:lastModifiedBy>
  <cp:revision>9</cp:revision>
  <dcterms:created xsi:type="dcterms:W3CDTF">2018-11-03T06:29:26Z</dcterms:created>
  <dcterms:modified xsi:type="dcterms:W3CDTF">2020-10-01T21:43:32Z</dcterms:modified>
</cp:coreProperties>
</file>