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60" r:id="rId5"/>
    <p:sldId id="261" r:id="rId6"/>
    <p:sldId id="264" r:id="rId7"/>
    <p:sldId id="265" r:id="rId8"/>
    <p:sldId id="272" r:id="rId9"/>
    <p:sldId id="274" r:id="rId10"/>
    <p:sldId id="275" r:id="rId11"/>
    <p:sldId id="287" r:id="rId12"/>
    <p:sldId id="276" r:id="rId13"/>
    <p:sldId id="277" r:id="rId14"/>
    <p:sldId id="278" r:id="rId15"/>
    <p:sldId id="279" r:id="rId16"/>
    <p:sldId id="280" r:id="rId17"/>
    <p:sldId id="281" r:id="rId18"/>
    <p:sldId id="282" r:id="rId19"/>
    <p:sldId id="283" r:id="rId20"/>
    <p:sldId id="284" r:id="rId21"/>
    <p:sldId id="286" r:id="rId22"/>
    <p:sldId id="262" r:id="rId23"/>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0" d="100"/>
          <a:sy n="60" d="100"/>
        </p:scale>
        <p:origin x="-1522" y="-58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6B4E66-0B58-4149-90BE-849D2973465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9265D5E2-CC66-4A24-9754-ADE5FEEACF5D}">
      <dgm:prSet phldrT="[Text]" custT="1"/>
      <dgm:spPr/>
      <dgm:t>
        <a:bodyPr/>
        <a:lstStyle/>
        <a:p>
          <a:r>
            <a:rPr lang="en-IN" sz="3200" dirty="0"/>
            <a:t>Customer</a:t>
          </a:r>
        </a:p>
      </dgm:t>
    </dgm:pt>
    <dgm:pt modelId="{656B4D22-8892-4B6E-848B-F6BD7EE2F4DF}" type="parTrans" cxnId="{58A3FFF2-6E84-4CB9-9DB8-C275F517F4AD}">
      <dgm:prSet/>
      <dgm:spPr/>
      <dgm:t>
        <a:bodyPr/>
        <a:lstStyle/>
        <a:p>
          <a:endParaRPr lang="en-IN" sz="1000"/>
        </a:p>
      </dgm:t>
    </dgm:pt>
    <dgm:pt modelId="{D1AD2502-AFA2-48DD-B86C-CBBFE9F118EE}" type="sibTrans" cxnId="{58A3FFF2-6E84-4CB9-9DB8-C275F517F4AD}">
      <dgm:prSet/>
      <dgm:spPr/>
      <dgm:t>
        <a:bodyPr/>
        <a:lstStyle/>
        <a:p>
          <a:endParaRPr lang="en-IN" sz="1000"/>
        </a:p>
      </dgm:t>
    </dgm:pt>
    <dgm:pt modelId="{627D569C-C8B7-49D8-B701-09963E6D9B58}">
      <dgm:prSet phldrT="[Text]" custT="1"/>
      <dgm:spPr/>
      <dgm:t>
        <a:bodyPr/>
        <a:lstStyle/>
        <a:p>
          <a:r>
            <a:rPr lang="en-IN" sz="3200" dirty="0"/>
            <a:t>Prepaid</a:t>
          </a:r>
        </a:p>
      </dgm:t>
    </dgm:pt>
    <dgm:pt modelId="{A19FC152-FC2D-401D-B096-3BE35E1E66B5}" type="parTrans" cxnId="{B0A5EE77-8A94-4449-9899-05E16D147758}">
      <dgm:prSet/>
      <dgm:spPr/>
      <dgm:t>
        <a:bodyPr/>
        <a:lstStyle/>
        <a:p>
          <a:endParaRPr lang="en-IN" sz="1000"/>
        </a:p>
      </dgm:t>
    </dgm:pt>
    <dgm:pt modelId="{7D7237A5-1B7B-4338-B80A-8A5D9EB93A4B}" type="sibTrans" cxnId="{B0A5EE77-8A94-4449-9899-05E16D147758}">
      <dgm:prSet/>
      <dgm:spPr/>
      <dgm:t>
        <a:bodyPr/>
        <a:lstStyle/>
        <a:p>
          <a:endParaRPr lang="en-IN" sz="1000"/>
        </a:p>
      </dgm:t>
    </dgm:pt>
    <dgm:pt modelId="{243C8592-F7C7-47D1-995C-14FDB016D299}">
      <dgm:prSet phldrT="[Text]" custT="1"/>
      <dgm:spPr/>
      <dgm:t>
        <a:bodyPr/>
        <a:lstStyle/>
        <a:p>
          <a:r>
            <a:rPr lang="en-IN" sz="3200" dirty="0"/>
            <a:t>Postpaid</a:t>
          </a:r>
        </a:p>
      </dgm:t>
    </dgm:pt>
    <dgm:pt modelId="{AF4BF5AA-1F59-45B4-AD7F-8AC85F5F87ED}" type="parTrans" cxnId="{4D8B77FB-EE35-483B-8E5A-AD75BC74825D}">
      <dgm:prSet/>
      <dgm:spPr/>
      <dgm:t>
        <a:bodyPr/>
        <a:lstStyle/>
        <a:p>
          <a:endParaRPr lang="en-IN" sz="1000"/>
        </a:p>
      </dgm:t>
    </dgm:pt>
    <dgm:pt modelId="{BFCCAE52-976E-45FC-B01F-938E158F9251}" type="sibTrans" cxnId="{4D8B77FB-EE35-483B-8E5A-AD75BC74825D}">
      <dgm:prSet/>
      <dgm:spPr/>
      <dgm:t>
        <a:bodyPr/>
        <a:lstStyle/>
        <a:p>
          <a:endParaRPr lang="en-IN" sz="1000"/>
        </a:p>
      </dgm:t>
    </dgm:pt>
    <dgm:pt modelId="{50E04AE3-4D54-4E79-8AFB-58D58A083318}" type="pres">
      <dgm:prSet presAssocID="{B66B4E66-0B58-4149-90BE-849D29734657}" presName="hierChild1" presStyleCnt="0">
        <dgm:presLayoutVars>
          <dgm:orgChart val="1"/>
          <dgm:chPref val="1"/>
          <dgm:dir/>
          <dgm:animOne val="branch"/>
          <dgm:animLvl val="lvl"/>
          <dgm:resizeHandles/>
        </dgm:presLayoutVars>
      </dgm:prSet>
      <dgm:spPr/>
      <dgm:t>
        <a:bodyPr/>
        <a:lstStyle/>
        <a:p>
          <a:endParaRPr lang="en-US"/>
        </a:p>
      </dgm:t>
    </dgm:pt>
    <dgm:pt modelId="{26DC35DF-728A-41D5-9C92-B765545B074F}" type="pres">
      <dgm:prSet presAssocID="{9265D5E2-CC66-4A24-9754-ADE5FEEACF5D}" presName="hierRoot1" presStyleCnt="0">
        <dgm:presLayoutVars>
          <dgm:hierBranch val="init"/>
        </dgm:presLayoutVars>
      </dgm:prSet>
      <dgm:spPr/>
    </dgm:pt>
    <dgm:pt modelId="{DBF04D2D-BA88-4AE7-A267-52AF794534B0}" type="pres">
      <dgm:prSet presAssocID="{9265D5E2-CC66-4A24-9754-ADE5FEEACF5D}" presName="rootComposite1" presStyleCnt="0"/>
      <dgm:spPr/>
    </dgm:pt>
    <dgm:pt modelId="{4BE32A17-B1A9-4725-8000-5AEFB9A256F5}" type="pres">
      <dgm:prSet presAssocID="{9265D5E2-CC66-4A24-9754-ADE5FEEACF5D}" presName="rootText1" presStyleLbl="node0" presStyleIdx="0" presStyleCnt="1">
        <dgm:presLayoutVars>
          <dgm:chPref val="3"/>
        </dgm:presLayoutVars>
      </dgm:prSet>
      <dgm:spPr/>
      <dgm:t>
        <a:bodyPr/>
        <a:lstStyle/>
        <a:p>
          <a:endParaRPr lang="en-US"/>
        </a:p>
      </dgm:t>
    </dgm:pt>
    <dgm:pt modelId="{9F030EDD-29D2-4DAD-9C51-FB2E0E47DBD7}" type="pres">
      <dgm:prSet presAssocID="{9265D5E2-CC66-4A24-9754-ADE5FEEACF5D}" presName="rootConnector1" presStyleLbl="node1" presStyleIdx="0" presStyleCnt="0"/>
      <dgm:spPr/>
      <dgm:t>
        <a:bodyPr/>
        <a:lstStyle/>
        <a:p>
          <a:endParaRPr lang="en-US"/>
        </a:p>
      </dgm:t>
    </dgm:pt>
    <dgm:pt modelId="{4EDC5C98-F961-4C63-A5DE-6973C2EE9EB8}" type="pres">
      <dgm:prSet presAssocID="{9265D5E2-CC66-4A24-9754-ADE5FEEACF5D}" presName="hierChild2" presStyleCnt="0"/>
      <dgm:spPr/>
    </dgm:pt>
    <dgm:pt modelId="{242AFF97-91A5-4197-AD19-4ADCFE54B8F4}" type="pres">
      <dgm:prSet presAssocID="{A19FC152-FC2D-401D-B096-3BE35E1E66B5}" presName="Name37" presStyleLbl="parChTrans1D2" presStyleIdx="0" presStyleCnt="2"/>
      <dgm:spPr/>
      <dgm:t>
        <a:bodyPr/>
        <a:lstStyle/>
        <a:p>
          <a:endParaRPr lang="en-US"/>
        </a:p>
      </dgm:t>
    </dgm:pt>
    <dgm:pt modelId="{CA269A4F-F23F-4805-9BB3-27E16F455B6D}" type="pres">
      <dgm:prSet presAssocID="{627D569C-C8B7-49D8-B701-09963E6D9B58}" presName="hierRoot2" presStyleCnt="0">
        <dgm:presLayoutVars>
          <dgm:hierBranch val="init"/>
        </dgm:presLayoutVars>
      </dgm:prSet>
      <dgm:spPr/>
    </dgm:pt>
    <dgm:pt modelId="{0AF8F20F-90D8-403A-902D-3765743BA05F}" type="pres">
      <dgm:prSet presAssocID="{627D569C-C8B7-49D8-B701-09963E6D9B58}" presName="rootComposite" presStyleCnt="0"/>
      <dgm:spPr/>
    </dgm:pt>
    <dgm:pt modelId="{3634AC37-316D-4CD4-96FC-AB791338155F}" type="pres">
      <dgm:prSet presAssocID="{627D569C-C8B7-49D8-B701-09963E6D9B58}" presName="rootText" presStyleLbl="node2" presStyleIdx="0" presStyleCnt="2">
        <dgm:presLayoutVars>
          <dgm:chPref val="3"/>
        </dgm:presLayoutVars>
      </dgm:prSet>
      <dgm:spPr/>
      <dgm:t>
        <a:bodyPr/>
        <a:lstStyle/>
        <a:p>
          <a:endParaRPr lang="en-US"/>
        </a:p>
      </dgm:t>
    </dgm:pt>
    <dgm:pt modelId="{377D432C-631B-43DA-BEFF-BDBAB51DC461}" type="pres">
      <dgm:prSet presAssocID="{627D569C-C8B7-49D8-B701-09963E6D9B58}" presName="rootConnector" presStyleLbl="node2" presStyleIdx="0" presStyleCnt="2"/>
      <dgm:spPr/>
      <dgm:t>
        <a:bodyPr/>
        <a:lstStyle/>
        <a:p>
          <a:endParaRPr lang="en-US"/>
        </a:p>
      </dgm:t>
    </dgm:pt>
    <dgm:pt modelId="{63CBF65B-F1BB-4DF0-A9E7-AAB65C45497C}" type="pres">
      <dgm:prSet presAssocID="{627D569C-C8B7-49D8-B701-09963E6D9B58}" presName="hierChild4" presStyleCnt="0"/>
      <dgm:spPr/>
    </dgm:pt>
    <dgm:pt modelId="{0870CE3E-BEDE-44B3-BCCA-D894E8FBCA8F}" type="pres">
      <dgm:prSet presAssocID="{627D569C-C8B7-49D8-B701-09963E6D9B58}" presName="hierChild5" presStyleCnt="0"/>
      <dgm:spPr/>
    </dgm:pt>
    <dgm:pt modelId="{45323074-C331-43D8-8328-D9D5314C9A7F}" type="pres">
      <dgm:prSet presAssocID="{AF4BF5AA-1F59-45B4-AD7F-8AC85F5F87ED}" presName="Name37" presStyleLbl="parChTrans1D2" presStyleIdx="1" presStyleCnt="2"/>
      <dgm:spPr/>
      <dgm:t>
        <a:bodyPr/>
        <a:lstStyle/>
        <a:p>
          <a:endParaRPr lang="en-US"/>
        </a:p>
      </dgm:t>
    </dgm:pt>
    <dgm:pt modelId="{B237A27E-47A4-4A24-9C7C-F3C8F26A2BD3}" type="pres">
      <dgm:prSet presAssocID="{243C8592-F7C7-47D1-995C-14FDB016D299}" presName="hierRoot2" presStyleCnt="0">
        <dgm:presLayoutVars>
          <dgm:hierBranch val="init"/>
        </dgm:presLayoutVars>
      </dgm:prSet>
      <dgm:spPr/>
    </dgm:pt>
    <dgm:pt modelId="{B641C521-28C7-4046-933E-0B07EFC93479}" type="pres">
      <dgm:prSet presAssocID="{243C8592-F7C7-47D1-995C-14FDB016D299}" presName="rootComposite" presStyleCnt="0"/>
      <dgm:spPr/>
    </dgm:pt>
    <dgm:pt modelId="{36DBCE03-5B21-46CB-994A-B80F8EB4A046}" type="pres">
      <dgm:prSet presAssocID="{243C8592-F7C7-47D1-995C-14FDB016D299}" presName="rootText" presStyleLbl="node2" presStyleIdx="1" presStyleCnt="2">
        <dgm:presLayoutVars>
          <dgm:chPref val="3"/>
        </dgm:presLayoutVars>
      </dgm:prSet>
      <dgm:spPr/>
      <dgm:t>
        <a:bodyPr/>
        <a:lstStyle/>
        <a:p>
          <a:endParaRPr lang="en-US"/>
        </a:p>
      </dgm:t>
    </dgm:pt>
    <dgm:pt modelId="{2E93A590-4EC6-43BA-ADD4-223FC0DB8DD5}" type="pres">
      <dgm:prSet presAssocID="{243C8592-F7C7-47D1-995C-14FDB016D299}" presName="rootConnector" presStyleLbl="node2" presStyleIdx="1" presStyleCnt="2"/>
      <dgm:spPr/>
      <dgm:t>
        <a:bodyPr/>
        <a:lstStyle/>
        <a:p>
          <a:endParaRPr lang="en-US"/>
        </a:p>
      </dgm:t>
    </dgm:pt>
    <dgm:pt modelId="{BA4E663A-91F6-4002-A03F-98ED50C92CC0}" type="pres">
      <dgm:prSet presAssocID="{243C8592-F7C7-47D1-995C-14FDB016D299}" presName="hierChild4" presStyleCnt="0"/>
      <dgm:spPr/>
    </dgm:pt>
    <dgm:pt modelId="{437FB615-1988-4E49-A771-82B0F584DDE4}" type="pres">
      <dgm:prSet presAssocID="{243C8592-F7C7-47D1-995C-14FDB016D299}" presName="hierChild5" presStyleCnt="0"/>
      <dgm:spPr/>
    </dgm:pt>
    <dgm:pt modelId="{BC091BA2-04BC-45B8-B7DD-53C885BFED93}" type="pres">
      <dgm:prSet presAssocID="{9265D5E2-CC66-4A24-9754-ADE5FEEACF5D}" presName="hierChild3" presStyleCnt="0"/>
      <dgm:spPr/>
    </dgm:pt>
  </dgm:ptLst>
  <dgm:cxnLst>
    <dgm:cxn modelId="{58A3FFF2-6E84-4CB9-9DB8-C275F517F4AD}" srcId="{B66B4E66-0B58-4149-90BE-849D29734657}" destId="{9265D5E2-CC66-4A24-9754-ADE5FEEACF5D}" srcOrd="0" destOrd="0" parTransId="{656B4D22-8892-4B6E-848B-F6BD7EE2F4DF}" sibTransId="{D1AD2502-AFA2-48DD-B86C-CBBFE9F118EE}"/>
    <dgm:cxn modelId="{B0A5EE77-8A94-4449-9899-05E16D147758}" srcId="{9265D5E2-CC66-4A24-9754-ADE5FEEACF5D}" destId="{627D569C-C8B7-49D8-B701-09963E6D9B58}" srcOrd="0" destOrd="0" parTransId="{A19FC152-FC2D-401D-B096-3BE35E1E66B5}" sibTransId="{7D7237A5-1B7B-4338-B80A-8A5D9EB93A4B}"/>
    <dgm:cxn modelId="{4D8B77FB-EE35-483B-8E5A-AD75BC74825D}" srcId="{9265D5E2-CC66-4A24-9754-ADE5FEEACF5D}" destId="{243C8592-F7C7-47D1-995C-14FDB016D299}" srcOrd="1" destOrd="0" parTransId="{AF4BF5AA-1F59-45B4-AD7F-8AC85F5F87ED}" sibTransId="{BFCCAE52-976E-45FC-B01F-938E158F9251}"/>
    <dgm:cxn modelId="{9FE82938-5E2C-4CEC-BC07-279B3FDB5763}" type="presOf" srcId="{A19FC152-FC2D-401D-B096-3BE35E1E66B5}" destId="{242AFF97-91A5-4197-AD19-4ADCFE54B8F4}" srcOrd="0" destOrd="0" presId="urn:microsoft.com/office/officeart/2005/8/layout/orgChart1"/>
    <dgm:cxn modelId="{16D88B28-6065-40AE-8D5E-A6CB65DD94EB}" type="presOf" srcId="{B66B4E66-0B58-4149-90BE-849D29734657}" destId="{50E04AE3-4D54-4E79-8AFB-58D58A083318}" srcOrd="0" destOrd="0" presId="urn:microsoft.com/office/officeart/2005/8/layout/orgChart1"/>
    <dgm:cxn modelId="{B6330C03-0E8A-47FF-AE08-D5D9715F58D0}" type="presOf" srcId="{627D569C-C8B7-49D8-B701-09963E6D9B58}" destId="{377D432C-631B-43DA-BEFF-BDBAB51DC461}" srcOrd="1" destOrd="0" presId="urn:microsoft.com/office/officeart/2005/8/layout/orgChart1"/>
    <dgm:cxn modelId="{C2CFBFBB-8F69-4D5B-AF2D-CCF4CDC6B2A0}" type="presOf" srcId="{627D569C-C8B7-49D8-B701-09963E6D9B58}" destId="{3634AC37-316D-4CD4-96FC-AB791338155F}" srcOrd="0" destOrd="0" presId="urn:microsoft.com/office/officeart/2005/8/layout/orgChart1"/>
    <dgm:cxn modelId="{CDD9E118-CF7A-4833-94D8-7D86D4B5DE38}" type="presOf" srcId="{243C8592-F7C7-47D1-995C-14FDB016D299}" destId="{36DBCE03-5B21-46CB-994A-B80F8EB4A046}" srcOrd="0" destOrd="0" presId="urn:microsoft.com/office/officeart/2005/8/layout/orgChart1"/>
    <dgm:cxn modelId="{85E96AC2-FF3E-4C7F-A7E8-439C7EAED9AF}" type="presOf" srcId="{AF4BF5AA-1F59-45B4-AD7F-8AC85F5F87ED}" destId="{45323074-C331-43D8-8328-D9D5314C9A7F}" srcOrd="0" destOrd="0" presId="urn:microsoft.com/office/officeart/2005/8/layout/orgChart1"/>
    <dgm:cxn modelId="{D615B73A-193D-4E73-9CBF-05AA5897B28F}" type="presOf" srcId="{243C8592-F7C7-47D1-995C-14FDB016D299}" destId="{2E93A590-4EC6-43BA-ADD4-223FC0DB8DD5}" srcOrd="1" destOrd="0" presId="urn:microsoft.com/office/officeart/2005/8/layout/orgChart1"/>
    <dgm:cxn modelId="{351CF908-1023-42BD-A1F9-62AB0885BFA2}" type="presOf" srcId="{9265D5E2-CC66-4A24-9754-ADE5FEEACF5D}" destId="{4BE32A17-B1A9-4725-8000-5AEFB9A256F5}" srcOrd="0" destOrd="0" presId="urn:microsoft.com/office/officeart/2005/8/layout/orgChart1"/>
    <dgm:cxn modelId="{6860B955-1B3B-46A1-9522-16FB204F4B29}" type="presOf" srcId="{9265D5E2-CC66-4A24-9754-ADE5FEEACF5D}" destId="{9F030EDD-29D2-4DAD-9C51-FB2E0E47DBD7}" srcOrd="1" destOrd="0" presId="urn:microsoft.com/office/officeart/2005/8/layout/orgChart1"/>
    <dgm:cxn modelId="{8BEEA6D6-0493-49A9-B70C-7C14416033D3}" type="presParOf" srcId="{50E04AE3-4D54-4E79-8AFB-58D58A083318}" destId="{26DC35DF-728A-41D5-9C92-B765545B074F}" srcOrd="0" destOrd="0" presId="urn:microsoft.com/office/officeart/2005/8/layout/orgChart1"/>
    <dgm:cxn modelId="{FF1536AA-3D31-4DE3-BAC6-2993B773608D}" type="presParOf" srcId="{26DC35DF-728A-41D5-9C92-B765545B074F}" destId="{DBF04D2D-BA88-4AE7-A267-52AF794534B0}" srcOrd="0" destOrd="0" presId="urn:microsoft.com/office/officeart/2005/8/layout/orgChart1"/>
    <dgm:cxn modelId="{6BE209B6-4A05-400E-93D6-40F20EBAE63F}" type="presParOf" srcId="{DBF04D2D-BA88-4AE7-A267-52AF794534B0}" destId="{4BE32A17-B1A9-4725-8000-5AEFB9A256F5}" srcOrd="0" destOrd="0" presId="urn:microsoft.com/office/officeart/2005/8/layout/orgChart1"/>
    <dgm:cxn modelId="{BE1F83CF-C340-43BC-BD61-2C0AC6FFF3DA}" type="presParOf" srcId="{DBF04D2D-BA88-4AE7-A267-52AF794534B0}" destId="{9F030EDD-29D2-4DAD-9C51-FB2E0E47DBD7}" srcOrd="1" destOrd="0" presId="urn:microsoft.com/office/officeart/2005/8/layout/orgChart1"/>
    <dgm:cxn modelId="{2E13804A-70B2-4F25-A120-D29238293899}" type="presParOf" srcId="{26DC35DF-728A-41D5-9C92-B765545B074F}" destId="{4EDC5C98-F961-4C63-A5DE-6973C2EE9EB8}" srcOrd="1" destOrd="0" presId="urn:microsoft.com/office/officeart/2005/8/layout/orgChart1"/>
    <dgm:cxn modelId="{D021C827-CBCC-4B4F-8F79-43B3F272862E}" type="presParOf" srcId="{4EDC5C98-F961-4C63-A5DE-6973C2EE9EB8}" destId="{242AFF97-91A5-4197-AD19-4ADCFE54B8F4}" srcOrd="0" destOrd="0" presId="urn:microsoft.com/office/officeart/2005/8/layout/orgChart1"/>
    <dgm:cxn modelId="{EBAF890F-95B2-44F4-8315-E284AD4E23D5}" type="presParOf" srcId="{4EDC5C98-F961-4C63-A5DE-6973C2EE9EB8}" destId="{CA269A4F-F23F-4805-9BB3-27E16F455B6D}" srcOrd="1" destOrd="0" presId="urn:microsoft.com/office/officeart/2005/8/layout/orgChart1"/>
    <dgm:cxn modelId="{283DFAF2-A49B-41CB-BBF8-0101FE262A0B}" type="presParOf" srcId="{CA269A4F-F23F-4805-9BB3-27E16F455B6D}" destId="{0AF8F20F-90D8-403A-902D-3765743BA05F}" srcOrd="0" destOrd="0" presId="urn:microsoft.com/office/officeart/2005/8/layout/orgChart1"/>
    <dgm:cxn modelId="{9CB6FDE9-DA74-4039-B5E4-CBBC3B61B9FF}" type="presParOf" srcId="{0AF8F20F-90D8-403A-902D-3765743BA05F}" destId="{3634AC37-316D-4CD4-96FC-AB791338155F}" srcOrd="0" destOrd="0" presId="urn:microsoft.com/office/officeart/2005/8/layout/orgChart1"/>
    <dgm:cxn modelId="{5D30A553-FEDC-4D82-9072-2DCC1ACBC108}" type="presParOf" srcId="{0AF8F20F-90D8-403A-902D-3765743BA05F}" destId="{377D432C-631B-43DA-BEFF-BDBAB51DC461}" srcOrd="1" destOrd="0" presId="urn:microsoft.com/office/officeart/2005/8/layout/orgChart1"/>
    <dgm:cxn modelId="{C108201B-9695-48C5-85A4-A110D265587E}" type="presParOf" srcId="{CA269A4F-F23F-4805-9BB3-27E16F455B6D}" destId="{63CBF65B-F1BB-4DF0-A9E7-AAB65C45497C}" srcOrd="1" destOrd="0" presId="urn:microsoft.com/office/officeart/2005/8/layout/orgChart1"/>
    <dgm:cxn modelId="{C2988D18-098C-4C90-8D28-2C8458500EA7}" type="presParOf" srcId="{CA269A4F-F23F-4805-9BB3-27E16F455B6D}" destId="{0870CE3E-BEDE-44B3-BCCA-D894E8FBCA8F}" srcOrd="2" destOrd="0" presId="urn:microsoft.com/office/officeart/2005/8/layout/orgChart1"/>
    <dgm:cxn modelId="{73499F1D-0245-45CA-9FE8-8CDD3B5C25A0}" type="presParOf" srcId="{4EDC5C98-F961-4C63-A5DE-6973C2EE9EB8}" destId="{45323074-C331-43D8-8328-D9D5314C9A7F}" srcOrd="2" destOrd="0" presId="urn:microsoft.com/office/officeart/2005/8/layout/orgChart1"/>
    <dgm:cxn modelId="{5FF8AC0F-5C0C-4C60-BB2B-1D3CF5282EA2}" type="presParOf" srcId="{4EDC5C98-F961-4C63-A5DE-6973C2EE9EB8}" destId="{B237A27E-47A4-4A24-9C7C-F3C8F26A2BD3}" srcOrd="3" destOrd="0" presId="urn:microsoft.com/office/officeart/2005/8/layout/orgChart1"/>
    <dgm:cxn modelId="{B331C7C4-7B17-4FDB-925F-70B6DE2B4031}" type="presParOf" srcId="{B237A27E-47A4-4A24-9C7C-F3C8F26A2BD3}" destId="{B641C521-28C7-4046-933E-0B07EFC93479}" srcOrd="0" destOrd="0" presId="urn:microsoft.com/office/officeart/2005/8/layout/orgChart1"/>
    <dgm:cxn modelId="{10821189-88CF-47ED-9885-64437F0A684F}" type="presParOf" srcId="{B641C521-28C7-4046-933E-0B07EFC93479}" destId="{36DBCE03-5B21-46CB-994A-B80F8EB4A046}" srcOrd="0" destOrd="0" presId="urn:microsoft.com/office/officeart/2005/8/layout/orgChart1"/>
    <dgm:cxn modelId="{6E9C038C-C274-4449-9B76-B04843841F42}" type="presParOf" srcId="{B641C521-28C7-4046-933E-0B07EFC93479}" destId="{2E93A590-4EC6-43BA-ADD4-223FC0DB8DD5}" srcOrd="1" destOrd="0" presId="urn:microsoft.com/office/officeart/2005/8/layout/orgChart1"/>
    <dgm:cxn modelId="{CFE6DFE2-0D1F-492C-A3DB-9E8DCD532264}" type="presParOf" srcId="{B237A27E-47A4-4A24-9C7C-F3C8F26A2BD3}" destId="{BA4E663A-91F6-4002-A03F-98ED50C92CC0}" srcOrd="1" destOrd="0" presId="urn:microsoft.com/office/officeart/2005/8/layout/orgChart1"/>
    <dgm:cxn modelId="{7AB0CFF5-34D5-45E4-AC5B-7EDD40FD8B63}" type="presParOf" srcId="{B237A27E-47A4-4A24-9C7C-F3C8F26A2BD3}" destId="{437FB615-1988-4E49-A771-82B0F584DDE4}" srcOrd="2" destOrd="0" presId="urn:microsoft.com/office/officeart/2005/8/layout/orgChart1"/>
    <dgm:cxn modelId="{DEDD7645-B3A5-4BB9-BB16-DC55F016680E}" type="presParOf" srcId="{26DC35DF-728A-41D5-9C92-B765545B074F}" destId="{BC091BA2-04BC-45B8-B7DD-53C885BFED93}" srcOrd="2" destOrd="0" presId="urn:microsoft.com/office/officeart/2005/8/layout/orgChar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6B4E66-0B58-4149-90BE-849D2973465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9265D5E2-CC66-4A24-9754-ADE5FEEACF5D}">
      <dgm:prSet phldrT="[Text]" custT="1"/>
      <dgm:spPr/>
      <dgm:t>
        <a:bodyPr/>
        <a:lstStyle/>
        <a:p>
          <a:r>
            <a:rPr lang="en-IN" sz="3200" b="0" i="0" dirty="0"/>
            <a:t>churn</a:t>
          </a:r>
          <a:endParaRPr lang="en-IN" sz="3200" dirty="0"/>
        </a:p>
      </dgm:t>
    </dgm:pt>
    <dgm:pt modelId="{656B4D22-8892-4B6E-848B-F6BD7EE2F4DF}" type="parTrans" cxnId="{58A3FFF2-6E84-4CB9-9DB8-C275F517F4AD}">
      <dgm:prSet/>
      <dgm:spPr/>
      <dgm:t>
        <a:bodyPr/>
        <a:lstStyle/>
        <a:p>
          <a:endParaRPr lang="en-IN" sz="1000"/>
        </a:p>
      </dgm:t>
    </dgm:pt>
    <dgm:pt modelId="{D1AD2502-AFA2-48DD-B86C-CBBFE9F118EE}" type="sibTrans" cxnId="{58A3FFF2-6E84-4CB9-9DB8-C275F517F4AD}">
      <dgm:prSet/>
      <dgm:spPr/>
      <dgm:t>
        <a:bodyPr/>
        <a:lstStyle/>
        <a:p>
          <a:endParaRPr lang="en-IN" sz="1000"/>
        </a:p>
      </dgm:t>
    </dgm:pt>
    <dgm:pt modelId="{627D569C-C8B7-49D8-B701-09963E6D9B58}">
      <dgm:prSet phldrT="[Text]" custT="1"/>
      <dgm:spPr/>
      <dgm:t>
        <a:bodyPr/>
        <a:lstStyle/>
        <a:p>
          <a:r>
            <a:rPr lang="en-IN" sz="3200" b="1" i="0" dirty="0"/>
            <a:t>Revenue-based </a:t>
          </a:r>
          <a:endParaRPr lang="en-IN" sz="3200" dirty="0"/>
        </a:p>
      </dgm:t>
    </dgm:pt>
    <dgm:pt modelId="{A19FC152-FC2D-401D-B096-3BE35E1E66B5}" type="parTrans" cxnId="{B0A5EE77-8A94-4449-9899-05E16D147758}">
      <dgm:prSet/>
      <dgm:spPr/>
      <dgm:t>
        <a:bodyPr/>
        <a:lstStyle/>
        <a:p>
          <a:endParaRPr lang="en-IN" sz="1000"/>
        </a:p>
      </dgm:t>
    </dgm:pt>
    <dgm:pt modelId="{7D7237A5-1B7B-4338-B80A-8A5D9EB93A4B}" type="sibTrans" cxnId="{B0A5EE77-8A94-4449-9899-05E16D147758}">
      <dgm:prSet/>
      <dgm:spPr/>
      <dgm:t>
        <a:bodyPr/>
        <a:lstStyle/>
        <a:p>
          <a:endParaRPr lang="en-IN" sz="1000"/>
        </a:p>
      </dgm:t>
    </dgm:pt>
    <dgm:pt modelId="{243C8592-F7C7-47D1-995C-14FDB016D299}">
      <dgm:prSet phldrT="[Text]" custT="1"/>
      <dgm:spPr/>
      <dgm:t>
        <a:bodyPr/>
        <a:lstStyle/>
        <a:p>
          <a:r>
            <a:rPr lang="en-IN" sz="3200" b="1" i="0" dirty="0"/>
            <a:t>Usage-based</a:t>
          </a:r>
          <a:endParaRPr lang="en-IN" sz="3200" dirty="0"/>
        </a:p>
      </dgm:t>
    </dgm:pt>
    <dgm:pt modelId="{AF4BF5AA-1F59-45B4-AD7F-8AC85F5F87ED}" type="parTrans" cxnId="{4D8B77FB-EE35-483B-8E5A-AD75BC74825D}">
      <dgm:prSet/>
      <dgm:spPr/>
      <dgm:t>
        <a:bodyPr/>
        <a:lstStyle/>
        <a:p>
          <a:endParaRPr lang="en-IN" sz="1000"/>
        </a:p>
      </dgm:t>
    </dgm:pt>
    <dgm:pt modelId="{BFCCAE52-976E-45FC-B01F-938E158F9251}" type="sibTrans" cxnId="{4D8B77FB-EE35-483B-8E5A-AD75BC74825D}">
      <dgm:prSet/>
      <dgm:spPr/>
      <dgm:t>
        <a:bodyPr/>
        <a:lstStyle/>
        <a:p>
          <a:endParaRPr lang="en-IN" sz="1000"/>
        </a:p>
      </dgm:t>
    </dgm:pt>
    <dgm:pt modelId="{50E04AE3-4D54-4E79-8AFB-58D58A083318}" type="pres">
      <dgm:prSet presAssocID="{B66B4E66-0B58-4149-90BE-849D29734657}" presName="hierChild1" presStyleCnt="0">
        <dgm:presLayoutVars>
          <dgm:orgChart val="1"/>
          <dgm:chPref val="1"/>
          <dgm:dir/>
          <dgm:animOne val="branch"/>
          <dgm:animLvl val="lvl"/>
          <dgm:resizeHandles/>
        </dgm:presLayoutVars>
      </dgm:prSet>
      <dgm:spPr/>
      <dgm:t>
        <a:bodyPr/>
        <a:lstStyle/>
        <a:p>
          <a:endParaRPr lang="en-US"/>
        </a:p>
      </dgm:t>
    </dgm:pt>
    <dgm:pt modelId="{26DC35DF-728A-41D5-9C92-B765545B074F}" type="pres">
      <dgm:prSet presAssocID="{9265D5E2-CC66-4A24-9754-ADE5FEEACF5D}" presName="hierRoot1" presStyleCnt="0">
        <dgm:presLayoutVars>
          <dgm:hierBranch val="init"/>
        </dgm:presLayoutVars>
      </dgm:prSet>
      <dgm:spPr/>
    </dgm:pt>
    <dgm:pt modelId="{DBF04D2D-BA88-4AE7-A267-52AF794534B0}" type="pres">
      <dgm:prSet presAssocID="{9265D5E2-CC66-4A24-9754-ADE5FEEACF5D}" presName="rootComposite1" presStyleCnt="0"/>
      <dgm:spPr/>
    </dgm:pt>
    <dgm:pt modelId="{4BE32A17-B1A9-4725-8000-5AEFB9A256F5}" type="pres">
      <dgm:prSet presAssocID="{9265D5E2-CC66-4A24-9754-ADE5FEEACF5D}" presName="rootText1" presStyleLbl="node0" presStyleIdx="0" presStyleCnt="1">
        <dgm:presLayoutVars>
          <dgm:chPref val="3"/>
        </dgm:presLayoutVars>
      </dgm:prSet>
      <dgm:spPr/>
      <dgm:t>
        <a:bodyPr/>
        <a:lstStyle/>
        <a:p>
          <a:endParaRPr lang="en-US"/>
        </a:p>
      </dgm:t>
    </dgm:pt>
    <dgm:pt modelId="{9F030EDD-29D2-4DAD-9C51-FB2E0E47DBD7}" type="pres">
      <dgm:prSet presAssocID="{9265D5E2-CC66-4A24-9754-ADE5FEEACF5D}" presName="rootConnector1" presStyleLbl="node1" presStyleIdx="0" presStyleCnt="0"/>
      <dgm:spPr/>
      <dgm:t>
        <a:bodyPr/>
        <a:lstStyle/>
        <a:p>
          <a:endParaRPr lang="en-US"/>
        </a:p>
      </dgm:t>
    </dgm:pt>
    <dgm:pt modelId="{4EDC5C98-F961-4C63-A5DE-6973C2EE9EB8}" type="pres">
      <dgm:prSet presAssocID="{9265D5E2-CC66-4A24-9754-ADE5FEEACF5D}" presName="hierChild2" presStyleCnt="0"/>
      <dgm:spPr/>
    </dgm:pt>
    <dgm:pt modelId="{242AFF97-91A5-4197-AD19-4ADCFE54B8F4}" type="pres">
      <dgm:prSet presAssocID="{A19FC152-FC2D-401D-B096-3BE35E1E66B5}" presName="Name37" presStyleLbl="parChTrans1D2" presStyleIdx="0" presStyleCnt="2"/>
      <dgm:spPr/>
      <dgm:t>
        <a:bodyPr/>
        <a:lstStyle/>
        <a:p>
          <a:endParaRPr lang="en-US"/>
        </a:p>
      </dgm:t>
    </dgm:pt>
    <dgm:pt modelId="{CA269A4F-F23F-4805-9BB3-27E16F455B6D}" type="pres">
      <dgm:prSet presAssocID="{627D569C-C8B7-49D8-B701-09963E6D9B58}" presName="hierRoot2" presStyleCnt="0">
        <dgm:presLayoutVars>
          <dgm:hierBranch val="init"/>
        </dgm:presLayoutVars>
      </dgm:prSet>
      <dgm:spPr/>
    </dgm:pt>
    <dgm:pt modelId="{0AF8F20F-90D8-403A-902D-3765743BA05F}" type="pres">
      <dgm:prSet presAssocID="{627D569C-C8B7-49D8-B701-09963E6D9B58}" presName="rootComposite" presStyleCnt="0"/>
      <dgm:spPr/>
    </dgm:pt>
    <dgm:pt modelId="{3634AC37-316D-4CD4-96FC-AB791338155F}" type="pres">
      <dgm:prSet presAssocID="{627D569C-C8B7-49D8-B701-09963E6D9B58}" presName="rootText" presStyleLbl="node2" presStyleIdx="0" presStyleCnt="2">
        <dgm:presLayoutVars>
          <dgm:chPref val="3"/>
        </dgm:presLayoutVars>
      </dgm:prSet>
      <dgm:spPr/>
      <dgm:t>
        <a:bodyPr/>
        <a:lstStyle/>
        <a:p>
          <a:endParaRPr lang="en-US"/>
        </a:p>
      </dgm:t>
    </dgm:pt>
    <dgm:pt modelId="{377D432C-631B-43DA-BEFF-BDBAB51DC461}" type="pres">
      <dgm:prSet presAssocID="{627D569C-C8B7-49D8-B701-09963E6D9B58}" presName="rootConnector" presStyleLbl="node2" presStyleIdx="0" presStyleCnt="2"/>
      <dgm:spPr/>
      <dgm:t>
        <a:bodyPr/>
        <a:lstStyle/>
        <a:p>
          <a:endParaRPr lang="en-US"/>
        </a:p>
      </dgm:t>
    </dgm:pt>
    <dgm:pt modelId="{63CBF65B-F1BB-4DF0-A9E7-AAB65C45497C}" type="pres">
      <dgm:prSet presAssocID="{627D569C-C8B7-49D8-B701-09963E6D9B58}" presName="hierChild4" presStyleCnt="0"/>
      <dgm:spPr/>
    </dgm:pt>
    <dgm:pt modelId="{0870CE3E-BEDE-44B3-BCCA-D894E8FBCA8F}" type="pres">
      <dgm:prSet presAssocID="{627D569C-C8B7-49D8-B701-09963E6D9B58}" presName="hierChild5" presStyleCnt="0"/>
      <dgm:spPr/>
    </dgm:pt>
    <dgm:pt modelId="{45323074-C331-43D8-8328-D9D5314C9A7F}" type="pres">
      <dgm:prSet presAssocID="{AF4BF5AA-1F59-45B4-AD7F-8AC85F5F87ED}" presName="Name37" presStyleLbl="parChTrans1D2" presStyleIdx="1" presStyleCnt="2"/>
      <dgm:spPr/>
      <dgm:t>
        <a:bodyPr/>
        <a:lstStyle/>
        <a:p>
          <a:endParaRPr lang="en-US"/>
        </a:p>
      </dgm:t>
    </dgm:pt>
    <dgm:pt modelId="{B237A27E-47A4-4A24-9C7C-F3C8F26A2BD3}" type="pres">
      <dgm:prSet presAssocID="{243C8592-F7C7-47D1-995C-14FDB016D299}" presName="hierRoot2" presStyleCnt="0">
        <dgm:presLayoutVars>
          <dgm:hierBranch val="init"/>
        </dgm:presLayoutVars>
      </dgm:prSet>
      <dgm:spPr/>
    </dgm:pt>
    <dgm:pt modelId="{B641C521-28C7-4046-933E-0B07EFC93479}" type="pres">
      <dgm:prSet presAssocID="{243C8592-F7C7-47D1-995C-14FDB016D299}" presName="rootComposite" presStyleCnt="0"/>
      <dgm:spPr/>
    </dgm:pt>
    <dgm:pt modelId="{36DBCE03-5B21-46CB-994A-B80F8EB4A046}" type="pres">
      <dgm:prSet presAssocID="{243C8592-F7C7-47D1-995C-14FDB016D299}" presName="rootText" presStyleLbl="node2" presStyleIdx="1" presStyleCnt="2">
        <dgm:presLayoutVars>
          <dgm:chPref val="3"/>
        </dgm:presLayoutVars>
      </dgm:prSet>
      <dgm:spPr/>
      <dgm:t>
        <a:bodyPr/>
        <a:lstStyle/>
        <a:p>
          <a:endParaRPr lang="en-US"/>
        </a:p>
      </dgm:t>
    </dgm:pt>
    <dgm:pt modelId="{2E93A590-4EC6-43BA-ADD4-223FC0DB8DD5}" type="pres">
      <dgm:prSet presAssocID="{243C8592-F7C7-47D1-995C-14FDB016D299}" presName="rootConnector" presStyleLbl="node2" presStyleIdx="1" presStyleCnt="2"/>
      <dgm:spPr/>
      <dgm:t>
        <a:bodyPr/>
        <a:lstStyle/>
        <a:p>
          <a:endParaRPr lang="en-US"/>
        </a:p>
      </dgm:t>
    </dgm:pt>
    <dgm:pt modelId="{BA4E663A-91F6-4002-A03F-98ED50C92CC0}" type="pres">
      <dgm:prSet presAssocID="{243C8592-F7C7-47D1-995C-14FDB016D299}" presName="hierChild4" presStyleCnt="0"/>
      <dgm:spPr/>
    </dgm:pt>
    <dgm:pt modelId="{437FB615-1988-4E49-A771-82B0F584DDE4}" type="pres">
      <dgm:prSet presAssocID="{243C8592-F7C7-47D1-995C-14FDB016D299}" presName="hierChild5" presStyleCnt="0"/>
      <dgm:spPr/>
    </dgm:pt>
    <dgm:pt modelId="{BC091BA2-04BC-45B8-B7DD-53C885BFED93}" type="pres">
      <dgm:prSet presAssocID="{9265D5E2-CC66-4A24-9754-ADE5FEEACF5D}" presName="hierChild3" presStyleCnt="0"/>
      <dgm:spPr/>
    </dgm:pt>
  </dgm:ptLst>
  <dgm:cxnLst>
    <dgm:cxn modelId="{58A3FFF2-6E84-4CB9-9DB8-C275F517F4AD}" srcId="{B66B4E66-0B58-4149-90BE-849D29734657}" destId="{9265D5E2-CC66-4A24-9754-ADE5FEEACF5D}" srcOrd="0" destOrd="0" parTransId="{656B4D22-8892-4B6E-848B-F6BD7EE2F4DF}" sibTransId="{D1AD2502-AFA2-48DD-B86C-CBBFE9F118EE}"/>
    <dgm:cxn modelId="{B0A5EE77-8A94-4449-9899-05E16D147758}" srcId="{9265D5E2-CC66-4A24-9754-ADE5FEEACF5D}" destId="{627D569C-C8B7-49D8-B701-09963E6D9B58}" srcOrd="0" destOrd="0" parTransId="{A19FC152-FC2D-401D-B096-3BE35E1E66B5}" sibTransId="{7D7237A5-1B7B-4338-B80A-8A5D9EB93A4B}"/>
    <dgm:cxn modelId="{4D8B77FB-EE35-483B-8E5A-AD75BC74825D}" srcId="{9265D5E2-CC66-4A24-9754-ADE5FEEACF5D}" destId="{243C8592-F7C7-47D1-995C-14FDB016D299}" srcOrd="1" destOrd="0" parTransId="{AF4BF5AA-1F59-45B4-AD7F-8AC85F5F87ED}" sibTransId="{BFCCAE52-976E-45FC-B01F-938E158F9251}"/>
    <dgm:cxn modelId="{9FE82938-5E2C-4CEC-BC07-279B3FDB5763}" type="presOf" srcId="{A19FC152-FC2D-401D-B096-3BE35E1E66B5}" destId="{242AFF97-91A5-4197-AD19-4ADCFE54B8F4}" srcOrd="0" destOrd="0" presId="urn:microsoft.com/office/officeart/2005/8/layout/orgChart1"/>
    <dgm:cxn modelId="{16D88B28-6065-40AE-8D5E-A6CB65DD94EB}" type="presOf" srcId="{B66B4E66-0B58-4149-90BE-849D29734657}" destId="{50E04AE3-4D54-4E79-8AFB-58D58A083318}" srcOrd="0" destOrd="0" presId="urn:microsoft.com/office/officeart/2005/8/layout/orgChart1"/>
    <dgm:cxn modelId="{B6330C03-0E8A-47FF-AE08-D5D9715F58D0}" type="presOf" srcId="{627D569C-C8B7-49D8-B701-09963E6D9B58}" destId="{377D432C-631B-43DA-BEFF-BDBAB51DC461}" srcOrd="1" destOrd="0" presId="urn:microsoft.com/office/officeart/2005/8/layout/orgChart1"/>
    <dgm:cxn modelId="{C2CFBFBB-8F69-4D5B-AF2D-CCF4CDC6B2A0}" type="presOf" srcId="{627D569C-C8B7-49D8-B701-09963E6D9B58}" destId="{3634AC37-316D-4CD4-96FC-AB791338155F}" srcOrd="0" destOrd="0" presId="urn:microsoft.com/office/officeart/2005/8/layout/orgChart1"/>
    <dgm:cxn modelId="{CDD9E118-CF7A-4833-94D8-7D86D4B5DE38}" type="presOf" srcId="{243C8592-F7C7-47D1-995C-14FDB016D299}" destId="{36DBCE03-5B21-46CB-994A-B80F8EB4A046}" srcOrd="0" destOrd="0" presId="urn:microsoft.com/office/officeart/2005/8/layout/orgChart1"/>
    <dgm:cxn modelId="{85E96AC2-FF3E-4C7F-A7E8-439C7EAED9AF}" type="presOf" srcId="{AF4BF5AA-1F59-45B4-AD7F-8AC85F5F87ED}" destId="{45323074-C331-43D8-8328-D9D5314C9A7F}" srcOrd="0" destOrd="0" presId="urn:microsoft.com/office/officeart/2005/8/layout/orgChart1"/>
    <dgm:cxn modelId="{D615B73A-193D-4E73-9CBF-05AA5897B28F}" type="presOf" srcId="{243C8592-F7C7-47D1-995C-14FDB016D299}" destId="{2E93A590-4EC6-43BA-ADD4-223FC0DB8DD5}" srcOrd="1" destOrd="0" presId="urn:microsoft.com/office/officeart/2005/8/layout/orgChart1"/>
    <dgm:cxn modelId="{351CF908-1023-42BD-A1F9-62AB0885BFA2}" type="presOf" srcId="{9265D5E2-CC66-4A24-9754-ADE5FEEACF5D}" destId="{4BE32A17-B1A9-4725-8000-5AEFB9A256F5}" srcOrd="0" destOrd="0" presId="urn:microsoft.com/office/officeart/2005/8/layout/orgChart1"/>
    <dgm:cxn modelId="{6860B955-1B3B-46A1-9522-16FB204F4B29}" type="presOf" srcId="{9265D5E2-CC66-4A24-9754-ADE5FEEACF5D}" destId="{9F030EDD-29D2-4DAD-9C51-FB2E0E47DBD7}" srcOrd="1" destOrd="0" presId="urn:microsoft.com/office/officeart/2005/8/layout/orgChart1"/>
    <dgm:cxn modelId="{8BEEA6D6-0493-49A9-B70C-7C14416033D3}" type="presParOf" srcId="{50E04AE3-4D54-4E79-8AFB-58D58A083318}" destId="{26DC35DF-728A-41D5-9C92-B765545B074F}" srcOrd="0" destOrd="0" presId="urn:microsoft.com/office/officeart/2005/8/layout/orgChart1"/>
    <dgm:cxn modelId="{FF1536AA-3D31-4DE3-BAC6-2993B773608D}" type="presParOf" srcId="{26DC35DF-728A-41D5-9C92-B765545B074F}" destId="{DBF04D2D-BA88-4AE7-A267-52AF794534B0}" srcOrd="0" destOrd="0" presId="urn:microsoft.com/office/officeart/2005/8/layout/orgChart1"/>
    <dgm:cxn modelId="{6BE209B6-4A05-400E-93D6-40F20EBAE63F}" type="presParOf" srcId="{DBF04D2D-BA88-4AE7-A267-52AF794534B0}" destId="{4BE32A17-B1A9-4725-8000-5AEFB9A256F5}" srcOrd="0" destOrd="0" presId="urn:microsoft.com/office/officeart/2005/8/layout/orgChart1"/>
    <dgm:cxn modelId="{BE1F83CF-C340-43BC-BD61-2C0AC6FFF3DA}" type="presParOf" srcId="{DBF04D2D-BA88-4AE7-A267-52AF794534B0}" destId="{9F030EDD-29D2-4DAD-9C51-FB2E0E47DBD7}" srcOrd="1" destOrd="0" presId="urn:microsoft.com/office/officeart/2005/8/layout/orgChart1"/>
    <dgm:cxn modelId="{2E13804A-70B2-4F25-A120-D29238293899}" type="presParOf" srcId="{26DC35DF-728A-41D5-9C92-B765545B074F}" destId="{4EDC5C98-F961-4C63-A5DE-6973C2EE9EB8}" srcOrd="1" destOrd="0" presId="urn:microsoft.com/office/officeart/2005/8/layout/orgChart1"/>
    <dgm:cxn modelId="{D021C827-CBCC-4B4F-8F79-43B3F272862E}" type="presParOf" srcId="{4EDC5C98-F961-4C63-A5DE-6973C2EE9EB8}" destId="{242AFF97-91A5-4197-AD19-4ADCFE54B8F4}" srcOrd="0" destOrd="0" presId="urn:microsoft.com/office/officeart/2005/8/layout/orgChart1"/>
    <dgm:cxn modelId="{EBAF890F-95B2-44F4-8315-E284AD4E23D5}" type="presParOf" srcId="{4EDC5C98-F961-4C63-A5DE-6973C2EE9EB8}" destId="{CA269A4F-F23F-4805-9BB3-27E16F455B6D}" srcOrd="1" destOrd="0" presId="urn:microsoft.com/office/officeart/2005/8/layout/orgChart1"/>
    <dgm:cxn modelId="{283DFAF2-A49B-41CB-BBF8-0101FE262A0B}" type="presParOf" srcId="{CA269A4F-F23F-4805-9BB3-27E16F455B6D}" destId="{0AF8F20F-90D8-403A-902D-3765743BA05F}" srcOrd="0" destOrd="0" presId="urn:microsoft.com/office/officeart/2005/8/layout/orgChart1"/>
    <dgm:cxn modelId="{9CB6FDE9-DA74-4039-B5E4-CBBC3B61B9FF}" type="presParOf" srcId="{0AF8F20F-90D8-403A-902D-3765743BA05F}" destId="{3634AC37-316D-4CD4-96FC-AB791338155F}" srcOrd="0" destOrd="0" presId="urn:microsoft.com/office/officeart/2005/8/layout/orgChart1"/>
    <dgm:cxn modelId="{5D30A553-FEDC-4D82-9072-2DCC1ACBC108}" type="presParOf" srcId="{0AF8F20F-90D8-403A-902D-3765743BA05F}" destId="{377D432C-631B-43DA-BEFF-BDBAB51DC461}" srcOrd="1" destOrd="0" presId="urn:microsoft.com/office/officeart/2005/8/layout/orgChart1"/>
    <dgm:cxn modelId="{C108201B-9695-48C5-85A4-A110D265587E}" type="presParOf" srcId="{CA269A4F-F23F-4805-9BB3-27E16F455B6D}" destId="{63CBF65B-F1BB-4DF0-A9E7-AAB65C45497C}" srcOrd="1" destOrd="0" presId="urn:microsoft.com/office/officeart/2005/8/layout/orgChart1"/>
    <dgm:cxn modelId="{C2988D18-098C-4C90-8D28-2C8458500EA7}" type="presParOf" srcId="{CA269A4F-F23F-4805-9BB3-27E16F455B6D}" destId="{0870CE3E-BEDE-44B3-BCCA-D894E8FBCA8F}" srcOrd="2" destOrd="0" presId="urn:microsoft.com/office/officeart/2005/8/layout/orgChart1"/>
    <dgm:cxn modelId="{73499F1D-0245-45CA-9FE8-8CDD3B5C25A0}" type="presParOf" srcId="{4EDC5C98-F961-4C63-A5DE-6973C2EE9EB8}" destId="{45323074-C331-43D8-8328-D9D5314C9A7F}" srcOrd="2" destOrd="0" presId="urn:microsoft.com/office/officeart/2005/8/layout/orgChart1"/>
    <dgm:cxn modelId="{5FF8AC0F-5C0C-4C60-BB2B-1D3CF5282EA2}" type="presParOf" srcId="{4EDC5C98-F961-4C63-A5DE-6973C2EE9EB8}" destId="{B237A27E-47A4-4A24-9C7C-F3C8F26A2BD3}" srcOrd="3" destOrd="0" presId="urn:microsoft.com/office/officeart/2005/8/layout/orgChart1"/>
    <dgm:cxn modelId="{B331C7C4-7B17-4FDB-925F-70B6DE2B4031}" type="presParOf" srcId="{B237A27E-47A4-4A24-9C7C-F3C8F26A2BD3}" destId="{B641C521-28C7-4046-933E-0B07EFC93479}" srcOrd="0" destOrd="0" presId="urn:microsoft.com/office/officeart/2005/8/layout/orgChart1"/>
    <dgm:cxn modelId="{10821189-88CF-47ED-9885-64437F0A684F}" type="presParOf" srcId="{B641C521-28C7-4046-933E-0B07EFC93479}" destId="{36DBCE03-5B21-46CB-994A-B80F8EB4A046}" srcOrd="0" destOrd="0" presId="urn:microsoft.com/office/officeart/2005/8/layout/orgChart1"/>
    <dgm:cxn modelId="{6E9C038C-C274-4449-9B76-B04843841F42}" type="presParOf" srcId="{B641C521-28C7-4046-933E-0B07EFC93479}" destId="{2E93A590-4EC6-43BA-ADD4-223FC0DB8DD5}" srcOrd="1" destOrd="0" presId="urn:microsoft.com/office/officeart/2005/8/layout/orgChart1"/>
    <dgm:cxn modelId="{CFE6DFE2-0D1F-492C-A3DB-9E8DCD532264}" type="presParOf" srcId="{B237A27E-47A4-4A24-9C7C-F3C8F26A2BD3}" destId="{BA4E663A-91F6-4002-A03F-98ED50C92CC0}" srcOrd="1" destOrd="0" presId="urn:microsoft.com/office/officeart/2005/8/layout/orgChart1"/>
    <dgm:cxn modelId="{7AB0CFF5-34D5-45E4-AC5B-7EDD40FD8B63}" type="presParOf" srcId="{B237A27E-47A4-4A24-9C7C-F3C8F26A2BD3}" destId="{437FB615-1988-4E49-A771-82B0F584DDE4}" srcOrd="2" destOrd="0" presId="urn:microsoft.com/office/officeart/2005/8/layout/orgChart1"/>
    <dgm:cxn modelId="{DEDD7645-B3A5-4BB9-BB16-DC55F016680E}" type="presParOf" srcId="{26DC35DF-728A-41D5-9C92-B765545B074F}" destId="{BC091BA2-04BC-45B8-B7DD-53C885BFED93}" srcOrd="2" destOrd="0" presId="urn:microsoft.com/office/officeart/2005/8/layout/orgChar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323074-C331-43D8-8328-D9D5314C9A7F}">
      <dsp:nvSpPr>
        <dsp:cNvPr id="0" name=""/>
        <dsp:cNvSpPr/>
      </dsp:nvSpPr>
      <dsp:spPr>
        <a:xfrm>
          <a:off x="3329610" y="1074712"/>
          <a:ext cx="1298352" cy="450667"/>
        </a:xfrm>
        <a:custGeom>
          <a:avLst/>
          <a:gdLst/>
          <a:ahLst/>
          <a:cxnLst/>
          <a:rect l="0" t="0" r="0" b="0"/>
          <a:pathLst>
            <a:path>
              <a:moveTo>
                <a:pt x="0" y="0"/>
              </a:moveTo>
              <a:lnTo>
                <a:pt x="0" y="225333"/>
              </a:lnTo>
              <a:lnTo>
                <a:pt x="1298352" y="225333"/>
              </a:lnTo>
              <a:lnTo>
                <a:pt x="1298352" y="45066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2AFF97-91A5-4197-AD19-4ADCFE54B8F4}">
      <dsp:nvSpPr>
        <dsp:cNvPr id="0" name=""/>
        <dsp:cNvSpPr/>
      </dsp:nvSpPr>
      <dsp:spPr>
        <a:xfrm>
          <a:off x="2031257" y="1074712"/>
          <a:ext cx="1298352" cy="450667"/>
        </a:xfrm>
        <a:custGeom>
          <a:avLst/>
          <a:gdLst/>
          <a:ahLst/>
          <a:cxnLst/>
          <a:rect l="0" t="0" r="0" b="0"/>
          <a:pathLst>
            <a:path>
              <a:moveTo>
                <a:pt x="1298352" y="0"/>
              </a:moveTo>
              <a:lnTo>
                <a:pt x="1298352" y="225333"/>
              </a:lnTo>
              <a:lnTo>
                <a:pt x="0" y="225333"/>
              </a:lnTo>
              <a:lnTo>
                <a:pt x="0" y="45066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E32A17-B1A9-4725-8000-5AEFB9A256F5}">
      <dsp:nvSpPr>
        <dsp:cNvPr id="0" name=""/>
        <dsp:cNvSpPr/>
      </dsp:nvSpPr>
      <dsp:spPr>
        <a:xfrm>
          <a:off x="2256591" y="1693"/>
          <a:ext cx="2146037" cy="107301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IN" sz="3200" kern="1200" dirty="0"/>
            <a:t>Customer</a:t>
          </a:r>
        </a:p>
      </dsp:txBody>
      <dsp:txXfrm>
        <a:off x="2256591" y="1693"/>
        <a:ext cx="2146037" cy="1073018"/>
      </dsp:txXfrm>
    </dsp:sp>
    <dsp:sp modelId="{3634AC37-316D-4CD4-96FC-AB791338155F}">
      <dsp:nvSpPr>
        <dsp:cNvPr id="0" name=""/>
        <dsp:cNvSpPr/>
      </dsp:nvSpPr>
      <dsp:spPr>
        <a:xfrm>
          <a:off x="958238" y="1525380"/>
          <a:ext cx="2146037" cy="107301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IN" sz="3200" kern="1200" dirty="0"/>
            <a:t>Prepaid</a:t>
          </a:r>
        </a:p>
      </dsp:txBody>
      <dsp:txXfrm>
        <a:off x="958238" y="1525380"/>
        <a:ext cx="2146037" cy="1073018"/>
      </dsp:txXfrm>
    </dsp:sp>
    <dsp:sp modelId="{36DBCE03-5B21-46CB-994A-B80F8EB4A046}">
      <dsp:nvSpPr>
        <dsp:cNvPr id="0" name=""/>
        <dsp:cNvSpPr/>
      </dsp:nvSpPr>
      <dsp:spPr>
        <a:xfrm>
          <a:off x="3554943" y="1525380"/>
          <a:ext cx="2146037" cy="107301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IN" sz="3200" kern="1200" dirty="0"/>
            <a:t>Postpaid</a:t>
          </a:r>
        </a:p>
      </dsp:txBody>
      <dsp:txXfrm>
        <a:off x="3554943" y="1525380"/>
        <a:ext cx="2146037" cy="10730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323074-C331-43D8-8328-D9D5314C9A7F}">
      <dsp:nvSpPr>
        <dsp:cNvPr id="0" name=""/>
        <dsp:cNvSpPr/>
      </dsp:nvSpPr>
      <dsp:spPr>
        <a:xfrm>
          <a:off x="3865461" y="1074616"/>
          <a:ext cx="1298907" cy="450860"/>
        </a:xfrm>
        <a:custGeom>
          <a:avLst/>
          <a:gdLst/>
          <a:ahLst/>
          <a:cxnLst/>
          <a:rect l="0" t="0" r="0" b="0"/>
          <a:pathLst>
            <a:path>
              <a:moveTo>
                <a:pt x="0" y="0"/>
              </a:moveTo>
              <a:lnTo>
                <a:pt x="0" y="225430"/>
              </a:lnTo>
              <a:lnTo>
                <a:pt x="1298907" y="225430"/>
              </a:lnTo>
              <a:lnTo>
                <a:pt x="1298907" y="45086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2AFF97-91A5-4197-AD19-4ADCFE54B8F4}">
      <dsp:nvSpPr>
        <dsp:cNvPr id="0" name=""/>
        <dsp:cNvSpPr/>
      </dsp:nvSpPr>
      <dsp:spPr>
        <a:xfrm>
          <a:off x="2566553" y="1074616"/>
          <a:ext cx="1298907" cy="450860"/>
        </a:xfrm>
        <a:custGeom>
          <a:avLst/>
          <a:gdLst/>
          <a:ahLst/>
          <a:cxnLst/>
          <a:rect l="0" t="0" r="0" b="0"/>
          <a:pathLst>
            <a:path>
              <a:moveTo>
                <a:pt x="1298907" y="0"/>
              </a:moveTo>
              <a:lnTo>
                <a:pt x="1298907" y="225430"/>
              </a:lnTo>
              <a:lnTo>
                <a:pt x="0" y="225430"/>
              </a:lnTo>
              <a:lnTo>
                <a:pt x="0" y="45086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E32A17-B1A9-4725-8000-5AEFB9A256F5}">
      <dsp:nvSpPr>
        <dsp:cNvPr id="0" name=""/>
        <dsp:cNvSpPr/>
      </dsp:nvSpPr>
      <dsp:spPr>
        <a:xfrm>
          <a:off x="2791983" y="1139"/>
          <a:ext cx="2146954" cy="107347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IN" sz="3200" b="0" i="0" kern="1200" dirty="0"/>
            <a:t>churn</a:t>
          </a:r>
          <a:endParaRPr lang="en-IN" sz="3200" kern="1200" dirty="0"/>
        </a:p>
      </dsp:txBody>
      <dsp:txXfrm>
        <a:off x="2791983" y="1139"/>
        <a:ext cx="2146954" cy="1073477"/>
      </dsp:txXfrm>
    </dsp:sp>
    <dsp:sp modelId="{3634AC37-316D-4CD4-96FC-AB791338155F}">
      <dsp:nvSpPr>
        <dsp:cNvPr id="0" name=""/>
        <dsp:cNvSpPr/>
      </dsp:nvSpPr>
      <dsp:spPr>
        <a:xfrm>
          <a:off x="1493076" y="1525476"/>
          <a:ext cx="2146954" cy="107347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IN" sz="3200" b="1" i="0" kern="1200" dirty="0"/>
            <a:t>Revenue-based </a:t>
          </a:r>
          <a:endParaRPr lang="en-IN" sz="3200" kern="1200" dirty="0"/>
        </a:p>
      </dsp:txBody>
      <dsp:txXfrm>
        <a:off x="1493076" y="1525476"/>
        <a:ext cx="2146954" cy="1073477"/>
      </dsp:txXfrm>
    </dsp:sp>
    <dsp:sp modelId="{36DBCE03-5B21-46CB-994A-B80F8EB4A046}">
      <dsp:nvSpPr>
        <dsp:cNvPr id="0" name=""/>
        <dsp:cNvSpPr/>
      </dsp:nvSpPr>
      <dsp:spPr>
        <a:xfrm>
          <a:off x="4090891" y="1525476"/>
          <a:ext cx="2146954" cy="107347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IN" sz="3200" b="1" i="0" kern="1200" dirty="0"/>
            <a:t>Usage-based</a:t>
          </a:r>
          <a:endParaRPr lang="en-IN" sz="3200" kern="1200" dirty="0"/>
        </a:p>
      </dsp:txBody>
      <dsp:txXfrm>
        <a:off x="4090891" y="1525476"/>
        <a:ext cx="2146954" cy="107347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28F0A0-CF90-47C5-A6EA-1BBB3F1CFB38}" type="datetimeFigureOut">
              <a:rPr lang="en-IN" smtClean="0"/>
              <a:pPr/>
              <a:t>11-07-2023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80F898B-DE14-4EF9-A748-80F4CEAB2414}" type="slidenum">
              <a:rPr lang="en-IN" smtClean="0"/>
              <a:pPr/>
              <a:t>‹#›</a:t>
            </a:fld>
            <a:endParaRPr lang="en-IN"/>
          </a:p>
        </p:txBody>
      </p:sp>
    </p:spTree>
    <p:extLst>
      <p:ext uri="{BB962C8B-B14F-4D97-AF65-F5344CB8AC3E}">
        <p14:creationId xmlns="" xmlns:p14="http://schemas.microsoft.com/office/powerpoint/2010/main" val="264147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28F0A0-CF90-47C5-A6EA-1BBB3F1CFB38}" type="datetimeFigureOut">
              <a:rPr lang="en-IN" smtClean="0"/>
              <a:pPr/>
              <a:t>11-07-2023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0F898B-DE14-4EF9-A748-80F4CEAB2414}" type="slidenum">
              <a:rPr lang="en-IN" smtClean="0"/>
              <a:pPr/>
              <a:t>‹#›</a:t>
            </a:fld>
            <a:endParaRPr lang="en-IN"/>
          </a:p>
        </p:txBody>
      </p:sp>
    </p:spTree>
    <p:extLst>
      <p:ext uri="{BB962C8B-B14F-4D97-AF65-F5344CB8AC3E}">
        <p14:creationId xmlns="" xmlns:p14="http://schemas.microsoft.com/office/powerpoint/2010/main" val="212055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28F0A0-CF90-47C5-A6EA-1BBB3F1CFB38}" type="datetimeFigureOut">
              <a:rPr lang="en-IN" smtClean="0"/>
              <a:pPr/>
              <a:t>11-07-2023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0F898B-DE14-4EF9-A748-80F4CEAB2414}"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3414419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028F0A0-CF90-47C5-A6EA-1BBB3F1CFB38}" type="datetimeFigureOut">
              <a:rPr lang="en-IN" smtClean="0"/>
              <a:pPr/>
              <a:t>11-07-2023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0F898B-DE14-4EF9-A748-80F4CEAB2414}" type="slidenum">
              <a:rPr lang="en-IN" smtClean="0"/>
              <a:pPr/>
              <a:t>‹#›</a:t>
            </a:fld>
            <a:endParaRPr lang="en-IN"/>
          </a:p>
        </p:txBody>
      </p:sp>
    </p:spTree>
    <p:extLst>
      <p:ext uri="{BB962C8B-B14F-4D97-AF65-F5344CB8AC3E}">
        <p14:creationId xmlns="" xmlns:p14="http://schemas.microsoft.com/office/powerpoint/2010/main" val="2170457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028F0A0-CF90-47C5-A6EA-1BBB3F1CFB38}" type="datetimeFigureOut">
              <a:rPr lang="en-IN" smtClean="0"/>
              <a:pPr/>
              <a:t>11-07-2023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0F898B-DE14-4EF9-A748-80F4CEAB2414}"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1326373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028F0A0-CF90-47C5-A6EA-1BBB3F1CFB38}" type="datetimeFigureOut">
              <a:rPr lang="en-IN" smtClean="0"/>
              <a:pPr/>
              <a:t>11-07-2023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0F898B-DE14-4EF9-A748-80F4CEAB2414}" type="slidenum">
              <a:rPr lang="en-IN" smtClean="0"/>
              <a:pPr/>
              <a:t>‹#›</a:t>
            </a:fld>
            <a:endParaRPr lang="en-IN"/>
          </a:p>
        </p:txBody>
      </p:sp>
    </p:spTree>
    <p:extLst>
      <p:ext uri="{BB962C8B-B14F-4D97-AF65-F5344CB8AC3E}">
        <p14:creationId xmlns="" xmlns:p14="http://schemas.microsoft.com/office/powerpoint/2010/main" val="1661893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28F0A0-CF90-47C5-A6EA-1BBB3F1CFB38}" type="datetimeFigureOut">
              <a:rPr lang="en-IN" smtClean="0"/>
              <a:pPr/>
              <a:t>11-07-2023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0F898B-DE14-4EF9-A748-80F4CEAB2414}" type="slidenum">
              <a:rPr lang="en-IN" smtClean="0"/>
              <a:pPr/>
              <a:t>‹#›</a:t>
            </a:fld>
            <a:endParaRPr lang="en-IN"/>
          </a:p>
        </p:txBody>
      </p:sp>
    </p:spTree>
    <p:extLst>
      <p:ext uri="{BB962C8B-B14F-4D97-AF65-F5344CB8AC3E}">
        <p14:creationId xmlns="" xmlns:p14="http://schemas.microsoft.com/office/powerpoint/2010/main" val="1310809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28F0A0-CF90-47C5-A6EA-1BBB3F1CFB38}" type="datetimeFigureOut">
              <a:rPr lang="en-IN" smtClean="0"/>
              <a:pPr/>
              <a:t>11-07-2023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0F898B-DE14-4EF9-A748-80F4CEAB2414}" type="slidenum">
              <a:rPr lang="en-IN" smtClean="0"/>
              <a:pPr/>
              <a:t>‹#›</a:t>
            </a:fld>
            <a:endParaRPr lang="en-IN"/>
          </a:p>
        </p:txBody>
      </p:sp>
    </p:spTree>
    <p:extLst>
      <p:ext uri="{BB962C8B-B14F-4D97-AF65-F5344CB8AC3E}">
        <p14:creationId xmlns="" xmlns:p14="http://schemas.microsoft.com/office/powerpoint/2010/main" val="870274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28F0A0-CF90-47C5-A6EA-1BBB3F1CFB38}" type="datetimeFigureOut">
              <a:rPr lang="en-IN" smtClean="0"/>
              <a:pPr/>
              <a:t>11-07-2023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0F898B-DE14-4EF9-A748-80F4CEAB2414}" type="slidenum">
              <a:rPr lang="en-IN" smtClean="0"/>
              <a:pPr/>
              <a:t>‹#›</a:t>
            </a:fld>
            <a:endParaRPr lang="en-IN"/>
          </a:p>
        </p:txBody>
      </p:sp>
    </p:spTree>
    <p:extLst>
      <p:ext uri="{BB962C8B-B14F-4D97-AF65-F5344CB8AC3E}">
        <p14:creationId xmlns="" xmlns:p14="http://schemas.microsoft.com/office/powerpoint/2010/main" val="3689368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28F0A0-CF90-47C5-A6EA-1BBB3F1CFB38}" type="datetimeFigureOut">
              <a:rPr lang="en-IN" smtClean="0"/>
              <a:pPr/>
              <a:t>11-07-2023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0F898B-DE14-4EF9-A748-80F4CEAB2414}" type="slidenum">
              <a:rPr lang="en-IN" smtClean="0"/>
              <a:pPr/>
              <a:t>‹#›</a:t>
            </a:fld>
            <a:endParaRPr lang="en-IN"/>
          </a:p>
        </p:txBody>
      </p:sp>
    </p:spTree>
    <p:extLst>
      <p:ext uri="{BB962C8B-B14F-4D97-AF65-F5344CB8AC3E}">
        <p14:creationId xmlns="" xmlns:p14="http://schemas.microsoft.com/office/powerpoint/2010/main" val="3072308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28F0A0-CF90-47C5-A6EA-1BBB3F1CFB38}" type="datetimeFigureOut">
              <a:rPr lang="en-IN" smtClean="0"/>
              <a:pPr/>
              <a:t>11-07-2023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80F898B-DE14-4EF9-A748-80F4CEAB2414}" type="slidenum">
              <a:rPr lang="en-IN" smtClean="0"/>
              <a:pPr/>
              <a:t>‹#›</a:t>
            </a:fld>
            <a:endParaRPr lang="en-IN"/>
          </a:p>
        </p:txBody>
      </p:sp>
    </p:spTree>
    <p:extLst>
      <p:ext uri="{BB962C8B-B14F-4D97-AF65-F5344CB8AC3E}">
        <p14:creationId xmlns="" xmlns:p14="http://schemas.microsoft.com/office/powerpoint/2010/main" val="1730502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28F0A0-CF90-47C5-A6EA-1BBB3F1CFB38}" type="datetimeFigureOut">
              <a:rPr lang="en-IN" smtClean="0"/>
              <a:pPr/>
              <a:t>11-07-2023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80F898B-DE14-4EF9-A748-80F4CEAB2414}" type="slidenum">
              <a:rPr lang="en-IN" smtClean="0"/>
              <a:pPr/>
              <a:t>‹#›</a:t>
            </a:fld>
            <a:endParaRPr lang="en-IN"/>
          </a:p>
        </p:txBody>
      </p:sp>
    </p:spTree>
    <p:extLst>
      <p:ext uri="{BB962C8B-B14F-4D97-AF65-F5344CB8AC3E}">
        <p14:creationId xmlns="" xmlns:p14="http://schemas.microsoft.com/office/powerpoint/2010/main" val="3339811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28F0A0-CF90-47C5-A6EA-1BBB3F1CFB38}" type="datetimeFigureOut">
              <a:rPr lang="en-IN" smtClean="0"/>
              <a:pPr/>
              <a:t>11-07-2023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80F898B-DE14-4EF9-A748-80F4CEAB2414}" type="slidenum">
              <a:rPr lang="en-IN" smtClean="0"/>
              <a:pPr/>
              <a:t>‹#›</a:t>
            </a:fld>
            <a:endParaRPr lang="en-IN"/>
          </a:p>
        </p:txBody>
      </p:sp>
    </p:spTree>
    <p:extLst>
      <p:ext uri="{BB962C8B-B14F-4D97-AF65-F5344CB8AC3E}">
        <p14:creationId xmlns="" xmlns:p14="http://schemas.microsoft.com/office/powerpoint/2010/main" val="600817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28F0A0-CF90-47C5-A6EA-1BBB3F1CFB38}" type="datetimeFigureOut">
              <a:rPr lang="en-IN" smtClean="0"/>
              <a:pPr/>
              <a:t>11-07-2023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80F898B-DE14-4EF9-A748-80F4CEAB2414}" type="slidenum">
              <a:rPr lang="en-IN" smtClean="0"/>
              <a:pPr/>
              <a:t>‹#›</a:t>
            </a:fld>
            <a:endParaRPr lang="en-IN"/>
          </a:p>
        </p:txBody>
      </p:sp>
    </p:spTree>
    <p:extLst>
      <p:ext uri="{BB962C8B-B14F-4D97-AF65-F5344CB8AC3E}">
        <p14:creationId xmlns="" xmlns:p14="http://schemas.microsoft.com/office/powerpoint/2010/main" val="3182367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28F0A0-CF90-47C5-A6EA-1BBB3F1CFB38}" type="datetimeFigureOut">
              <a:rPr lang="en-IN" smtClean="0"/>
              <a:pPr/>
              <a:t>11-07-2023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80F898B-DE14-4EF9-A748-80F4CEAB2414}" type="slidenum">
              <a:rPr lang="en-IN" smtClean="0"/>
              <a:pPr/>
              <a:t>‹#›</a:t>
            </a:fld>
            <a:endParaRPr lang="en-IN"/>
          </a:p>
        </p:txBody>
      </p:sp>
    </p:spTree>
    <p:extLst>
      <p:ext uri="{BB962C8B-B14F-4D97-AF65-F5344CB8AC3E}">
        <p14:creationId xmlns="" xmlns:p14="http://schemas.microsoft.com/office/powerpoint/2010/main" val="263830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28F0A0-CF90-47C5-A6EA-1BBB3F1CFB38}" type="datetimeFigureOut">
              <a:rPr lang="en-IN" smtClean="0"/>
              <a:pPr/>
              <a:t>11-07-2023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0F898B-DE14-4EF9-A748-80F4CEAB2414}" type="slidenum">
              <a:rPr lang="en-IN" smtClean="0"/>
              <a:pPr/>
              <a:t>‹#›</a:t>
            </a:fld>
            <a:endParaRPr lang="en-IN"/>
          </a:p>
        </p:txBody>
      </p:sp>
    </p:spTree>
    <p:extLst>
      <p:ext uri="{BB962C8B-B14F-4D97-AF65-F5344CB8AC3E}">
        <p14:creationId xmlns="" xmlns:p14="http://schemas.microsoft.com/office/powerpoint/2010/main" val="298834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028F0A0-CF90-47C5-A6EA-1BBB3F1CFB38}" type="datetimeFigureOut">
              <a:rPr lang="en-IN" smtClean="0"/>
              <a:pPr/>
              <a:t>11-07-2023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80F898B-DE14-4EF9-A748-80F4CEAB2414}" type="slidenum">
              <a:rPr lang="en-IN" smtClean="0"/>
              <a:pPr/>
              <a:t>‹#›</a:t>
            </a:fld>
            <a:endParaRPr lang="en-IN"/>
          </a:p>
        </p:txBody>
      </p:sp>
    </p:spTree>
    <p:extLst>
      <p:ext uri="{BB962C8B-B14F-4D97-AF65-F5344CB8AC3E}">
        <p14:creationId xmlns="" xmlns:p14="http://schemas.microsoft.com/office/powerpoint/2010/main" val="3687167265"/>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DF0B14-AFE2-AB74-5681-78742674FD9C}"/>
              </a:ext>
            </a:extLst>
          </p:cNvPr>
          <p:cNvSpPr>
            <a:spLocks noGrp="1"/>
          </p:cNvSpPr>
          <p:nvPr>
            <p:ph type="ctrTitle"/>
          </p:nvPr>
        </p:nvSpPr>
        <p:spPr>
          <a:xfrm>
            <a:off x="1627722" y="674061"/>
            <a:ext cx="8689976" cy="2509213"/>
          </a:xfrm>
        </p:spPr>
        <p:txBody>
          <a:bodyPr/>
          <a:lstStyle/>
          <a:p>
            <a:pPr algn="ctr"/>
            <a:r>
              <a:rPr lang="en-US" b="1" dirty="0"/>
              <a:t>Telecom Churn Analysis </a:t>
            </a:r>
            <a:r>
              <a:rPr lang="en-US" b="1" dirty="0" smtClean="0"/>
              <a:t>Case </a:t>
            </a:r>
            <a:r>
              <a:rPr lang="en-US" b="1" dirty="0"/>
              <a:t>Study</a:t>
            </a:r>
            <a:endParaRPr lang="en-IN" b="1" dirty="0"/>
          </a:p>
        </p:txBody>
      </p:sp>
      <p:sp>
        <p:nvSpPr>
          <p:cNvPr id="4" name="Title 1">
            <a:extLst>
              <a:ext uri="{FF2B5EF4-FFF2-40B4-BE49-F238E27FC236}">
                <a16:creationId xmlns="" xmlns:a16="http://schemas.microsoft.com/office/drawing/2014/main" id="{48DF0B14-AFE2-AB74-5681-78742674FD9C}"/>
              </a:ext>
            </a:extLst>
          </p:cNvPr>
          <p:cNvSpPr txBox="1">
            <a:spLocks/>
          </p:cNvSpPr>
          <p:nvPr/>
        </p:nvSpPr>
        <p:spPr>
          <a:xfrm>
            <a:off x="1780122" y="3746500"/>
            <a:ext cx="8689976" cy="960774"/>
          </a:xfrm>
          <a:prstGeom prst="rect">
            <a:avLst/>
          </a:prstGeom>
        </p:spPr>
        <p:txBody>
          <a:bodyPr vert="horz" lIns="91440" tIns="45720" rIns="91440" bIns="45720" rtlCol="0" anchor="b">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IN" sz="2800" b="1"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Team</a:t>
            </a:r>
            <a:r>
              <a:rPr kumimoji="0" lang="en-IN" sz="2800" b="1" i="0" u="none" strike="noStrike" kern="1200" cap="none" spc="0" normalizeH="0" noProof="0" dirty="0" smtClean="0">
                <a:ln>
                  <a:noFill/>
                </a:ln>
                <a:solidFill>
                  <a:schemeClr val="tx1">
                    <a:lumMod val="85000"/>
                    <a:lumOff val="15000"/>
                  </a:schemeClr>
                </a:solidFill>
                <a:effectLst/>
                <a:uLnTx/>
                <a:uFillTx/>
                <a:latin typeface="+mj-lt"/>
                <a:ea typeface="+mj-ea"/>
                <a:cs typeface="+mj-cs"/>
              </a:rPr>
              <a:t> – Suresh, Shashi &amp; Jita</a:t>
            </a:r>
            <a:endParaRPr kumimoji="0" lang="en-IN" sz="2800" b="1" i="0" u="none"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spTree>
    <p:extLst>
      <p:ext uri="{BB962C8B-B14F-4D97-AF65-F5344CB8AC3E}">
        <p14:creationId xmlns="" xmlns:p14="http://schemas.microsoft.com/office/powerpoint/2010/main" val="1760811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DF0B14-AFE2-AB74-5681-78742674FD9C}"/>
              </a:ext>
            </a:extLst>
          </p:cNvPr>
          <p:cNvSpPr>
            <a:spLocks noGrp="1"/>
          </p:cNvSpPr>
          <p:nvPr>
            <p:ph type="ctrTitle"/>
          </p:nvPr>
        </p:nvSpPr>
        <p:spPr>
          <a:xfrm>
            <a:off x="0" y="0"/>
            <a:ext cx="12192000" cy="754046"/>
          </a:xfrm>
        </p:spPr>
        <p:txBody>
          <a:bodyPr>
            <a:normAutofit fontScale="90000"/>
          </a:bodyPr>
          <a:lstStyle/>
          <a:p>
            <a:pPr algn="l"/>
            <a:r>
              <a:rPr lang="en-IN" b="0" i="0" dirty="0">
                <a:solidFill>
                  <a:srgbClr val="212121"/>
                </a:solidFill>
                <a:effectLst/>
                <a:latin typeface="Roboto" panose="02000000000000000000" pitchFamily="2" charset="0"/>
              </a:rPr>
              <a:t>Bivariate Analysis</a:t>
            </a:r>
          </a:p>
        </p:txBody>
      </p:sp>
      <p:pic>
        <p:nvPicPr>
          <p:cNvPr id="13320" name="Picture 8">
            <a:extLst>
              <a:ext uri="{FF2B5EF4-FFF2-40B4-BE49-F238E27FC236}">
                <a16:creationId xmlns="" xmlns:a16="http://schemas.microsoft.com/office/drawing/2014/main" id="{E4189DC9-C9B1-B67B-ADCB-11EF5AD578D4}"/>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39999" y="1243853"/>
            <a:ext cx="6352067" cy="466968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857699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DF0B14-AFE2-AB74-5681-78742674FD9C}"/>
              </a:ext>
            </a:extLst>
          </p:cNvPr>
          <p:cNvSpPr>
            <a:spLocks noGrp="1"/>
          </p:cNvSpPr>
          <p:nvPr>
            <p:ph type="ctrTitle"/>
          </p:nvPr>
        </p:nvSpPr>
        <p:spPr>
          <a:xfrm>
            <a:off x="0" y="0"/>
            <a:ext cx="12192000" cy="754046"/>
          </a:xfrm>
        </p:spPr>
        <p:txBody>
          <a:bodyPr>
            <a:normAutofit fontScale="90000"/>
          </a:bodyPr>
          <a:lstStyle/>
          <a:p>
            <a:pPr algn="l"/>
            <a:r>
              <a:rPr lang="en-IN" b="0" i="0" dirty="0">
                <a:solidFill>
                  <a:srgbClr val="212121"/>
                </a:solidFill>
                <a:effectLst/>
                <a:latin typeface="Roboto" panose="02000000000000000000" pitchFamily="2" charset="0"/>
              </a:rPr>
              <a:t>Bivariate Analysis</a:t>
            </a:r>
          </a:p>
        </p:txBody>
      </p:sp>
      <p:pic>
        <p:nvPicPr>
          <p:cNvPr id="13314" name="Picture 2">
            <a:extLst>
              <a:ext uri="{FF2B5EF4-FFF2-40B4-BE49-F238E27FC236}">
                <a16:creationId xmlns="" xmlns:a16="http://schemas.microsoft.com/office/drawing/2014/main" id="{101102E8-AFDF-A976-343C-2354401AAA36}"/>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373333" y="1263316"/>
            <a:ext cx="5801833" cy="4331368"/>
          </a:xfrm>
          <a:prstGeom prst="rect">
            <a:avLst/>
          </a:prstGeom>
          <a:noFill/>
          <a:extLst>
            <a:ext uri="{909E8E84-426E-40DD-AFC4-6F175D3DCCD1}">
              <a14:hiddenFill xmlns="" xmlns:a14="http://schemas.microsoft.com/office/drawing/2010/main">
                <a:solidFill>
                  <a:srgbClr val="FFFFFF"/>
                </a:solidFill>
              </a14:hiddenFill>
            </a:ext>
          </a:extLst>
        </p:spPr>
      </p:pic>
      <p:pic>
        <p:nvPicPr>
          <p:cNvPr id="13316" name="Picture 4">
            <a:extLst>
              <a:ext uri="{FF2B5EF4-FFF2-40B4-BE49-F238E27FC236}">
                <a16:creationId xmlns="" xmlns:a16="http://schemas.microsoft.com/office/drawing/2014/main" id="{15FCB985-69D1-F622-6758-BE742DDDC7F4}"/>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94168" y="1584251"/>
            <a:ext cx="5524500" cy="4114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87350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DF0B14-AFE2-AB74-5681-78742674FD9C}"/>
              </a:ext>
            </a:extLst>
          </p:cNvPr>
          <p:cNvSpPr>
            <a:spLocks noGrp="1"/>
          </p:cNvSpPr>
          <p:nvPr>
            <p:ph type="ctrTitle"/>
          </p:nvPr>
        </p:nvSpPr>
        <p:spPr>
          <a:xfrm>
            <a:off x="0" y="0"/>
            <a:ext cx="12192000" cy="754046"/>
          </a:xfrm>
        </p:spPr>
        <p:txBody>
          <a:bodyPr>
            <a:normAutofit fontScale="90000"/>
          </a:bodyPr>
          <a:lstStyle/>
          <a:p>
            <a:pPr algn="ctr"/>
            <a:r>
              <a:rPr lang="en-IN" dirty="0">
                <a:solidFill>
                  <a:srgbClr val="45526C"/>
                </a:solidFill>
                <a:latin typeface="circular"/>
              </a:rPr>
              <a:t>Procedure</a:t>
            </a:r>
            <a:endParaRPr lang="en-IN" b="0" i="0" dirty="0">
              <a:solidFill>
                <a:srgbClr val="45526C"/>
              </a:solidFill>
              <a:effectLst/>
              <a:latin typeface="circular"/>
            </a:endParaRPr>
          </a:p>
        </p:txBody>
      </p:sp>
      <p:sp>
        <p:nvSpPr>
          <p:cNvPr id="6" name="Rectangle 3">
            <a:extLst>
              <a:ext uri="{FF2B5EF4-FFF2-40B4-BE49-F238E27FC236}">
                <a16:creationId xmlns="" xmlns:a16="http://schemas.microsoft.com/office/drawing/2014/main" id="{EF4F8CD9-E838-0B3D-16A2-F2A25412F8AD}"/>
              </a:ext>
            </a:extLst>
          </p:cNvPr>
          <p:cNvSpPr>
            <a:spLocks noChangeArrowheads="1"/>
          </p:cNvSpPr>
          <p:nvPr/>
        </p:nvSpPr>
        <p:spPr bwMode="auto">
          <a:xfrm>
            <a:off x="1511300" y="1002567"/>
            <a:ext cx="9525000" cy="452431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indent="-457200" algn="l">
              <a:buFont typeface="Arial" panose="020B0604020202020204" pitchFamily="34" charset="0"/>
              <a:buChar char="•"/>
            </a:pPr>
            <a:r>
              <a:rPr lang="en-US" sz="3200" b="0" i="0" dirty="0">
                <a:solidFill>
                  <a:srgbClr val="091E42"/>
                </a:solidFill>
                <a:effectLst/>
                <a:latin typeface="freight-text-pro"/>
              </a:rPr>
              <a:t>Test Train Split</a:t>
            </a:r>
          </a:p>
          <a:p>
            <a:pPr marL="457200" indent="-457200" algn="l">
              <a:buFont typeface="Arial" panose="020B0604020202020204" pitchFamily="34" charset="0"/>
              <a:buChar char="•"/>
            </a:pPr>
            <a:r>
              <a:rPr lang="en-US" sz="3200" b="0" i="0" dirty="0">
                <a:solidFill>
                  <a:srgbClr val="091E42"/>
                </a:solidFill>
                <a:effectLst/>
                <a:latin typeface="freight-text-pro"/>
              </a:rPr>
              <a:t>Class Imbalance</a:t>
            </a:r>
          </a:p>
          <a:p>
            <a:pPr marL="457200" indent="-457200" algn="l">
              <a:buFont typeface="Arial" panose="020B0604020202020204" pitchFamily="34" charset="0"/>
              <a:buChar char="•"/>
            </a:pPr>
            <a:r>
              <a:rPr lang="en-US" sz="3200" b="0" i="0" dirty="0">
                <a:solidFill>
                  <a:srgbClr val="091E42"/>
                </a:solidFill>
                <a:effectLst/>
                <a:latin typeface="freight-text-pro"/>
              </a:rPr>
              <a:t>Standardization</a:t>
            </a:r>
          </a:p>
          <a:p>
            <a:pPr marL="457200" indent="-457200" algn="l">
              <a:buFont typeface="Arial" panose="020B0604020202020204" pitchFamily="34" charset="0"/>
              <a:buChar char="•"/>
            </a:pPr>
            <a:r>
              <a:rPr lang="en-US" sz="3200" b="0" i="0" dirty="0">
                <a:solidFill>
                  <a:srgbClr val="091E42"/>
                </a:solidFill>
                <a:effectLst/>
                <a:latin typeface="freight-text-pro"/>
              </a:rPr>
              <a:t>Modelling</a:t>
            </a:r>
          </a:p>
          <a:p>
            <a:pPr marL="457200" indent="-457200" algn="l">
              <a:buFont typeface="Arial" panose="020B0604020202020204" pitchFamily="34" charset="0"/>
              <a:buChar char="•"/>
            </a:pPr>
            <a:r>
              <a:rPr lang="en-US" sz="3200" b="0" i="0" dirty="0">
                <a:solidFill>
                  <a:srgbClr val="091E42"/>
                </a:solidFill>
                <a:effectLst/>
                <a:latin typeface="freight-text-pro"/>
              </a:rPr>
              <a:t>Model 1 : Logistic Regression with RFE &amp; Manual Elimination ( Interpretable Model )</a:t>
            </a:r>
          </a:p>
          <a:p>
            <a:pPr marL="457200" indent="-457200" algn="l">
              <a:buFont typeface="Arial" panose="020B0604020202020204" pitchFamily="34" charset="0"/>
              <a:buChar char="•"/>
            </a:pPr>
            <a:r>
              <a:rPr lang="en-US" sz="3200" b="0" i="0" dirty="0">
                <a:solidFill>
                  <a:srgbClr val="091E42"/>
                </a:solidFill>
                <a:effectLst/>
                <a:latin typeface="freight-text-pro"/>
              </a:rPr>
              <a:t>Model 2 : PCA + Logistic Regression</a:t>
            </a:r>
          </a:p>
          <a:p>
            <a:pPr marL="457200" indent="-457200" algn="l">
              <a:buFont typeface="Arial" panose="020B0604020202020204" pitchFamily="34" charset="0"/>
              <a:buChar char="•"/>
            </a:pPr>
            <a:r>
              <a:rPr lang="en-US" sz="3200" b="0" i="0" dirty="0">
                <a:solidFill>
                  <a:srgbClr val="091E42"/>
                </a:solidFill>
                <a:effectLst/>
                <a:latin typeface="freight-text-pro"/>
              </a:rPr>
              <a:t>Model 3 : PCA + Random Forest Classifier</a:t>
            </a:r>
          </a:p>
          <a:p>
            <a:pPr marL="457200" indent="-457200" algn="l">
              <a:buFont typeface="Arial" panose="020B0604020202020204" pitchFamily="34" charset="0"/>
              <a:buChar char="•"/>
            </a:pPr>
            <a:r>
              <a:rPr lang="en-US" sz="3200" b="0" i="0" dirty="0">
                <a:solidFill>
                  <a:srgbClr val="091E42"/>
                </a:solidFill>
                <a:effectLst/>
                <a:latin typeface="freight-text-pro"/>
              </a:rPr>
              <a:t>Model 4 : PCA + </a:t>
            </a:r>
            <a:r>
              <a:rPr lang="en-US" sz="3200" b="0" i="0" dirty="0" err="1">
                <a:solidFill>
                  <a:srgbClr val="091E42"/>
                </a:solidFill>
                <a:effectLst/>
                <a:latin typeface="freight-text-pro"/>
              </a:rPr>
              <a:t>XGBoos</a:t>
            </a:r>
            <a:endParaRPr lang="en-US" sz="3200" b="0" i="0" dirty="0">
              <a:solidFill>
                <a:srgbClr val="091E42"/>
              </a:solidFill>
              <a:effectLst/>
              <a:latin typeface="freight-text-pro"/>
            </a:endParaRPr>
          </a:p>
        </p:txBody>
      </p:sp>
    </p:spTree>
    <p:extLst>
      <p:ext uri="{BB962C8B-B14F-4D97-AF65-F5344CB8AC3E}">
        <p14:creationId xmlns="" xmlns:p14="http://schemas.microsoft.com/office/powerpoint/2010/main" val="1174766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 xmlns:a16="http://schemas.microsoft.com/office/drawing/2014/main" id="{EF4F8CD9-E838-0B3D-16A2-F2A25412F8AD}"/>
              </a:ext>
            </a:extLst>
          </p:cNvPr>
          <p:cNvSpPr>
            <a:spLocks noChangeArrowheads="1"/>
          </p:cNvSpPr>
          <p:nvPr/>
        </p:nvSpPr>
        <p:spPr bwMode="auto">
          <a:xfrm>
            <a:off x="964585" y="2156732"/>
            <a:ext cx="10858819" cy="221599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13800" b="0" i="0" dirty="0">
                <a:solidFill>
                  <a:srgbClr val="091E42"/>
                </a:solidFill>
                <a:effectLst/>
                <a:latin typeface="freight-text-pro"/>
              </a:rPr>
              <a:t>Modelling</a:t>
            </a:r>
          </a:p>
        </p:txBody>
      </p:sp>
    </p:spTree>
    <p:extLst>
      <p:ext uri="{BB962C8B-B14F-4D97-AF65-F5344CB8AC3E}">
        <p14:creationId xmlns="" xmlns:p14="http://schemas.microsoft.com/office/powerpoint/2010/main" val="3183142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DF0B14-AFE2-AB74-5681-78742674FD9C}"/>
              </a:ext>
            </a:extLst>
          </p:cNvPr>
          <p:cNvSpPr>
            <a:spLocks noGrp="1"/>
          </p:cNvSpPr>
          <p:nvPr>
            <p:ph type="ctrTitle"/>
          </p:nvPr>
        </p:nvSpPr>
        <p:spPr>
          <a:xfrm>
            <a:off x="990600" y="0"/>
            <a:ext cx="10985500" cy="965200"/>
          </a:xfrm>
        </p:spPr>
        <p:txBody>
          <a:bodyPr>
            <a:normAutofit fontScale="90000"/>
          </a:bodyPr>
          <a:lstStyle/>
          <a:p>
            <a:pPr algn="l"/>
            <a:r>
              <a:rPr lang="en-US" b="0" i="0" dirty="0">
                <a:solidFill>
                  <a:srgbClr val="212121"/>
                </a:solidFill>
                <a:effectLst/>
                <a:latin typeface="Roboto" panose="02000000000000000000" pitchFamily="2" charset="0"/>
              </a:rPr>
              <a:t>Baseline Performance - </a:t>
            </a:r>
            <a:r>
              <a:rPr lang="en-US" sz="2700" b="0" i="0" dirty="0">
                <a:solidFill>
                  <a:srgbClr val="212121"/>
                </a:solidFill>
                <a:effectLst/>
                <a:latin typeface="Roboto" panose="02000000000000000000" pitchFamily="2" charset="0"/>
              </a:rPr>
              <a:t>Finding Optimum Probability Cutoff</a:t>
            </a:r>
            <a:endParaRPr lang="en-US" b="0" i="0" dirty="0">
              <a:solidFill>
                <a:srgbClr val="212121"/>
              </a:solidFill>
              <a:effectLst/>
              <a:latin typeface="Roboto" panose="02000000000000000000" pitchFamily="2" charset="0"/>
            </a:endParaRPr>
          </a:p>
        </p:txBody>
      </p:sp>
      <p:pic>
        <p:nvPicPr>
          <p:cNvPr id="10242" name="Picture 2">
            <a:extLst>
              <a:ext uri="{FF2B5EF4-FFF2-40B4-BE49-F238E27FC236}">
                <a16:creationId xmlns="" xmlns:a16="http://schemas.microsoft.com/office/drawing/2014/main" id="{6299DF45-522B-2E3C-C739-215D05CF7B1C}"/>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48109" y="1352367"/>
            <a:ext cx="8989691" cy="401973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15994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DF0B14-AFE2-AB74-5681-78742674FD9C}"/>
              </a:ext>
            </a:extLst>
          </p:cNvPr>
          <p:cNvSpPr>
            <a:spLocks noGrp="1"/>
          </p:cNvSpPr>
          <p:nvPr>
            <p:ph type="ctrTitle"/>
          </p:nvPr>
        </p:nvSpPr>
        <p:spPr>
          <a:xfrm>
            <a:off x="927100" y="254000"/>
            <a:ext cx="9575800" cy="673100"/>
          </a:xfrm>
        </p:spPr>
        <p:txBody>
          <a:bodyPr>
            <a:normAutofit/>
          </a:bodyPr>
          <a:lstStyle/>
          <a:p>
            <a:pPr algn="ctr"/>
            <a:r>
              <a:rPr lang="en-IN" sz="3600" b="0" i="0" dirty="0">
                <a:solidFill>
                  <a:srgbClr val="212121"/>
                </a:solidFill>
                <a:effectLst/>
                <a:latin typeface="Roboto" panose="02000000000000000000" pitchFamily="2" charset="0"/>
              </a:rPr>
              <a:t>Baseline Performance at Optimum Cutoff</a:t>
            </a:r>
          </a:p>
        </p:txBody>
      </p:sp>
      <p:pic>
        <p:nvPicPr>
          <p:cNvPr id="4" name="Picture 3">
            <a:extLst>
              <a:ext uri="{FF2B5EF4-FFF2-40B4-BE49-F238E27FC236}">
                <a16:creationId xmlns="" xmlns:a16="http://schemas.microsoft.com/office/drawing/2014/main" id="{DACDFB8C-3ECB-1AF6-F112-4BC4B1558576}"/>
              </a:ext>
            </a:extLst>
          </p:cNvPr>
          <p:cNvPicPr>
            <a:picLocks noChangeAspect="1"/>
          </p:cNvPicPr>
          <p:nvPr/>
        </p:nvPicPr>
        <p:blipFill rotWithShape="1">
          <a:blip r:embed="rId2"/>
          <a:srcRect l="7500" t="40775" r="61541" b="18915"/>
          <a:stretch/>
        </p:blipFill>
        <p:spPr>
          <a:xfrm>
            <a:off x="1663700" y="996528"/>
            <a:ext cx="6868928" cy="5030766"/>
          </a:xfrm>
          <a:prstGeom prst="rect">
            <a:avLst/>
          </a:prstGeom>
        </p:spPr>
      </p:pic>
    </p:spTree>
    <p:extLst>
      <p:ext uri="{BB962C8B-B14F-4D97-AF65-F5344CB8AC3E}">
        <p14:creationId xmlns="" xmlns:p14="http://schemas.microsoft.com/office/powerpoint/2010/main" val="2958936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 xmlns:a16="http://schemas.microsoft.com/office/drawing/2014/main" id="{EF4F8CD9-E838-0B3D-16A2-F2A25412F8AD}"/>
              </a:ext>
            </a:extLst>
          </p:cNvPr>
          <p:cNvSpPr>
            <a:spLocks noChangeArrowheads="1"/>
          </p:cNvSpPr>
          <p:nvPr/>
        </p:nvSpPr>
        <p:spPr bwMode="auto">
          <a:xfrm>
            <a:off x="2197100" y="1556564"/>
            <a:ext cx="8255000" cy="286232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sz="6000" b="0" i="0" dirty="0">
                <a:solidFill>
                  <a:srgbClr val="212121"/>
                </a:solidFill>
                <a:effectLst/>
                <a:latin typeface="Roboto" panose="02000000000000000000" pitchFamily="2" charset="0"/>
              </a:rPr>
              <a:t>Logistic Regression</a:t>
            </a:r>
          </a:p>
          <a:p>
            <a:pPr algn="ctr"/>
            <a:r>
              <a:rPr lang="en-US" sz="6000" b="0" i="0" dirty="0">
                <a:solidFill>
                  <a:srgbClr val="212121"/>
                </a:solidFill>
                <a:effectLst/>
                <a:latin typeface="Roboto" panose="02000000000000000000" pitchFamily="2" charset="0"/>
              </a:rPr>
              <a:t> with </a:t>
            </a:r>
          </a:p>
          <a:p>
            <a:pPr algn="ctr"/>
            <a:r>
              <a:rPr lang="en-US" sz="6000" b="0" i="0" dirty="0">
                <a:solidFill>
                  <a:srgbClr val="212121"/>
                </a:solidFill>
                <a:effectLst/>
                <a:latin typeface="Roboto" panose="02000000000000000000" pitchFamily="2" charset="0"/>
              </a:rPr>
              <a:t>RFE Selected Columns</a:t>
            </a:r>
          </a:p>
        </p:txBody>
      </p:sp>
    </p:spTree>
    <p:extLst>
      <p:ext uri="{BB962C8B-B14F-4D97-AF65-F5344CB8AC3E}">
        <p14:creationId xmlns="" xmlns:p14="http://schemas.microsoft.com/office/powerpoint/2010/main" val="2638870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DF0B14-AFE2-AB74-5681-78742674FD9C}"/>
              </a:ext>
            </a:extLst>
          </p:cNvPr>
          <p:cNvSpPr>
            <a:spLocks noGrp="1"/>
          </p:cNvSpPr>
          <p:nvPr>
            <p:ph type="ctrTitle"/>
          </p:nvPr>
        </p:nvSpPr>
        <p:spPr>
          <a:xfrm>
            <a:off x="1473200" y="215900"/>
            <a:ext cx="7404100" cy="800100"/>
          </a:xfrm>
        </p:spPr>
        <p:txBody>
          <a:bodyPr>
            <a:normAutofit fontScale="90000"/>
          </a:bodyPr>
          <a:lstStyle/>
          <a:p>
            <a:pPr algn="ctr"/>
            <a:r>
              <a:rPr lang="en-IN" b="0" i="0" dirty="0">
                <a:solidFill>
                  <a:srgbClr val="45526C"/>
                </a:solidFill>
                <a:effectLst/>
                <a:latin typeface="circular"/>
              </a:rPr>
              <a:t>Model -</a:t>
            </a:r>
            <a:r>
              <a:rPr lang="en-IN" dirty="0">
                <a:solidFill>
                  <a:srgbClr val="45526C"/>
                </a:solidFill>
                <a:latin typeface="circular"/>
              </a:rPr>
              <a:t>I</a:t>
            </a:r>
            <a:endParaRPr lang="en-IN" b="0" i="0" dirty="0">
              <a:solidFill>
                <a:srgbClr val="45526C"/>
              </a:solidFill>
              <a:effectLst/>
              <a:latin typeface="circular"/>
            </a:endParaRPr>
          </a:p>
        </p:txBody>
      </p:sp>
      <p:pic>
        <p:nvPicPr>
          <p:cNvPr id="4" name="Picture 3">
            <a:extLst>
              <a:ext uri="{FF2B5EF4-FFF2-40B4-BE49-F238E27FC236}">
                <a16:creationId xmlns="" xmlns:a16="http://schemas.microsoft.com/office/drawing/2014/main" id="{4E2B56C3-2080-91CF-3040-CF27E8EADD81}"/>
              </a:ext>
            </a:extLst>
          </p:cNvPr>
          <p:cNvPicPr>
            <a:picLocks noChangeAspect="1"/>
          </p:cNvPicPr>
          <p:nvPr/>
        </p:nvPicPr>
        <p:blipFill rotWithShape="1">
          <a:blip r:embed="rId2"/>
          <a:srcRect l="7239" t="35659" r="68954" b="26046"/>
          <a:stretch/>
        </p:blipFill>
        <p:spPr>
          <a:xfrm>
            <a:off x="2590800" y="1094562"/>
            <a:ext cx="5024474" cy="4545952"/>
          </a:xfrm>
          <a:prstGeom prst="rect">
            <a:avLst/>
          </a:prstGeom>
        </p:spPr>
      </p:pic>
    </p:spTree>
    <p:extLst>
      <p:ext uri="{BB962C8B-B14F-4D97-AF65-F5344CB8AC3E}">
        <p14:creationId xmlns="" xmlns:p14="http://schemas.microsoft.com/office/powerpoint/2010/main" val="219960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DF0B14-AFE2-AB74-5681-78742674FD9C}"/>
              </a:ext>
            </a:extLst>
          </p:cNvPr>
          <p:cNvSpPr>
            <a:spLocks noGrp="1"/>
          </p:cNvSpPr>
          <p:nvPr>
            <p:ph type="ctrTitle"/>
          </p:nvPr>
        </p:nvSpPr>
        <p:spPr>
          <a:xfrm>
            <a:off x="2324100" y="279400"/>
            <a:ext cx="6667500" cy="584200"/>
          </a:xfrm>
        </p:spPr>
        <p:txBody>
          <a:bodyPr>
            <a:normAutofit fontScale="90000"/>
          </a:bodyPr>
          <a:lstStyle/>
          <a:p>
            <a:pPr algn="ctr"/>
            <a:r>
              <a:rPr lang="en-IN" sz="4000" b="0" i="0" dirty="0">
                <a:solidFill>
                  <a:srgbClr val="45526C"/>
                </a:solidFill>
                <a:effectLst/>
                <a:latin typeface="circular"/>
              </a:rPr>
              <a:t>Model -II</a:t>
            </a:r>
          </a:p>
        </p:txBody>
      </p:sp>
      <p:pic>
        <p:nvPicPr>
          <p:cNvPr id="4" name="Picture 3">
            <a:extLst>
              <a:ext uri="{FF2B5EF4-FFF2-40B4-BE49-F238E27FC236}">
                <a16:creationId xmlns="" xmlns:a16="http://schemas.microsoft.com/office/drawing/2014/main" id="{04966804-C149-C448-6BAE-38B23CD63E18}"/>
              </a:ext>
            </a:extLst>
          </p:cNvPr>
          <p:cNvPicPr>
            <a:picLocks noChangeAspect="1"/>
          </p:cNvPicPr>
          <p:nvPr/>
        </p:nvPicPr>
        <p:blipFill rotWithShape="1">
          <a:blip r:embed="rId2"/>
          <a:srcRect l="6890" t="29147" r="68953" b="29302"/>
          <a:stretch/>
        </p:blipFill>
        <p:spPr>
          <a:xfrm>
            <a:off x="3155894" y="1223947"/>
            <a:ext cx="4497480" cy="4351354"/>
          </a:xfrm>
          <a:prstGeom prst="rect">
            <a:avLst/>
          </a:prstGeom>
        </p:spPr>
      </p:pic>
    </p:spTree>
    <p:extLst>
      <p:ext uri="{BB962C8B-B14F-4D97-AF65-F5344CB8AC3E}">
        <p14:creationId xmlns="" xmlns:p14="http://schemas.microsoft.com/office/powerpoint/2010/main" val="2460230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DF0B14-AFE2-AB74-5681-78742674FD9C}"/>
              </a:ext>
            </a:extLst>
          </p:cNvPr>
          <p:cNvSpPr>
            <a:spLocks noGrp="1"/>
          </p:cNvSpPr>
          <p:nvPr>
            <p:ph type="ctrTitle"/>
          </p:nvPr>
        </p:nvSpPr>
        <p:spPr>
          <a:xfrm>
            <a:off x="2476500" y="190500"/>
            <a:ext cx="6667500" cy="563546"/>
          </a:xfrm>
        </p:spPr>
        <p:txBody>
          <a:bodyPr>
            <a:noAutofit/>
          </a:bodyPr>
          <a:lstStyle/>
          <a:p>
            <a:pPr algn="ctr"/>
            <a:r>
              <a:rPr lang="en-IN" sz="4000" b="0" i="0" dirty="0">
                <a:solidFill>
                  <a:srgbClr val="212121"/>
                </a:solidFill>
                <a:effectLst/>
                <a:latin typeface="Roboto" panose="02000000000000000000" pitchFamily="2" charset="0"/>
              </a:rPr>
              <a:t>Model III</a:t>
            </a:r>
          </a:p>
        </p:txBody>
      </p:sp>
      <p:sp>
        <p:nvSpPr>
          <p:cNvPr id="6" name="Rectangle 3">
            <a:extLst>
              <a:ext uri="{FF2B5EF4-FFF2-40B4-BE49-F238E27FC236}">
                <a16:creationId xmlns="" xmlns:a16="http://schemas.microsoft.com/office/drawing/2014/main" id="{EF4F8CD9-E838-0B3D-16A2-F2A25412F8AD}"/>
              </a:ext>
            </a:extLst>
          </p:cNvPr>
          <p:cNvSpPr>
            <a:spLocks noChangeArrowheads="1"/>
          </p:cNvSpPr>
          <p:nvPr/>
        </p:nvSpPr>
        <p:spPr bwMode="auto">
          <a:xfrm>
            <a:off x="1435099" y="4749801"/>
            <a:ext cx="8953501" cy="138499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sz="2800" b="0" i="0" dirty="0">
                <a:solidFill>
                  <a:srgbClr val="212121"/>
                </a:solidFill>
                <a:effectLst/>
                <a:latin typeface="Roboto" panose="02000000000000000000" pitchFamily="2" charset="0"/>
              </a:rPr>
              <a:t>All features have low p-values(&lt;0.05) and VIF (&lt;5)</a:t>
            </a:r>
          </a:p>
          <a:p>
            <a:pPr algn="ctr"/>
            <a:r>
              <a:rPr lang="en-US" sz="2800" b="0" i="0" dirty="0">
                <a:solidFill>
                  <a:srgbClr val="212121"/>
                </a:solidFill>
                <a:effectLst/>
                <a:latin typeface="Roboto" panose="02000000000000000000" pitchFamily="2" charset="0"/>
              </a:rPr>
              <a:t>This model could be used as the interpretable logistic regression model</a:t>
            </a:r>
          </a:p>
        </p:txBody>
      </p:sp>
      <p:pic>
        <p:nvPicPr>
          <p:cNvPr id="11" name="Picture 10">
            <a:extLst>
              <a:ext uri="{FF2B5EF4-FFF2-40B4-BE49-F238E27FC236}">
                <a16:creationId xmlns="" xmlns:a16="http://schemas.microsoft.com/office/drawing/2014/main" id="{095F0CEB-973F-F376-2941-D6C87F1A425D}"/>
              </a:ext>
            </a:extLst>
          </p:cNvPr>
          <p:cNvPicPr>
            <a:picLocks noChangeAspect="1"/>
          </p:cNvPicPr>
          <p:nvPr/>
        </p:nvPicPr>
        <p:blipFill rotWithShape="1">
          <a:blip r:embed="rId2"/>
          <a:srcRect l="7151" t="30233" r="69389" b="33023"/>
          <a:stretch/>
        </p:blipFill>
        <p:spPr>
          <a:xfrm>
            <a:off x="3587604" y="918635"/>
            <a:ext cx="4114799" cy="3625308"/>
          </a:xfrm>
          <a:prstGeom prst="rect">
            <a:avLst/>
          </a:prstGeom>
        </p:spPr>
      </p:pic>
    </p:spTree>
    <p:extLst>
      <p:ext uri="{BB962C8B-B14F-4D97-AF65-F5344CB8AC3E}">
        <p14:creationId xmlns="" xmlns:p14="http://schemas.microsoft.com/office/powerpoint/2010/main" val="193525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DF0B14-AFE2-AB74-5681-78742674FD9C}"/>
              </a:ext>
            </a:extLst>
          </p:cNvPr>
          <p:cNvSpPr>
            <a:spLocks noGrp="1"/>
          </p:cNvSpPr>
          <p:nvPr>
            <p:ph type="ctrTitle"/>
          </p:nvPr>
        </p:nvSpPr>
        <p:spPr>
          <a:xfrm>
            <a:off x="1600200" y="584200"/>
            <a:ext cx="9880600" cy="754046"/>
          </a:xfrm>
        </p:spPr>
        <p:txBody>
          <a:bodyPr>
            <a:normAutofit fontScale="90000"/>
          </a:bodyPr>
          <a:lstStyle/>
          <a:p>
            <a:pPr algn="ctr"/>
            <a:r>
              <a:rPr lang="en-IN" b="1" i="1" dirty="0">
                <a:solidFill>
                  <a:srgbClr val="151515"/>
                </a:solidFill>
                <a:effectLst/>
                <a:latin typeface="var(--font-inter)"/>
              </a:rPr>
              <a:t>Business problem overview</a:t>
            </a:r>
            <a:endParaRPr lang="en-IN" b="0" i="0" dirty="0">
              <a:solidFill>
                <a:srgbClr val="151515"/>
              </a:solidFill>
              <a:effectLst/>
              <a:latin typeface="var(--font-inter)"/>
            </a:endParaRPr>
          </a:p>
        </p:txBody>
      </p:sp>
      <p:sp>
        <p:nvSpPr>
          <p:cNvPr id="4" name="TextBox 3">
            <a:extLst>
              <a:ext uri="{FF2B5EF4-FFF2-40B4-BE49-F238E27FC236}">
                <a16:creationId xmlns="" xmlns:a16="http://schemas.microsoft.com/office/drawing/2014/main" id="{F4675595-DC3A-6AB7-2FC0-4D1EE08C514B}"/>
              </a:ext>
            </a:extLst>
          </p:cNvPr>
          <p:cNvSpPr txBox="1"/>
          <p:nvPr/>
        </p:nvSpPr>
        <p:spPr>
          <a:xfrm>
            <a:off x="1739900" y="1758832"/>
            <a:ext cx="9766300" cy="3693319"/>
          </a:xfrm>
          <a:prstGeom prst="rect">
            <a:avLst/>
          </a:prstGeom>
          <a:noFill/>
        </p:spPr>
        <p:txBody>
          <a:bodyPr wrap="square">
            <a:spAutoFit/>
          </a:bodyPr>
          <a:lstStyle/>
          <a:p>
            <a:pPr algn="l"/>
            <a:r>
              <a:rPr lang="en-US" b="0" i="0" dirty="0">
                <a:effectLst/>
                <a:latin typeface="__Roboto_5506ec"/>
              </a:rPr>
              <a:t>In the telecom industry, customers are able to choose from multiple service providers and actively switch from one operator to another. In this highly competitive market, the telecommunications industry experiences an average of 15-25% annual churn rate. Given the fact that it costs 5-10 times more to acquire a new customer than to retain an existing one, </a:t>
            </a:r>
            <a:r>
              <a:rPr lang="en-US" b="1" i="0" dirty="0">
                <a:effectLst/>
                <a:latin typeface="__Roboto_5506ec"/>
              </a:rPr>
              <a:t>customer retention</a:t>
            </a:r>
            <a:r>
              <a:rPr lang="en-US" b="0" i="0" dirty="0">
                <a:effectLst/>
                <a:latin typeface="__Roboto_5506ec"/>
              </a:rPr>
              <a:t> has now become even more important than customer acquisition</a:t>
            </a:r>
            <a:r>
              <a:rPr lang="en-US" b="0" i="0" dirty="0" smtClean="0">
                <a:effectLst/>
                <a:latin typeface="__Roboto_5506ec"/>
              </a:rPr>
              <a:t>. For </a:t>
            </a:r>
            <a:r>
              <a:rPr lang="en-US" b="0" i="0" dirty="0">
                <a:effectLst/>
                <a:latin typeface="__Roboto_5506ec"/>
              </a:rPr>
              <a:t>many incumbent operators, retaining high profitable customers is the number one business goal</a:t>
            </a:r>
            <a:r>
              <a:rPr lang="en-US" b="0" i="0" dirty="0" smtClean="0">
                <a:effectLst/>
                <a:latin typeface="__Roboto_5506ec"/>
              </a:rPr>
              <a:t>.</a:t>
            </a:r>
          </a:p>
          <a:p>
            <a:pPr algn="l"/>
            <a:endParaRPr lang="en-US" b="0" i="0" dirty="0">
              <a:effectLst/>
              <a:latin typeface="__Roboto_5506ec"/>
            </a:endParaRPr>
          </a:p>
          <a:p>
            <a:pPr algn="l"/>
            <a:r>
              <a:rPr lang="en-US" b="0" i="0" dirty="0">
                <a:effectLst/>
                <a:latin typeface="__Roboto_5506ec"/>
              </a:rPr>
              <a:t>To reduce customer churn, telecom companies need to </a:t>
            </a:r>
            <a:r>
              <a:rPr lang="en-US" b="1" i="0" dirty="0">
                <a:effectLst/>
                <a:latin typeface="__Roboto_5506ec"/>
              </a:rPr>
              <a:t>predict which customers are at high risk of churn</a:t>
            </a:r>
            <a:r>
              <a:rPr lang="en-US" b="1" i="0" dirty="0" smtClean="0">
                <a:effectLst/>
                <a:latin typeface="__Roboto_5506ec"/>
              </a:rPr>
              <a:t>.</a:t>
            </a:r>
          </a:p>
          <a:p>
            <a:pPr algn="l"/>
            <a:endParaRPr lang="en-US" b="0" i="0" dirty="0">
              <a:effectLst/>
              <a:latin typeface="__Roboto_5506ec"/>
            </a:endParaRPr>
          </a:p>
          <a:p>
            <a:pPr algn="l"/>
            <a:r>
              <a:rPr lang="en-US" b="0" i="0" dirty="0">
                <a:effectLst/>
                <a:latin typeface="__Roboto_5506ec"/>
              </a:rPr>
              <a:t>In this project, you will </a:t>
            </a:r>
            <a:r>
              <a:rPr lang="en-US" b="0" i="0" dirty="0" err="1">
                <a:effectLst/>
                <a:latin typeface="__Roboto_5506ec"/>
              </a:rPr>
              <a:t>analyse</a:t>
            </a:r>
            <a:r>
              <a:rPr lang="en-US" b="0" i="0" dirty="0">
                <a:effectLst/>
                <a:latin typeface="__Roboto_5506ec"/>
              </a:rPr>
              <a:t> customer-level data of a leading telecom firm, build predictive models to identify customers at high risk of churn and identify the main indicators of churn</a:t>
            </a:r>
          </a:p>
        </p:txBody>
      </p:sp>
    </p:spTree>
    <p:extLst>
      <p:ext uri="{BB962C8B-B14F-4D97-AF65-F5344CB8AC3E}">
        <p14:creationId xmlns="" xmlns:p14="http://schemas.microsoft.com/office/powerpoint/2010/main" val="330812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DF0B14-AFE2-AB74-5681-78742674FD9C}"/>
              </a:ext>
            </a:extLst>
          </p:cNvPr>
          <p:cNvSpPr>
            <a:spLocks noGrp="1"/>
          </p:cNvSpPr>
          <p:nvPr>
            <p:ph type="ctrTitle"/>
          </p:nvPr>
        </p:nvSpPr>
        <p:spPr>
          <a:xfrm>
            <a:off x="812800" y="435935"/>
            <a:ext cx="10096500" cy="754046"/>
          </a:xfrm>
        </p:spPr>
        <p:txBody>
          <a:bodyPr>
            <a:normAutofit/>
          </a:bodyPr>
          <a:lstStyle/>
          <a:p>
            <a:pPr algn="ctr"/>
            <a:r>
              <a:rPr lang="en-US" sz="3200" b="0" i="0" dirty="0">
                <a:solidFill>
                  <a:srgbClr val="212121"/>
                </a:solidFill>
                <a:effectLst/>
                <a:latin typeface="Roboto" panose="02000000000000000000" pitchFamily="2" charset="0"/>
              </a:rPr>
              <a:t>Performance Finding Optimum Probability Cutoff</a:t>
            </a:r>
          </a:p>
        </p:txBody>
      </p:sp>
      <p:pic>
        <p:nvPicPr>
          <p:cNvPr id="4098" name="Picture 2">
            <a:extLst>
              <a:ext uri="{FF2B5EF4-FFF2-40B4-BE49-F238E27FC236}">
                <a16:creationId xmlns="" xmlns:a16="http://schemas.microsoft.com/office/drawing/2014/main" id="{2C51128C-5912-73CB-8DCB-86F66DDAEFE5}"/>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88303" y="1863319"/>
            <a:ext cx="8005636" cy="320398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78047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DF0B14-AFE2-AB74-5681-78742674FD9C}"/>
              </a:ext>
            </a:extLst>
          </p:cNvPr>
          <p:cNvSpPr>
            <a:spLocks noGrp="1"/>
          </p:cNvSpPr>
          <p:nvPr>
            <p:ph type="ctrTitle"/>
          </p:nvPr>
        </p:nvSpPr>
        <p:spPr>
          <a:xfrm>
            <a:off x="1828800" y="215900"/>
            <a:ext cx="8597900" cy="749300"/>
          </a:xfrm>
        </p:spPr>
        <p:txBody>
          <a:bodyPr>
            <a:normAutofit/>
          </a:bodyPr>
          <a:lstStyle/>
          <a:p>
            <a:pPr algn="ctr"/>
            <a:r>
              <a:rPr lang="en-IN" sz="4000" dirty="0">
                <a:solidFill>
                  <a:srgbClr val="45526C"/>
                </a:solidFill>
                <a:latin typeface="circular"/>
              </a:rPr>
              <a:t>S</a:t>
            </a:r>
            <a:r>
              <a:rPr lang="en-IN" sz="4000" b="0" i="0" dirty="0">
                <a:solidFill>
                  <a:srgbClr val="45526C"/>
                </a:solidFill>
                <a:effectLst/>
                <a:latin typeface="circular"/>
              </a:rPr>
              <a:t>trongest indicators of churn</a:t>
            </a:r>
          </a:p>
        </p:txBody>
      </p:sp>
      <p:sp>
        <p:nvSpPr>
          <p:cNvPr id="5" name="Rectangle 3">
            <a:extLst>
              <a:ext uri="{FF2B5EF4-FFF2-40B4-BE49-F238E27FC236}">
                <a16:creationId xmlns="" xmlns:a16="http://schemas.microsoft.com/office/drawing/2014/main" id="{3CD10B33-FDB9-4F4E-0187-98930D82F3DE}"/>
              </a:ext>
            </a:extLst>
          </p:cNvPr>
          <p:cNvSpPr>
            <a:spLocks noChangeArrowheads="1"/>
          </p:cNvSpPr>
          <p:nvPr/>
        </p:nvSpPr>
        <p:spPr bwMode="auto">
          <a:xfrm>
            <a:off x="1409700" y="856357"/>
            <a:ext cx="8470900" cy="461664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buFont typeface="Wingdings" panose="05000000000000000000" pitchFamily="2" charset="2"/>
              <a:buChar char="v"/>
            </a:pPr>
            <a:r>
              <a:rPr lang="en-US" b="0" dirty="0">
                <a:solidFill>
                  <a:srgbClr val="008000"/>
                </a:solidFill>
                <a:effectLst/>
                <a:latin typeface="Book Antiqua" panose="02040602050305030304" pitchFamily="18" charset="0"/>
              </a:rPr>
              <a:t>Customers who churn show lower average monthly local incoming calls from fixed line in the action period by 1.27 standard deviations , compared to users who don't churn , when all other factors are held constant. This is the strongest indicator of churn.</a:t>
            </a:r>
          </a:p>
          <a:p>
            <a:pPr marL="342900" indent="-342900">
              <a:buFont typeface="Wingdings" panose="05000000000000000000" pitchFamily="2" charset="2"/>
              <a:buChar char="v"/>
            </a:pPr>
            <a:endParaRPr lang="en-US" dirty="0">
              <a:solidFill>
                <a:srgbClr val="000000"/>
              </a:solidFill>
              <a:latin typeface="Book Antiqua" panose="02040602050305030304" pitchFamily="18" charset="0"/>
            </a:endParaRPr>
          </a:p>
          <a:p>
            <a:pPr marL="342900" indent="-342900">
              <a:buFont typeface="Wingdings" panose="05000000000000000000" pitchFamily="2" charset="2"/>
              <a:buChar char="v"/>
            </a:pPr>
            <a:r>
              <a:rPr lang="en-US" b="0" dirty="0">
                <a:solidFill>
                  <a:srgbClr val="008000"/>
                </a:solidFill>
                <a:effectLst/>
                <a:latin typeface="Book Antiqua" panose="02040602050305030304" pitchFamily="18" charset="0"/>
              </a:rPr>
              <a:t>Customers who churn show lower number of recharges done in action period by 1.20 standard deviations, when all other factors are held constant. This is the second strongest indicator of churn.</a:t>
            </a:r>
          </a:p>
          <a:p>
            <a:pPr marL="342900" indent="-342900">
              <a:buFont typeface="Wingdings" panose="05000000000000000000" pitchFamily="2" charset="2"/>
              <a:buChar char="v"/>
            </a:pPr>
            <a:endParaRPr lang="en-US" dirty="0">
              <a:solidFill>
                <a:srgbClr val="000000"/>
              </a:solidFill>
              <a:latin typeface="Book Antiqua" panose="02040602050305030304" pitchFamily="18" charset="0"/>
            </a:endParaRPr>
          </a:p>
          <a:p>
            <a:pPr marL="342900" indent="-342900">
              <a:buFont typeface="Wingdings" panose="05000000000000000000" pitchFamily="2" charset="2"/>
              <a:buChar char="v"/>
            </a:pPr>
            <a:r>
              <a:rPr lang="en-US" b="0" dirty="0">
                <a:solidFill>
                  <a:srgbClr val="008000"/>
                </a:solidFill>
                <a:effectLst/>
                <a:latin typeface="Book Antiqua" panose="02040602050305030304" pitchFamily="18" charset="0"/>
              </a:rPr>
              <a:t>Further customers who churn have done 0.6 standard deviations higher recharge than non-churn customers. This factor when coupled with above factors is a good indicator of churn.</a:t>
            </a:r>
            <a:endParaRPr lang="en-US" dirty="0">
              <a:solidFill>
                <a:srgbClr val="000000"/>
              </a:solidFill>
              <a:latin typeface="Book Antiqua" panose="02040602050305030304" pitchFamily="18" charset="0"/>
            </a:endParaRPr>
          </a:p>
          <a:p>
            <a:pPr marL="342900" indent="-342900">
              <a:buFont typeface="Wingdings" panose="05000000000000000000" pitchFamily="2" charset="2"/>
              <a:buChar char="v"/>
            </a:pPr>
            <a:endParaRPr lang="en-US" b="0" dirty="0">
              <a:solidFill>
                <a:srgbClr val="000000"/>
              </a:solidFill>
              <a:effectLst/>
              <a:latin typeface="Book Antiqua" panose="02040602050305030304" pitchFamily="18" charset="0"/>
            </a:endParaRPr>
          </a:p>
          <a:p>
            <a:pPr marL="342900" indent="-342900">
              <a:buFont typeface="Wingdings" panose="05000000000000000000" pitchFamily="2" charset="2"/>
              <a:buChar char="v"/>
            </a:pPr>
            <a:r>
              <a:rPr lang="en-US" b="0" dirty="0">
                <a:solidFill>
                  <a:srgbClr val="008000"/>
                </a:solidFill>
                <a:effectLst/>
                <a:latin typeface="Book Antiqua" panose="02040602050305030304" pitchFamily="18" charset="0"/>
              </a:rPr>
              <a:t>Customers who churn are more likely to be users of 'monthly 2g package-0 / monthly 3g package-0' in action period (approximately 0.3 std deviations higher tha</a:t>
            </a:r>
            <a:r>
              <a:rPr lang="en-US" sz="2000" b="0" dirty="0">
                <a:solidFill>
                  <a:srgbClr val="008000"/>
                </a:solidFill>
                <a:effectLst/>
                <a:latin typeface="Book Antiqua" panose="02040602050305030304" pitchFamily="18" charset="0"/>
              </a:rPr>
              <a:t>n other packages), when all other factors are held </a:t>
            </a:r>
            <a:r>
              <a:rPr lang="en-US" sz="2400" b="0" dirty="0">
                <a:solidFill>
                  <a:srgbClr val="008000"/>
                </a:solidFill>
                <a:effectLst/>
                <a:latin typeface="Book Antiqua" panose="02040602050305030304" pitchFamily="18" charset="0"/>
              </a:rPr>
              <a:t>constant.</a:t>
            </a:r>
            <a:endParaRPr lang="en-US" sz="2400" b="0" dirty="0">
              <a:solidFill>
                <a:srgbClr val="000000"/>
              </a:solidFill>
              <a:effectLst/>
              <a:latin typeface="Book Antiqua" panose="02040602050305030304" pitchFamily="18" charset="0"/>
            </a:endParaRPr>
          </a:p>
        </p:txBody>
      </p:sp>
    </p:spTree>
    <p:extLst>
      <p:ext uri="{BB962C8B-B14F-4D97-AF65-F5344CB8AC3E}">
        <p14:creationId xmlns="" xmlns:p14="http://schemas.microsoft.com/office/powerpoint/2010/main" val="872958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DF0B14-AFE2-AB74-5681-78742674FD9C}"/>
              </a:ext>
            </a:extLst>
          </p:cNvPr>
          <p:cNvSpPr>
            <a:spLocks noGrp="1"/>
          </p:cNvSpPr>
          <p:nvPr>
            <p:ph type="ctrTitle"/>
          </p:nvPr>
        </p:nvSpPr>
        <p:spPr>
          <a:xfrm>
            <a:off x="0" y="266700"/>
            <a:ext cx="12192000" cy="800100"/>
          </a:xfrm>
        </p:spPr>
        <p:txBody>
          <a:bodyPr>
            <a:normAutofit fontScale="90000"/>
          </a:bodyPr>
          <a:lstStyle/>
          <a:p>
            <a:pPr algn="ctr"/>
            <a:r>
              <a:rPr lang="en-IN" dirty="0">
                <a:solidFill>
                  <a:srgbClr val="45526C"/>
                </a:solidFill>
                <a:latin typeface="circular"/>
              </a:rPr>
              <a:t>R</a:t>
            </a:r>
            <a:r>
              <a:rPr lang="en-IN" b="0" i="0" dirty="0">
                <a:solidFill>
                  <a:srgbClr val="45526C"/>
                </a:solidFill>
                <a:effectLst/>
                <a:latin typeface="circular"/>
              </a:rPr>
              <a:t>ecommendations</a:t>
            </a:r>
          </a:p>
        </p:txBody>
      </p:sp>
      <p:sp>
        <p:nvSpPr>
          <p:cNvPr id="6" name="Rectangle 3">
            <a:extLst>
              <a:ext uri="{FF2B5EF4-FFF2-40B4-BE49-F238E27FC236}">
                <a16:creationId xmlns="" xmlns:a16="http://schemas.microsoft.com/office/drawing/2014/main" id="{EF4F8CD9-E838-0B3D-16A2-F2A25412F8AD}"/>
              </a:ext>
            </a:extLst>
          </p:cNvPr>
          <p:cNvSpPr>
            <a:spLocks noChangeArrowheads="1"/>
          </p:cNvSpPr>
          <p:nvPr/>
        </p:nvSpPr>
        <p:spPr bwMode="auto">
          <a:xfrm>
            <a:off x="1968499" y="2085165"/>
            <a:ext cx="8064501" cy="317009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buFont typeface="Wingdings" panose="05000000000000000000" pitchFamily="2" charset="2"/>
              <a:buChar char="v"/>
            </a:pPr>
            <a:r>
              <a:rPr lang="en-US" sz="2000" b="0" dirty="0">
                <a:solidFill>
                  <a:srgbClr val="008000"/>
                </a:solidFill>
                <a:effectLst/>
                <a:latin typeface="Book Antiqua" panose="02040602050305030304" pitchFamily="18" charset="0"/>
              </a:rPr>
              <a:t>Concentrate on users with 1.27 std </a:t>
            </a:r>
            <a:r>
              <a:rPr lang="en-US" sz="2000" b="0" dirty="0" smtClean="0">
                <a:solidFill>
                  <a:srgbClr val="008000"/>
                </a:solidFill>
                <a:effectLst/>
                <a:latin typeface="Book Antiqua" panose="02040602050305030304" pitchFamily="18" charset="0"/>
              </a:rPr>
              <a:t>deviations </a:t>
            </a:r>
            <a:r>
              <a:rPr lang="en-US" sz="2000" b="0" dirty="0">
                <a:solidFill>
                  <a:srgbClr val="008000"/>
                </a:solidFill>
                <a:effectLst/>
                <a:latin typeface="Book Antiqua" panose="02040602050305030304" pitchFamily="18" charset="0"/>
              </a:rPr>
              <a:t>lower than average incoming calls from fixed line. They are most likely to churn.</a:t>
            </a:r>
            <a:endParaRPr lang="en-US" sz="2000" dirty="0">
              <a:solidFill>
                <a:srgbClr val="000000"/>
              </a:solidFill>
              <a:latin typeface="Book Antiqua" panose="02040602050305030304" pitchFamily="18" charset="0"/>
            </a:endParaRPr>
          </a:p>
          <a:p>
            <a:pPr marL="342900" indent="-342900">
              <a:buFont typeface="Wingdings" panose="05000000000000000000" pitchFamily="2" charset="2"/>
              <a:buChar char="v"/>
            </a:pPr>
            <a:endParaRPr lang="en-US" sz="2000" b="0" dirty="0">
              <a:solidFill>
                <a:srgbClr val="000000"/>
              </a:solidFill>
              <a:effectLst/>
              <a:latin typeface="Book Antiqua" panose="02040602050305030304" pitchFamily="18" charset="0"/>
            </a:endParaRPr>
          </a:p>
          <a:p>
            <a:pPr marL="342900" indent="-342900">
              <a:buFont typeface="Wingdings" panose="05000000000000000000" pitchFamily="2" charset="2"/>
              <a:buChar char="v"/>
            </a:pPr>
            <a:r>
              <a:rPr lang="en-US" sz="2000" b="0" dirty="0">
                <a:solidFill>
                  <a:srgbClr val="008000"/>
                </a:solidFill>
                <a:effectLst/>
                <a:latin typeface="Book Antiqua" panose="02040602050305030304" pitchFamily="18" charset="0"/>
              </a:rPr>
              <a:t>Concentrate on users who recharge less number of times ( less than 1.2 std deviations compared to avg) in the 8th month. They are second most likely to churn.</a:t>
            </a:r>
            <a:endParaRPr lang="en-US" sz="2000" dirty="0">
              <a:solidFill>
                <a:srgbClr val="000000"/>
              </a:solidFill>
              <a:latin typeface="Book Antiqua" panose="02040602050305030304" pitchFamily="18" charset="0"/>
            </a:endParaRPr>
          </a:p>
          <a:p>
            <a:pPr marL="342900" indent="-342900">
              <a:buFont typeface="Wingdings" panose="05000000000000000000" pitchFamily="2" charset="2"/>
              <a:buChar char="v"/>
            </a:pPr>
            <a:endParaRPr lang="en-US" sz="2000" b="0" dirty="0">
              <a:solidFill>
                <a:srgbClr val="000000"/>
              </a:solidFill>
              <a:effectLst/>
              <a:latin typeface="Book Antiqua" panose="02040602050305030304" pitchFamily="18" charset="0"/>
            </a:endParaRPr>
          </a:p>
          <a:p>
            <a:pPr marL="342900" indent="-342900">
              <a:buFont typeface="Wingdings" panose="05000000000000000000" pitchFamily="2" charset="2"/>
              <a:buChar char="v"/>
            </a:pPr>
            <a:r>
              <a:rPr lang="en-US" sz="2000" b="0" dirty="0">
                <a:solidFill>
                  <a:srgbClr val="008000"/>
                </a:solidFill>
                <a:effectLst/>
                <a:latin typeface="Book Antiqua" panose="02040602050305030304" pitchFamily="18" charset="0"/>
              </a:rPr>
              <a:t>Models with high sensitivity are the best for predicting churn. Use the PCA + Logistic Regression model to predict churn. It has an ROC score of 0.87, test sensitivity of 100%</a:t>
            </a:r>
            <a:endParaRPr lang="en-US" sz="2000" b="0" dirty="0">
              <a:solidFill>
                <a:srgbClr val="000000"/>
              </a:solidFill>
              <a:effectLst/>
              <a:latin typeface="Book Antiqua" panose="02040602050305030304" pitchFamily="18" charset="0"/>
            </a:endParaRPr>
          </a:p>
        </p:txBody>
      </p:sp>
    </p:spTree>
    <p:extLst>
      <p:ext uri="{BB962C8B-B14F-4D97-AF65-F5344CB8AC3E}">
        <p14:creationId xmlns="" xmlns:p14="http://schemas.microsoft.com/office/powerpoint/2010/main" val="4016703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DF0B14-AFE2-AB74-5681-78742674FD9C}"/>
              </a:ext>
            </a:extLst>
          </p:cNvPr>
          <p:cNvSpPr>
            <a:spLocks noGrp="1"/>
          </p:cNvSpPr>
          <p:nvPr>
            <p:ph type="ctrTitle"/>
          </p:nvPr>
        </p:nvSpPr>
        <p:spPr>
          <a:xfrm>
            <a:off x="635000" y="165100"/>
            <a:ext cx="11557000" cy="588946"/>
          </a:xfrm>
        </p:spPr>
        <p:txBody>
          <a:bodyPr>
            <a:normAutofit fontScale="90000"/>
          </a:bodyPr>
          <a:lstStyle/>
          <a:p>
            <a:pPr algn="l"/>
            <a:r>
              <a:rPr lang="en-IN" b="1" i="1" dirty="0">
                <a:solidFill>
                  <a:srgbClr val="151515"/>
                </a:solidFill>
                <a:effectLst/>
                <a:latin typeface="var(--font-inter)"/>
              </a:rPr>
              <a:t>Understanding and defining churn</a:t>
            </a:r>
            <a:endParaRPr lang="en-IN" b="0" i="0" dirty="0">
              <a:solidFill>
                <a:srgbClr val="151515"/>
              </a:solidFill>
              <a:effectLst/>
              <a:latin typeface="var(--font-inter)"/>
            </a:endParaRPr>
          </a:p>
        </p:txBody>
      </p:sp>
      <p:sp>
        <p:nvSpPr>
          <p:cNvPr id="6" name="Rectangle 3">
            <a:extLst>
              <a:ext uri="{FF2B5EF4-FFF2-40B4-BE49-F238E27FC236}">
                <a16:creationId xmlns="" xmlns:a16="http://schemas.microsoft.com/office/drawing/2014/main" id="{EF4F8CD9-E838-0B3D-16A2-F2A25412F8AD}"/>
              </a:ext>
            </a:extLst>
          </p:cNvPr>
          <p:cNvSpPr>
            <a:spLocks noChangeArrowheads="1"/>
          </p:cNvSpPr>
          <p:nvPr/>
        </p:nvSpPr>
        <p:spPr bwMode="auto">
          <a:xfrm>
            <a:off x="203200" y="3644736"/>
            <a:ext cx="5667248"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151515"/>
                </a:solidFill>
                <a:effectLst/>
                <a:latin typeface="var(--font-mono)"/>
              </a:rPr>
              <a:t>Prepaid</a:t>
            </a:r>
            <a:r>
              <a:rPr kumimoji="0" lang="en-US" altLang="en-US" sz="1600" b="0" i="0" u="none" strike="noStrike" cap="none" normalizeH="0" baseline="0" dirty="0">
                <a:ln>
                  <a:noFill/>
                </a:ln>
                <a:solidFill>
                  <a:srgbClr val="151515"/>
                </a:solidFill>
                <a:effectLst/>
                <a:latin typeface="__Roboto_5506ec"/>
              </a:rPr>
              <a:t> (customers pay/recharge with a certain amount in advance and then use the services).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51515"/>
                </a:solidFill>
                <a:effectLst/>
                <a:latin typeface="__Roboto_5506ec"/>
              </a:rPr>
              <a:t>In the prepaid model, customers who want to switch to another network can simply stop using the services without any notice, and it is hard to know whether someone has actually churned or is simply not using the services temporarily (e.g. someone may be on a trip abroad for a month or two and then intend to resume using the services again).</a:t>
            </a:r>
            <a:endParaRPr kumimoji="0" lang="en-US" altLang="en-US" sz="1600" b="0" i="0" u="none" strike="noStrike" cap="none" normalizeH="0" baseline="0" dirty="0">
              <a:ln>
                <a:noFill/>
              </a:ln>
              <a:solidFill>
                <a:schemeClr val="tx1"/>
              </a:solidFill>
              <a:effectLst/>
            </a:endParaRPr>
          </a:p>
        </p:txBody>
      </p:sp>
      <p:graphicFrame>
        <p:nvGraphicFramePr>
          <p:cNvPr id="7" name="Diagram 6">
            <a:extLst>
              <a:ext uri="{FF2B5EF4-FFF2-40B4-BE49-F238E27FC236}">
                <a16:creationId xmlns="" xmlns:a16="http://schemas.microsoft.com/office/drawing/2014/main" id="{1EEDC8A1-C13C-AB98-2497-93CD54BDD38E}"/>
              </a:ext>
            </a:extLst>
          </p:cNvPr>
          <p:cNvGraphicFramePr/>
          <p:nvPr>
            <p:extLst>
              <p:ext uri="{D42A27DB-BD31-4B8C-83A1-F6EECF244321}">
                <p14:modId xmlns="" xmlns:p14="http://schemas.microsoft.com/office/powerpoint/2010/main" val="2273760267"/>
              </p:ext>
            </p:extLst>
          </p:nvPr>
        </p:nvGraphicFramePr>
        <p:xfrm>
          <a:off x="2766390" y="828907"/>
          <a:ext cx="6659220" cy="26000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3">
            <a:extLst>
              <a:ext uri="{FF2B5EF4-FFF2-40B4-BE49-F238E27FC236}">
                <a16:creationId xmlns="" xmlns:a16="http://schemas.microsoft.com/office/drawing/2014/main" id="{E9C7604B-EB23-A37B-3AC2-C0594B473307}"/>
              </a:ext>
            </a:extLst>
          </p:cNvPr>
          <p:cNvSpPr>
            <a:spLocks noChangeArrowheads="1"/>
          </p:cNvSpPr>
          <p:nvPr/>
        </p:nvSpPr>
        <p:spPr bwMode="auto">
          <a:xfrm>
            <a:off x="164592" y="5877877"/>
            <a:ext cx="12027408" cy="101566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51515"/>
                </a:solidFill>
                <a:effectLst/>
                <a:latin typeface="__Roboto_5506ec"/>
              </a:rPr>
              <a:t>Thus, churn prediction is usually more critical (and non-trivial) for prepaid customers, and the term ‘churn’ should be defined carefully. Also, prepaid is the most common model in India and Southeast Asia, while postpaid is more common in Europe in North America.</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 xmlns:a16="http://schemas.microsoft.com/office/drawing/2014/main" id="{1BDA522A-82AF-504E-4880-843283F314F9}"/>
              </a:ext>
            </a:extLst>
          </p:cNvPr>
          <p:cNvSpPr>
            <a:spLocks noChangeArrowheads="1"/>
          </p:cNvSpPr>
          <p:nvPr/>
        </p:nvSpPr>
        <p:spPr bwMode="auto">
          <a:xfrm>
            <a:off x="6244629" y="3723147"/>
            <a:ext cx="5880315" cy="132343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151515"/>
                </a:solidFill>
                <a:effectLst/>
                <a:latin typeface="var(--font-mono)"/>
              </a:rPr>
              <a:t>Postpaid</a:t>
            </a:r>
            <a:r>
              <a:rPr kumimoji="0" lang="en-US" altLang="en-US" sz="1600" b="0" i="0" u="none" strike="noStrike" cap="none" normalizeH="0" baseline="0" dirty="0">
                <a:ln>
                  <a:noFill/>
                </a:ln>
                <a:solidFill>
                  <a:srgbClr val="151515"/>
                </a:solidFill>
                <a:effectLst/>
                <a:latin typeface="__Roboto_5506ec"/>
              </a:rPr>
              <a:t> (customers pay a monthly/annual bill after using the services)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51515"/>
                </a:solidFill>
                <a:effectLst/>
                <a:latin typeface="__Roboto_5506ec"/>
              </a:rPr>
              <a:t>In the postpaid model, when customers want to switch to another operator, they usually inform the existing operator to terminate the services, and you directly know that this is an instance of churn.</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 xmlns:p14="http://schemas.microsoft.com/office/powerpoint/2010/main" val="3667323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DF0B14-AFE2-AB74-5681-78742674FD9C}"/>
              </a:ext>
            </a:extLst>
          </p:cNvPr>
          <p:cNvSpPr>
            <a:spLocks noGrp="1"/>
          </p:cNvSpPr>
          <p:nvPr>
            <p:ph type="ctrTitle"/>
          </p:nvPr>
        </p:nvSpPr>
        <p:spPr>
          <a:xfrm>
            <a:off x="0" y="0"/>
            <a:ext cx="12192000" cy="754046"/>
          </a:xfrm>
        </p:spPr>
        <p:txBody>
          <a:bodyPr>
            <a:normAutofit fontScale="90000"/>
          </a:bodyPr>
          <a:lstStyle/>
          <a:p>
            <a:pPr algn="l"/>
            <a:r>
              <a:rPr lang="en-IN" b="1" i="1" dirty="0">
                <a:solidFill>
                  <a:srgbClr val="151515"/>
                </a:solidFill>
                <a:effectLst/>
                <a:latin typeface="var(--font-inter)"/>
              </a:rPr>
              <a:t>Understanding and defining churn</a:t>
            </a:r>
            <a:endParaRPr lang="en-IN" b="0" i="0" dirty="0">
              <a:solidFill>
                <a:srgbClr val="151515"/>
              </a:solidFill>
              <a:effectLst/>
              <a:latin typeface="var(--font-inter)"/>
            </a:endParaRPr>
          </a:p>
        </p:txBody>
      </p:sp>
      <p:sp>
        <p:nvSpPr>
          <p:cNvPr id="6" name="Rectangle 3">
            <a:extLst>
              <a:ext uri="{FF2B5EF4-FFF2-40B4-BE49-F238E27FC236}">
                <a16:creationId xmlns="" xmlns:a16="http://schemas.microsoft.com/office/drawing/2014/main" id="{EF4F8CD9-E838-0B3D-16A2-F2A25412F8AD}"/>
              </a:ext>
            </a:extLst>
          </p:cNvPr>
          <p:cNvSpPr>
            <a:spLocks noChangeArrowheads="1"/>
          </p:cNvSpPr>
          <p:nvPr/>
        </p:nvSpPr>
        <p:spPr bwMode="auto">
          <a:xfrm>
            <a:off x="475488" y="3546491"/>
            <a:ext cx="3657600" cy="58477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0" i="0" dirty="0">
                <a:solidFill>
                  <a:srgbClr val="091E42"/>
                </a:solidFill>
                <a:effectLst/>
                <a:latin typeface="freight-text-pro"/>
              </a:rPr>
              <a:t> who have generated less than INR 4 per month in total/average/median revenue</a:t>
            </a:r>
            <a:endParaRPr kumimoji="0" lang="en-US" altLang="en-US" sz="1600" b="0" i="0" u="none" strike="noStrike" cap="none" normalizeH="0" baseline="0" dirty="0">
              <a:ln>
                <a:noFill/>
              </a:ln>
              <a:solidFill>
                <a:schemeClr val="tx1"/>
              </a:solidFill>
              <a:effectLst/>
            </a:endParaRPr>
          </a:p>
        </p:txBody>
      </p:sp>
      <p:graphicFrame>
        <p:nvGraphicFramePr>
          <p:cNvPr id="7" name="Diagram 6">
            <a:extLst>
              <a:ext uri="{FF2B5EF4-FFF2-40B4-BE49-F238E27FC236}">
                <a16:creationId xmlns="" xmlns:a16="http://schemas.microsoft.com/office/drawing/2014/main" id="{1EEDC8A1-C13C-AB98-2497-93CD54BDD38E}"/>
              </a:ext>
            </a:extLst>
          </p:cNvPr>
          <p:cNvGraphicFramePr/>
          <p:nvPr>
            <p:extLst>
              <p:ext uri="{D42A27DB-BD31-4B8C-83A1-F6EECF244321}">
                <p14:modId xmlns="" xmlns:p14="http://schemas.microsoft.com/office/powerpoint/2010/main" val="3672577177"/>
              </p:ext>
            </p:extLst>
          </p:nvPr>
        </p:nvGraphicFramePr>
        <p:xfrm>
          <a:off x="1964766" y="867209"/>
          <a:ext cx="7730922" cy="26000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3">
            <a:extLst>
              <a:ext uri="{FF2B5EF4-FFF2-40B4-BE49-F238E27FC236}">
                <a16:creationId xmlns="" xmlns:a16="http://schemas.microsoft.com/office/drawing/2014/main" id="{E9C7604B-EB23-A37B-3AC2-C0594B473307}"/>
              </a:ext>
            </a:extLst>
          </p:cNvPr>
          <p:cNvSpPr>
            <a:spLocks noChangeArrowheads="1"/>
          </p:cNvSpPr>
          <p:nvPr/>
        </p:nvSpPr>
        <p:spPr bwMode="auto">
          <a:xfrm>
            <a:off x="283464" y="5990791"/>
            <a:ext cx="12027408" cy="4001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0" i="0" dirty="0">
                <a:solidFill>
                  <a:srgbClr val="091E42"/>
                </a:solidFill>
                <a:effectLst/>
                <a:latin typeface="freight-text-pro"/>
              </a:rPr>
              <a:t>In this project, we will use the </a:t>
            </a:r>
            <a:r>
              <a:rPr lang="en-US" sz="2000" b="1" i="0" dirty="0">
                <a:solidFill>
                  <a:srgbClr val="091E42"/>
                </a:solidFill>
                <a:effectLst/>
                <a:latin typeface="freight-text-pro"/>
              </a:rPr>
              <a:t>usage-based definition</a:t>
            </a:r>
            <a:r>
              <a:rPr lang="en-US" sz="2000" b="0" i="0" dirty="0">
                <a:solidFill>
                  <a:srgbClr val="091E42"/>
                </a:solidFill>
                <a:effectLst/>
                <a:latin typeface="freight-text-pro"/>
              </a:rPr>
              <a:t> to define churn.</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 xmlns:a16="http://schemas.microsoft.com/office/drawing/2014/main" id="{1BDA522A-82AF-504E-4880-843283F314F9}"/>
              </a:ext>
            </a:extLst>
          </p:cNvPr>
          <p:cNvSpPr>
            <a:spLocks noChangeArrowheads="1"/>
          </p:cNvSpPr>
          <p:nvPr/>
        </p:nvSpPr>
        <p:spPr bwMode="auto">
          <a:xfrm>
            <a:off x="7199376" y="3503861"/>
            <a:ext cx="4992624" cy="83099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0" i="0" dirty="0">
                <a:solidFill>
                  <a:srgbClr val="091E42"/>
                </a:solidFill>
                <a:effectLst/>
                <a:latin typeface="freight-text-pro"/>
              </a:rPr>
              <a:t>Customers who have not done any usage, either incoming or outgoing - in terms of calls, internet etc. over a period of time.</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 xmlns:p14="http://schemas.microsoft.com/office/powerpoint/2010/main" val="1592823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DF0B14-AFE2-AB74-5681-78742674FD9C}"/>
              </a:ext>
            </a:extLst>
          </p:cNvPr>
          <p:cNvSpPr>
            <a:spLocks noGrp="1"/>
          </p:cNvSpPr>
          <p:nvPr>
            <p:ph type="ctrTitle"/>
          </p:nvPr>
        </p:nvSpPr>
        <p:spPr>
          <a:xfrm>
            <a:off x="1270000" y="190500"/>
            <a:ext cx="8343900" cy="787400"/>
          </a:xfrm>
        </p:spPr>
        <p:txBody>
          <a:bodyPr>
            <a:normAutofit fontScale="90000"/>
          </a:bodyPr>
          <a:lstStyle/>
          <a:p>
            <a:pPr algn="ctr"/>
            <a:r>
              <a:rPr lang="en-IN" b="0" i="0" dirty="0" smtClean="0">
                <a:solidFill>
                  <a:srgbClr val="45526C"/>
                </a:solidFill>
                <a:effectLst/>
                <a:latin typeface="circular"/>
              </a:rPr>
              <a:t>High Value </a:t>
            </a:r>
            <a:r>
              <a:rPr lang="en-IN" dirty="0">
                <a:solidFill>
                  <a:srgbClr val="45526C"/>
                </a:solidFill>
                <a:latin typeface="circular"/>
              </a:rPr>
              <a:t>C</a:t>
            </a:r>
            <a:r>
              <a:rPr lang="en-IN" b="0" i="0" dirty="0" smtClean="0">
                <a:solidFill>
                  <a:srgbClr val="45526C"/>
                </a:solidFill>
                <a:effectLst/>
                <a:latin typeface="circular"/>
              </a:rPr>
              <a:t>hurn</a:t>
            </a:r>
            <a:endParaRPr lang="en-IN" b="0" i="0" dirty="0">
              <a:solidFill>
                <a:srgbClr val="45526C"/>
              </a:solidFill>
              <a:effectLst/>
              <a:latin typeface="circular"/>
            </a:endParaRPr>
          </a:p>
        </p:txBody>
      </p:sp>
      <p:sp>
        <p:nvSpPr>
          <p:cNvPr id="6" name="Rectangle 3">
            <a:extLst>
              <a:ext uri="{FF2B5EF4-FFF2-40B4-BE49-F238E27FC236}">
                <a16:creationId xmlns="" xmlns:a16="http://schemas.microsoft.com/office/drawing/2014/main" id="{EF4F8CD9-E838-0B3D-16A2-F2A25412F8AD}"/>
              </a:ext>
            </a:extLst>
          </p:cNvPr>
          <p:cNvSpPr>
            <a:spLocks noChangeArrowheads="1"/>
          </p:cNvSpPr>
          <p:nvPr/>
        </p:nvSpPr>
        <p:spPr bwMode="auto">
          <a:xfrm>
            <a:off x="2336800" y="1002567"/>
            <a:ext cx="8242300" cy="550920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3200" b="0" i="0" dirty="0">
                <a:solidFill>
                  <a:srgbClr val="091E42"/>
                </a:solidFill>
                <a:effectLst/>
                <a:latin typeface="freight-text-pro"/>
              </a:rPr>
              <a:t>In the Indian and Southeast Asian markets, approximately 80% of revenue comes from the top 20% of customers (called high-value customers). Thus, if we can reduce the churn of high-value customers, we will be able to reduce significant revenue leakage.</a:t>
            </a:r>
          </a:p>
          <a:p>
            <a:pPr algn="l"/>
            <a:r>
              <a:rPr lang="en-US" sz="3200" b="0" i="0" dirty="0">
                <a:solidFill>
                  <a:srgbClr val="091E42"/>
                </a:solidFill>
                <a:effectLst/>
                <a:latin typeface="freight-text-pro"/>
              </a:rPr>
              <a:t> </a:t>
            </a:r>
          </a:p>
          <a:p>
            <a:pPr algn="l"/>
            <a:r>
              <a:rPr lang="en-US" sz="3200" b="0" i="0" dirty="0">
                <a:solidFill>
                  <a:srgbClr val="091E42"/>
                </a:solidFill>
                <a:effectLst/>
                <a:latin typeface="freight-text-pro"/>
              </a:rPr>
              <a:t>In this project, you will define high-value customers based on a certain metric (mentioned later below) and predict churn only on high-value customers.</a:t>
            </a:r>
          </a:p>
        </p:txBody>
      </p:sp>
    </p:spTree>
    <p:extLst>
      <p:ext uri="{BB962C8B-B14F-4D97-AF65-F5344CB8AC3E}">
        <p14:creationId xmlns="" xmlns:p14="http://schemas.microsoft.com/office/powerpoint/2010/main" val="894145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DF0B14-AFE2-AB74-5681-78742674FD9C}"/>
              </a:ext>
            </a:extLst>
          </p:cNvPr>
          <p:cNvSpPr>
            <a:spLocks noGrp="1"/>
          </p:cNvSpPr>
          <p:nvPr>
            <p:ph type="ctrTitle"/>
          </p:nvPr>
        </p:nvSpPr>
        <p:spPr>
          <a:xfrm>
            <a:off x="1778000" y="279400"/>
            <a:ext cx="8991600" cy="754046"/>
          </a:xfrm>
        </p:spPr>
        <p:txBody>
          <a:bodyPr>
            <a:normAutofit fontScale="90000"/>
          </a:bodyPr>
          <a:lstStyle/>
          <a:p>
            <a:pPr algn="ctr"/>
            <a:r>
              <a:rPr lang="en-IN" b="1" i="0" dirty="0">
                <a:solidFill>
                  <a:srgbClr val="091E42"/>
                </a:solidFill>
                <a:effectLst/>
                <a:latin typeface="circular"/>
              </a:rPr>
              <a:t>Understanding Data</a:t>
            </a:r>
          </a:p>
        </p:txBody>
      </p:sp>
      <p:sp>
        <p:nvSpPr>
          <p:cNvPr id="6" name="Rectangle 3">
            <a:extLst>
              <a:ext uri="{FF2B5EF4-FFF2-40B4-BE49-F238E27FC236}">
                <a16:creationId xmlns="" xmlns:a16="http://schemas.microsoft.com/office/drawing/2014/main" id="{EF4F8CD9-E838-0B3D-16A2-F2A25412F8AD}"/>
              </a:ext>
            </a:extLst>
          </p:cNvPr>
          <p:cNvSpPr>
            <a:spLocks noChangeArrowheads="1"/>
          </p:cNvSpPr>
          <p:nvPr/>
        </p:nvSpPr>
        <p:spPr bwMode="auto">
          <a:xfrm>
            <a:off x="1993900" y="1002567"/>
            <a:ext cx="8572500" cy="286232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sz="2000" b="0" i="0" dirty="0">
                <a:solidFill>
                  <a:srgbClr val="45526C"/>
                </a:solidFill>
                <a:effectLst/>
                <a:latin typeface="circular"/>
              </a:rPr>
              <a:t>Understanding the business objective and the data</a:t>
            </a:r>
          </a:p>
          <a:p>
            <a:pPr algn="ctr"/>
            <a:r>
              <a:rPr lang="en-US" sz="2000" b="0" i="0" dirty="0">
                <a:solidFill>
                  <a:srgbClr val="091E42"/>
                </a:solidFill>
                <a:effectLst/>
                <a:latin typeface="freight-text-pro"/>
              </a:rPr>
              <a:t>The dataset contains customer-level information for a span of four consecutive months - June, July, August and September. The months are encoded as 6, 7, 8 and 9, respectively. </a:t>
            </a:r>
          </a:p>
          <a:p>
            <a:pPr algn="ctr"/>
            <a:r>
              <a:rPr lang="en-US" sz="2000" b="0" i="0" dirty="0">
                <a:solidFill>
                  <a:srgbClr val="091E42"/>
                </a:solidFill>
                <a:effectLst/>
                <a:latin typeface="freight-text-pro"/>
              </a:rPr>
              <a:t/>
            </a:r>
            <a:br>
              <a:rPr lang="en-US" sz="2000" b="0" i="0" dirty="0">
                <a:solidFill>
                  <a:srgbClr val="091E42"/>
                </a:solidFill>
                <a:effectLst/>
                <a:latin typeface="freight-text-pro"/>
              </a:rPr>
            </a:br>
            <a:r>
              <a:rPr lang="en-US" sz="2000" b="0" i="0" dirty="0">
                <a:solidFill>
                  <a:srgbClr val="091E42"/>
                </a:solidFill>
                <a:effectLst/>
                <a:latin typeface="freight-text-pro"/>
              </a:rPr>
              <a:t>The </a:t>
            </a:r>
            <a:r>
              <a:rPr lang="en-US" sz="2000" b="1" i="0" dirty="0">
                <a:solidFill>
                  <a:srgbClr val="091E42"/>
                </a:solidFill>
                <a:effectLst/>
                <a:latin typeface="freight-text-pro"/>
              </a:rPr>
              <a:t>business objective </a:t>
            </a:r>
            <a:r>
              <a:rPr lang="en-US" sz="2000" b="0" i="0" dirty="0">
                <a:solidFill>
                  <a:srgbClr val="091E42"/>
                </a:solidFill>
                <a:effectLst/>
                <a:latin typeface="freight-text-pro"/>
              </a:rPr>
              <a:t>is to predict the churn in the last (i.e. the ninth) month using the data (features) from the first three months. To do this task well, understanding the typical customer </a:t>
            </a:r>
            <a:r>
              <a:rPr lang="en-US" sz="2000" b="0" i="0" dirty="0" err="1">
                <a:solidFill>
                  <a:srgbClr val="091E42"/>
                </a:solidFill>
                <a:effectLst/>
                <a:latin typeface="freight-text-pro"/>
              </a:rPr>
              <a:t>behaviour</a:t>
            </a:r>
            <a:r>
              <a:rPr lang="en-US" sz="2000" b="0" i="0" dirty="0">
                <a:solidFill>
                  <a:srgbClr val="091E42"/>
                </a:solidFill>
                <a:effectLst/>
                <a:latin typeface="freight-text-pro"/>
              </a:rPr>
              <a:t> during churn will be helpful</a:t>
            </a:r>
          </a:p>
        </p:txBody>
      </p:sp>
    </p:spTree>
    <p:extLst>
      <p:ext uri="{BB962C8B-B14F-4D97-AF65-F5344CB8AC3E}">
        <p14:creationId xmlns="" xmlns:p14="http://schemas.microsoft.com/office/powerpoint/2010/main" val="3041107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DF0B14-AFE2-AB74-5681-78742674FD9C}"/>
              </a:ext>
            </a:extLst>
          </p:cNvPr>
          <p:cNvSpPr>
            <a:spLocks noGrp="1"/>
          </p:cNvSpPr>
          <p:nvPr>
            <p:ph type="ctrTitle"/>
          </p:nvPr>
        </p:nvSpPr>
        <p:spPr>
          <a:xfrm>
            <a:off x="0" y="0"/>
            <a:ext cx="12192000" cy="754046"/>
          </a:xfrm>
        </p:spPr>
        <p:txBody>
          <a:bodyPr>
            <a:normAutofit fontScale="90000"/>
          </a:bodyPr>
          <a:lstStyle/>
          <a:p>
            <a:pPr algn="l"/>
            <a:r>
              <a:rPr lang="en-US" dirty="0">
                <a:solidFill>
                  <a:srgbClr val="45526C"/>
                </a:solidFill>
                <a:latin typeface="circular"/>
              </a:rPr>
              <a:t>C</a:t>
            </a:r>
            <a:r>
              <a:rPr lang="en-US" b="0" i="0" dirty="0">
                <a:solidFill>
                  <a:srgbClr val="45526C"/>
                </a:solidFill>
                <a:effectLst/>
                <a:latin typeface="circular"/>
              </a:rPr>
              <a:t>ustomer behavior during churn</a:t>
            </a:r>
            <a:endParaRPr lang="en-IN" b="0" i="0" dirty="0">
              <a:solidFill>
                <a:srgbClr val="45526C"/>
              </a:solidFill>
              <a:effectLst/>
              <a:latin typeface="circular"/>
            </a:endParaRPr>
          </a:p>
        </p:txBody>
      </p:sp>
      <p:sp>
        <p:nvSpPr>
          <p:cNvPr id="6" name="Rectangle 3">
            <a:extLst>
              <a:ext uri="{FF2B5EF4-FFF2-40B4-BE49-F238E27FC236}">
                <a16:creationId xmlns="" xmlns:a16="http://schemas.microsoft.com/office/drawing/2014/main" id="{EF4F8CD9-E838-0B3D-16A2-F2A25412F8AD}"/>
              </a:ext>
            </a:extLst>
          </p:cNvPr>
          <p:cNvSpPr>
            <a:spLocks noChangeArrowheads="1"/>
          </p:cNvSpPr>
          <p:nvPr/>
        </p:nvSpPr>
        <p:spPr bwMode="auto">
          <a:xfrm>
            <a:off x="1943100" y="4368799"/>
            <a:ext cx="8331200" cy="9233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b="0" i="0" dirty="0">
                <a:solidFill>
                  <a:srgbClr val="091E42"/>
                </a:solidFill>
                <a:effectLst/>
                <a:latin typeface="freight-text-pro"/>
              </a:rPr>
              <a:t>In this case, since we are working over a four-month window, the first two months are the ‘good’ phase, the third month is the ‘action’ phase, and the fourth month is the ‘churn’ phase.</a:t>
            </a:r>
          </a:p>
        </p:txBody>
      </p:sp>
      <p:sp>
        <p:nvSpPr>
          <p:cNvPr id="3" name="Rectangle: Rounded Corners 2">
            <a:extLst>
              <a:ext uri="{FF2B5EF4-FFF2-40B4-BE49-F238E27FC236}">
                <a16:creationId xmlns="" xmlns:a16="http://schemas.microsoft.com/office/drawing/2014/main" id="{2CA8C10E-D953-047D-EC46-294D0C0D95C4}"/>
              </a:ext>
            </a:extLst>
          </p:cNvPr>
          <p:cNvSpPr/>
          <p:nvPr/>
        </p:nvSpPr>
        <p:spPr>
          <a:xfrm>
            <a:off x="914400" y="1828800"/>
            <a:ext cx="2062716" cy="839972"/>
          </a:xfrm>
          <a:prstGeom prst="round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Book Antiqua" panose="02040602050305030304" pitchFamily="18" charset="0"/>
              </a:rPr>
              <a:t>Good Phase</a:t>
            </a:r>
          </a:p>
        </p:txBody>
      </p:sp>
      <p:sp>
        <p:nvSpPr>
          <p:cNvPr id="4" name="Arrow: Right 3">
            <a:extLst>
              <a:ext uri="{FF2B5EF4-FFF2-40B4-BE49-F238E27FC236}">
                <a16:creationId xmlns="" xmlns:a16="http://schemas.microsoft.com/office/drawing/2014/main" id="{BBFFAF8F-BFAA-54D4-4C38-92B33520E192}"/>
              </a:ext>
            </a:extLst>
          </p:cNvPr>
          <p:cNvSpPr/>
          <p:nvPr/>
        </p:nvSpPr>
        <p:spPr>
          <a:xfrm>
            <a:off x="7308114" y="1903007"/>
            <a:ext cx="850604" cy="517891"/>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 xmlns:a16="http://schemas.microsoft.com/office/drawing/2014/main" id="{BC5E7CDC-AA21-2A7F-9FF3-48EDD9DCB4EC}"/>
              </a:ext>
            </a:extLst>
          </p:cNvPr>
          <p:cNvSpPr/>
          <p:nvPr/>
        </p:nvSpPr>
        <p:spPr>
          <a:xfrm>
            <a:off x="4600355" y="1828800"/>
            <a:ext cx="2062716" cy="839972"/>
          </a:xfrm>
          <a:prstGeom prst="round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Book Antiqua" panose="02040602050305030304" pitchFamily="18" charset="0"/>
              </a:rPr>
              <a:t>Action Phase</a:t>
            </a:r>
          </a:p>
        </p:txBody>
      </p:sp>
      <p:sp>
        <p:nvSpPr>
          <p:cNvPr id="7" name="Arrow: Right 6">
            <a:extLst>
              <a:ext uri="{FF2B5EF4-FFF2-40B4-BE49-F238E27FC236}">
                <a16:creationId xmlns="" xmlns:a16="http://schemas.microsoft.com/office/drawing/2014/main" id="{B68BEBBB-596A-AE39-0393-68946557BF12}"/>
              </a:ext>
            </a:extLst>
          </p:cNvPr>
          <p:cNvSpPr/>
          <p:nvPr/>
        </p:nvSpPr>
        <p:spPr>
          <a:xfrm>
            <a:off x="3409508" y="1936705"/>
            <a:ext cx="850604" cy="517891"/>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 xmlns:a16="http://schemas.microsoft.com/office/drawing/2014/main" id="{82289EE8-34C1-4CA3-6255-8372D5F1AE16}"/>
              </a:ext>
            </a:extLst>
          </p:cNvPr>
          <p:cNvSpPr/>
          <p:nvPr/>
        </p:nvSpPr>
        <p:spPr>
          <a:xfrm>
            <a:off x="8803761" y="1828800"/>
            <a:ext cx="2062716" cy="839972"/>
          </a:xfrm>
          <a:prstGeom prst="round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Book Antiqua" panose="02040602050305030304" pitchFamily="18" charset="0"/>
              </a:rPr>
              <a:t>Churn Phase</a:t>
            </a:r>
          </a:p>
        </p:txBody>
      </p:sp>
      <p:pic>
        <p:nvPicPr>
          <p:cNvPr id="23554" name="Picture 2" descr="Smiley Rating Vector Art, Icons, and Graphics for Free Download">
            <a:extLst>
              <a:ext uri="{FF2B5EF4-FFF2-40B4-BE49-F238E27FC236}">
                <a16:creationId xmlns="" xmlns:a16="http://schemas.microsoft.com/office/drawing/2014/main" id="{70B5F0D3-BAA3-AAAF-510D-D7F1974733BC}"/>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r="72101"/>
          <a:stretch/>
        </p:blipFill>
        <p:spPr bwMode="auto">
          <a:xfrm>
            <a:off x="1524000" y="2846388"/>
            <a:ext cx="914101" cy="889438"/>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2" descr="Smiley Rating Vector Art, Icons, and Graphics for Free Download">
            <a:extLst>
              <a:ext uri="{FF2B5EF4-FFF2-40B4-BE49-F238E27FC236}">
                <a16:creationId xmlns="" xmlns:a16="http://schemas.microsoft.com/office/drawing/2014/main" id="{023CF5E2-3646-E01B-B85A-99B1591A3F78}"/>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36050" r="36051"/>
          <a:stretch/>
        </p:blipFill>
        <p:spPr bwMode="auto">
          <a:xfrm>
            <a:off x="5283199" y="2811079"/>
            <a:ext cx="921177" cy="89632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2" descr="Smiley Rating Vector Art, Icons, and Graphics for Free Download">
            <a:extLst>
              <a:ext uri="{FF2B5EF4-FFF2-40B4-BE49-F238E27FC236}">
                <a16:creationId xmlns="" xmlns:a16="http://schemas.microsoft.com/office/drawing/2014/main" id="{C4A60599-0503-AE1E-C4DA-E35651892C78}"/>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72101"/>
          <a:stretch/>
        </p:blipFill>
        <p:spPr bwMode="auto">
          <a:xfrm>
            <a:off x="9258299" y="2811078"/>
            <a:ext cx="925589" cy="90061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10002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DF0B14-AFE2-AB74-5681-78742674FD9C}"/>
              </a:ext>
            </a:extLst>
          </p:cNvPr>
          <p:cNvSpPr>
            <a:spLocks noGrp="1"/>
          </p:cNvSpPr>
          <p:nvPr>
            <p:ph type="ctrTitle"/>
          </p:nvPr>
        </p:nvSpPr>
        <p:spPr>
          <a:xfrm>
            <a:off x="2146300" y="241300"/>
            <a:ext cx="8216900" cy="741346"/>
          </a:xfrm>
        </p:spPr>
        <p:txBody>
          <a:bodyPr>
            <a:normAutofit fontScale="90000"/>
          </a:bodyPr>
          <a:lstStyle/>
          <a:p>
            <a:pPr algn="ctr"/>
            <a:r>
              <a:rPr lang="en-IN" b="0" i="0" dirty="0">
                <a:solidFill>
                  <a:srgbClr val="212121"/>
                </a:solidFill>
                <a:effectLst/>
                <a:latin typeface="Roboto" panose="02000000000000000000" pitchFamily="2" charset="0"/>
              </a:rPr>
              <a:t>Univariate Analysis</a:t>
            </a:r>
          </a:p>
        </p:txBody>
      </p:sp>
      <p:pic>
        <p:nvPicPr>
          <p:cNvPr id="16386" name="Picture 2">
            <a:extLst>
              <a:ext uri="{FF2B5EF4-FFF2-40B4-BE49-F238E27FC236}">
                <a16:creationId xmlns="" xmlns:a16="http://schemas.microsoft.com/office/drawing/2014/main" id="{E953D56D-32DD-FB38-6E39-6DBDF7C3B146}"/>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867010" y="1120687"/>
            <a:ext cx="6627865" cy="456891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55835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DF0B14-AFE2-AB74-5681-78742674FD9C}"/>
              </a:ext>
            </a:extLst>
          </p:cNvPr>
          <p:cNvSpPr>
            <a:spLocks noGrp="1"/>
          </p:cNvSpPr>
          <p:nvPr>
            <p:ph type="ctrTitle"/>
          </p:nvPr>
        </p:nvSpPr>
        <p:spPr>
          <a:xfrm>
            <a:off x="1854200" y="203200"/>
            <a:ext cx="8534400" cy="698500"/>
          </a:xfrm>
        </p:spPr>
        <p:txBody>
          <a:bodyPr>
            <a:normAutofit fontScale="90000"/>
          </a:bodyPr>
          <a:lstStyle/>
          <a:p>
            <a:pPr algn="ctr"/>
            <a:r>
              <a:rPr lang="en-IN" b="0" i="0" dirty="0">
                <a:solidFill>
                  <a:srgbClr val="212121"/>
                </a:solidFill>
                <a:effectLst/>
                <a:latin typeface="Roboto" panose="02000000000000000000" pitchFamily="2" charset="0"/>
              </a:rPr>
              <a:t>Univariate Analysis</a:t>
            </a:r>
            <a:endParaRPr lang="en-IN" b="0" i="0" dirty="0">
              <a:solidFill>
                <a:srgbClr val="45526C"/>
              </a:solidFill>
              <a:effectLst/>
              <a:latin typeface="circular"/>
            </a:endParaRPr>
          </a:p>
        </p:txBody>
      </p:sp>
      <p:pic>
        <p:nvPicPr>
          <p:cNvPr id="1026" name="Picture 2"/>
          <p:cNvPicPr>
            <a:picLocks noChangeAspect="1" noChangeArrowheads="1"/>
          </p:cNvPicPr>
          <p:nvPr/>
        </p:nvPicPr>
        <p:blipFill>
          <a:blip r:embed="rId2"/>
          <a:srcRect/>
          <a:stretch>
            <a:fillRect/>
          </a:stretch>
        </p:blipFill>
        <p:spPr bwMode="auto">
          <a:xfrm>
            <a:off x="1930400" y="1587499"/>
            <a:ext cx="7536256" cy="4106801"/>
          </a:xfrm>
          <a:prstGeom prst="rect">
            <a:avLst/>
          </a:prstGeom>
          <a:noFill/>
          <a:ln w="9525">
            <a:noFill/>
            <a:miter lim="800000"/>
            <a:headEnd/>
            <a:tailEnd/>
          </a:ln>
          <a:effectLst/>
        </p:spPr>
      </p:pic>
    </p:spTree>
    <p:extLst>
      <p:ext uri="{BB962C8B-B14F-4D97-AF65-F5344CB8AC3E}">
        <p14:creationId xmlns="" xmlns:p14="http://schemas.microsoft.com/office/powerpoint/2010/main" val="19425775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85</TotalTime>
  <Words>682</Words>
  <Application>Microsoft Office PowerPoint</Application>
  <PresentationFormat>Custom</PresentationFormat>
  <Paragraphs>76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Wisp</vt:lpstr>
      <vt:lpstr>Telecom Churn Analysis Case Study</vt:lpstr>
      <vt:lpstr>Business problem overview</vt:lpstr>
      <vt:lpstr>Understanding and defining churn</vt:lpstr>
      <vt:lpstr>Understanding and defining churn</vt:lpstr>
      <vt:lpstr>High Value Churn</vt:lpstr>
      <vt:lpstr>Understanding Data</vt:lpstr>
      <vt:lpstr>Customer behavior during churn</vt:lpstr>
      <vt:lpstr>Univariate Analysis</vt:lpstr>
      <vt:lpstr>Univariate Analysis</vt:lpstr>
      <vt:lpstr>Bivariate Analysis</vt:lpstr>
      <vt:lpstr>Bivariate Analysis</vt:lpstr>
      <vt:lpstr>Procedure</vt:lpstr>
      <vt:lpstr>Slide 13</vt:lpstr>
      <vt:lpstr>Baseline Performance - Finding Optimum Probability Cutoff</vt:lpstr>
      <vt:lpstr>Baseline Performance at Optimum Cutoff</vt:lpstr>
      <vt:lpstr>Slide 16</vt:lpstr>
      <vt:lpstr>Model -I</vt:lpstr>
      <vt:lpstr>Model -II</vt:lpstr>
      <vt:lpstr>Model III</vt:lpstr>
      <vt:lpstr>Performance Finding Optimum Probability Cutoff</vt:lpstr>
      <vt:lpstr>Strongest indicators of churn</vt:lpstr>
      <vt:lpstr>Recommendations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Analysis – A Case Study</dc:title>
  <dc:creator>Namrata Yadav</dc:creator>
  <cp:lastModifiedBy>LENOVO</cp:lastModifiedBy>
  <cp:revision>7</cp:revision>
  <dcterms:created xsi:type="dcterms:W3CDTF">2023-07-10T17:03:08Z</dcterms:created>
  <dcterms:modified xsi:type="dcterms:W3CDTF">2023-07-10T19:38:56Z</dcterms:modified>
</cp:coreProperties>
</file>