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4B103-DDBB-4D58-9BD0-4B6374E8932F}" v="167" dt="2021-12-24T21:59:42.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Lending Club Case Study</a:t>
            </a:r>
            <a:br>
              <a:rPr lang="en-US" dirty="0">
                <a:cs typeface="Calibri Light"/>
              </a:rPr>
            </a:b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First project assignment to see customer paying ability so that approvals for loans can be done easily by the financial institution</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48D2-3691-4856-BE23-1258C491A797}"/>
              </a:ext>
            </a:extLst>
          </p:cNvPr>
          <p:cNvSpPr>
            <a:spLocks noGrp="1"/>
          </p:cNvSpPr>
          <p:nvPr>
            <p:ph type="title"/>
          </p:nvPr>
        </p:nvSpPr>
        <p:spPr/>
        <p:txBody>
          <a:bodyPr>
            <a:normAutofit/>
          </a:bodyPr>
          <a:lstStyle/>
          <a:p>
            <a:pPr marL="285750" indent="-285750">
              <a:spcBef>
                <a:spcPts val="1000"/>
              </a:spcBef>
              <a:buFont typeface="Arial"/>
              <a:buChar char="•"/>
            </a:pPr>
            <a:r>
              <a:rPr lang="en-US" sz="2800" dirty="0">
                <a:latin typeface="Calibri"/>
                <a:cs typeface="Calibri"/>
              </a:rPr>
              <a:t>Looks very strong indicator that 0 times bankrupted customers very likely to pay, 1 time is okay but risky and 2 times is very much unlikely to pay</a:t>
            </a:r>
            <a:endParaRPr lang="en-US" sz="2800" dirty="0">
              <a:ea typeface="+mj-lt"/>
              <a:cs typeface="+mj-lt"/>
            </a:endParaRPr>
          </a:p>
          <a:p>
            <a:endParaRPr lang="en-US" sz="2800" dirty="0">
              <a:cs typeface="Calibri Light"/>
            </a:endParaRPr>
          </a:p>
        </p:txBody>
      </p:sp>
      <p:pic>
        <p:nvPicPr>
          <p:cNvPr id="4" name="Picture 4" descr="Chart, waterfall chart&#10;&#10;Description automatically generated">
            <a:extLst>
              <a:ext uri="{FF2B5EF4-FFF2-40B4-BE49-F238E27FC236}">
                <a16:creationId xmlns:a16="http://schemas.microsoft.com/office/drawing/2014/main" id="{6E031F12-A19C-4C11-8F1D-E3A0FC2DC0D7}"/>
              </a:ext>
            </a:extLst>
          </p:cNvPr>
          <p:cNvPicPr>
            <a:picLocks noGrp="1" noChangeAspect="1"/>
          </p:cNvPicPr>
          <p:nvPr>
            <p:ph idx="1"/>
          </p:nvPr>
        </p:nvPicPr>
        <p:blipFill>
          <a:blip r:embed="rId2"/>
          <a:stretch>
            <a:fillRect/>
          </a:stretch>
        </p:blipFill>
        <p:spPr>
          <a:xfrm>
            <a:off x="2893904" y="1695658"/>
            <a:ext cx="5955343" cy="4005848"/>
          </a:xfrm>
        </p:spPr>
      </p:pic>
    </p:spTree>
    <p:extLst>
      <p:ext uri="{BB962C8B-B14F-4D97-AF65-F5344CB8AC3E}">
        <p14:creationId xmlns:p14="http://schemas.microsoft.com/office/powerpoint/2010/main" val="213729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8A73-F78C-4C1D-B631-2F008B08529F}"/>
              </a:ext>
            </a:extLst>
          </p:cNvPr>
          <p:cNvSpPr>
            <a:spLocks noGrp="1"/>
          </p:cNvSpPr>
          <p:nvPr>
            <p:ph type="title"/>
          </p:nvPr>
        </p:nvSpPr>
        <p:spPr/>
        <p:txBody>
          <a:bodyPr>
            <a:normAutofit/>
          </a:bodyPr>
          <a:lstStyle/>
          <a:p>
            <a:r>
              <a:rPr lang="en-US" sz="2800" dirty="0">
                <a:latin typeface="Calibri"/>
                <a:cs typeface="Calibri"/>
              </a:rPr>
              <a:t>"Very high" </a:t>
            </a:r>
            <a:r>
              <a:rPr lang="en-US" sz="2800" dirty="0" err="1">
                <a:latin typeface="Calibri"/>
                <a:cs typeface="Calibri"/>
              </a:rPr>
              <a:t>loan_inc_ratio_range</a:t>
            </a:r>
            <a:r>
              <a:rPr lang="en-US" sz="2800" dirty="0">
                <a:latin typeface="Calibri"/>
                <a:cs typeface="Calibri"/>
              </a:rPr>
              <a:t> or </a:t>
            </a:r>
            <a:r>
              <a:rPr lang="en-US" sz="2800" dirty="0" err="1">
                <a:latin typeface="Calibri"/>
                <a:cs typeface="Calibri"/>
              </a:rPr>
              <a:t>dti</a:t>
            </a:r>
            <a:r>
              <a:rPr lang="en-US" sz="2800" dirty="0">
                <a:latin typeface="Calibri"/>
                <a:cs typeface="Calibri"/>
              </a:rPr>
              <a:t> range customers are less </a:t>
            </a:r>
            <a:r>
              <a:rPr lang="en-US" sz="2800" dirty="0" err="1">
                <a:latin typeface="Calibri"/>
                <a:cs typeface="Calibri"/>
              </a:rPr>
              <a:t>likey</a:t>
            </a:r>
            <a:r>
              <a:rPr lang="en-US" sz="2800" dirty="0">
                <a:latin typeface="Calibri"/>
                <a:cs typeface="Calibri"/>
              </a:rPr>
              <a:t> to pay as it is clearly visible difference. Charge Off became darker and Fully Paid became lighter at this range</a:t>
            </a:r>
            <a:endParaRPr lang="en-US" sz="2800" dirty="0">
              <a:cs typeface="Calibri Light"/>
            </a:endParaRPr>
          </a:p>
        </p:txBody>
      </p:sp>
      <p:pic>
        <p:nvPicPr>
          <p:cNvPr id="4" name="Picture 4" descr="Chart&#10;&#10;Description automatically generated">
            <a:extLst>
              <a:ext uri="{FF2B5EF4-FFF2-40B4-BE49-F238E27FC236}">
                <a16:creationId xmlns:a16="http://schemas.microsoft.com/office/drawing/2014/main" id="{B905051B-D99E-4D5A-A562-E3A667D3A8EC}"/>
              </a:ext>
            </a:extLst>
          </p:cNvPr>
          <p:cNvPicPr>
            <a:picLocks noGrp="1" noChangeAspect="1"/>
          </p:cNvPicPr>
          <p:nvPr>
            <p:ph idx="1"/>
          </p:nvPr>
        </p:nvPicPr>
        <p:blipFill>
          <a:blip r:embed="rId2"/>
          <a:stretch>
            <a:fillRect/>
          </a:stretch>
        </p:blipFill>
        <p:spPr>
          <a:xfrm>
            <a:off x="2942116" y="1939001"/>
            <a:ext cx="5869358" cy="4135023"/>
          </a:xfrm>
        </p:spPr>
      </p:pic>
    </p:spTree>
    <p:extLst>
      <p:ext uri="{BB962C8B-B14F-4D97-AF65-F5344CB8AC3E}">
        <p14:creationId xmlns:p14="http://schemas.microsoft.com/office/powerpoint/2010/main" val="322181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7BF5-36F0-4209-894C-1234E994912F}"/>
              </a:ext>
            </a:extLst>
          </p:cNvPr>
          <p:cNvSpPr>
            <a:spLocks noGrp="1"/>
          </p:cNvSpPr>
          <p:nvPr>
            <p:ph type="title"/>
          </p:nvPr>
        </p:nvSpPr>
        <p:spPr/>
        <p:txBody>
          <a:bodyPr/>
          <a:lstStyle/>
          <a:p>
            <a:r>
              <a:rPr lang="en-US" b="1" dirty="0"/>
              <a:t>General Information</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24326B71-B907-48B4-BAA7-9432B2CB831E}"/>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Problem statement for the lending club financial institution is to identify the patterns or big factors which could probably lead to default the loan by customers</a:t>
            </a:r>
            <a:endParaRPr lang="en-US" dirty="0">
              <a:cs typeface="Calibri" panose="020F0502020204030204"/>
            </a:endParaRPr>
          </a:p>
          <a:p>
            <a:r>
              <a:rPr lang="en-US" dirty="0">
                <a:ea typeface="+mn-lt"/>
                <a:cs typeface="+mn-lt"/>
              </a:rPr>
              <a:t>By using EDA, if we can identify those hidden patterns or </a:t>
            </a:r>
            <a:r>
              <a:rPr lang="en-US" dirty="0" err="1">
                <a:ea typeface="+mn-lt"/>
                <a:cs typeface="+mn-lt"/>
              </a:rPr>
              <a:t>behaviour</a:t>
            </a:r>
            <a:r>
              <a:rPr lang="en-US" dirty="0">
                <a:ea typeface="+mn-lt"/>
                <a:cs typeface="+mn-lt"/>
              </a:rPr>
              <a:t> will give the flexibility for the institution to stop such loans or take other precautions</a:t>
            </a:r>
            <a:endParaRPr lang="en-US" dirty="0"/>
          </a:p>
          <a:p>
            <a:r>
              <a:rPr lang="en-US" dirty="0">
                <a:ea typeface="+mn-lt"/>
                <a:cs typeface="+mn-lt"/>
              </a:rPr>
              <a:t>Borrowers who default cause the largest amount of loss to the lenders. In this case, the customers labelled as 'charged-off' are the 'defaulters'.</a:t>
            </a:r>
            <a:endParaRPr lang="en-US" dirty="0"/>
          </a:p>
          <a:p>
            <a:r>
              <a:rPr lang="en-US" dirty="0">
                <a:ea typeface="+mn-lt"/>
                <a:cs typeface="+mn-lt"/>
              </a:rPr>
              <a:t>This will reduce major credit loss for the bank because it will put very big risk to the bank or any institution if the loan has to be charged-off.</a:t>
            </a:r>
            <a:endParaRPr lang="en-US" dirty="0"/>
          </a:p>
          <a:p>
            <a:r>
              <a:rPr lang="en-US" dirty="0">
                <a:ea typeface="+mn-lt"/>
                <a:cs typeface="+mn-lt"/>
              </a:rPr>
              <a:t>A dataset is getting used here to find out the factors. Dataset contains the customers personal identification </a:t>
            </a:r>
            <a:r>
              <a:rPr lang="en-US" dirty="0" err="1">
                <a:ea typeface="+mn-lt"/>
                <a:cs typeface="+mn-lt"/>
              </a:rPr>
              <a:t>inforation</a:t>
            </a:r>
            <a:r>
              <a:rPr lang="en-US" dirty="0">
                <a:ea typeface="+mn-lt"/>
                <a:cs typeface="+mn-lt"/>
              </a:rPr>
              <a:t>, </a:t>
            </a:r>
            <a:r>
              <a:rPr lang="en-US" dirty="0" err="1">
                <a:ea typeface="+mn-lt"/>
                <a:cs typeface="+mn-lt"/>
              </a:rPr>
              <a:t>finanical</a:t>
            </a:r>
            <a:r>
              <a:rPr lang="en-US" dirty="0">
                <a:ea typeface="+mn-lt"/>
                <a:cs typeface="+mn-lt"/>
              </a:rPr>
              <a:t> information, loan details, payment details and so on...</a:t>
            </a:r>
            <a:endParaRPr lang="en-US" dirty="0"/>
          </a:p>
          <a:p>
            <a:endParaRPr lang="en-US" dirty="0">
              <a:cs typeface="Calibri"/>
            </a:endParaRPr>
          </a:p>
        </p:txBody>
      </p:sp>
    </p:spTree>
    <p:extLst>
      <p:ext uri="{BB962C8B-B14F-4D97-AF65-F5344CB8AC3E}">
        <p14:creationId xmlns:p14="http://schemas.microsoft.com/office/powerpoint/2010/main" val="365377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1E30-2EE7-4984-975D-D861592CFD04}"/>
              </a:ext>
            </a:extLst>
          </p:cNvPr>
          <p:cNvSpPr>
            <a:spLocks noGrp="1"/>
          </p:cNvSpPr>
          <p:nvPr>
            <p:ph type="title"/>
          </p:nvPr>
        </p:nvSpPr>
        <p:spPr/>
        <p:txBody>
          <a:bodyPr/>
          <a:lstStyle/>
          <a:p>
            <a:r>
              <a:rPr lang="en-US" b="1" dirty="0"/>
              <a:t>Technologies Used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129B3E86-5AC6-485F-A0F1-33855E7D1BC5}"/>
              </a:ext>
            </a:extLst>
          </p:cNvPr>
          <p:cNvSpPr>
            <a:spLocks noGrp="1"/>
          </p:cNvSpPr>
          <p:nvPr>
            <p:ph idx="1"/>
          </p:nvPr>
        </p:nvSpPr>
        <p:spPr/>
        <p:txBody>
          <a:bodyPr vert="horz" lIns="91440" tIns="45720" rIns="91440" bIns="45720" rtlCol="0" anchor="t">
            <a:normAutofit/>
          </a:bodyPr>
          <a:lstStyle/>
          <a:p>
            <a:r>
              <a:rPr lang="en-US" dirty="0">
                <a:ea typeface="+mn-lt"/>
                <a:cs typeface="+mn-lt"/>
              </a:rPr>
              <a:t>Python library - version 3</a:t>
            </a:r>
            <a:endParaRPr lang="en-US" dirty="0">
              <a:cs typeface="Calibri" panose="020F0502020204030204"/>
            </a:endParaRPr>
          </a:p>
          <a:p>
            <a:r>
              <a:rPr lang="en-US" dirty="0" err="1">
                <a:ea typeface="+mn-lt"/>
                <a:cs typeface="+mn-lt"/>
              </a:rPr>
              <a:t>Jupyter</a:t>
            </a:r>
            <a:r>
              <a:rPr lang="en-US" dirty="0">
                <a:ea typeface="+mn-lt"/>
                <a:cs typeface="+mn-lt"/>
              </a:rPr>
              <a:t> Notebook - Anaconda 3</a:t>
            </a:r>
            <a:endParaRPr lang="en-US" dirty="0"/>
          </a:p>
          <a:p>
            <a:r>
              <a:rPr lang="en-US" dirty="0">
                <a:ea typeface="+mn-lt"/>
                <a:cs typeface="+mn-lt"/>
              </a:rPr>
              <a:t>Git and GitHub for creating the repo to share it publicly</a:t>
            </a:r>
            <a:endParaRPr lang="en-US" dirty="0"/>
          </a:p>
          <a:p>
            <a:endParaRPr lang="en-US" dirty="0">
              <a:cs typeface="Calibri"/>
            </a:endParaRPr>
          </a:p>
        </p:txBody>
      </p:sp>
    </p:spTree>
    <p:extLst>
      <p:ext uri="{BB962C8B-B14F-4D97-AF65-F5344CB8AC3E}">
        <p14:creationId xmlns:p14="http://schemas.microsoft.com/office/powerpoint/2010/main" val="331551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2372-CC7D-48E3-8D2A-7F59A9F4E69A}"/>
              </a:ext>
            </a:extLst>
          </p:cNvPr>
          <p:cNvSpPr>
            <a:spLocks noGrp="1"/>
          </p:cNvSpPr>
          <p:nvPr>
            <p:ph type="title"/>
          </p:nvPr>
        </p:nvSpPr>
        <p:spPr/>
        <p:txBody>
          <a:bodyPr/>
          <a:lstStyle/>
          <a:p>
            <a:r>
              <a:rPr lang="en-US" b="1" dirty="0"/>
              <a:t>Observations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8094CAAE-88B5-434D-B7E1-86F20DAEA273}"/>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The loan amount varies from 0 to 35,000 having mean of 10,000</a:t>
            </a:r>
            <a:endParaRPr lang="en-US" dirty="0">
              <a:cs typeface="Calibri" panose="020F0502020204030204"/>
            </a:endParaRPr>
          </a:p>
          <a:p>
            <a:r>
              <a:rPr lang="en-US" dirty="0">
                <a:ea typeface="+mn-lt"/>
                <a:cs typeface="+mn-lt"/>
              </a:rPr>
              <a:t>Most of the loans have grade of A and B and also Grade B is the mostly issued loan.</a:t>
            </a:r>
            <a:endParaRPr lang="en-US" dirty="0"/>
          </a:p>
          <a:p>
            <a:r>
              <a:rPr lang="en-US" dirty="0">
                <a:ea typeface="+mn-lt"/>
                <a:cs typeface="+mn-lt"/>
              </a:rPr>
              <a:t>Funded amount is left skewed. Most of the loan amount given is 10,000 and next high frequent loan is 5000 and around 5K</a:t>
            </a:r>
            <a:endParaRPr lang="en-US" dirty="0"/>
          </a:p>
          <a:p>
            <a:r>
              <a:rPr lang="en-US" dirty="0">
                <a:ea typeface="+mn-lt"/>
                <a:cs typeface="+mn-lt"/>
              </a:rPr>
              <a:t>Majority of loan applicants have income less than 1 lakh.</a:t>
            </a:r>
            <a:endParaRPr lang="en-US" dirty="0"/>
          </a:p>
          <a:p>
            <a:r>
              <a:rPr lang="en-US" dirty="0">
                <a:ea typeface="+mn-lt"/>
                <a:cs typeface="+mn-lt"/>
              </a:rPr>
              <a:t>Note: We are not showing here but observed that if we remove outliers on income with formula </a:t>
            </a:r>
            <a:r>
              <a:rPr lang="en-US" dirty="0" err="1">
                <a:ea typeface="+mn-lt"/>
                <a:cs typeface="+mn-lt"/>
              </a:rPr>
              <a:t>df</a:t>
            </a:r>
            <a:r>
              <a:rPr lang="en-US" dirty="0">
                <a:ea typeface="+mn-lt"/>
                <a:cs typeface="+mn-lt"/>
              </a:rPr>
              <a:t>[~((</a:t>
            </a:r>
            <a:r>
              <a:rPr lang="en-US" dirty="0" err="1">
                <a:ea typeface="+mn-lt"/>
                <a:cs typeface="+mn-lt"/>
              </a:rPr>
              <a:t>df</a:t>
            </a:r>
            <a:r>
              <a:rPr lang="en-US" dirty="0">
                <a:ea typeface="+mn-lt"/>
                <a:cs typeface="+mn-lt"/>
              </a:rPr>
              <a:t> &lt; (Q1 - 1.5 * IQR)) |(</a:t>
            </a:r>
            <a:r>
              <a:rPr lang="en-US" dirty="0" err="1">
                <a:ea typeface="+mn-lt"/>
                <a:cs typeface="+mn-lt"/>
              </a:rPr>
              <a:t>df</a:t>
            </a:r>
            <a:r>
              <a:rPr lang="en-US" dirty="0">
                <a:ea typeface="+mn-lt"/>
                <a:cs typeface="+mn-lt"/>
              </a:rPr>
              <a:t> &gt; (Q3 + 1.5 * IQR)))] then half of population falls under 40 to 80 thousand income level</a:t>
            </a:r>
            <a:endParaRPr lang="en-US" dirty="0"/>
          </a:p>
          <a:p>
            <a:r>
              <a:rPr lang="en-US" dirty="0">
                <a:ea typeface="+mn-lt"/>
                <a:cs typeface="+mn-lt"/>
              </a:rPr>
              <a:t>Most of the loans are issued either to people with more than 10 years of experience or early in their job (</a:t>
            </a:r>
            <a:r>
              <a:rPr lang="en-US" dirty="0" err="1">
                <a:ea typeface="+mn-lt"/>
                <a:cs typeface="+mn-lt"/>
              </a:rPr>
              <a:t>upto</a:t>
            </a:r>
            <a:r>
              <a:rPr lang="en-US" dirty="0">
                <a:ea typeface="+mn-lt"/>
                <a:cs typeface="+mn-lt"/>
              </a:rPr>
              <a:t> 3 years of experience)</a:t>
            </a:r>
            <a:endParaRPr lang="en-US" dirty="0"/>
          </a:p>
          <a:p>
            <a:endParaRPr lang="en-US" dirty="0">
              <a:cs typeface="Calibri"/>
            </a:endParaRPr>
          </a:p>
        </p:txBody>
      </p:sp>
    </p:spTree>
    <p:extLst>
      <p:ext uri="{BB962C8B-B14F-4D97-AF65-F5344CB8AC3E}">
        <p14:creationId xmlns:p14="http://schemas.microsoft.com/office/powerpoint/2010/main" val="315073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FA8A-1823-45F9-9F2E-D49D6B655932}"/>
              </a:ext>
            </a:extLst>
          </p:cNvPr>
          <p:cNvSpPr>
            <a:spLocks noGrp="1"/>
          </p:cNvSpPr>
          <p:nvPr>
            <p:ph type="title"/>
          </p:nvPr>
        </p:nvSpPr>
        <p:spPr/>
        <p:txBody>
          <a:bodyPr/>
          <a:lstStyle/>
          <a:p>
            <a:r>
              <a:rPr lang="en-US" b="1" dirty="0"/>
              <a:t>Conclusions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E6E610EF-76E6-4FB8-ACE4-1D288E8AB0D3}"/>
              </a:ext>
            </a:extLst>
          </p:cNvPr>
          <p:cNvSpPr>
            <a:spLocks noGrp="1"/>
          </p:cNvSpPr>
          <p:nvPr>
            <p:ph idx="1"/>
          </p:nvPr>
        </p:nvSpPr>
        <p:spPr/>
        <p:txBody>
          <a:bodyPr vert="horz" lIns="91440" tIns="45720" rIns="91440" bIns="45720" rtlCol="0" anchor="t">
            <a:normAutofit fontScale="62500" lnSpcReduction="20000"/>
          </a:bodyPr>
          <a:lstStyle/>
          <a:p>
            <a:r>
              <a:rPr lang="en-US" dirty="0" err="1">
                <a:ea typeface="+mn-lt"/>
                <a:cs typeface="+mn-lt"/>
              </a:rPr>
              <a:t>Its</a:t>
            </a:r>
            <a:r>
              <a:rPr lang="en-US" dirty="0">
                <a:ea typeface="+mn-lt"/>
                <a:cs typeface="+mn-lt"/>
              </a:rPr>
              <a:t> very clear that higher interest rate leading to many charge offs</a:t>
            </a:r>
            <a:endParaRPr lang="en-US" dirty="0">
              <a:cs typeface="Calibri" panose="020F0502020204030204"/>
            </a:endParaRPr>
          </a:p>
          <a:p>
            <a:r>
              <a:rPr lang="en-US" dirty="0">
                <a:ea typeface="+mn-lt"/>
                <a:cs typeface="+mn-lt"/>
              </a:rPr>
              <a:t>About 50% of defaults are under debt consolidation, it is as a result of majority of loans being sanctioned for the purpose of debt consolidation. On the other hand, only a small portion of loans are sanctioned for small businesses, more than 20% of these are charged off as oppose to about 15% with debt consolidation. Therefore, loans for small businesses should be approved with caution.</a:t>
            </a:r>
            <a:endParaRPr lang="en-US" dirty="0"/>
          </a:p>
          <a:p>
            <a:r>
              <a:rPr lang="en-US" dirty="0">
                <a:ea typeface="+mn-lt"/>
                <a:cs typeface="+mn-lt"/>
              </a:rPr>
              <a:t>If we observe the number of loans, we found that majority of loans are given for a term of 36 months. After, looking at </a:t>
            </a:r>
            <a:r>
              <a:rPr lang="en-US" dirty="0" err="1">
                <a:ea typeface="+mn-lt"/>
                <a:cs typeface="+mn-lt"/>
              </a:rPr>
              <a:t>loan_status</a:t>
            </a:r>
            <a:r>
              <a:rPr lang="en-US" dirty="0">
                <a:ea typeface="+mn-lt"/>
                <a:cs typeface="+mn-lt"/>
              </a:rPr>
              <a:t> , we find that higher proportion of 60 month loan are charged off compared to 36 month. It seems 60 month loans are more risky and therefore are rightfully issued sparingly.</a:t>
            </a:r>
            <a:endParaRPr lang="en-US" dirty="0"/>
          </a:p>
          <a:p>
            <a:r>
              <a:rPr lang="en-US" dirty="0">
                <a:ea typeface="+mn-lt"/>
                <a:cs typeface="+mn-lt"/>
              </a:rPr>
              <a:t>Mortgage and Rent people are more likely to pay based on the Fully Paid and Charged Off percentages. But Own house customers are less likely to pay. But does not seem very strong factor.</a:t>
            </a:r>
            <a:endParaRPr lang="en-US" dirty="0"/>
          </a:p>
          <a:p>
            <a:r>
              <a:rPr lang="en-US" dirty="0">
                <a:ea typeface="+mn-lt"/>
                <a:cs typeface="+mn-lt"/>
              </a:rPr>
              <a:t>Looks very strong indicator that 0 times bankrupted customers very likely to pay, 1 time is okay but risky and 2 times is very much unlikely to pay</a:t>
            </a:r>
            <a:endParaRPr lang="en-US" dirty="0"/>
          </a:p>
          <a:p>
            <a:r>
              <a:rPr lang="en-US" dirty="0">
                <a:ea typeface="+mn-lt"/>
                <a:cs typeface="+mn-lt"/>
              </a:rPr>
              <a:t>"Very high" </a:t>
            </a:r>
            <a:r>
              <a:rPr lang="en-US" dirty="0" err="1">
                <a:ea typeface="+mn-lt"/>
                <a:cs typeface="+mn-lt"/>
              </a:rPr>
              <a:t>loan_inc_ratio_range</a:t>
            </a:r>
            <a:r>
              <a:rPr lang="en-US" dirty="0">
                <a:ea typeface="+mn-lt"/>
                <a:cs typeface="+mn-lt"/>
              </a:rPr>
              <a:t> or </a:t>
            </a:r>
            <a:r>
              <a:rPr lang="en-US" dirty="0" err="1">
                <a:ea typeface="+mn-lt"/>
                <a:cs typeface="+mn-lt"/>
              </a:rPr>
              <a:t>dti</a:t>
            </a:r>
            <a:r>
              <a:rPr lang="en-US" dirty="0">
                <a:ea typeface="+mn-lt"/>
                <a:cs typeface="+mn-lt"/>
              </a:rPr>
              <a:t> range customers are less </a:t>
            </a:r>
            <a:r>
              <a:rPr lang="en-US" dirty="0" err="1">
                <a:ea typeface="+mn-lt"/>
                <a:cs typeface="+mn-lt"/>
              </a:rPr>
              <a:t>likey</a:t>
            </a:r>
            <a:r>
              <a:rPr lang="en-US" dirty="0">
                <a:ea typeface="+mn-lt"/>
                <a:cs typeface="+mn-lt"/>
              </a:rPr>
              <a:t> to pay as it is clearly visible difference. Charge Off became darker and Fully Paid became lighter at this range</a:t>
            </a:r>
            <a:endParaRPr lang="en-US" dirty="0"/>
          </a:p>
          <a:p>
            <a:endParaRPr lang="en-US" dirty="0">
              <a:cs typeface="Calibri"/>
            </a:endParaRPr>
          </a:p>
        </p:txBody>
      </p:sp>
    </p:spTree>
    <p:extLst>
      <p:ext uri="{BB962C8B-B14F-4D97-AF65-F5344CB8AC3E}">
        <p14:creationId xmlns:p14="http://schemas.microsoft.com/office/powerpoint/2010/main" val="413964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8E1F-169D-44DA-89CE-EFAC93E3ABEE}"/>
              </a:ext>
            </a:extLst>
          </p:cNvPr>
          <p:cNvSpPr>
            <a:spLocks noGrp="1"/>
          </p:cNvSpPr>
          <p:nvPr>
            <p:ph type="title"/>
          </p:nvPr>
        </p:nvSpPr>
        <p:spPr/>
        <p:txBody>
          <a:bodyPr/>
          <a:lstStyle/>
          <a:p>
            <a:r>
              <a:rPr lang="en-US" dirty="0">
                <a:cs typeface="Calibri Light"/>
              </a:rPr>
              <a:t>Below pictures can be seen for conclusions</a:t>
            </a:r>
          </a:p>
        </p:txBody>
      </p:sp>
      <p:sp>
        <p:nvSpPr>
          <p:cNvPr id="3" name="Content Placeholder 2">
            <a:extLst>
              <a:ext uri="{FF2B5EF4-FFF2-40B4-BE49-F238E27FC236}">
                <a16:creationId xmlns:a16="http://schemas.microsoft.com/office/drawing/2014/main" id="{B425A914-8C31-460F-A996-EC7AAA6FF3B1}"/>
              </a:ext>
            </a:extLst>
          </p:cNvPr>
          <p:cNvSpPr>
            <a:spLocks noGrp="1"/>
          </p:cNvSpPr>
          <p:nvPr>
            <p:ph idx="1"/>
          </p:nvPr>
        </p:nvSpPr>
        <p:spPr/>
        <p:txBody>
          <a:bodyPr vert="horz" lIns="91440" tIns="45720" rIns="91440" bIns="45720" rtlCol="0" anchor="t">
            <a:normAutofit/>
          </a:bodyPr>
          <a:lstStyle/>
          <a:p>
            <a:r>
              <a:rPr lang="en-US" dirty="0" err="1">
                <a:cs typeface="Calibri"/>
              </a:rPr>
              <a:t>Its</a:t>
            </a:r>
            <a:r>
              <a:rPr lang="en-US" dirty="0">
                <a:cs typeface="Calibri"/>
              </a:rPr>
              <a:t> very clear that higher interest rate leading to many charge offs</a:t>
            </a:r>
            <a:endParaRPr lang="en-US" dirty="0">
              <a:ea typeface="+mn-lt"/>
              <a:cs typeface="+mn-lt"/>
            </a:endParaRPr>
          </a:p>
          <a:p>
            <a:endParaRPr lang="en-US" dirty="0">
              <a:cs typeface="Calibri"/>
            </a:endParaRPr>
          </a:p>
        </p:txBody>
      </p:sp>
      <p:pic>
        <p:nvPicPr>
          <p:cNvPr id="4" name="Picture 4" descr="Chart, box and whisker chart&#10;&#10;Description automatically generated">
            <a:extLst>
              <a:ext uri="{FF2B5EF4-FFF2-40B4-BE49-F238E27FC236}">
                <a16:creationId xmlns:a16="http://schemas.microsoft.com/office/drawing/2014/main" id="{F388F764-D150-4698-948C-8012457FC3A4}"/>
              </a:ext>
            </a:extLst>
          </p:cNvPr>
          <p:cNvPicPr>
            <a:picLocks noChangeAspect="1"/>
          </p:cNvPicPr>
          <p:nvPr/>
        </p:nvPicPr>
        <p:blipFill>
          <a:blip r:embed="rId2"/>
          <a:stretch>
            <a:fillRect/>
          </a:stretch>
        </p:blipFill>
        <p:spPr>
          <a:xfrm>
            <a:off x="3691003" y="2567293"/>
            <a:ext cx="5018761" cy="2955139"/>
          </a:xfrm>
          <a:prstGeom prst="rect">
            <a:avLst/>
          </a:prstGeom>
        </p:spPr>
      </p:pic>
    </p:spTree>
    <p:extLst>
      <p:ext uri="{BB962C8B-B14F-4D97-AF65-F5344CB8AC3E}">
        <p14:creationId xmlns:p14="http://schemas.microsoft.com/office/powerpoint/2010/main" val="394172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A21C-DB8B-4B2C-8926-C87C8A74C071}"/>
              </a:ext>
            </a:extLst>
          </p:cNvPr>
          <p:cNvSpPr>
            <a:spLocks noGrp="1"/>
          </p:cNvSpPr>
          <p:nvPr>
            <p:ph type="title"/>
          </p:nvPr>
        </p:nvSpPr>
        <p:spPr/>
        <p:txBody>
          <a:bodyPr>
            <a:normAutofit fontScale="90000"/>
          </a:bodyPr>
          <a:lstStyle/>
          <a:p>
            <a:pPr marL="285750" indent="-285750">
              <a:spcBef>
                <a:spcPts val="1000"/>
              </a:spcBef>
              <a:buFont typeface="Arial"/>
              <a:buChar char="•"/>
            </a:pPr>
            <a:r>
              <a:rPr lang="en-US" sz="2000" dirty="0">
                <a:latin typeface="Calibri"/>
                <a:cs typeface="Calibri"/>
              </a:rPr>
              <a:t>About 50% of defaults are under debt consolidation, it is as a result of majority of loans being sanctioned for the purpose of debt consolidation. On the other hand, only a small portion of loans are sanctioned for small businesses, more than 20% of these are charged off as oppose to about 15% with debt consolidation. Therefore, loans for small businesses should be approved with caution.</a:t>
            </a:r>
            <a:endParaRPr lang="en-US" sz="2000">
              <a:ea typeface="+mj-lt"/>
              <a:cs typeface="+mj-lt"/>
            </a:endParaRPr>
          </a:p>
          <a:p>
            <a:br>
              <a:rPr lang="en-US" dirty="0">
                <a:cs typeface="Calibri Light"/>
              </a:rPr>
            </a:br>
            <a:endParaRPr lang="en-US" sz="2000">
              <a:cs typeface="Calibri Light"/>
            </a:endParaRPr>
          </a:p>
        </p:txBody>
      </p:sp>
      <p:pic>
        <p:nvPicPr>
          <p:cNvPr id="4" name="Picture 4" descr="Chart&#10;&#10;Description automatically generated">
            <a:extLst>
              <a:ext uri="{FF2B5EF4-FFF2-40B4-BE49-F238E27FC236}">
                <a16:creationId xmlns:a16="http://schemas.microsoft.com/office/drawing/2014/main" id="{E4EC3362-82B1-42C0-8F60-57A4E35E7511}"/>
              </a:ext>
            </a:extLst>
          </p:cNvPr>
          <p:cNvPicPr>
            <a:picLocks noGrp="1" noChangeAspect="1"/>
          </p:cNvPicPr>
          <p:nvPr>
            <p:ph idx="1"/>
          </p:nvPr>
        </p:nvPicPr>
        <p:blipFill>
          <a:blip r:embed="rId2"/>
          <a:stretch>
            <a:fillRect/>
          </a:stretch>
        </p:blipFill>
        <p:spPr>
          <a:xfrm>
            <a:off x="3177652" y="1825625"/>
            <a:ext cx="5836696" cy="4351338"/>
          </a:xfrm>
        </p:spPr>
      </p:pic>
    </p:spTree>
    <p:extLst>
      <p:ext uri="{BB962C8B-B14F-4D97-AF65-F5344CB8AC3E}">
        <p14:creationId xmlns:p14="http://schemas.microsoft.com/office/powerpoint/2010/main" val="51885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2A24-B0DE-40B3-A516-FCD016957339}"/>
              </a:ext>
            </a:extLst>
          </p:cNvPr>
          <p:cNvSpPr>
            <a:spLocks noGrp="1"/>
          </p:cNvSpPr>
          <p:nvPr>
            <p:ph type="title"/>
          </p:nvPr>
        </p:nvSpPr>
        <p:spPr/>
        <p:txBody>
          <a:bodyPr vert="horz" lIns="91440" tIns="45720" rIns="91440" bIns="45720" rtlCol="0" anchor="ctr">
            <a:noAutofit/>
          </a:bodyPr>
          <a:lstStyle/>
          <a:p>
            <a:pPr marL="285750" indent="-285750">
              <a:spcBef>
                <a:spcPts val="1000"/>
              </a:spcBef>
              <a:buFont typeface="Arial"/>
              <a:buChar char="•"/>
            </a:pPr>
            <a:r>
              <a:rPr lang="en-US" sz="2400" dirty="0">
                <a:latin typeface="Calibri"/>
                <a:cs typeface="Calibri"/>
              </a:rPr>
              <a:t>If we observe the number of loans, we found that majority of loans are given for a term of 36 months. After, looking at </a:t>
            </a:r>
            <a:r>
              <a:rPr lang="en-US" sz="2400" dirty="0" err="1">
                <a:latin typeface="Calibri"/>
                <a:cs typeface="Calibri"/>
              </a:rPr>
              <a:t>loan_status</a:t>
            </a:r>
            <a:r>
              <a:rPr lang="en-US" sz="2400" dirty="0">
                <a:latin typeface="Calibri"/>
                <a:cs typeface="Calibri"/>
              </a:rPr>
              <a:t> , we find that higher proportion of 60 month loan are charged off compared to 36 month. It seems 60 month loans are more risky and therefore are rightfully issued sparingly.</a:t>
            </a:r>
            <a:endParaRPr lang="en-US" sz="2400" dirty="0">
              <a:ea typeface="+mj-lt"/>
              <a:cs typeface="+mj-lt"/>
            </a:endParaRPr>
          </a:p>
          <a:p>
            <a:endParaRPr lang="en-US" sz="2400" dirty="0">
              <a:cs typeface="Calibri Light"/>
            </a:endParaRPr>
          </a:p>
        </p:txBody>
      </p:sp>
      <p:pic>
        <p:nvPicPr>
          <p:cNvPr id="4" name="Picture 4" descr="Chart, bar chart&#10;&#10;Description automatically generated">
            <a:extLst>
              <a:ext uri="{FF2B5EF4-FFF2-40B4-BE49-F238E27FC236}">
                <a16:creationId xmlns:a16="http://schemas.microsoft.com/office/drawing/2014/main" id="{8790E709-9F6D-43EB-8432-3A922E40C441}"/>
              </a:ext>
            </a:extLst>
          </p:cNvPr>
          <p:cNvPicPr>
            <a:picLocks noGrp="1" noChangeAspect="1"/>
          </p:cNvPicPr>
          <p:nvPr>
            <p:ph idx="1"/>
          </p:nvPr>
        </p:nvPicPr>
        <p:blipFill>
          <a:blip r:embed="rId2"/>
          <a:stretch>
            <a:fillRect/>
          </a:stretch>
        </p:blipFill>
        <p:spPr>
          <a:xfrm>
            <a:off x="3357562" y="2367756"/>
            <a:ext cx="5476875" cy="3267075"/>
          </a:xfrm>
        </p:spPr>
      </p:pic>
    </p:spTree>
    <p:extLst>
      <p:ext uri="{BB962C8B-B14F-4D97-AF65-F5344CB8AC3E}">
        <p14:creationId xmlns:p14="http://schemas.microsoft.com/office/powerpoint/2010/main" val="34814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F45F-E5F4-4E6A-80E5-4BAAF8DAD2F6}"/>
              </a:ext>
            </a:extLst>
          </p:cNvPr>
          <p:cNvSpPr>
            <a:spLocks noGrp="1"/>
          </p:cNvSpPr>
          <p:nvPr>
            <p:ph type="title"/>
          </p:nvPr>
        </p:nvSpPr>
        <p:spPr/>
        <p:txBody>
          <a:bodyPr vert="horz" lIns="91440" tIns="45720" rIns="91440" bIns="45720" rtlCol="0" anchor="ctr">
            <a:noAutofit/>
          </a:bodyPr>
          <a:lstStyle/>
          <a:p>
            <a:pPr marL="285750" indent="-285750">
              <a:spcBef>
                <a:spcPts val="1000"/>
              </a:spcBef>
              <a:buFont typeface="Arial"/>
              <a:buChar char="•"/>
            </a:pPr>
            <a:r>
              <a:rPr lang="en-US" sz="2800" dirty="0">
                <a:latin typeface="Calibri"/>
                <a:cs typeface="Calibri"/>
              </a:rPr>
              <a:t>Mortgage and Rent people are more likely to pay based on the Fully Paid and Charged Off percentages. But Own house customers are less likely to pay. But does not seem very strong factor.</a:t>
            </a:r>
            <a:endParaRPr lang="en-US" sz="2800">
              <a:ea typeface="+mj-lt"/>
              <a:cs typeface="+mj-lt"/>
            </a:endParaRPr>
          </a:p>
          <a:p>
            <a:endParaRPr lang="en-US" sz="2800" dirty="0">
              <a:cs typeface="Calibri Light"/>
            </a:endParaRPr>
          </a:p>
        </p:txBody>
      </p:sp>
      <p:pic>
        <p:nvPicPr>
          <p:cNvPr id="4" name="Picture 4" descr="Chart, waterfall chart&#10;&#10;Description automatically generated">
            <a:extLst>
              <a:ext uri="{FF2B5EF4-FFF2-40B4-BE49-F238E27FC236}">
                <a16:creationId xmlns:a16="http://schemas.microsoft.com/office/drawing/2014/main" id="{BA953F4E-ED73-4D15-ABB9-3A95EC1E9248}"/>
              </a:ext>
            </a:extLst>
          </p:cNvPr>
          <p:cNvPicPr>
            <a:picLocks noGrp="1" noChangeAspect="1"/>
          </p:cNvPicPr>
          <p:nvPr>
            <p:ph idx="1"/>
          </p:nvPr>
        </p:nvPicPr>
        <p:blipFill>
          <a:blip r:embed="rId2"/>
          <a:stretch>
            <a:fillRect/>
          </a:stretch>
        </p:blipFill>
        <p:spPr>
          <a:xfrm>
            <a:off x="3386137" y="2024856"/>
            <a:ext cx="5419725" cy="3952875"/>
          </a:xfrm>
        </p:spPr>
      </p:pic>
    </p:spTree>
    <p:extLst>
      <p:ext uri="{BB962C8B-B14F-4D97-AF65-F5344CB8AC3E}">
        <p14:creationId xmlns:p14="http://schemas.microsoft.com/office/powerpoint/2010/main" val="1889982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Lending Club Case Study </vt:lpstr>
      <vt:lpstr>General Information </vt:lpstr>
      <vt:lpstr>Technologies Used </vt:lpstr>
      <vt:lpstr>Observations </vt:lpstr>
      <vt:lpstr>Conclusions </vt:lpstr>
      <vt:lpstr>Below pictures can be seen for conclusions</vt:lpstr>
      <vt:lpstr>About 50% of defaults are under debt consolidation, it is as a result of majority of loans being sanctioned for the purpose of debt consolidation. On the other hand, only a small portion of loans are sanctioned for small businesses, more than 20% of these are charged off as oppose to about 15% with debt consolidation. Therefore, loans for small businesses should be approved with caution.  </vt:lpstr>
      <vt:lpstr>If we observe the number of loans, we found that majority of loans are given for a term of 36 months. After, looking at loan_status , we find that higher proportion of 60 month loan are charged off compared to 36 month. It seems 60 month loans are more risky and therefore are rightfully issued sparingly. </vt:lpstr>
      <vt:lpstr>Mortgage and Rent people are more likely to pay based on the Fully Paid and Charged Off percentages. But Own house customers are less likely to pay. But does not seem very strong factor. </vt:lpstr>
      <vt:lpstr>Looks very strong indicator that 0 times bankrupted customers very likely to pay, 1 time is okay but risky and 2 times is very much unlikely to pay </vt:lpstr>
      <vt:lpstr>"Very high" loan_inc_ratio_range or dti range customers are less likey to pay as it is clearly visible difference. Charge Off became darker and Fully Paid became lighter at this range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c:title>
  <dc:creator/>
  <cp:lastModifiedBy/>
  <cp:revision>69</cp:revision>
  <dcterms:created xsi:type="dcterms:W3CDTF">2021-12-24T21:45:01Z</dcterms:created>
  <dcterms:modified xsi:type="dcterms:W3CDTF">2021-12-24T22:02:10Z</dcterms:modified>
</cp:coreProperties>
</file>