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434" r:id="rId18"/>
    <p:sldId id="387" r:id="rId19"/>
    <p:sldId id="433" r:id="rId20"/>
    <p:sldId id="383"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mmadi suresh kumar" userId="fe33ef3463256f3e" providerId="LiveId" clId="{4252AD6C-C3E6-4489-93EE-233C6AB21C1C}"/>
    <pc:docChg chg="undo custSel addSld delSld modSld">
      <pc:chgData name="gummadi suresh kumar" userId="fe33ef3463256f3e" providerId="LiveId" clId="{4252AD6C-C3E6-4489-93EE-233C6AB21C1C}" dt="2023-10-25T13:32:38.135" v="2792" actId="20577"/>
      <pc:docMkLst>
        <pc:docMk/>
      </pc:docMkLst>
      <pc:sldChg chg="modSp mod">
        <pc:chgData name="gummadi suresh kumar" userId="fe33ef3463256f3e" providerId="LiveId" clId="{4252AD6C-C3E6-4489-93EE-233C6AB21C1C}" dt="2023-10-25T13:32:38.135" v="2792" actId="20577"/>
        <pc:sldMkLst>
          <pc:docMk/>
          <pc:sldMk cId="0" sldId="407"/>
        </pc:sldMkLst>
        <pc:graphicFrameChg chg="mod modGraphic">
          <ac:chgData name="gummadi suresh kumar" userId="fe33ef3463256f3e" providerId="LiveId" clId="{4252AD6C-C3E6-4489-93EE-233C6AB21C1C}" dt="2023-10-25T13:32:38.135" v="2792" actId="20577"/>
          <ac:graphicFrameMkLst>
            <pc:docMk/>
            <pc:sldMk cId="0" sldId="407"/>
            <ac:graphicFrameMk id="2" creationId="{C7B0E5F3-E63A-E40C-3B4F-FF4E3A18651B}"/>
          </ac:graphicFrameMkLst>
        </pc:graphicFrameChg>
      </pc:sldChg>
      <pc:sldChg chg="delSp modSp mod">
        <pc:chgData name="gummadi suresh kumar" userId="fe33ef3463256f3e" providerId="LiveId" clId="{4252AD6C-C3E6-4489-93EE-233C6AB21C1C}" dt="2023-10-25T12:39:58.763" v="1374" actId="21"/>
        <pc:sldMkLst>
          <pc:docMk/>
          <pc:sldMk cId="4277705169" sldId="429"/>
        </pc:sldMkLst>
        <pc:graphicFrameChg chg="del mod">
          <ac:chgData name="gummadi suresh kumar" userId="fe33ef3463256f3e" providerId="LiveId" clId="{4252AD6C-C3E6-4489-93EE-233C6AB21C1C}" dt="2023-10-25T12:39:58.763" v="1374" actId="21"/>
          <ac:graphicFrameMkLst>
            <pc:docMk/>
            <pc:sldMk cId="4277705169" sldId="429"/>
            <ac:graphicFrameMk id="3" creationId="{DFD025B0-0530-AD75-690D-ABD1D194797C}"/>
          </ac:graphicFrameMkLst>
        </pc:graphicFrameChg>
      </pc:sldChg>
      <pc:sldChg chg="modSp mod">
        <pc:chgData name="gummadi suresh kumar" userId="fe33ef3463256f3e" providerId="LiveId" clId="{4252AD6C-C3E6-4489-93EE-233C6AB21C1C}" dt="2023-10-25T13:29:07.114" v="2775" actId="20577"/>
        <pc:sldMkLst>
          <pc:docMk/>
          <pc:sldMk cId="1038465385" sldId="431"/>
        </pc:sldMkLst>
        <pc:spChg chg="mod">
          <ac:chgData name="gummadi suresh kumar" userId="fe33ef3463256f3e" providerId="LiveId" clId="{4252AD6C-C3E6-4489-93EE-233C6AB21C1C}" dt="2023-10-25T13:29:07.114" v="2775" actId="20577"/>
          <ac:spMkLst>
            <pc:docMk/>
            <pc:sldMk cId="1038465385" sldId="431"/>
            <ac:spMk id="4" creationId="{227ACF9D-F0E8-7734-407D-B6E0A2DFA26A}"/>
          </ac:spMkLst>
        </pc:spChg>
      </pc:sldChg>
      <pc:sldChg chg="modSp mod">
        <pc:chgData name="gummadi suresh kumar" userId="fe33ef3463256f3e" providerId="LiveId" clId="{4252AD6C-C3E6-4489-93EE-233C6AB21C1C}" dt="2023-10-25T13:11:41.041" v="2334" actId="14100"/>
        <pc:sldMkLst>
          <pc:docMk/>
          <pc:sldMk cId="2831753582" sldId="432"/>
        </pc:sldMkLst>
        <pc:graphicFrameChg chg="mod modGraphic">
          <ac:chgData name="gummadi suresh kumar" userId="fe33ef3463256f3e" providerId="LiveId" clId="{4252AD6C-C3E6-4489-93EE-233C6AB21C1C}" dt="2023-10-25T13:11:41.041" v="2334" actId="14100"/>
          <ac:graphicFrameMkLst>
            <pc:docMk/>
            <pc:sldMk cId="2831753582" sldId="432"/>
            <ac:graphicFrameMk id="2" creationId="{C7B0E5F3-E63A-E40C-3B4F-FF4E3A18651B}"/>
          </ac:graphicFrameMkLst>
        </pc:graphicFrameChg>
      </pc:sldChg>
      <pc:sldChg chg="addSp delSp modSp new mod">
        <pc:chgData name="gummadi suresh kumar" userId="fe33ef3463256f3e" providerId="LiveId" clId="{4252AD6C-C3E6-4489-93EE-233C6AB21C1C}" dt="2023-10-25T13:31:27.409" v="2789"/>
        <pc:sldMkLst>
          <pc:docMk/>
          <pc:sldMk cId="1917907514" sldId="434"/>
        </pc:sldMkLst>
        <pc:spChg chg="del">
          <ac:chgData name="gummadi suresh kumar" userId="fe33ef3463256f3e" providerId="LiveId" clId="{4252AD6C-C3E6-4489-93EE-233C6AB21C1C}" dt="2023-10-25T13:30:10.367" v="2779" actId="21"/>
          <ac:spMkLst>
            <pc:docMk/>
            <pc:sldMk cId="1917907514" sldId="434"/>
            <ac:spMk id="2" creationId="{D8425BAB-C368-32BF-8559-1822BCC5BB87}"/>
          </ac:spMkLst>
        </pc:spChg>
        <pc:spChg chg="del mod">
          <ac:chgData name="gummadi suresh kumar" userId="fe33ef3463256f3e" providerId="LiveId" clId="{4252AD6C-C3E6-4489-93EE-233C6AB21C1C}" dt="2023-10-25T13:30:07.028" v="2778" actId="21"/>
          <ac:spMkLst>
            <pc:docMk/>
            <pc:sldMk cId="1917907514" sldId="434"/>
            <ac:spMk id="3" creationId="{1DD36371-98BE-3D33-2BBA-5E45A24D9F5D}"/>
          </ac:spMkLst>
        </pc:spChg>
        <pc:spChg chg="add mod">
          <ac:chgData name="gummadi suresh kumar" userId="fe33ef3463256f3e" providerId="LiveId" clId="{4252AD6C-C3E6-4489-93EE-233C6AB21C1C}" dt="2023-10-25T13:31:27.409" v="2789"/>
          <ac:spMkLst>
            <pc:docMk/>
            <pc:sldMk cId="1917907514" sldId="434"/>
            <ac:spMk id="4" creationId="{E6A9C606-8FB5-5265-C7C8-1D346794D707}"/>
          </ac:spMkLst>
        </pc:spChg>
        <pc:spChg chg="add mod">
          <ac:chgData name="gummadi suresh kumar" userId="fe33ef3463256f3e" providerId="LiveId" clId="{4252AD6C-C3E6-4489-93EE-233C6AB21C1C}" dt="2023-10-25T13:30:50.061" v="2782" actId="1076"/>
          <ac:spMkLst>
            <pc:docMk/>
            <pc:sldMk cId="1917907514" sldId="434"/>
            <ac:spMk id="5" creationId="{03CCBA05-BD6B-351B-845D-CC532D31803E}"/>
          </ac:spMkLst>
        </pc:spChg>
        <pc:spChg chg="add del mod">
          <ac:chgData name="gummadi suresh kumar" userId="fe33ef3463256f3e" providerId="LiveId" clId="{4252AD6C-C3E6-4489-93EE-233C6AB21C1C}" dt="2023-10-25T13:31:18.012" v="2788" actId="21"/>
          <ac:spMkLst>
            <pc:docMk/>
            <pc:sldMk cId="1917907514" sldId="434"/>
            <ac:spMk id="6" creationId="{09CBB4DB-3B05-DE4E-3B52-A0C627C9071A}"/>
          </ac:spMkLst>
        </pc:spChg>
      </pc:sldChg>
      <pc:sldChg chg="del">
        <pc:chgData name="gummadi suresh kumar" userId="fe33ef3463256f3e" providerId="LiveId" clId="{4252AD6C-C3E6-4489-93EE-233C6AB21C1C}" dt="2023-10-25T13:15:57.599" v="2343" actId="2696"/>
        <pc:sldMkLst>
          <pc:docMk/>
          <pc:sldMk cId="2298864219" sldId="434"/>
        </pc:sldMkLst>
      </pc:sldChg>
      <pc:sldChg chg="del">
        <pc:chgData name="gummadi suresh kumar" userId="fe33ef3463256f3e" providerId="LiveId" clId="{4252AD6C-C3E6-4489-93EE-233C6AB21C1C}" dt="2023-10-25T13:15:54.453" v="2342" actId="2696"/>
        <pc:sldMkLst>
          <pc:docMk/>
          <pc:sldMk cId="3718827239" sldId="43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38/s41598-018-33860-7" TargetMode="External"/><Relationship Id="rId2" Type="http://schemas.openxmlformats.org/officeDocument/2006/relationships/hyperlink" Target="https://doi.org/10.1038/s41598-021-90428-8"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323439"/>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BIO-MEDICAL IMAGE SEGMENTATION USING U-NET</a:t>
            </a:r>
          </a:p>
        </p:txBody>
      </p:sp>
      <p:sp>
        <p:nvSpPr>
          <p:cNvPr id="3" name="TextBox 2"/>
          <p:cNvSpPr txBox="1"/>
          <p:nvPr/>
        </p:nvSpPr>
        <p:spPr>
          <a:xfrm>
            <a:off x="5337175" y="2743200"/>
            <a:ext cx="3654425" cy="1200329"/>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a:solidFill>
                  <a:schemeClr val="tx2">
                    <a:lumMod val="75000"/>
                  </a:schemeClr>
                </a:solidFill>
              </a:rPr>
              <a:t>G. Harshita           (20H51A0511)</a:t>
            </a:r>
          </a:p>
          <a:p>
            <a:r>
              <a:rPr lang="en-US" b="1" dirty="0">
                <a:solidFill>
                  <a:schemeClr val="tx2">
                    <a:lumMod val="75000"/>
                  </a:schemeClr>
                </a:solidFill>
              </a:rPr>
              <a:t>G. Suresh Kumar (20H51A0594)</a:t>
            </a:r>
          </a:p>
          <a:p>
            <a:r>
              <a:rPr lang="en-US" b="1" dirty="0">
                <a:solidFill>
                  <a:schemeClr val="tx2">
                    <a:lumMod val="75000"/>
                  </a:schemeClr>
                </a:solidFill>
              </a:rPr>
              <a:t>P. Deepika            (20H51A05P7)</a:t>
            </a:r>
          </a:p>
        </p:txBody>
      </p:sp>
      <p:sp>
        <p:nvSpPr>
          <p:cNvPr id="4" name="TextBox 3"/>
          <p:cNvSpPr txBox="1"/>
          <p:nvPr/>
        </p:nvSpPr>
        <p:spPr>
          <a:xfrm>
            <a:off x="155575" y="4419600"/>
            <a:ext cx="5181600" cy="86177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endParaRPr lang="en-US" sz="2000" b="1" dirty="0"/>
          </a:p>
          <a:p>
            <a:r>
              <a:rPr lang="en-US" sz="2000" b="1" dirty="0"/>
              <a:t>Ms. Y. Sailaja</a:t>
            </a:r>
          </a:p>
        </p:txBody>
      </p:sp>
      <p:graphicFrame>
        <p:nvGraphicFramePr>
          <p:cNvPr id="5" name="Table 4"/>
          <p:cNvGraphicFramePr>
            <a:graphicFrameLocks noGrp="1"/>
          </p:cNvGraphicFramePr>
          <p:nvPr>
            <p:extLst>
              <p:ext uri="{D42A27DB-BD31-4B8C-83A1-F6EECF244321}">
                <p14:modId xmlns:p14="http://schemas.microsoft.com/office/powerpoint/2010/main" val="1327720625"/>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56421">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No.:62</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 Problem Definition</a:t>
            </a:r>
          </a:p>
        </p:txBody>
      </p:sp>
      <p:sp>
        <p:nvSpPr>
          <p:cNvPr id="2" name="TextBox 1">
            <a:extLst>
              <a:ext uri="{FF2B5EF4-FFF2-40B4-BE49-F238E27FC236}">
                <a16:creationId xmlns:a16="http://schemas.microsoft.com/office/drawing/2014/main" id="{5AF340C1-E3F7-66D8-B0AE-406922AB6054}"/>
              </a:ext>
            </a:extLst>
          </p:cNvPr>
          <p:cNvSpPr txBox="1"/>
          <p:nvPr/>
        </p:nvSpPr>
        <p:spPr>
          <a:xfrm>
            <a:off x="457200" y="1167226"/>
            <a:ext cx="8381160" cy="3693319"/>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Medical imaging technologies have revolutionized the way doctors diagnose diseases and injuries. Radiography, magnetic resonance imaging (MRI), ultrasound, and computed tomography (CT) are some of the most common medical imaging techniques. However, making sense of the images produced by these machines requires a lot of work.</a:t>
            </a:r>
            <a:r>
              <a:rPr lang="en-US" sz="1800" dirty="0">
                <a:solidFill>
                  <a:srgbClr val="000000"/>
                </a:solidFill>
                <a:effectLst/>
                <a:latin typeface="Times New Roman" panose="02020603050405020304" pitchFamily="18" charset="0"/>
                <a:ea typeface="Times New Roman" panose="02020603050405020304" pitchFamily="18" charset="0"/>
              </a:rPr>
              <a:t> This is where image segmentation comes in. By using image segmentation  on MRI images, we can  focus on region of interest  on that image, we can get some information from segmented image. </a:t>
            </a:r>
            <a:r>
              <a:rPr lang="en-US" sz="1800" dirty="0">
                <a:effectLst/>
                <a:latin typeface="Times New Roman" panose="02020603050405020304" pitchFamily="18" charset="0"/>
                <a:ea typeface="Times New Roman" panose="02020603050405020304" pitchFamily="18" charset="0"/>
              </a:rPr>
              <a:t>Accurate segmentation is essential for diagnosing and treating disease, planning surgeries, and monitoring treatment progress.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4D44E456-71BB-8C0E-ED69-2ADDAF8CDA27}"/>
              </a:ext>
            </a:extLst>
          </p:cNvPr>
          <p:cNvSpPr txBox="1"/>
          <p:nvPr/>
        </p:nvSpPr>
        <p:spPr>
          <a:xfrm>
            <a:off x="457200" y="1142400"/>
            <a:ext cx="8381160" cy="419755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Define the specific medical imaging problem you want to address, such as tumor segmentation in MRI scans, organ segmentation in CT scans, or cell segmentation in microscopy images.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Choose the U-Net architecture, which is well-suited for image segmentation tasks due to its encoder-decoder structure.</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Train the U-Net model on the labeled medical images, utilizing appropriate loss functions (e.g., Dice coefficient, cross-entropy) and optimization techniques.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Depending on the project's resources and goals, consider contributing to the field by exploring innovations or improvements in medical image segmentation, such as leveraging transfer learning, attention mechanisms, or multi-modal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26707140"/>
              </p:ext>
            </p:extLst>
          </p:nvPr>
        </p:nvGraphicFramePr>
        <p:xfrm>
          <a:off x="9939" y="427753"/>
          <a:ext cx="8991601" cy="7146850"/>
        </p:xfrm>
        <a:graphic>
          <a:graphicData uri="http://schemas.openxmlformats.org/drawingml/2006/table">
            <a:tbl>
              <a:tblPr firstRow="1" bandRow="1">
                <a:tableStyleId>{5C22544A-7EE6-4342-B048-85BDC9FD1C3A}</a:tableStyleId>
              </a:tblPr>
              <a:tblGrid>
                <a:gridCol w="447261">
                  <a:extLst>
                    <a:ext uri="{9D8B030D-6E8A-4147-A177-3AD203B41FA5}">
                      <a16:colId xmlns:a16="http://schemas.microsoft.com/office/drawing/2014/main" val="432745929"/>
                    </a:ext>
                  </a:extLst>
                </a:gridCol>
                <a:gridCol w="1066800">
                  <a:extLst>
                    <a:ext uri="{9D8B030D-6E8A-4147-A177-3AD203B41FA5}">
                      <a16:colId xmlns:a16="http://schemas.microsoft.com/office/drawing/2014/main" val="1998233565"/>
                    </a:ext>
                  </a:extLst>
                </a:gridCol>
                <a:gridCol w="1276849">
                  <a:extLst>
                    <a:ext uri="{9D8B030D-6E8A-4147-A177-3AD203B41FA5}">
                      <a16:colId xmlns:a16="http://schemas.microsoft.com/office/drawing/2014/main" val="3760181125"/>
                    </a:ext>
                  </a:extLst>
                </a:gridCol>
                <a:gridCol w="1922794">
                  <a:extLst>
                    <a:ext uri="{9D8B030D-6E8A-4147-A177-3AD203B41FA5}">
                      <a16:colId xmlns:a16="http://schemas.microsoft.com/office/drawing/2014/main" val="1470764825"/>
                    </a:ext>
                  </a:extLst>
                </a:gridCol>
                <a:gridCol w="1983270">
                  <a:extLst>
                    <a:ext uri="{9D8B030D-6E8A-4147-A177-3AD203B41FA5}">
                      <a16:colId xmlns:a16="http://schemas.microsoft.com/office/drawing/2014/main" val="3423994347"/>
                    </a:ext>
                  </a:extLst>
                </a:gridCol>
                <a:gridCol w="2294627">
                  <a:extLst>
                    <a:ext uri="{9D8B030D-6E8A-4147-A177-3AD203B41FA5}">
                      <a16:colId xmlns:a16="http://schemas.microsoft.com/office/drawing/2014/main" val="635663868"/>
                    </a:ext>
                  </a:extLst>
                </a:gridCol>
              </a:tblGrid>
              <a:tr h="776936">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812850">
                <a:tc>
                  <a:txBody>
                    <a:bodyPr/>
                    <a:lstStyle/>
                    <a:p>
                      <a:r>
                        <a:rPr lang="en-US" dirty="0"/>
                        <a:t>1</a:t>
                      </a:r>
                      <a:endParaRPr lang="en-IN" dirty="0"/>
                    </a:p>
                  </a:txBody>
                  <a:tcPr/>
                </a:tc>
                <a:tc>
                  <a:txBody>
                    <a:bodyPr/>
                    <a:lstStyle/>
                    <a:p>
                      <a:pPr algn="just"/>
                      <a:r>
                        <a:rPr lang="en-US" sz="1000" dirty="0"/>
                        <a:t>Eugene Vorontsov 2018 IEEE 15</a:t>
                      </a:r>
                      <a:r>
                        <a:rPr lang="en-US" sz="1000" baseline="30000" dirty="0"/>
                        <a:t>th</a:t>
                      </a:r>
                      <a:r>
                        <a:rPr lang="en-US" sz="1000" dirty="0"/>
                        <a:t> International Symposium on Biomedical Imaging</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000" dirty="0"/>
                        <a:t>Accurate Liver </a:t>
                      </a:r>
                      <a:r>
                        <a:rPr lang="en-IN" sz="1000" dirty="0" err="1"/>
                        <a:t>Tumor</a:t>
                      </a:r>
                      <a:r>
                        <a:rPr lang="en-IN" sz="1000" dirty="0"/>
                        <a:t> </a:t>
                      </a:r>
                      <a:r>
                        <a:rPr lang="en-US" sz="1000" dirty="0">
                          <a:solidFill>
                            <a:schemeClr val="dk1"/>
                          </a:solidFill>
                          <a:effectLst/>
                          <a:latin typeface="+mn-lt"/>
                          <a:ea typeface="+mn-ea"/>
                          <a:cs typeface="+mn-cs"/>
                        </a:rPr>
                        <a:t> segmentation is essential for diagnosing and treating disease, planning surgeries, and monitoring treatment progress</a:t>
                      </a:r>
                      <a:r>
                        <a:rPr lang="en-IN" sz="1000" dirty="0"/>
                        <a:t> </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000" dirty="0"/>
                        <a:t>The image segmentation is done using fully convolutional networks. The output of this image is the segmented image.</a:t>
                      </a:r>
                    </a:p>
                  </a:txBody>
                  <a:tcPr/>
                </a:tc>
                <a:tc>
                  <a:txBody>
                    <a:bodyPr/>
                    <a:lstStyle/>
                    <a:p>
                      <a:pPr algn="just"/>
                      <a:r>
                        <a:rPr lang="en-IN" sz="1000" dirty="0"/>
                        <a:t>The segmented image help for early detection and diagnosis, treatment Planning, Time efficiency instead of manual segmentation.</a:t>
                      </a:r>
                    </a:p>
                  </a:txBody>
                  <a:tcPr/>
                </a:tc>
                <a:tc>
                  <a:txBody>
                    <a:bodyPr/>
                    <a:lstStyle/>
                    <a:p>
                      <a:pPr algn="just"/>
                      <a:r>
                        <a:rPr lang="en-US" sz="1000" dirty="0"/>
                        <a:t>The proposed model performs end-to-end joint liver and lesion segmentation in CT quickly without any need for preprocessing of input images or complicated post-processing of the outputs. Segmentation performance could be improved by extending the proposed model to processing the whole CT volume rather than slice inputs.</a:t>
                      </a:r>
                      <a:endParaRPr lang="en-IN" sz="1000" dirty="0"/>
                    </a:p>
                  </a:txBody>
                  <a:tcPr/>
                </a:tc>
                <a:extLst>
                  <a:ext uri="{0D108BD9-81ED-4DB2-BD59-A6C34878D82A}">
                    <a16:rowId xmlns:a16="http://schemas.microsoft.com/office/drawing/2014/main" val="3097843794"/>
                  </a:ext>
                </a:extLst>
              </a:tr>
              <a:tr h="1539208">
                <a:tc>
                  <a:txBody>
                    <a:bodyPr/>
                    <a:lstStyle/>
                    <a:p>
                      <a:r>
                        <a:rPr lang="en-US" dirty="0"/>
                        <a:t>2</a:t>
                      </a:r>
                      <a:endParaRPr lang="en-IN" dirty="0"/>
                    </a:p>
                  </a:txBody>
                  <a:tcPr/>
                </a:tc>
                <a:tc>
                  <a:txBody>
                    <a:bodyPr/>
                    <a:lstStyle/>
                    <a:p>
                      <a:r>
                        <a:rPr lang="en-IN" sz="1000" dirty="0" err="1"/>
                        <a:t>A.Harshavardn</a:t>
                      </a:r>
                      <a:endParaRPr lang="en-IN" sz="1000" dirty="0"/>
                    </a:p>
                    <a:p>
                      <a:r>
                        <a:rPr lang="en-IN" sz="1000" dirty="0" err="1"/>
                        <a:t>Reserch</a:t>
                      </a:r>
                      <a:r>
                        <a:rPr lang="en-IN" sz="1000" dirty="0"/>
                        <a:t> </a:t>
                      </a:r>
                      <a:r>
                        <a:rPr lang="en-IN" sz="1000" dirty="0" err="1"/>
                        <a:t>Scholar,JNTU</a:t>
                      </a:r>
                      <a:r>
                        <a:rPr lang="en-IN" sz="1000" dirty="0"/>
                        <a:t> ,dept  of computer engineering</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000" dirty="0"/>
                        <a:t>Accurate </a:t>
                      </a:r>
                      <a:r>
                        <a:rPr lang="en-IN" sz="1000" dirty="0" err="1"/>
                        <a:t>Brainr</a:t>
                      </a:r>
                      <a:r>
                        <a:rPr lang="en-IN" sz="1000" dirty="0"/>
                        <a:t> </a:t>
                      </a:r>
                      <a:r>
                        <a:rPr lang="en-IN" sz="1000" dirty="0" err="1"/>
                        <a:t>Tumor</a:t>
                      </a:r>
                      <a:r>
                        <a:rPr lang="en-IN" sz="1000" dirty="0"/>
                        <a:t> </a:t>
                      </a:r>
                      <a:r>
                        <a:rPr lang="en-US" sz="1000" dirty="0">
                          <a:solidFill>
                            <a:schemeClr val="dk1"/>
                          </a:solidFill>
                          <a:effectLst/>
                          <a:latin typeface="+mn-lt"/>
                          <a:ea typeface="+mn-ea"/>
                          <a:cs typeface="+mn-cs"/>
                        </a:rPr>
                        <a:t> segmentation is essential for  identifying brain </a:t>
                      </a:r>
                      <a:r>
                        <a:rPr lang="en-US" sz="1000" dirty="0" err="1">
                          <a:solidFill>
                            <a:schemeClr val="dk1"/>
                          </a:solidFill>
                          <a:effectLst/>
                          <a:latin typeface="+mn-lt"/>
                          <a:ea typeface="+mn-ea"/>
                          <a:cs typeface="+mn-cs"/>
                        </a:rPr>
                        <a:t>tumorlocation</a:t>
                      </a:r>
                      <a:r>
                        <a:rPr lang="en-US" sz="1000" dirty="0">
                          <a:solidFill>
                            <a:schemeClr val="dk1"/>
                          </a:solidFill>
                          <a:effectLst/>
                          <a:latin typeface="+mn-lt"/>
                          <a:ea typeface="+mn-ea"/>
                          <a:cs typeface="+mn-cs"/>
                        </a:rPr>
                        <a:t> and  tumor </a:t>
                      </a:r>
                      <a:r>
                        <a:rPr lang="en-US" sz="1000" dirty="0" err="1">
                          <a:solidFill>
                            <a:schemeClr val="dk1"/>
                          </a:solidFill>
                          <a:effectLst/>
                          <a:latin typeface="+mn-lt"/>
                          <a:ea typeface="+mn-ea"/>
                          <a:cs typeface="+mn-cs"/>
                        </a:rPr>
                        <a:t>size,diagnosing</a:t>
                      </a:r>
                      <a:r>
                        <a:rPr lang="en-US" sz="1000" dirty="0">
                          <a:solidFill>
                            <a:schemeClr val="dk1"/>
                          </a:solidFill>
                          <a:effectLst/>
                          <a:latin typeface="+mn-lt"/>
                          <a:ea typeface="+mn-ea"/>
                          <a:cs typeface="+mn-cs"/>
                        </a:rPr>
                        <a:t> and treating disease, planning surgeries, and monitoring treatment progress</a:t>
                      </a:r>
                      <a:r>
                        <a:rPr lang="en-IN" sz="1000" dirty="0"/>
                        <a:t> </a:t>
                      </a:r>
                    </a:p>
                    <a:p>
                      <a:endParaRPr lang="en-IN" dirty="0"/>
                    </a:p>
                  </a:txBody>
                  <a:tcPr/>
                </a:tc>
                <a:tc>
                  <a:txBody>
                    <a:bodyPr/>
                    <a:lstStyle/>
                    <a:p>
                      <a:r>
                        <a:rPr lang="en-IN" sz="1000" dirty="0"/>
                        <a:t>The </a:t>
                      </a:r>
                      <a:r>
                        <a:rPr lang="en-IN" sz="1000" dirty="0" err="1"/>
                        <a:t>posposed</a:t>
                      </a:r>
                      <a:r>
                        <a:rPr lang="en-IN" sz="1000" dirty="0"/>
                        <a:t>   method is on fully convolutional </a:t>
                      </a:r>
                      <a:r>
                        <a:rPr lang="en-IN" sz="1000" dirty="0" err="1"/>
                        <a:t>networks.The</a:t>
                      </a:r>
                      <a:r>
                        <a:rPr lang="en-IN" sz="1000" dirty="0"/>
                        <a:t> output of this image is the </a:t>
                      </a:r>
                      <a:r>
                        <a:rPr lang="en-IN" sz="1000" dirty="0" err="1"/>
                        <a:t>segmentaed</a:t>
                      </a:r>
                      <a:r>
                        <a:rPr lang="en-IN" sz="1000" dirty="0"/>
                        <a:t> image.</a:t>
                      </a:r>
                    </a:p>
                  </a:txBody>
                  <a:tcPr/>
                </a:tc>
                <a:tc>
                  <a:txBody>
                    <a:bodyPr/>
                    <a:lstStyle/>
                    <a:p>
                      <a:r>
                        <a:rPr lang="en-IN" sz="1000" dirty="0"/>
                        <a:t>The segmented image helps for early and diagnosis ,treatment planning,, minimizing  Damage to Healthy Tissue.</a:t>
                      </a:r>
                    </a:p>
                  </a:txBody>
                  <a:tcPr/>
                </a:tc>
                <a:tc>
                  <a:txBody>
                    <a:bodyPr/>
                    <a:lstStyle/>
                    <a:p>
                      <a:r>
                        <a:rPr lang="en-IN" sz="1000" dirty="0"/>
                        <a:t>The Brain </a:t>
                      </a:r>
                      <a:r>
                        <a:rPr lang="en-IN" sz="1000" dirty="0" err="1"/>
                        <a:t>Tumor</a:t>
                      </a:r>
                      <a:r>
                        <a:rPr lang="en-IN" sz="1000" dirty="0"/>
                        <a:t> segmentation process of four phases namely preprocessing phase, feature Extraction phase., classification phase, diagnosis phase.</a:t>
                      </a:r>
                    </a:p>
                  </a:txBody>
                  <a:tcPr/>
                </a:tc>
                <a:extLst>
                  <a:ext uri="{0D108BD9-81ED-4DB2-BD59-A6C34878D82A}">
                    <a16:rowId xmlns:a16="http://schemas.microsoft.com/office/drawing/2014/main" val="3396774005"/>
                  </a:ext>
                </a:extLst>
              </a:tr>
              <a:tr h="1525096">
                <a:tc>
                  <a:txBody>
                    <a:bodyPr/>
                    <a:lstStyle/>
                    <a:p>
                      <a:r>
                        <a:rPr lang="en-US" dirty="0"/>
                        <a:t>3</a:t>
                      </a:r>
                      <a:endParaRPr lang="en-IN" dirty="0"/>
                    </a:p>
                  </a:txBody>
                  <a:tcPr/>
                </a:tc>
                <a:tc>
                  <a:txBody>
                    <a:bodyPr/>
                    <a:lstStyle/>
                    <a:p>
                      <a:r>
                        <a:rPr lang="en-IN" sz="1000" dirty="0" err="1"/>
                        <a:t>Rashika</a:t>
                      </a:r>
                      <a:r>
                        <a:rPr lang="en-IN" sz="1000" dirty="0"/>
                        <a:t> Mishra </a:t>
                      </a:r>
                    </a:p>
                    <a:p>
                      <a:r>
                        <a:rPr lang="en-IN" sz="1000" dirty="0" err="1"/>
                        <a:t>Deptment</a:t>
                      </a:r>
                      <a:r>
                        <a:rPr lang="en-IN" sz="1000" dirty="0"/>
                        <a:t> of computer science university of </a:t>
                      </a:r>
                      <a:r>
                        <a:rPr lang="en-IN" sz="1000" dirty="0" err="1"/>
                        <a:t>terxas</a:t>
                      </a:r>
                      <a:r>
                        <a:rPr lang="en-IN" sz="1000" dirty="0"/>
                        <a:t> ,USA</a:t>
                      </a:r>
                    </a:p>
                  </a:txBody>
                  <a:tcPr/>
                </a:tc>
                <a:tc>
                  <a:txBody>
                    <a:bodyPr/>
                    <a:lstStyle/>
                    <a:p>
                      <a:r>
                        <a:rPr lang="en-IN" sz="1000" dirty="0"/>
                        <a:t>Accurate skin segmentation is helps for identifying different skin lesions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000" dirty="0"/>
                        <a:t>The </a:t>
                      </a:r>
                      <a:r>
                        <a:rPr lang="en-IN" sz="1000" dirty="0" err="1"/>
                        <a:t>posposed</a:t>
                      </a:r>
                      <a:r>
                        <a:rPr lang="en-IN" sz="1000" dirty="0"/>
                        <a:t>   method is on fully convolutional </a:t>
                      </a:r>
                      <a:r>
                        <a:rPr lang="en-IN" sz="1000" dirty="0" err="1"/>
                        <a:t>networks.The</a:t>
                      </a:r>
                      <a:r>
                        <a:rPr lang="en-IN" sz="1000" dirty="0"/>
                        <a:t> output of this image is the </a:t>
                      </a:r>
                      <a:r>
                        <a:rPr lang="en-IN" sz="1000" dirty="0" err="1"/>
                        <a:t>segmentaed</a:t>
                      </a:r>
                      <a:r>
                        <a:rPr lang="en-IN" sz="1000" dirty="0"/>
                        <a:t> image.</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000" dirty="0"/>
                        <a:t>The segmented image helps for early and diagnosis ,treatment planning,, minimizing  Damage to Healthy Tissue.</a:t>
                      </a:r>
                    </a:p>
                    <a:p>
                      <a:endParaRPr lang="en-IN" dirty="0"/>
                    </a:p>
                  </a:txBody>
                  <a:tcPr/>
                </a:tc>
                <a:tc>
                  <a:txBody>
                    <a:bodyPr/>
                    <a:lstStyle/>
                    <a:p>
                      <a:pPr algn="just"/>
                      <a:r>
                        <a:rPr lang="en-US" sz="1000" dirty="0"/>
                        <a:t>Accurate Segmentation of skin cancer images is imperative for an accurate classification of lesion regions. Segmentation accuracy can vastly impact the next steps in skin cancer diagnosis. In this paper, we presented a method based on deep convolutional neural networks for extraction of lesion</a:t>
                      </a:r>
                    </a:p>
                    <a:p>
                      <a:pPr algn="just"/>
                      <a:r>
                        <a:rPr lang="en-US" sz="1000" dirty="0"/>
                        <a:t>regions in </a:t>
                      </a:r>
                      <a:r>
                        <a:rPr lang="en-US" sz="1000" dirty="0" err="1"/>
                        <a:t>dermoscopic</a:t>
                      </a:r>
                      <a:r>
                        <a:rPr lang="en-US" sz="1000" dirty="0"/>
                        <a:t> images</a:t>
                      </a:r>
                      <a:endParaRPr lang="en-IN" sz="1000" dirty="0"/>
                    </a:p>
                  </a:txBody>
                  <a:tcPr/>
                </a:tc>
                <a:extLst>
                  <a:ext uri="{0D108BD9-81ED-4DB2-BD59-A6C34878D82A}">
                    <a16:rowId xmlns:a16="http://schemas.microsoft.com/office/drawing/2014/main" val="715288033"/>
                  </a:ext>
                </a:extLst>
              </a:tr>
              <a:tr h="345305">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141218387"/>
              </p:ext>
            </p:extLst>
          </p:nvPr>
        </p:nvGraphicFramePr>
        <p:xfrm>
          <a:off x="76200" y="451726"/>
          <a:ext cx="8925339" cy="6968708"/>
        </p:xfrm>
        <a:graphic>
          <a:graphicData uri="http://schemas.openxmlformats.org/drawingml/2006/table">
            <a:tbl>
              <a:tblPr firstRow="1" bandRow="1">
                <a:tableStyleId>{5C22544A-7EE6-4342-B048-85BDC9FD1C3A}</a:tableStyleId>
              </a:tblPr>
              <a:tblGrid>
                <a:gridCol w="378192">
                  <a:extLst>
                    <a:ext uri="{9D8B030D-6E8A-4147-A177-3AD203B41FA5}">
                      <a16:colId xmlns:a16="http://schemas.microsoft.com/office/drawing/2014/main" val="432745929"/>
                    </a:ext>
                  </a:extLst>
                </a:gridCol>
                <a:gridCol w="1318135">
                  <a:extLst>
                    <a:ext uri="{9D8B030D-6E8A-4147-A177-3AD203B41FA5}">
                      <a16:colId xmlns:a16="http://schemas.microsoft.com/office/drawing/2014/main" val="1998233565"/>
                    </a:ext>
                  </a:extLst>
                </a:gridCol>
                <a:gridCol w="1088395">
                  <a:extLst>
                    <a:ext uri="{9D8B030D-6E8A-4147-A177-3AD203B41FA5}">
                      <a16:colId xmlns:a16="http://schemas.microsoft.com/office/drawing/2014/main" val="3760181125"/>
                    </a:ext>
                  </a:extLst>
                </a:gridCol>
                <a:gridCol w="1904165">
                  <a:extLst>
                    <a:ext uri="{9D8B030D-6E8A-4147-A177-3AD203B41FA5}">
                      <a16:colId xmlns:a16="http://schemas.microsoft.com/office/drawing/2014/main" val="1470764825"/>
                    </a:ext>
                  </a:extLst>
                </a:gridCol>
                <a:gridCol w="1964056">
                  <a:extLst>
                    <a:ext uri="{9D8B030D-6E8A-4147-A177-3AD203B41FA5}">
                      <a16:colId xmlns:a16="http://schemas.microsoft.com/office/drawing/2014/main" val="3423994347"/>
                    </a:ext>
                  </a:extLst>
                </a:gridCol>
                <a:gridCol w="2272396">
                  <a:extLst>
                    <a:ext uri="{9D8B030D-6E8A-4147-A177-3AD203B41FA5}">
                      <a16:colId xmlns:a16="http://schemas.microsoft.com/office/drawing/2014/main" val="635663868"/>
                    </a:ext>
                  </a:extLst>
                </a:gridCol>
              </a:tblGrid>
              <a:tr h="765598">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211727">
                <a:tc>
                  <a:txBody>
                    <a:bodyPr/>
                    <a:lstStyle/>
                    <a:p>
                      <a:r>
                        <a:rPr lang="en-US" dirty="0"/>
                        <a:t>4</a:t>
                      </a:r>
                      <a:endParaRPr lang="en-IN" dirty="0"/>
                    </a:p>
                  </a:txBody>
                  <a:tcPr/>
                </a:tc>
                <a:tc>
                  <a:txBody>
                    <a:bodyPr/>
                    <a:lstStyle/>
                    <a:p>
                      <a:r>
                        <a:rPr lang="en-IN" sz="1000" b="0" i="0" dirty="0" err="1">
                          <a:solidFill>
                            <a:schemeClr val="dk1"/>
                          </a:solidFill>
                          <a:effectLst/>
                          <a:latin typeface="+mn-lt"/>
                          <a:ea typeface="+mn-ea"/>
                          <a:cs typeface="+mn-cs"/>
                        </a:rPr>
                        <a:t>Ranjbarzadeh</a:t>
                      </a:r>
                      <a:r>
                        <a:rPr lang="en-IN" sz="1000" b="0" i="0" dirty="0">
                          <a:solidFill>
                            <a:schemeClr val="dk1"/>
                          </a:solidFill>
                          <a:effectLst/>
                          <a:latin typeface="+mn-lt"/>
                          <a:ea typeface="+mn-ea"/>
                          <a:cs typeface="+mn-cs"/>
                        </a:rPr>
                        <a:t>, R., </a:t>
                      </a:r>
                      <a:r>
                        <a:rPr lang="en-IN" sz="1000" b="0" i="0" dirty="0" err="1">
                          <a:solidFill>
                            <a:schemeClr val="dk1"/>
                          </a:solidFill>
                          <a:effectLst/>
                          <a:latin typeface="+mn-lt"/>
                          <a:ea typeface="+mn-ea"/>
                          <a:cs typeface="+mn-cs"/>
                        </a:rPr>
                        <a:t>Bagherian</a:t>
                      </a:r>
                      <a:r>
                        <a:rPr lang="en-IN" sz="1000" b="0" i="0" dirty="0">
                          <a:solidFill>
                            <a:schemeClr val="dk1"/>
                          </a:solidFill>
                          <a:effectLst/>
                          <a:latin typeface="+mn-lt"/>
                          <a:ea typeface="+mn-ea"/>
                          <a:cs typeface="+mn-cs"/>
                        </a:rPr>
                        <a:t> </a:t>
                      </a:r>
                      <a:r>
                        <a:rPr lang="en-IN" sz="1000" b="0" i="0" dirty="0" err="1">
                          <a:solidFill>
                            <a:schemeClr val="dk1"/>
                          </a:solidFill>
                          <a:effectLst/>
                          <a:latin typeface="+mn-lt"/>
                          <a:ea typeface="+mn-ea"/>
                          <a:cs typeface="+mn-cs"/>
                        </a:rPr>
                        <a:t>Kasgari</a:t>
                      </a:r>
                      <a:r>
                        <a:rPr lang="en-IN" sz="1000" b="0" i="0" dirty="0">
                          <a:solidFill>
                            <a:schemeClr val="dk1"/>
                          </a:solidFill>
                          <a:effectLst/>
                          <a:latin typeface="+mn-lt"/>
                          <a:ea typeface="+mn-ea"/>
                          <a:cs typeface="+mn-cs"/>
                        </a:rPr>
                        <a:t>, A., Jafarzadeh </a:t>
                      </a:r>
                      <a:r>
                        <a:rPr lang="en-IN" sz="1000" b="0" i="0" dirty="0" err="1">
                          <a:solidFill>
                            <a:schemeClr val="dk1"/>
                          </a:solidFill>
                          <a:effectLst/>
                          <a:latin typeface="+mn-lt"/>
                          <a:ea typeface="+mn-ea"/>
                          <a:cs typeface="+mn-cs"/>
                        </a:rPr>
                        <a:t>Ghoushchi</a:t>
                      </a:r>
                      <a:r>
                        <a:rPr lang="en-IN" sz="1000" b="0" i="0" dirty="0">
                          <a:solidFill>
                            <a:schemeClr val="dk1"/>
                          </a:solidFill>
                          <a:effectLst/>
                          <a:latin typeface="+mn-lt"/>
                          <a:ea typeface="+mn-ea"/>
                          <a:cs typeface="+mn-cs"/>
                        </a:rPr>
                        <a:t>, S. </a:t>
                      </a:r>
                      <a:r>
                        <a:rPr lang="en-IN" sz="1000" b="0" i="1" dirty="0">
                          <a:solidFill>
                            <a:schemeClr val="dk1"/>
                          </a:solidFill>
                          <a:effectLst/>
                          <a:latin typeface="+mn-lt"/>
                          <a:ea typeface="+mn-ea"/>
                          <a:cs typeface="+mn-cs"/>
                        </a:rPr>
                        <a:t>et al.</a:t>
                      </a:r>
                      <a:r>
                        <a:rPr lang="en-IN" sz="1000" b="0" i="0" dirty="0">
                          <a:solidFill>
                            <a:schemeClr val="dk1"/>
                          </a:solidFill>
                          <a:effectLst/>
                          <a:latin typeface="+mn-lt"/>
                          <a:ea typeface="+mn-ea"/>
                          <a:cs typeface="+mn-cs"/>
                        </a:rPr>
                        <a:t> Brain </a:t>
                      </a:r>
                      <a:r>
                        <a:rPr lang="en-IN" sz="1000" b="0" i="0" dirty="0" err="1">
                          <a:solidFill>
                            <a:schemeClr val="dk1"/>
                          </a:solidFill>
                          <a:effectLst/>
                          <a:latin typeface="+mn-lt"/>
                          <a:ea typeface="+mn-ea"/>
                          <a:cs typeface="+mn-cs"/>
                        </a:rPr>
                        <a:t>tumor</a:t>
                      </a:r>
                      <a:r>
                        <a:rPr lang="en-IN" sz="1000" b="0" i="0" dirty="0">
                          <a:solidFill>
                            <a:schemeClr val="dk1"/>
                          </a:solidFill>
                          <a:effectLst/>
                          <a:latin typeface="+mn-lt"/>
                          <a:ea typeface="+mn-ea"/>
                          <a:cs typeface="+mn-cs"/>
                        </a:rPr>
                        <a:t> segmentation based on deep learning and an attention mechanism using MRI multi-modalities brain images. </a:t>
                      </a:r>
                      <a:r>
                        <a:rPr lang="en-IN" sz="1000" b="0" i="1" dirty="0">
                          <a:solidFill>
                            <a:schemeClr val="dk1"/>
                          </a:solidFill>
                          <a:effectLst/>
                          <a:latin typeface="+mn-lt"/>
                          <a:ea typeface="+mn-ea"/>
                          <a:cs typeface="+mn-cs"/>
                        </a:rPr>
                        <a:t>Sci Rep</a:t>
                      </a:r>
                      <a:r>
                        <a:rPr lang="en-IN" sz="1000" b="0" i="0" dirty="0">
                          <a:solidFill>
                            <a:schemeClr val="dk1"/>
                          </a:solidFill>
                          <a:effectLst/>
                          <a:latin typeface="+mn-lt"/>
                          <a:ea typeface="+mn-ea"/>
                          <a:cs typeface="+mn-cs"/>
                        </a:rPr>
                        <a:t> </a:t>
                      </a:r>
                      <a:r>
                        <a:rPr lang="en-IN" sz="1000" b="1" i="0" dirty="0">
                          <a:solidFill>
                            <a:schemeClr val="dk1"/>
                          </a:solidFill>
                          <a:effectLst/>
                          <a:latin typeface="+mn-lt"/>
                          <a:ea typeface="+mn-ea"/>
                          <a:cs typeface="+mn-cs"/>
                        </a:rPr>
                        <a:t>11</a:t>
                      </a:r>
                      <a:r>
                        <a:rPr lang="en-IN" sz="1000" b="0" i="0" dirty="0">
                          <a:solidFill>
                            <a:schemeClr val="dk1"/>
                          </a:solidFill>
                          <a:effectLst/>
                          <a:latin typeface="+mn-lt"/>
                          <a:ea typeface="+mn-ea"/>
                          <a:cs typeface="+mn-cs"/>
                        </a:rPr>
                        <a:t>, 10930 (2021).</a:t>
                      </a:r>
                      <a:endParaRPr lang="en-IN" sz="1000" dirty="0"/>
                    </a:p>
                  </a:txBody>
                  <a:tcPr/>
                </a:tc>
                <a:tc>
                  <a:txBody>
                    <a:bodyPr/>
                    <a:lstStyle/>
                    <a:p>
                      <a:pPr algn="just"/>
                      <a:r>
                        <a:rPr lang="en-IN" sz="1000" dirty="0"/>
                        <a:t>The image </a:t>
                      </a:r>
                      <a:r>
                        <a:rPr lang="en-IN" sz="1000" dirty="0" err="1"/>
                        <a:t>segmenatation</a:t>
                      </a:r>
                      <a:r>
                        <a:rPr lang="en-IN" sz="1000" dirty="0"/>
                        <a:t> of </a:t>
                      </a:r>
                      <a:r>
                        <a:rPr lang="en-IN" sz="1000" dirty="0" err="1"/>
                        <a:t>brian</a:t>
                      </a:r>
                      <a:r>
                        <a:rPr lang="en-IN" sz="1000" dirty="0"/>
                        <a:t> </a:t>
                      </a:r>
                      <a:r>
                        <a:rPr lang="en-IN" sz="1000" dirty="0" err="1"/>
                        <a:t>tumor</a:t>
                      </a:r>
                      <a:r>
                        <a:rPr lang="en-IN" sz="1000" dirty="0"/>
                        <a:t> helps to  identify </a:t>
                      </a:r>
                      <a:r>
                        <a:rPr lang="en-IN" sz="1000" dirty="0" err="1"/>
                        <a:t>tumor</a:t>
                      </a:r>
                      <a:r>
                        <a:rPr lang="en-IN" sz="1000" dirty="0"/>
                        <a:t> and  treatment planning.</a:t>
                      </a:r>
                    </a:p>
                  </a:txBody>
                  <a:tcPr/>
                </a:tc>
                <a:tc>
                  <a:txBody>
                    <a:bodyPr/>
                    <a:lstStyle/>
                    <a:p>
                      <a:pPr algn="just"/>
                      <a:r>
                        <a:rPr lang="en-IN" sz="1000" dirty="0"/>
                        <a:t>The proposed system is performed by using </a:t>
                      </a:r>
                      <a:r>
                        <a:rPr lang="en-IN" sz="1000" dirty="0" err="1"/>
                        <a:t>cnn</a:t>
                      </a:r>
                      <a:r>
                        <a:rPr lang="en-IN" sz="1000" dirty="0"/>
                        <a:t> algorithm. Using deep learning concepts for image segmentation  of </a:t>
                      </a:r>
                      <a:r>
                        <a:rPr lang="en-IN" sz="1000" dirty="0" err="1"/>
                        <a:t>barin</a:t>
                      </a:r>
                      <a:r>
                        <a:rPr lang="en-IN" sz="1000" dirty="0"/>
                        <a:t> </a:t>
                      </a:r>
                      <a:r>
                        <a:rPr lang="en-IN" sz="1000" dirty="0" err="1"/>
                        <a:t>tumor</a:t>
                      </a:r>
                      <a:r>
                        <a:rPr lang="en-IN" sz="1000" dirty="0"/>
                        <a:t>.</a:t>
                      </a:r>
                    </a:p>
                  </a:txBody>
                  <a:tcPr/>
                </a:tc>
                <a:tc>
                  <a:txBody>
                    <a:bodyPr/>
                    <a:lstStyle/>
                    <a:p>
                      <a:pPr algn="just"/>
                      <a:r>
                        <a:rPr lang="en-IN" sz="1000" dirty="0"/>
                        <a:t>The image segmentation help s to early </a:t>
                      </a:r>
                      <a:r>
                        <a:rPr lang="en-IN" sz="1000" dirty="0" err="1"/>
                        <a:t>dection</a:t>
                      </a:r>
                      <a:r>
                        <a:rPr lang="en-IN" sz="1000" dirty="0"/>
                        <a:t> and identification of brain </a:t>
                      </a:r>
                      <a:r>
                        <a:rPr lang="en-IN" sz="1000" dirty="0" err="1"/>
                        <a:t>tumor.surgery</a:t>
                      </a:r>
                      <a:r>
                        <a:rPr lang="en-IN" sz="1000" dirty="0"/>
                        <a:t> planning and informed decisions are made according to structure if </a:t>
                      </a:r>
                      <a:r>
                        <a:rPr lang="en-IN" sz="1000" dirty="0" err="1"/>
                        <a:t>iamge</a:t>
                      </a:r>
                      <a:r>
                        <a:rPr lang="en-IN" sz="1000" dirty="0"/>
                        <a:t> of brain </a:t>
                      </a:r>
                      <a:r>
                        <a:rPr lang="en-IN" sz="1000" dirty="0" err="1"/>
                        <a:t>tumor</a:t>
                      </a:r>
                      <a:r>
                        <a:rPr lang="en-IN" sz="1000" dirty="0"/>
                        <a:t> .</a:t>
                      </a:r>
                    </a:p>
                  </a:txBody>
                  <a:tcPr/>
                </a:tc>
                <a:tc>
                  <a:txBody>
                    <a:bodyPr/>
                    <a:lstStyle/>
                    <a:p>
                      <a:pPr algn="just"/>
                      <a:r>
                        <a:rPr lang="en-US" sz="1000" dirty="0"/>
                        <a:t>In this paper, we have developed a new brain tumor segmentation architecture that benefits from the characterization of the four MRI modalities. It means that each modality has unique characteristics to help the network efficiently distinguish between classes. We have demonstrated that working only on a part of the brain image near the tumor tissue allows a CNN model (that is the most popular deep learning architecture) to reach performance close to human observers.</a:t>
                      </a:r>
                      <a:endParaRPr lang="en-IN" sz="1000" dirty="0"/>
                    </a:p>
                  </a:txBody>
                  <a:tcPr/>
                </a:tc>
                <a:extLst>
                  <a:ext uri="{0D108BD9-81ED-4DB2-BD59-A6C34878D82A}">
                    <a16:rowId xmlns:a16="http://schemas.microsoft.com/office/drawing/2014/main" val="3097843794"/>
                  </a:ext>
                </a:extLst>
              </a:tr>
              <a:tr h="2495282">
                <a:tc>
                  <a:txBody>
                    <a:bodyPr/>
                    <a:lstStyle/>
                    <a:p>
                      <a:r>
                        <a:rPr lang="en-US" dirty="0"/>
                        <a:t>5</a:t>
                      </a:r>
                      <a:endParaRPr lang="en-IN" dirty="0"/>
                    </a:p>
                  </a:txBody>
                  <a:tcPr/>
                </a:tc>
                <a:tc>
                  <a:txBody>
                    <a:bodyPr/>
                    <a:lstStyle/>
                    <a:p>
                      <a:pPr algn="just"/>
                      <a:r>
                        <a:rPr lang="en-IN" sz="1000" b="0" i="0" dirty="0" err="1">
                          <a:solidFill>
                            <a:schemeClr val="dk1"/>
                          </a:solidFill>
                          <a:effectLst/>
                          <a:latin typeface="+mn-lt"/>
                          <a:ea typeface="+mn-ea"/>
                          <a:cs typeface="+mn-cs"/>
                        </a:rPr>
                        <a:t>Chlebus</a:t>
                      </a:r>
                      <a:r>
                        <a:rPr lang="en-IN" sz="1000" b="0" i="0" dirty="0">
                          <a:solidFill>
                            <a:schemeClr val="dk1"/>
                          </a:solidFill>
                          <a:effectLst/>
                          <a:latin typeface="+mn-lt"/>
                          <a:ea typeface="+mn-ea"/>
                          <a:cs typeface="+mn-cs"/>
                        </a:rPr>
                        <a:t>, G., Schenk, A., </a:t>
                      </a:r>
                      <a:r>
                        <a:rPr lang="en-IN" sz="1000" b="0" i="0" dirty="0" err="1">
                          <a:solidFill>
                            <a:schemeClr val="dk1"/>
                          </a:solidFill>
                          <a:effectLst/>
                          <a:latin typeface="+mn-lt"/>
                          <a:ea typeface="+mn-ea"/>
                          <a:cs typeface="+mn-cs"/>
                        </a:rPr>
                        <a:t>Moltz</a:t>
                      </a:r>
                      <a:r>
                        <a:rPr lang="en-IN" sz="1000" b="0" i="0" dirty="0">
                          <a:solidFill>
                            <a:schemeClr val="dk1"/>
                          </a:solidFill>
                          <a:effectLst/>
                          <a:latin typeface="+mn-lt"/>
                          <a:ea typeface="+mn-ea"/>
                          <a:cs typeface="+mn-cs"/>
                        </a:rPr>
                        <a:t>, J.H. </a:t>
                      </a:r>
                      <a:r>
                        <a:rPr lang="en-IN" sz="1000" b="0" i="1" dirty="0">
                          <a:solidFill>
                            <a:schemeClr val="dk1"/>
                          </a:solidFill>
                          <a:effectLst/>
                          <a:latin typeface="+mn-lt"/>
                          <a:ea typeface="+mn-ea"/>
                          <a:cs typeface="+mn-cs"/>
                        </a:rPr>
                        <a:t>et al.</a:t>
                      </a:r>
                      <a:r>
                        <a:rPr lang="en-IN" sz="1000" b="0" i="0" dirty="0">
                          <a:solidFill>
                            <a:schemeClr val="dk1"/>
                          </a:solidFill>
                          <a:effectLst/>
                          <a:latin typeface="+mn-lt"/>
                          <a:ea typeface="+mn-ea"/>
                          <a:cs typeface="+mn-cs"/>
                        </a:rPr>
                        <a:t> Automatic liver </a:t>
                      </a:r>
                      <a:r>
                        <a:rPr lang="en-IN" sz="1000" b="0" i="0" dirty="0" err="1">
                          <a:solidFill>
                            <a:schemeClr val="dk1"/>
                          </a:solidFill>
                          <a:effectLst/>
                          <a:latin typeface="+mn-lt"/>
                          <a:ea typeface="+mn-ea"/>
                          <a:cs typeface="+mn-cs"/>
                        </a:rPr>
                        <a:t>tumor</a:t>
                      </a:r>
                      <a:r>
                        <a:rPr lang="en-IN" sz="1000" b="0" i="0" dirty="0">
                          <a:solidFill>
                            <a:schemeClr val="dk1"/>
                          </a:solidFill>
                          <a:effectLst/>
                          <a:latin typeface="+mn-lt"/>
                          <a:ea typeface="+mn-ea"/>
                          <a:cs typeface="+mn-cs"/>
                        </a:rPr>
                        <a:t> segmentation in CT with fully convolutional neural networks and object-based postprocessing. </a:t>
                      </a:r>
                      <a:r>
                        <a:rPr lang="en-IN" sz="1000" b="0" i="1" dirty="0">
                          <a:solidFill>
                            <a:schemeClr val="dk1"/>
                          </a:solidFill>
                          <a:effectLst/>
                          <a:latin typeface="+mn-lt"/>
                          <a:ea typeface="+mn-ea"/>
                          <a:cs typeface="+mn-cs"/>
                        </a:rPr>
                        <a:t>Sci Rep</a:t>
                      </a:r>
                      <a:r>
                        <a:rPr lang="en-IN" sz="1000" b="0" i="0" dirty="0">
                          <a:solidFill>
                            <a:schemeClr val="dk1"/>
                          </a:solidFill>
                          <a:effectLst/>
                          <a:latin typeface="+mn-lt"/>
                          <a:ea typeface="+mn-ea"/>
                          <a:cs typeface="+mn-cs"/>
                        </a:rPr>
                        <a:t> </a:t>
                      </a:r>
                      <a:r>
                        <a:rPr lang="en-IN" sz="1000" b="1" i="0" dirty="0">
                          <a:solidFill>
                            <a:schemeClr val="dk1"/>
                          </a:solidFill>
                          <a:effectLst/>
                          <a:latin typeface="+mn-lt"/>
                          <a:ea typeface="+mn-ea"/>
                          <a:cs typeface="+mn-cs"/>
                        </a:rPr>
                        <a:t>8</a:t>
                      </a:r>
                      <a:r>
                        <a:rPr lang="en-IN" sz="1000" b="0" i="0" dirty="0">
                          <a:solidFill>
                            <a:schemeClr val="dk1"/>
                          </a:solidFill>
                          <a:effectLst/>
                          <a:latin typeface="+mn-lt"/>
                          <a:ea typeface="+mn-ea"/>
                          <a:cs typeface="+mn-cs"/>
                        </a:rPr>
                        <a:t>, 15497</a:t>
                      </a:r>
                      <a:endParaRPr lang="en-IN" sz="1000" dirty="0"/>
                    </a:p>
                  </a:txBody>
                  <a:tcPr/>
                </a:tc>
                <a:tc>
                  <a:txBody>
                    <a:bodyPr/>
                    <a:lstStyle/>
                    <a:p>
                      <a:r>
                        <a:rPr lang="en-IN" sz="1000" dirty="0"/>
                        <a:t>The liver image segmentation helps to identify </a:t>
                      </a:r>
                      <a:r>
                        <a:rPr lang="en-IN" sz="1000" dirty="0" err="1"/>
                        <a:t>tumor</a:t>
                      </a:r>
                      <a:r>
                        <a:rPr lang="en-IN" sz="1000" dirty="0"/>
                        <a:t> and treatment planning,</a:t>
                      </a:r>
                    </a:p>
                  </a:txBody>
                  <a:tcPr/>
                </a:tc>
                <a:tc>
                  <a:txBody>
                    <a:bodyPr/>
                    <a:lstStyle/>
                    <a:p>
                      <a:r>
                        <a:rPr lang="en-IN" sz="1000" dirty="0"/>
                        <a:t>The proposed system is performed by using </a:t>
                      </a:r>
                      <a:r>
                        <a:rPr lang="en-IN" sz="1000" dirty="0" err="1"/>
                        <a:t>cnn</a:t>
                      </a:r>
                      <a:r>
                        <a:rPr lang="en-IN" sz="1000" dirty="0"/>
                        <a:t> algorithm for 2D medical images.</a:t>
                      </a:r>
                    </a:p>
                  </a:txBody>
                  <a:tcPr/>
                </a:tc>
                <a:tc>
                  <a:txBody>
                    <a:bodyPr/>
                    <a:lstStyle/>
                    <a:p>
                      <a:r>
                        <a:rPr lang="en-IN" sz="1000" dirty="0"/>
                        <a:t>The image segmentation helps to identify early detection and </a:t>
                      </a:r>
                      <a:r>
                        <a:rPr lang="en-IN" sz="1000" dirty="0" err="1"/>
                        <a:t>idenfication</a:t>
                      </a:r>
                      <a:r>
                        <a:rPr lang="en-IN" sz="1000" dirty="0"/>
                        <a:t> of liver </a:t>
                      </a:r>
                      <a:r>
                        <a:rPr lang="en-IN" sz="1000" dirty="0" err="1"/>
                        <a:t>tumor</a:t>
                      </a:r>
                      <a:r>
                        <a:rPr lang="en-IN" sz="1000" dirty="0"/>
                        <a:t> . Surgery planning and informed decisions are made according to the </a:t>
                      </a:r>
                      <a:r>
                        <a:rPr lang="en-IN" sz="1000" dirty="0" err="1"/>
                        <a:t>tumor</a:t>
                      </a:r>
                      <a:r>
                        <a:rPr lang="en-IN" sz="1000" dirty="0"/>
                        <a:t>.</a:t>
                      </a:r>
                    </a:p>
                  </a:txBody>
                  <a:tcPr/>
                </a:tc>
                <a:tc>
                  <a:txBody>
                    <a:bodyPr/>
                    <a:lstStyle/>
                    <a:p>
                      <a:r>
                        <a:rPr lang="en-US" sz="1000" b="0" i="0" dirty="0">
                          <a:solidFill>
                            <a:schemeClr val="dk1"/>
                          </a:solidFill>
                          <a:effectLst/>
                          <a:latin typeface="+mn-lt"/>
                          <a:ea typeface="+mn-ea"/>
                          <a:cs typeface="+mn-cs"/>
                        </a:rPr>
                        <a:t>In this work, we described our method for automatic liver tumor segmentation in abdominal CT scans employing a 2D deep neural network with an object-based postprocessing, which ranked third in the second </a:t>
                      </a:r>
                      <a:r>
                        <a:rPr lang="en-US" sz="1000" b="0" i="0" dirty="0" err="1">
                          <a:solidFill>
                            <a:schemeClr val="dk1"/>
                          </a:solidFill>
                          <a:effectLst/>
                          <a:latin typeface="+mn-lt"/>
                          <a:ea typeface="+mn-ea"/>
                          <a:cs typeface="+mn-cs"/>
                        </a:rPr>
                        <a:t>LiTS</a:t>
                      </a:r>
                      <a:r>
                        <a:rPr lang="en-US" sz="1000" b="0" i="0" dirty="0">
                          <a:solidFill>
                            <a:schemeClr val="dk1"/>
                          </a:solidFill>
                          <a:effectLst/>
                          <a:latin typeface="+mn-lt"/>
                          <a:ea typeface="+mn-ea"/>
                          <a:cs typeface="+mn-cs"/>
                        </a:rPr>
                        <a:t> round at MICCAI 2017. Our tumor segmentation employs a preceding liver segmentation step in order to constrain operation to the liver region and to be able to compute distances from the liver boundary. The fact that the most discriminative features in the postprocessing step were shape-based indicates the importance of 3D information in distinguishing true from false positives</a:t>
                      </a:r>
                      <a:endParaRPr lang="en-IN" sz="1000" dirty="0"/>
                    </a:p>
                  </a:txBody>
                  <a:tcPr/>
                </a:tc>
                <a:extLst>
                  <a:ext uri="{0D108BD9-81ED-4DB2-BD59-A6C34878D82A}">
                    <a16:rowId xmlns:a16="http://schemas.microsoft.com/office/drawing/2014/main" val="3396774005"/>
                  </a:ext>
                </a:extLst>
              </a:tr>
              <a:tr h="466834">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715288033"/>
                  </a:ext>
                </a:extLst>
              </a:tr>
              <a:tr h="466834">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 Implementation of Existing System</a:t>
            </a:r>
          </a:p>
        </p:txBody>
      </p:sp>
      <p:sp>
        <p:nvSpPr>
          <p:cNvPr id="7" name="CustomShape 1"/>
          <p:cNvSpPr/>
          <p:nvPr/>
        </p:nvSpPr>
        <p:spPr>
          <a:xfrm>
            <a:off x="228600" y="1066800"/>
            <a:ext cx="8381160" cy="7560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227ACF9D-F0E8-7734-407D-B6E0A2DFA26A}"/>
              </a:ext>
            </a:extLst>
          </p:cNvPr>
          <p:cNvSpPr txBox="1"/>
          <p:nvPr/>
        </p:nvSpPr>
        <p:spPr>
          <a:xfrm>
            <a:off x="228600" y="1098479"/>
            <a:ext cx="8381160" cy="5484643"/>
          </a:xfrm>
          <a:prstGeom prst="rect">
            <a:avLst/>
          </a:prstGeom>
          <a:noFill/>
        </p:spPr>
        <p:txBody>
          <a:bodyPr wrap="square">
            <a:spAutoFit/>
          </a:bodyPr>
          <a:lstStyle/>
          <a:p>
            <a:pPr marL="285750" lvl="0" indent="-285750" algn="just">
              <a:lnSpc>
                <a:spcPct val="150000"/>
              </a:lnSpc>
              <a:buClr>
                <a:srgbClr val="000000"/>
              </a:buClr>
              <a:buFont typeface="Wingdings" panose="05000000000000000000" pitchFamily="2" charset="2"/>
              <a:buChar char="Ø"/>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rPr>
              <a:t>The existing system performs medical image segmentation using fully convolution neural network and also PYTorch in python and various image segmentations techniques.</a:t>
            </a:r>
          </a:p>
          <a:p>
            <a:pPr marL="285750" lvl="0" indent="-285750" algn="just">
              <a:lnSpc>
                <a:spcPct val="150000"/>
              </a:lnSpc>
              <a:buClr>
                <a:srgbClr val="000000"/>
              </a:buClr>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The  segmentation process consists of four phases namely, (1) Preprocessing phase, (2) Feature Extraction phase, (3) Classification phase, and (4) Diagnosis phase. The proposed method deals with the sub-processes of segmenting the tumor region from the MRI brain images during the preprocessing phase. There are five sub-processes in the preprocessing stage namely, (1) Smoothing the input image, (2) Skull stripping, (3) Filtering the image, (4) Image enhancement, (5) Defining the Region of Interest and Segmenting the tumor region from the input MRI brain image. </a:t>
            </a:r>
          </a:p>
          <a:p>
            <a:pPr marL="285750" lvl="0" indent="-285750" algn="just">
              <a:lnSpc>
                <a:spcPct val="150000"/>
              </a:lnSpc>
              <a:buClr>
                <a:srgbClr val="000000"/>
              </a:buClr>
              <a:buFont typeface="Wingdings" panose="05000000000000000000" pitchFamily="2" charset="2"/>
              <a:buChar char="Ø"/>
            </a:pPr>
            <a:endParaRPr lang="en-US" dirty="0">
              <a:effectLst/>
              <a:latin typeface="Times New Roman" panose="02020603050405020304" pitchFamily="18" charset="0"/>
              <a:ea typeface="Times New Roman" panose="02020603050405020304" pitchFamily="18" charset="0"/>
            </a:endParaRPr>
          </a:p>
          <a:p>
            <a:pPr marL="285750" lvl="0" indent="-285750" algn="just">
              <a:lnSpc>
                <a:spcPct val="150000"/>
              </a:lnSpc>
              <a:buClr>
                <a:srgbClr val="000000"/>
              </a:buClr>
              <a:buFont typeface="Wingdings" panose="05000000000000000000" pitchFamily="2" charset="2"/>
              <a:buChar char="Ø"/>
            </a:pPr>
            <a:endParaRPr lang="en-US" dirty="0">
              <a:solidFill>
                <a:srgbClr val="000000"/>
              </a:solidFill>
              <a:uFill>
                <a:solidFill>
                  <a:srgbClr val="000000"/>
                </a:solidFill>
              </a:uFill>
              <a:latin typeface="Times New Roman" panose="02020603050405020304" pitchFamily="18" charset="0"/>
              <a:ea typeface="Times New Roman" panose="02020603050405020304" pitchFamily="18" charset="0"/>
            </a:endParaRPr>
          </a:p>
          <a:p>
            <a:pPr marL="285750" lvl="0" indent="-285750">
              <a:lnSpc>
                <a:spcPct val="150000"/>
              </a:lnSpc>
              <a:buClr>
                <a:srgbClr val="000000"/>
              </a:buClr>
              <a:buFont typeface="Wingdings" panose="05000000000000000000" pitchFamily="2" charset="2"/>
              <a:buChar char="Ø"/>
            </a:pPr>
            <a:endPar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A9C606-8FB5-5265-C7C8-1D346794D707}"/>
              </a:ext>
            </a:extLst>
          </p:cNvPr>
          <p:cNvSpPr txBox="1"/>
          <p:nvPr/>
        </p:nvSpPr>
        <p:spPr>
          <a:xfrm>
            <a:off x="228600" y="609601"/>
            <a:ext cx="8417120" cy="5900141"/>
          </a:xfrm>
          <a:prstGeom prst="rect">
            <a:avLst/>
          </a:prstGeom>
          <a:noFill/>
        </p:spPr>
        <p:txBody>
          <a:bodyPr wrap="square">
            <a:spAutoFit/>
          </a:bodyPr>
          <a:lstStyle/>
          <a:p>
            <a:pPr marL="285750" lvl="0" indent="-285750" algn="just">
              <a:lnSpc>
                <a:spcPct val="150000"/>
              </a:lnSpc>
              <a:buClr>
                <a:srgbClr val="000000"/>
              </a:buClr>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The final step of tumor segmentation process deals with defining the Region of Interest (ROI) followed by segmenting the same. Sub processes in this step are (1) Thresholding, (2) Measuring the image properties such as area, centroid, perimeter, properties such as area, centroid, perimeter, maximum area of the filled region, (4) Merging the resultant image with binarized image takes place identify or locate the tumor region that is the ROI in the input image, (5) Identified tumor region is highlighted, and (6) Resultant image is imposed on the input MRI brain image to form the clear distinction between the normal and tumor affected portions of the input image. The various images namely input image, smoothened image, skull stripped image, filtered image, enhanced image ,defining the tumor region as ROI , and segmented tumor region from the input image, respectively. </a:t>
            </a:r>
          </a:p>
          <a:p>
            <a:pPr marL="285750" lvl="0" indent="-285750" algn="just">
              <a:lnSpc>
                <a:spcPct val="150000"/>
              </a:lnSpc>
              <a:buClr>
                <a:srgbClr val="000000"/>
              </a:buClr>
              <a:buFont typeface="Wingdings" panose="05000000000000000000" pitchFamily="2" charset="2"/>
              <a:buChar char="Ø"/>
            </a:pPr>
            <a:endParaRPr lang="en-US" dirty="0">
              <a:effectLst/>
              <a:latin typeface="Times New Roman" panose="02020603050405020304" pitchFamily="18" charset="0"/>
              <a:ea typeface="Times New Roman" panose="02020603050405020304" pitchFamily="18" charset="0"/>
            </a:endParaRPr>
          </a:p>
          <a:p>
            <a:pPr marL="285750" lvl="0" indent="-285750" algn="just">
              <a:lnSpc>
                <a:spcPct val="150000"/>
              </a:lnSpc>
              <a:buClr>
                <a:srgbClr val="000000"/>
              </a:buClr>
              <a:buFont typeface="Wingdings" panose="05000000000000000000" pitchFamily="2" charset="2"/>
              <a:buChar char="Ø"/>
            </a:pPr>
            <a:endParaRPr lang="en-US" dirty="0">
              <a:solidFill>
                <a:srgbClr val="000000"/>
              </a:solidFill>
              <a:uFill>
                <a:solidFill>
                  <a:srgbClr val="000000"/>
                </a:solidFill>
              </a:uFill>
              <a:latin typeface="Times New Roman" panose="02020603050405020304" pitchFamily="18" charset="0"/>
              <a:ea typeface="Times New Roman" panose="02020603050405020304" pitchFamily="18" charset="0"/>
            </a:endParaRPr>
          </a:p>
          <a:p>
            <a:pPr marL="285750" lvl="0" indent="-285750">
              <a:lnSpc>
                <a:spcPct val="150000"/>
              </a:lnSpc>
              <a:buClr>
                <a:srgbClr val="000000"/>
              </a:buClr>
              <a:buFont typeface="Wingdings" panose="05000000000000000000" pitchFamily="2" charset="2"/>
              <a:buChar char="Ø"/>
            </a:pPr>
            <a:endPar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endParaRPr>
          </a:p>
        </p:txBody>
      </p:sp>
      <p:sp>
        <p:nvSpPr>
          <p:cNvPr id="5" name="CustomShape 1">
            <a:extLst>
              <a:ext uri="{FF2B5EF4-FFF2-40B4-BE49-F238E27FC236}">
                <a16:creationId xmlns:a16="http://schemas.microsoft.com/office/drawing/2014/main" id="{03CCBA05-BD6B-351B-845D-CC532D31803E}"/>
              </a:ext>
            </a:extLst>
          </p:cNvPr>
          <p:cNvSpPr/>
          <p:nvPr/>
        </p:nvSpPr>
        <p:spPr>
          <a:xfrm>
            <a:off x="264560" y="609600"/>
            <a:ext cx="8381160" cy="756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1917907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id="{83154BCB-C068-85C6-6BE7-9538AE9D2389}"/>
              </a:ext>
            </a:extLst>
          </p:cNvPr>
          <p:cNvSpPr txBox="1"/>
          <p:nvPr/>
        </p:nvSpPr>
        <p:spPr>
          <a:xfrm>
            <a:off x="457200" y="980420"/>
            <a:ext cx="8381160" cy="4524315"/>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Accurate Segmentation of skin cancer images is imperative for an accurate classification of lesion regions. Segmentation accuracy can vastly impact the next steps in skin cancer diagnosis. In this paper, we presented a method based on deep convolutional neural networks for extraction of lesion regions in dermoscopic images. We defined a simple yet efficient architecture for the convolutional neural network. We also compared our results with traditional Otsu thresholding method and found the CNN to give better results. Experimental method and found the CNN to give better results. Experimental results showed that the proposed method gives a better jaccard index of 0.842 than the top submissions at ISBI and also has a very high accuracy of 92.8%. The segmented images by our method can further be analyzed to classify them into malignant or benign tumors.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3D08769-88EE-E93C-38C4-96644D90C9EE}"/>
              </a:ext>
            </a:extLst>
          </p:cNvPr>
          <p:cNvSpPr>
            <a:spLocks noGrp="1"/>
          </p:cNvSpPr>
          <p:nvPr>
            <p:ph type="body"/>
          </p:nvPr>
        </p:nvSpPr>
        <p:spPr>
          <a:xfrm>
            <a:off x="548481" y="416104"/>
            <a:ext cx="8047038" cy="96748"/>
          </a:xfrm>
          <a:prstGeom prst="rect">
            <a:avLst/>
          </a:prstGeom>
          <a:solidFill>
            <a:srgbClr val="7030A0"/>
          </a:solidFill>
          <a:ln w="25560">
            <a:solidFill>
              <a:srgbClr val="3A5F8B"/>
            </a:solidFill>
            <a:round/>
          </a:ln>
        </p:spPr>
        <p:txBody>
          <a:bodyPr/>
          <a:lstStyle/>
          <a:p>
            <a:endParaRPr lang="en-IN" dirty="0"/>
          </a:p>
          <a:p>
            <a:endParaRPr lang="en-IN" dirty="0"/>
          </a:p>
        </p:txBody>
      </p:sp>
      <p:sp>
        <p:nvSpPr>
          <p:cNvPr id="6" name="TextBox 5">
            <a:extLst>
              <a:ext uri="{FF2B5EF4-FFF2-40B4-BE49-F238E27FC236}">
                <a16:creationId xmlns:a16="http://schemas.microsoft.com/office/drawing/2014/main" id="{3201F47C-DEE1-BB8E-8916-E21E8F268010}"/>
              </a:ext>
            </a:extLst>
          </p:cNvPr>
          <p:cNvSpPr txBox="1"/>
          <p:nvPr/>
        </p:nvSpPr>
        <p:spPr>
          <a:xfrm>
            <a:off x="548481" y="416104"/>
            <a:ext cx="7985919" cy="5028556"/>
          </a:xfrm>
          <a:prstGeom prst="rect">
            <a:avLst/>
          </a:prstGeom>
          <a:noFill/>
        </p:spPr>
        <p:txBody>
          <a:bodyPr wrap="square">
            <a:spAutoFit/>
          </a:bodyPr>
          <a:lstStyle/>
          <a:p>
            <a:pPr marR="31115" algn="just">
              <a:lnSpc>
                <a:spcPct val="150000"/>
              </a:lnSpc>
            </a:pPr>
            <a:r>
              <a:rPr lang="en-US" sz="1800" dirty="0">
                <a:effectLst/>
                <a:latin typeface="Times New Roman" panose="02020603050405020304" pitchFamily="18" charset="0"/>
                <a:ea typeface="Times New Roman" panose="02020603050405020304" pitchFamily="18" charset="0"/>
              </a:rPr>
              <a:t>The proposed model performs end-to-end joint liver and lesion segmentation in CT quickly without any need for preprocessing of input images or complicated post-processing of the outputs. Segmentation performance could be improved by extending the proposed model to processing the whole CT volume rather than slice inputs. The proposed model’s simplicity makes it a good base model for architectural research toward improving liver and liver lesion segmentation.</a:t>
            </a:r>
            <a:endParaRPr lang="en-IN" sz="1600" dirty="0">
              <a:effectLst/>
              <a:latin typeface="Times New Roman" panose="02020603050405020304" pitchFamily="18" charset="0"/>
              <a:ea typeface="Times New Roman" panose="02020603050405020304" pitchFamily="18" charset="0"/>
            </a:endParaRPr>
          </a:p>
          <a:p>
            <a:pPr marR="31115"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R="31115" algn="just">
              <a:lnSpc>
                <a:spcPct val="150000"/>
              </a:lnSpc>
            </a:pPr>
            <a:r>
              <a:rPr lang="en-US" sz="1800" dirty="0">
                <a:effectLst/>
                <a:latin typeface="Times New Roman" panose="02020603050405020304" pitchFamily="18" charset="0"/>
                <a:ea typeface="Times New Roman" panose="02020603050405020304" pitchFamily="18" charset="0"/>
              </a:rPr>
              <a:t>The segmentation of tumor region in the MRI brain images was proposed. Even though  showed it the acceptable results for the  proposed method regarding segmentation accuracy and execution time, the proposed method has to be validated with the implementation of feature extraction and classification phases for detailed diagnosis results.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915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FC9643D2-8CCD-2C14-E66B-414E3334C7B0}"/>
              </a:ext>
            </a:extLst>
          </p:cNvPr>
          <p:cNvSpPr txBox="1"/>
          <p:nvPr/>
        </p:nvSpPr>
        <p:spPr>
          <a:xfrm>
            <a:off x="411481" y="1142280"/>
            <a:ext cx="8426880" cy="5028556"/>
          </a:xfrm>
          <a:prstGeom prst="rect">
            <a:avLst/>
          </a:prstGeom>
          <a:noFill/>
        </p:spPr>
        <p:txBody>
          <a:bodyPr wrap="square" rtlCol="0">
            <a:spAutoFit/>
          </a:bodyPr>
          <a:lstStyle/>
          <a:p>
            <a:pPr marR="31115" algn="just">
              <a:lnSpc>
                <a:spcPct val="150000"/>
              </a:lnSpc>
            </a:pPr>
            <a:r>
              <a:rPr lang="en-US" sz="1800" dirty="0">
                <a:effectLst/>
                <a:latin typeface="Times New Roman" panose="02020603050405020304" pitchFamily="18" charset="0"/>
                <a:ea typeface="Times New Roman" panose="02020603050405020304" pitchFamily="18" charset="0"/>
              </a:rPr>
              <a:t>Medical image segmentation is an evolving field with a wide range of applications, enhancing the accuracy of diagnoses, treatment planning, and medical research. The development of deep learning techniques has significantly improved the accuracy and efficiency of segmentation in the medical domain.</a:t>
            </a:r>
            <a:endParaRPr lang="en-IN" sz="1800" dirty="0">
              <a:effectLst/>
              <a:latin typeface="Times New Roman" panose="02020603050405020304" pitchFamily="18" charset="0"/>
              <a:ea typeface="Times New Roman" panose="02020603050405020304" pitchFamily="18" charset="0"/>
            </a:endParaRPr>
          </a:p>
          <a:p>
            <a:pPr marR="31115" algn="just">
              <a:lnSpc>
                <a:spcPct val="150000"/>
              </a:lnSpc>
            </a:pPr>
            <a:r>
              <a:rPr lang="en-US" sz="1800" dirty="0">
                <a:effectLst/>
                <a:latin typeface="Times New Roman" panose="02020603050405020304" pitchFamily="18" charset="0"/>
                <a:ea typeface="Times New Roman" panose="02020603050405020304" pitchFamily="18" charset="0"/>
              </a:rPr>
              <a:t>Medical image segmentation plays a crucial role in various aspects of healthcare and medical research. It involves the process of delineating or partitioning regions of interest within medical images, such as X-rays, MRIs, CT scans, and ultrasound images. Here are some important applications of medical image segmentation in disease diagnosis and detection like  tumor detection, cardiac segmentation, liver tumor detection ,skin lesion analysis and used in treatment planning  and monitoring disease progression.</a:t>
            </a:r>
            <a:endParaRPr lang="en-IN" sz="1800" dirty="0">
              <a:effectLst/>
              <a:latin typeface="Times New Roman" panose="02020603050405020304" pitchFamily="18" charset="0"/>
              <a:ea typeface="Times New Roman" panose="02020603050405020304" pitchFamily="18" charset="0"/>
            </a:endParaRPr>
          </a:p>
          <a:p>
            <a:pPr marR="31115" algn="just">
              <a:lnSpc>
                <a:spcPct val="150000"/>
              </a:lnSpc>
            </a:pPr>
            <a:r>
              <a:rPr lang="en-US" sz="1800" dirty="0">
                <a:effectLst/>
                <a:latin typeface="Times New Roman" panose="02020603050405020304" pitchFamily="18" charset="0"/>
                <a:ea typeface="Times New Roman" panose="02020603050405020304" pitchFamily="18" charset="0"/>
              </a:rPr>
              <a:t> U-Net architecture has significantly impacted the field of medical image segmentation, providing a powerful and effective tool for a wide range of applications.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7F4AB3C1-A037-667B-FFE0-44474CFB4F32}"/>
              </a:ext>
            </a:extLst>
          </p:cNvPr>
          <p:cNvSpPr txBox="1"/>
          <p:nvPr/>
        </p:nvSpPr>
        <p:spPr>
          <a:xfrm>
            <a:off x="228600" y="914400"/>
            <a:ext cx="8229600" cy="5770811"/>
          </a:xfrm>
          <a:prstGeom prst="rect">
            <a:avLst/>
          </a:prstGeom>
          <a:noFill/>
        </p:spPr>
        <p:txBody>
          <a:bodyPr wrap="square" rtlCol="0">
            <a:spAutoFit/>
          </a:bodyPr>
          <a:lstStyle/>
          <a:p>
            <a:pPr marL="342900" lvl="0" indent="-342900" algn="just">
              <a:lnSpc>
                <a:spcPct val="150000"/>
              </a:lnSpc>
              <a:buClr>
                <a:srgbClr val="000000"/>
              </a:buClr>
              <a:buFont typeface="Wingdings" panose="05000000000000000000" pitchFamily="2" charset="2"/>
              <a:buChar char=""/>
            </a:pP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Ranjbarzadeh, R., </a:t>
            </a:r>
            <a:r>
              <a:rPr lang="en-US" sz="1800" dirty="0" err="1">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Bagherian</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a:t>
            </a:r>
            <a:r>
              <a:rPr lang="en-US" sz="1800" dirty="0" err="1">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Kasgari</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A., Jafarzadeh </a:t>
            </a:r>
            <a:r>
              <a:rPr lang="en-US" sz="1800" dirty="0" err="1">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Ghoushchi</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S. </a:t>
            </a:r>
            <a:r>
              <a:rPr lang="en-US" sz="1800" i="1"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et al.</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Brain tumor segmentation based on deep learning and an attention mechanism using MRI multi-modalities brain images. </a:t>
            </a:r>
            <a:r>
              <a:rPr lang="en-US" sz="1800" i="1"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Sci Rep</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a:t>
            </a:r>
            <a:r>
              <a:rPr lang="en-US" sz="1800" b="1"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11</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10930 (2021). </a:t>
            </a:r>
            <a:r>
              <a:rPr lang="en-US" sz="1800" u="sng" dirty="0">
                <a:solidFill>
                  <a:srgbClr val="0000FF"/>
                </a:solidFill>
                <a:effectLst/>
                <a:uFill>
                  <a:solidFill>
                    <a:srgbClr val="000000"/>
                  </a:solidFill>
                </a:uFill>
                <a:latin typeface="Times New Roman" panose="02020603050405020304" pitchFamily="18" charset="0"/>
                <a:ea typeface="Carlito"/>
                <a:cs typeface="Times New Roman" panose="02020603050405020304" pitchFamily="18" charset="0"/>
                <a:hlinkClick r:id="rId2"/>
              </a:rPr>
              <a:t>https://doi.org/10.1038/s41598-021-90428-8</a:t>
            </a:r>
            <a:endParaRPr lang="en-IN" sz="1800" dirty="0">
              <a:effectLst/>
              <a:uFill>
                <a:solidFill>
                  <a:srgbClr val="000000"/>
                </a:solidFill>
              </a:uFill>
              <a:latin typeface="Times New Roman" panose="02020603050405020304" pitchFamily="18" charset="0"/>
              <a:ea typeface="Carlito"/>
              <a:cs typeface="Times New Roman" panose="02020603050405020304" pitchFamily="18" charset="0"/>
            </a:endParaRPr>
          </a:p>
          <a:p>
            <a:pPr marL="342900" lvl="0" indent="-342900" algn="just">
              <a:lnSpc>
                <a:spcPct val="150000"/>
              </a:lnSpc>
              <a:buClr>
                <a:srgbClr val="000000"/>
              </a:buClr>
              <a:buFont typeface="Wingdings" panose="05000000000000000000" pitchFamily="2" charset="2"/>
              <a:buChar char=""/>
            </a:pPr>
            <a:r>
              <a:rPr lang="en-US" sz="1800" dirty="0" err="1">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Chlebus</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G., Schenk, A., </a:t>
            </a:r>
            <a:r>
              <a:rPr lang="en-US" sz="1800" dirty="0" err="1">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Moltz</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J.H. </a:t>
            </a:r>
            <a:r>
              <a:rPr lang="en-US" sz="1800" i="1"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et al.</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Automatic liver tumor segmentation in CT with fully convolutional neural networks and object-based postprocessing. </a:t>
            </a:r>
            <a:r>
              <a:rPr lang="en-US" sz="1800" i="1"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Sci Rep</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a:t>
            </a:r>
            <a:r>
              <a:rPr lang="en-US" sz="1800" b="1"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8</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15497 (2018). </a:t>
            </a:r>
            <a:r>
              <a:rPr lang="en-US" sz="1800" u="sng" dirty="0">
                <a:solidFill>
                  <a:srgbClr val="0000FF"/>
                </a:solidFill>
                <a:effectLst/>
                <a:uFill>
                  <a:solidFill>
                    <a:srgbClr val="000000"/>
                  </a:solidFill>
                </a:uFill>
                <a:latin typeface="Times New Roman" panose="02020603050405020304" pitchFamily="18" charset="0"/>
                <a:ea typeface="Carlito"/>
                <a:cs typeface="Times New Roman" panose="02020603050405020304" pitchFamily="18" charset="0"/>
                <a:hlinkClick r:id="rId3"/>
              </a:rPr>
              <a:t>https://doi.org/10.1038/s41598-018-33860-7</a:t>
            </a:r>
            <a:endParaRPr lang="en-IN" sz="1800" dirty="0">
              <a:effectLst/>
              <a:uFill>
                <a:solidFill>
                  <a:srgbClr val="000000"/>
                </a:solidFill>
              </a:uFill>
              <a:latin typeface="Times New Roman" panose="02020603050405020304" pitchFamily="18" charset="0"/>
              <a:ea typeface="Carlito"/>
              <a:cs typeface="Times New Roman" panose="02020603050405020304" pitchFamily="18" charset="0"/>
            </a:endParaRPr>
          </a:p>
          <a:p>
            <a:pPr marL="342900" lvl="0" indent="-342900" algn="just">
              <a:lnSpc>
                <a:spcPct val="150000"/>
              </a:lnSpc>
              <a:buClr>
                <a:srgbClr val="000000"/>
              </a:buClr>
              <a:buFont typeface="Wingdings" panose="05000000000000000000" pitchFamily="2" charset="2"/>
              <a:buChar char=""/>
            </a:pPr>
            <a:r>
              <a:rPr lang="en-US" sz="1800" dirty="0" err="1">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Senthilvelan</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J., </a:t>
            </a:r>
            <a:r>
              <a:rPr lang="en-US" sz="1800" dirty="0" err="1">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Jamshidi</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N. A pipeline for automated deep learning liver segmentation (PADLLS) from contrast enhanced CT exams. </a:t>
            </a:r>
            <a:r>
              <a:rPr lang="en-US" sz="1800" i="1"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Sci Rep</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a:t>
            </a:r>
            <a:r>
              <a:rPr lang="en-US" sz="1800" b="1"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12</a:t>
            </a:r>
            <a:r>
              <a:rPr lang="en-US" sz="1800" dirty="0">
                <a:solidFill>
                  <a:srgbClr val="222222"/>
                </a:solidFill>
                <a:effectLst/>
                <a:uFill>
                  <a:solidFill>
                    <a:srgbClr val="000000"/>
                  </a:solidFill>
                </a:uFill>
                <a:latin typeface="Times New Roman" panose="02020603050405020304" pitchFamily="18" charset="0"/>
                <a:ea typeface="Carlito"/>
                <a:cs typeface="Times New Roman" panose="02020603050405020304" pitchFamily="18" charset="0"/>
              </a:rPr>
              <a:t>, 15794 (2022). https://doi.org/10.1038/s41598-022-20108-8</a:t>
            </a:r>
            <a:endParaRPr lang="en-IN" sz="1800" dirty="0">
              <a:effectLst/>
              <a:uFill>
                <a:solidFill>
                  <a:srgbClr val="000000"/>
                </a:solidFill>
              </a:uFill>
              <a:latin typeface="Times New Roman" panose="02020603050405020304" pitchFamily="18" charset="0"/>
              <a:ea typeface="Carlito"/>
              <a:cs typeface="Times New Roman" panose="02020603050405020304" pitchFamily="18" charset="0"/>
            </a:endParaRPr>
          </a:p>
          <a:p>
            <a:pPr marL="342900" lvl="0" indent="-342900" algn="just">
              <a:lnSpc>
                <a:spcPct val="150000"/>
              </a:lnSpc>
              <a:spcBef>
                <a:spcPts val="5"/>
              </a:spcBef>
              <a:buClr>
                <a:srgbClr val="000000"/>
              </a:buClr>
              <a:buFont typeface="Wingdings" panose="05000000000000000000" pitchFamily="2" charset="2"/>
              <a:buChar char=""/>
            </a:pPr>
            <a:r>
              <a:rPr lang="en-US" sz="1800" b="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Yading</a:t>
            </a:r>
            <a:r>
              <a:rPr lang="en-US" sz="1800" b="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Yuan,. Automatic skin lesion segmentation with fully convolutional-deconvolutional networks Department of Radiation Oncology </a:t>
            </a:r>
            <a:r>
              <a:rPr lang="en-US" sz="1800" b="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cahn</a:t>
            </a:r>
            <a:r>
              <a:rPr lang="en-US" sz="1800" b="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School of Medicine at Mount Sinai/ </a:t>
            </a:r>
            <a:r>
              <a:rPr lang="en-US" sz="1800" b="1" i="1"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ISBI Challenge 2017</a:t>
            </a:r>
            <a:r>
              <a:rPr lang="en-US" sz="1800" b="0" i="1"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Skin</a:t>
            </a:r>
            <a:r>
              <a:rPr lang="en-US" sz="1800" b="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lesion</a:t>
            </a:r>
            <a:r>
              <a:rPr lang="en-US" sz="1800" b="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endParaRPr lang="en-IN" sz="1800" b="1" dirty="0">
              <a:effectLst/>
              <a:uFill>
                <a:solidFill>
                  <a:srgbClr val="000000"/>
                </a:solidFill>
              </a:uFill>
              <a:latin typeface="Times New Roman" panose="02020603050405020304" pitchFamily="18" charset="0"/>
              <a:ea typeface="Times New Roman" panose="02020603050405020304" pitchFamily="18" charset="0"/>
            </a:endParaRPr>
          </a:p>
          <a:p>
            <a:pPr algn="just"/>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10" name="TextBox 9">
            <a:extLst>
              <a:ext uri="{FF2B5EF4-FFF2-40B4-BE49-F238E27FC236}">
                <a16:creationId xmlns:a16="http://schemas.microsoft.com/office/drawing/2014/main" id="{30E97253-78A0-C94D-2AC4-14ED07F13CEF}"/>
              </a:ext>
            </a:extLst>
          </p:cNvPr>
          <p:cNvSpPr txBox="1"/>
          <p:nvPr/>
        </p:nvSpPr>
        <p:spPr>
          <a:xfrm>
            <a:off x="457200" y="1129843"/>
            <a:ext cx="8153400" cy="4613058"/>
          </a:xfrm>
          <a:prstGeom prst="rect">
            <a:avLst/>
          </a:prstGeom>
          <a:noFill/>
        </p:spPr>
        <p:txBody>
          <a:bodyPr wrap="square" rtlCol="0">
            <a:spAutoFit/>
          </a:bodyPr>
          <a:lstStyle/>
          <a:p>
            <a:pPr algn="just">
              <a:lnSpc>
                <a:spcPct val="150000"/>
              </a:lnSpc>
              <a:tabLst>
                <a:tab pos="4500880" algn="l"/>
              </a:tabLst>
            </a:pPr>
            <a:r>
              <a:rPr lang="en-US" dirty="0">
                <a:solidFill>
                  <a:srgbClr val="000000"/>
                </a:solidFill>
                <a:effectLst/>
                <a:latin typeface="Times New Roman" panose="02020603050405020304" pitchFamily="18" charset="0"/>
                <a:ea typeface="Times New Roman" panose="02020603050405020304" pitchFamily="18" charset="0"/>
              </a:rPr>
              <a:t>Biomedical image segmentation is a fundamental task in medical image analysis, serving as a critical component for various clinical applications, including disease diagnosis, treatment planning, and image-guided interventions. This process involves partitioning a medical image into distinct regions or objects of interest, such as organs, tumors, blood vessels, or cells. Accurate segmentation plays a  pivotal role in improving the efficiency and accuracy of medical image interpretation, leading to better patient care. Biomedical image segmentation using  U-Net is a popular and effective approach in the field of medical image analysis. U-Net is a convolutional neural network architecture that was specifically designed for image segmentation tasks, and it has been widely used for various biomedical applications, such as tumor detection, organ segmentation, and cell segmentation.</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E6667D46-0698-2A01-3B67-F5586DD93CF7}"/>
              </a:ext>
            </a:extLst>
          </p:cNvPr>
          <p:cNvSpPr txBox="1"/>
          <p:nvPr/>
        </p:nvSpPr>
        <p:spPr>
          <a:xfrm>
            <a:off x="457200" y="1066681"/>
            <a:ext cx="8229600" cy="3782061"/>
          </a:xfrm>
          <a:prstGeom prst="rect">
            <a:avLst/>
          </a:prstGeom>
          <a:noFill/>
        </p:spPr>
        <p:txBody>
          <a:bodyPr wrap="square" rtlCol="0">
            <a:spAutoFit/>
          </a:bodyPr>
          <a:lstStyle/>
          <a:p>
            <a:pPr marR="31115" algn="just">
              <a:lnSpc>
                <a:spcPct val="150000"/>
              </a:lnSpc>
            </a:pPr>
            <a:r>
              <a:rPr lang="en-US" sz="1800" dirty="0">
                <a:effectLst/>
                <a:latin typeface="Times New Roman" panose="02020603050405020304" pitchFamily="18" charset="0"/>
                <a:ea typeface="Times New Roman" panose="02020603050405020304" pitchFamily="18" charset="0"/>
              </a:rPr>
              <a:t>Medical imaging technologies have revolutionized the way doctors diagnose diseases and injuries. Radiography, magnetic resonance imaging (MRI), ultrasound, and computed tomography (CT) are some of the most common medical imaging techniques. However, making sense of the images produced by these machines requires a lot of work.</a:t>
            </a:r>
            <a:r>
              <a:rPr lang="en-US" sz="1800" dirty="0">
                <a:solidFill>
                  <a:srgbClr val="000000"/>
                </a:solidFill>
                <a:effectLst/>
                <a:latin typeface="Times New Roman" panose="02020603050405020304" pitchFamily="18" charset="0"/>
                <a:ea typeface="Times New Roman" panose="02020603050405020304" pitchFamily="18" charset="0"/>
              </a:rPr>
              <a:t> This is where image segmentation comes in. By using image segmentation  on MRI images, we can  focus on region of interest  on that image, we can get some information from segmented image. </a:t>
            </a:r>
            <a:r>
              <a:rPr lang="en-US" sz="1800" dirty="0">
                <a:effectLst/>
                <a:latin typeface="Times New Roman" panose="02020603050405020304" pitchFamily="18" charset="0"/>
                <a:ea typeface="Times New Roman" panose="02020603050405020304" pitchFamily="18" charset="0"/>
              </a:rPr>
              <a:t>Accurate segmentation is essential for diagnosing and treating disease, planning surgeries, and monitoring treatment progress.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 Research objective</a:t>
            </a:r>
          </a:p>
        </p:txBody>
      </p:sp>
      <p:sp>
        <p:nvSpPr>
          <p:cNvPr id="2" name="TextBox 1">
            <a:extLst>
              <a:ext uri="{FF2B5EF4-FFF2-40B4-BE49-F238E27FC236}">
                <a16:creationId xmlns:a16="http://schemas.microsoft.com/office/drawing/2014/main" id="{82427A34-233B-6495-1829-F92DD58FE485}"/>
              </a:ext>
            </a:extLst>
          </p:cNvPr>
          <p:cNvSpPr txBox="1"/>
          <p:nvPr/>
        </p:nvSpPr>
        <p:spPr>
          <a:xfrm>
            <a:off x="457200" y="1041975"/>
            <a:ext cx="8229600" cy="5028556"/>
          </a:xfrm>
          <a:prstGeom prst="rect">
            <a:avLst/>
          </a:prstGeom>
          <a:noFill/>
        </p:spPr>
        <p:txBody>
          <a:bodyPr wrap="square" rtlCol="0">
            <a:spAutoFit/>
          </a:bodyPr>
          <a:lstStyle/>
          <a:p>
            <a:pPr marR="31115" algn="just">
              <a:lnSpc>
                <a:spcPct val="150000"/>
              </a:lnSpc>
            </a:pPr>
            <a:r>
              <a:rPr lang="en-US" sz="1800" dirty="0">
                <a:effectLst/>
                <a:latin typeface="Times New Roman" panose="02020603050405020304" pitchFamily="18" charset="0"/>
                <a:ea typeface="Times New Roman" panose="02020603050405020304" pitchFamily="18" charset="0"/>
              </a:rPr>
              <a:t>The research objectives for medical image segmentation using the U-Net architecture typically revolve around addressing specific challenges and improving the accuracy, efficiency, and applicability of image segmentation in the medical field. Extending the use of U-Net to handle multi-modal medical images (e.g., combining MRI and CT scans), aiming to provide more comprehensive information for diagnosis and treatment planning. Developing efficient U-Net variants that can perform real-time or near-real-time segmentation for applications in surgical navigation or intervention guidance. Researching techniques to make segmentation models more robust to variations in image quality, acquisition protocols, and patient demographics, ensuring their generalization across diverse clinical scenario. Addressing the challenge of segmenting multiple organs or structures in a single image, such as segmenting all relevant organs in a full-body scan.</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10181</TotalTime>
  <Words>2421</Words>
  <Application>Microsoft Office PowerPoint</Application>
  <PresentationFormat>On-screen Show (4:3)</PresentationFormat>
  <Paragraphs>118</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gummadi suresh kumar</cp:lastModifiedBy>
  <cp:revision>715</cp:revision>
  <dcterms:modified xsi:type="dcterms:W3CDTF">2023-10-25T13:33:30Z</dcterms:modified>
</cp:coreProperties>
</file>