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68" r:id="rId3"/>
    <p:sldId id="276" r:id="rId4"/>
    <p:sldId id="257" r:id="rId5"/>
    <p:sldId id="258" r:id="rId6"/>
    <p:sldId id="259" r:id="rId7"/>
    <p:sldId id="260" r:id="rId8"/>
    <p:sldId id="279" r:id="rId9"/>
    <p:sldId id="280" r:id="rId10"/>
    <p:sldId id="281" r:id="rId11"/>
    <p:sldId id="282" r:id="rId12"/>
    <p:sldId id="261" r:id="rId13"/>
    <p:sldId id="262" r:id="rId14"/>
    <p:sldId id="263" r:id="rId15"/>
    <p:sldId id="264" r:id="rId16"/>
    <p:sldId id="265" r:id="rId17"/>
    <p:sldId id="266" r:id="rId18"/>
    <p:sldId id="267" r:id="rId19"/>
    <p:sldId id="269" r:id="rId20"/>
    <p:sldId id="270" r:id="rId21"/>
    <p:sldId id="272" r:id="rId22"/>
    <p:sldId id="273" r:id="rId23"/>
    <p:sldId id="274" r:id="rId24"/>
    <p:sldId id="275" r:id="rId25"/>
    <p:sldId id="277" r:id="rId26"/>
    <p:sldId id="27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5426"/>
    <a:srgbClr val="78147A"/>
    <a:srgbClr val="290CD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7B04BB-C9FE-4C23-9096-8818A70CC7FF}" type="datetimeFigureOut">
              <a:rPr lang="en-US" smtClean="0"/>
              <a:pPr/>
              <a:t>11/2/2021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6BB70-C77A-48FF-8A6A-785D21501E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7F6BB70-C77A-48FF-8A6A-785D21501E8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7F6BB70-C77A-48FF-8A6A-785D21501E86}"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EF711EE-AEE0-44DD-B88B-224FE18BAF3A}" type="datetime1">
              <a:rPr lang="en-US" smtClean="0"/>
              <a:pPr/>
              <a:t>11/2/2021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Dr.K.Vaideki, PSG CT</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D64C24F-0F3A-4BDF-9729-473E42F4105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641B8B-9934-4609-A2F0-8D8FAE1F860E}" type="datetime1">
              <a:rPr lang="en-US" smtClean="0"/>
              <a:pPr/>
              <a:t>11/2/2021</a:t>
            </a:fld>
            <a:endParaRPr lang="en-US"/>
          </a:p>
        </p:txBody>
      </p:sp>
      <p:sp>
        <p:nvSpPr>
          <p:cNvPr id="5" name="Footer Placeholder 4"/>
          <p:cNvSpPr>
            <a:spLocks noGrp="1"/>
          </p:cNvSpPr>
          <p:nvPr>
            <p:ph type="ftr" sz="quarter" idx="11"/>
          </p:nvPr>
        </p:nvSpPr>
        <p:spPr/>
        <p:txBody>
          <a:bodyPr/>
          <a:lstStyle>
            <a:extLst/>
          </a:lstStyle>
          <a:p>
            <a:r>
              <a:rPr lang="en-US" smtClean="0"/>
              <a:t>Dr.K.Vaideki, PSG CT</a:t>
            </a:r>
            <a:endParaRPr lang="en-US"/>
          </a:p>
        </p:txBody>
      </p:sp>
      <p:sp>
        <p:nvSpPr>
          <p:cNvPr id="6" name="Slide Number Placeholder 5"/>
          <p:cNvSpPr>
            <a:spLocks noGrp="1"/>
          </p:cNvSpPr>
          <p:nvPr>
            <p:ph type="sldNum" sz="quarter" idx="12"/>
          </p:nvPr>
        </p:nvSpPr>
        <p:spPr/>
        <p:txBody>
          <a:bodyPr/>
          <a:lstStyle>
            <a:extLst/>
          </a:lstStyle>
          <a:p>
            <a:fld id="{AD64C24F-0F3A-4BDF-9729-473E42F4105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C4F30D-7CA2-4654-B9FC-0673CC4F9CF4}" type="datetime1">
              <a:rPr lang="en-US" smtClean="0"/>
              <a:pPr/>
              <a:t>11/2/2021</a:t>
            </a:fld>
            <a:endParaRPr lang="en-US"/>
          </a:p>
        </p:txBody>
      </p:sp>
      <p:sp>
        <p:nvSpPr>
          <p:cNvPr id="5" name="Footer Placeholder 4"/>
          <p:cNvSpPr>
            <a:spLocks noGrp="1"/>
          </p:cNvSpPr>
          <p:nvPr>
            <p:ph type="ftr" sz="quarter" idx="11"/>
          </p:nvPr>
        </p:nvSpPr>
        <p:spPr/>
        <p:txBody>
          <a:bodyPr/>
          <a:lstStyle>
            <a:extLst/>
          </a:lstStyle>
          <a:p>
            <a:r>
              <a:rPr lang="en-US" smtClean="0"/>
              <a:t>Dr.K.Vaideki, PSG CT</a:t>
            </a:r>
            <a:endParaRPr lang="en-US"/>
          </a:p>
        </p:txBody>
      </p:sp>
      <p:sp>
        <p:nvSpPr>
          <p:cNvPr id="6" name="Slide Number Placeholder 5"/>
          <p:cNvSpPr>
            <a:spLocks noGrp="1"/>
          </p:cNvSpPr>
          <p:nvPr>
            <p:ph type="sldNum" sz="quarter" idx="12"/>
          </p:nvPr>
        </p:nvSpPr>
        <p:spPr/>
        <p:txBody>
          <a:bodyPr/>
          <a:lstStyle>
            <a:extLst/>
          </a:lstStyle>
          <a:p>
            <a:fld id="{AD64C24F-0F3A-4BDF-9729-473E42F4105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114E0C-8540-4C61-87FD-8AE118E064CC}" type="datetime1">
              <a:rPr lang="en-US" smtClean="0"/>
              <a:pPr/>
              <a:t>11/2/2021</a:t>
            </a:fld>
            <a:endParaRPr lang="en-US"/>
          </a:p>
        </p:txBody>
      </p:sp>
      <p:sp>
        <p:nvSpPr>
          <p:cNvPr id="5" name="Footer Placeholder 4"/>
          <p:cNvSpPr>
            <a:spLocks noGrp="1"/>
          </p:cNvSpPr>
          <p:nvPr>
            <p:ph type="ftr" sz="quarter" idx="11"/>
          </p:nvPr>
        </p:nvSpPr>
        <p:spPr/>
        <p:txBody>
          <a:bodyPr/>
          <a:lstStyle>
            <a:extLst/>
          </a:lstStyle>
          <a:p>
            <a:r>
              <a:rPr lang="en-US" smtClean="0"/>
              <a:t>Dr.K.Vaideki, PSG CT</a:t>
            </a:r>
            <a:endParaRPr lang="en-US"/>
          </a:p>
        </p:txBody>
      </p:sp>
      <p:sp>
        <p:nvSpPr>
          <p:cNvPr id="6" name="Slide Number Placeholder 5"/>
          <p:cNvSpPr>
            <a:spLocks noGrp="1"/>
          </p:cNvSpPr>
          <p:nvPr>
            <p:ph type="sldNum" sz="quarter" idx="12"/>
          </p:nvPr>
        </p:nvSpPr>
        <p:spPr/>
        <p:txBody>
          <a:bodyPr/>
          <a:lstStyle>
            <a:extLst/>
          </a:lstStyle>
          <a:p>
            <a:fld id="{AD64C24F-0F3A-4BDF-9729-473E42F41054}"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A0D6FF8-CA9B-49B2-8849-DC03AD910D3F}" type="datetime1">
              <a:rPr lang="en-US" smtClean="0"/>
              <a:pPr/>
              <a:t>11/2/2021</a:t>
            </a:fld>
            <a:endParaRPr lang="en-US"/>
          </a:p>
        </p:txBody>
      </p:sp>
      <p:sp>
        <p:nvSpPr>
          <p:cNvPr id="5" name="Footer Placeholder 4"/>
          <p:cNvSpPr>
            <a:spLocks noGrp="1"/>
          </p:cNvSpPr>
          <p:nvPr>
            <p:ph type="ftr" sz="quarter" idx="11"/>
          </p:nvPr>
        </p:nvSpPr>
        <p:spPr/>
        <p:txBody>
          <a:bodyPr/>
          <a:lstStyle>
            <a:extLst/>
          </a:lstStyle>
          <a:p>
            <a:r>
              <a:rPr lang="en-US" smtClean="0"/>
              <a:t>Dr.K.Vaideki, PSG CT</a:t>
            </a:r>
            <a:endParaRPr lang="en-US"/>
          </a:p>
        </p:txBody>
      </p:sp>
      <p:sp>
        <p:nvSpPr>
          <p:cNvPr id="6" name="Slide Number Placeholder 5"/>
          <p:cNvSpPr>
            <a:spLocks noGrp="1"/>
          </p:cNvSpPr>
          <p:nvPr>
            <p:ph type="sldNum" sz="quarter" idx="12"/>
          </p:nvPr>
        </p:nvSpPr>
        <p:spPr/>
        <p:txBody>
          <a:bodyPr/>
          <a:lstStyle>
            <a:extLst/>
          </a:lstStyle>
          <a:p>
            <a:fld id="{AD64C24F-0F3A-4BDF-9729-473E42F41054}"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6897A3E-E672-4F40-B758-B3AD05B38A69}" type="datetime1">
              <a:rPr lang="en-US" smtClean="0"/>
              <a:pPr/>
              <a:t>11/2/2021</a:t>
            </a:fld>
            <a:endParaRPr lang="en-US"/>
          </a:p>
        </p:txBody>
      </p:sp>
      <p:sp>
        <p:nvSpPr>
          <p:cNvPr id="6" name="Footer Placeholder 5"/>
          <p:cNvSpPr>
            <a:spLocks noGrp="1"/>
          </p:cNvSpPr>
          <p:nvPr>
            <p:ph type="ftr" sz="quarter" idx="11"/>
          </p:nvPr>
        </p:nvSpPr>
        <p:spPr/>
        <p:txBody>
          <a:bodyPr/>
          <a:lstStyle>
            <a:extLst/>
          </a:lstStyle>
          <a:p>
            <a:r>
              <a:rPr lang="en-US" smtClean="0"/>
              <a:t>Dr.K.Vaideki, PSG CT</a:t>
            </a:r>
            <a:endParaRPr lang="en-US"/>
          </a:p>
        </p:txBody>
      </p:sp>
      <p:sp>
        <p:nvSpPr>
          <p:cNvPr id="7" name="Slide Number Placeholder 6"/>
          <p:cNvSpPr>
            <a:spLocks noGrp="1"/>
          </p:cNvSpPr>
          <p:nvPr>
            <p:ph type="sldNum" sz="quarter" idx="12"/>
          </p:nvPr>
        </p:nvSpPr>
        <p:spPr/>
        <p:txBody>
          <a:bodyPr/>
          <a:lstStyle>
            <a:extLst/>
          </a:lstStyle>
          <a:p>
            <a:fld id="{AD64C24F-0F3A-4BDF-9729-473E42F41054}"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838C846-F840-4F67-8629-A07BC510E389}" type="datetime1">
              <a:rPr lang="en-US" smtClean="0"/>
              <a:pPr/>
              <a:t>11/2/2021</a:t>
            </a:fld>
            <a:endParaRPr lang="en-US"/>
          </a:p>
        </p:txBody>
      </p:sp>
      <p:sp>
        <p:nvSpPr>
          <p:cNvPr id="8" name="Footer Placeholder 7"/>
          <p:cNvSpPr>
            <a:spLocks noGrp="1"/>
          </p:cNvSpPr>
          <p:nvPr>
            <p:ph type="ftr" sz="quarter" idx="11"/>
          </p:nvPr>
        </p:nvSpPr>
        <p:spPr/>
        <p:txBody>
          <a:bodyPr/>
          <a:lstStyle>
            <a:extLst/>
          </a:lstStyle>
          <a:p>
            <a:r>
              <a:rPr lang="en-US" smtClean="0"/>
              <a:t>Dr.K.Vaideki, PSG CT</a:t>
            </a:r>
            <a:endParaRPr lang="en-US"/>
          </a:p>
        </p:txBody>
      </p:sp>
      <p:sp>
        <p:nvSpPr>
          <p:cNvPr id="9" name="Slide Number Placeholder 8"/>
          <p:cNvSpPr>
            <a:spLocks noGrp="1"/>
          </p:cNvSpPr>
          <p:nvPr>
            <p:ph type="sldNum" sz="quarter" idx="12"/>
          </p:nvPr>
        </p:nvSpPr>
        <p:spPr/>
        <p:txBody>
          <a:bodyPr/>
          <a:lstStyle>
            <a:extLst/>
          </a:lstStyle>
          <a:p>
            <a:fld id="{AD64C24F-0F3A-4BDF-9729-473E42F4105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D0587C4-68DB-4483-84DA-CBE8AA773CE2}" type="datetime1">
              <a:rPr lang="en-US" smtClean="0"/>
              <a:pPr/>
              <a:t>11/2/2021</a:t>
            </a:fld>
            <a:endParaRPr lang="en-US"/>
          </a:p>
        </p:txBody>
      </p:sp>
      <p:sp>
        <p:nvSpPr>
          <p:cNvPr id="4" name="Footer Placeholder 3"/>
          <p:cNvSpPr>
            <a:spLocks noGrp="1"/>
          </p:cNvSpPr>
          <p:nvPr>
            <p:ph type="ftr" sz="quarter" idx="11"/>
          </p:nvPr>
        </p:nvSpPr>
        <p:spPr/>
        <p:txBody>
          <a:bodyPr/>
          <a:lstStyle>
            <a:extLst/>
          </a:lstStyle>
          <a:p>
            <a:r>
              <a:rPr lang="en-US" smtClean="0"/>
              <a:t>Dr.K.Vaideki, PSG CT</a:t>
            </a:r>
            <a:endParaRPr lang="en-US"/>
          </a:p>
        </p:txBody>
      </p:sp>
      <p:sp>
        <p:nvSpPr>
          <p:cNvPr id="5" name="Slide Number Placeholder 4"/>
          <p:cNvSpPr>
            <a:spLocks noGrp="1"/>
          </p:cNvSpPr>
          <p:nvPr>
            <p:ph type="sldNum" sz="quarter" idx="12"/>
          </p:nvPr>
        </p:nvSpPr>
        <p:spPr/>
        <p:txBody>
          <a:bodyPr/>
          <a:lstStyle>
            <a:extLst/>
          </a:lstStyle>
          <a:p>
            <a:fld id="{AD64C24F-0F3A-4BDF-9729-473E42F41054}"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F9B0951-2690-42DF-9596-3A6E0C0BFB9F}" type="datetime1">
              <a:rPr lang="en-US" smtClean="0"/>
              <a:pPr/>
              <a:t>11/2/2021</a:t>
            </a:fld>
            <a:endParaRPr lang="en-US"/>
          </a:p>
        </p:txBody>
      </p:sp>
      <p:sp>
        <p:nvSpPr>
          <p:cNvPr id="3" name="Footer Placeholder 2"/>
          <p:cNvSpPr>
            <a:spLocks noGrp="1"/>
          </p:cNvSpPr>
          <p:nvPr>
            <p:ph type="ftr" sz="quarter" idx="11"/>
          </p:nvPr>
        </p:nvSpPr>
        <p:spPr/>
        <p:txBody>
          <a:bodyPr/>
          <a:lstStyle>
            <a:extLst/>
          </a:lstStyle>
          <a:p>
            <a:r>
              <a:rPr lang="en-US" smtClean="0"/>
              <a:t>Dr.K.Vaideki, PSG CT</a:t>
            </a:r>
            <a:endParaRPr lang="en-US"/>
          </a:p>
        </p:txBody>
      </p:sp>
      <p:sp>
        <p:nvSpPr>
          <p:cNvPr id="4" name="Slide Number Placeholder 3"/>
          <p:cNvSpPr>
            <a:spLocks noGrp="1"/>
          </p:cNvSpPr>
          <p:nvPr>
            <p:ph type="sldNum" sz="quarter" idx="12"/>
          </p:nvPr>
        </p:nvSpPr>
        <p:spPr/>
        <p:txBody>
          <a:bodyPr/>
          <a:lstStyle>
            <a:extLst/>
          </a:lstStyle>
          <a:p>
            <a:fld id="{AD64C24F-0F3A-4BDF-9729-473E42F4105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F424F7E-F01F-4E13-B819-EC2E92008CBB}" type="datetime1">
              <a:rPr lang="en-US" smtClean="0"/>
              <a:pPr/>
              <a:t>11/2/2021</a:t>
            </a:fld>
            <a:endParaRPr lang="en-US"/>
          </a:p>
        </p:txBody>
      </p:sp>
      <p:sp>
        <p:nvSpPr>
          <p:cNvPr id="6" name="Footer Placeholder 5"/>
          <p:cNvSpPr>
            <a:spLocks noGrp="1"/>
          </p:cNvSpPr>
          <p:nvPr>
            <p:ph type="ftr" sz="quarter" idx="11"/>
          </p:nvPr>
        </p:nvSpPr>
        <p:spPr/>
        <p:txBody>
          <a:bodyPr/>
          <a:lstStyle>
            <a:extLst/>
          </a:lstStyle>
          <a:p>
            <a:r>
              <a:rPr lang="en-US" smtClean="0"/>
              <a:t>Dr.K.Vaideki, PSG CT</a:t>
            </a:r>
            <a:endParaRPr lang="en-US"/>
          </a:p>
        </p:txBody>
      </p:sp>
      <p:sp>
        <p:nvSpPr>
          <p:cNvPr id="7" name="Slide Number Placeholder 6"/>
          <p:cNvSpPr>
            <a:spLocks noGrp="1"/>
          </p:cNvSpPr>
          <p:nvPr>
            <p:ph type="sldNum" sz="quarter" idx="12"/>
          </p:nvPr>
        </p:nvSpPr>
        <p:spPr/>
        <p:txBody>
          <a:bodyPr/>
          <a:lstStyle>
            <a:extLst/>
          </a:lstStyle>
          <a:p>
            <a:fld id="{AD64C24F-0F3A-4BDF-9729-473E42F4105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6AB8692-492C-4D42-922B-4A3DFF86F0BF}" type="datetime1">
              <a:rPr lang="en-US" smtClean="0"/>
              <a:pPr/>
              <a:t>11/2/2021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smtClean="0"/>
              <a:t>Dr.K.Vaideki, PSG CT</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D64C24F-0F3A-4BDF-9729-473E42F41054}"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D1C1C96-C4B3-407B-ACB9-96E86B1532D5}" type="datetime1">
              <a:rPr lang="en-US" smtClean="0"/>
              <a:pPr/>
              <a:t>11/2/2021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Dr.K.Vaideki, PSG CT</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D64C24F-0F3A-4BDF-9729-473E42F410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physicsclassroom.com/Class/energy/u5l1c.cfm"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8.xml.rels><?xml version="1.0" encoding="UTF-8" standalone="yes"?>
<Relationships xmlns="http://schemas.openxmlformats.org/package/2006/relationships"><Relationship Id="rId3" Type="http://schemas.openxmlformats.org/officeDocument/2006/relationships/hyperlink" Target="http://www.physicsclassroom.com/Class/newtlaws/u2l1b.cfm" TargetMode="Externa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hyperlink" Target="https://www.physicsclassroom.com/class/waves/Lesson-0/Motion-of-a-Mass-on-a-Spring"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hyperlink" Target="http://creativecommons.org/licenses/by/4.0/"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merriam-webster.com/dictionary/constituent" TargetMode="External"/><Relationship Id="rId3" Type="http://schemas.openxmlformats.org/officeDocument/2006/relationships/hyperlink" Target="https://www.britannica.com/science/elasticity-physics" TargetMode="External"/><Relationship Id="rId7" Type="http://schemas.openxmlformats.org/officeDocument/2006/relationships/hyperlink" Target="https://www.britannica.com/science/force-physics" TargetMode="External"/><Relationship Id="rId12" Type="http://schemas.openxmlformats.org/officeDocument/2006/relationships/hyperlink" Target="https://cdn.britannica.com/82/146782-050-AF0DE946/kx-law-Hooke-F-force-length-displacement.jpg"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https://www.britannica.com/science/displacement-mechanics" TargetMode="External"/><Relationship Id="rId11" Type="http://schemas.openxmlformats.org/officeDocument/2006/relationships/hyperlink" Target="https://www.britannica.com/science/ion-physics" TargetMode="External"/><Relationship Id="rId5" Type="http://schemas.openxmlformats.org/officeDocument/2006/relationships/hyperlink" Target="https://www.britannica.com/science/deformation-mechanics" TargetMode="External"/><Relationship Id="rId10" Type="http://schemas.openxmlformats.org/officeDocument/2006/relationships/hyperlink" Target="https://www.britannica.com/science/atom" TargetMode="External"/><Relationship Id="rId4" Type="http://schemas.openxmlformats.org/officeDocument/2006/relationships/hyperlink" Target="https://www.britannica.com/biography/Robert-Hooke" TargetMode="External"/><Relationship Id="rId9" Type="http://schemas.openxmlformats.org/officeDocument/2006/relationships/hyperlink" Target="https://www.britannica.com/science/molecul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571480"/>
            <a:ext cx="7772400" cy="1829761"/>
          </a:xfrm>
        </p:spPr>
        <p:txBody>
          <a:bodyPr>
            <a:normAutofit/>
          </a:bodyPr>
          <a:lstStyle/>
          <a:p>
            <a:pPr algn="ctr"/>
            <a:r>
              <a:rPr lang="en-GB" sz="3600" dirty="0" smtClean="0">
                <a:solidFill>
                  <a:srgbClr val="FF0000"/>
                </a:solidFill>
                <a:latin typeface="Arial Black" pitchFamily="34" charset="0"/>
              </a:rPr>
              <a:t>CHAPTER 2: </a:t>
            </a:r>
            <a:br>
              <a:rPr lang="en-GB" sz="3600" dirty="0" smtClean="0">
                <a:solidFill>
                  <a:srgbClr val="FF0000"/>
                </a:solidFill>
                <a:latin typeface="Arial Black" pitchFamily="34" charset="0"/>
              </a:rPr>
            </a:br>
            <a:r>
              <a:rPr lang="en-GB" sz="3600" dirty="0" smtClean="0">
                <a:solidFill>
                  <a:srgbClr val="FF0000"/>
                </a:solidFill>
                <a:latin typeface="Arial Black" pitchFamily="34" charset="0"/>
              </a:rPr>
              <a:t>MECHANICAL OSCILLATIONS</a:t>
            </a:r>
            <a:endParaRPr lang="en-US" sz="3600" dirty="0">
              <a:solidFill>
                <a:srgbClr val="FF0000"/>
              </a:solidFill>
              <a:latin typeface="Arial Black" pitchFamily="34" charset="0"/>
            </a:endParaRPr>
          </a:p>
        </p:txBody>
      </p:sp>
      <p:sp>
        <p:nvSpPr>
          <p:cNvPr id="4" name="Footer Placeholder 3"/>
          <p:cNvSpPr>
            <a:spLocks noGrp="1"/>
          </p:cNvSpPr>
          <p:nvPr>
            <p:ph type="ftr" sz="quarter" idx="11"/>
          </p:nvPr>
        </p:nvSpPr>
        <p:spPr>
          <a:xfrm>
            <a:off x="6793319" y="6492875"/>
            <a:ext cx="2350681" cy="365125"/>
          </a:xfrm>
        </p:spPr>
        <p:txBody>
          <a:bodyPr/>
          <a:lstStyle/>
          <a:p>
            <a:r>
              <a:rPr lang="en-US" dirty="0" err="1" smtClean="0"/>
              <a:t>Dr.K.Vaideki</a:t>
            </a:r>
            <a:r>
              <a:rPr lang="en-US" dirty="0" smtClean="0"/>
              <a:t>, PSG CT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Dr.K.Vaideki, PSG CT</a:t>
            </a:r>
            <a:endParaRPr lang="en-US"/>
          </a:p>
        </p:txBody>
      </p:sp>
      <p:pic>
        <p:nvPicPr>
          <p:cNvPr id="20482" name="Picture 2"/>
          <p:cNvPicPr>
            <a:picLocks noChangeAspect="1" noChangeArrowheads="1"/>
          </p:cNvPicPr>
          <p:nvPr/>
        </p:nvPicPr>
        <p:blipFill>
          <a:blip r:embed="rId3"/>
          <a:srcRect/>
          <a:stretch>
            <a:fillRect/>
          </a:stretch>
        </p:blipFill>
        <p:spPr bwMode="auto">
          <a:xfrm>
            <a:off x="0" y="106518"/>
            <a:ext cx="6286512" cy="1694751"/>
          </a:xfrm>
          <a:prstGeom prst="rect">
            <a:avLst/>
          </a:prstGeom>
          <a:noFill/>
          <a:ln w="9525">
            <a:noFill/>
            <a:miter lim="800000"/>
            <a:headEnd/>
            <a:tailEnd/>
          </a:ln>
          <a:effectLst/>
        </p:spPr>
      </p:pic>
      <p:pic>
        <p:nvPicPr>
          <p:cNvPr id="20483" name="Picture 3"/>
          <p:cNvPicPr>
            <a:picLocks noChangeAspect="1" noChangeArrowheads="1"/>
          </p:cNvPicPr>
          <p:nvPr/>
        </p:nvPicPr>
        <p:blipFill>
          <a:blip r:embed="rId4"/>
          <a:srcRect/>
          <a:stretch>
            <a:fillRect/>
          </a:stretch>
        </p:blipFill>
        <p:spPr bwMode="auto">
          <a:xfrm>
            <a:off x="0" y="3786190"/>
            <a:ext cx="6275115" cy="1981491"/>
          </a:xfrm>
          <a:prstGeom prst="rect">
            <a:avLst/>
          </a:prstGeom>
          <a:noFill/>
          <a:ln w="9525">
            <a:noFill/>
            <a:miter lim="800000"/>
            <a:headEnd/>
            <a:tailEnd/>
          </a:ln>
          <a:effectLst/>
        </p:spPr>
      </p:pic>
      <p:sp>
        <p:nvSpPr>
          <p:cNvPr id="7" name="Rectangle 6"/>
          <p:cNvSpPr/>
          <p:nvPr/>
        </p:nvSpPr>
        <p:spPr>
          <a:xfrm>
            <a:off x="3143240" y="2643182"/>
            <a:ext cx="6000760" cy="1200329"/>
          </a:xfrm>
          <a:prstGeom prst="rect">
            <a:avLst/>
          </a:prstGeom>
        </p:spPr>
        <p:txBody>
          <a:bodyPr wrap="square">
            <a:spAutoFit/>
          </a:bodyPr>
          <a:lstStyle/>
          <a:p>
            <a:pPr algn="just"/>
            <a:r>
              <a:rPr lang="en-GB" b="1" dirty="0" smtClean="0">
                <a:solidFill>
                  <a:srgbClr val="C00000"/>
                </a:solidFill>
                <a:latin typeface="Arial Narrow" pitchFamily="34" charset="0"/>
              </a:rPr>
              <a:t>If a motion detector were placed at the right end of the air track to collect data for a position vs. time plot, the plot would look like the plot below. Position A is the right-most position on the air track when the glider is closest to the detector. </a:t>
            </a:r>
            <a:endParaRPr lang="en-US" b="1" dirty="0">
              <a:solidFill>
                <a:srgbClr val="C00000"/>
              </a:solidFill>
              <a:latin typeface="Arial Narrow" pitchFamily="34" charset="0"/>
            </a:endParaRPr>
          </a:p>
        </p:txBody>
      </p:sp>
      <p:cxnSp>
        <p:nvCxnSpPr>
          <p:cNvPr id="11" name="Curved Connector 10"/>
          <p:cNvCxnSpPr/>
          <p:nvPr/>
        </p:nvCxnSpPr>
        <p:spPr>
          <a:xfrm rot="10800000">
            <a:off x="5143504" y="1643050"/>
            <a:ext cx="1357322" cy="1071570"/>
          </a:xfrm>
          <a:prstGeom prst="curvedConnector3">
            <a:avLst>
              <a:gd name="adj1" fmla="val 5000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286512" y="3857628"/>
            <a:ext cx="2857488" cy="1754326"/>
          </a:xfrm>
          <a:prstGeom prst="rect">
            <a:avLst/>
          </a:prstGeom>
        </p:spPr>
        <p:txBody>
          <a:bodyPr wrap="square">
            <a:spAutoFit/>
          </a:bodyPr>
          <a:lstStyle/>
          <a:p>
            <a:pPr algn="just"/>
            <a:r>
              <a:rPr lang="en-GB" sz="1600" b="1" dirty="0" smtClean="0">
                <a:latin typeface="Arial Narrow" pitchFamily="34" charset="0"/>
              </a:rPr>
              <a:t> </a:t>
            </a:r>
            <a:r>
              <a:rPr lang="en-GB" b="1" dirty="0" smtClean="0">
                <a:solidFill>
                  <a:srgbClr val="0070C0"/>
                </a:solidFill>
                <a:latin typeface="Arial Narrow" pitchFamily="34" charset="0"/>
              </a:rPr>
              <a:t>If the same motion detector that collected position-time data were used to collect velocity-time data, then the plotted data would look like the graph shown here.</a:t>
            </a:r>
            <a:endParaRPr lang="en-US" b="1" dirty="0">
              <a:solidFill>
                <a:srgbClr val="0070C0"/>
              </a:solidFill>
              <a:latin typeface="Arial Narrow" pitchFamily="34" charset="0"/>
            </a:endParaRPr>
          </a:p>
        </p:txBody>
      </p:sp>
      <p:sp>
        <p:nvSpPr>
          <p:cNvPr id="14" name="Rectangle 13"/>
          <p:cNvSpPr/>
          <p:nvPr/>
        </p:nvSpPr>
        <p:spPr>
          <a:xfrm>
            <a:off x="2714612" y="5643578"/>
            <a:ext cx="6429388" cy="923330"/>
          </a:xfrm>
          <a:prstGeom prst="rect">
            <a:avLst/>
          </a:prstGeom>
        </p:spPr>
        <p:txBody>
          <a:bodyPr wrap="square">
            <a:spAutoFit/>
          </a:bodyPr>
          <a:lstStyle/>
          <a:p>
            <a:pPr algn="just"/>
            <a:r>
              <a:rPr lang="en-GB" b="1" dirty="0" smtClean="0">
                <a:solidFill>
                  <a:srgbClr val="0070C0"/>
                </a:solidFill>
                <a:latin typeface="Arial Narrow" pitchFamily="34" charset="0"/>
              </a:rPr>
              <a:t>You might recall from that discussion that positions A and E were positions at which the mass had a zero velocity. Position C was the equilibrium position and was the position of maximum speed.</a:t>
            </a:r>
            <a:endParaRPr lang="en-US" b="1" dirty="0">
              <a:solidFill>
                <a:srgbClr val="0070C0"/>
              </a:solidFill>
              <a:latin typeface="Arial Narrow" pitchFamily="34" charset="0"/>
            </a:endParaRPr>
          </a:p>
        </p:txBody>
      </p:sp>
      <p:pic>
        <p:nvPicPr>
          <p:cNvPr id="9" name="Picture 2"/>
          <p:cNvPicPr>
            <a:picLocks noChangeAspect="1" noChangeArrowheads="1"/>
          </p:cNvPicPr>
          <p:nvPr/>
        </p:nvPicPr>
        <p:blipFill>
          <a:blip r:embed="rId5"/>
          <a:srcRect t="21658" r="56850"/>
          <a:stretch>
            <a:fillRect/>
          </a:stretch>
        </p:blipFill>
        <p:spPr bwMode="auto">
          <a:xfrm>
            <a:off x="6715140" y="142852"/>
            <a:ext cx="2276655" cy="24529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57232"/>
            <a:ext cx="8858312" cy="5292935"/>
          </a:xfrm>
        </p:spPr>
        <p:txBody>
          <a:bodyPr>
            <a:normAutofit/>
          </a:bodyPr>
          <a:lstStyle/>
          <a:p>
            <a:pPr marL="452628" indent="-342900">
              <a:buClr>
                <a:srgbClr val="005426"/>
              </a:buClr>
              <a:buSzPct val="87000"/>
              <a:buNone/>
            </a:pPr>
            <a:r>
              <a:rPr lang="en-GB" sz="2000" dirty="0" smtClean="0">
                <a:latin typeface="Arial Narrow" pitchFamily="34" charset="0"/>
              </a:rPr>
              <a:t>1.    Both position and velocity of the spring mass system varies sinusoidaly with time</a:t>
            </a:r>
          </a:p>
          <a:p>
            <a:pPr marL="452628" indent="-342900">
              <a:buNone/>
            </a:pPr>
            <a:r>
              <a:rPr lang="en-GB" sz="2000" dirty="0" smtClean="0">
                <a:latin typeface="Arial Narrow" pitchFamily="34" charset="0"/>
              </a:rPr>
              <a:t>2.    The position-time and the velocity-time plots is shifted one-fourth of a </a:t>
            </a:r>
            <a:r>
              <a:rPr lang="en-GB" sz="2000" dirty="0" err="1" smtClean="0">
                <a:latin typeface="Arial Narrow" pitchFamily="34" charset="0"/>
              </a:rPr>
              <a:t>vibrational</a:t>
            </a:r>
            <a:r>
              <a:rPr lang="en-GB" sz="2000" dirty="0" smtClean="0">
                <a:latin typeface="Arial Narrow" pitchFamily="34" charset="0"/>
              </a:rPr>
              <a:t> cycle away from the other</a:t>
            </a:r>
          </a:p>
          <a:p>
            <a:pPr marL="452628" indent="-342900">
              <a:buNone/>
            </a:pPr>
            <a:r>
              <a:rPr lang="en-GB" sz="2000" dirty="0" smtClean="0">
                <a:latin typeface="Arial Narrow" pitchFamily="34" charset="0"/>
              </a:rPr>
              <a:t>3.    Observe in the plot that the absolute value of the velocity is greatest at position C and velocity is zero whenever the position is at an extreme (A &amp; E) when glider begins to change direction</a:t>
            </a:r>
          </a:p>
          <a:p>
            <a:pPr marL="452628" indent="-342900">
              <a:buNone/>
            </a:pPr>
            <a:r>
              <a:rPr lang="en-GB" sz="2000" dirty="0" smtClean="0">
                <a:latin typeface="Arial Narrow" pitchFamily="34" charset="0"/>
              </a:rPr>
              <a:t>4.    Why is max velocity having a +</a:t>
            </a:r>
            <a:r>
              <a:rPr lang="en-GB" sz="2000" dirty="0" err="1" smtClean="0">
                <a:latin typeface="Arial Narrow" pitchFamily="34" charset="0"/>
              </a:rPr>
              <a:t>ve</a:t>
            </a:r>
            <a:r>
              <a:rPr lang="en-GB" sz="2000" dirty="0" smtClean="0">
                <a:latin typeface="Arial Narrow" pitchFamily="34" charset="0"/>
              </a:rPr>
              <a:t> and _</a:t>
            </a:r>
            <a:r>
              <a:rPr lang="en-GB" sz="2000" dirty="0" err="1" smtClean="0">
                <a:latin typeface="Arial Narrow" pitchFamily="34" charset="0"/>
              </a:rPr>
              <a:t>ve</a:t>
            </a:r>
            <a:r>
              <a:rPr lang="en-GB" sz="2000" dirty="0" smtClean="0">
                <a:latin typeface="Arial Narrow" pitchFamily="34" charset="0"/>
              </a:rPr>
              <a:t> sign?</a:t>
            </a:r>
          </a:p>
          <a:p>
            <a:pPr marL="452628" indent="-342900">
              <a:buNone/>
            </a:pPr>
            <a:endParaRPr lang="en-US" sz="2000" dirty="0">
              <a:latin typeface="Arial Narrow" pitchFamily="34" charset="0"/>
            </a:endParaRPr>
          </a:p>
        </p:txBody>
      </p:sp>
      <p:sp>
        <p:nvSpPr>
          <p:cNvPr id="3" name="Footer Placeholder 2"/>
          <p:cNvSpPr>
            <a:spLocks noGrp="1"/>
          </p:cNvSpPr>
          <p:nvPr>
            <p:ph type="ftr" sz="quarter" idx="11"/>
          </p:nvPr>
        </p:nvSpPr>
        <p:spPr/>
        <p:txBody>
          <a:bodyPr/>
          <a:lstStyle/>
          <a:p>
            <a:r>
              <a:rPr lang="en-US" smtClean="0"/>
              <a:t>Dr.K.Vaideki, PSG CT</a:t>
            </a:r>
            <a:endParaRPr lang="en-US"/>
          </a:p>
        </p:txBody>
      </p:sp>
      <p:sp>
        <p:nvSpPr>
          <p:cNvPr id="4" name="Title 3"/>
          <p:cNvSpPr>
            <a:spLocks noGrp="1"/>
          </p:cNvSpPr>
          <p:nvPr>
            <p:ph type="title"/>
          </p:nvPr>
        </p:nvSpPr>
        <p:spPr>
          <a:xfrm>
            <a:off x="428596" y="0"/>
            <a:ext cx="8229600" cy="890800"/>
          </a:xfrm>
        </p:spPr>
        <p:txBody>
          <a:bodyPr>
            <a:normAutofit/>
          </a:bodyPr>
          <a:lstStyle/>
          <a:p>
            <a:r>
              <a:rPr lang="en-GB" sz="2800" dirty="0" smtClean="0">
                <a:solidFill>
                  <a:srgbClr val="FF0000"/>
                </a:solidFill>
                <a:latin typeface="Arial Narrow" pitchFamily="34" charset="0"/>
              </a:rPr>
              <a:t>OBSERVATIONS</a:t>
            </a:r>
            <a:endParaRPr lang="en-US" sz="2800" dirty="0">
              <a:solidFill>
                <a:srgbClr val="FF0000"/>
              </a:solidFill>
              <a:latin typeface="Arial Narrow"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Dr.K.Vaideki, PSG CT</a:t>
            </a:r>
            <a:endParaRPr lang="en-US"/>
          </a:p>
        </p:txBody>
      </p:sp>
      <p:sp>
        <p:nvSpPr>
          <p:cNvPr id="4" name="Title 3"/>
          <p:cNvSpPr>
            <a:spLocks noGrp="1"/>
          </p:cNvSpPr>
          <p:nvPr>
            <p:ph type="title"/>
          </p:nvPr>
        </p:nvSpPr>
        <p:spPr>
          <a:xfrm>
            <a:off x="52247" y="-182567"/>
            <a:ext cx="8229600" cy="1143000"/>
          </a:xfrm>
        </p:spPr>
        <p:txBody>
          <a:bodyPr>
            <a:normAutofit/>
          </a:bodyPr>
          <a:lstStyle/>
          <a:p>
            <a:pPr algn="ctr"/>
            <a:r>
              <a:rPr lang="en-GB" sz="2800" dirty="0" smtClean="0">
                <a:solidFill>
                  <a:srgbClr val="78147A"/>
                </a:solidFill>
                <a:latin typeface="Arial Narrow" pitchFamily="34" charset="0"/>
              </a:rPr>
              <a:t>Energy analysis of the spring mass system</a:t>
            </a:r>
            <a:endParaRPr lang="en-US" sz="2800" dirty="0">
              <a:solidFill>
                <a:srgbClr val="78147A"/>
              </a:solidFill>
              <a:latin typeface="Arial Narrow" pitchFamily="34" charset="0"/>
            </a:endParaRPr>
          </a:p>
        </p:txBody>
      </p:sp>
      <p:sp>
        <p:nvSpPr>
          <p:cNvPr id="5" name="Rectangle 4"/>
          <p:cNvSpPr/>
          <p:nvPr/>
        </p:nvSpPr>
        <p:spPr>
          <a:xfrm>
            <a:off x="13063" y="1119309"/>
            <a:ext cx="9144000" cy="4462760"/>
          </a:xfrm>
          <a:prstGeom prst="rect">
            <a:avLst/>
          </a:prstGeom>
        </p:spPr>
        <p:txBody>
          <a:bodyPr wrap="square">
            <a:spAutoFit/>
          </a:bodyPr>
          <a:lstStyle/>
          <a:p>
            <a:pPr algn="just"/>
            <a:r>
              <a:rPr lang="en-GB" b="1" dirty="0" smtClean="0">
                <a:latin typeface="Arial Narrow" pitchFamily="34" charset="0"/>
              </a:rPr>
              <a:t>The motion of the frictionless glider on the air track is given as follows. The glider will be pulled to the right of its equilibrium position and be released from rest (position A). As mentioned, the glider then accelerates towards position C (the equilibrium position). Once the glider passes the equilibrium position, it begins to slow down as the spring force pulls it backwards against its motion. By the time it has reached position E, the glider has slowed down to a momentary pause before changing directions and accelerating back towards position C. Once again, after the glider passes position C, it begins to slow down as it approaches position A. Once at position A, the cycle begins all over again ... and again ... and again.</a:t>
            </a:r>
          </a:p>
          <a:p>
            <a:pPr algn="just"/>
            <a:endParaRPr lang="en-GB" b="1" dirty="0" smtClean="0">
              <a:latin typeface="Arial Narrow" pitchFamily="34" charset="0"/>
            </a:endParaRPr>
          </a:p>
          <a:p>
            <a:pPr algn="just"/>
            <a:endParaRPr lang="en-GB" b="1" dirty="0" smtClean="0">
              <a:latin typeface="Arial Narrow" pitchFamily="34" charset="0"/>
            </a:endParaRPr>
          </a:p>
          <a:p>
            <a:pPr algn="just"/>
            <a:r>
              <a:rPr lang="en-GB" sz="2000" b="1" dirty="0" smtClean="0">
                <a:solidFill>
                  <a:srgbClr val="FF0000"/>
                </a:solidFill>
                <a:latin typeface="Arial Narrow" pitchFamily="34" charset="0"/>
              </a:rPr>
              <a:t>The </a:t>
            </a:r>
            <a:r>
              <a:rPr lang="en-GB" sz="2000" b="1" dirty="0" smtClean="0">
                <a:solidFill>
                  <a:srgbClr val="FF0000"/>
                </a:solidFill>
                <a:latin typeface="Arial Narrow" pitchFamily="34" charset="0"/>
                <a:hlinkClick r:id="rId3"/>
              </a:rPr>
              <a:t>kinetic energy</a:t>
            </a:r>
            <a:r>
              <a:rPr lang="en-GB" sz="2000" b="1" dirty="0" smtClean="0">
                <a:solidFill>
                  <a:srgbClr val="FF0000"/>
                </a:solidFill>
                <a:latin typeface="Arial Narrow" pitchFamily="34" charset="0"/>
              </a:rPr>
              <a:t> possessed by an object is the energy it possesses due to its motion. It is a quantity that depends upon both mass and speed. The equation that relates kinetic energy (KE) to mass (m) and speed (v) is</a:t>
            </a:r>
          </a:p>
          <a:p>
            <a:pPr algn="just"/>
            <a:r>
              <a:rPr lang="en-GB" sz="2000" b="1" dirty="0" smtClean="0">
                <a:solidFill>
                  <a:srgbClr val="FF0000"/>
                </a:solidFill>
                <a:latin typeface="Arial Narrow" pitchFamily="34" charset="0"/>
              </a:rPr>
              <a:t> 				</a:t>
            </a:r>
          </a:p>
          <a:p>
            <a:pPr algn="just"/>
            <a:r>
              <a:rPr lang="en-GB" sz="2000" b="1" dirty="0" smtClean="0">
                <a:solidFill>
                  <a:srgbClr val="FF0000"/>
                </a:solidFill>
                <a:latin typeface="Arial Narrow" pitchFamily="34" charset="0"/>
              </a:rPr>
              <a:t>				</a:t>
            </a:r>
            <a:r>
              <a:rPr lang="en-GB" sz="2400" b="1" dirty="0" smtClean="0">
                <a:solidFill>
                  <a:srgbClr val="78147A"/>
                </a:solidFill>
                <a:latin typeface="Arial Narrow" pitchFamily="34" charset="0"/>
              </a:rPr>
              <a:t>KE = ½•m•v</a:t>
            </a:r>
            <a:r>
              <a:rPr lang="en-GB" sz="2400" b="1" baseline="30000" dirty="0" smtClean="0">
                <a:solidFill>
                  <a:srgbClr val="78147A"/>
                </a:solidFill>
                <a:latin typeface="Arial Narrow" pitchFamily="34" charset="0"/>
              </a:rPr>
              <a:t>2</a:t>
            </a:r>
            <a:endParaRPr lang="en-GB" sz="2400" b="1" dirty="0">
              <a:solidFill>
                <a:srgbClr val="78147A"/>
              </a:solidFill>
              <a:latin typeface="Arial Narrow"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Dr.K.Vaideki, PSG CT</a:t>
            </a:r>
            <a:endParaRPr lang="en-US"/>
          </a:p>
        </p:txBody>
      </p:sp>
      <p:graphicFrame>
        <p:nvGraphicFramePr>
          <p:cNvPr id="5" name="Table 4"/>
          <p:cNvGraphicFramePr>
            <a:graphicFrameLocks noGrp="1"/>
          </p:cNvGraphicFramePr>
          <p:nvPr/>
        </p:nvGraphicFramePr>
        <p:xfrm>
          <a:off x="1000100" y="571480"/>
          <a:ext cx="5600700" cy="1836420"/>
        </p:xfrm>
        <a:graphic>
          <a:graphicData uri="http://schemas.openxmlformats.org/drawingml/2006/table">
            <a:tbl>
              <a:tblPr/>
              <a:tblGrid>
                <a:gridCol w="1866900"/>
                <a:gridCol w="1866900"/>
                <a:gridCol w="1866900"/>
              </a:tblGrid>
              <a:tr h="0">
                <a:tc>
                  <a:txBody>
                    <a:bodyPr/>
                    <a:lstStyle/>
                    <a:p>
                      <a:pPr algn="ctr" fontAlgn="auto"/>
                      <a:r>
                        <a:rPr lang="en-US" b="1" dirty="0">
                          <a:solidFill>
                            <a:srgbClr val="FF0000"/>
                          </a:solidFill>
                          <a:latin typeface="Arial Narrow" pitchFamily="34" charset="0"/>
                        </a:rPr>
                        <a:t>Stage of Cycle</a:t>
                      </a:r>
                      <a:endParaRPr lang="en-US" b="1" dirty="0">
                        <a:latin typeface="Arial Narrow" pitchFamily="34" charset="0"/>
                      </a:endParaRPr>
                    </a:p>
                  </a:txBody>
                  <a:tcPr marL="19050" marR="19050" marT="19050" marB="19050" anchor="ctr">
                    <a:lnL>
                      <a:noFill/>
                    </a:lnL>
                    <a:lnR>
                      <a:noFill/>
                    </a:lnR>
                    <a:lnT>
                      <a:noFill/>
                    </a:lnT>
                    <a:lnB>
                      <a:noFill/>
                    </a:lnB>
                  </a:tcPr>
                </a:tc>
                <a:tc>
                  <a:txBody>
                    <a:bodyPr/>
                    <a:lstStyle/>
                    <a:p>
                      <a:pPr algn="ctr" fontAlgn="auto"/>
                      <a:r>
                        <a:rPr lang="en-US" b="1" dirty="0">
                          <a:solidFill>
                            <a:srgbClr val="FF0000"/>
                          </a:solidFill>
                          <a:latin typeface="Arial Narrow" pitchFamily="34" charset="0"/>
                        </a:rPr>
                        <a:t>Change in Speed</a:t>
                      </a:r>
                      <a:endParaRPr lang="en-US" b="1" dirty="0">
                        <a:latin typeface="Arial Narrow" pitchFamily="34" charset="0"/>
                      </a:endParaRPr>
                    </a:p>
                  </a:txBody>
                  <a:tcPr marL="19050" marR="19050" marT="19050" marB="19050" anchor="ctr">
                    <a:lnL>
                      <a:noFill/>
                    </a:lnL>
                    <a:lnR>
                      <a:noFill/>
                    </a:lnR>
                    <a:lnT>
                      <a:noFill/>
                    </a:lnT>
                    <a:lnB>
                      <a:noFill/>
                    </a:lnB>
                  </a:tcPr>
                </a:tc>
                <a:tc>
                  <a:txBody>
                    <a:bodyPr/>
                    <a:lstStyle/>
                    <a:p>
                      <a:pPr algn="ctr" fontAlgn="auto"/>
                      <a:r>
                        <a:rPr lang="en-US" b="1">
                          <a:solidFill>
                            <a:srgbClr val="FF0000"/>
                          </a:solidFill>
                          <a:latin typeface="Arial Narrow" pitchFamily="34" charset="0"/>
                        </a:rPr>
                        <a:t>Change in Kinetic Energy</a:t>
                      </a:r>
                      <a:endParaRPr lang="en-US" b="1">
                        <a:latin typeface="Arial Narrow" pitchFamily="34" charset="0"/>
                      </a:endParaRPr>
                    </a:p>
                  </a:txBody>
                  <a:tcPr marL="19050" marR="19050" marT="19050" marB="19050" anchor="ctr">
                    <a:lnL>
                      <a:noFill/>
                    </a:lnL>
                    <a:lnR>
                      <a:noFill/>
                    </a:lnR>
                    <a:lnT>
                      <a:noFill/>
                    </a:lnT>
                    <a:lnB>
                      <a:noFill/>
                    </a:lnB>
                  </a:tcPr>
                </a:tc>
              </a:tr>
              <a:tr h="0">
                <a:tc>
                  <a:txBody>
                    <a:bodyPr/>
                    <a:lstStyle/>
                    <a:p>
                      <a:pPr algn="ctr" fontAlgn="auto"/>
                      <a:r>
                        <a:rPr lang="en-US" b="1">
                          <a:latin typeface="Arial Narrow" pitchFamily="34" charset="0"/>
                        </a:rPr>
                        <a:t>A to B to C</a:t>
                      </a:r>
                    </a:p>
                  </a:txBody>
                  <a:tcPr marL="19050" marR="19050" marT="19050" marB="19050" anchor="ctr">
                    <a:lnL>
                      <a:noFill/>
                    </a:lnL>
                    <a:lnR>
                      <a:noFill/>
                    </a:lnR>
                    <a:lnT>
                      <a:noFill/>
                    </a:lnT>
                    <a:lnB>
                      <a:noFill/>
                    </a:lnB>
                  </a:tcPr>
                </a:tc>
                <a:tc>
                  <a:txBody>
                    <a:bodyPr/>
                    <a:lstStyle/>
                    <a:p>
                      <a:pPr algn="ctr" fontAlgn="auto"/>
                      <a:r>
                        <a:rPr lang="en-US" b="1" dirty="0">
                          <a:latin typeface="Arial Narrow" pitchFamily="34" charset="0"/>
                        </a:rPr>
                        <a:t>Increasing</a:t>
                      </a:r>
                    </a:p>
                  </a:txBody>
                  <a:tcPr marL="19050" marR="19050" marT="19050" marB="19050" anchor="ctr">
                    <a:lnL>
                      <a:noFill/>
                    </a:lnL>
                    <a:lnR>
                      <a:noFill/>
                    </a:lnR>
                    <a:lnT>
                      <a:noFill/>
                    </a:lnT>
                    <a:lnB>
                      <a:noFill/>
                    </a:lnB>
                  </a:tcPr>
                </a:tc>
                <a:tc>
                  <a:txBody>
                    <a:bodyPr/>
                    <a:lstStyle/>
                    <a:p>
                      <a:pPr algn="ctr" fontAlgn="auto"/>
                      <a:r>
                        <a:rPr lang="en-US" b="1">
                          <a:latin typeface="Arial Narrow" pitchFamily="34" charset="0"/>
                        </a:rPr>
                        <a:t>Increasing</a:t>
                      </a:r>
                    </a:p>
                  </a:txBody>
                  <a:tcPr marL="19050" marR="19050" marT="19050" marB="19050" anchor="ctr">
                    <a:lnL>
                      <a:noFill/>
                    </a:lnL>
                    <a:lnR>
                      <a:noFill/>
                    </a:lnR>
                    <a:lnT>
                      <a:noFill/>
                    </a:lnT>
                    <a:lnB>
                      <a:noFill/>
                    </a:lnB>
                  </a:tcPr>
                </a:tc>
              </a:tr>
              <a:tr h="0">
                <a:tc>
                  <a:txBody>
                    <a:bodyPr/>
                    <a:lstStyle/>
                    <a:p>
                      <a:pPr algn="ctr" fontAlgn="auto"/>
                      <a:r>
                        <a:rPr lang="en-US" b="1">
                          <a:latin typeface="Arial Narrow" pitchFamily="34" charset="0"/>
                        </a:rPr>
                        <a:t>C to D to E</a:t>
                      </a:r>
                    </a:p>
                  </a:txBody>
                  <a:tcPr marL="19050" marR="19050" marT="19050" marB="19050" anchor="ctr">
                    <a:lnL>
                      <a:noFill/>
                    </a:lnL>
                    <a:lnR>
                      <a:noFill/>
                    </a:lnR>
                    <a:lnT>
                      <a:noFill/>
                    </a:lnT>
                    <a:lnB>
                      <a:noFill/>
                    </a:lnB>
                  </a:tcPr>
                </a:tc>
                <a:tc>
                  <a:txBody>
                    <a:bodyPr/>
                    <a:lstStyle/>
                    <a:p>
                      <a:pPr algn="ctr" fontAlgn="auto"/>
                      <a:r>
                        <a:rPr lang="en-US" b="1" dirty="0">
                          <a:latin typeface="Arial Narrow" pitchFamily="34" charset="0"/>
                        </a:rPr>
                        <a:t>Decreasing</a:t>
                      </a:r>
                    </a:p>
                  </a:txBody>
                  <a:tcPr marL="19050" marR="19050" marT="19050" marB="19050" anchor="ctr">
                    <a:lnL>
                      <a:noFill/>
                    </a:lnL>
                    <a:lnR>
                      <a:noFill/>
                    </a:lnR>
                    <a:lnT>
                      <a:noFill/>
                    </a:lnT>
                    <a:lnB>
                      <a:noFill/>
                    </a:lnB>
                  </a:tcPr>
                </a:tc>
                <a:tc>
                  <a:txBody>
                    <a:bodyPr/>
                    <a:lstStyle/>
                    <a:p>
                      <a:pPr algn="ctr" fontAlgn="auto"/>
                      <a:r>
                        <a:rPr lang="en-US" b="1" dirty="0">
                          <a:latin typeface="Arial Narrow" pitchFamily="34" charset="0"/>
                        </a:rPr>
                        <a:t>Decreasing</a:t>
                      </a:r>
                    </a:p>
                  </a:txBody>
                  <a:tcPr marL="19050" marR="19050" marT="19050" marB="19050" anchor="ctr">
                    <a:lnL>
                      <a:noFill/>
                    </a:lnL>
                    <a:lnR>
                      <a:noFill/>
                    </a:lnR>
                    <a:lnT>
                      <a:noFill/>
                    </a:lnT>
                    <a:lnB>
                      <a:noFill/>
                    </a:lnB>
                  </a:tcPr>
                </a:tc>
              </a:tr>
              <a:tr h="0">
                <a:tc>
                  <a:txBody>
                    <a:bodyPr/>
                    <a:lstStyle/>
                    <a:p>
                      <a:pPr algn="ctr" fontAlgn="auto"/>
                      <a:r>
                        <a:rPr lang="en-US" b="1">
                          <a:latin typeface="Arial Narrow" pitchFamily="34" charset="0"/>
                        </a:rPr>
                        <a:t>E to D to C</a:t>
                      </a:r>
                    </a:p>
                  </a:txBody>
                  <a:tcPr marL="19050" marR="19050" marT="19050" marB="19050" anchor="ctr">
                    <a:lnL>
                      <a:noFill/>
                    </a:lnL>
                    <a:lnR>
                      <a:noFill/>
                    </a:lnR>
                    <a:lnT>
                      <a:noFill/>
                    </a:lnT>
                    <a:lnB>
                      <a:noFill/>
                    </a:lnB>
                  </a:tcPr>
                </a:tc>
                <a:tc>
                  <a:txBody>
                    <a:bodyPr/>
                    <a:lstStyle/>
                    <a:p>
                      <a:pPr algn="ctr" fontAlgn="auto"/>
                      <a:r>
                        <a:rPr lang="en-US" b="1">
                          <a:latin typeface="Arial Narrow" pitchFamily="34" charset="0"/>
                        </a:rPr>
                        <a:t>Increasing</a:t>
                      </a:r>
                    </a:p>
                  </a:txBody>
                  <a:tcPr marL="19050" marR="19050" marT="19050" marB="19050" anchor="ctr">
                    <a:lnL>
                      <a:noFill/>
                    </a:lnL>
                    <a:lnR>
                      <a:noFill/>
                    </a:lnR>
                    <a:lnT>
                      <a:noFill/>
                    </a:lnT>
                    <a:lnB>
                      <a:noFill/>
                    </a:lnB>
                  </a:tcPr>
                </a:tc>
                <a:tc>
                  <a:txBody>
                    <a:bodyPr/>
                    <a:lstStyle/>
                    <a:p>
                      <a:pPr algn="ctr" fontAlgn="auto"/>
                      <a:r>
                        <a:rPr lang="en-US" b="1" dirty="0">
                          <a:latin typeface="Arial Narrow" pitchFamily="34" charset="0"/>
                        </a:rPr>
                        <a:t>Increasing</a:t>
                      </a:r>
                    </a:p>
                  </a:txBody>
                  <a:tcPr marL="19050" marR="19050" marT="19050" marB="19050" anchor="ctr">
                    <a:lnL>
                      <a:noFill/>
                    </a:lnL>
                    <a:lnR>
                      <a:noFill/>
                    </a:lnR>
                    <a:lnT>
                      <a:noFill/>
                    </a:lnT>
                    <a:lnB>
                      <a:noFill/>
                    </a:lnB>
                  </a:tcPr>
                </a:tc>
              </a:tr>
              <a:tr h="0">
                <a:tc>
                  <a:txBody>
                    <a:bodyPr/>
                    <a:lstStyle/>
                    <a:p>
                      <a:pPr algn="ctr" fontAlgn="auto"/>
                      <a:r>
                        <a:rPr lang="en-GB" b="1">
                          <a:latin typeface="Arial Narrow" pitchFamily="34" charset="0"/>
                        </a:rPr>
                        <a:t>C to B to A</a:t>
                      </a:r>
                    </a:p>
                  </a:txBody>
                  <a:tcPr marL="19050" marR="19050" marT="19050" marB="19050" anchor="ctr">
                    <a:lnL>
                      <a:noFill/>
                    </a:lnL>
                    <a:lnR>
                      <a:noFill/>
                    </a:lnR>
                    <a:lnT>
                      <a:noFill/>
                    </a:lnT>
                    <a:lnB>
                      <a:noFill/>
                    </a:lnB>
                  </a:tcPr>
                </a:tc>
                <a:tc>
                  <a:txBody>
                    <a:bodyPr/>
                    <a:lstStyle/>
                    <a:p>
                      <a:pPr algn="ctr" fontAlgn="auto"/>
                      <a:r>
                        <a:rPr lang="en-US" b="1">
                          <a:latin typeface="Arial Narrow" pitchFamily="34" charset="0"/>
                        </a:rPr>
                        <a:t>Decreasing</a:t>
                      </a:r>
                    </a:p>
                  </a:txBody>
                  <a:tcPr marL="19050" marR="19050" marT="19050" marB="19050" anchor="ctr">
                    <a:lnL>
                      <a:noFill/>
                    </a:lnL>
                    <a:lnR>
                      <a:noFill/>
                    </a:lnR>
                    <a:lnT>
                      <a:noFill/>
                    </a:lnT>
                    <a:lnB>
                      <a:noFill/>
                    </a:lnB>
                  </a:tcPr>
                </a:tc>
                <a:tc>
                  <a:txBody>
                    <a:bodyPr/>
                    <a:lstStyle/>
                    <a:p>
                      <a:pPr algn="ctr" fontAlgn="auto"/>
                      <a:r>
                        <a:rPr lang="en-US" b="1" dirty="0">
                          <a:latin typeface="Arial Narrow" pitchFamily="34" charset="0"/>
                        </a:rPr>
                        <a:t>Decreasing</a:t>
                      </a:r>
                    </a:p>
                  </a:txBody>
                  <a:tcPr marL="19050" marR="19050" marT="19050" marB="19050" anchor="ctr">
                    <a:lnL>
                      <a:noFill/>
                    </a:lnL>
                    <a:lnR>
                      <a:noFill/>
                    </a:lnR>
                    <a:lnT>
                      <a:noFill/>
                    </a:lnT>
                    <a:lnB>
                      <a:noFill/>
                    </a:lnB>
                  </a:tcPr>
                </a:tc>
              </a:tr>
            </a:tbl>
          </a:graphicData>
        </a:graphic>
      </p:graphicFrame>
      <p:sp>
        <p:nvSpPr>
          <p:cNvPr id="21505" name="Rectangle 1"/>
          <p:cNvSpPr>
            <a:spLocks noChangeArrowheads="1"/>
          </p:cNvSpPr>
          <p:nvPr/>
        </p:nvSpPr>
        <p:spPr bwMode="auto">
          <a:xfrm>
            <a:off x="0" y="182882"/>
            <a:ext cx="3826689" cy="67710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78147A"/>
                </a:solidFill>
                <a:effectLst/>
                <a:latin typeface="Arial Narrow" pitchFamily="34" charset="0"/>
                <a:cs typeface="Arial" pitchFamily="34" charset="0"/>
              </a:rPr>
              <a:t>The KE of the glider air track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0" y="2610683"/>
            <a:ext cx="9144000" cy="3354765"/>
          </a:xfrm>
          <a:prstGeom prst="rect">
            <a:avLst/>
          </a:prstGeom>
        </p:spPr>
        <p:txBody>
          <a:bodyPr wrap="square">
            <a:spAutoFit/>
          </a:bodyPr>
          <a:lstStyle/>
          <a:p>
            <a:pPr algn="just"/>
            <a:r>
              <a:rPr lang="en-GB" b="1" dirty="0" smtClean="0">
                <a:solidFill>
                  <a:srgbClr val="78147A"/>
                </a:solidFill>
                <a:latin typeface="Arial Narrow" pitchFamily="34" charset="0"/>
              </a:rPr>
              <a:t>The other form is potential energy. Potential energy is the stored energy possessed by an object by virtue of its position. </a:t>
            </a:r>
            <a:r>
              <a:rPr lang="en-GB" sz="2000" b="1" dirty="0" smtClean="0">
                <a:solidFill>
                  <a:srgbClr val="FF0000"/>
                </a:solidFill>
                <a:latin typeface="Arial Narrow" pitchFamily="34" charset="0"/>
              </a:rPr>
              <a:t>Elastic potential energy</a:t>
            </a:r>
            <a:r>
              <a:rPr lang="en-GB" b="1" dirty="0" smtClean="0">
                <a:solidFill>
                  <a:srgbClr val="78147A"/>
                </a:solidFill>
                <a:latin typeface="Arial Narrow" pitchFamily="34" charset="0"/>
              </a:rPr>
              <a:t>, refers to the position of the mass on the spring relative to the equilibrium position. For our vibrating air track glider, every time the spring is compressed or stretched relative to its relaxed position, there is an increase in the elastic potential energy. The amount of elastic potential energy depends on the amount of stretch or compression of the spring. The equation that relates the amount of elastic potential energy (</a:t>
            </a:r>
            <a:r>
              <a:rPr lang="en-GB" b="1" dirty="0" err="1" smtClean="0">
                <a:solidFill>
                  <a:srgbClr val="78147A"/>
                </a:solidFill>
                <a:latin typeface="Arial Narrow" pitchFamily="34" charset="0"/>
              </a:rPr>
              <a:t>PEspring</a:t>
            </a:r>
            <a:r>
              <a:rPr lang="en-GB" b="1" dirty="0" smtClean="0">
                <a:solidFill>
                  <a:srgbClr val="78147A"/>
                </a:solidFill>
                <a:latin typeface="Arial Narrow" pitchFamily="34" charset="0"/>
              </a:rPr>
              <a:t>) to the amount of compression or stretch (x) is</a:t>
            </a:r>
          </a:p>
          <a:p>
            <a:pPr algn="just"/>
            <a:r>
              <a:rPr lang="en-GB" sz="2400" b="1" dirty="0" smtClean="0">
                <a:solidFill>
                  <a:srgbClr val="FF0000"/>
                </a:solidFill>
                <a:latin typeface="Arial Narrow" pitchFamily="34" charset="0"/>
              </a:rPr>
              <a:t>			</a:t>
            </a:r>
            <a:r>
              <a:rPr lang="en-GB" sz="2400" b="1" dirty="0" err="1" smtClean="0">
                <a:solidFill>
                  <a:srgbClr val="FF0000"/>
                </a:solidFill>
                <a:latin typeface="Arial Narrow" pitchFamily="34" charset="0"/>
              </a:rPr>
              <a:t>PE</a:t>
            </a:r>
            <a:r>
              <a:rPr lang="en-GB" sz="2400" b="1" baseline="-25000" dirty="0" err="1" smtClean="0">
                <a:solidFill>
                  <a:srgbClr val="FF0000"/>
                </a:solidFill>
                <a:latin typeface="Arial Narrow" pitchFamily="34" charset="0"/>
              </a:rPr>
              <a:t>spring</a:t>
            </a:r>
            <a:r>
              <a:rPr lang="en-GB" sz="2400" b="1" dirty="0" smtClean="0">
                <a:solidFill>
                  <a:srgbClr val="FF0000"/>
                </a:solidFill>
                <a:latin typeface="Arial Narrow" pitchFamily="34" charset="0"/>
              </a:rPr>
              <a:t> = ½ • k•x</a:t>
            </a:r>
            <a:r>
              <a:rPr lang="en-GB" sz="2400" b="1" baseline="30000" dirty="0" smtClean="0">
                <a:solidFill>
                  <a:srgbClr val="FF0000"/>
                </a:solidFill>
                <a:latin typeface="Arial Narrow" pitchFamily="34" charset="0"/>
              </a:rPr>
              <a:t>2</a:t>
            </a:r>
          </a:p>
          <a:p>
            <a:pPr algn="just"/>
            <a:endParaRPr lang="en-GB" sz="2400" b="1" dirty="0" smtClean="0">
              <a:solidFill>
                <a:srgbClr val="FF0000"/>
              </a:solidFill>
              <a:latin typeface="Arial Narrow" pitchFamily="34" charset="0"/>
            </a:endParaRPr>
          </a:p>
          <a:p>
            <a:pPr algn="just"/>
            <a:r>
              <a:rPr lang="en-GB" b="1" dirty="0" smtClean="0">
                <a:solidFill>
                  <a:srgbClr val="78147A"/>
                </a:solidFill>
                <a:latin typeface="Arial Narrow" pitchFamily="34" charset="0"/>
              </a:rPr>
              <a:t>where k is the spring constant (in N/m) and x is the distance that the spring is stretched or compressed relative to the relaxed, </a:t>
            </a:r>
            <a:r>
              <a:rPr lang="en-GB" b="1" dirty="0" err="1" smtClean="0">
                <a:solidFill>
                  <a:srgbClr val="78147A"/>
                </a:solidFill>
                <a:latin typeface="Arial Narrow" pitchFamily="34" charset="0"/>
              </a:rPr>
              <a:t>unstretched</a:t>
            </a:r>
            <a:r>
              <a:rPr lang="en-GB" b="1" dirty="0" smtClean="0">
                <a:solidFill>
                  <a:srgbClr val="78147A"/>
                </a:solidFill>
                <a:latin typeface="Arial Narrow" pitchFamily="34" charset="0"/>
              </a:rPr>
              <a:t> position.</a:t>
            </a:r>
            <a:endParaRPr lang="en-GB" b="1" dirty="0">
              <a:solidFill>
                <a:srgbClr val="78147A"/>
              </a:solidFill>
              <a:latin typeface="Arial Narrow"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2844" y="102846"/>
            <a:ext cx="8786874" cy="6143668"/>
          </a:xfrm>
        </p:spPr>
        <p:txBody>
          <a:bodyPr>
            <a:normAutofit lnSpcReduction="10000"/>
          </a:bodyPr>
          <a:lstStyle/>
          <a:p>
            <a:pPr algn="just">
              <a:buClr>
                <a:schemeClr val="accent6">
                  <a:lumMod val="75000"/>
                </a:schemeClr>
              </a:buClr>
              <a:buFont typeface="Wingdings" pitchFamily="2" charset="2"/>
              <a:buChar char="v"/>
            </a:pPr>
            <a:r>
              <a:rPr lang="en-GB" b="1" dirty="0" smtClean="0">
                <a:solidFill>
                  <a:srgbClr val="005426"/>
                </a:solidFill>
                <a:latin typeface="Arial Narrow" pitchFamily="34" charset="0"/>
              </a:rPr>
              <a:t>	When the air track glider is at its equilibrium position (position C), it is moving it's fastest (as discussed above). At this position, the value of x is 0 meter. So the amount of elastic potential energy (</a:t>
            </a:r>
            <a:r>
              <a:rPr lang="en-GB" b="1" dirty="0" err="1" smtClean="0">
                <a:solidFill>
                  <a:srgbClr val="005426"/>
                </a:solidFill>
                <a:latin typeface="Arial Narrow" pitchFamily="34" charset="0"/>
              </a:rPr>
              <a:t>PEspring</a:t>
            </a:r>
            <a:r>
              <a:rPr lang="en-GB" b="1" dirty="0" smtClean="0">
                <a:solidFill>
                  <a:srgbClr val="005426"/>
                </a:solidFill>
                <a:latin typeface="Arial Narrow" pitchFamily="34" charset="0"/>
              </a:rPr>
              <a:t>) is 0 Joules. This is the position where the potential energy is the least. </a:t>
            </a:r>
          </a:p>
          <a:p>
            <a:pPr algn="just">
              <a:buClr>
                <a:schemeClr val="accent6">
                  <a:lumMod val="75000"/>
                </a:schemeClr>
              </a:buClr>
              <a:buFont typeface="Wingdings" pitchFamily="2" charset="2"/>
              <a:buChar char="v"/>
            </a:pPr>
            <a:r>
              <a:rPr lang="en-GB" b="1" dirty="0" smtClean="0">
                <a:solidFill>
                  <a:srgbClr val="005426"/>
                </a:solidFill>
                <a:latin typeface="Arial Narrow" pitchFamily="34" charset="0"/>
              </a:rPr>
              <a:t>	When the glider is at position A, the spring is stretched the greatest distance and the elastic potential energy is a maximum. A similar statement can be made for position E. At position E, the spring is compressed the most and the elastic potential energy at this location is also a maximum. </a:t>
            </a:r>
          </a:p>
          <a:p>
            <a:pPr algn="just">
              <a:buClr>
                <a:schemeClr val="accent6">
                  <a:lumMod val="75000"/>
                </a:schemeClr>
              </a:buClr>
              <a:buFont typeface="Wingdings" pitchFamily="2" charset="2"/>
              <a:buChar char="v"/>
            </a:pPr>
            <a:r>
              <a:rPr lang="en-GB" b="1" dirty="0" smtClean="0">
                <a:solidFill>
                  <a:srgbClr val="005426"/>
                </a:solidFill>
                <a:latin typeface="Arial Narrow" pitchFamily="34" charset="0"/>
              </a:rPr>
              <a:t>	Since the spring stretches as much as compresses, the elastic potential energy at position A (the </a:t>
            </a:r>
            <a:r>
              <a:rPr lang="en-GB" b="1" i="1" dirty="0" smtClean="0">
                <a:solidFill>
                  <a:srgbClr val="005426"/>
                </a:solidFill>
                <a:latin typeface="Arial Narrow" pitchFamily="34" charset="0"/>
              </a:rPr>
              <a:t>stretched</a:t>
            </a:r>
            <a:r>
              <a:rPr lang="en-GB" b="1" dirty="0" smtClean="0">
                <a:solidFill>
                  <a:srgbClr val="005426"/>
                </a:solidFill>
                <a:latin typeface="Arial Narrow" pitchFamily="34" charset="0"/>
              </a:rPr>
              <a:t> position) is the same as at position E (the </a:t>
            </a:r>
            <a:r>
              <a:rPr lang="en-GB" b="1" i="1" dirty="0" smtClean="0">
                <a:solidFill>
                  <a:srgbClr val="005426"/>
                </a:solidFill>
                <a:latin typeface="Arial Narrow" pitchFamily="34" charset="0"/>
              </a:rPr>
              <a:t>compressed</a:t>
            </a:r>
            <a:r>
              <a:rPr lang="en-GB" b="1" dirty="0" smtClean="0">
                <a:solidFill>
                  <a:srgbClr val="005426"/>
                </a:solidFill>
                <a:latin typeface="Arial Narrow" pitchFamily="34" charset="0"/>
              </a:rPr>
              <a:t> position). At these two positions - A and E - the velocity is 0 m/s and the kinetic energy is 0 J</a:t>
            </a:r>
            <a:endParaRPr lang="en-US" b="1" dirty="0">
              <a:solidFill>
                <a:srgbClr val="005426"/>
              </a:solidFill>
              <a:latin typeface="Arial Narrow" pitchFamily="34" charset="0"/>
            </a:endParaRPr>
          </a:p>
        </p:txBody>
      </p:sp>
      <p:sp>
        <p:nvSpPr>
          <p:cNvPr id="3" name="Footer Placeholder 2"/>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Dr.K.Vaideki, PSG CT</a:t>
            </a:r>
            <a:endParaRPr lang="en-US"/>
          </a:p>
        </p:txBody>
      </p:sp>
      <p:pic>
        <p:nvPicPr>
          <p:cNvPr id="24578" name="Picture 2"/>
          <p:cNvPicPr>
            <a:picLocks noChangeAspect="1" noChangeArrowheads="1"/>
          </p:cNvPicPr>
          <p:nvPr/>
        </p:nvPicPr>
        <p:blipFill>
          <a:blip r:embed="rId3"/>
          <a:srcRect/>
          <a:stretch>
            <a:fillRect/>
          </a:stretch>
        </p:blipFill>
        <p:spPr bwMode="auto">
          <a:xfrm>
            <a:off x="642910" y="785794"/>
            <a:ext cx="7781117" cy="46177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40099"/>
            <a:ext cx="9144000" cy="4786346"/>
          </a:xfrm>
        </p:spPr>
        <p:txBody>
          <a:bodyPr>
            <a:normAutofit/>
          </a:bodyPr>
          <a:lstStyle/>
          <a:p>
            <a:pPr algn="just">
              <a:buNone/>
            </a:pPr>
            <a:r>
              <a:rPr lang="en-GB" sz="2000" dirty="0" smtClean="0"/>
              <a:t>   </a:t>
            </a:r>
            <a:r>
              <a:rPr lang="en-GB" sz="2000" b="1" dirty="0" smtClean="0">
                <a:latin typeface="Arial Narrow" pitchFamily="34" charset="0"/>
              </a:rPr>
              <a:t>The period is the time for a vibrating object to make one complete cycle of vibration. The variables that effect the period of a spring-mass system are the mass and the spring constant.  The equation that relates these variables is</a:t>
            </a:r>
          </a:p>
          <a:p>
            <a:pPr algn="just">
              <a:buNone/>
            </a:pPr>
            <a:r>
              <a:rPr lang="en-GB" sz="2400" b="1" dirty="0" smtClean="0">
                <a:solidFill>
                  <a:srgbClr val="FF0000"/>
                </a:solidFill>
                <a:latin typeface="Arial Narrow" pitchFamily="34" charset="0"/>
              </a:rPr>
              <a:t>     				T = 2•Π•(m/k)</a:t>
            </a:r>
            <a:r>
              <a:rPr lang="en-GB" sz="2400" b="1" baseline="30000" dirty="0" smtClean="0">
                <a:solidFill>
                  <a:srgbClr val="FF0000"/>
                </a:solidFill>
                <a:latin typeface="Arial Narrow" pitchFamily="34" charset="0"/>
              </a:rPr>
              <a:t>1/2</a:t>
            </a:r>
          </a:p>
          <a:p>
            <a:pPr algn="just">
              <a:buNone/>
            </a:pPr>
            <a:r>
              <a:rPr lang="en-GB" sz="2400" dirty="0" smtClean="0"/>
              <a:t>	</a:t>
            </a:r>
            <a:r>
              <a:rPr lang="en-GB" sz="2000" b="1" dirty="0" smtClean="0">
                <a:latin typeface="Arial Narrow" pitchFamily="34" charset="0"/>
              </a:rPr>
              <a:t>where T is the period, m is the mass of the object attached to the spring, and k is the spring constant of the spring. </a:t>
            </a:r>
          </a:p>
          <a:p>
            <a:pPr algn="just">
              <a:buNone/>
            </a:pPr>
            <a:endParaRPr lang="en-GB" sz="2000" b="1" dirty="0" smtClean="0">
              <a:latin typeface="Arial Narrow" pitchFamily="34" charset="0"/>
            </a:endParaRPr>
          </a:p>
          <a:p>
            <a:pPr algn="just">
              <a:buNone/>
            </a:pPr>
            <a:r>
              <a:rPr lang="en-GB" sz="2000" b="1" dirty="0" smtClean="0">
                <a:latin typeface="Arial Narrow" pitchFamily="34" charset="0"/>
              </a:rPr>
              <a:t>	</a:t>
            </a:r>
            <a:r>
              <a:rPr lang="en-GB" sz="2000" b="1" dirty="0" smtClean="0">
                <a:solidFill>
                  <a:srgbClr val="C00000"/>
                </a:solidFill>
                <a:latin typeface="Arial Narrow" pitchFamily="34" charset="0"/>
              </a:rPr>
              <a:t>The equation can be interpreted to mean that :</a:t>
            </a:r>
          </a:p>
          <a:p>
            <a:pPr algn="just">
              <a:buNone/>
            </a:pPr>
            <a:r>
              <a:rPr lang="en-GB" sz="2000" b="1" dirty="0" smtClean="0">
                <a:latin typeface="Arial Narrow" pitchFamily="34" charset="0"/>
              </a:rPr>
              <a:t>	</a:t>
            </a:r>
            <a:r>
              <a:rPr lang="en-GB" sz="2000" b="1" dirty="0" smtClean="0">
                <a:solidFill>
                  <a:srgbClr val="00B050"/>
                </a:solidFill>
                <a:latin typeface="Arial Narrow" pitchFamily="34" charset="0"/>
              </a:rPr>
              <a:t>(</a:t>
            </a:r>
            <a:r>
              <a:rPr lang="en-GB" sz="2000" b="1" dirty="0" err="1" smtClean="0">
                <a:solidFill>
                  <a:srgbClr val="00B050"/>
                </a:solidFill>
                <a:latin typeface="Arial Narrow" pitchFamily="34" charset="0"/>
              </a:rPr>
              <a:t>i</a:t>
            </a:r>
            <a:r>
              <a:rPr lang="en-GB" sz="2000" b="1" dirty="0" smtClean="0">
                <a:solidFill>
                  <a:srgbClr val="00B050"/>
                </a:solidFill>
                <a:latin typeface="Arial Narrow" pitchFamily="34" charset="0"/>
              </a:rPr>
              <a:t>) more massive objects will vibrate with a longer period. Their greater </a:t>
            </a:r>
            <a:r>
              <a:rPr lang="en-GB" sz="2000" b="1" dirty="0" smtClean="0">
                <a:solidFill>
                  <a:srgbClr val="00B050"/>
                </a:solidFill>
                <a:latin typeface="Arial Narrow" pitchFamily="34" charset="0"/>
                <a:hlinkClick r:id="rId3"/>
              </a:rPr>
              <a:t>inertia</a:t>
            </a:r>
            <a:r>
              <a:rPr lang="en-GB" sz="2000" b="1" dirty="0" smtClean="0">
                <a:solidFill>
                  <a:srgbClr val="00B050"/>
                </a:solidFill>
                <a:latin typeface="Arial Narrow" pitchFamily="34" charset="0"/>
              </a:rPr>
              <a:t> means that it takes more time to complete a cycle.</a:t>
            </a:r>
          </a:p>
          <a:p>
            <a:pPr algn="just">
              <a:buNone/>
            </a:pPr>
            <a:r>
              <a:rPr lang="en-GB" sz="2000" b="1" dirty="0" smtClean="0">
                <a:solidFill>
                  <a:srgbClr val="0070C0"/>
                </a:solidFill>
                <a:latin typeface="Arial Narrow" pitchFamily="34" charset="0"/>
              </a:rPr>
              <a:t>    (ii) and springs with a greater spring constant (stiffer springs) have a smaller period; masses attached to these springs take less time to complete a cycle. Their greater spring constant means they exert stronger restoring forces upon the attached mass. This greater force reduces the length of time to complete one cycle of vibration.</a:t>
            </a:r>
          </a:p>
          <a:p>
            <a:pPr>
              <a:buNone/>
            </a:pPr>
            <a:endParaRPr lang="en-US" sz="2000" dirty="0">
              <a:latin typeface="Arial Narrow" pitchFamily="34" charset="0"/>
            </a:endParaRPr>
          </a:p>
        </p:txBody>
      </p:sp>
      <p:sp>
        <p:nvSpPr>
          <p:cNvPr id="3" name="Footer Placeholder 2"/>
          <p:cNvSpPr>
            <a:spLocks noGrp="1"/>
          </p:cNvSpPr>
          <p:nvPr>
            <p:ph type="ftr" sz="quarter" idx="11"/>
          </p:nvPr>
        </p:nvSpPr>
        <p:spPr/>
        <p:txBody>
          <a:bodyPr/>
          <a:lstStyle/>
          <a:p>
            <a:r>
              <a:rPr lang="en-US" smtClean="0"/>
              <a:t>Dr.K.Vaideki, PSG CT</a:t>
            </a:r>
            <a:endParaRPr lang="en-US"/>
          </a:p>
        </p:txBody>
      </p:sp>
      <p:sp>
        <p:nvSpPr>
          <p:cNvPr id="4" name="Title 3"/>
          <p:cNvSpPr>
            <a:spLocks noGrp="1"/>
          </p:cNvSpPr>
          <p:nvPr>
            <p:ph type="title"/>
          </p:nvPr>
        </p:nvSpPr>
        <p:spPr>
          <a:xfrm>
            <a:off x="0" y="142852"/>
            <a:ext cx="9144000" cy="857232"/>
          </a:xfrm>
        </p:spPr>
        <p:txBody>
          <a:bodyPr>
            <a:noAutofit/>
          </a:bodyPr>
          <a:lstStyle/>
          <a:p>
            <a:pPr algn="ctr"/>
            <a:r>
              <a:rPr lang="en-GB" sz="2800" dirty="0" smtClean="0">
                <a:solidFill>
                  <a:srgbClr val="005426"/>
                </a:solidFill>
                <a:latin typeface="Arial Narrow" pitchFamily="34" charset="0"/>
              </a:rPr>
              <a:t>Period of a Mass on a Spring</a:t>
            </a:r>
            <a:br>
              <a:rPr lang="en-GB" sz="2800" dirty="0" smtClean="0">
                <a:solidFill>
                  <a:srgbClr val="005426"/>
                </a:solidFill>
                <a:latin typeface="Arial Narrow" pitchFamily="34" charset="0"/>
              </a:rPr>
            </a:br>
            <a:endParaRPr lang="en-US" sz="2800" dirty="0">
              <a:solidFill>
                <a:srgbClr val="005426"/>
              </a:solidFill>
              <a:latin typeface="Arial Narrow" pitchFamily="34" charset="0"/>
            </a:endParaRPr>
          </a:p>
        </p:txBody>
      </p:sp>
      <p:sp>
        <p:nvSpPr>
          <p:cNvPr id="5" name="TextBox 4"/>
          <p:cNvSpPr txBox="1"/>
          <p:nvPr/>
        </p:nvSpPr>
        <p:spPr>
          <a:xfrm>
            <a:off x="0" y="5857892"/>
            <a:ext cx="8179996" cy="923330"/>
          </a:xfrm>
          <a:prstGeom prst="rect">
            <a:avLst/>
          </a:prstGeom>
          <a:noFill/>
        </p:spPr>
        <p:txBody>
          <a:bodyPr wrap="none" rtlCol="0">
            <a:spAutoFit/>
          </a:bodyPr>
          <a:lstStyle/>
          <a:p>
            <a:r>
              <a:rPr lang="en-GB" b="1" dirty="0" smtClean="0">
                <a:latin typeface="Arial Narrow" pitchFamily="34" charset="0"/>
              </a:rPr>
              <a:t>Reference:</a:t>
            </a:r>
            <a:endParaRPr lang="en-US" b="1" dirty="0" smtClean="0">
              <a:latin typeface="Arial Narrow" pitchFamily="34" charset="0"/>
            </a:endParaRPr>
          </a:p>
          <a:p>
            <a:r>
              <a:rPr lang="en-US" b="1" dirty="0" smtClean="0">
                <a:latin typeface="Arial Narrow" pitchFamily="34" charset="0"/>
                <a:hlinkClick r:id="rId4"/>
              </a:rPr>
              <a:t>https://www.physicsclassroom.com/class/waves/Lesson-0/Motion-of-a-Mass-on-a-Spring</a:t>
            </a:r>
            <a:endParaRPr lang="en-US" b="1" dirty="0" smtClean="0">
              <a:latin typeface="Arial Narrow" pitchFamily="34" charset="0"/>
            </a:endParaRPr>
          </a:p>
          <a:p>
            <a:endParaRPr lang="en-US" b="1" dirty="0">
              <a:latin typeface="Arial Narrow"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Dr.K.Vaideki, PSG CT</a:t>
            </a:r>
            <a:endParaRPr lang="en-US"/>
          </a:p>
        </p:txBody>
      </p:sp>
      <p:sp>
        <p:nvSpPr>
          <p:cNvPr id="5" name="Rectangle 4"/>
          <p:cNvSpPr/>
          <p:nvPr/>
        </p:nvSpPr>
        <p:spPr>
          <a:xfrm>
            <a:off x="0" y="142852"/>
            <a:ext cx="9144000" cy="1015663"/>
          </a:xfrm>
          <a:prstGeom prst="rect">
            <a:avLst/>
          </a:prstGeom>
        </p:spPr>
        <p:txBody>
          <a:bodyPr wrap="square">
            <a:spAutoFit/>
          </a:bodyPr>
          <a:lstStyle/>
          <a:p>
            <a:pPr algn="just"/>
            <a:r>
              <a:rPr lang="en-GB" sz="2000" b="1" dirty="0" smtClean="0">
                <a:latin typeface="Arial Narrow" pitchFamily="34" charset="0"/>
              </a:rPr>
              <a:t>1. A 0.5 kg mass is hung on a vertical </a:t>
            </a:r>
            <a:r>
              <a:rPr lang="en-GB" sz="2000" b="1" dirty="0" err="1" smtClean="0">
                <a:latin typeface="Arial Narrow" pitchFamily="34" charset="0"/>
              </a:rPr>
              <a:t>massless</a:t>
            </a:r>
            <a:r>
              <a:rPr lang="en-GB" sz="2000" b="1" dirty="0" smtClean="0">
                <a:latin typeface="Arial Narrow" pitchFamily="34" charset="0"/>
              </a:rPr>
              <a:t> spring. The new equilibrium position of the spring is found to be 3 cm below the equilibrium position of the spring without the mass. What is the spring constant, </a:t>
            </a:r>
            <a:r>
              <a:rPr lang="en-GB" sz="2000" b="1" i="1" dirty="0" smtClean="0">
                <a:latin typeface="Arial Narrow" pitchFamily="34" charset="0"/>
              </a:rPr>
              <a:t>k</a:t>
            </a:r>
            <a:r>
              <a:rPr lang="en-GB" sz="2000" b="1" dirty="0" smtClean="0">
                <a:latin typeface="Arial Narrow" pitchFamily="34" charset="0"/>
              </a:rPr>
              <a:t> of the spring</a:t>
            </a:r>
            <a:endParaRPr lang="en-US" sz="2000" b="1" dirty="0">
              <a:latin typeface="Arial Narrow" pitchFamily="34" charset="0"/>
            </a:endParaRPr>
          </a:p>
        </p:txBody>
      </p:sp>
      <p:sp>
        <p:nvSpPr>
          <p:cNvPr id="4" name="TextBox 3"/>
          <p:cNvSpPr txBox="1"/>
          <p:nvPr/>
        </p:nvSpPr>
        <p:spPr>
          <a:xfrm>
            <a:off x="2357422" y="1428736"/>
            <a:ext cx="1606530" cy="646331"/>
          </a:xfrm>
          <a:prstGeom prst="rect">
            <a:avLst/>
          </a:prstGeom>
          <a:noFill/>
        </p:spPr>
        <p:txBody>
          <a:bodyPr wrap="none" rtlCol="0">
            <a:spAutoFit/>
          </a:bodyPr>
          <a:lstStyle/>
          <a:p>
            <a:r>
              <a:rPr lang="en-GB" dirty="0" smtClean="0"/>
              <a:t>K=f/x</a:t>
            </a:r>
          </a:p>
          <a:p>
            <a:r>
              <a:rPr lang="en-GB" dirty="0" smtClean="0"/>
              <a:t>   =166 N/m</a:t>
            </a:r>
            <a:endParaRPr lang="en-US" dirty="0"/>
          </a:p>
        </p:txBody>
      </p:sp>
      <p:pic>
        <p:nvPicPr>
          <p:cNvPr id="6" name="Picture 2"/>
          <p:cNvPicPr>
            <a:picLocks noChangeAspect="1" noChangeArrowheads="1"/>
          </p:cNvPicPr>
          <p:nvPr/>
        </p:nvPicPr>
        <p:blipFill>
          <a:blip r:embed="rId2"/>
          <a:srcRect t="21658" r="56850"/>
          <a:stretch>
            <a:fillRect/>
          </a:stretch>
        </p:blipFill>
        <p:spPr bwMode="auto">
          <a:xfrm>
            <a:off x="642910" y="1785926"/>
            <a:ext cx="3357586" cy="36176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b="1" dirty="0" smtClean="0">
                <a:latin typeface="Arial Narrow" pitchFamily="34" charset="0"/>
              </a:rPr>
              <a:t>Hooke’s law. Characteristics of a spring and damper. </a:t>
            </a:r>
          </a:p>
          <a:p>
            <a:pPr algn="just"/>
            <a:r>
              <a:rPr lang="en-IN" b="1" dirty="0" smtClean="0">
                <a:latin typeface="Arial Narrow" pitchFamily="34" charset="0"/>
              </a:rPr>
              <a:t>Differential equation of a spring, mass and damper system and its solution. </a:t>
            </a:r>
          </a:p>
          <a:p>
            <a:pPr algn="just"/>
            <a:r>
              <a:rPr lang="en-IN" b="1" dirty="0" smtClean="0">
                <a:latin typeface="Arial Narrow" pitchFamily="34" charset="0"/>
              </a:rPr>
              <a:t>Natural frequency. Forced oscillations. Frequency response of the system and resonance. </a:t>
            </a:r>
          </a:p>
          <a:p>
            <a:pPr algn="just"/>
            <a:r>
              <a:rPr lang="en-IN" b="1" dirty="0" smtClean="0">
                <a:latin typeface="Arial Narrow" pitchFamily="34" charset="0"/>
              </a:rPr>
              <a:t>Damping and energy dissipation.</a:t>
            </a:r>
          </a:p>
          <a:p>
            <a:pPr algn="just"/>
            <a:r>
              <a:rPr lang="en-IN" b="1" dirty="0" smtClean="0">
                <a:latin typeface="Arial Narrow" pitchFamily="34" charset="0"/>
              </a:rPr>
              <a:t> Application to vibration control and shock absorbers. Considerations for mechanical isolation of equipment. Magneto-rheological fluids and application to adaptive dampers. </a:t>
            </a:r>
            <a:endParaRPr lang="en-US" b="1" dirty="0">
              <a:latin typeface="Arial Narrow" pitchFamily="34" charset="0"/>
            </a:endParaRPr>
          </a:p>
        </p:txBody>
      </p:sp>
      <p:sp>
        <p:nvSpPr>
          <p:cNvPr id="3" name="Footer Placeholder 2"/>
          <p:cNvSpPr>
            <a:spLocks noGrp="1"/>
          </p:cNvSpPr>
          <p:nvPr>
            <p:ph type="ftr" sz="quarter" idx="11"/>
          </p:nvPr>
        </p:nvSpPr>
        <p:spPr/>
        <p:txBody>
          <a:bodyPr/>
          <a:lstStyle/>
          <a:p>
            <a:r>
              <a:rPr lang="en-US" smtClean="0"/>
              <a:t>Dr.K.Vaideki, PSG CT</a:t>
            </a:r>
            <a:endParaRPr lang="en-US"/>
          </a:p>
        </p:txBody>
      </p:sp>
      <p:sp>
        <p:nvSpPr>
          <p:cNvPr id="4" name="Title 3"/>
          <p:cNvSpPr>
            <a:spLocks noGrp="1"/>
          </p:cNvSpPr>
          <p:nvPr>
            <p:ph type="title"/>
          </p:nvPr>
        </p:nvSpPr>
        <p:spPr/>
        <p:txBody>
          <a:bodyPr/>
          <a:lstStyle/>
          <a:p>
            <a:pPr algn="ctr"/>
            <a:r>
              <a:rPr lang="en-GB" dirty="0" smtClean="0">
                <a:solidFill>
                  <a:srgbClr val="FF0000"/>
                </a:solidFill>
                <a:latin typeface="Arial Narrow" pitchFamily="34" charset="0"/>
              </a:rPr>
              <a:t>OVERVIEW:</a:t>
            </a:r>
            <a:endParaRPr lang="en-US" dirty="0">
              <a:solidFill>
                <a:srgbClr val="FF0000"/>
              </a:solidFill>
              <a:latin typeface="Arial Narrow"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Dr.K.Vaideki, PSG CT</a:t>
            </a:r>
            <a:endParaRPr lang="en-US"/>
          </a:p>
        </p:txBody>
      </p:sp>
      <p:sp>
        <p:nvSpPr>
          <p:cNvPr id="5" name="Rectangle 4"/>
          <p:cNvSpPr/>
          <p:nvPr/>
        </p:nvSpPr>
        <p:spPr>
          <a:xfrm>
            <a:off x="65315" y="115909"/>
            <a:ext cx="9001156" cy="1015663"/>
          </a:xfrm>
          <a:prstGeom prst="rect">
            <a:avLst/>
          </a:prstGeom>
        </p:spPr>
        <p:txBody>
          <a:bodyPr wrap="square">
            <a:spAutoFit/>
          </a:bodyPr>
          <a:lstStyle/>
          <a:p>
            <a:pPr algn="just"/>
            <a:r>
              <a:rPr lang="en-GB" sz="2000" b="1" dirty="0" smtClean="0">
                <a:latin typeface="Arial Narrow" pitchFamily="34" charset="0"/>
              </a:rPr>
              <a:t>2. Consider a SHO with </a:t>
            </a:r>
            <a:r>
              <a:rPr lang="en-GB" sz="2000" b="1" i="1" dirty="0" smtClean="0">
                <a:latin typeface="Arial Narrow" pitchFamily="34" charset="0"/>
              </a:rPr>
              <a:t>m</a:t>
            </a:r>
            <a:r>
              <a:rPr lang="en-GB" sz="2000" b="1" dirty="0" smtClean="0">
                <a:latin typeface="Arial Narrow" pitchFamily="34" charset="0"/>
              </a:rPr>
              <a:t> = 0.5 kg, </a:t>
            </a:r>
            <a:r>
              <a:rPr lang="en-GB" sz="2000" b="1" i="1" dirty="0" smtClean="0">
                <a:latin typeface="Arial Narrow" pitchFamily="34" charset="0"/>
              </a:rPr>
              <a:t>k</a:t>
            </a:r>
            <a:r>
              <a:rPr lang="en-GB" sz="2000" b="1" dirty="0" smtClean="0">
                <a:latin typeface="Arial Narrow" pitchFamily="34" charset="0"/>
              </a:rPr>
              <a:t> = 10 N/m and amplitude </a:t>
            </a:r>
            <a:r>
              <a:rPr lang="en-GB" sz="2000" b="1" i="1" dirty="0" smtClean="0">
                <a:latin typeface="Arial Narrow" pitchFamily="34" charset="0"/>
              </a:rPr>
              <a:t>A</a:t>
            </a:r>
            <a:r>
              <a:rPr lang="en-GB" sz="2000" b="1" dirty="0" smtClean="0">
                <a:latin typeface="Arial Narrow" pitchFamily="34" charset="0"/>
              </a:rPr>
              <a:t> = 3 cm. a) What is the total energy of the oscillator? b) What is its maximum speed? c) What is the speed when </a:t>
            </a:r>
            <a:r>
              <a:rPr lang="en-GB" sz="2000" b="1" i="1" dirty="0" smtClean="0">
                <a:latin typeface="Arial Narrow" pitchFamily="34" charset="0"/>
              </a:rPr>
              <a:t>x</a:t>
            </a:r>
            <a:r>
              <a:rPr lang="en-GB" sz="2000" b="1" dirty="0" smtClean="0">
                <a:latin typeface="Arial Narrow" pitchFamily="34" charset="0"/>
              </a:rPr>
              <a:t> = 2 cm? d) What are the kinetic and potential energies when </a:t>
            </a:r>
            <a:r>
              <a:rPr lang="en-GB" sz="2000" b="1" i="1" dirty="0" smtClean="0">
                <a:latin typeface="Arial Narrow" pitchFamily="34" charset="0"/>
              </a:rPr>
              <a:t>x</a:t>
            </a:r>
            <a:r>
              <a:rPr lang="en-GB" sz="2000" b="1" dirty="0" smtClean="0">
                <a:latin typeface="Arial Narrow" pitchFamily="34" charset="0"/>
              </a:rPr>
              <a:t> = 2 cm?</a:t>
            </a:r>
            <a:endParaRPr lang="en-US" sz="2000" b="1" dirty="0">
              <a:latin typeface="Arial Narrow" pitchFamily="34" charset="0"/>
            </a:endParaRPr>
          </a:p>
        </p:txBody>
      </p:sp>
      <p:sp>
        <p:nvSpPr>
          <p:cNvPr id="4" name="TextBox 3"/>
          <p:cNvSpPr txBox="1"/>
          <p:nvPr/>
        </p:nvSpPr>
        <p:spPr>
          <a:xfrm>
            <a:off x="1643042" y="1857364"/>
            <a:ext cx="1867819" cy="1200329"/>
          </a:xfrm>
          <a:prstGeom prst="rect">
            <a:avLst/>
          </a:prstGeom>
          <a:noFill/>
        </p:spPr>
        <p:txBody>
          <a:bodyPr wrap="none" rtlCol="0">
            <a:spAutoFit/>
          </a:bodyPr>
          <a:lstStyle/>
          <a:p>
            <a:r>
              <a:rPr lang="en-GB" dirty="0" smtClean="0"/>
              <a:t>TE: at x = 3cm</a:t>
            </a:r>
          </a:p>
          <a:p>
            <a:r>
              <a:rPr lang="en-GB" dirty="0" smtClean="0"/>
              <a:t>TE= PE</a:t>
            </a:r>
          </a:p>
          <a:p>
            <a:r>
              <a:rPr lang="en-GB" dirty="0" smtClean="0"/>
              <a:t>PE =1/2 kx</a:t>
            </a:r>
            <a:r>
              <a:rPr lang="en-GB" baseline="30000" dirty="0" smtClean="0"/>
              <a:t>2</a:t>
            </a:r>
          </a:p>
          <a:p>
            <a:r>
              <a:rPr lang="en-GB" dirty="0" smtClean="0"/>
              <a:t>    =45 x 10</a:t>
            </a:r>
            <a:r>
              <a:rPr lang="en-GB" baseline="30000" dirty="0" smtClean="0"/>
              <a:t>-4</a:t>
            </a:r>
            <a:r>
              <a:rPr lang="en-GB" dirty="0" smtClean="0"/>
              <a:t> J</a:t>
            </a:r>
            <a:endParaRPr lang="en-US" dirty="0"/>
          </a:p>
        </p:txBody>
      </p:sp>
      <p:sp>
        <p:nvSpPr>
          <p:cNvPr id="6" name="TextBox 5"/>
          <p:cNvSpPr txBox="1"/>
          <p:nvPr/>
        </p:nvSpPr>
        <p:spPr>
          <a:xfrm>
            <a:off x="140393" y="4071942"/>
            <a:ext cx="4572032" cy="1200329"/>
          </a:xfrm>
          <a:prstGeom prst="rect">
            <a:avLst/>
          </a:prstGeom>
          <a:noFill/>
        </p:spPr>
        <p:txBody>
          <a:bodyPr wrap="square" rtlCol="0">
            <a:spAutoFit/>
          </a:bodyPr>
          <a:lstStyle/>
          <a:p>
            <a:r>
              <a:rPr lang="en-GB" dirty="0" smtClean="0"/>
              <a:t>V at x=2 cm:</a:t>
            </a:r>
          </a:p>
          <a:p>
            <a:r>
              <a:rPr lang="en-GB" dirty="0" smtClean="0"/>
              <a:t>0.10 m/s</a:t>
            </a:r>
          </a:p>
          <a:p>
            <a:r>
              <a:rPr lang="en-GB" dirty="0" smtClean="0"/>
              <a:t>TE = KE + PE ( at x=2 cm)</a:t>
            </a:r>
          </a:p>
          <a:p>
            <a:r>
              <a:rPr lang="en-GB" dirty="0" smtClean="0"/>
              <a:t>     45 x10</a:t>
            </a:r>
            <a:r>
              <a:rPr lang="en-GB" baseline="30000" dirty="0" smtClean="0"/>
              <a:t>-4</a:t>
            </a:r>
            <a:r>
              <a:rPr lang="en-GB" dirty="0" smtClean="0"/>
              <a:t>= 1/2mv</a:t>
            </a:r>
            <a:r>
              <a:rPr lang="en-GB" baseline="30000" dirty="0" smtClean="0"/>
              <a:t>2</a:t>
            </a:r>
            <a:r>
              <a:rPr lang="en-GB" dirty="0" smtClean="0"/>
              <a:t> + ½ k(2x10-2)</a:t>
            </a:r>
            <a:r>
              <a:rPr lang="en-GB" baseline="30000" dirty="0" smtClean="0"/>
              <a:t>2</a:t>
            </a:r>
            <a:endParaRPr lang="en-US" baseline="30000" dirty="0"/>
          </a:p>
        </p:txBody>
      </p:sp>
      <p:sp>
        <p:nvSpPr>
          <p:cNvPr id="7" name="TextBox 6"/>
          <p:cNvSpPr txBox="1"/>
          <p:nvPr/>
        </p:nvSpPr>
        <p:spPr>
          <a:xfrm>
            <a:off x="4995744" y="4143380"/>
            <a:ext cx="3848128" cy="1200329"/>
          </a:xfrm>
          <a:prstGeom prst="rect">
            <a:avLst/>
          </a:prstGeom>
          <a:noFill/>
        </p:spPr>
        <p:txBody>
          <a:bodyPr wrap="square" rtlCol="0">
            <a:spAutoFit/>
          </a:bodyPr>
          <a:lstStyle/>
          <a:p>
            <a:r>
              <a:rPr lang="en-GB" dirty="0" smtClean="0"/>
              <a:t>PE &amp; KE at x=2 cm</a:t>
            </a:r>
          </a:p>
          <a:p>
            <a:r>
              <a:rPr lang="en-GB" dirty="0" smtClean="0"/>
              <a:t>PE = 20 x 10-4 J</a:t>
            </a:r>
          </a:p>
          <a:p>
            <a:r>
              <a:rPr lang="en-GB" dirty="0" smtClean="0"/>
              <a:t>KE = 25 x 10-4 J</a:t>
            </a:r>
          </a:p>
          <a:p>
            <a:endParaRPr lang="en-US" dirty="0"/>
          </a:p>
        </p:txBody>
      </p:sp>
      <p:sp>
        <p:nvSpPr>
          <p:cNvPr id="8" name="TextBox 7"/>
          <p:cNvSpPr txBox="1"/>
          <p:nvPr/>
        </p:nvSpPr>
        <p:spPr>
          <a:xfrm>
            <a:off x="5256733" y="1785926"/>
            <a:ext cx="2458539" cy="1754326"/>
          </a:xfrm>
          <a:prstGeom prst="rect">
            <a:avLst/>
          </a:prstGeom>
          <a:noFill/>
        </p:spPr>
        <p:txBody>
          <a:bodyPr wrap="square" rtlCol="0">
            <a:spAutoFit/>
          </a:bodyPr>
          <a:lstStyle/>
          <a:p>
            <a:r>
              <a:rPr lang="en-GB" dirty="0" smtClean="0"/>
              <a:t>V:</a:t>
            </a:r>
          </a:p>
          <a:p>
            <a:r>
              <a:rPr lang="en-GB" dirty="0" smtClean="0"/>
              <a:t>Max KE = Max PE</a:t>
            </a:r>
          </a:p>
          <a:p>
            <a:r>
              <a:rPr lang="en-GB" dirty="0" smtClean="0"/>
              <a:t>½ mv</a:t>
            </a:r>
            <a:r>
              <a:rPr lang="en-GB" baseline="30000" dirty="0" smtClean="0"/>
              <a:t>2</a:t>
            </a:r>
            <a:r>
              <a:rPr lang="en-GB" dirty="0" smtClean="0"/>
              <a:t> = ½ kx</a:t>
            </a:r>
            <a:r>
              <a:rPr lang="en-GB" baseline="30000" dirty="0" smtClean="0"/>
              <a:t>2</a:t>
            </a:r>
          </a:p>
          <a:p>
            <a:r>
              <a:rPr lang="en-GB" dirty="0" smtClean="0"/>
              <a:t>V2 = kx</a:t>
            </a:r>
            <a:r>
              <a:rPr lang="en-GB" baseline="30000" dirty="0" smtClean="0"/>
              <a:t>2</a:t>
            </a:r>
            <a:r>
              <a:rPr lang="en-GB" dirty="0" smtClean="0"/>
              <a:t>/m</a:t>
            </a:r>
          </a:p>
          <a:p>
            <a:r>
              <a:rPr lang="en-GB" dirty="0" smtClean="0"/>
              <a:t>V = √kx</a:t>
            </a:r>
            <a:r>
              <a:rPr lang="en-GB" baseline="30000" dirty="0" smtClean="0"/>
              <a:t>2</a:t>
            </a:r>
            <a:r>
              <a:rPr lang="en-GB" dirty="0" smtClean="0"/>
              <a:t> /m</a:t>
            </a:r>
          </a:p>
          <a:p>
            <a:r>
              <a:rPr lang="en-GB" dirty="0" smtClean="0"/>
              <a:t>   = 0.134 m/s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2350681" cy="365125"/>
          </a:xfrm>
        </p:spPr>
        <p:txBody>
          <a:bodyPr/>
          <a:lstStyle/>
          <a:p>
            <a:r>
              <a:rPr lang="en-US" dirty="0" err="1" smtClean="0"/>
              <a:t>Dr.K.Vaideki</a:t>
            </a:r>
            <a:r>
              <a:rPr lang="en-US" dirty="0" smtClean="0"/>
              <a:t>, PSG CT</a:t>
            </a:r>
            <a:endParaRPr lang="en-US" dirty="0"/>
          </a:p>
        </p:txBody>
      </p:sp>
      <p:sp>
        <p:nvSpPr>
          <p:cNvPr id="4" name="Title 3"/>
          <p:cNvSpPr>
            <a:spLocks noGrp="1"/>
          </p:cNvSpPr>
          <p:nvPr>
            <p:ph type="title"/>
          </p:nvPr>
        </p:nvSpPr>
        <p:spPr>
          <a:xfrm>
            <a:off x="457200" y="274638"/>
            <a:ext cx="8229600" cy="582594"/>
          </a:xfrm>
        </p:spPr>
        <p:txBody>
          <a:bodyPr>
            <a:normAutofit/>
          </a:bodyPr>
          <a:lstStyle/>
          <a:p>
            <a:pPr algn="ctr"/>
            <a:r>
              <a:rPr lang="en-GB" sz="2800" dirty="0" smtClean="0">
                <a:solidFill>
                  <a:srgbClr val="7030A0"/>
                </a:solidFill>
                <a:latin typeface="Arial Narrow" pitchFamily="34" charset="0"/>
              </a:rPr>
              <a:t>SPRING CONNECTED IN SERIES AND PARALLEL </a:t>
            </a:r>
            <a:endParaRPr lang="en-US" sz="2800" dirty="0">
              <a:solidFill>
                <a:srgbClr val="7030A0"/>
              </a:solidFill>
              <a:latin typeface="Arial Narrow" pitchFamily="34" charset="0"/>
            </a:endParaRPr>
          </a:p>
        </p:txBody>
      </p:sp>
      <p:pic>
        <p:nvPicPr>
          <p:cNvPr id="1026" name="Picture 2"/>
          <p:cNvPicPr>
            <a:picLocks noChangeAspect="1" noChangeArrowheads="1"/>
          </p:cNvPicPr>
          <p:nvPr/>
        </p:nvPicPr>
        <p:blipFill>
          <a:blip r:embed="rId3"/>
          <a:srcRect l="8841" r="51020"/>
          <a:stretch>
            <a:fillRect/>
          </a:stretch>
        </p:blipFill>
        <p:spPr bwMode="auto">
          <a:xfrm>
            <a:off x="357158" y="1214422"/>
            <a:ext cx="2286016" cy="3497425"/>
          </a:xfrm>
          <a:prstGeom prst="rect">
            <a:avLst/>
          </a:prstGeom>
          <a:noFill/>
          <a:ln w="9525">
            <a:noFill/>
            <a:miter lim="800000"/>
            <a:headEnd/>
            <a:tailEnd/>
          </a:ln>
          <a:effectLst/>
        </p:spPr>
      </p:pic>
      <p:sp>
        <p:nvSpPr>
          <p:cNvPr id="6" name="Rectangle 5"/>
          <p:cNvSpPr/>
          <p:nvPr/>
        </p:nvSpPr>
        <p:spPr>
          <a:xfrm>
            <a:off x="2571704" y="1214422"/>
            <a:ext cx="6572296" cy="1323439"/>
          </a:xfrm>
          <a:prstGeom prst="rect">
            <a:avLst/>
          </a:prstGeom>
        </p:spPr>
        <p:txBody>
          <a:bodyPr wrap="square">
            <a:spAutoFit/>
          </a:bodyPr>
          <a:lstStyle/>
          <a:p>
            <a:pPr algn="just"/>
            <a:r>
              <a:rPr lang="en-GB" sz="2000" b="1" dirty="0" smtClean="0">
                <a:latin typeface="Arial Narrow" pitchFamily="34" charset="0"/>
              </a:rPr>
              <a:t>In the case of series connection, the elastic force in each spring is equal to the force of gravity (without taking into account the weight of the springs). The total extension is the sum of the extensions of each spring:</a:t>
            </a:r>
            <a:endParaRPr lang="en-US" sz="2000" b="1" dirty="0">
              <a:latin typeface="Arial Narrow" pitchFamily="34" charset="0"/>
            </a:endParaRPr>
          </a:p>
        </p:txBody>
      </p:sp>
      <p:sp>
        <p:nvSpPr>
          <p:cNvPr id="7" name="TextBox 6"/>
          <p:cNvSpPr txBox="1"/>
          <p:nvPr/>
        </p:nvSpPr>
        <p:spPr>
          <a:xfrm>
            <a:off x="4687116" y="2611575"/>
            <a:ext cx="3829895" cy="4062651"/>
          </a:xfrm>
          <a:prstGeom prst="rect">
            <a:avLst/>
          </a:prstGeom>
          <a:noFill/>
        </p:spPr>
        <p:txBody>
          <a:bodyPr wrap="square" rtlCol="0">
            <a:spAutoFit/>
          </a:bodyPr>
          <a:lstStyle/>
          <a:p>
            <a:r>
              <a:rPr lang="en-GB" b="1" dirty="0" smtClean="0">
                <a:latin typeface="Arial Narrow" pitchFamily="34" charset="0"/>
              </a:rPr>
              <a:t>Total Extension is:</a:t>
            </a:r>
          </a:p>
          <a:p>
            <a:endParaRPr lang="en-GB" b="1" dirty="0" smtClean="0">
              <a:latin typeface="Arial Narrow" pitchFamily="34" charset="0"/>
            </a:endParaRPr>
          </a:p>
          <a:p>
            <a:r>
              <a:rPr lang="en-GB" dirty="0" smtClean="0"/>
              <a:t>X =X</a:t>
            </a:r>
            <a:r>
              <a:rPr lang="en-GB" baseline="-25000" dirty="0" smtClean="0"/>
              <a:t>1</a:t>
            </a:r>
            <a:r>
              <a:rPr lang="en-GB" dirty="0" smtClean="0"/>
              <a:t> + X</a:t>
            </a:r>
            <a:r>
              <a:rPr lang="en-GB" baseline="-25000" dirty="0" smtClean="0"/>
              <a:t>2</a:t>
            </a:r>
          </a:p>
          <a:p>
            <a:endParaRPr lang="en-GB" baseline="-25000" dirty="0" smtClean="0"/>
          </a:p>
          <a:p>
            <a:r>
              <a:rPr lang="en-GB" b="1" dirty="0" smtClean="0">
                <a:latin typeface="Arial Narrow" pitchFamily="34" charset="0"/>
              </a:rPr>
              <a:t>Then the equivalent stiffness is given by</a:t>
            </a:r>
          </a:p>
          <a:p>
            <a:endParaRPr lang="en-GB" baseline="-25000" dirty="0" smtClean="0"/>
          </a:p>
          <a:p>
            <a:r>
              <a:rPr lang="en-GB" dirty="0" smtClean="0"/>
              <a:t>F /k= F/k</a:t>
            </a:r>
            <a:r>
              <a:rPr lang="en-GB" baseline="-25000" dirty="0" smtClean="0"/>
              <a:t>1</a:t>
            </a:r>
            <a:r>
              <a:rPr lang="en-GB" dirty="0" smtClean="0"/>
              <a:t> + F/k</a:t>
            </a:r>
            <a:r>
              <a:rPr lang="en-GB" baseline="-25000" dirty="0" smtClean="0"/>
              <a:t>2</a:t>
            </a:r>
          </a:p>
          <a:p>
            <a:r>
              <a:rPr lang="en-GB" dirty="0" smtClean="0"/>
              <a:t>1/k  = 1/k</a:t>
            </a:r>
            <a:r>
              <a:rPr lang="en-GB" baseline="-25000" dirty="0" smtClean="0"/>
              <a:t>1</a:t>
            </a:r>
            <a:r>
              <a:rPr lang="en-GB" dirty="0" smtClean="0"/>
              <a:t> + 1/k</a:t>
            </a:r>
            <a:r>
              <a:rPr lang="en-GB" baseline="-25000" dirty="0" smtClean="0"/>
              <a:t>2</a:t>
            </a:r>
          </a:p>
          <a:p>
            <a:r>
              <a:rPr lang="en-GB" dirty="0" smtClean="0"/>
              <a:t>1/k = (k</a:t>
            </a:r>
            <a:r>
              <a:rPr lang="en-GB" baseline="-25000" dirty="0" smtClean="0"/>
              <a:t>1</a:t>
            </a:r>
            <a:r>
              <a:rPr lang="en-GB" dirty="0" smtClean="0"/>
              <a:t> + k</a:t>
            </a:r>
            <a:r>
              <a:rPr lang="en-GB" baseline="-25000" dirty="0" smtClean="0"/>
              <a:t>2</a:t>
            </a:r>
            <a:r>
              <a:rPr lang="en-GB" dirty="0" smtClean="0"/>
              <a:t>)/(k</a:t>
            </a:r>
            <a:r>
              <a:rPr lang="en-GB" baseline="-25000" dirty="0" smtClean="0"/>
              <a:t>1</a:t>
            </a:r>
            <a:r>
              <a:rPr lang="en-GB" dirty="0" smtClean="0"/>
              <a:t>.k</a:t>
            </a:r>
            <a:r>
              <a:rPr lang="en-GB" baseline="-25000" dirty="0" smtClean="0"/>
              <a:t>2</a:t>
            </a:r>
            <a:r>
              <a:rPr lang="en-GB" dirty="0" smtClean="0"/>
              <a:t>)</a:t>
            </a:r>
          </a:p>
          <a:p>
            <a:r>
              <a:rPr lang="en-GB" dirty="0" smtClean="0"/>
              <a:t>k = (k</a:t>
            </a:r>
            <a:r>
              <a:rPr lang="en-GB" baseline="-25000" dirty="0" smtClean="0"/>
              <a:t>1</a:t>
            </a:r>
            <a:r>
              <a:rPr lang="en-GB" dirty="0" smtClean="0"/>
              <a:t>.k</a:t>
            </a:r>
            <a:r>
              <a:rPr lang="en-GB" baseline="-25000" dirty="0" smtClean="0"/>
              <a:t>2</a:t>
            </a:r>
            <a:r>
              <a:rPr lang="en-GB" dirty="0" smtClean="0"/>
              <a:t>)/(k</a:t>
            </a:r>
            <a:r>
              <a:rPr lang="en-GB" baseline="-25000" dirty="0" smtClean="0"/>
              <a:t>1</a:t>
            </a:r>
            <a:r>
              <a:rPr lang="en-GB" dirty="0" smtClean="0"/>
              <a:t>+k</a:t>
            </a:r>
            <a:r>
              <a:rPr lang="en-GB" baseline="-25000" dirty="0" smtClean="0"/>
              <a:t>2</a:t>
            </a:r>
            <a:r>
              <a:rPr lang="en-GB" dirty="0" smtClean="0"/>
              <a:t>)</a:t>
            </a:r>
          </a:p>
          <a:p>
            <a:endParaRPr lang="en-GB" dirty="0" smtClean="0"/>
          </a:p>
          <a:p>
            <a:r>
              <a:rPr lang="en-GB" b="1" dirty="0" smtClean="0">
                <a:latin typeface="Arial Narrow" pitchFamily="34" charset="0"/>
              </a:rPr>
              <a:t>Time Period is:</a:t>
            </a:r>
          </a:p>
          <a:p>
            <a:endParaRPr lang="en-GB" b="1" dirty="0" smtClean="0">
              <a:latin typeface="Arial Narrow" pitchFamily="34" charset="0"/>
            </a:endParaRPr>
          </a:p>
          <a:p>
            <a:r>
              <a:rPr lang="en-GB" dirty="0" smtClean="0"/>
              <a:t>T = 2</a:t>
            </a:r>
            <a:r>
              <a:rPr lang="el-GR" dirty="0" smtClean="0"/>
              <a:t>π√</a:t>
            </a:r>
            <a:r>
              <a:rPr lang="en-GB" dirty="0" smtClean="0"/>
              <a:t>(m/k)</a:t>
            </a:r>
          </a:p>
          <a:p>
            <a:r>
              <a:rPr lang="en-GB" dirty="0" smtClean="0"/>
              <a:t>   = 2</a:t>
            </a:r>
            <a:r>
              <a:rPr lang="el-GR" dirty="0" smtClean="0"/>
              <a:t>π√</a:t>
            </a:r>
            <a:r>
              <a:rPr lang="en-GB" dirty="0" smtClean="0"/>
              <a:t>(m(k</a:t>
            </a:r>
            <a:r>
              <a:rPr lang="en-GB" baseline="-25000" dirty="0" smtClean="0"/>
              <a:t>1</a:t>
            </a:r>
            <a:r>
              <a:rPr lang="en-GB" dirty="0" smtClean="0"/>
              <a:t>+k</a:t>
            </a:r>
            <a:r>
              <a:rPr lang="en-GB" baseline="-25000" dirty="0" smtClean="0"/>
              <a:t>2</a:t>
            </a:r>
            <a:r>
              <a:rPr lang="en-GB" dirty="0" smtClean="0"/>
              <a:t>))/k</a:t>
            </a:r>
            <a:r>
              <a:rPr lang="en-GB" baseline="-25000" dirty="0" smtClean="0"/>
              <a:t>1</a:t>
            </a:r>
            <a:r>
              <a:rPr lang="en-GB" dirty="0" smtClean="0"/>
              <a:t>.k</a:t>
            </a:r>
            <a:r>
              <a:rPr lang="en-GB" baseline="-25000" dirty="0" smtClean="0"/>
              <a:t>2</a:t>
            </a:r>
            <a:r>
              <a:rPr lang="en-GB"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2350681" cy="365125"/>
          </a:xfrm>
        </p:spPr>
        <p:txBody>
          <a:bodyPr/>
          <a:lstStyle/>
          <a:p>
            <a:r>
              <a:rPr lang="en-US" dirty="0" err="1" smtClean="0"/>
              <a:t>Dr.K.Vaideki</a:t>
            </a:r>
            <a:r>
              <a:rPr lang="en-US" dirty="0" smtClean="0"/>
              <a:t>, PSG CT</a:t>
            </a:r>
            <a:endParaRPr lang="en-US" dirty="0"/>
          </a:p>
        </p:txBody>
      </p:sp>
      <p:pic>
        <p:nvPicPr>
          <p:cNvPr id="7" name="Picture 2"/>
          <p:cNvPicPr>
            <a:picLocks noChangeAspect="1" noChangeArrowheads="1"/>
          </p:cNvPicPr>
          <p:nvPr/>
        </p:nvPicPr>
        <p:blipFill>
          <a:blip r:embed="rId3"/>
          <a:srcRect l="47726" r="9626" b="26467"/>
          <a:stretch>
            <a:fillRect/>
          </a:stretch>
        </p:blipFill>
        <p:spPr bwMode="auto">
          <a:xfrm>
            <a:off x="285720" y="428604"/>
            <a:ext cx="3143272" cy="3328170"/>
          </a:xfrm>
          <a:prstGeom prst="rect">
            <a:avLst/>
          </a:prstGeom>
          <a:noFill/>
          <a:ln w="9525">
            <a:noFill/>
            <a:miter lim="800000"/>
            <a:headEnd/>
            <a:tailEnd/>
          </a:ln>
          <a:effectLst/>
        </p:spPr>
      </p:pic>
      <p:sp>
        <p:nvSpPr>
          <p:cNvPr id="8" name="Rectangle 7"/>
          <p:cNvSpPr/>
          <p:nvPr/>
        </p:nvSpPr>
        <p:spPr>
          <a:xfrm>
            <a:off x="3643306" y="428604"/>
            <a:ext cx="5357850" cy="923330"/>
          </a:xfrm>
          <a:prstGeom prst="rect">
            <a:avLst/>
          </a:prstGeom>
        </p:spPr>
        <p:txBody>
          <a:bodyPr wrap="square">
            <a:spAutoFit/>
          </a:bodyPr>
          <a:lstStyle/>
          <a:p>
            <a:pPr algn="just"/>
            <a:r>
              <a:rPr lang="en-GB" b="1" dirty="0" smtClean="0">
                <a:latin typeface="Arial Narrow" pitchFamily="34" charset="0"/>
              </a:rPr>
              <a:t>When connected in parallel, the extension of both springs is the same, and the total elastic force will be equal to the sum of the forces in each spring:</a:t>
            </a:r>
            <a:endParaRPr lang="en-US" b="1" dirty="0">
              <a:latin typeface="Arial Narrow" pitchFamily="34" charset="0"/>
            </a:endParaRPr>
          </a:p>
        </p:txBody>
      </p:sp>
      <p:sp>
        <p:nvSpPr>
          <p:cNvPr id="9" name="TextBox 8"/>
          <p:cNvSpPr txBox="1"/>
          <p:nvPr/>
        </p:nvSpPr>
        <p:spPr>
          <a:xfrm>
            <a:off x="4357686" y="1714488"/>
            <a:ext cx="3829895" cy="4062651"/>
          </a:xfrm>
          <a:prstGeom prst="rect">
            <a:avLst/>
          </a:prstGeom>
          <a:noFill/>
        </p:spPr>
        <p:txBody>
          <a:bodyPr wrap="square" rtlCol="0">
            <a:spAutoFit/>
          </a:bodyPr>
          <a:lstStyle/>
          <a:p>
            <a:r>
              <a:rPr lang="en-GB" b="1" dirty="0" smtClean="0">
                <a:latin typeface="Arial Narrow" pitchFamily="34" charset="0"/>
              </a:rPr>
              <a:t>Total Extension is:</a:t>
            </a:r>
          </a:p>
          <a:p>
            <a:endParaRPr lang="en-GB" b="1" dirty="0" smtClean="0">
              <a:latin typeface="Arial Narrow" pitchFamily="34" charset="0"/>
            </a:endParaRPr>
          </a:p>
          <a:p>
            <a:r>
              <a:rPr lang="en-GB" dirty="0" smtClean="0"/>
              <a:t>X =X</a:t>
            </a:r>
            <a:r>
              <a:rPr lang="en-GB" baseline="-25000" dirty="0" smtClean="0"/>
              <a:t>1</a:t>
            </a:r>
            <a:r>
              <a:rPr lang="en-GB" dirty="0" smtClean="0"/>
              <a:t> = X</a:t>
            </a:r>
            <a:r>
              <a:rPr lang="en-GB" baseline="-25000" dirty="0" smtClean="0"/>
              <a:t>2</a:t>
            </a:r>
          </a:p>
          <a:p>
            <a:endParaRPr lang="en-GB" baseline="-25000" dirty="0" smtClean="0"/>
          </a:p>
          <a:p>
            <a:r>
              <a:rPr lang="en-GB" b="1" dirty="0" smtClean="0">
                <a:latin typeface="Arial Narrow" pitchFamily="34" charset="0"/>
              </a:rPr>
              <a:t>The total elastic force is given by</a:t>
            </a:r>
          </a:p>
          <a:p>
            <a:endParaRPr lang="en-GB" baseline="-25000" dirty="0" smtClean="0"/>
          </a:p>
          <a:p>
            <a:r>
              <a:rPr lang="en-GB" dirty="0" smtClean="0"/>
              <a:t>F= F1 + F2</a:t>
            </a:r>
            <a:endParaRPr lang="en-GB" baseline="-25000" dirty="0" smtClean="0"/>
          </a:p>
          <a:p>
            <a:r>
              <a:rPr lang="en-GB" dirty="0" err="1" smtClean="0"/>
              <a:t>kx</a:t>
            </a:r>
            <a:r>
              <a:rPr lang="en-GB" dirty="0" smtClean="0"/>
              <a:t> = k1x1+ k2x2</a:t>
            </a:r>
            <a:endParaRPr lang="en-GB" baseline="-25000" dirty="0" smtClean="0"/>
          </a:p>
          <a:p>
            <a:r>
              <a:rPr lang="en-GB" dirty="0" smtClean="0"/>
              <a:t>Since x = x1 = x2</a:t>
            </a:r>
          </a:p>
          <a:p>
            <a:r>
              <a:rPr lang="en-GB" dirty="0" smtClean="0"/>
              <a:t>k = (k1 +k2)</a:t>
            </a:r>
          </a:p>
          <a:p>
            <a:endParaRPr lang="en-GB" dirty="0" smtClean="0"/>
          </a:p>
          <a:p>
            <a:r>
              <a:rPr lang="en-GB" b="1" dirty="0" smtClean="0">
                <a:latin typeface="Arial Narrow" pitchFamily="34" charset="0"/>
              </a:rPr>
              <a:t>Time Period is:</a:t>
            </a:r>
          </a:p>
          <a:p>
            <a:endParaRPr lang="en-GB" b="1" dirty="0" smtClean="0">
              <a:latin typeface="Arial Narrow" pitchFamily="34" charset="0"/>
            </a:endParaRPr>
          </a:p>
          <a:p>
            <a:r>
              <a:rPr lang="en-GB" dirty="0" smtClean="0"/>
              <a:t>T = 2</a:t>
            </a:r>
            <a:r>
              <a:rPr lang="el-GR" dirty="0" smtClean="0"/>
              <a:t>π√</a:t>
            </a:r>
            <a:r>
              <a:rPr lang="en-GB" dirty="0" smtClean="0"/>
              <a:t>(m/k)</a:t>
            </a:r>
          </a:p>
          <a:p>
            <a:r>
              <a:rPr lang="en-GB" dirty="0" smtClean="0"/>
              <a:t>   = 2</a:t>
            </a:r>
            <a:r>
              <a:rPr lang="el-GR" dirty="0" smtClean="0"/>
              <a:t>π√</a:t>
            </a:r>
            <a:r>
              <a:rPr lang="en-GB" dirty="0" smtClean="0"/>
              <a:t>(m/ (k1 +k2))</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6793319" y="6492875"/>
            <a:ext cx="2350681" cy="365125"/>
          </a:xfrm>
        </p:spPr>
        <p:txBody>
          <a:bodyPr/>
          <a:lstStyle/>
          <a:p>
            <a:r>
              <a:rPr lang="en-US" dirty="0" err="1" smtClean="0"/>
              <a:t>Dr.K.Vaideki</a:t>
            </a:r>
            <a:r>
              <a:rPr lang="en-US" dirty="0" smtClean="0"/>
              <a:t>, PSG CT</a:t>
            </a:r>
            <a:endParaRPr lang="en-US" dirty="0"/>
          </a:p>
        </p:txBody>
      </p:sp>
      <p:sp>
        <p:nvSpPr>
          <p:cNvPr id="6" name="Title 3"/>
          <p:cNvSpPr>
            <a:spLocks noGrp="1"/>
          </p:cNvSpPr>
          <p:nvPr>
            <p:ph type="title"/>
          </p:nvPr>
        </p:nvSpPr>
        <p:spPr>
          <a:xfrm>
            <a:off x="457200" y="274638"/>
            <a:ext cx="8229600" cy="582594"/>
          </a:xfrm>
        </p:spPr>
        <p:txBody>
          <a:bodyPr>
            <a:normAutofit/>
          </a:bodyPr>
          <a:lstStyle/>
          <a:p>
            <a:pPr algn="ctr"/>
            <a:r>
              <a:rPr lang="en-GB" sz="2800" dirty="0" smtClean="0">
                <a:solidFill>
                  <a:srgbClr val="002060"/>
                </a:solidFill>
                <a:latin typeface="Arial Narrow" pitchFamily="34" charset="0"/>
              </a:rPr>
              <a:t>Damped oscillations</a:t>
            </a:r>
            <a:endParaRPr lang="en-US" sz="2800" dirty="0">
              <a:solidFill>
                <a:srgbClr val="002060"/>
              </a:solidFill>
              <a:latin typeface="Arial Narrow" pitchFamily="34" charset="0"/>
            </a:endParaRPr>
          </a:p>
        </p:txBody>
      </p:sp>
      <p:pic>
        <p:nvPicPr>
          <p:cNvPr id="1026" name="Picture 2"/>
          <p:cNvPicPr>
            <a:picLocks noChangeAspect="1" noChangeArrowheads="1"/>
          </p:cNvPicPr>
          <p:nvPr/>
        </p:nvPicPr>
        <p:blipFill>
          <a:blip r:embed="rId3"/>
          <a:srcRect/>
          <a:stretch>
            <a:fillRect/>
          </a:stretch>
        </p:blipFill>
        <p:spPr bwMode="auto">
          <a:xfrm>
            <a:off x="0" y="785794"/>
            <a:ext cx="4143372" cy="2667362"/>
          </a:xfrm>
          <a:prstGeom prst="rect">
            <a:avLst/>
          </a:prstGeom>
          <a:noFill/>
          <a:ln w="9525">
            <a:noFill/>
            <a:miter lim="800000"/>
            <a:headEnd/>
            <a:tailEnd/>
          </a:ln>
          <a:effectLst/>
        </p:spPr>
      </p:pic>
      <p:sp>
        <p:nvSpPr>
          <p:cNvPr id="1027" name="Rectangle 3"/>
          <p:cNvSpPr>
            <a:spLocks noChangeArrowheads="1"/>
          </p:cNvSpPr>
          <p:nvPr/>
        </p:nvSpPr>
        <p:spPr bwMode="auto">
          <a:xfrm>
            <a:off x="4429125" y="1500174"/>
            <a:ext cx="4500594" cy="132343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0000"/>
                </a:solidFill>
                <a:effectLst/>
                <a:latin typeface="Arial Narrow" pitchFamily="34" charset="0"/>
                <a:cs typeface="Tahoma" pitchFamily="34" charset="0"/>
              </a:rPr>
              <a:t>The figure shows a mass m attached to a spring with a force constant k. The mass  is raised to a position A</a:t>
            </a:r>
            <a:r>
              <a:rPr kumimoji="0" lang="en-US" sz="2000" b="1" i="0" u="none" strike="noStrike" cap="none" normalizeH="0" baseline="-30000" dirty="0" smtClean="0">
                <a:ln>
                  <a:noFill/>
                </a:ln>
                <a:solidFill>
                  <a:srgbClr val="FF0000"/>
                </a:solidFill>
                <a:effectLst/>
                <a:latin typeface="Arial Narrow" pitchFamily="34" charset="0"/>
                <a:cs typeface="Tahoma" pitchFamily="34" charset="0"/>
              </a:rPr>
              <a:t>0</a:t>
            </a:r>
            <a:r>
              <a:rPr kumimoji="0" lang="en-US" sz="2000" b="1" i="0" u="none" strike="noStrike" cap="none" normalizeH="0" baseline="0" dirty="0" smtClean="0">
                <a:ln>
                  <a:noFill/>
                </a:ln>
                <a:solidFill>
                  <a:srgbClr val="FF0000"/>
                </a:solidFill>
                <a:effectLst/>
                <a:latin typeface="Arial Narrow" pitchFamily="34" charset="0"/>
                <a:cs typeface="Tahoma" pitchFamily="34" charset="0"/>
              </a:rPr>
              <a:t>, the initial amplitude,  and then released.</a:t>
            </a:r>
            <a:endParaRPr kumimoji="0" lang="en-US" sz="2000" b="1" i="0" u="none" strike="noStrike" cap="none" normalizeH="0" baseline="0" dirty="0" smtClean="0">
              <a:ln>
                <a:noFill/>
              </a:ln>
              <a:solidFill>
                <a:srgbClr val="FF0000"/>
              </a:solidFill>
              <a:effectLst/>
              <a:latin typeface="Arial Narrow" pitchFamily="34" charset="0"/>
              <a:cs typeface="Arial" pitchFamily="34" charset="0"/>
            </a:endParaRPr>
          </a:p>
        </p:txBody>
      </p:sp>
      <p:sp>
        <p:nvSpPr>
          <p:cNvPr id="7" name="Rectangle 6"/>
          <p:cNvSpPr/>
          <p:nvPr/>
        </p:nvSpPr>
        <p:spPr>
          <a:xfrm>
            <a:off x="214282" y="3714752"/>
            <a:ext cx="8715436" cy="1938992"/>
          </a:xfrm>
          <a:prstGeom prst="rect">
            <a:avLst/>
          </a:prstGeom>
        </p:spPr>
        <p:txBody>
          <a:bodyPr wrap="square">
            <a:spAutoFit/>
          </a:bodyPr>
          <a:lstStyle/>
          <a:p>
            <a:pPr lvl="0" algn="just" fontAlgn="base">
              <a:spcBef>
                <a:spcPct val="0"/>
              </a:spcBef>
              <a:spcAft>
                <a:spcPct val="0"/>
              </a:spcAft>
            </a:pPr>
            <a:r>
              <a:rPr lang="en-US" sz="2000" b="1" dirty="0" smtClean="0">
                <a:solidFill>
                  <a:srgbClr val="003300"/>
                </a:solidFill>
                <a:latin typeface="Arial Narrow" pitchFamily="34" charset="0"/>
                <a:cs typeface="Tahoma" pitchFamily="34" charset="0"/>
              </a:rPr>
              <a:t>The mass oscillates around the equilibrium position in a fluid with viscosity but the amplitude decreases for each oscillation. For a system that has a small amount of damping, the period and frequency are constant and are nearly the same as for SHM, but the amplitude gradually decreases as shown. This occurs because the non-conservative damping force removes energy from the system, usually in the form of thermal energy</a:t>
            </a:r>
            <a:endParaRPr lang="en-US" sz="2000" b="1" dirty="0">
              <a:solidFill>
                <a:srgbClr val="003300"/>
              </a:solidFill>
              <a:latin typeface="Arial Narrow" pitchFamily="34" charset="0"/>
            </a:endParaRPr>
          </a:p>
        </p:txBody>
      </p:sp>
      <p:sp>
        <p:nvSpPr>
          <p:cNvPr id="8" name="Rectangle 7"/>
          <p:cNvSpPr/>
          <p:nvPr/>
        </p:nvSpPr>
        <p:spPr>
          <a:xfrm>
            <a:off x="-13127" y="5976276"/>
            <a:ext cx="9144064" cy="830997"/>
          </a:xfrm>
          <a:prstGeom prst="rect">
            <a:avLst/>
          </a:prstGeom>
        </p:spPr>
        <p:txBody>
          <a:bodyPr wrap="square">
            <a:spAutoFit/>
          </a:bodyPr>
          <a:lstStyle/>
          <a:p>
            <a:r>
              <a:rPr lang="en-US" sz="1200" b="1" dirty="0" smtClean="0">
                <a:latin typeface="Arial Black" pitchFamily="34" charset="0"/>
              </a:rPr>
              <a:t>Contributors and Attributions:</a:t>
            </a:r>
          </a:p>
          <a:p>
            <a:r>
              <a:rPr lang="en-GB" sz="1200" b="1" dirty="0" smtClean="0">
                <a:solidFill>
                  <a:srgbClr val="C00000"/>
                </a:solidFill>
                <a:latin typeface="Arial Black" pitchFamily="34" charset="0"/>
              </a:rPr>
              <a:t>Samuel J. Ling (Truman State University), Jeff </a:t>
            </a:r>
            <a:r>
              <a:rPr lang="en-GB" sz="1200" b="1" dirty="0" err="1" smtClean="0">
                <a:solidFill>
                  <a:srgbClr val="C00000"/>
                </a:solidFill>
                <a:latin typeface="Arial Black" pitchFamily="34" charset="0"/>
              </a:rPr>
              <a:t>Sanny</a:t>
            </a:r>
            <a:r>
              <a:rPr lang="en-GB" sz="1200" b="1" dirty="0" smtClean="0">
                <a:solidFill>
                  <a:srgbClr val="C00000"/>
                </a:solidFill>
                <a:latin typeface="Arial Black" pitchFamily="34" charset="0"/>
              </a:rPr>
              <a:t> (Loyola Marymount University), and Bill </a:t>
            </a:r>
            <a:r>
              <a:rPr lang="en-GB" sz="1200" b="1" dirty="0" err="1" smtClean="0">
                <a:solidFill>
                  <a:srgbClr val="C00000"/>
                </a:solidFill>
                <a:latin typeface="Arial Black" pitchFamily="34" charset="0"/>
              </a:rPr>
              <a:t>Moebs</a:t>
            </a:r>
            <a:r>
              <a:rPr lang="en-GB" sz="1200" b="1" dirty="0" smtClean="0">
                <a:solidFill>
                  <a:srgbClr val="C00000"/>
                </a:solidFill>
                <a:latin typeface="Arial Black" pitchFamily="34" charset="0"/>
              </a:rPr>
              <a:t> with many contributing authors. This work is licensed by </a:t>
            </a:r>
            <a:r>
              <a:rPr lang="en-GB" sz="1200" b="1" dirty="0" err="1" smtClean="0">
                <a:solidFill>
                  <a:srgbClr val="C00000"/>
                </a:solidFill>
                <a:latin typeface="Arial Black" pitchFamily="34" charset="0"/>
              </a:rPr>
              <a:t>OpenStax</a:t>
            </a:r>
            <a:r>
              <a:rPr lang="en-GB" sz="1200" b="1" dirty="0" smtClean="0">
                <a:solidFill>
                  <a:srgbClr val="C00000"/>
                </a:solidFill>
                <a:latin typeface="Arial Black" pitchFamily="34" charset="0"/>
              </a:rPr>
              <a:t> University Physics under a  </a:t>
            </a:r>
            <a:r>
              <a:rPr lang="en-GB" sz="1200" b="1" dirty="0" smtClean="0">
                <a:solidFill>
                  <a:srgbClr val="C00000"/>
                </a:solidFill>
                <a:latin typeface="Arial Black" pitchFamily="34" charset="0"/>
                <a:hlinkClick r:id="rId4"/>
              </a:rPr>
              <a:t>Creative Commons Attribution License (by 4.0)</a:t>
            </a:r>
            <a:r>
              <a:rPr lang="en-GB" sz="1200" b="1" dirty="0" smtClean="0">
                <a:solidFill>
                  <a:srgbClr val="C00000"/>
                </a:solidFill>
                <a:latin typeface="Arial Black" pitchFamily="34" charset="0"/>
              </a:rPr>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2350681" cy="365125"/>
          </a:xfrm>
        </p:spPr>
        <p:txBody>
          <a:bodyPr/>
          <a:lstStyle/>
          <a:p>
            <a:r>
              <a:rPr lang="en-US" dirty="0" err="1" smtClean="0"/>
              <a:t>Dr.K.Vaideki</a:t>
            </a:r>
            <a:r>
              <a:rPr lang="en-US" dirty="0" smtClean="0"/>
              <a:t>, PSG CT</a:t>
            </a:r>
            <a:endParaRPr lang="en-US" dirty="0"/>
          </a:p>
        </p:txBody>
      </p:sp>
      <p:sp>
        <p:nvSpPr>
          <p:cNvPr id="5" name="Rectangle 4"/>
          <p:cNvSpPr/>
          <p:nvPr/>
        </p:nvSpPr>
        <p:spPr>
          <a:xfrm>
            <a:off x="0" y="142852"/>
            <a:ext cx="9144000" cy="1015663"/>
          </a:xfrm>
          <a:prstGeom prst="rect">
            <a:avLst/>
          </a:prstGeom>
        </p:spPr>
        <p:txBody>
          <a:bodyPr wrap="square">
            <a:spAutoFit/>
          </a:bodyPr>
          <a:lstStyle/>
          <a:p>
            <a:pPr algn="just"/>
            <a:r>
              <a:rPr lang="en-GB" sz="2000" b="1" dirty="0" smtClean="0">
                <a:latin typeface="Arial Narrow" pitchFamily="34" charset="0"/>
              </a:rPr>
              <a:t>3. If the mass in the above problem experiences a constant frictional force of 0.1 N and is released from rest at </a:t>
            </a:r>
            <a:r>
              <a:rPr lang="en-GB" sz="2000" b="1" i="1" dirty="0" smtClean="0">
                <a:latin typeface="Arial Narrow" pitchFamily="34" charset="0"/>
              </a:rPr>
              <a:t>x</a:t>
            </a:r>
            <a:r>
              <a:rPr lang="en-GB" sz="2000" b="1" dirty="0" smtClean="0">
                <a:latin typeface="Arial Narrow" pitchFamily="34" charset="0"/>
              </a:rPr>
              <a:t> = </a:t>
            </a:r>
            <a:r>
              <a:rPr lang="en-GB" sz="2000" b="1" i="1" dirty="0" smtClean="0">
                <a:latin typeface="Arial Narrow" pitchFamily="34" charset="0"/>
              </a:rPr>
              <a:t>3 cm,</a:t>
            </a:r>
            <a:r>
              <a:rPr lang="en-GB" sz="2000" b="1" dirty="0" smtClean="0">
                <a:latin typeface="Arial Narrow" pitchFamily="34" charset="0"/>
              </a:rPr>
              <a:t> what is the velocity of the mass when it first passes through the equilibrium position at </a:t>
            </a:r>
            <a:r>
              <a:rPr lang="en-GB" sz="2000" b="1" i="1" dirty="0" smtClean="0">
                <a:latin typeface="Arial Narrow" pitchFamily="34" charset="0"/>
              </a:rPr>
              <a:t>x</a:t>
            </a:r>
            <a:r>
              <a:rPr lang="en-GB" sz="2000" b="1" dirty="0" smtClean="0">
                <a:latin typeface="Arial Narrow" pitchFamily="34" charset="0"/>
              </a:rPr>
              <a:t> = 0?</a:t>
            </a:r>
            <a:endParaRPr lang="en-US" sz="2000" b="1" dirty="0">
              <a:latin typeface="Arial Narrow" pitchFamily="34" charset="0"/>
            </a:endParaRPr>
          </a:p>
        </p:txBody>
      </p:sp>
      <p:sp>
        <p:nvSpPr>
          <p:cNvPr id="4" name="TextBox 3"/>
          <p:cNvSpPr txBox="1"/>
          <p:nvPr/>
        </p:nvSpPr>
        <p:spPr>
          <a:xfrm>
            <a:off x="1857356" y="1571612"/>
            <a:ext cx="4213013" cy="1477328"/>
          </a:xfrm>
          <a:prstGeom prst="rect">
            <a:avLst/>
          </a:prstGeom>
          <a:noFill/>
        </p:spPr>
        <p:txBody>
          <a:bodyPr wrap="none" rtlCol="0">
            <a:spAutoFit/>
          </a:bodyPr>
          <a:lstStyle/>
          <a:p>
            <a:r>
              <a:rPr lang="en-GB" dirty="0" smtClean="0"/>
              <a:t>-</a:t>
            </a:r>
            <a:r>
              <a:rPr lang="en-GB" dirty="0" err="1" smtClean="0"/>
              <a:t>F</a:t>
            </a:r>
            <a:r>
              <a:rPr lang="en-GB" baseline="-25000" dirty="0" err="1" smtClean="0"/>
              <a:t>r</a:t>
            </a:r>
            <a:r>
              <a:rPr lang="en-GB" dirty="0" err="1" smtClean="0"/>
              <a:t>.x</a:t>
            </a:r>
            <a:r>
              <a:rPr lang="en-GB" dirty="0" smtClean="0"/>
              <a:t> = (</a:t>
            </a:r>
            <a:r>
              <a:rPr lang="en-GB" dirty="0" err="1" smtClean="0"/>
              <a:t>KEf-KEi</a:t>
            </a:r>
            <a:r>
              <a:rPr lang="en-GB" dirty="0" smtClean="0"/>
              <a:t>) + (</a:t>
            </a:r>
            <a:r>
              <a:rPr lang="en-GB" dirty="0" err="1" smtClean="0"/>
              <a:t>PEf</a:t>
            </a:r>
            <a:r>
              <a:rPr lang="en-GB" dirty="0" smtClean="0"/>
              <a:t>- </a:t>
            </a:r>
            <a:r>
              <a:rPr lang="en-GB" dirty="0" err="1" smtClean="0"/>
              <a:t>PEi</a:t>
            </a:r>
            <a:r>
              <a:rPr lang="en-GB" dirty="0" smtClean="0"/>
              <a:t>)</a:t>
            </a:r>
          </a:p>
          <a:p>
            <a:endParaRPr lang="en-GB" dirty="0" smtClean="0"/>
          </a:p>
          <a:p>
            <a:r>
              <a:rPr lang="en-GB" dirty="0" smtClean="0"/>
              <a:t>         = (½ mvf</a:t>
            </a:r>
            <a:r>
              <a:rPr lang="en-GB" baseline="30000" dirty="0" smtClean="0"/>
              <a:t>2</a:t>
            </a:r>
            <a:r>
              <a:rPr lang="en-GB" dirty="0" smtClean="0"/>
              <a:t> – 0) + (0 – 1/2kx</a:t>
            </a:r>
            <a:r>
              <a:rPr lang="en-GB" baseline="30000" dirty="0" smtClean="0"/>
              <a:t>2</a:t>
            </a:r>
            <a:r>
              <a:rPr lang="en-GB" dirty="0" smtClean="0"/>
              <a:t>)</a:t>
            </a:r>
          </a:p>
          <a:p>
            <a:endParaRPr lang="en-GB" dirty="0" smtClean="0"/>
          </a:p>
          <a:p>
            <a:r>
              <a:rPr lang="en-GB" dirty="0" err="1" smtClean="0"/>
              <a:t>V</a:t>
            </a:r>
            <a:r>
              <a:rPr lang="en-GB" baseline="-25000" dirty="0" err="1" smtClean="0"/>
              <a:t>f</a:t>
            </a:r>
            <a:r>
              <a:rPr lang="en-GB" baseline="-25000" dirty="0" smtClean="0"/>
              <a:t> </a:t>
            </a:r>
            <a:r>
              <a:rPr lang="en-GB" dirty="0" smtClean="0"/>
              <a:t>= 0.077m/s</a:t>
            </a:r>
            <a:endParaRPr lang="en-US" dirty="0"/>
          </a:p>
        </p:txBody>
      </p:sp>
      <p:sp>
        <p:nvSpPr>
          <p:cNvPr id="6" name="TextBox 5"/>
          <p:cNvSpPr txBox="1"/>
          <p:nvPr/>
        </p:nvSpPr>
        <p:spPr>
          <a:xfrm>
            <a:off x="2643174" y="3714752"/>
            <a:ext cx="5735866" cy="1107996"/>
          </a:xfrm>
          <a:prstGeom prst="rect">
            <a:avLst/>
          </a:prstGeom>
          <a:noFill/>
        </p:spPr>
        <p:txBody>
          <a:bodyPr wrap="none" rtlCol="0">
            <a:spAutoFit/>
          </a:bodyPr>
          <a:lstStyle/>
          <a:p>
            <a:r>
              <a:rPr lang="en-GB" dirty="0" smtClean="0"/>
              <a:t>New TE = ½ mv</a:t>
            </a:r>
            <a:r>
              <a:rPr lang="en-GB" baseline="30000" dirty="0" smtClean="0"/>
              <a:t>2 = 15 x 10-4 J</a:t>
            </a:r>
          </a:p>
          <a:p>
            <a:endParaRPr lang="en-GB" baseline="30000" dirty="0" smtClean="0"/>
          </a:p>
          <a:p>
            <a:r>
              <a:rPr lang="en-GB" dirty="0" smtClean="0"/>
              <a:t>Energy lost due to friction = (45x10</a:t>
            </a:r>
            <a:r>
              <a:rPr lang="en-GB" baseline="30000" dirty="0" smtClean="0"/>
              <a:t>-4</a:t>
            </a:r>
            <a:r>
              <a:rPr lang="en-GB" dirty="0" smtClean="0"/>
              <a:t> </a:t>
            </a:r>
            <a:r>
              <a:rPr lang="en-GB" smtClean="0"/>
              <a:t>– 15x10</a:t>
            </a:r>
            <a:r>
              <a:rPr lang="en-GB" baseline="30000" smtClean="0"/>
              <a:t>-4</a:t>
            </a:r>
            <a:r>
              <a:rPr lang="en-GB" smtClean="0"/>
              <a:t> </a:t>
            </a:r>
            <a:r>
              <a:rPr lang="en-GB" dirty="0" smtClean="0"/>
              <a:t>)</a:t>
            </a:r>
          </a:p>
          <a:p>
            <a:r>
              <a:rPr lang="en-GB" baseline="30000" dirty="0" smtClean="0"/>
              <a:t>                                                               = 30 x 10-4 J</a:t>
            </a:r>
            <a:r>
              <a:rPr lang="en-GB" dirty="0" smtClean="0"/>
              <a:t>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44" name="Rectangle 3"/>
          <p:cNvSpPr>
            <a:spLocks noChangeArrowheads="1"/>
          </p:cNvSpPr>
          <p:nvPr/>
        </p:nvSpPr>
        <p:spPr bwMode="auto">
          <a:xfrm>
            <a:off x="500063" y="571500"/>
            <a:ext cx="8143875" cy="1477963"/>
          </a:xfrm>
          <a:prstGeom prst="rect">
            <a:avLst/>
          </a:prstGeom>
          <a:noFill/>
          <a:ln w="9525">
            <a:noFill/>
            <a:miter lim="800000"/>
            <a:headEnd/>
            <a:tailEnd/>
          </a:ln>
        </p:spPr>
        <p:txBody>
          <a:bodyPr>
            <a:spAutoFit/>
          </a:bodyPr>
          <a:lstStyle/>
          <a:p>
            <a:pPr algn="just"/>
            <a:r>
              <a:rPr lang="en-GB" dirty="0"/>
              <a:t>Three objects A, B and C are kept in a straight line on a frictionless horizontal surface. These have masses m, 2m and m, respectively. The object A moves towards B with a speed 9 m/s and makes an elastic collision with it. Thereafter, B makes completely inelastic collision with C. All motions occur on the same straight line. Find the final speed (in m/s) of the object C. </a:t>
            </a:r>
            <a:endParaRPr lang="en-US" dirty="0"/>
          </a:p>
        </p:txBody>
      </p:sp>
      <p:sp>
        <p:nvSpPr>
          <p:cNvPr id="5" name="TextBox 4"/>
          <p:cNvSpPr txBox="1"/>
          <p:nvPr/>
        </p:nvSpPr>
        <p:spPr>
          <a:xfrm>
            <a:off x="4786313" y="2143125"/>
            <a:ext cx="3852862" cy="2032000"/>
          </a:xfrm>
          <a:prstGeom prst="rect">
            <a:avLst/>
          </a:prstGeom>
          <a:noFill/>
        </p:spPr>
        <p:txBody>
          <a:bodyPr wrap="none">
            <a:spAutoFit/>
          </a:bodyPr>
          <a:lstStyle/>
          <a:p>
            <a:pPr>
              <a:defRPr/>
            </a:pPr>
            <a:r>
              <a:rPr lang="en-GB" dirty="0" err="1"/>
              <a:t>Ans</a:t>
            </a:r>
            <a:r>
              <a:rPr lang="en-GB" dirty="0"/>
              <a:t>:</a:t>
            </a:r>
          </a:p>
          <a:p>
            <a:pPr>
              <a:defRPr/>
            </a:pPr>
            <a:r>
              <a:rPr lang="en-GB" dirty="0"/>
              <a:t>Apply</a:t>
            </a:r>
          </a:p>
          <a:p>
            <a:pPr marL="342900" indent="-342900">
              <a:buFontTx/>
              <a:buAutoNum type="arabicPeriod"/>
              <a:defRPr/>
            </a:pPr>
            <a:r>
              <a:rPr lang="en-GB" dirty="0"/>
              <a:t>Conservation of momentum </a:t>
            </a:r>
          </a:p>
          <a:p>
            <a:pPr marL="342900" indent="-342900">
              <a:defRPr/>
            </a:pPr>
            <a:r>
              <a:rPr lang="en-GB" dirty="0"/>
              <a:t>      and energy</a:t>
            </a:r>
          </a:p>
          <a:p>
            <a:pPr>
              <a:defRPr/>
            </a:pPr>
            <a:r>
              <a:rPr lang="en-GB" dirty="0" err="1"/>
              <a:t>Vb</a:t>
            </a:r>
            <a:r>
              <a:rPr lang="en-GB" dirty="0"/>
              <a:t> = 6 m/s</a:t>
            </a:r>
          </a:p>
          <a:p>
            <a:pPr>
              <a:defRPr/>
            </a:pPr>
            <a:r>
              <a:rPr lang="en-GB" dirty="0"/>
              <a:t>2. Apply conservation of momentum</a:t>
            </a:r>
          </a:p>
          <a:p>
            <a:pPr>
              <a:defRPr/>
            </a:pPr>
            <a:r>
              <a:rPr lang="en-GB" dirty="0" err="1"/>
              <a:t>Vc</a:t>
            </a:r>
            <a:r>
              <a:rPr lang="en-GB" dirty="0"/>
              <a:t> = 4 m/s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Dr.K.Vaideki, PSG CT</a:t>
            </a:r>
            <a:endParaRPr lang="en-US"/>
          </a:p>
        </p:txBody>
      </p:sp>
      <p:sp>
        <p:nvSpPr>
          <p:cNvPr id="5" name="Subtitle 2"/>
          <p:cNvSpPr>
            <a:spLocks noGrp="1"/>
          </p:cNvSpPr>
          <p:nvPr>
            <p:ph type="title"/>
          </p:nvPr>
        </p:nvSpPr>
        <p:spPr>
          <a:xfrm>
            <a:off x="571472" y="2500306"/>
            <a:ext cx="8229600" cy="1143000"/>
          </a:xfrm>
        </p:spPr>
        <p:txBody>
          <a:bodyPr>
            <a:normAutofit fontScale="90000"/>
          </a:bodyPr>
          <a:lstStyle/>
          <a:p>
            <a:pPr algn="ctr"/>
            <a:r>
              <a:rPr lang="en-GB" dirty="0" smtClean="0">
                <a:solidFill>
                  <a:srgbClr val="7030A0"/>
                </a:solidFill>
                <a:latin typeface="Arial Black" pitchFamily="34" charset="0"/>
              </a:rPr>
              <a:t>MODULE 1 – SPRING MASS SYSTEM</a:t>
            </a:r>
            <a:endParaRPr lang="en-US" dirty="0">
              <a:solidFill>
                <a:srgbClr val="7030A0"/>
              </a:solidFill>
              <a:latin typeface="Arial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69504"/>
            <a:ext cx="8229600" cy="1143000"/>
          </a:xfrm>
        </p:spPr>
        <p:txBody>
          <a:bodyPr>
            <a:normAutofit/>
          </a:bodyPr>
          <a:lstStyle/>
          <a:p>
            <a:pPr algn="ctr"/>
            <a:r>
              <a:rPr lang="en-GB" sz="2400" dirty="0" smtClean="0">
                <a:solidFill>
                  <a:srgbClr val="290CD6"/>
                </a:solidFill>
                <a:latin typeface="Arial Black" pitchFamily="34" charset="0"/>
              </a:rPr>
              <a:t>HOOKE’S LAW</a:t>
            </a:r>
            <a:endParaRPr lang="en-US" sz="2400" dirty="0">
              <a:solidFill>
                <a:srgbClr val="290CD6"/>
              </a:solidFill>
              <a:latin typeface="Arial Black" pitchFamily="34" charset="0"/>
            </a:endParaRPr>
          </a:p>
        </p:txBody>
      </p:sp>
      <p:sp>
        <p:nvSpPr>
          <p:cNvPr id="4" name="Footer Placeholder 3"/>
          <p:cNvSpPr>
            <a:spLocks noGrp="1"/>
          </p:cNvSpPr>
          <p:nvPr>
            <p:ph type="ftr" sz="quarter" idx="11"/>
          </p:nvPr>
        </p:nvSpPr>
        <p:spPr>
          <a:xfrm>
            <a:off x="6793319" y="6492875"/>
            <a:ext cx="2350681" cy="365125"/>
          </a:xfrm>
        </p:spPr>
        <p:txBody>
          <a:bodyPr/>
          <a:lstStyle/>
          <a:p>
            <a:r>
              <a:rPr lang="en-US" dirty="0" err="1" smtClean="0"/>
              <a:t>Dr.K.Vaideki</a:t>
            </a:r>
            <a:r>
              <a:rPr lang="en-US" dirty="0" smtClean="0"/>
              <a:t>, PSG CT</a:t>
            </a:r>
            <a:endParaRPr lang="en-US" dirty="0"/>
          </a:p>
        </p:txBody>
      </p:sp>
      <p:sp>
        <p:nvSpPr>
          <p:cNvPr id="3073" name="Rectangle 1"/>
          <p:cNvSpPr>
            <a:spLocks noChangeArrowheads="1"/>
          </p:cNvSpPr>
          <p:nvPr/>
        </p:nvSpPr>
        <p:spPr bwMode="auto">
          <a:xfrm>
            <a:off x="168153" y="1262185"/>
            <a:ext cx="8858280" cy="463203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
                <a:srgbClr val="C00000"/>
              </a:buClr>
              <a:buSzTx/>
              <a:buFont typeface="Wingdings" pitchFamily="2" charset="2"/>
              <a:buChar char="Ø"/>
              <a:tabLst/>
            </a:pPr>
            <a:r>
              <a:rPr kumimoji="0" lang="en-US" sz="2000" b="1" i="0" u="none" strike="noStrike" cap="none" normalizeH="0" baseline="0" dirty="0" smtClean="0">
                <a:ln>
                  <a:noFill/>
                </a:ln>
                <a:solidFill>
                  <a:srgbClr val="1A1A1A"/>
                </a:solidFill>
                <a:effectLst/>
                <a:latin typeface="Arial Black" pitchFamily="34" charset="0"/>
                <a:cs typeface="Arial" pitchFamily="34" charset="0"/>
              </a:rPr>
              <a:t> Hooke’s law, law of </a:t>
            </a:r>
            <a:r>
              <a:rPr kumimoji="0" lang="en-US" sz="2000" b="1" i="0" u="none" strike="noStrike" cap="none" normalizeH="0" baseline="0" dirty="0" smtClean="0">
                <a:ln>
                  <a:noFill/>
                </a:ln>
                <a:solidFill>
                  <a:srgbClr val="14599D"/>
                </a:solidFill>
                <a:effectLst/>
                <a:latin typeface="Arial Black" pitchFamily="34" charset="0"/>
                <a:cs typeface="Arial" pitchFamily="34" charset="0"/>
                <a:hlinkClick r:id="rId3"/>
              </a:rPr>
              <a:t>elasticity</a:t>
            </a:r>
            <a:r>
              <a:rPr kumimoji="0" lang="en-US" sz="2000" b="1" i="0" u="none" strike="noStrike" cap="none" normalizeH="0" baseline="0" dirty="0" smtClean="0">
                <a:ln>
                  <a:noFill/>
                </a:ln>
                <a:solidFill>
                  <a:srgbClr val="1A1A1A"/>
                </a:solidFill>
                <a:effectLst/>
                <a:latin typeface="Arial Black" pitchFamily="34" charset="0"/>
                <a:cs typeface="Arial" pitchFamily="34" charset="0"/>
              </a:rPr>
              <a:t> was  discovered by the English scientist </a:t>
            </a:r>
            <a:r>
              <a:rPr kumimoji="0" lang="en-US" sz="2000" b="1" i="0" u="none" strike="noStrike" cap="none" normalizeH="0" baseline="0" dirty="0" smtClean="0">
                <a:ln>
                  <a:noFill/>
                </a:ln>
                <a:solidFill>
                  <a:srgbClr val="14599D"/>
                </a:solidFill>
                <a:effectLst/>
                <a:latin typeface="Arial Black" pitchFamily="34" charset="0"/>
                <a:cs typeface="Arial" pitchFamily="34" charset="0"/>
                <a:hlinkClick r:id="rId4"/>
              </a:rPr>
              <a:t>Robert Hooke</a:t>
            </a:r>
            <a:r>
              <a:rPr kumimoji="0" lang="en-US" sz="2000" b="1" i="0" u="none" strike="noStrike" cap="none" normalizeH="0" baseline="0" dirty="0" smtClean="0">
                <a:ln>
                  <a:noFill/>
                </a:ln>
                <a:solidFill>
                  <a:srgbClr val="1A1A1A"/>
                </a:solidFill>
                <a:effectLst/>
                <a:latin typeface="Arial Black" pitchFamily="34" charset="0"/>
                <a:cs typeface="Arial" pitchFamily="34" charset="0"/>
              </a:rPr>
              <a:t> in 1660, which states that,  for relatively small </a:t>
            </a:r>
            <a:r>
              <a:rPr kumimoji="0" lang="en-US" sz="2000" b="1" i="0" u="none" strike="noStrike" cap="none" normalizeH="0" baseline="0" dirty="0" smtClean="0">
                <a:ln>
                  <a:noFill/>
                </a:ln>
                <a:solidFill>
                  <a:srgbClr val="14599D"/>
                </a:solidFill>
                <a:effectLst/>
                <a:latin typeface="Arial Black" pitchFamily="34" charset="0"/>
                <a:cs typeface="Arial" pitchFamily="34" charset="0"/>
                <a:hlinkClick r:id="rId5"/>
              </a:rPr>
              <a:t>deformations</a:t>
            </a:r>
            <a:r>
              <a:rPr kumimoji="0" lang="en-US" sz="2000" b="1" i="0" u="none" strike="noStrike" cap="none" normalizeH="0" baseline="0" dirty="0" smtClean="0">
                <a:ln>
                  <a:noFill/>
                </a:ln>
                <a:solidFill>
                  <a:srgbClr val="1A1A1A"/>
                </a:solidFill>
                <a:effectLst/>
                <a:latin typeface="Arial Black" pitchFamily="34" charset="0"/>
                <a:cs typeface="Arial" pitchFamily="34" charset="0"/>
              </a:rPr>
              <a:t> of an object, the </a:t>
            </a:r>
            <a:r>
              <a:rPr kumimoji="0" lang="en-US" sz="2000" b="1" i="0" u="none" strike="noStrike" cap="none" normalizeH="0" baseline="0" dirty="0" smtClean="0">
                <a:ln>
                  <a:noFill/>
                </a:ln>
                <a:solidFill>
                  <a:srgbClr val="14599D"/>
                </a:solidFill>
                <a:effectLst/>
                <a:latin typeface="Arial Black" pitchFamily="34" charset="0"/>
                <a:cs typeface="Arial" pitchFamily="34" charset="0"/>
                <a:hlinkClick r:id="rId6"/>
              </a:rPr>
              <a:t>displacement</a:t>
            </a:r>
            <a:r>
              <a:rPr kumimoji="0" lang="en-US" sz="2000" b="1" i="0" u="none" strike="noStrike" cap="none" normalizeH="0" baseline="0" dirty="0" smtClean="0">
                <a:ln>
                  <a:noFill/>
                </a:ln>
                <a:solidFill>
                  <a:srgbClr val="1A1A1A"/>
                </a:solidFill>
                <a:effectLst/>
                <a:latin typeface="Arial Black" pitchFamily="34" charset="0"/>
                <a:cs typeface="Arial" pitchFamily="34" charset="0"/>
              </a:rPr>
              <a:t> or size of the deformation is directly proportional to the deforming </a:t>
            </a:r>
            <a:r>
              <a:rPr kumimoji="0" lang="en-US" sz="2000" b="1" i="0" u="none" strike="noStrike" cap="none" normalizeH="0" baseline="0" dirty="0" smtClean="0">
                <a:ln>
                  <a:noFill/>
                </a:ln>
                <a:solidFill>
                  <a:srgbClr val="14599D"/>
                </a:solidFill>
                <a:effectLst/>
                <a:latin typeface="Arial Black" pitchFamily="34" charset="0"/>
                <a:cs typeface="Arial" pitchFamily="34" charset="0"/>
                <a:hlinkClick r:id="rId7"/>
              </a:rPr>
              <a:t>force</a:t>
            </a:r>
            <a:r>
              <a:rPr kumimoji="0" lang="en-US" sz="2000" b="1" i="0" u="none" strike="noStrike" cap="none" normalizeH="0" baseline="0" dirty="0" smtClean="0">
                <a:ln>
                  <a:noFill/>
                </a:ln>
                <a:solidFill>
                  <a:srgbClr val="1A1A1A"/>
                </a:solidFill>
                <a:effectLst/>
                <a:latin typeface="Arial Black" pitchFamily="34" charset="0"/>
                <a:cs typeface="Arial" pitchFamily="34" charset="0"/>
              </a:rPr>
              <a:t> or load. </a:t>
            </a:r>
          </a:p>
          <a:p>
            <a:pPr marL="0" marR="0" lvl="0" indent="0" algn="just" defTabSz="914400" rtl="0" eaLnBrk="1" fontAlgn="base" latinLnBrk="0" hangingPunct="1">
              <a:lnSpc>
                <a:spcPct val="100000"/>
              </a:lnSpc>
              <a:spcBef>
                <a:spcPct val="0"/>
              </a:spcBef>
              <a:spcAft>
                <a:spcPct val="0"/>
              </a:spcAft>
              <a:buClr>
                <a:srgbClr val="C00000"/>
              </a:buClr>
              <a:buSzTx/>
              <a:buFont typeface="Wingdings" pitchFamily="2" charset="2"/>
              <a:buChar char="Ø"/>
              <a:tabLst/>
            </a:pPr>
            <a:endParaRPr lang="en-GB" sz="2000" b="1" dirty="0">
              <a:solidFill>
                <a:srgbClr val="1A1A1A"/>
              </a:solidFill>
              <a:latin typeface="Arial Black"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
                <a:srgbClr val="C00000"/>
              </a:buClr>
              <a:buSzTx/>
              <a:buFont typeface="Wingdings" pitchFamily="2" charset="2"/>
              <a:buChar char="Ø"/>
              <a:tabLst/>
            </a:pPr>
            <a:r>
              <a:rPr kumimoji="0" lang="en-US" sz="2000" b="1" i="0" u="none" strike="noStrike" cap="none" normalizeH="0" baseline="0" dirty="0" smtClean="0">
                <a:ln>
                  <a:noFill/>
                </a:ln>
                <a:solidFill>
                  <a:srgbClr val="1A1A1A"/>
                </a:solidFill>
                <a:effectLst/>
                <a:latin typeface="Arial Black" pitchFamily="34" charset="0"/>
                <a:cs typeface="Arial" pitchFamily="34" charset="0"/>
              </a:rPr>
              <a:t> Under these conditions the object returns to its original shape and size upon removal of the load. </a:t>
            </a:r>
          </a:p>
          <a:p>
            <a:pPr marL="0" marR="0" lvl="0" indent="0" algn="just" defTabSz="914400" rtl="0" eaLnBrk="1" fontAlgn="base" latinLnBrk="0" hangingPunct="1">
              <a:lnSpc>
                <a:spcPct val="100000"/>
              </a:lnSpc>
              <a:spcBef>
                <a:spcPct val="0"/>
              </a:spcBef>
              <a:spcAft>
                <a:spcPct val="0"/>
              </a:spcAft>
              <a:buClr>
                <a:srgbClr val="C00000"/>
              </a:buClr>
              <a:buSzTx/>
              <a:buFont typeface="Wingdings" pitchFamily="2" charset="2"/>
              <a:buChar char="Ø"/>
              <a:tabLst/>
            </a:pPr>
            <a:endParaRPr lang="en-GB" sz="2000" b="1" dirty="0">
              <a:solidFill>
                <a:srgbClr val="1A1A1A"/>
              </a:solidFill>
              <a:latin typeface="Arial Black"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
                <a:srgbClr val="C00000"/>
              </a:buClr>
              <a:buSzTx/>
              <a:buFont typeface="Wingdings" pitchFamily="2" charset="2"/>
              <a:buChar char="Ø"/>
              <a:tabLst/>
            </a:pPr>
            <a:r>
              <a:rPr kumimoji="0" lang="en-GB" sz="2000" b="1" i="0" u="none" strike="noStrike" cap="none" normalizeH="0" baseline="0" dirty="0" smtClean="0">
                <a:ln>
                  <a:noFill/>
                </a:ln>
                <a:solidFill>
                  <a:srgbClr val="1A1A1A"/>
                </a:solidFill>
                <a:effectLst/>
                <a:latin typeface="Arial Black" pitchFamily="34" charset="0"/>
                <a:cs typeface="Arial" pitchFamily="34" charset="0"/>
              </a:rPr>
              <a:t> </a:t>
            </a:r>
            <a:r>
              <a:rPr kumimoji="0" lang="en-US" sz="2000" b="1" i="0" u="none" strike="noStrike" cap="none" normalizeH="0" baseline="0" dirty="0" smtClean="0">
                <a:ln>
                  <a:noFill/>
                </a:ln>
                <a:solidFill>
                  <a:srgbClr val="1A1A1A"/>
                </a:solidFill>
                <a:effectLst/>
                <a:latin typeface="Arial Black" pitchFamily="34" charset="0"/>
                <a:cs typeface="Arial" pitchFamily="34" charset="0"/>
              </a:rPr>
              <a:t>Elastic behavior of solids according to Hooke’s law can be explained by the fact that small displacements of their </a:t>
            </a:r>
            <a:r>
              <a:rPr kumimoji="0" lang="en-US" sz="2000" b="1" i="0" u="none" strike="noStrike" cap="none" normalizeH="0" baseline="0" dirty="0" smtClean="0">
                <a:ln>
                  <a:noFill/>
                </a:ln>
                <a:solidFill>
                  <a:srgbClr val="000000"/>
                </a:solidFill>
                <a:effectLst/>
                <a:latin typeface="Arial Black" pitchFamily="34" charset="0"/>
                <a:cs typeface="Arial" pitchFamily="34" charset="0"/>
                <a:hlinkClick r:id="rId8"/>
              </a:rPr>
              <a:t>constituent</a:t>
            </a:r>
            <a:r>
              <a:rPr kumimoji="0" lang="en-US" sz="2000" b="1" i="0" u="none" strike="noStrike" cap="none" normalizeH="0" baseline="0" dirty="0" smtClean="0">
                <a:ln>
                  <a:noFill/>
                </a:ln>
                <a:solidFill>
                  <a:srgbClr val="1A1A1A"/>
                </a:solidFill>
                <a:effectLst/>
                <a:latin typeface="Arial Black" pitchFamily="34" charset="0"/>
                <a:cs typeface="Arial" pitchFamily="34" charset="0"/>
              </a:rPr>
              <a:t> </a:t>
            </a:r>
            <a:r>
              <a:rPr kumimoji="0" lang="en-US" sz="2000" b="1" i="0" u="none" strike="noStrike" cap="none" normalizeH="0" baseline="0" dirty="0" smtClean="0">
                <a:ln>
                  <a:noFill/>
                </a:ln>
                <a:solidFill>
                  <a:srgbClr val="14599D"/>
                </a:solidFill>
                <a:effectLst/>
                <a:latin typeface="Arial Black" pitchFamily="34" charset="0"/>
                <a:cs typeface="Arial" pitchFamily="34" charset="0"/>
                <a:hlinkClick r:id="rId9"/>
              </a:rPr>
              <a:t>molecules</a:t>
            </a:r>
            <a:r>
              <a:rPr kumimoji="0" lang="en-US" sz="2000" b="1" i="0" u="none" strike="noStrike" cap="none" normalizeH="0" baseline="0" dirty="0" smtClean="0">
                <a:ln>
                  <a:noFill/>
                </a:ln>
                <a:solidFill>
                  <a:srgbClr val="1A1A1A"/>
                </a:solidFill>
                <a:effectLst/>
                <a:latin typeface="Arial Black" pitchFamily="34" charset="0"/>
                <a:cs typeface="Arial" pitchFamily="34" charset="0"/>
              </a:rPr>
              <a:t>, </a:t>
            </a:r>
            <a:r>
              <a:rPr kumimoji="0" lang="en-US" sz="2000" b="1" i="0" u="none" strike="noStrike" cap="none" normalizeH="0" baseline="0" dirty="0" smtClean="0">
                <a:ln>
                  <a:noFill/>
                </a:ln>
                <a:solidFill>
                  <a:srgbClr val="14599D"/>
                </a:solidFill>
                <a:effectLst/>
                <a:latin typeface="Arial Black" pitchFamily="34" charset="0"/>
                <a:cs typeface="Arial" pitchFamily="34" charset="0"/>
                <a:hlinkClick r:id="rId10"/>
              </a:rPr>
              <a:t>atoms</a:t>
            </a:r>
            <a:r>
              <a:rPr kumimoji="0" lang="en-US" sz="2000" b="1" i="0" u="none" strike="noStrike" cap="none" normalizeH="0" baseline="0" dirty="0" smtClean="0">
                <a:ln>
                  <a:noFill/>
                </a:ln>
                <a:solidFill>
                  <a:srgbClr val="1A1A1A"/>
                </a:solidFill>
                <a:effectLst/>
                <a:latin typeface="Arial Black" pitchFamily="34" charset="0"/>
                <a:cs typeface="Arial" pitchFamily="34" charset="0"/>
              </a:rPr>
              <a:t>,  or </a:t>
            </a:r>
            <a:r>
              <a:rPr kumimoji="0" lang="en-US" sz="2000" b="1" i="0" u="none" strike="noStrike" cap="none" normalizeH="0" baseline="0" dirty="0" smtClean="0">
                <a:ln>
                  <a:noFill/>
                </a:ln>
                <a:solidFill>
                  <a:srgbClr val="14599D"/>
                </a:solidFill>
                <a:effectLst/>
                <a:latin typeface="Arial Black" pitchFamily="34" charset="0"/>
                <a:cs typeface="Arial" pitchFamily="34" charset="0"/>
                <a:hlinkClick r:id="rId11"/>
              </a:rPr>
              <a:t>ions</a:t>
            </a:r>
            <a:r>
              <a:rPr kumimoji="0" lang="en-US" sz="2000" b="1" i="0" u="none" strike="noStrike" cap="none" normalizeH="0" baseline="0" dirty="0" smtClean="0">
                <a:ln>
                  <a:noFill/>
                </a:ln>
                <a:solidFill>
                  <a:srgbClr val="1A1A1A"/>
                </a:solidFill>
                <a:effectLst/>
                <a:latin typeface="Arial Black" pitchFamily="34" charset="0"/>
                <a:cs typeface="Arial" pitchFamily="34" charset="0"/>
              </a:rPr>
              <a:t> from normal positions is also proportional to the force that causes the displacement.</a:t>
            </a:r>
            <a:endParaRPr kumimoji="0" lang="en-US" sz="2000" b="1" i="0" u="none" strike="noStrike" cap="none" normalizeH="0" baseline="0" dirty="0" smtClean="0">
              <a:ln>
                <a:noFill/>
              </a:ln>
              <a:solidFill>
                <a:schemeClr val="tx1"/>
              </a:solidFill>
              <a:effectLst/>
              <a:latin typeface="Arial Black"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14599D"/>
                </a:solidFill>
                <a:effectLst/>
                <a:latin typeface="-apple-system"/>
                <a:cs typeface="Arial" pitchFamily="34" charset="0"/>
                <a:hlinkClick r:id="rId12"/>
              </a:rPr>
              <a:t>  </a:t>
            </a:r>
            <a:endParaRPr kumimoji="0" lang="en-US" sz="1500" b="1" i="0" u="none" strike="noStrike" cap="none" normalizeH="0" baseline="0" dirty="0" smtClean="0">
              <a:ln>
                <a:noFill/>
              </a:ln>
              <a:solidFill>
                <a:srgbClr val="1A1A1A"/>
              </a:solidFill>
              <a:effectLst/>
              <a:latin typeface="-apple-system"/>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Dr.K.Vaideki, PSG CT</a:t>
            </a:r>
            <a:endParaRPr lang="en-US"/>
          </a:p>
        </p:txBody>
      </p:sp>
      <p:pic>
        <p:nvPicPr>
          <p:cNvPr id="17410" name="Picture 2"/>
          <p:cNvPicPr>
            <a:picLocks noChangeAspect="1" noChangeArrowheads="1"/>
          </p:cNvPicPr>
          <p:nvPr/>
        </p:nvPicPr>
        <p:blipFill>
          <a:blip r:embed="rId3"/>
          <a:srcRect/>
          <a:stretch>
            <a:fillRect/>
          </a:stretch>
        </p:blipFill>
        <p:spPr bwMode="auto">
          <a:xfrm>
            <a:off x="0" y="1"/>
            <a:ext cx="4857752" cy="3135282"/>
          </a:xfrm>
          <a:prstGeom prst="rect">
            <a:avLst/>
          </a:prstGeom>
          <a:noFill/>
          <a:ln w="9525">
            <a:noFill/>
            <a:miter lim="800000"/>
            <a:headEnd/>
            <a:tailEnd/>
          </a:ln>
          <a:effectLst/>
        </p:spPr>
      </p:pic>
      <p:pic>
        <p:nvPicPr>
          <p:cNvPr id="17412" name="Picture 4"/>
          <p:cNvPicPr>
            <a:picLocks noChangeAspect="1" noChangeArrowheads="1"/>
          </p:cNvPicPr>
          <p:nvPr/>
        </p:nvPicPr>
        <p:blipFill>
          <a:blip r:embed="rId4"/>
          <a:srcRect/>
          <a:stretch>
            <a:fillRect/>
          </a:stretch>
        </p:blipFill>
        <p:spPr bwMode="auto">
          <a:xfrm>
            <a:off x="5021440" y="571480"/>
            <a:ext cx="4122560" cy="5562615"/>
          </a:xfrm>
          <a:prstGeom prst="rect">
            <a:avLst/>
          </a:prstGeom>
          <a:noFill/>
          <a:ln w="9525">
            <a:noFill/>
            <a:miter lim="800000"/>
            <a:headEnd/>
            <a:tailEnd/>
          </a:ln>
          <a:effectLst/>
        </p:spPr>
      </p:pic>
      <p:pic>
        <p:nvPicPr>
          <p:cNvPr id="17413" name="Picture 5"/>
          <p:cNvPicPr>
            <a:picLocks noChangeAspect="1" noChangeArrowheads="1"/>
          </p:cNvPicPr>
          <p:nvPr/>
        </p:nvPicPr>
        <p:blipFill>
          <a:blip r:embed="rId5"/>
          <a:srcRect/>
          <a:stretch>
            <a:fillRect/>
          </a:stretch>
        </p:blipFill>
        <p:spPr bwMode="auto">
          <a:xfrm>
            <a:off x="130630" y="3267755"/>
            <a:ext cx="4500562" cy="25240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Dr.K.Vaideki, PSG CT</a:t>
            </a:r>
            <a:endParaRPr lang="en-US"/>
          </a:p>
        </p:txBody>
      </p:sp>
      <p:sp>
        <p:nvSpPr>
          <p:cNvPr id="4" name="Title 3"/>
          <p:cNvSpPr>
            <a:spLocks noGrp="1"/>
          </p:cNvSpPr>
          <p:nvPr>
            <p:ph type="title"/>
          </p:nvPr>
        </p:nvSpPr>
        <p:spPr>
          <a:xfrm>
            <a:off x="457200" y="-51937"/>
            <a:ext cx="8229600" cy="1143000"/>
          </a:xfrm>
        </p:spPr>
        <p:txBody>
          <a:bodyPr>
            <a:normAutofit/>
          </a:bodyPr>
          <a:lstStyle/>
          <a:p>
            <a:pPr algn="ctr"/>
            <a:r>
              <a:rPr lang="en-GB" sz="2400" dirty="0" smtClean="0">
                <a:solidFill>
                  <a:srgbClr val="290CD6"/>
                </a:solidFill>
                <a:latin typeface="Arial Black" pitchFamily="34" charset="0"/>
              </a:rPr>
              <a:t>FORCE ANALYSIS OF A MASS ON A SPRING</a:t>
            </a:r>
            <a:endParaRPr lang="en-US" sz="2400" dirty="0">
              <a:solidFill>
                <a:srgbClr val="290CD6"/>
              </a:solidFill>
              <a:latin typeface="Arial Black" pitchFamily="34" charset="0"/>
            </a:endParaRPr>
          </a:p>
        </p:txBody>
      </p:sp>
      <p:sp>
        <p:nvSpPr>
          <p:cNvPr id="1026" name="AutoShape 2" descr="http://www.physicsclassroom.com/Class/waves/u10l0d3.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www.physicsclassroom.com/Class/waves/u10l0d3.gif"/>
          <p:cNvSpPr>
            <a:spLocks noChangeAspect="1" noChangeArrowheads="1"/>
          </p:cNvSpPr>
          <p:nvPr/>
        </p:nvSpPr>
        <p:spPr bwMode="auto">
          <a:xfrm>
            <a:off x="134938" y="138113"/>
            <a:ext cx="3667125" cy="952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http://www.physicsclassroom.com/Class/waves/u10l0d3.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24" name="Group 23"/>
          <p:cNvGrpSpPr/>
          <p:nvPr/>
        </p:nvGrpSpPr>
        <p:grpSpPr>
          <a:xfrm>
            <a:off x="0" y="928670"/>
            <a:ext cx="9170975" cy="5553695"/>
            <a:chOff x="0" y="928670"/>
            <a:chExt cx="9170975" cy="5553695"/>
          </a:xfrm>
        </p:grpSpPr>
        <p:pic>
          <p:nvPicPr>
            <p:cNvPr id="1031" name="Picture 7"/>
            <p:cNvPicPr>
              <a:picLocks noChangeAspect="1" noChangeArrowheads="1"/>
            </p:cNvPicPr>
            <p:nvPr/>
          </p:nvPicPr>
          <p:blipFill>
            <a:blip r:embed="rId3"/>
            <a:srcRect/>
            <a:stretch>
              <a:fillRect/>
            </a:stretch>
          </p:blipFill>
          <p:spPr bwMode="auto">
            <a:xfrm>
              <a:off x="285720" y="1357298"/>
              <a:ext cx="3667125" cy="9525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4"/>
            <a:srcRect/>
            <a:stretch>
              <a:fillRect/>
            </a:stretch>
          </p:blipFill>
          <p:spPr bwMode="auto">
            <a:xfrm>
              <a:off x="0" y="3929066"/>
              <a:ext cx="2357422" cy="2083657"/>
            </a:xfrm>
            <a:prstGeom prst="rect">
              <a:avLst/>
            </a:prstGeom>
            <a:noFill/>
            <a:ln w="9525">
              <a:noFill/>
              <a:miter lim="800000"/>
              <a:headEnd/>
              <a:tailEnd/>
            </a:ln>
            <a:effectLst/>
          </p:spPr>
        </p:pic>
        <p:sp>
          <p:nvSpPr>
            <p:cNvPr id="11" name="Rectangle 10"/>
            <p:cNvSpPr/>
            <p:nvPr/>
          </p:nvSpPr>
          <p:spPr>
            <a:xfrm>
              <a:off x="4143372" y="928670"/>
              <a:ext cx="4857752" cy="2246769"/>
            </a:xfrm>
            <a:prstGeom prst="rect">
              <a:avLst/>
            </a:prstGeom>
          </p:spPr>
          <p:txBody>
            <a:bodyPr wrap="square">
              <a:spAutoFit/>
            </a:bodyPr>
            <a:lstStyle/>
            <a:p>
              <a:pPr algn="just"/>
              <a:r>
                <a:rPr lang="en-GB" sz="2000" b="1" dirty="0" smtClean="0">
                  <a:solidFill>
                    <a:srgbClr val="005426"/>
                  </a:solidFill>
                  <a:latin typeface="Arial Narrow" pitchFamily="34" charset="0"/>
                </a:rPr>
                <a:t>The diagram shows an air track and a glider. The glider is attached by a spring to a vertical support. There is a negligible amount of friction between the glider and the air track. As such, there are three dominant forces acting upon the glider. These three forces are shown in the free-body diagram at the right.</a:t>
              </a:r>
              <a:endParaRPr lang="en-US" sz="2000" b="1" dirty="0">
                <a:solidFill>
                  <a:srgbClr val="005426"/>
                </a:solidFill>
                <a:latin typeface="Arial Narrow" pitchFamily="34" charset="0"/>
              </a:endParaRPr>
            </a:p>
          </p:txBody>
        </p:sp>
        <p:sp>
          <p:nvSpPr>
            <p:cNvPr id="1035" name="Rectangle 11"/>
            <p:cNvSpPr>
              <a:spLocks noChangeArrowheads="1"/>
            </p:cNvSpPr>
            <p:nvPr/>
          </p:nvSpPr>
          <p:spPr bwMode="auto">
            <a:xfrm>
              <a:off x="2527241" y="3620043"/>
              <a:ext cx="6643734" cy="286232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2060"/>
                  </a:solidFill>
                  <a:effectLst/>
                  <a:latin typeface="Arial Narrow" pitchFamily="34" charset="0"/>
                  <a:cs typeface="Arial" pitchFamily="34" charset="0"/>
                </a:rPr>
                <a:t>The force of gravity  always acts downward; its magnitude can be found as the product of mass and the acceleration of gravity (m•9.8 N/kg).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002060"/>
                </a:solidFill>
                <a:effectLst/>
                <a:latin typeface="Arial Narrow"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2060"/>
                  </a:solidFill>
                  <a:effectLst/>
                  <a:latin typeface="Arial Narrow" pitchFamily="34" charset="0"/>
                  <a:cs typeface="Arial" pitchFamily="34" charset="0"/>
                </a:rPr>
                <a:t>The support force (</a:t>
              </a:r>
              <a:r>
                <a:rPr kumimoji="0" lang="en-US" sz="2000" b="1" i="0" u="none" strike="noStrike" cap="none" normalizeH="0" baseline="0" dirty="0" err="1" smtClean="0">
                  <a:ln>
                    <a:noFill/>
                  </a:ln>
                  <a:solidFill>
                    <a:srgbClr val="002060"/>
                  </a:solidFill>
                  <a:effectLst/>
                  <a:latin typeface="Arial Narrow" pitchFamily="34" charset="0"/>
                  <a:cs typeface="Arial" pitchFamily="34" charset="0"/>
                </a:rPr>
                <a:t>Fsupport</a:t>
              </a:r>
              <a:r>
                <a:rPr kumimoji="0" lang="en-US" sz="2000" b="1" i="0" u="none" strike="noStrike" cap="none" normalizeH="0" baseline="0" dirty="0" smtClean="0">
                  <a:ln>
                    <a:noFill/>
                  </a:ln>
                  <a:solidFill>
                    <a:srgbClr val="002060"/>
                  </a:solidFill>
                  <a:effectLst/>
                  <a:latin typeface="Arial Narrow" pitchFamily="34" charset="0"/>
                  <a:cs typeface="Arial" pitchFamily="34" charset="0"/>
                </a:rPr>
                <a:t>) balances the force of gravity. It is supplied by the air from the air track, causing the glider to </a:t>
              </a:r>
              <a:r>
                <a:rPr kumimoji="0" lang="en-US" sz="2000" b="1" i="1" u="none" strike="noStrike" cap="none" normalizeH="0" baseline="0" dirty="0" smtClean="0">
                  <a:ln>
                    <a:noFill/>
                  </a:ln>
                  <a:solidFill>
                    <a:srgbClr val="002060"/>
                  </a:solidFill>
                  <a:effectLst/>
                  <a:latin typeface="Arial Narrow" pitchFamily="34" charset="0"/>
                  <a:cs typeface="Arial" pitchFamily="34" charset="0"/>
                </a:rPr>
                <a:t>levitate </a:t>
              </a:r>
              <a:r>
                <a:rPr kumimoji="0" lang="en-US" sz="2000" b="1" i="0" u="none" strike="noStrike" cap="none" normalizeH="0" baseline="0" dirty="0" smtClean="0">
                  <a:ln>
                    <a:noFill/>
                  </a:ln>
                  <a:solidFill>
                    <a:srgbClr val="002060"/>
                  </a:solidFill>
                  <a:effectLst/>
                  <a:latin typeface="Arial Narrow" pitchFamily="34" charset="0"/>
                  <a:cs typeface="Arial" pitchFamily="34" charset="0"/>
                </a:rPr>
                <a:t> about the track's surface.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000" b="1" dirty="0" smtClean="0">
                <a:solidFill>
                  <a:srgbClr val="002060"/>
                </a:solidFill>
                <a:latin typeface="Arial Narrow"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2060"/>
                  </a:solidFill>
                  <a:effectLst/>
                  <a:latin typeface="Arial Narrow" pitchFamily="34" charset="0"/>
                  <a:cs typeface="Arial" pitchFamily="34" charset="0"/>
                </a:rPr>
                <a:t>The final force is the spring force (</a:t>
              </a:r>
              <a:r>
                <a:rPr kumimoji="0" lang="en-US" sz="2000" b="1" i="0" u="none" strike="noStrike" cap="none" normalizeH="0" baseline="0" dirty="0" err="1" smtClean="0">
                  <a:ln>
                    <a:noFill/>
                  </a:ln>
                  <a:solidFill>
                    <a:srgbClr val="002060"/>
                  </a:solidFill>
                  <a:effectLst/>
                  <a:latin typeface="Arial Narrow" pitchFamily="34" charset="0"/>
                  <a:cs typeface="Arial" pitchFamily="34" charset="0"/>
                </a:rPr>
                <a:t>Fspring</a:t>
              </a:r>
              <a:r>
                <a:rPr kumimoji="0" lang="en-US" sz="2000" b="1" i="0" u="none" strike="noStrike" cap="none" normalizeH="0" baseline="0" dirty="0" smtClean="0">
                  <a:ln>
                    <a:noFill/>
                  </a:ln>
                  <a:solidFill>
                    <a:srgbClr val="002060"/>
                  </a:solidFill>
                  <a:effectLst/>
                  <a:latin typeface="Arial Narrow" pitchFamily="34" charset="0"/>
                  <a:cs typeface="Arial" pitchFamily="34" charset="0"/>
                </a:rPr>
                <a:t>). </a:t>
              </a:r>
            </a:p>
          </p:txBody>
        </p:sp>
        <p:cxnSp>
          <p:nvCxnSpPr>
            <p:cNvPr id="18" name="Straight Arrow Connector 17"/>
            <p:cNvCxnSpPr/>
            <p:nvPr/>
          </p:nvCxnSpPr>
          <p:spPr>
            <a:xfrm>
              <a:off x="1571604" y="4572008"/>
              <a:ext cx="1000132" cy="785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1428728" y="4500570"/>
              <a:ext cx="1285884" cy="1000132"/>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71472" y="5072074"/>
              <a:ext cx="2000264" cy="1285884"/>
            </a:xfrm>
            <a:prstGeom prst="straightConnector1">
              <a:avLst/>
            </a:prstGeom>
            <a:ln>
              <a:solidFill>
                <a:srgbClr val="005426"/>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2350681" cy="365125"/>
          </a:xfrm>
        </p:spPr>
        <p:txBody>
          <a:bodyPr/>
          <a:lstStyle/>
          <a:p>
            <a:r>
              <a:rPr lang="en-US" dirty="0" err="1" smtClean="0"/>
              <a:t>Dr.K.Vaideki</a:t>
            </a:r>
            <a:r>
              <a:rPr lang="en-US" dirty="0" smtClean="0"/>
              <a:t>, PSG CT</a:t>
            </a:r>
            <a:endParaRPr lang="en-US" dirty="0"/>
          </a:p>
        </p:txBody>
      </p:sp>
      <p:sp>
        <p:nvSpPr>
          <p:cNvPr id="5" name="Rectangle 4"/>
          <p:cNvSpPr/>
          <p:nvPr/>
        </p:nvSpPr>
        <p:spPr>
          <a:xfrm>
            <a:off x="214282" y="142852"/>
            <a:ext cx="8786874" cy="1323439"/>
          </a:xfrm>
          <a:prstGeom prst="rect">
            <a:avLst/>
          </a:prstGeom>
        </p:spPr>
        <p:txBody>
          <a:bodyPr wrap="square">
            <a:spAutoFit/>
          </a:bodyPr>
          <a:lstStyle/>
          <a:p>
            <a:pPr algn="just"/>
            <a:r>
              <a:rPr lang="en-GB" dirty="0" smtClean="0"/>
              <a:t> </a:t>
            </a:r>
            <a:r>
              <a:rPr lang="en-GB" sz="2000" b="1" dirty="0" smtClean="0">
                <a:latin typeface="Arial Narrow" pitchFamily="34" charset="0"/>
              </a:rPr>
              <a:t>As the air track glider does </a:t>
            </a:r>
            <a:r>
              <a:rPr lang="en-GB" sz="2000" b="1" i="1" dirty="0" smtClean="0">
                <a:latin typeface="Arial Narrow" pitchFamily="34" charset="0"/>
              </a:rPr>
              <a:t>the back and forth</a:t>
            </a:r>
            <a:r>
              <a:rPr lang="en-GB" sz="2000" b="1" dirty="0" smtClean="0">
                <a:latin typeface="Arial Narrow" pitchFamily="34" charset="0"/>
              </a:rPr>
              <a:t>, the spring force (</a:t>
            </a:r>
            <a:r>
              <a:rPr lang="en-GB" sz="2000" b="1" dirty="0" err="1" smtClean="0">
                <a:latin typeface="Arial Narrow" pitchFamily="34" charset="0"/>
              </a:rPr>
              <a:t>Fspring</a:t>
            </a:r>
            <a:r>
              <a:rPr lang="en-GB" sz="2000" b="1" dirty="0" smtClean="0">
                <a:latin typeface="Arial Narrow" pitchFamily="34" charset="0"/>
              </a:rPr>
              <a:t>) acts as the restoring force. It acts leftward on the glider when it is positioned to the right of the equilibrium position; and it acts rightward on the glider when it is positioned to the left of the equilibrium position.</a:t>
            </a:r>
            <a:endParaRPr lang="en-US" sz="2000" b="1" dirty="0">
              <a:latin typeface="Arial Narrow" pitchFamily="34" charset="0"/>
            </a:endParaRPr>
          </a:p>
        </p:txBody>
      </p:sp>
      <p:pic>
        <p:nvPicPr>
          <p:cNvPr id="19458" name="Picture 2"/>
          <p:cNvPicPr>
            <a:picLocks noChangeAspect="1" noChangeArrowheads="1"/>
          </p:cNvPicPr>
          <p:nvPr/>
        </p:nvPicPr>
        <p:blipFill>
          <a:blip r:embed="rId3"/>
          <a:srcRect/>
          <a:stretch>
            <a:fillRect/>
          </a:stretch>
        </p:blipFill>
        <p:spPr bwMode="auto">
          <a:xfrm>
            <a:off x="-6918" y="1428736"/>
            <a:ext cx="4535883" cy="4429156"/>
          </a:xfrm>
          <a:prstGeom prst="rect">
            <a:avLst/>
          </a:prstGeom>
          <a:noFill/>
          <a:ln w="9525">
            <a:noFill/>
            <a:miter lim="800000"/>
            <a:headEnd/>
            <a:tailEnd/>
          </a:ln>
          <a:effectLst/>
        </p:spPr>
      </p:pic>
      <p:sp>
        <p:nvSpPr>
          <p:cNvPr id="7" name="Rectangle 6"/>
          <p:cNvSpPr/>
          <p:nvPr/>
        </p:nvSpPr>
        <p:spPr>
          <a:xfrm>
            <a:off x="4572000" y="1179722"/>
            <a:ext cx="4572000" cy="2031325"/>
          </a:xfrm>
          <a:prstGeom prst="rect">
            <a:avLst/>
          </a:prstGeom>
        </p:spPr>
        <p:txBody>
          <a:bodyPr>
            <a:spAutoFit/>
          </a:bodyPr>
          <a:lstStyle/>
          <a:p>
            <a:pPr algn="just"/>
            <a:r>
              <a:rPr lang="en-GB" b="1" dirty="0" smtClean="0">
                <a:solidFill>
                  <a:srgbClr val="005426"/>
                </a:solidFill>
                <a:latin typeface="Arial Narrow" pitchFamily="34" charset="0"/>
              </a:rPr>
              <a:t>As the glider moves from position A (the release point) to position B and then to position C, the spring force acts leftward upon the leftward moving glider. As the glider approaches position C, the amount of stretch of the spring decreases and the spring force decreases, consistent with Hooke's Law.</a:t>
            </a:r>
            <a:endParaRPr lang="en-US" b="1" dirty="0">
              <a:solidFill>
                <a:srgbClr val="005426"/>
              </a:solidFill>
              <a:latin typeface="Arial Narrow" pitchFamily="34" charset="0"/>
            </a:endParaRPr>
          </a:p>
        </p:txBody>
      </p:sp>
      <p:sp>
        <p:nvSpPr>
          <p:cNvPr id="8" name="Rectangle 7"/>
          <p:cNvSpPr/>
          <p:nvPr/>
        </p:nvSpPr>
        <p:spPr>
          <a:xfrm>
            <a:off x="4572000" y="3148554"/>
            <a:ext cx="4572000" cy="1477328"/>
          </a:xfrm>
          <a:prstGeom prst="rect">
            <a:avLst/>
          </a:prstGeom>
        </p:spPr>
        <p:txBody>
          <a:bodyPr wrap="square">
            <a:spAutoFit/>
          </a:bodyPr>
          <a:lstStyle/>
          <a:p>
            <a:pPr algn="just"/>
            <a:r>
              <a:rPr lang="en-GB" b="1" dirty="0" smtClean="0">
                <a:solidFill>
                  <a:srgbClr val="C00000"/>
                </a:solidFill>
                <a:latin typeface="Arial Narrow" pitchFamily="34" charset="0"/>
              </a:rPr>
              <a:t>At position C, the glider has reached its maximum speed. Once the glider passes to the left of position C, the spring force acts rightward. During this phase of the glider's cycle, the spring is being compressed. </a:t>
            </a:r>
            <a:endParaRPr lang="en-US" b="1" dirty="0">
              <a:solidFill>
                <a:srgbClr val="C00000"/>
              </a:solidFill>
              <a:latin typeface="Arial Narrow" pitchFamily="34" charset="0"/>
            </a:endParaRPr>
          </a:p>
        </p:txBody>
      </p:sp>
      <p:sp>
        <p:nvSpPr>
          <p:cNvPr id="10" name="Rectangle 9"/>
          <p:cNvSpPr/>
          <p:nvPr/>
        </p:nvSpPr>
        <p:spPr>
          <a:xfrm>
            <a:off x="4518931" y="4582620"/>
            <a:ext cx="4572000" cy="2308324"/>
          </a:xfrm>
          <a:prstGeom prst="rect">
            <a:avLst/>
          </a:prstGeom>
        </p:spPr>
        <p:txBody>
          <a:bodyPr>
            <a:spAutoFit/>
          </a:bodyPr>
          <a:lstStyle/>
          <a:p>
            <a:pPr algn="just"/>
            <a:r>
              <a:rPr lang="en-GB" b="1" dirty="0" smtClean="0">
                <a:solidFill>
                  <a:srgbClr val="7030A0"/>
                </a:solidFill>
                <a:latin typeface="Arial Narrow" pitchFamily="34" charset="0"/>
              </a:rPr>
              <a:t>The spring force acts as a restoring force, slowing the glider down as it moves from position C to position D to position E. By the time the glider has reached position E, it has slowed down to a momentary rest position before changing its direction and heading back towards the equilibrium position and spring force decreases</a:t>
            </a:r>
            <a:endParaRPr lang="en-US" b="1" dirty="0">
              <a:solidFill>
                <a:srgbClr val="7030A0"/>
              </a:solidFill>
              <a:latin typeface="Arial Narrow" pitchFamily="34" charset="0"/>
            </a:endParaRPr>
          </a:p>
        </p:txBody>
      </p:sp>
      <p:sp>
        <p:nvSpPr>
          <p:cNvPr id="9" name="Rectangle 8"/>
          <p:cNvSpPr/>
          <p:nvPr/>
        </p:nvSpPr>
        <p:spPr>
          <a:xfrm>
            <a:off x="4643438" y="1285860"/>
            <a:ext cx="4500562" cy="5572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1134</TotalTime>
  <Words>1597</Words>
  <Application>Microsoft Office PowerPoint</Application>
  <PresentationFormat>On-screen Show (4:3)</PresentationFormat>
  <Paragraphs>178</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CHAPTER 2:  MECHANICAL OSCILLATIONS</vt:lpstr>
      <vt:lpstr>OVERVIEW:</vt:lpstr>
      <vt:lpstr>MODULE 1 – SPRING MASS SYSTEM</vt:lpstr>
      <vt:lpstr>HOOKE’S LAW</vt:lpstr>
      <vt:lpstr>Slide 5</vt:lpstr>
      <vt:lpstr>FORCE ANALYSIS OF A MASS ON A SPRING</vt:lpstr>
      <vt:lpstr>Slide 7</vt:lpstr>
      <vt:lpstr>Slide 8</vt:lpstr>
      <vt:lpstr>Slide 9</vt:lpstr>
      <vt:lpstr>Slide 10</vt:lpstr>
      <vt:lpstr>Slide 11</vt:lpstr>
      <vt:lpstr>Slide 12</vt:lpstr>
      <vt:lpstr>OBSERVATIONS</vt:lpstr>
      <vt:lpstr>Energy analysis of the spring mass system</vt:lpstr>
      <vt:lpstr>Slide 15</vt:lpstr>
      <vt:lpstr>Slide 16</vt:lpstr>
      <vt:lpstr>Slide 17</vt:lpstr>
      <vt:lpstr>Period of a Mass on a Spring </vt:lpstr>
      <vt:lpstr>Slide 19</vt:lpstr>
      <vt:lpstr>Slide 20</vt:lpstr>
      <vt:lpstr>SPRING CONNECTED IN SERIES AND PARALLEL </vt:lpstr>
      <vt:lpstr>Slide 22</vt:lpstr>
      <vt:lpstr>Damped oscillations</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MECHANICAL OSCILLATIONS</dc:title>
  <dc:creator>admin</dc:creator>
  <cp:lastModifiedBy>KV</cp:lastModifiedBy>
  <cp:revision>87</cp:revision>
  <dcterms:created xsi:type="dcterms:W3CDTF">2020-10-01T05:50:05Z</dcterms:created>
  <dcterms:modified xsi:type="dcterms:W3CDTF">2021-11-02T05:22:28Z</dcterms:modified>
</cp:coreProperties>
</file>