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9" r:id="rId3"/>
    <p:sldId id="260" r:id="rId4"/>
    <p:sldId id="258" r:id="rId5"/>
    <p:sldId id="261" r:id="rId6"/>
    <p:sldId id="262" r:id="rId7"/>
    <p:sldId id="264" r:id="rId8"/>
    <p:sldId id="263" r:id="rId9"/>
    <p:sldId id="266" r:id="rId10"/>
    <p:sldId id="267" r:id="rId11"/>
    <p:sldId id="257" r:id="rId12"/>
    <p:sldId id="268" r:id="rId13"/>
    <p:sldId id="279" r:id="rId14"/>
    <p:sldId id="273" r:id="rId15"/>
    <p:sldId id="269" r:id="rId16"/>
    <p:sldId id="270" r:id="rId17"/>
    <p:sldId id="271" r:id="rId18"/>
    <p:sldId id="272" r:id="rId19"/>
    <p:sldId id="275" r:id="rId20"/>
    <p:sldId id="276" r:id="rId21"/>
    <p:sldId id="277" r:id="rId22"/>
    <p:sldId id="278" r:id="rId23"/>
    <p:sldId id="280" r:id="rId24"/>
    <p:sldId id="281" r:id="rId25"/>
    <p:sldId id="282" r:id="rId26"/>
    <p:sldId id="284" r:id="rId27"/>
    <p:sldId id="285" r:id="rId28"/>
    <p:sldId id="286" r:id="rId29"/>
    <p:sldId id="287" r:id="rId30"/>
    <p:sldId id="288" r:id="rId31"/>
    <p:sldId id="28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005E01-1817-49C9-90ED-F5120A4D9AB8}" type="datetimeFigureOut">
              <a:rPr lang="en-US" smtClean="0"/>
              <a:pPr/>
              <a:t>11/8/2021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F8CC76-134D-46FB-9963-1E9EA2821BC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EB9737-01C9-48A1-8970-8AB3D1ACEAB7}" type="datetime1">
              <a:rPr lang="en-US" smtClean="0"/>
              <a:pPr/>
              <a:t>11/8/2021</a:t>
            </a:fld>
            <a:endParaRPr lang="en-US"/>
          </a:p>
        </p:txBody>
      </p:sp>
      <p:sp>
        <p:nvSpPr>
          <p:cNvPr id="5" name="Footer Placeholder 4"/>
          <p:cNvSpPr>
            <a:spLocks noGrp="1"/>
          </p:cNvSpPr>
          <p:nvPr>
            <p:ph type="ftr" sz="quarter" idx="11"/>
          </p:nvPr>
        </p:nvSpPr>
        <p:spPr/>
        <p:txBody>
          <a:bodyPr/>
          <a:lstStyle/>
          <a:p>
            <a:r>
              <a:rPr lang="en-US" smtClean="0"/>
              <a:t>Dr.K.Vaideki, PSG CT</a:t>
            </a:r>
            <a:endParaRPr lang="en-US"/>
          </a:p>
        </p:txBody>
      </p:sp>
      <p:sp>
        <p:nvSpPr>
          <p:cNvPr id="6" name="Slide Number Placeholder 5"/>
          <p:cNvSpPr>
            <a:spLocks noGrp="1"/>
          </p:cNvSpPr>
          <p:nvPr>
            <p:ph type="sldNum" sz="quarter" idx="12"/>
          </p:nvPr>
        </p:nvSpPr>
        <p:spPr/>
        <p:txBody>
          <a:bodyPr/>
          <a:lstStyle/>
          <a:p>
            <a:fld id="{2078BC6F-BAA2-4316-A995-A34C03BB45F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48AF38-12A8-4DDC-9A2F-8B6AFD780172}" type="datetime1">
              <a:rPr lang="en-US" smtClean="0"/>
              <a:pPr/>
              <a:t>11/8/2021</a:t>
            </a:fld>
            <a:endParaRPr lang="en-US"/>
          </a:p>
        </p:txBody>
      </p:sp>
      <p:sp>
        <p:nvSpPr>
          <p:cNvPr id="5" name="Footer Placeholder 4"/>
          <p:cNvSpPr>
            <a:spLocks noGrp="1"/>
          </p:cNvSpPr>
          <p:nvPr>
            <p:ph type="ftr" sz="quarter" idx="11"/>
          </p:nvPr>
        </p:nvSpPr>
        <p:spPr/>
        <p:txBody>
          <a:bodyPr/>
          <a:lstStyle/>
          <a:p>
            <a:r>
              <a:rPr lang="en-US" smtClean="0"/>
              <a:t>Dr.K.Vaideki, PSG CT</a:t>
            </a:r>
            <a:endParaRPr lang="en-US"/>
          </a:p>
        </p:txBody>
      </p:sp>
      <p:sp>
        <p:nvSpPr>
          <p:cNvPr id="6" name="Slide Number Placeholder 5"/>
          <p:cNvSpPr>
            <a:spLocks noGrp="1"/>
          </p:cNvSpPr>
          <p:nvPr>
            <p:ph type="sldNum" sz="quarter" idx="12"/>
          </p:nvPr>
        </p:nvSpPr>
        <p:spPr/>
        <p:txBody>
          <a:bodyPr/>
          <a:lstStyle/>
          <a:p>
            <a:fld id="{2078BC6F-BAA2-4316-A995-A34C03BB45F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313EEB-1E51-4E1C-ADC4-1CEBA3E547C8}" type="datetime1">
              <a:rPr lang="en-US" smtClean="0"/>
              <a:pPr/>
              <a:t>11/8/2021</a:t>
            </a:fld>
            <a:endParaRPr lang="en-US"/>
          </a:p>
        </p:txBody>
      </p:sp>
      <p:sp>
        <p:nvSpPr>
          <p:cNvPr id="5" name="Footer Placeholder 4"/>
          <p:cNvSpPr>
            <a:spLocks noGrp="1"/>
          </p:cNvSpPr>
          <p:nvPr>
            <p:ph type="ftr" sz="quarter" idx="11"/>
          </p:nvPr>
        </p:nvSpPr>
        <p:spPr/>
        <p:txBody>
          <a:bodyPr/>
          <a:lstStyle/>
          <a:p>
            <a:r>
              <a:rPr lang="en-US" smtClean="0"/>
              <a:t>Dr.K.Vaideki, PSG CT</a:t>
            </a:r>
            <a:endParaRPr lang="en-US"/>
          </a:p>
        </p:txBody>
      </p:sp>
      <p:sp>
        <p:nvSpPr>
          <p:cNvPr id="6" name="Slide Number Placeholder 5"/>
          <p:cNvSpPr>
            <a:spLocks noGrp="1"/>
          </p:cNvSpPr>
          <p:nvPr>
            <p:ph type="sldNum" sz="quarter" idx="12"/>
          </p:nvPr>
        </p:nvSpPr>
        <p:spPr/>
        <p:txBody>
          <a:bodyPr/>
          <a:lstStyle/>
          <a:p>
            <a:fld id="{2078BC6F-BAA2-4316-A995-A34C03BB45F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2E8DAA-5318-4457-BB2D-BF22D8E3617D}" type="datetime1">
              <a:rPr lang="en-US" smtClean="0"/>
              <a:pPr/>
              <a:t>11/8/2021</a:t>
            </a:fld>
            <a:endParaRPr lang="en-US"/>
          </a:p>
        </p:txBody>
      </p:sp>
      <p:sp>
        <p:nvSpPr>
          <p:cNvPr id="5" name="Footer Placeholder 4"/>
          <p:cNvSpPr>
            <a:spLocks noGrp="1"/>
          </p:cNvSpPr>
          <p:nvPr>
            <p:ph type="ftr" sz="quarter" idx="11"/>
          </p:nvPr>
        </p:nvSpPr>
        <p:spPr/>
        <p:txBody>
          <a:bodyPr/>
          <a:lstStyle/>
          <a:p>
            <a:r>
              <a:rPr lang="en-US" smtClean="0"/>
              <a:t>Dr.K.Vaideki, PSG CT</a:t>
            </a:r>
            <a:endParaRPr lang="en-US"/>
          </a:p>
        </p:txBody>
      </p:sp>
      <p:sp>
        <p:nvSpPr>
          <p:cNvPr id="6" name="Slide Number Placeholder 5"/>
          <p:cNvSpPr>
            <a:spLocks noGrp="1"/>
          </p:cNvSpPr>
          <p:nvPr>
            <p:ph type="sldNum" sz="quarter" idx="12"/>
          </p:nvPr>
        </p:nvSpPr>
        <p:spPr/>
        <p:txBody>
          <a:bodyPr/>
          <a:lstStyle/>
          <a:p>
            <a:fld id="{2078BC6F-BAA2-4316-A995-A34C03BB45F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FB9760-EB65-4BAE-8DD9-13B02605D697}" type="datetime1">
              <a:rPr lang="en-US" smtClean="0"/>
              <a:pPr/>
              <a:t>11/8/2021</a:t>
            </a:fld>
            <a:endParaRPr lang="en-US"/>
          </a:p>
        </p:txBody>
      </p:sp>
      <p:sp>
        <p:nvSpPr>
          <p:cNvPr id="5" name="Footer Placeholder 4"/>
          <p:cNvSpPr>
            <a:spLocks noGrp="1"/>
          </p:cNvSpPr>
          <p:nvPr>
            <p:ph type="ftr" sz="quarter" idx="11"/>
          </p:nvPr>
        </p:nvSpPr>
        <p:spPr/>
        <p:txBody>
          <a:bodyPr/>
          <a:lstStyle/>
          <a:p>
            <a:r>
              <a:rPr lang="en-US" smtClean="0"/>
              <a:t>Dr.K.Vaideki, PSG CT</a:t>
            </a:r>
            <a:endParaRPr lang="en-US"/>
          </a:p>
        </p:txBody>
      </p:sp>
      <p:sp>
        <p:nvSpPr>
          <p:cNvPr id="6" name="Slide Number Placeholder 5"/>
          <p:cNvSpPr>
            <a:spLocks noGrp="1"/>
          </p:cNvSpPr>
          <p:nvPr>
            <p:ph type="sldNum" sz="quarter" idx="12"/>
          </p:nvPr>
        </p:nvSpPr>
        <p:spPr/>
        <p:txBody>
          <a:bodyPr/>
          <a:lstStyle/>
          <a:p>
            <a:fld id="{2078BC6F-BAA2-4316-A995-A34C03BB45F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9C4AD7-2E50-4936-ADE9-7FEDFBA65018}" type="datetime1">
              <a:rPr lang="en-US" smtClean="0"/>
              <a:pPr/>
              <a:t>11/8/2021</a:t>
            </a:fld>
            <a:endParaRPr lang="en-US"/>
          </a:p>
        </p:txBody>
      </p:sp>
      <p:sp>
        <p:nvSpPr>
          <p:cNvPr id="6" name="Footer Placeholder 5"/>
          <p:cNvSpPr>
            <a:spLocks noGrp="1"/>
          </p:cNvSpPr>
          <p:nvPr>
            <p:ph type="ftr" sz="quarter" idx="11"/>
          </p:nvPr>
        </p:nvSpPr>
        <p:spPr/>
        <p:txBody>
          <a:bodyPr/>
          <a:lstStyle/>
          <a:p>
            <a:r>
              <a:rPr lang="en-US" smtClean="0"/>
              <a:t>Dr.K.Vaideki, PSG CT</a:t>
            </a:r>
            <a:endParaRPr lang="en-US"/>
          </a:p>
        </p:txBody>
      </p:sp>
      <p:sp>
        <p:nvSpPr>
          <p:cNvPr id="7" name="Slide Number Placeholder 6"/>
          <p:cNvSpPr>
            <a:spLocks noGrp="1"/>
          </p:cNvSpPr>
          <p:nvPr>
            <p:ph type="sldNum" sz="quarter" idx="12"/>
          </p:nvPr>
        </p:nvSpPr>
        <p:spPr/>
        <p:txBody>
          <a:bodyPr/>
          <a:lstStyle/>
          <a:p>
            <a:fld id="{2078BC6F-BAA2-4316-A995-A34C03BB45F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76F8BB-C276-4F45-BCE7-D68524CBE148}" type="datetime1">
              <a:rPr lang="en-US" smtClean="0"/>
              <a:pPr/>
              <a:t>11/8/2021</a:t>
            </a:fld>
            <a:endParaRPr lang="en-US"/>
          </a:p>
        </p:txBody>
      </p:sp>
      <p:sp>
        <p:nvSpPr>
          <p:cNvPr id="8" name="Footer Placeholder 7"/>
          <p:cNvSpPr>
            <a:spLocks noGrp="1"/>
          </p:cNvSpPr>
          <p:nvPr>
            <p:ph type="ftr" sz="quarter" idx="11"/>
          </p:nvPr>
        </p:nvSpPr>
        <p:spPr/>
        <p:txBody>
          <a:bodyPr/>
          <a:lstStyle/>
          <a:p>
            <a:r>
              <a:rPr lang="en-US" smtClean="0"/>
              <a:t>Dr.K.Vaideki, PSG CT</a:t>
            </a:r>
            <a:endParaRPr lang="en-US"/>
          </a:p>
        </p:txBody>
      </p:sp>
      <p:sp>
        <p:nvSpPr>
          <p:cNvPr id="9" name="Slide Number Placeholder 8"/>
          <p:cNvSpPr>
            <a:spLocks noGrp="1"/>
          </p:cNvSpPr>
          <p:nvPr>
            <p:ph type="sldNum" sz="quarter" idx="12"/>
          </p:nvPr>
        </p:nvSpPr>
        <p:spPr/>
        <p:txBody>
          <a:bodyPr/>
          <a:lstStyle/>
          <a:p>
            <a:fld id="{2078BC6F-BAA2-4316-A995-A34C03BB45F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D42895-AAEA-4959-BB14-F8F0FAA3DA03}" type="datetime1">
              <a:rPr lang="en-US" smtClean="0"/>
              <a:pPr/>
              <a:t>11/8/2021</a:t>
            </a:fld>
            <a:endParaRPr lang="en-US"/>
          </a:p>
        </p:txBody>
      </p:sp>
      <p:sp>
        <p:nvSpPr>
          <p:cNvPr id="4" name="Footer Placeholder 3"/>
          <p:cNvSpPr>
            <a:spLocks noGrp="1"/>
          </p:cNvSpPr>
          <p:nvPr>
            <p:ph type="ftr" sz="quarter" idx="11"/>
          </p:nvPr>
        </p:nvSpPr>
        <p:spPr/>
        <p:txBody>
          <a:bodyPr/>
          <a:lstStyle/>
          <a:p>
            <a:r>
              <a:rPr lang="en-US" smtClean="0"/>
              <a:t>Dr.K.Vaideki, PSG CT</a:t>
            </a:r>
            <a:endParaRPr lang="en-US"/>
          </a:p>
        </p:txBody>
      </p:sp>
      <p:sp>
        <p:nvSpPr>
          <p:cNvPr id="5" name="Slide Number Placeholder 4"/>
          <p:cNvSpPr>
            <a:spLocks noGrp="1"/>
          </p:cNvSpPr>
          <p:nvPr>
            <p:ph type="sldNum" sz="quarter" idx="12"/>
          </p:nvPr>
        </p:nvSpPr>
        <p:spPr/>
        <p:txBody>
          <a:bodyPr/>
          <a:lstStyle/>
          <a:p>
            <a:fld id="{2078BC6F-BAA2-4316-A995-A34C03BB45F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9FCFA-1FF2-4039-97D6-DB0BE497024C}" type="datetime1">
              <a:rPr lang="en-US" smtClean="0"/>
              <a:pPr/>
              <a:t>11/8/2021</a:t>
            </a:fld>
            <a:endParaRPr lang="en-US"/>
          </a:p>
        </p:txBody>
      </p:sp>
      <p:sp>
        <p:nvSpPr>
          <p:cNvPr id="3" name="Footer Placeholder 2"/>
          <p:cNvSpPr>
            <a:spLocks noGrp="1"/>
          </p:cNvSpPr>
          <p:nvPr>
            <p:ph type="ftr" sz="quarter" idx="11"/>
          </p:nvPr>
        </p:nvSpPr>
        <p:spPr/>
        <p:txBody>
          <a:bodyPr/>
          <a:lstStyle/>
          <a:p>
            <a:r>
              <a:rPr lang="en-US" smtClean="0"/>
              <a:t>Dr.K.Vaideki, PSG CT</a:t>
            </a:r>
            <a:endParaRPr lang="en-US"/>
          </a:p>
        </p:txBody>
      </p:sp>
      <p:sp>
        <p:nvSpPr>
          <p:cNvPr id="4" name="Slide Number Placeholder 3"/>
          <p:cNvSpPr>
            <a:spLocks noGrp="1"/>
          </p:cNvSpPr>
          <p:nvPr>
            <p:ph type="sldNum" sz="quarter" idx="12"/>
          </p:nvPr>
        </p:nvSpPr>
        <p:spPr/>
        <p:txBody>
          <a:bodyPr/>
          <a:lstStyle/>
          <a:p>
            <a:fld id="{2078BC6F-BAA2-4316-A995-A34C03BB45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664A9F-830B-476B-849C-B2AE0DB43E93}" type="datetime1">
              <a:rPr lang="en-US" smtClean="0"/>
              <a:pPr/>
              <a:t>11/8/2021</a:t>
            </a:fld>
            <a:endParaRPr lang="en-US"/>
          </a:p>
        </p:txBody>
      </p:sp>
      <p:sp>
        <p:nvSpPr>
          <p:cNvPr id="6" name="Footer Placeholder 5"/>
          <p:cNvSpPr>
            <a:spLocks noGrp="1"/>
          </p:cNvSpPr>
          <p:nvPr>
            <p:ph type="ftr" sz="quarter" idx="11"/>
          </p:nvPr>
        </p:nvSpPr>
        <p:spPr/>
        <p:txBody>
          <a:bodyPr/>
          <a:lstStyle/>
          <a:p>
            <a:r>
              <a:rPr lang="en-US" smtClean="0"/>
              <a:t>Dr.K.Vaideki, PSG CT</a:t>
            </a:r>
            <a:endParaRPr lang="en-US"/>
          </a:p>
        </p:txBody>
      </p:sp>
      <p:sp>
        <p:nvSpPr>
          <p:cNvPr id="7" name="Slide Number Placeholder 6"/>
          <p:cNvSpPr>
            <a:spLocks noGrp="1"/>
          </p:cNvSpPr>
          <p:nvPr>
            <p:ph type="sldNum" sz="quarter" idx="12"/>
          </p:nvPr>
        </p:nvSpPr>
        <p:spPr/>
        <p:txBody>
          <a:bodyPr/>
          <a:lstStyle/>
          <a:p>
            <a:fld id="{2078BC6F-BAA2-4316-A995-A34C03BB45F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D4EA47-89F5-4870-BDBC-501BC2EA5322}" type="datetime1">
              <a:rPr lang="en-US" smtClean="0"/>
              <a:pPr/>
              <a:t>11/8/2021</a:t>
            </a:fld>
            <a:endParaRPr lang="en-US"/>
          </a:p>
        </p:txBody>
      </p:sp>
      <p:sp>
        <p:nvSpPr>
          <p:cNvPr id="6" name="Footer Placeholder 5"/>
          <p:cNvSpPr>
            <a:spLocks noGrp="1"/>
          </p:cNvSpPr>
          <p:nvPr>
            <p:ph type="ftr" sz="quarter" idx="11"/>
          </p:nvPr>
        </p:nvSpPr>
        <p:spPr/>
        <p:txBody>
          <a:bodyPr/>
          <a:lstStyle/>
          <a:p>
            <a:r>
              <a:rPr lang="en-US" smtClean="0"/>
              <a:t>Dr.K.Vaideki, PSG CT</a:t>
            </a:r>
            <a:endParaRPr lang="en-US"/>
          </a:p>
        </p:txBody>
      </p:sp>
      <p:sp>
        <p:nvSpPr>
          <p:cNvPr id="7" name="Slide Number Placeholder 6"/>
          <p:cNvSpPr>
            <a:spLocks noGrp="1"/>
          </p:cNvSpPr>
          <p:nvPr>
            <p:ph type="sldNum" sz="quarter" idx="12"/>
          </p:nvPr>
        </p:nvSpPr>
        <p:spPr/>
        <p:txBody>
          <a:bodyPr/>
          <a:lstStyle/>
          <a:p>
            <a:fld id="{2078BC6F-BAA2-4316-A995-A34C03BB45F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2E5BD-BD7C-4F89-801C-B0AAB3D42AFA}" type="datetime1">
              <a:rPr lang="en-US" smtClean="0"/>
              <a:pPr/>
              <a:t>11/8/2021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Dr.K.Vaideki, PSG CT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78BC6F-BAA2-4316-A995-A34C03BB45F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youtu.be/V9bl02Ffo_o" TargetMode="External"/><Relationship Id="rId2" Type="http://schemas.openxmlformats.org/officeDocument/2006/relationships/hyperlink" Target="http://www.sharetechnote.com/html/DE_Modeling_Example_SpringMass.html" TargetMode="External"/><Relationship Id="rId1" Type="http://schemas.openxmlformats.org/officeDocument/2006/relationships/slideLayout" Target="../slideLayouts/slideLayout2.xml"/><Relationship Id="rId5" Type="http://schemas.openxmlformats.org/officeDocument/2006/relationships/hyperlink" Target="https://youtu.be/H6wAgtvX_8w" TargetMode="External"/><Relationship Id="rId4" Type="http://schemas.openxmlformats.org/officeDocument/2006/relationships/hyperlink" Target="https://youtu.be/qxDvW8_fm7I"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64" y="1714488"/>
            <a:ext cx="8715436" cy="1470025"/>
          </a:xfrm>
        </p:spPr>
        <p:txBody>
          <a:bodyPr>
            <a:normAutofit/>
          </a:bodyPr>
          <a:lstStyle/>
          <a:p>
            <a:r>
              <a:rPr lang="en-GB" sz="3200" b="1" dirty="0" smtClean="0">
                <a:solidFill>
                  <a:srgbClr val="002060"/>
                </a:solidFill>
                <a:latin typeface="Arial Narrow" pitchFamily="34" charset="0"/>
              </a:rPr>
              <a:t>MODULE 2 – MECHANICAL OSCILLATIONS</a:t>
            </a:r>
            <a:endParaRPr lang="en-US" sz="3200" b="1" dirty="0">
              <a:solidFill>
                <a:srgbClr val="002060"/>
              </a:solidFill>
              <a:latin typeface="Arial Narrow" pitchFamily="34" charset="0"/>
            </a:endParaRPr>
          </a:p>
        </p:txBody>
      </p:sp>
      <p:sp>
        <p:nvSpPr>
          <p:cNvPr id="3" name="Subtitle 2"/>
          <p:cNvSpPr>
            <a:spLocks noGrp="1"/>
          </p:cNvSpPr>
          <p:nvPr>
            <p:ph type="subTitle" idx="1"/>
          </p:nvPr>
        </p:nvSpPr>
        <p:spPr>
          <a:xfrm>
            <a:off x="214282" y="3886200"/>
            <a:ext cx="8715436" cy="1752600"/>
          </a:xfrm>
        </p:spPr>
        <p:txBody>
          <a:bodyPr>
            <a:normAutofit/>
          </a:bodyPr>
          <a:lstStyle/>
          <a:p>
            <a:r>
              <a:rPr lang="en-IN" sz="2400" b="1" dirty="0" smtClean="0">
                <a:solidFill>
                  <a:srgbClr val="003300"/>
                </a:solidFill>
                <a:latin typeface="Arial Narrow" pitchFamily="34" charset="0"/>
              </a:rPr>
              <a:t>Differential equation of a spring, mass and damper system and its solution</a:t>
            </a:r>
            <a:endParaRPr lang="en-US" sz="2400" b="1" dirty="0">
              <a:solidFill>
                <a:srgbClr val="003300"/>
              </a:solidFill>
              <a:latin typeface="Arial Narrow" pitchFamily="34" charset="0"/>
            </a:endParaRPr>
          </a:p>
        </p:txBody>
      </p:sp>
      <p:sp>
        <p:nvSpPr>
          <p:cNvPr id="5" name="Footer Placeholder 4"/>
          <p:cNvSpPr>
            <a:spLocks noGrp="1"/>
          </p:cNvSpPr>
          <p:nvPr>
            <p:ph type="ftr" sz="quarter" idx="11"/>
          </p:nvPr>
        </p:nvSpPr>
        <p:spPr/>
        <p:txBody>
          <a:bodyPr/>
          <a:lstStyle/>
          <a:p>
            <a:r>
              <a:rPr lang="en-US" dirty="0" err="1" smtClean="0">
                <a:solidFill>
                  <a:srgbClr val="003300"/>
                </a:solidFill>
              </a:rPr>
              <a:t>Dr.K.Vaideki</a:t>
            </a:r>
            <a:r>
              <a:rPr lang="en-US" dirty="0" smtClean="0">
                <a:solidFill>
                  <a:srgbClr val="003300"/>
                </a:solidFill>
              </a:rPr>
              <a:t>, PSG CT</a:t>
            </a:r>
            <a:endParaRPr lang="en-US" dirty="0">
              <a:solidFill>
                <a:srgbClr val="0033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1503" y="500042"/>
            <a:ext cx="8970251" cy="5786478"/>
          </a:xfrm>
          <a:prstGeom prst="rect">
            <a:avLst/>
          </a:prstGeom>
          <a:noFill/>
          <a:ln w="9525">
            <a:noFill/>
            <a:miter lim="800000"/>
            <a:headEnd/>
            <a:tailEnd/>
          </a:ln>
          <a:effectLst/>
        </p:spPr>
      </p:pic>
      <p:sp>
        <p:nvSpPr>
          <p:cNvPr id="3" name="Footer Placeholder 2"/>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0" y="0"/>
            <a:ext cx="8891378" cy="6882449"/>
            <a:chOff x="0" y="0"/>
            <a:chExt cx="8891378" cy="6882449"/>
          </a:xfrm>
        </p:grpSpPr>
        <p:pic>
          <p:nvPicPr>
            <p:cNvPr id="1026" name="Picture 2"/>
            <p:cNvPicPr>
              <a:picLocks noChangeAspect="1" noChangeArrowheads="1"/>
            </p:cNvPicPr>
            <p:nvPr/>
          </p:nvPicPr>
          <p:blipFill>
            <a:blip r:embed="rId2"/>
            <a:srcRect/>
            <a:stretch>
              <a:fillRect/>
            </a:stretch>
          </p:blipFill>
          <p:spPr bwMode="auto">
            <a:xfrm>
              <a:off x="0" y="0"/>
              <a:ext cx="8891378" cy="6882449"/>
            </a:xfrm>
            <a:prstGeom prst="rect">
              <a:avLst/>
            </a:prstGeom>
            <a:noFill/>
            <a:ln w="9525">
              <a:noFill/>
              <a:miter lim="800000"/>
              <a:headEnd/>
              <a:tailEnd/>
            </a:ln>
            <a:effectLst/>
          </p:spPr>
        </p:pic>
        <p:grpSp>
          <p:nvGrpSpPr>
            <p:cNvPr id="5" name="Group 4"/>
            <p:cNvGrpSpPr/>
            <p:nvPr/>
          </p:nvGrpSpPr>
          <p:grpSpPr>
            <a:xfrm>
              <a:off x="3286116" y="5292514"/>
              <a:ext cx="436791" cy="571879"/>
              <a:chOff x="5715008" y="5072074"/>
              <a:chExt cx="873582" cy="642942"/>
            </a:xfrm>
          </p:grpSpPr>
          <p:sp>
            <p:nvSpPr>
              <p:cNvPr id="4" name="Rectangle 3"/>
              <p:cNvSpPr/>
              <p:nvPr/>
            </p:nvSpPr>
            <p:spPr>
              <a:xfrm>
                <a:off x="5715008" y="5072074"/>
                <a:ext cx="571504" cy="642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786446" y="5072074"/>
                <a:ext cx="802144" cy="588237"/>
              </a:xfrm>
              <a:prstGeom prst="rect">
                <a:avLst/>
              </a:prstGeom>
              <a:noFill/>
              <a:ln>
                <a:solidFill>
                  <a:schemeClr val="bg1"/>
                </a:solidFill>
              </a:ln>
            </p:spPr>
            <p:txBody>
              <a:bodyPr wrap="none" rtlCol="0">
                <a:spAutoFit/>
              </a:bodyPr>
              <a:lstStyle/>
              <a:p>
                <a:r>
                  <a:rPr lang="en-GB" sz="2800" i="1" dirty="0" smtClean="0">
                    <a:latin typeface="Brush Script MT" pitchFamily="66" charset="0"/>
                  </a:rPr>
                  <a:t>C</a:t>
                </a:r>
                <a:endParaRPr lang="en-US" sz="2800" i="1" dirty="0">
                  <a:latin typeface="Brush Script MT" pitchFamily="66" charset="0"/>
                </a:endParaRPr>
              </a:p>
            </p:txBody>
          </p:sp>
        </p:grpSp>
        <p:grpSp>
          <p:nvGrpSpPr>
            <p:cNvPr id="6" name="Group 5"/>
            <p:cNvGrpSpPr/>
            <p:nvPr/>
          </p:nvGrpSpPr>
          <p:grpSpPr>
            <a:xfrm>
              <a:off x="4175621" y="6111395"/>
              <a:ext cx="436791" cy="571879"/>
              <a:chOff x="5715008" y="5072074"/>
              <a:chExt cx="873582" cy="642942"/>
            </a:xfrm>
          </p:grpSpPr>
          <p:sp>
            <p:nvSpPr>
              <p:cNvPr id="7" name="Rectangle 6"/>
              <p:cNvSpPr/>
              <p:nvPr/>
            </p:nvSpPr>
            <p:spPr>
              <a:xfrm>
                <a:off x="5715008" y="5072074"/>
                <a:ext cx="571504" cy="642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786446" y="5072074"/>
                <a:ext cx="802144" cy="588237"/>
              </a:xfrm>
              <a:prstGeom prst="rect">
                <a:avLst/>
              </a:prstGeom>
              <a:noFill/>
              <a:ln>
                <a:solidFill>
                  <a:schemeClr val="bg1"/>
                </a:solidFill>
              </a:ln>
            </p:spPr>
            <p:txBody>
              <a:bodyPr wrap="none" rtlCol="0">
                <a:spAutoFit/>
              </a:bodyPr>
              <a:lstStyle/>
              <a:p>
                <a:r>
                  <a:rPr lang="en-GB" sz="2800" i="1" dirty="0" smtClean="0">
                    <a:latin typeface="Brush Script MT" pitchFamily="66" charset="0"/>
                  </a:rPr>
                  <a:t>C</a:t>
                </a:r>
                <a:endParaRPr lang="en-US" sz="2800" i="1" dirty="0">
                  <a:latin typeface="Brush Script MT" pitchFamily="66" charset="0"/>
                </a:endParaRPr>
              </a:p>
            </p:txBody>
          </p:sp>
        </p:grpSp>
        <p:grpSp>
          <p:nvGrpSpPr>
            <p:cNvPr id="9" name="Group 8"/>
            <p:cNvGrpSpPr/>
            <p:nvPr/>
          </p:nvGrpSpPr>
          <p:grpSpPr>
            <a:xfrm>
              <a:off x="6526135" y="6077113"/>
              <a:ext cx="436791" cy="571879"/>
              <a:chOff x="5715008" y="5072074"/>
              <a:chExt cx="873582" cy="642942"/>
            </a:xfrm>
          </p:grpSpPr>
          <p:sp>
            <p:nvSpPr>
              <p:cNvPr id="10" name="Rectangle 9"/>
              <p:cNvSpPr/>
              <p:nvPr/>
            </p:nvSpPr>
            <p:spPr>
              <a:xfrm>
                <a:off x="5715008" y="5072074"/>
                <a:ext cx="571504" cy="642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786446" y="5072074"/>
                <a:ext cx="802144" cy="588237"/>
              </a:xfrm>
              <a:prstGeom prst="rect">
                <a:avLst/>
              </a:prstGeom>
              <a:noFill/>
              <a:ln>
                <a:solidFill>
                  <a:schemeClr val="bg1"/>
                </a:solidFill>
              </a:ln>
            </p:spPr>
            <p:txBody>
              <a:bodyPr wrap="none" rtlCol="0">
                <a:spAutoFit/>
              </a:bodyPr>
              <a:lstStyle/>
              <a:p>
                <a:r>
                  <a:rPr lang="en-GB" sz="2800" i="1" dirty="0" smtClean="0">
                    <a:latin typeface="Brush Script MT" pitchFamily="66" charset="0"/>
                  </a:rPr>
                  <a:t>C</a:t>
                </a:r>
                <a:endParaRPr lang="en-US" sz="2800" i="1" dirty="0">
                  <a:latin typeface="Brush Script MT" pitchFamily="66" charset="0"/>
                </a:endParaRPr>
              </a:p>
            </p:txBody>
          </p:sp>
        </p:grpSp>
      </p:grpSp>
      <p:sp>
        <p:nvSpPr>
          <p:cNvPr id="13" name="Footer Placeholder 12"/>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52252" y="188164"/>
            <a:ext cx="8929718" cy="6469551"/>
            <a:chOff x="52252" y="188164"/>
            <a:chExt cx="8929718" cy="6469551"/>
          </a:xfrm>
        </p:grpSpPr>
        <p:sp>
          <p:nvSpPr>
            <p:cNvPr id="4" name="Rectangle 3"/>
            <p:cNvSpPr/>
            <p:nvPr/>
          </p:nvSpPr>
          <p:spPr>
            <a:xfrm>
              <a:off x="52252" y="188164"/>
              <a:ext cx="8929718" cy="707886"/>
            </a:xfrm>
            <a:prstGeom prst="rect">
              <a:avLst/>
            </a:prstGeom>
          </p:spPr>
          <p:txBody>
            <a:bodyPr wrap="square">
              <a:spAutoFit/>
            </a:bodyPr>
            <a:lstStyle/>
            <a:p>
              <a:pPr algn="just"/>
              <a:r>
                <a:rPr lang="en-GB" sz="2000" b="1" dirty="0" smtClean="0">
                  <a:latin typeface="Arial Narrow" pitchFamily="34" charset="0"/>
                </a:rPr>
                <a:t>Combining these two parts we will get the equation as (1) </a:t>
              </a:r>
            </a:p>
            <a:p>
              <a:pPr algn="just"/>
              <a:r>
                <a:rPr lang="en-GB" sz="2000" b="1" dirty="0" smtClean="0">
                  <a:latin typeface="Arial Narrow" pitchFamily="34" charset="0"/>
                </a:rPr>
                <a:t>and with a little bit of rearrangement we will get the equation as (2)</a:t>
              </a:r>
              <a:endParaRPr lang="en-US" sz="2000" b="1" dirty="0">
                <a:latin typeface="Arial Narrow" pitchFamily="34" charset="0"/>
              </a:endParaRPr>
            </a:p>
          </p:txBody>
        </p:sp>
        <p:pic>
          <p:nvPicPr>
            <p:cNvPr id="2050" name="Picture 2"/>
            <p:cNvPicPr>
              <a:picLocks noChangeAspect="1" noChangeArrowheads="1"/>
            </p:cNvPicPr>
            <p:nvPr/>
          </p:nvPicPr>
          <p:blipFill>
            <a:blip r:embed="rId2"/>
            <a:srcRect/>
            <a:stretch>
              <a:fillRect/>
            </a:stretch>
          </p:blipFill>
          <p:spPr bwMode="auto">
            <a:xfrm>
              <a:off x="821948" y="928670"/>
              <a:ext cx="7179076" cy="5729045"/>
            </a:xfrm>
            <a:prstGeom prst="rect">
              <a:avLst/>
            </a:prstGeom>
            <a:noFill/>
            <a:ln w="9525">
              <a:noFill/>
              <a:miter lim="800000"/>
              <a:headEnd/>
              <a:tailEnd/>
            </a:ln>
            <a:effectLst/>
          </p:spPr>
        </p:pic>
        <p:sp>
          <p:nvSpPr>
            <p:cNvPr id="8" name="TextBox 7"/>
            <p:cNvSpPr txBox="1"/>
            <p:nvPr/>
          </p:nvSpPr>
          <p:spPr>
            <a:xfrm>
              <a:off x="3120584" y="2000240"/>
              <a:ext cx="401072" cy="523220"/>
            </a:xfrm>
            <a:prstGeom prst="rect">
              <a:avLst/>
            </a:prstGeom>
            <a:solidFill>
              <a:schemeClr val="accent2">
                <a:lumMod val="40000"/>
                <a:lumOff val="60000"/>
              </a:schemeClr>
            </a:solidFill>
            <a:ln>
              <a:solidFill>
                <a:schemeClr val="bg1"/>
              </a:solidFill>
            </a:ln>
          </p:spPr>
          <p:txBody>
            <a:bodyPr wrap="none" rtlCol="0">
              <a:spAutoFit/>
            </a:bodyPr>
            <a:lstStyle/>
            <a:p>
              <a:r>
                <a:rPr lang="en-GB" sz="2800" i="1" dirty="0" smtClean="0">
                  <a:latin typeface="Brush Script MT" pitchFamily="66" charset="0"/>
                </a:rPr>
                <a:t>C</a:t>
              </a:r>
              <a:endParaRPr lang="en-US" sz="2800" i="1" dirty="0">
                <a:latin typeface="Brush Script MT" pitchFamily="66" charset="0"/>
              </a:endParaRPr>
            </a:p>
          </p:txBody>
        </p:sp>
        <p:sp>
          <p:nvSpPr>
            <p:cNvPr id="10" name="TextBox 9"/>
            <p:cNvSpPr txBox="1"/>
            <p:nvPr/>
          </p:nvSpPr>
          <p:spPr>
            <a:xfrm>
              <a:off x="3448178" y="5824826"/>
              <a:ext cx="401072" cy="523220"/>
            </a:xfrm>
            <a:prstGeom prst="rect">
              <a:avLst/>
            </a:prstGeom>
            <a:solidFill>
              <a:schemeClr val="bg1"/>
            </a:solidFill>
            <a:ln>
              <a:solidFill>
                <a:schemeClr val="bg1"/>
              </a:solidFill>
            </a:ln>
          </p:spPr>
          <p:txBody>
            <a:bodyPr wrap="none" rtlCol="0">
              <a:spAutoFit/>
            </a:bodyPr>
            <a:lstStyle/>
            <a:p>
              <a:r>
                <a:rPr lang="en-GB" sz="2800" i="1" dirty="0" smtClean="0">
                  <a:latin typeface="Brush Script MT" pitchFamily="66" charset="0"/>
                </a:rPr>
                <a:t>C</a:t>
              </a:r>
              <a:endParaRPr lang="en-US" sz="2800" i="1" dirty="0">
                <a:latin typeface="Brush Script MT" pitchFamily="66" charset="0"/>
              </a:endParaRPr>
            </a:p>
          </p:txBody>
        </p:sp>
        <p:sp>
          <p:nvSpPr>
            <p:cNvPr id="11" name="TextBox 10"/>
            <p:cNvSpPr txBox="1"/>
            <p:nvPr/>
          </p:nvSpPr>
          <p:spPr>
            <a:xfrm>
              <a:off x="4071934" y="4000504"/>
              <a:ext cx="401072" cy="523220"/>
            </a:xfrm>
            <a:prstGeom prst="rect">
              <a:avLst/>
            </a:prstGeom>
            <a:solidFill>
              <a:schemeClr val="bg1"/>
            </a:solidFill>
            <a:ln>
              <a:solidFill>
                <a:schemeClr val="bg1"/>
              </a:solidFill>
            </a:ln>
          </p:spPr>
          <p:txBody>
            <a:bodyPr wrap="none" rtlCol="0">
              <a:spAutoFit/>
            </a:bodyPr>
            <a:lstStyle/>
            <a:p>
              <a:r>
                <a:rPr lang="en-GB" sz="2800" i="1" dirty="0" smtClean="0">
                  <a:latin typeface="Brush Script MT" pitchFamily="66" charset="0"/>
                </a:rPr>
                <a:t>C</a:t>
              </a:r>
              <a:endParaRPr lang="en-US" sz="2800" i="1" dirty="0">
                <a:latin typeface="Brush Script MT" pitchFamily="66" charset="0"/>
              </a:endParaRPr>
            </a:p>
          </p:txBody>
        </p:sp>
      </p:grpSp>
      <p:sp>
        <p:nvSpPr>
          <p:cNvPr id="9" name="Footer Placeholder 8"/>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Dr.K.Vaideki, PSG CT</a:t>
            </a:r>
            <a:endParaRPr lang="en-US"/>
          </a:p>
        </p:txBody>
      </p:sp>
      <p:sp>
        <p:nvSpPr>
          <p:cNvPr id="5" name="TextBox 4"/>
          <p:cNvSpPr txBox="1"/>
          <p:nvPr/>
        </p:nvSpPr>
        <p:spPr>
          <a:xfrm>
            <a:off x="1428728" y="343286"/>
            <a:ext cx="6215106" cy="6422271"/>
          </a:xfrm>
          <a:prstGeom prst="rect">
            <a:avLst/>
          </a:prstGeom>
          <a:noFill/>
        </p:spPr>
        <p:txBody>
          <a:bodyPr wrap="square" rtlCol="0">
            <a:spAutoFit/>
          </a:bodyPr>
          <a:lstStyle/>
          <a:p>
            <a:endParaRPr lang="en-GB" dirty="0" smtClean="0"/>
          </a:p>
          <a:p>
            <a:endParaRPr lang="en-GB" sz="2000" b="1" dirty="0" smtClean="0">
              <a:latin typeface="Arial Narrow" pitchFamily="34" charset="0"/>
            </a:endParaRPr>
          </a:p>
          <a:p>
            <a:r>
              <a:rPr lang="en-GB" sz="2000" b="1" dirty="0" smtClean="0">
                <a:latin typeface="Arial Narrow" pitchFamily="34" charset="0"/>
              </a:rPr>
              <a:t>In case of equation 3: </a:t>
            </a:r>
          </a:p>
          <a:p>
            <a:r>
              <a:rPr lang="en-GB" sz="2000" b="1" dirty="0" smtClean="0">
                <a:latin typeface="Arial Narrow" pitchFamily="34" charset="0"/>
              </a:rPr>
              <a:t>a = 1</a:t>
            </a:r>
          </a:p>
          <a:p>
            <a:r>
              <a:rPr lang="en-GB" sz="2000" b="1" dirty="0" smtClean="0">
                <a:latin typeface="Arial Narrow" pitchFamily="34" charset="0"/>
              </a:rPr>
              <a:t>b =c/m</a:t>
            </a:r>
          </a:p>
          <a:p>
            <a:r>
              <a:rPr lang="en-GB" sz="2000" b="1" dirty="0" smtClean="0">
                <a:latin typeface="Arial Narrow" pitchFamily="34" charset="0"/>
              </a:rPr>
              <a:t>c = k/m</a:t>
            </a:r>
          </a:p>
          <a:p>
            <a:endParaRPr lang="en-GB" sz="2000" b="1" dirty="0" smtClean="0">
              <a:latin typeface="Arial Narrow" pitchFamily="34" charset="0"/>
            </a:endParaRPr>
          </a:p>
          <a:p>
            <a:r>
              <a:rPr lang="en-GB" sz="2000" b="1" dirty="0" smtClean="0">
                <a:latin typeface="Arial Narrow" pitchFamily="34" charset="0"/>
                <a:sym typeface="Symbol"/>
              </a:rPr>
              <a:t>Inline with the video, the second order differential equation (3) can be converted into a quadratic equation of the form:</a:t>
            </a:r>
          </a:p>
          <a:p>
            <a:r>
              <a:rPr lang="el-GR" sz="2000" b="1" dirty="0" smtClean="0">
                <a:latin typeface="Arial Narrow" pitchFamily="34" charset="0"/>
                <a:sym typeface="Symbol"/>
              </a:rPr>
              <a:t>λ</a:t>
            </a:r>
            <a:r>
              <a:rPr lang="en-GB" sz="2000" b="1" baseline="30000" dirty="0" smtClean="0">
                <a:latin typeface="Arial Narrow" pitchFamily="34" charset="0"/>
                <a:sym typeface="Symbol"/>
              </a:rPr>
              <a:t>2</a:t>
            </a:r>
            <a:r>
              <a:rPr lang="en-GB" sz="2000" b="1" dirty="0" smtClean="0">
                <a:latin typeface="Arial Narrow" pitchFamily="34" charset="0"/>
                <a:sym typeface="Symbol"/>
              </a:rPr>
              <a:t>e</a:t>
            </a:r>
            <a:r>
              <a:rPr lang="el-GR" sz="2000" b="1" baseline="30000" dirty="0" smtClean="0">
                <a:latin typeface="Arial Narrow" pitchFamily="34" charset="0"/>
                <a:sym typeface="Symbol"/>
              </a:rPr>
              <a:t>λ</a:t>
            </a:r>
            <a:r>
              <a:rPr lang="en-GB" sz="2000" b="1" baseline="30000" dirty="0" smtClean="0">
                <a:latin typeface="Arial Narrow" pitchFamily="34" charset="0"/>
                <a:sym typeface="Symbol"/>
              </a:rPr>
              <a:t>t </a:t>
            </a:r>
            <a:r>
              <a:rPr lang="en-GB" sz="2000" b="1" dirty="0" smtClean="0">
                <a:latin typeface="Arial Narrow" pitchFamily="34" charset="0"/>
                <a:sym typeface="Symbol"/>
              </a:rPr>
              <a:t>+b </a:t>
            </a:r>
            <a:r>
              <a:rPr lang="el-GR" sz="2000" b="1" dirty="0" smtClean="0">
                <a:latin typeface="Arial Narrow" pitchFamily="34" charset="0"/>
                <a:sym typeface="Symbol"/>
              </a:rPr>
              <a:t>λ</a:t>
            </a:r>
            <a:r>
              <a:rPr lang="en-GB" sz="2000" b="1" dirty="0" smtClean="0">
                <a:latin typeface="Arial Narrow" pitchFamily="34" charset="0"/>
                <a:sym typeface="Symbol"/>
              </a:rPr>
              <a:t>e</a:t>
            </a:r>
            <a:r>
              <a:rPr lang="el-GR" sz="2000" b="1" baseline="30000" dirty="0" smtClean="0">
                <a:latin typeface="Arial Narrow" pitchFamily="34" charset="0"/>
                <a:sym typeface="Symbol"/>
              </a:rPr>
              <a:t>λ</a:t>
            </a:r>
            <a:r>
              <a:rPr lang="en-GB" sz="2000" b="1" baseline="30000" dirty="0" smtClean="0">
                <a:latin typeface="Arial Narrow" pitchFamily="34" charset="0"/>
                <a:sym typeface="Symbol"/>
              </a:rPr>
              <a:t>t </a:t>
            </a:r>
            <a:r>
              <a:rPr lang="en-GB" sz="2000" b="1" dirty="0" smtClean="0">
                <a:latin typeface="Arial Narrow" pitchFamily="34" charset="0"/>
                <a:sym typeface="Symbol"/>
              </a:rPr>
              <a:t>+ c e </a:t>
            </a:r>
            <a:r>
              <a:rPr lang="el-GR" sz="2000" b="1" baseline="30000" dirty="0" smtClean="0">
                <a:latin typeface="Arial Narrow" pitchFamily="34" charset="0"/>
                <a:sym typeface="Symbol"/>
              </a:rPr>
              <a:t>λ</a:t>
            </a:r>
            <a:r>
              <a:rPr lang="en-GB" sz="2000" b="1" baseline="30000" dirty="0" smtClean="0">
                <a:latin typeface="Arial Narrow" pitchFamily="34" charset="0"/>
                <a:sym typeface="Symbol"/>
              </a:rPr>
              <a:t>t </a:t>
            </a:r>
            <a:r>
              <a:rPr lang="en-GB" sz="2000" b="1" dirty="0" smtClean="0">
                <a:latin typeface="Arial Narrow" pitchFamily="34" charset="0"/>
                <a:sym typeface="Symbol"/>
              </a:rPr>
              <a:t>= 0 and the roots of this </a:t>
            </a:r>
            <a:r>
              <a:rPr lang="en-GB" sz="2000" b="1" dirty="0" err="1" smtClean="0">
                <a:latin typeface="Arial Narrow" pitchFamily="34" charset="0"/>
                <a:sym typeface="Symbol"/>
              </a:rPr>
              <a:t>eqn</a:t>
            </a:r>
            <a:r>
              <a:rPr lang="en-GB" sz="2000" b="1" dirty="0" smtClean="0">
                <a:latin typeface="Arial Narrow" pitchFamily="34" charset="0"/>
                <a:sym typeface="Symbol"/>
              </a:rPr>
              <a:t> is given by:</a:t>
            </a:r>
          </a:p>
          <a:p>
            <a:r>
              <a:rPr lang="el-GR" sz="2000" b="1" dirty="0" smtClean="0">
                <a:latin typeface="Arial Narrow" pitchFamily="34" charset="0"/>
                <a:cs typeface="Arial" pitchFamily="34" charset="0"/>
                <a:sym typeface="Symbol"/>
              </a:rPr>
              <a:t>λ</a:t>
            </a:r>
            <a:r>
              <a:rPr lang="en-GB" sz="2000" b="1" dirty="0" smtClean="0">
                <a:latin typeface="Arial Narrow" pitchFamily="34" charset="0"/>
                <a:sym typeface="Symbol"/>
              </a:rPr>
              <a:t>= (-c/2 m)  √ (c</a:t>
            </a:r>
            <a:r>
              <a:rPr lang="en-GB" sz="2000" b="1" baseline="30000" dirty="0" smtClean="0">
                <a:latin typeface="Arial Narrow" pitchFamily="34" charset="0"/>
                <a:sym typeface="Symbol"/>
              </a:rPr>
              <a:t>2</a:t>
            </a:r>
            <a:r>
              <a:rPr lang="en-GB" sz="2000" b="1" dirty="0" smtClean="0">
                <a:latin typeface="Arial Narrow" pitchFamily="34" charset="0"/>
                <a:sym typeface="Symbol"/>
              </a:rPr>
              <a:t>/4m</a:t>
            </a:r>
            <a:r>
              <a:rPr lang="en-GB" sz="2000" b="1" baseline="30000" dirty="0" smtClean="0">
                <a:latin typeface="Arial Narrow" pitchFamily="34" charset="0"/>
                <a:sym typeface="Symbol"/>
              </a:rPr>
              <a:t>2</a:t>
            </a:r>
            <a:r>
              <a:rPr lang="en-GB" sz="2000" b="1" dirty="0" smtClean="0">
                <a:latin typeface="Arial Narrow" pitchFamily="34" charset="0"/>
                <a:sym typeface="Symbol"/>
              </a:rPr>
              <a:t> –  k/m)</a:t>
            </a:r>
            <a:endParaRPr lang="en-GB" sz="2000" b="1" dirty="0" smtClean="0">
              <a:latin typeface="Arial Narrow" pitchFamily="34" charset="0"/>
            </a:endParaRPr>
          </a:p>
          <a:p>
            <a:endParaRPr lang="en-GB" sz="2000" b="1" dirty="0" smtClean="0">
              <a:latin typeface="Arial Narrow" pitchFamily="34" charset="0"/>
            </a:endParaRPr>
          </a:p>
          <a:p>
            <a:r>
              <a:rPr lang="en-GB" sz="2000" b="1" dirty="0" smtClean="0">
                <a:latin typeface="Arial Narrow" pitchFamily="34" charset="0"/>
              </a:rPr>
              <a:t>Based on c</a:t>
            </a:r>
            <a:r>
              <a:rPr lang="en-GB" sz="2000" b="1" baseline="30000" dirty="0" smtClean="0">
                <a:latin typeface="Arial Narrow" pitchFamily="34" charset="0"/>
              </a:rPr>
              <a:t>2</a:t>
            </a:r>
            <a:r>
              <a:rPr lang="en-GB" sz="2000" b="1" dirty="0" smtClean="0">
                <a:latin typeface="Arial Narrow" pitchFamily="34" charset="0"/>
              </a:rPr>
              <a:t>/4m</a:t>
            </a:r>
            <a:r>
              <a:rPr lang="en-GB" sz="2000" b="1" baseline="30000" dirty="0" smtClean="0">
                <a:latin typeface="Arial Narrow" pitchFamily="34" charset="0"/>
              </a:rPr>
              <a:t>2</a:t>
            </a:r>
            <a:r>
              <a:rPr lang="en-GB" sz="2000" b="1" dirty="0" smtClean="0">
                <a:latin typeface="Arial Narrow" pitchFamily="34" charset="0"/>
              </a:rPr>
              <a:t> –k/m values , the solution to the equation 3 are:</a:t>
            </a:r>
          </a:p>
          <a:p>
            <a:endParaRPr lang="en-GB" sz="2000" b="1" dirty="0" smtClean="0">
              <a:latin typeface="Arial Narrow" pitchFamily="34" charset="0"/>
            </a:endParaRPr>
          </a:p>
          <a:p>
            <a:pPr marL="400050" indent="-400050">
              <a:buAutoNum type="romanLcParenR"/>
            </a:pPr>
            <a:r>
              <a:rPr lang="en-GB" sz="2000" b="1" dirty="0" smtClean="0">
                <a:latin typeface="Arial Narrow" pitchFamily="34" charset="0"/>
              </a:rPr>
              <a:t>c</a:t>
            </a:r>
            <a:r>
              <a:rPr lang="en-GB" sz="2000" b="1" baseline="30000" dirty="0" smtClean="0">
                <a:latin typeface="Arial Narrow" pitchFamily="34" charset="0"/>
              </a:rPr>
              <a:t>2</a:t>
            </a:r>
            <a:r>
              <a:rPr lang="en-GB" sz="2000" b="1" dirty="0" smtClean="0">
                <a:latin typeface="Arial Narrow" pitchFamily="34" charset="0"/>
              </a:rPr>
              <a:t>/4m</a:t>
            </a:r>
            <a:r>
              <a:rPr lang="en-GB" sz="2000" b="1" baseline="30000" dirty="0" smtClean="0">
                <a:latin typeface="Arial Narrow" pitchFamily="34" charset="0"/>
              </a:rPr>
              <a:t>2</a:t>
            </a:r>
            <a:r>
              <a:rPr lang="en-GB" sz="2000" b="1" dirty="0" smtClean="0">
                <a:latin typeface="Arial Narrow" pitchFamily="34" charset="0"/>
              </a:rPr>
              <a:t> &gt;&gt; k/m    ; c</a:t>
            </a:r>
            <a:r>
              <a:rPr lang="en-GB" sz="2000" b="1" baseline="30000" dirty="0" smtClean="0">
                <a:latin typeface="Arial Narrow" pitchFamily="34" charset="0"/>
              </a:rPr>
              <a:t>2</a:t>
            </a:r>
            <a:r>
              <a:rPr lang="en-GB" sz="2000" b="1" dirty="0" smtClean="0">
                <a:latin typeface="Arial Narrow" pitchFamily="34" charset="0"/>
              </a:rPr>
              <a:t> &gt;&gt; 4km →            x(t)  = e </a:t>
            </a:r>
            <a:r>
              <a:rPr lang="el-GR" sz="2000" b="1" baseline="30000" dirty="0" smtClean="0">
                <a:latin typeface="Arial Narrow" pitchFamily="34" charset="0"/>
              </a:rPr>
              <a:t>λ</a:t>
            </a:r>
            <a:r>
              <a:rPr lang="en-GB" sz="2000" b="1" baseline="30000" dirty="0" smtClean="0">
                <a:latin typeface="Arial Narrow" pitchFamily="34" charset="0"/>
              </a:rPr>
              <a:t>1t</a:t>
            </a:r>
            <a:r>
              <a:rPr lang="en-GB" sz="2000" b="1" dirty="0" smtClean="0">
                <a:latin typeface="Arial Narrow" pitchFamily="34" charset="0"/>
              </a:rPr>
              <a:t> + e</a:t>
            </a:r>
            <a:r>
              <a:rPr lang="el-GR" sz="2000" b="1" baseline="30000" dirty="0" smtClean="0">
                <a:latin typeface="Arial Narrow" pitchFamily="34" charset="0"/>
              </a:rPr>
              <a:t>λ</a:t>
            </a:r>
            <a:r>
              <a:rPr lang="en-GB" sz="2000" b="1" baseline="30000" dirty="0" smtClean="0">
                <a:latin typeface="Arial Narrow" pitchFamily="34" charset="0"/>
              </a:rPr>
              <a:t>2t</a:t>
            </a:r>
            <a:r>
              <a:rPr lang="en-GB" sz="2000" b="1" dirty="0" smtClean="0">
                <a:latin typeface="Arial Narrow" pitchFamily="34" charset="0"/>
              </a:rPr>
              <a:t> </a:t>
            </a:r>
          </a:p>
          <a:p>
            <a:pPr marL="400050" indent="-400050">
              <a:buAutoNum type="romanLcParenR"/>
            </a:pPr>
            <a:r>
              <a:rPr lang="en-GB" sz="2000" b="1" dirty="0" smtClean="0">
                <a:latin typeface="Arial Narrow" pitchFamily="34" charset="0"/>
              </a:rPr>
              <a:t> c</a:t>
            </a:r>
            <a:r>
              <a:rPr lang="en-GB" sz="2000" b="1" baseline="30000" dirty="0" smtClean="0">
                <a:latin typeface="Arial Narrow" pitchFamily="34" charset="0"/>
              </a:rPr>
              <a:t>2</a:t>
            </a:r>
            <a:r>
              <a:rPr lang="en-GB" sz="2000" b="1" dirty="0" smtClean="0">
                <a:latin typeface="Arial Narrow" pitchFamily="34" charset="0"/>
              </a:rPr>
              <a:t>/4m</a:t>
            </a:r>
            <a:r>
              <a:rPr lang="en-GB" sz="2000" b="1" baseline="30000" dirty="0" smtClean="0">
                <a:latin typeface="Arial Narrow" pitchFamily="34" charset="0"/>
              </a:rPr>
              <a:t>2</a:t>
            </a:r>
            <a:r>
              <a:rPr lang="en-GB" sz="2000" b="1" dirty="0" smtClean="0">
                <a:latin typeface="Arial Narrow" pitchFamily="34" charset="0"/>
              </a:rPr>
              <a:t> = k/m     ; c</a:t>
            </a:r>
            <a:r>
              <a:rPr lang="en-GB" sz="2000" b="1" baseline="30000" dirty="0" smtClean="0">
                <a:latin typeface="Arial Narrow" pitchFamily="34" charset="0"/>
              </a:rPr>
              <a:t>2</a:t>
            </a:r>
            <a:r>
              <a:rPr lang="en-GB" sz="2000" b="1" dirty="0" smtClean="0">
                <a:latin typeface="Arial Narrow" pitchFamily="34" charset="0"/>
              </a:rPr>
              <a:t> =4km   →              x(t) = e </a:t>
            </a:r>
            <a:r>
              <a:rPr lang="el-GR" sz="2000" b="1" baseline="30000" dirty="0" smtClean="0">
                <a:latin typeface="Arial Narrow" pitchFamily="34" charset="0"/>
              </a:rPr>
              <a:t>λ</a:t>
            </a:r>
            <a:r>
              <a:rPr lang="en-GB" sz="2000" b="1" baseline="30000" dirty="0" smtClean="0">
                <a:latin typeface="Arial Narrow" pitchFamily="34" charset="0"/>
              </a:rPr>
              <a:t>t</a:t>
            </a:r>
          </a:p>
          <a:p>
            <a:pPr marL="400050" indent="-400050">
              <a:buAutoNum type="romanLcParenR"/>
            </a:pPr>
            <a:r>
              <a:rPr lang="en-GB" sz="2000" b="1" dirty="0" smtClean="0">
                <a:latin typeface="Arial Narrow" pitchFamily="34" charset="0"/>
              </a:rPr>
              <a:t> c</a:t>
            </a:r>
            <a:r>
              <a:rPr lang="en-GB" sz="2000" b="1" baseline="30000" dirty="0" smtClean="0">
                <a:latin typeface="Arial Narrow" pitchFamily="34" charset="0"/>
              </a:rPr>
              <a:t>2</a:t>
            </a:r>
            <a:r>
              <a:rPr lang="en-GB" sz="2000" b="1" dirty="0" smtClean="0">
                <a:latin typeface="Arial Narrow" pitchFamily="34" charset="0"/>
              </a:rPr>
              <a:t>/4m</a:t>
            </a:r>
            <a:r>
              <a:rPr lang="en-GB" sz="2000" b="1" baseline="30000" dirty="0" smtClean="0">
                <a:latin typeface="Arial Narrow" pitchFamily="34" charset="0"/>
              </a:rPr>
              <a:t>2</a:t>
            </a:r>
            <a:r>
              <a:rPr lang="en-GB" sz="2000" b="1" dirty="0" smtClean="0">
                <a:latin typeface="Arial Narrow" pitchFamily="34" charset="0"/>
              </a:rPr>
              <a:t> &lt;&lt; k/m   ; c</a:t>
            </a:r>
            <a:r>
              <a:rPr lang="en-GB" sz="2000" b="1" baseline="30000" dirty="0" smtClean="0">
                <a:latin typeface="Arial Narrow" pitchFamily="34" charset="0"/>
              </a:rPr>
              <a:t>2</a:t>
            </a:r>
            <a:r>
              <a:rPr lang="en-GB" sz="2000" b="1" dirty="0" smtClean="0">
                <a:latin typeface="Arial Narrow" pitchFamily="34" charset="0"/>
              </a:rPr>
              <a:t> &lt;&lt; 4km  →            x(t) =e</a:t>
            </a:r>
            <a:r>
              <a:rPr lang="el-GR" sz="2000" b="1" baseline="30000" dirty="0" smtClean="0">
                <a:latin typeface="Arial Narrow" pitchFamily="34" charset="0"/>
              </a:rPr>
              <a:t>λ</a:t>
            </a:r>
            <a:r>
              <a:rPr lang="en-GB" sz="2000" b="1" baseline="30000" dirty="0" smtClean="0">
                <a:latin typeface="Arial Narrow" pitchFamily="34" charset="0"/>
              </a:rPr>
              <a:t>1t</a:t>
            </a:r>
            <a:r>
              <a:rPr lang="en-GB" sz="2000" b="1" dirty="0" smtClean="0">
                <a:latin typeface="Arial Narrow" pitchFamily="34" charset="0"/>
              </a:rPr>
              <a:t> + e</a:t>
            </a:r>
            <a:r>
              <a:rPr lang="en-GB" sz="2000" b="1" baseline="30000" dirty="0" smtClean="0">
                <a:latin typeface="Arial Narrow" pitchFamily="34" charset="0"/>
              </a:rPr>
              <a:t> </a:t>
            </a:r>
            <a:r>
              <a:rPr lang="el-GR" sz="2000" b="1" baseline="30000" dirty="0" smtClean="0">
                <a:latin typeface="Arial Narrow" pitchFamily="34" charset="0"/>
              </a:rPr>
              <a:t>λ</a:t>
            </a:r>
            <a:r>
              <a:rPr lang="en-GB" sz="2000" b="1" baseline="30000" dirty="0" smtClean="0">
                <a:latin typeface="Arial Narrow" pitchFamily="34" charset="0"/>
              </a:rPr>
              <a:t>2t</a:t>
            </a:r>
          </a:p>
          <a:p>
            <a:endParaRPr lang="en-GB" sz="2000" dirty="0" smtClean="0">
              <a:latin typeface="Arial Narrow" pitchFamily="34" charset="0"/>
            </a:endParaRPr>
          </a:p>
          <a:p>
            <a:endParaRPr lang="en-US" sz="2000" dirty="0">
              <a:latin typeface="Arial Narrow" pitchFamily="34" charset="0"/>
            </a:endParaRPr>
          </a:p>
        </p:txBody>
      </p:sp>
      <p:sp>
        <p:nvSpPr>
          <p:cNvPr id="6" name="Rectangle 5"/>
          <p:cNvSpPr/>
          <p:nvPr/>
        </p:nvSpPr>
        <p:spPr>
          <a:xfrm>
            <a:off x="1428728" y="428604"/>
            <a:ext cx="4565673" cy="369332"/>
          </a:xfrm>
          <a:prstGeom prst="rect">
            <a:avLst/>
          </a:prstGeom>
        </p:spPr>
        <p:txBody>
          <a:bodyPr wrap="none">
            <a:spAutoFit/>
          </a:bodyPr>
          <a:lstStyle/>
          <a:p>
            <a:r>
              <a:rPr lang="en-GB" b="1" dirty="0" smtClean="0">
                <a:latin typeface="Arial Narrow" pitchFamily="34" charset="0"/>
              </a:rPr>
              <a:t>Root of quadratic equation is x= (-b </a:t>
            </a:r>
            <a:r>
              <a:rPr lang="en-GB" b="1" dirty="0" smtClean="0">
                <a:latin typeface="Arial Narrow" pitchFamily="34" charset="0"/>
                <a:sym typeface="Symbol"/>
              </a:rPr>
              <a:t>√b</a:t>
            </a:r>
            <a:r>
              <a:rPr lang="en-GB" b="1" baseline="30000" dirty="0" smtClean="0">
                <a:latin typeface="Arial Narrow" pitchFamily="34" charset="0"/>
                <a:sym typeface="Symbol"/>
              </a:rPr>
              <a:t>2</a:t>
            </a:r>
            <a:r>
              <a:rPr lang="en-GB" b="1" dirty="0" smtClean="0">
                <a:latin typeface="Arial Narrow" pitchFamily="34" charset="0"/>
                <a:sym typeface="Symbol"/>
              </a:rPr>
              <a:t>-4ac)/2a</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42852"/>
            <a:ext cx="8643998" cy="6357982"/>
          </a:xfrm>
        </p:spPr>
        <p:txBody>
          <a:bodyPr/>
          <a:lstStyle/>
          <a:p>
            <a:pPr>
              <a:buNone/>
            </a:pPr>
            <a:r>
              <a:rPr lang="en-GB" dirty="0" smtClean="0">
                <a:latin typeface="Arial Narrow" pitchFamily="34" charset="0"/>
              </a:rPr>
              <a:t>Taking up case </a:t>
            </a:r>
            <a:r>
              <a:rPr lang="en-GB" dirty="0" smtClean="0">
                <a:latin typeface="Symbol" pitchFamily="18" charset="2"/>
              </a:rPr>
              <a:t>3:</a:t>
            </a:r>
          </a:p>
          <a:p>
            <a:pPr>
              <a:buNone/>
            </a:pPr>
            <a:r>
              <a:rPr lang="en-GB" b="1" dirty="0" smtClean="0">
                <a:solidFill>
                  <a:srgbClr val="002060"/>
                </a:solidFill>
              </a:rPr>
              <a:t>General Solution to this equation of motion is:</a:t>
            </a:r>
          </a:p>
          <a:p>
            <a:pPr>
              <a:buNone/>
            </a:pPr>
            <a:r>
              <a:rPr lang="en-GB" dirty="0" smtClean="0"/>
              <a:t>X(t) = </a:t>
            </a:r>
            <a:r>
              <a:rPr lang="en-GB" dirty="0" err="1" smtClean="0"/>
              <a:t>Ae</a:t>
            </a:r>
            <a:r>
              <a:rPr lang="en-GB" baseline="30000" dirty="0" err="1" smtClean="0"/>
              <a:t>-</a:t>
            </a:r>
            <a:r>
              <a:rPr lang="en-GB" baseline="30000" dirty="0" err="1" smtClean="0">
                <a:latin typeface="Symbol" pitchFamily="18" charset="2"/>
              </a:rPr>
              <a:t>g</a:t>
            </a:r>
            <a:r>
              <a:rPr lang="en-GB" baseline="30000" dirty="0" err="1" smtClean="0"/>
              <a:t>t</a:t>
            </a:r>
            <a:r>
              <a:rPr lang="en-GB" dirty="0" err="1" smtClean="0"/>
              <a:t>cos</a:t>
            </a:r>
            <a:r>
              <a:rPr lang="en-GB" dirty="0" smtClean="0"/>
              <a:t>(</a:t>
            </a:r>
            <a:r>
              <a:rPr lang="en-GB" dirty="0" err="1" smtClean="0">
                <a:latin typeface="Symbol" pitchFamily="18" charset="2"/>
              </a:rPr>
              <a:t>w</a:t>
            </a:r>
            <a:r>
              <a:rPr lang="en-GB" dirty="0" err="1" smtClean="0"/>
              <a:t>’t</a:t>
            </a:r>
            <a:r>
              <a:rPr lang="en-GB" dirty="0" smtClean="0"/>
              <a:t>)     [at t=0   x=A]</a:t>
            </a:r>
          </a:p>
          <a:p>
            <a:pPr>
              <a:buNone/>
            </a:pPr>
            <a:r>
              <a:rPr lang="en-GB" dirty="0" smtClean="0"/>
              <a:t>Only when the following conditions are satisfied</a:t>
            </a:r>
          </a:p>
          <a:p>
            <a:pPr>
              <a:buNone/>
            </a:pPr>
            <a:r>
              <a:rPr lang="en-GB" dirty="0" smtClean="0">
                <a:latin typeface="Symbol" pitchFamily="18" charset="2"/>
              </a:rPr>
              <a:t>w</a:t>
            </a:r>
            <a:r>
              <a:rPr lang="en-GB" dirty="0" smtClean="0"/>
              <a:t>’ ≠ </a:t>
            </a:r>
            <a:r>
              <a:rPr lang="el-GR" dirty="0" smtClean="0"/>
              <a:t>ω</a:t>
            </a:r>
            <a:r>
              <a:rPr lang="en-GB" dirty="0" smtClean="0"/>
              <a:t>; and </a:t>
            </a:r>
            <a:r>
              <a:rPr lang="en-GB" dirty="0" smtClean="0">
                <a:latin typeface="Symbol" pitchFamily="18" charset="2"/>
              </a:rPr>
              <a:t>w</a:t>
            </a:r>
            <a:r>
              <a:rPr lang="en-GB" dirty="0" smtClean="0"/>
              <a:t>’ = √(k/m)- (c</a:t>
            </a:r>
            <a:r>
              <a:rPr lang="en-GB" baseline="30000" dirty="0" smtClean="0"/>
              <a:t>2</a:t>
            </a:r>
            <a:r>
              <a:rPr lang="en-GB" dirty="0" smtClean="0"/>
              <a:t>/4m</a:t>
            </a:r>
            <a:r>
              <a:rPr lang="en-GB" baseline="30000" dirty="0" smtClean="0"/>
              <a:t>2</a:t>
            </a:r>
            <a:r>
              <a:rPr lang="en-GB" dirty="0" smtClean="0"/>
              <a:t>)</a:t>
            </a:r>
          </a:p>
          <a:p>
            <a:pPr>
              <a:buNone/>
            </a:pPr>
            <a:r>
              <a:rPr lang="en-GB" dirty="0" smtClean="0">
                <a:latin typeface="Symbol" pitchFamily="18" charset="2"/>
              </a:rPr>
              <a:t>g =</a:t>
            </a:r>
            <a:r>
              <a:rPr lang="en-GB" dirty="0" smtClean="0"/>
              <a:t> c/2m</a:t>
            </a:r>
            <a:endParaRPr lang="en-GB" dirty="0" smtClean="0">
              <a:latin typeface="Symbol" pitchFamily="18" charset="2"/>
            </a:endParaRPr>
          </a:p>
          <a:p>
            <a:pPr>
              <a:buNone/>
            </a:pPr>
            <a:r>
              <a:rPr lang="en-GB" b="1" dirty="0" smtClean="0">
                <a:solidFill>
                  <a:srgbClr val="FF0000"/>
                </a:solidFill>
              </a:rPr>
              <a:t>And therefore:</a:t>
            </a:r>
          </a:p>
          <a:p>
            <a:pPr>
              <a:buNone/>
            </a:pPr>
            <a:r>
              <a:rPr lang="en-GB" dirty="0" smtClean="0"/>
              <a:t>	X(t) = </a:t>
            </a:r>
            <a:r>
              <a:rPr lang="en-GB" dirty="0" err="1" smtClean="0"/>
              <a:t>Ae</a:t>
            </a:r>
            <a:r>
              <a:rPr lang="en-GB" baseline="30000" dirty="0" err="1" smtClean="0"/>
              <a:t>-</a:t>
            </a:r>
            <a:r>
              <a:rPr lang="en-GB" baseline="30000" dirty="0" err="1" smtClean="0">
                <a:latin typeface="Symbol" pitchFamily="18" charset="2"/>
              </a:rPr>
              <a:t>g</a:t>
            </a:r>
            <a:r>
              <a:rPr lang="en-GB" baseline="30000" dirty="0" err="1" smtClean="0"/>
              <a:t>t</a:t>
            </a:r>
            <a:r>
              <a:rPr lang="en-GB" dirty="0" err="1" smtClean="0"/>
              <a:t>cos</a:t>
            </a:r>
            <a:r>
              <a:rPr lang="en-GB" dirty="0" smtClean="0"/>
              <a:t>(</a:t>
            </a:r>
            <a:r>
              <a:rPr lang="en-GB" dirty="0" err="1" smtClean="0">
                <a:latin typeface="Symbol" pitchFamily="18" charset="2"/>
              </a:rPr>
              <a:t>w</a:t>
            </a:r>
            <a:r>
              <a:rPr lang="en-GB" dirty="0" err="1" smtClean="0"/>
              <a:t>’t</a:t>
            </a:r>
            <a:r>
              <a:rPr lang="en-GB" dirty="0" smtClean="0"/>
              <a:t>) becomes a solution for a lightly damped Harmonic Oscillator</a:t>
            </a:r>
          </a:p>
          <a:p>
            <a:pPr>
              <a:buNone/>
            </a:pPr>
            <a:endParaRPr lang="en-US" dirty="0"/>
          </a:p>
        </p:txBody>
      </p:sp>
      <p:sp>
        <p:nvSpPr>
          <p:cNvPr id="4" name="Footer Placeholder 3"/>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214282" y="142852"/>
            <a:ext cx="8643998" cy="6715148"/>
            <a:chOff x="214282" y="142852"/>
            <a:chExt cx="8643998" cy="6715148"/>
          </a:xfrm>
        </p:grpSpPr>
        <p:sp>
          <p:nvSpPr>
            <p:cNvPr id="4" name="Rectangle 3"/>
            <p:cNvSpPr/>
            <p:nvPr/>
          </p:nvSpPr>
          <p:spPr>
            <a:xfrm>
              <a:off x="285720" y="142852"/>
              <a:ext cx="8501122" cy="400110"/>
            </a:xfrm>
            <a:prstGeom prst="rect">
              <a:avLst/>
            </a:prstGeom>
          </p:spPr>
          <p:txBody>
            <a:bodyPr wrap="square">
              <a:spAutoFit/>
            </a:bodyPr>
            <a:lstStyle/>
            <a:p>
              <a:r>
                <a:rPr lang="en-GB" sz="2000" b="1" dirty="0" smtClean="0">
                  <a:latin typeface="Arial Narrow" pitchFamily="34" charset="0"/>
                </a:rPr>
                <a:t>How the solution changes as the initial condition (initial displacement) changes ?</a:t>
              </a:r>
              <a:endParaRPr lang="en-US" sz="2000" b="1" dirty="0">
                <a:latin typeface="Arial Narrow" pitchFamily="34" charset="0"/>
              </a:endParaRPr>
            </a:p>
          </p:txBody>
        </p:sp>
        <p:pic>
          <p:nvPicPr>
            <p:cNvPr id="3074" name="Picture 2" descr="http://www.slide4math.com/images/de/de_SpringmassDamped_y1_01_04.png"/>
            <p:cNvPicPr>
              <a:picLocks noChangeAspect="1" noChangeArrowheads="1"/>
            </p:cNvPicPr>
            <p:nvPr/>
          </p:nvPicPr>
          <p:blipFill>
            <a:blip r:embed="rId2"/>
            <a:srcRect l="11074" t="23897" r="38590"/>
            <a:stretch>
              <a:fillRect/>
            </a:stretch>
          </p:blipFill>
          <p:spPr bwMode="auto">
            <a:xfrm>
              <a:off x="214282" y="571481"/>
              <a:ext cx="3143272" cy="2602606"/>
            </a:xfrm>
            <a:prstGeom prst="rect">
              <a:avLst/>
            </a:prstGeom>
            <a:noFill/>
          </p:spPr>
        </p:pic>
        <p:sp>
          <p:nvSpPr>
            <p:cNvPr id="6" name="TextBox 5"/>
            <p:cNvSpPr txBox="1"/>
            <p:nvPr/>
          </p:nvSpPr>
          <p:spPr>
            <a:xfrm>
              <a:off x="785786" y="2357430"/>
              <a:ext cx="2411238" cy="369332"/>
            </a:xfrm>
            <a:prstGeom prst="rect">
              <a:avLst/>
            </a:prstGeom>
            <a:noFill/>
          </p:spPr>
          <p:txBody>
            <a:bodyPr wrap="none" rtlCol="0">
              <a:spAutoFit/>
            </a:bodyPr>
            <a:lstStyle/>
            <a:p>
              <a:r>
                <a:rPr lang="en-GB" dirty="0" smtClean="0"/>
                <a:t>Y1 =0.6, k=1, m=1,c=0.2</a:t>
              </a:r>
              <a:endParaRPr lang="en-US" dirty="0"/>
            </a:p>
          </p:txBody>
        </p:sp>
        <p:pic>
          <p:nvPicPr>
            <p:cNvPr id="3076" name="Picture 4" descr="http://www.slide4math.com/images/de/de_SpringmassDamped_y1_01_09.png"/>
            <p:cNvPicPr>
              <a:picLocks noChangeAspect="1" noChangeArrowheads="1"/>
            </p:cNvPicPr>
            <p:nvPr/>
          </p:nvPicPr>
          <p:blipFill>
            <a:blip r:embed="rId3"/>
            <a:srcRect l="11074" t="25735" r="39597"/>
            <a:stretch>
              <a:fillRect/>
            </a:stretch>
          </p:blipFill>
          <p:spPr bwMode="auto">
            <a:xfrm>
              <a:off x="3319182" y="1161353"/>
              <a:ext cx="3500462" cy="2886069"/>
            </a:xfrm>
            <a:prstGeom prst="rect">
              <a:avLst/>
            </a:prstGeom>
            <a:noFill/>
          </p:spPr>
        </p:pic>
        <p:sp>
          <p:nvSpPr>
            <p:cNvPr id="8" name="TextBox 7"/>
            <p:cNvSpPr txBox="1"/>
            <p:nvPr/>
          </p:nvSpPr>
          <p:spPr>
            <a:xfrm>
              <a:off x="4143372" y="3143248"/>
              <a:ext cx="2411238" cy="369332"/>
            </a:xfrm>
            <a:prstGeom prst="rect">
              <a:avLst/>
            </a:prstGeom>
            <a:noFill/>
          </p:spPr>
          <p:txBody>
            <a:bodyPr wrap="none" rtlCol="0">
              <a:spAutoFit/>
            </a:bodyPr>
            <a:lstStyle/>
            <a:p>
              <a:r>
                <a:rPr lang="en-GB" dirty="0" smtClean="0"/>
                <a:t>Y1 =1.6, k=1, m=1,c=0.2</a:t>
              </a:r>
              <a:endParaRPr lang="en-US" dirty="0"/>
            </a:p>
          </p:txBody>
        </p:sp>
        <p:pic>
          <p:nvPicPr>
            <p:cNvPr id="3078" name="Picture 6" descr="http://www.slide4math.com/images/de/de_SpringmassDamped_y1_01_14.png"/>
            <p:cNvPicPr>
              <a:picLocks noChangeAspect="1" noChangeArrowheads="1"/>
            </p:cNvPicPr>
            <p:nvPr/>
          </p:nvPicPr>
          <p:blipFill>
            <a:blip r:embed="rId4"/>
            <a:srcRect l="11074" t="22059" r="37583"/>
            <a:stretch>
              <a:fillRect/>
            </a:stretch>
          </p:blipFill>
          <p:spPr bwMode="auto">
            <a:xfrm>
              <a:off x="5214942" y="3829055"/>
              <a:ext cx="3643338" cy="3028945"/>
            </a:xfrm>
            <a:prstGeom prst="rect">
              <a:avLst/>
            </a:prstGeom>
            <a:noFill/>
          </p:spPr>
        </p:pic>
        <p:sp>
          <p:nvSpPr>
            <p:cNvPr id="10" name="TextBox 9"/>
            <p:cNvSpPr txBox="1"/>
            <p:nvPr/>
          </p:nvSpPr>
          <p:spPr>
            <a:xfrm>
              <a:off x="6143636" y="6000768"/>
              <a:ext cx="2411238" cy="369332"/>
            </a:xfrm>
            <a:prstGeom prst="rect">
              <a:avLst/>
            </a:prstGeom>
            <a:noFill/>
          </p:spPr>
          <p:txBody>
            <a:bodyPr wrap="none" rtlCol="0">
              <a:spAutoFit/>
            </a:bodyPr>
            <a:lstStyle/>
            <a:p>
              <a:r>
                <a:rPr lang="en-GB" dirty="0" smtClean="0"/>
                <a:t>Y1 =2.6, k=1, m=1,c=0.2</a:t>
              </a:r>
              <a:endParaRPr lang="en-US" dirty="0"/>
            </a:p>
          </p:txBody>
        </p:sp>
      </p:grpSp>
      <p:sp>
        <p:nvSpPr>
          <p:cNvPr id="12" name="Footer Placeholder 11"/>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352701" y="248197"/>
            <a:ext cx="8298283" cy="6386507"/>
            <a:chOff x="0" y="0"/>
            <a:chExt cx="8298283" cy="6386507"/>
          </a:xfrm>
        </p:grpSpPr>
        <p:sp>
          <p:nvSpPr>
            <p:cNvPr id="4" name="Rectangle 3"/>
            <p:cNvSpPr/>
            <p:nvPr/>
          </p:nvSpPr>
          <p:spPr>
            <a:xfrm>
              <a:off x="0" y="0"/>
              <a:ext cx="5200463" cy="461665"/>
            </a:xfrm>
            <a:prstGeom prst="rect">
              <a:avLst/>
            </a:prstGeom>
          </p:spPr>
          <p:txBody>
            <a:bodyPr wrap="none">
              <a:spAutoFit/>
            </a:bodyPr>
            <a:lstStyle/>
            <a:p>
              <a:r>
                <a:rPr lang="en-GB" sz="2400" b="1" dirty="0" smtClean="0">
                  <a:latin typeface="Arial Narrow" pitchFamily="34" charset="0"/>
                </a:rPr>
                <a:t>How the solution changes as k changes ?</a:t>
              </a:r>
              <a:endParaRPr lang="en-US" sz="2400" b="1" dirty="0">
                <a:latin typeface="Arial Narrow" pitchFamily="34" charset="0"/>
              </a:endParaRPr>
            </a:p>
          </p:txBody>
        </p:sp>
        <p:pic>
          <p:nvPicPr>
            <p:cNvPr id="26626" name="Picture 2" descr="http://www.slide4math.com/images/de/de_SpringmassDamped_k_01_01.png"/>
            <p:cNvPicPr>
              <a:picLocks noChangeAspect="1" noChangeArrowheads="1"/>
            </p:cNvPicPr>
            <p:nvPr/>
          </p:nvPicPr>
          <p:blipFill>
            <a:blip r:embed="rId2"/>
            <a:srcRect/>
            <a:stretch>
              <a:fillRect/>
            </a:stretch>
          </p:blipFill>
          <p:spPr bwMode="auto">
            <a:xfrm>
              <a:off x="4071934" y="642918"/>
              <a:ext cx="4226349" cy="2314565"/>
            </a:xfrm>
            <a:prstGeom prst="rect">
              <a:avLst/>
            </a:prstGeom>
            <a:noFill/>
          </p:spPr>
        </p:pic>
        <p:pic>
          <p:nvPicPr>
            <p:cNvPr id="26628" name="Picture 4" descr="http://www.slide4math.com/images/de/de_SpringmassDamped_k_01_02.png"/>
            <p:cNvPicPr>
              <a:picLocks noChangeAspect="1" noChangeArrowheads="1"/>
            </p:cNvPicPr>
            <p:nvPr/>
          </p:nvPicPr>
          <p:blipFill>
            <a:blip r:embed="rId3"/>
            <a:srcRect l="10067" t="22058" r="38591"/>
            <a:stretch>
              <a:fillRect/>
            </a:stretch>
          </p:blipFill>
          <p:spPr bwMode="auto">
            <a:xfrm>
              <a:off x="0" y="500042"/>
              <a:ext cx="3643338" cy="3028969"/>
            </a:xfrm>
            <a:prstGeom prst="rect">
              <a:avLst/>
            </a:prstGeom>
            <a:noFill/>
          </p:spPr>
        </p:pic>
        <p:sp>
          <p:nvSpPr>
            <p:cNvPr id="7" name="TextBox 6"/>
            <p:cNvSpPr txBox="1"/>
            <p:nvPr/>
          </p:nvSpPr>
          <p:spPr>
            <a:xfrm>
              <a:off x="928662" y="2643182"/>
              <a:ext cx="2411238" cy="369332"/>
            </a:xfrm>
            <a:prstGeom prst="rect">
              <a:avLst/>
            </a:prstGeom>
            <a:noFill/>
          </p:spPr>
          <p:txBody>
            <a:bodyPr wrap="none" rtlCol="0">
              <a:spAutoFit/>
            </a:bodyPr>
            <a:lstStyle/>
            <a:p>
              <a:r>
                <a:rPr lang="en-GB" dirty="0" smtClean="0"/>
                <a:t>Y1 =1, k=0.2, m=1,c=0.2</a:t>
              </a:r>
              <a:endParaRPr lang="en-US" dirty="0"/>
            </a:p>
          </p:txBody>
        </p:sp>
        <p:pic>
          <p:nvPicPr>
            <p:cNvPr id="26630" name="Picture 6" descr="http://www.slide4math.com/images/de/de_SpringmassDamped_k_01_07.png"/>
            <p:cNvPicPr>
              <a:picLocks noChangeAspect="1" noChangeArrowheads="1"/>
            </p:cNvPicPr>
            <p:nvPr/>
          </p:nvPicPr>
          <p:blipFill>
            <a:blip r:embed="rId4"/>
            <a:srcRect l="10067" t="23897" r="39597"/>
            <a:stretch>
              <a:fillRect/>
            </a:stretch>
          </p:blipFill>
          <p:spPr bwMode="auto">
            <a:xfrm>
              <a:off x="0" y="3429000"/>
              <a:ext cx="3571900" cy="2957507"/>
            </a:xfrm>
            <a:prstGeom prst="rect">
              <a:avLst/>
            </a:prstGeom>
            <a:noFill/>
          </p:spPr>
        </p:pic>
        <p:sp>
          <p:nvSpPr>
            <p:cNvPr id="9" name="TextBox 8"/>
            <p:cNvSpPr txBox="1"/>
            <p:nvPr/>
          </p:nvSpPr>
          <p:spPr>
            <a:xfrm>
              <a:off x="1000100" y="5429264"/>
              <a:ext cx="2411238" cy="369332"/>
            </a:xfrm>
            <a:prstGeom prst="rect">
              <a:avLst/>
            </a:prstGeom>
            <a:noFill/>
          </p:spPr>
          <p:txBody>
            <a:bodyPr wrap="none" rtlCol="0">
              <a:spAutoFit/>
            </a:bodyPr>
            <a:lstStyle/>
            <a:p>
              <a:r>
                <a:rPr lang="en-GB" dirty="0" smtClean="0"/>
                <a:t>Y1 =1, k=1.2, m=1,c=0.2</a:t>
              </a:r>
              <a:endParaRPr lang="en-US" dirty="0"/>
            </a:p>
          </p:txBody>
        </p:sp>
        <p:pic>
          <p:nvPicPr>
            <p:cNvPr id="26632" name="Picture 8" descr="http://www.slide4math.com/images/de/de_SpringmassDamped_k_01_12.png"/>
            <p:cNvPicPr>
              <a:picLocks noChangeAspect="1" noChangeArrowheads="1"/>
            </p:cNvPicPr>
            <p:nvPr/>
          </p:nvPicPr>
          <p:blipFill>
            <a:blip r:embed="rId5"/>
            <a:srcRect l="10067" t="23897" r="38590"/>
            <a:stretch>
              <a:fillRect/>
            </a:stretch>
          </p:blipFill>
          <p:spPr bwMode="auto">
            <a:xfrm>
              <a:off x="4429124" y="3429000"/>
              <a:ext cx="3643338" cy="2957507"/>
            </a:xfrm>
            <a:prstGeom prst="rect">
              <a:avLst/>
            </a:prstGeom>
            <a:noFill/>
          </p:spPr>
        </p:pic>
        <p:sp>
          <p:nvSpPr>
            <p:cNvPr id="11" name="TextBox 10"/>
            <p:cNvSpPr txBox="1"/>
            <p:nvPr/>
          </p:nvSpPr>
          <p:spPr>
            <a:xfrm>
              <a:off x="5429256" y="5500702"/>
              <a:ext cx="2411238" cy="369332"/>
            </a:xfrm>
            <a:prstGeom prst="rect">
              <a:avLst/>
            </a:prstGeom>
            <a:noFill/>
          </p:spPr>
          <p:txBody>
            <a:bodyPr wrap="none" rtlCol="0">
              <a:spAutoFit/>
            </a:bodyPr>
            <a:lstStyle/>
            <a:p>
              <a:r>
                <a:rPr lang="en-GB" dirty="0" smtClean="0"/>
                <a:t>Y1 =1, k=2.2, m=1,c=0.2</a:t>
              </a:r>
              <a:endParaRPr lang="en-US" dirty="0"/>
            </a:p>
          </p:txBody>
        </p:sp>
      </p:grpSp>
      <p:sp>
        <p:nvSpPr>
          <p:cNvPr id="13" name="Footer Placeholder 12"/>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142844" y="142852"/>
            <a:ext cx="8643998" cy="6457969"/>
            <a:chOff x="142844" y="142852"/>
            <a:chExt cx="8643998" cy="6457969"/>
          </a:xfrm>
        </p:grpSpPr>
        <p:sp>
          <p:nvSpPr>
            <p:cNvPr id="4" name="Rectangle 3"/>
            <p:cNvSpPr/>
            <p:nvPr/>
          </p:nvSpPr>
          <p:spPr>
            <a:xfrm>
              <a:off x="142844" y="142852"/>
              <a:ext cx="4477508" cy="400110"/>
            </a:xfrm>
            <a:prstGeom prst="rect">
              <a:avLst/>
            </a:prstGeom>
          </p:spPr>
          <p:txBody>
            <a:bodyPr wrap="none">
              <a:spAutoFit/>
            </a:bodyPr>
            <a:lstStyle/>
            <a:p>
              <a:r>
                <a:rPr lang="en-GB" sz="2000" b="1" dirty="0" smtClean="0">
                  <a:latin typeface="Arial Narrow" pitchFamily="34" charset="0"/>
                </a:rPr>
                <a:t>How the solution changes as m changes ? </a:t>
              </a:r>
              <a:endParaRPr lang="en-US" sz="2000" b="1" dirty="0">
                <a:latin typeface="Arial Narrow" pitchFamily="34" charset="0"/>
              </a:endParaRPr>
            </a:p>
          </p:txBody>
        </p:sp>
        <p:pic>
          <p:nvPicPr>
            <p:cNvPr id="27650" name="Picture 2" descr="http://www.slide4math.com/images/de/de_SpringmassDamped_m_01_01.png"/>
            <p:cNvPicPr>
              <a:picLocks noChangeAspect="1" noChangeArrowheads="1"/>
            </p:cNvPicPr>
            <p:nvPr/>
          </p:nvPicPr>
          <p:blipFill>
            <a:blip r:embed="rId2"/>
            <a:srcRect l="12416" t="5515" r="7047"/>
            <a:stretch>
              <a:fillRect/>
            </a:stretch>
          </p:blipFill>
          <p:spPr bwMode="auto">
            <a:xfrm>
              <a:off x="4500562" y="642918"/>
              <a:ext cx="4286280" cy="2753915"/>
            </a:xfrm>
            <a:prstGeom prst="rect">
              <a:avLst/>
            </a:prstGeom>
            <a:noFill/>
          </p:spPr>
        </p:pic>
        <p:pic>
          <p:nvPicPr>
            <p:cNvPr id="27652" name="Picture 4" descr="http://www.slide4math.com/images/de/de_SpringmassDamped_m_01_03.png"/>
            <p:cNvPicPr>
              <a:picLocks noChangeAspect="1" noChangeArrowheads="1"/>
            </p:cNvPicPr>
            <p:nvPr/>
          </p:nvPicPr>
          <p:blipFill>
            <a:blip r:embed="rId3"/>
            <a:srcRect l="10067" t="20221" r="38590"/>
            <a:stretch>
              <a:fillRect/>
            </a:stretch>
          </p:blipFill>
          <p:spPr bwMode="auto">
            <a:xfrm>
              <a:off x="500034" y="500042"/>
              <a:ext cx="3643338" cy="3100383"/>
            </a:xfrm>
            <a:prstGeom prst="rect">
              <a:avLst/>
            </a:prstGeom>
            <a:noFill/>
          </p:spPr>
        </p:pic>
        <p:sp>
          <p:nvSpPr>
            <p:cNvPr id="7" name="TextBox 6"/>
            <p:cNvSpPr txBox="1"/>
            <p:nvPr/>
          </p:nvSpPr>
          <p:spPr>
            <a:xfrm>
              <a:off x="1500166" y="2786058"/>
              <a:ext cx="2411238" cy="369332"/>
            </a:xfrm>
            <a:prstGeom prst="rect">
              <a:avLst/>
            </a:prstGeom>
            <a:noFill/>
          </p:spPr>
          <p:txBody>
            <a:bodyPr wrap="none" rtlCol="0">
              <a:spAutoFit/>
            </a:bodyPr>
            <a:lstStyle/>
            <a:p>
              <a:r>
                <a:rPr lang="en-GB" dirty="0" smtClean="0"/>
                <a:t>Y1 =1, k=1, m=0.4,c=0.2</a:t>
              </a:r>
              <a:endParaRPr lang="en-US" dirty="0"/>
            </a:p>
          </p:txBody>
        </p:sp>
        <p:pic>
          <p:nvPicPr>
            <p:cNvPr id="27654" name="Picture 6" descr="http://www.slide4math.com/images/de/de_SpringmassDamped_m_01_08.png"/>
            <p:cNvPicPr>
              <a:picLocks noChangeAspect="1" noChangeArrowheads="1"/>
            </p:cNvPicPr>
            <p:nvPr/>
          </p:nvPicPr>
          <p:blipFill>
            <a:blip r:embed="rId4"/>
            <a:srcRect l="8054" t="22059" r="37583"/>
            <a:stretch>
              <a:fillRect/>
            </a:stretch>
          </p:blipFill>
          <p:spPr bwMode="auto">
            <a:xfrm>
              <a:off x="500034" y="3571876"/>
              <a:ext cx="3857652" cy="3028945"/>
            </a:xfrm>
            <a:prstGeom prst="rect">
              <a:avLst/>
            </a:prstGeom>
            <a:noFill/>
          </p:spPr>
        </p:pic>
        <p:sp>
          <p:nvSpPr>
            <p:cNvPr id="9" name="TextBox 8"/>
            <p:cNvSpPr txBox="1"/>
            <p:nvPr/>
          </p:nvSpPr>
          <p:spPr>
            <a:xfrm>
              <a:off x="1571604" y="5715016"/>
              <a:ext cx="2411238" cy="369332"/>
            </a:xfrm>
            <a:prstGeom prst="rect">
              <a:avLst/>
            </a:prstGeom>
            <a:noFill/>
          </p:spPr>
          <p:txBody>
            <a:bodyPr wrap="none" rtlCol="0">
              <a:spAutoFit/>
            </a:bodyPr>
            <a:lstStyle/>
            <a:p>
              <a:r>
                <a:rPr lang="en-GB" dirty="0" smtClean="0"/>
                <a:t>Y1 =1, k=1, m=1.4,c=0.2</a:t>
              </a:r>
              <a:endParaRPr lang="en-US" dirty="0"/>
            </a:p>
          </p:txBody>
        </p:sp>
        <p:pic>
          <p:nvPicPr>
            <p:cNvPr id="27656" name="Picture 8" descr="http://www.slide4math.com/images/de/de_SpringmassDamped_m_01_13.png"/>
            <p:cNvPicPr>
              <a:picLocks noChangeAspect="1" noChangeArrowheads="1"/>
            </p:cNvPicPr>
            <p:nvPr/>
          </p:nvPicPr>
          <p:blipFill>
            <a:blip r:embed="rId5"/>
            <a:srcRect l="10067" t="22059" r="38590"/>
            <a:stretch>
              <a:fillRect/>
            </a:stretch>
          </p:blipFill>
          <p:spPr bwMode="auto">
            <a:xfrm>
              <a:off x="4929190" y="3571876"/>
              <a:ext cx="3643338" cy="3028945"/>
            </a:xfrm>
            <a:prstGeom prst="rect">
              <a:avLst/>
            </a:prstGeom>
            <a:noFill/>
          </p:spPr>
        </p:pic>
        <p:sp>
          <p:nvSpPr>
            <p:cNvPr id="11" name="TextBox 10"/>
            <p:cNvSpPr txBox="1"/>
            <p:nvPr/>
          </p:nvSpPr>
          <p:spPr>
            <a:xfrm>
              <a:off x="5929322" y="5715016"/>
              <a:ext cx="2411238" cy="369332"/>
            </a:xfrm>
            <a:prstGeom prst="rect">
              <a:avLst/>
            </a:prstGeom>
            <a:noFill/>
          </p:spPr>
          <p:txBody>
            <a:bodyPr wrap="none" rtlCol="0">
              <a:spAutoFit/>
            </a:bodyPr>
            <a:lstStyle/>
            <a:p>
              <a:r>
                <a:rPr lang="en-GB" dirty="0" smtClean="0"/>
                <a:t>Y1 =1, k=1, m=2.4,c=0.2</a:t>
              </a:r>
              <a:endParaRPr lang="en-US" dirty="0"/>
            </a:p>
          </p:txBody>
        </p:sp>
      </p:grpSp>
      <p:sp>
        <p:nvSpPr>
          <p:cNvPr id="13" name="Footer Placeholder 12"/>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214282" y="214290"/>
            <a:ext cx="8929718" cy="6457969"/>
            <a:chOff x="214282" y="214290"/>
            <a:chExt cx="8929718" cy="6457969"/>
          </a:xfrm>
        </p:grpSpPr>
        <p:pic>
          <p:nvPicPr>
            <p:cNvPr id="28674" name="Picture 2" descr="http://www.slide4math.com/images/de/de_SpringmassDamped_c_01_01.png"/>
            <p:cNvPicPr>
              <a:picLocks noChangeAspect="1" noChangeArrowheads="1"/>
            </p:cNvPicPr>
            <p:nvPr/>
          </p:nvPicPr>
          <p:blipFill>
            <a:blip r:embed="rId2"/>
            <a:srcRect/>
            <a:stretch>
              <a:fillRect/>
            </a:stretch>
          </p:blipFill>
          <p:spPr bwMode="auto">
            <a:xfrm>
              <a:off x="4395873" y="714356"/>
              <a:ext cx="4748127" cy="2600317"/>
            </a:xfrm>
            <a:prstGeom prst="rect">
              <a:avLst/>
            </a:prstGeom>
            <a:noFill/>
          </p:spPr>
        </p:pic>
        <p:sp>
          <p:nvSpPr>
            <p:cNvPr id="5" name="Rectangle 4"/>
            <p:cNvSpPr/>
            <p:nvPr/>
          </p:nvSpPr>
          <p:spPr>
            <a:xfrm>
              <a:off x="214282" y="214290"/>
              <a:ext cx="4402167" cy="400110"/>
            </a:xfrm>
            <a:prstGeom prst="rect">
              <a:avLst/>
            </a:prstGeom>
          </p:spPr>
          <p:txBody>
            <a:bodyPr wrap="none">
              <a:spAutoFit/>
            </a:bodyPr>
            <a:lstStyle/>
            <a:p>
              <a:r>
                <a:rPr lang="en-GB" sz="2000" b="1" dirty="0" smtClean="0">
                  <a:latin typeface="Arial Narrow" pitchFamily="34" charset="0"/>
                </a:rPr>
                <a:t>How the solution changes as c changes ?</a:t>
              </a:r>
              <a:r>
                <a:rPr lang="en-GB" dirty="0" smtClean="0"/>
                <a:t> </a:t>
              </a:r>
              <a:endParaRPr lang="en-US" dirty="0"/>
            </a:p>
          </p:txBody>
        </p:sp>
        <p:pic>
          <p:nvPicPr>
            <p:cNvPr id="28676" name="Picture 4" descr="http://www.slide4math.com/images/de/de_SpringmassDamped_c_01_02.png"/>
            <p:cNvPicPr>
              <a:picLocks noChangeAspect="1" noChangeArrowheads="1"/>
            </p:cNvPicPr>
            <p:nvPr/>
          </p:nvPicPr>
          <p:blipFill>
            <a:blip r:embed="rId3"/>
            <a:srcRect l="11074" t="23897" r="39597"/>
            <a:stretch>
              <a:fillRect/>
            </a:stretch>
          </p:blipFill>
          <p:spPr bwMode="auto">
            <a:xfrm>
              <a:off x="428596" y="857232"/>
              <a:ext cx="3500462" cy="2957507"/>
            </a:xfrm>
            <a:prstGeom prst="rect">
              <a:avLst/>
            </a:prstGeom>
            <a:noFill/>
          </p:spPr>
        </p:pic>
        <p:sp>
          <p:nvSpPr>
            <p:cNvPr id="7" name="TextBox 6"/>
            <p:cNvSpPr txBox="1"/>
            <p:nvPr/>
          </p:nvSpPr>
          <p:spPr>
            <a:xfrm>
              <a:off x="1357290" y="2928934"/>
              <a:ext cx="2353529" cy="369332"/>
            </a:xfrm>
            <a:prstGeom prst="rect">
              <a:avLst/>
            </a:prstGeom>
            <a:noFill/>
          </p:spPr>
          <p:txBody>
            <a:bodyPr wrap="none" rtlCol="0">
              <a:spAutoFit/>
            </a:bodyPr>
            <a:lstStyle/>
            <a:p>
              <a:r>
                <a:rPr lang="en-GB" dirty="0" smtClean="0"/>
                <a:t>Y1 =1, k=1, m=1,c=0.02</a:t>
              </a:r>
              <a:endParaRPr lang="en-US" dirty="0"/>
            </a:p>
          </p:txBody>
        </p:sp>
        <p:pic>
          <p:nvPicPr>
            <p:cNvPr id="28678" name="Picture 6" descr="http://www.slide4math.com/images/de/de_SpringmassDamped_c_01_07.png"/>
            <p:cNvPicPr>
              <a:picLocks noChangeAspect="1" noChangeArrowheads="1"/>
            </p:cNvPicPr>
            <p:nvPr/>
          </p:nvPicPr>
          <p:blipFill>
            <a:blip r:embed="rId4"/>
            <a:srcRect l="10067" t="23897" r="39597"/>
            <a:stretch>
              <a:fillRect/>
            </a:stretch>
          </p:blipFill>
          <p:spPr bwMode="auto">
            <a:xfrm>
              <a:off x="428596" y="3714752"/>
              <a:ext cx="3571900" cy="2957507"/>
            </a:xfrm>
            <a:prstGeom prst="rect">
              <a:avLst/>
            </a:prstGeom>
            <a:noFill/>
          </p:spPr>
        </p:pic>
        <p:sp>
          <p:nvSpPr>
            <p:cNvPr id="9" name="TextBox 8"/>
            <p:cNvSpPr txBox="1"/>
            <p:nvPr/>
          </p:nvSpPr>
          <p:spPr>
            <a:xfrm>
              <a:off x="1500166" y="5786454"/>
              <a:ext cx="2353529" cy="369332"/>
            </a:xfrm>
            <a:prstGeom prst="rect">
              <a:avLst/>
            </a:prstGeom>
            <a:noFill/>
          </p:spPr>
          <p:txBody>
            <a:bodyPr wrap="none" rtlCol="0">
              <a:spAutoFit/>
            </a:bodyPr>
            <a:lstStyle/>
            <a:p>
              <a:r>
                <a:rPr lang="en-GB" dirty="0" smtClean="0"/>
                <a:t>Y1 =1, k=1, m=1,c=0.12</a:t>
              </a:r>
              <a:endParaRPr lang="en-US" dirty="0"/>
            </a:p>
          </p:txBody>
        </p:sp>
        <p:pic>
          <p:nvPicPr>
            <p:cNvPr id="28680" name="Picture 8" descr="http://www.slide4math.com/images/de/de_SpringmassDamped_c_01_16.png"/>
            <p:cNvPicPr>
              <a:picLocks noChangeAspect="1" noChangeArrowheads="1"/>
            </p:cNvPicPr>
            <p:nvPr/>
          </p:nvPicPr>
          <p:blipFill>
            <a:blip r:embed="rId5"/>
            <a:srcRect l="11074" t="22059" r="38590"/>
            <a:stretch>
              <a:fillRect/>
            </a:stretch>
          </p:blipFill>
          <p:spPr bwMode="auto">
            <a:xfrm>
              <a:off x="5000628" y="3500438"/>
              <a:ext cx="3571900" cy="3028945"/>
            </a:xfrm>
            <a:prstGeom prst="rect">
              <a:avLst/>
            </a:prstGeom>
            <a:noFill/>
          </p:spPr>
        </p:pic>
        <p:sp>
          <p:nvSpPr>
            <p:cNvPr id="11" name="TextBox 10"/>
            <p:cNvSpPr txBox="1"/>
            <p:nvPr/>
          </p:nvSpPr>
          <p:spPr>
            <a:xfrm>
              <a:off x="5929322" y="5643578"/>
              <a:ext cx="2353529" cy="369332"/>
            </a:xfrm>
            <a:prstGeom prst="rect">
              <a:avLst/>
            </a:prstGeom>
            <a:noFill/>
          </p:spPr>
          <p:txBody>
            <a:bodyPr wrap="none" rtlCol="0">
              <a:spAutoFit/>
            </a:bodyPr>
            <a:lstStyle/>
            <a:p>
              <a:r>
                <a:rPr lang="en-GB" dirty="0" smtClean="0"/>
                <a:t>Y1 =1, k=1, m=1,c=0.30</a:t>
              </a:r>
              <a:endParaRPr lang="en-US" dirty="0"/>
            </a:p>
          </p:txBody>
        </p:sp>
      </p:grpSp>
      <p:sp>
        <p:nvSpPr>
          <p:cNvPr id="13" name="Footer Placeholder 12"/>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42852"/>
            <a:ext cx="8643998" cy="6357982"/>
          </a:xfrm>
        </p:spPr>
        <p:txBody>
          <a:bodyPr/>
          <a:lstStyle/>
          <a:p>
            <a:pPr>
              <a:buNone/>
            </a:pPr>
            <a:r>
              <a:rPr lang="en-GB" b="1" dirty="0" smtClean="0">
                <a:solidFill>
                  <a:srgbClr val="002060"/>
                </a:solidFill>
              </a:rPr>
              <a:t>General Solution to this equation of motion is:</a:t>
            </a:r>
          </a:p>
          <a:p>
            <a:pPr>
              <a:buNone/>
            </a:pPr>
            <a:r>
              <a:rPr lang="en-GB" dirty="0" smtClean="0"/>
              <a:t>X(t) = </a:t>
            </a:r>
            <a:r>
              <a:rPr lang="en-GB" dirty="0" err="1" smtClean="0"/>
              <a:t>Ae</a:t>
            </a:r>
            <a:r>
              <a:rPr lang="en-GB" baseline="30000" dirty="0" err="1" smtClean="0"/>
              <a:t>-</a:t>
            </a:r>
            <a:r>
              <a:rPr lang="en-GB" baseline="30000" dirty="0" err="1" smtClean="0">
                <a:latin typeface="Symbol" pitchFamily="18" charset="2"/>
              </a:rPr>
              <a:t>g</a:t>
            </a:r>
            <a:r>
              <a:rPr lang="en-GB" baseline="30000" dirty="0" err="1" smtClean="0"/>
              <a:t>t</a:t>
            </a:r>
            <a:r>
              <a:rPr lang="en-GB" dirty="0" err="1" smtClean="0"/>
              <a:t>cos</a:t>
            </a:r>
            <a:r>
              <a:rPr lang="en-GB" dirty="0" smtClean="0"/>
              <a:t>(</a:t>
            </a:r>
            <a:r>
              <a:rPr lang="en-GB" dirty="0" err="1" smtClean="0">
                <a:latin typeface="Symbol" pitchFamily="18" charset="2"/>
              </a:rPr>
              <a:t>w</a:t>
            </a:r>
            <a:r>
              <a:rPr lang="en-GB" dirty="0" err="1" smtClean="0"/>
              <a:t>’t</a:t>
            </a:r>
            <a:r>
              <a:rPr lang="en-GB" dirty="0" smtClean="0"/>
              <a:t>)     [at t=0   x=A]</a:t>
            </a:r>
          </a:p>
          <a:p>
            <a:pPr>
              <a:buNone/>
            </a:pPr>
            <a:r>
              <a:rPr lang="en-GB" dirty="0" smtClean="0"/>
              <a:t>Only when the following conditions are satisfied</a:t>
            </a:r>
          </a:p>
          <a:p>
            <a:pPr>
              <a:buNone/>
            </a:pPr>
            <a:r>
              <a:rPr lang="en-GB" dirty="0" smtClean="0">
                <a:latin typeface="Symbol" pitchFamily="18" charset="2"/>
              </a:rPr>
              <a:t>w</a:t>
            </a:r>
            <a:r>
              <a:rPr lang="en-GB" dirty="0" smtClean="0"/>
              <a:t>’ ≠ </a:t>
            </a:r>
            <a:r>
              <a:rPr lang="el-GR" dirty="0" smtClean="0"/>
              <a:t>ω</a:t>
            </a:r>
            <a:r>
              <a:rPr lang="en-GB" dirty="0" smtClean="0"/>
              <a:t>; and </a:t>
            </a:r>
            <a:r>
              <a:rPr lang="en-GB" dirty="0" smtClean="0">
                <a:latin typeface="Symbol" pitchFamily="18" charset="2"/>
              </a:rPr>
              <a:t>w</a:t>
            </a:r>
            <a:r>
              <a:rPr lang="en-GB" dirty="0" smtClean="0"/>
              <a:t>’ = √(k/m)- (c</a:t>
            </a:r>
            <a:r>
              <a:rPr lang="en-GB" baseline="30000" dirty="0" smtClean="0"/>
              <a:t>2</a:t>
            </a:r>
            <a:r>
              <a:rPr lang="en-GB" dirty="0" smtClean="0"/>
              <a:t>/4m</a:t>
            </a:r>
            <a:r>
              <a:rPr lang="en-GB" baseline="30000" dirty="0" smtClean="0"/>
              <a:t>2</a:t>
            </a:r>
            <a:r>
              <a:rPr lang="en-GB" dirty="0" smtClean="0"/>
              <a:t>)</a:t>
            </a:r>
          </a:p>
          <a:p>
            <a:pPr>
              <a:buFont typeface="Symbol"/>
              <a:buChar char="g"/>
            </a:pPr>
            <a:r>
              <a:rPr lang="en-GB" dirty="0" smtClean="0">
                <a:latin typeface="Symbol" pitchFamily="18" charset="2"/>
              </a:rPr>
              <a:t>=</a:t>
            </a:r>
            <a:r>
              <a:rPr lang="en-GB" dirty="0" smtClean="0"/>
              <a:t> c/2m</a:t>
            </a:r>
            <a:endParaRPr lang="en-GB" dirty="0" smtClean="0">
              <a:latin typeface="Symbol" pitchFamily="18" charset="2"/>
            </a:endParaRPr>
          </a:p>
          <a:p>
            <a:pPr>
              <a:buNone/>
            </a:pPr>
            <a:r>
              <a:rPr lang="en-GB" dirty="0" smtClean="0"/>
              <a:t>	Based on values of k/m and c</a:t>
            </a:r>
            <a:r>
              <a:rPr lang="en-GB" baseline="30000" dirty="0" smtClean="0"/>
              <a:t>2</a:t>
            </a:r>
            <a:r>
              <a:rPr lang="en-GB" dirty="0" smtClean="0"/>
              <a:t>/4m</a:t>
            </a:r>
            <a:r>
              <a:rPr lang="en-GB" baseline="30000" dirty="0" smtClean="0"/>
              <a:t>2</a:t>
            </a:r>
            <a:r>
              <a:rPr lang="en-GB" dirty="0" smtClean="0"/>
              <a:t> three conditions are </a:t>
            </a:r>
            <a:r>
              <a:rPr lang="en-GB" dirty="0" err="1" smtClean="0"/>
              <a:t>specified:i.e</a:t>
            </a:r>
            <a:endParaRPr lang="en-GB" baseline="30000" dirty="0" smtClean="0"/>
          </a:p>
          <a:p>
            <a:pPr>
              <a:buNone/>
            </a:pPr>
            <a:r>
              <a:rPr lang="en-GB" dirty="0" smtClean="0"/>
              <a:t>k/m &lt;&lt; c</a:t>
            </a:r>
            <a:r>
              <a:rPr lang="en-GB" baseline="30000" dirty="0" smtClean="0"/>
              <a:t>2</a:t>
            </a:r>
            <a:r>
              <a:rPr lang="en-GB" dirty="0" smtClean="0"/>
              <a:t>/4m</a:t>
            </a:r>
            <a:r>
              <a:rPr lang="en-GB" baseline="30000" dirty="0" smtClean="0"/>
              <a:t>2 ;    </a:t>
            </a:r>
            <a:r>
              <a:rPr lang="en-GB" dirty="0" smtClean="0"/>
              <a:t>c</a:t>
            </a:r>
            <a:r>
              <a:rPr lang="en-GB" baseline="30000" dirty="0" smtClean="0"/>
              <a:t>2</a:t>
            </a:r>
            <a:r>
              <a:rPr lang="en-GB" dirty="0" smtClean="0"/>
              <a:t>&gt;&gt;4mk-----over damped</a:t>
            </a:r>
          </a:p>
          <a:p>
            <a:pPr>
              <a:buNone/>
            </a:pPr>
            <a:r>
              <a:rPr lang="en-GB" dirty="0" smtClean="0"/>
              <a:t>k/m &gt;&gt;c</a:t>
            </a:r>
            <a:r>
              <a:rPr lang="en-GB" baseline="30000" dirty="0" smtClean="0"/>
              <a:t>2</a:t>
            </a:r>
            <a:r>
              <a:rPr lang="en-GB" dirty="0" smtClean="0"/>
              <a:t>/4m</a:t>
            </a:r>
            <a:r>
              <a:rPr lang="en-GB" baseline="30000" dirty="0" smtClean="0"/>
              <a:t>2 ;      </a:t>
            </a:r>
            <a:r>
              <a:rPr lang="en-GB" dirty="0" smtClean="0"/>
              <a:t>c</a:t>
            </a:r>
            <a:r>
              <a:rPr lang="en-GB" baseline="30000" dirty="0" smtClean="0"/>
              <a:t>2</a:t>
            </a:r>
            <a:r>
              <a:rPr lang="en-GB" dirty="0" smtClean="0"/>
              <a:t>&lt;&lt;4mk----- under damped</a:t>
            </a:r>
          </a:p>
          <a:p>
            <a:pPr>
              <a:buNone/>
            </a:pPr>
            <a:r>
              <a:rPr lang="en-GB" dirty="0" smtClean="0"/>
              <a:t>k/m =c</a:t>
            </a:r>
            <a:r>
              <a:rPr lang="en-GB" baseline="30000" dirty="0" smtClean="0"/>
              <a:t>2</a:t>
            </a:r>
            <a:r>
              <a:rPr lang="en-GB" dirty="0" smtClean="0"/>
              <a:t>/4m</a:t>
            </a:r>
            <a:r>
              <a:rPr lang="en-GB" baseline="30000" dirty="0" smtClean="0"/>
              <a:t>2 ;          </a:t>
            </a:r>
            <a:r>
              <a:rPr lang="en-GB" dirty="0" smtClean="0"/>
              <a:t>c</a:t>
            </a:r>
            <a:r>
              <a:rPr lang="en-GB" baseline="30000" dirty="0" smtClean="0"/>
              <a:t>2</a:t>
            </a:r>
            <a:r>
              <a:rPr lang="en-GB" dirty="0" smtClean="0"/>
              <a:t>=4mk ------ critically damped</a:t>
            </a:r>
            <a:endParaRPr lang="en-US" dirty="0"/>
          </a:p>
        </p:txBody>
      </p:sp>
      <p:sp>
        <p:nvSpPr>
          <p:cNvPr id="4" name="Footer Placeholder 3"/>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5720" y="1071546"/>
            <a:ext cx="8501122" cy="4524315"/>
          </a:xfrm>
          <a:prstGeom prst="rect">
            <a:avLst/>
          </a:prstGeom>
        </p:spPr>
        <p:txBody>
          <a:bodyPr wrap="square">
            <a:spAutoFit/>
          </a:bodyPr>
          <a:lstStyle/>
          <a:p>
            <a:pPr algn="just"/>
            <a:r>
              <a:rPr lang="en-GB" sz="2400" b="1" dirty="0" smtClean="0">
                <a:latin typeface="Arial Narrow" pitchFamily="34" charset="0"/>
              </a:rPr>
              <a:t>Let us consider an ideal </a:t>
            </a:r>
            <a:r>
              <a:rPr lang="en-GB" sz="2400" b="1" dirty="0">
                <a:latin typeface="Arial Narrow" pitchFamily="34" charset="0"/>
              </a:rPr>
              <a:t>case of single spring and single mass system and it is assumed that there is no friction , no damping.. </a:t>
            </a:r>
            <a:r>
              <a:rPr lang="en-GB" sz="2400" b="1" dirty="0" err="1">
                <a:latin typeface="Arial Narrow" pitchFamily="34" charset="0"/>
              </a:rPr>
              <a:t>i.e</a:t>
            </a:r>
            <a:r>
              <a:rPr lang="en-GB" sz="2400" b="1" dirty="0">
                <a:latin typeface="Arial Narrow" pitchFamily="34" charset="0"/>
              </a:rPr>
              <a:t> there is nothing that oppose the motion of each component (spring and mass</a:t>
            </a:r>
            <a:r>
              <a:rPr lang="en-GB" sz="2400" b="1" dirty="0" smtClean="0">
                <a:latin typeface="Arial Narrow" pitchFamily="34" charset="0"/>
              </a:rPr>
              <a:t>).</a:t>
            </a:r>
          </a:p>
          <a:p>
            <a:pPr algn="just"/>
            <a:endParaRPr lang="en-GB" sz="2400" b="1" dirty="0">
              <a:latin typeface="Arial Narrow" pitchFamily="34" charset="0"/>
            </a:endParaRPr>
          </a:p>
          <a:p>
            <a:pPr algn="just"/>
            <a:r>
              <a:rPr lang="en-GB" sz="2400" b="1" dirty="0">
                <a:latin typeface="Arial Narrow" pitchFamily="34" charset="0"/>
              </a:rPr>
              <a:t>In reality, you cannot have this kind of </a:t>
            </a:r>
            <a:r>
              <a:rPr lang="en-GB" sz="2400" b="1" dirty="0" smtClean="0">
                <a:latin typeface="Arial Narrow" pitchFamily="34" charset="0"/>
              </a:rPr>
              <a:t>ideal </a:t>
            </a:r>
            <a:r>
              <a:rPr lang="en-GB" sz="2400" b="1" dirty="0">
                <a:latin typeface="Arial Narrow" pitchFamily="34" charset="0"/>
              </a:rPr>
              <a:t>system. </a:t>
            </a:r>
            <a:endParaRPr lang="en-GB" sz="2400" b="1" dirty="0" smtClean="0">
              <a:latin typeface="Arial Narrow" pitchFamily="34" charset="0"/>
            </a:endParaRPr>
          </a:p>
          <a:p>
            <a:pPr algn="just"/>
            <a:endParaRPr lang="en-GB" sz="2400" b="1" dirty="0">
              <a:latin typeface="Arial Narrow" pitchFamily="34" charset="0"/>
            </a:endParaRPr>
          </a:p>
          <a:p>
            <a:pPr algn="just"/>
            <a:r>
              <a:rPr lang="en-GB" sz="2400" b="1" dirty="0" smtClean="0">
                <a:latin typeface="Arial Narrow" pitchFamily="34" charset="0"/>
              </a:rPr>
              <a:t>However</a:t>
            </a:r>
            <a:r>
              <a:rPr lang="en-GB" sz="2400" b="1" dirty="0">
                <a:latin typeface="Arial Narrow" pitchFamily="34" charset="0"/>
              </a:rPr>
              <a:t>, </a:t>
            </a:r>
            <a:r>
              <a:rPr lang="en-GB" sz="2400" b="1" dirty="0" smtClean="0">
                <a:latin typeface="Arial Narrow" pitchFamily="34" charset="0"/>
              </a:rPr>
              <a:t>it is customary to understand differential equation </a:t>
            </a:r>
            <a:r>
              <a:rPr lang="en-GB" sz="2400" b="1" dirty="0">
                <a:latin typeface="Arial Narrow" pitchFamily="34" charset="0"/>
              </a:rPr>
              <a:t>with </a:t>
            </a:r>
            <a:r>
              <a:rPr lang="en-GB" sz="2400" b="1" dirty="0" smtClean="0">
                <a:latin typeface="Arial Narrow" pitchFamily="34" charset="0"/>
              </a:rPr>
              <a:t>example </a:t>
            </a:r>
            <a:r>
              <a:rPr lang="en-GB" sz="2400" b="1" dirty="0">
                <a:latin typeface="Arial Narrow" pitchFamily="34" charset="0"/>
              </a:rPr>
              <a:t>mainly because </a:t>
            </a:r>
            <a:r>
              <a:rPr lang="en-GB" sz="2400" b="1" dirty="0" smtClean="0">
                <a:latin typeface="Arial Narrow" pitchFamily="34" charset="0"/>
              </a:rPr>
              <a:t>this </a:t>
            </a:r>
            <a:r>
              <a:rPr lang="en-GB" sz="2400" b="1" dirty="0">
                <a:latin typeface="Arial Narrow" pitchFamily="34" charset="0"/>
              </a:rPr>
              <a:t>would give you the most fundamental form of differential equations based on Newton's second law and a lot of real life examples are derived from </a:t>
            </a:r>
            <a:r>
              <a:rPr lang="en-GB" sz="2400" b="1" dirty="0" smtClean="0">
                <a:latin typeface="Arial Narrow" pitchFamily="34" charset="0"/>
              </a:rPr>
              <a:t>this just </a:t>
            </a:r>
            <a:r>
              <a:rPr lang="en-GB" sz="2400" b="1" dirty="0">
                <a:latin typeface="Arial Narrow" pitchFamily="34" charset="0"/>
              </a:rPr>
              <a:t>by adding some realistic factors (</a:t>
            </a:r>
            <a:r>
              <a:rPr lang="en-GB" sz="2400" b="1" dirty="0" err="1">
                <a:latin typeface="Arial Narrow" pitchFamily="34" charset="0"/>
              </a:rPr>
              <a:t>e.g</a:t>
            </a:r>
            <a:r>
              <a:rPr lang="en-GB" sz="2400" b="1" dirty="0">
                <a:latin typeface="Arial Narrow" pitchFamily="34" charset="0"/>
              </a:rPr>
              <a:t>, damping , frictions , external forces etc).</a:t>
            </a:r>
          </a:p>
        </p:txBody>
      </p:sp>
      <p:sp>
        <p:nvSpPr>
          <p:cNvPr id="3" name="TextBox 2"/>
          <p:cNvSpPr txBox="1"/>
          <p:nvPr/>
        </p:nvSpPr>
        <p:spPr>
          <a:xfrm>
            <a:off x="2428860" y="214290"/>
            <a:ext cx="4449808" cy="584775"/>
          </a:xfrm>
          <a:prstGeom prst="rect">
            <a:avLst/>
          </a:prstGeom>
          <a:noFill/>
        </p:spPr>
        <p:txBody>
          <a:bodyPr wrap="none" rtlCol="0">
            <a:spAutoFit/>
          </a:bodyPr>
          <a:lstStyle/>
          <a:p>
            <a:r>
              <a:rPr lang="en-GB" sz="3200" b="1" dirty="0" smtClean="0">
                <a:solidFill>
                  <a:srgbClr val="002060"/>
                </a:solidFill>
                <a:latin typeface="Arial Narrow" pitchFamily="34" charset="0"/>
              </a:rPr>
              <a:t>IDEAL SPRING AND MASS</a:t>
            </a:r>
            <a:endParaRPr lang="en-US" sz="3200" b="1" dirty="0">
              <a:solidFill>
                <a:srgbClr val="002060"/>
              </a:solidFill>
              <a:latin typeface="Arial Narrow" pitchFamily="34" charset="0"/>
            </a:endParaRPr>
          </a:p>
        </p:txBody>
      </p:sp>
      <p:sp>
        <p:nvSpPr>
          <p:cNvPr id="5" name="Footer Placeholder 4"/>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09031" y="1357298"/>
            <a:ext cx="7248802" cy="4214842"/>
          </a:xfrm>
          <a:prstGeom prst="rect">
            <a:avLst/>
          </a:prstGeom>
          <a:noFill/>
          <a:ln w="9525">
            <a:noFill/>
            <a:miter lim="800000"/>
            <a:headEnd/>
            <a:tailEnd/>
          </a:ln>
          <a:effectLst/>
        </p:spPr>
      </p:pic>
      <p:sp>
        <p:nvSpPr>
          <p:cNvPr id="3" name="Footer Placeholder 2"/>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214290"/>
            <a:ext cx="8786874" cy="1323439"/>
          </a:xfrm>
          <a:prstGeom prst="rect">
            <a:avLst/>
          </a:prstGeom>
        </p:spPr>
        <p:txBody>
          <a:bodyPr wrap="square">
            <a:spAutoFit/>
          </a:bodyPr>
          <a:lstStyle/>
          <a:p>
            <a:r>
              <a:rPr lang="en-GB" sz="2000" b="1" dirty="0" smtClean="0">
                <a:solidFill>
                  <a:srgbClr val="FF0000"/>
                </a:solidFill>
                <a:latin typeface="Arial Narrow" pitchFamily="34" charset="0"/>
              </a:rPr>
              <a:t>Critical damping </a:t>
            </a:r>
            <a:r>
              <a:rPr lang="en-GB" sz="2000" b="1" dirty="0" smtClean="0">
                <a:latin typeface="Arial Narrow" pitchFamily="34" charset="0"/>
              </a:rPr>
              <a:t>is when the system returns to its equilibrium position in the shortest possible time without any oscillation.</a:t>
            </a:r>
          </a:p>
          <a:p>
            <a:endParaRPr lang="en-GB" sz="2000" b="1" dirty="0" smtClean="0">
              <a:latin typeface="Arial Narrow" pitchFamily="34" charset="0"/>
            </a:endParaRPr>
          </a:p>
          <a:p>
            <a:r>
              <a:rPr lang="en-GB" sz="2000" b="1" dirty="0" smtClean="0">
                <a:solidFill>
                  <a:srgbClr val="003300"/>
                </a:solidFill>
                <a:latin typeface="Arial Narrow" pitchFamily="34" charset="0"/>
              </a:rPr>
              <a:t>Examples:</a:t>
            </a:r>
            <a:endParaRPr lang="en-US" dirty="0">
              <a:solidFill>
                <a:srgbClr val="003300"/>
              </a:solidFill>
            </a:endParaRPr>
          </a:p>
        </p:txBody>
      </p:sp>
      <p:sp>
        <p:nvSpPr>
          <p:cNvPr id="5" name="Rectangle 4"/>
          <p:cNvSpPr/>
          <p:nvPr/>
        </p:nvSpPr>
        <p:spPr>
          <a:xfrm>
            <a:off x="214282" y="1500174"/>
            <a:ext cx="8786874" cy="707886"/>
          </a:xfrm>
          <a:prstGeom prst="rect">
            <a:avLst/>
          </a:prstGeom>
        </p:spPr>
        <p:txBody>
          <a:bodyPr wrap="square">
            <a:spAutoFit/>
          </a:bodyPr>
          <a:lstStyle/>
          <a:p>
            <a:pPr algn="just"/>
            <a:r>
              <a:rPr lang="en-GB" sz="2000" b="1" dirty="0" smtClean="0">
                <a:latin typeface="Arial Narrow" pitchFamily="34" charset="0"/>
              </a:rPr>
              <a:t>1.Instruments such as speedometers are critically damped so when a car accelerates, the speedometer quickly changes and it doesn’t oscillate and confuse the driver.</a:t>
            </a:r>
            <a:endParaRPr lang="en-GB" sz="2000" b="1" dirty="0">
              <a:latin typeface="Arial Narrow" pitchFamily="34" charset="0"/>
            </a:endParaRPr>
          </a:p>
        </p:txBody>
      </p:sp>
      <p:sp>
        <p:nvSpPr>
          <p:cNvPr id="6" name="Rectangle 5"/>
          <p:cNvSpPr/>
          <p:nvPr/>
        </p:nvSpPr>
        <p:spPr>
          <a:xfrm>
            <a:off x="214282" y="2285992"/>
            <a:ext cx="8715436" cy="646331"/>
          </a:xfrm>
          <a:prstGeom prst="rect">
            <a:avLst/>
          </a:prstGeom>
        </p:spPr>
        <p:txBody>
          <a:bodyPr wrap="square">
            <a:spAutoFit/>
          </a:bodyPr>
          <a:lstStyle/>
          <a:p>
            <a:pPr algn="just"/>
            <a:r>
              <a:rPr lang="en-GB" b="1" dirty="0" smtClean="0">
                <a:latin typeface="Arial Narrow" pitchFamily="34" charset="0"/>
              </a:rPr>
              <a:t>2. The shock absorbers on a car critically damp the suspension of the vehicle and so resist the setting up of vibration which could make control difficult or cause damage.</a:t>
            </a:r>
            <a:endParaRPr lang="en-GB" b="1" dirty="0">
              <a:latin typeface="Arial Narrow" pitchFamily="34" charset="0"/>
            </a:endParaRPr>
          </a:p>
        </p:txBody>
      </p:sp>
      <p:sp>
        <p:nvSpPr>
          <p:cNvPr id="7" name="Rectangle 6"/>
          <p:cNvSpPr/>
          <p:nvPr/>
        </p:nvSpPr>
        <p:spPr>
          <a:xfrm>
            <a:off x="214282" y="3071810"/>
            <a:ext cx="8715436" cy="1631216"/>
          </a:xfrm>
          <a:prstGeom prst="rect">
            <a:avLst/>
          </a:prstGeom>
        </p:spPr>
        <p:txBody>
          <a:bodyPr wrap="square">
            <a:spAutoFit/>
          </a:bodyPr>
          <a:lstStyle/>
          <a:p>
            <a:pPr algn="just"/>
            <a:r>
              <a:rPr lang="en-GB" sz="2000" b="1" dirty="0" smtClean="0">
                <a:solidFill>
                  <a:srgbClr val="FF0000"/>
                </a:solidFill>
                <a:latin typeface="Arial Narrow" pitchFamily="34" charset="0"/>
              </a:rPr>
              <a:t>Heavy damping:</a:t>
            </a:r>
          </a:p>
          <a:p>
            <a:pPr algn="just"/>
            <a:r>
              <a:rPr lang="en-GB" sz="2000" b="1" dirty="0" smtClean="0">
                <a:latin typeface="Arial Narrow" pitchFamily="34" charset="0"/>
              </a:rPr>
              <a:t>The system returns to the equilibrium position very slowly, without any oscillation. Heavy damping occurs when the resistive forces exceed those of critical damping.</a:t>
            </a:r>
          </a:p>
          <a:p>
            <a:pPr algn="just"/>
            <a:endParaRPr lang="en-GB" sz="2000" b="1" dirty="0" smtClean="0">
              <a:latin typeface="Arial Narrow" pitchFamily="34" charset="0"/>
            </a:endParaRPr>
          </a:p>
          <a:p>
            <a:pPr algn="just"/>
            <a:r>
              <a:rPr lang="en-GB" sz="2000" b="1" dirty="0" smtClean="0">
                <a:solidFill>
                  <a:srgbClr val="003300"/>
                </a:solidFill>
                <a:latin typeface="Arial Narrow" pitchFamily="34" charset="0"/>
              </a:rPr>
              <a:t>Example:</a:t>
            </a:r>
          </a:p>
        </p:txBody>
      </p:sp>
      <p:sp>
        <p:nvSpPr>
          <p:cNvPr id="30" name="Rectangle 29"/>
          <p:cNvSpPr/>
          <p:nvPr/>
        </p:nvSpPr>
        <p:spPr>
          <a:xfrm>
            <a:off x="194279" y="4714884"/>
            <a:ext cx="8643998" cy="1323439"/>
          </a:xfrm>
          <a:prstGeom prst="rect">
            <a:avLst/>
          </a:prstGeom>
        </p:spPr>
        <p:txBody>
          <a:bodyPr wrap="square">
            <a:spAutoFit/>
          </a:bodyPr>
          <a:lstStyle/>
          <a:p>
            <a:pPr algn="just"/>
            <a:r>
              <a:rPr lang="en-GB" sz="2000" b="1" dirty="0" smtClean="0">
                <a:latin typeface="Arial Narrow" pitchFamily="34" charset="0"/>
              </a:rPr>
              <a:t>1. A door hamper. How slowly the door swings shut without any oscillation depends on how strong the damper is. In most cases, the damper used on a door is a heavy damper, and it slowly closes the door with no oscillation (meaning the door doesn’t swing back and forth).</a:t>
            </a:r>
            <a:endParaRPr lang="en-US" sz="2000" b="1" dirty="0">
              <a:latin typeface="Arial Narrow" pitchFamily="34" charset="0"/>
            </a:endParaRPr>
          </a:p>
        </p:txBody>
      </p:sp>
      <p:sp>
        <p:nvSpPr>
          <p:cNvPr id="31" name="Footer Placeholder 30"/>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14290"/>
            <a:ext cx="9144000" cy="1569660"/>
          </a:xfrm>
          <a:prstGeom prst="rect">
            <a:avLst/>
          </a:prstGeom>
        </p:spPr>
        <p:txBody>
          <a:bodyPr wrap="square">
            <a:spAutoFit/>
          </a:bodyPr>
          <a:lstStyle/>
          <a:p>
            <a:pPr algn="just"/>
            <a:r>
              <a:rPr lang="en-GB" sz="2400" b="1" dirty="0" smtClean="0">
                <a:solidFill>
                  <a:srgbClr val="FF0000"/>
                </a:solidFill>
                <a:latin typeface="Arial Narrow" pitchFamily="34" charset="0"/>
              </a:rPr>
              <a:t>Light damping:</a:t>
            </a:r>
          </a:p>
          <a:p>
            <a:pPr algn="just"/>
            <a:r>
              <a:rPr lang="en-GB" sz="2400" b="1" dirty="0" smtClean="0">
                <a:latin typeface="Arial Narrow" pitchFamily="34" charset="0"/>
              </a:rPr>
              <a:t>Defined oscillations are observed, but the amplitude of oscillation is reduced gradually with time.</a:t>
            </a:r>
          </a:p>
          <a:p>
            <a:pPr algn="just"/>
            <a:r>
              <a:rPr lang="en-GB" sz="2400" b="1" dirty="0" smtClean="0">
                <a:solidFill>
                  <a:srgbClr val="003300"/>
                </a:solidFill>
                <a:latin typeface="Arial Narrow" pitchFamily="34" charset="0"/>
              </a:rPr>
              <a:t>Example:</a:t>
            </a:r>
            <a:endParaRPr lang="en-GB" sz="2400" b="1" dirty="0">
              <a:solidFill>
                <a:srgbClr val="003300"/>
              </a:solidFill>
              <a:latin typeface="Arial Narrow" pitchFamily="34" charset="0"/>
            </a:endParaRPr>
          </a:p>
        </p:txBody>
      </p:sp>
      <p:sp>
        <p:nvSpPr>
          <p:cNvPr id="5" name="Rectangle 4"/>
          <p:cNvSpPr/>
          <p:nvPr/>
        </p:nvSpPr>
        <p:spPr>
          <a:xfrm>
            <a:off x="0" y="1928802"/>
            <a:ext cx="9144000" cy="1200329"/>
          </a:xfrm>
          <a:prstGeom prst="rect">
            <a:avLst/>
          </a:prstGeom>
        </p:spPr>
        <p:txBody>
          <a:bodyPr wrap="square">
            <a:spAutoFit/>
          </a:bodyPr>
          <a:lstStyle/>
          <a:p>
            <a:r>
              <a:rPr lang="en-GB" sz="2400" b="1" dirty="0" smtClean="0">
                <a:latin typeface="Arial Narrow" pitchFamily="34" charset="0"/>
              </a:rPr>
              <a:t>Imagine that same door but with a light damper. The light damper will allow the door to swing back and forth, the swing decreasing in momentum until the door slowly comes to a stop.</a:t>
            </a:r>
            <a:endParaRPr lang="en-US" sz="2400" b="1" dirty="0">
              <a:latin typeface="Arial Narrow" pitchFamily="34" charset="0"/>
            </a:endParaRPr>
          </a:p>
        </p:txBody>
      </p:sp>
      <p:sp>
        <p:nvSpPr>
          <p:cNvPr id="6" name="Rectangle 5"/>
          <p:cNvSpPr/>
          <p:nvPr/>
        </p:nvSpPr>
        <p:spPr>
          <a:xfrm>
            <a:off x="0" y="3857628"/>
            <a:ext cx="8858280" cy="369332"/>
          </a:xfrm>
          <a:prstGeom prst="rect">
            <a:avLst/>
          </a:prstGeom>
        </p:spPr>
        <p:txBody>
          <a:bodyPr wrap="square">
            <a:spAutoFit/>
          </a:bodyPr>
          <a:lstStyle/>
          <a:p>
            <a:r>
              <a:rPr lang="en-US" dirty="0" smtClean="0">
                <a:hlinkClick r:id="rId2"/>
              </a:rPr>
              <a:t>http://www.sharetechnote.com/html/DE_Modeling_Example_SpringMass.html</a:t>
            </a:r>
            <a:endParaRPr lang="en-US" dirty="0" smtClean="0"/>
          </a:p>
        </p:txBody>
      </p:sp>
      <p:sp>
        <p:nvSpPr>
          <p:cNvPr id="7" name="TextBox 6"/>
          <p:cNvSpPr txBox="1"/>
          <p:nvPr/>
        </p:nvSpPr>
        <p:spPr>
          <a:xfrm>
            <a:off x="0" y="3429000"/>
            <a:ext cx="1295098" cy="369332"/>
          </a:xfrm>
          <a:prstGeom prst="rect">
            <a:avLst/>
          </a:prstGeom>
          <a:noFill/>
        </p:spPr>
        <p:txBody>
          <a:bodyPr wrap="none" rtlCol="0">
            <a:spAutoFit/>
          </a:bodyPr>
          <a:lstStyle/>
          <a:p>
            <a:r>
              <a:rPr lang="en-GB" b="1" dirty="0" smtClean="0">
                <a:latin typeface="Arial Narrow" pitchFamily="34" charset="0"/>
              </a:rPr>
              <a:t>References:</a:t>
            </a:r>
            <a:endParaRPr lang="en-US" b="1" dirty="0">
              <a:latin typeface="Arial Narrow" pitchFamily="34" charset="0"/>
            </a:endParaRPr>
          </a:p>
        </p:txBody>
      </p:sp>
      <p:sp>
        <p:nvSpPr>
          <p:cNvPr id="33793" name="Rectangle 1"/>
          <p:cNvSpPr>
            <a:spLocks noChangeArrowheads="1"/>
          </p:cNvSpPr>
          <p:nvPr/>
        </p:nvSpPr>
        <p:spPr bwMode="auto">
          <a:xfrm>
            <a:off x="-357222" y="4357694"/>
            <a:ext cx="3509294" cy="163121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Narrow" pitchFamily="34" charset="0"/>
                <a:ea typeface="Calibri" pitchFamily="34" charset="0"/>
                <a:cs typeface="Times New Roman" pitchFamily="18" charset="0"/>
                <a:hlinkClick r:id="rId3"/>
              </a:rPr>
              <a:t>https://youtu.be/V9bl02Ffo_o</a:t>
            </a:r>
            <a:endParaRPr kumimoji="0" lang="en-US" sz="2000" b="0" i="0" u="none" strike="noStrike" cap="none" normalizeH="0" baseline="0" dirty="0" smtClean="0">
              <a:ln>
                <a:noFill/>
              </a:ln>
              <a:solidFill>
                <a:schemeClr val="tx1"/>
              </a:solidFill>
              <a:effectLst/>
              <a:latin typeface="Arial Narrow" pitchFamily="34" charset="0"/>
              <a:ea typeface="Calibri" pitchFamily="34" charset="0"/>
              <a:cs typeface="Times New Roman" pitchFamily="18"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Narrow"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Narrow" pitchFamily="34" charset="0"/>
                <a:ea typeface="Calibri" pitchFamily="34" charset="0"/>
                <a:cs typeface="Times New Roman" pitchFamily="18" charset="0"/>
                <a:hlinkClick r:id="rId4"/>
              </a:rPr>
              <a:t>https://youtu.be/qxDvW8_fm7I</a:t>
            </a:r>
            <a:endParaRPr kumimoji="0" lang="en-US" sz="2000" b="0" i="0" u="none" strike="noStrike" cap="none" normalizeH="0" baseline="0" dirty="0" smtClean="0">
              <a:ln>
                <a:noFill/>
              </a:ln>
              <a:solidFill>
                <a:schemeClr val="tx1"/>
              </a:solidFill>
              <a:effectLst/>
              <a:latin typeface="Arial Narrow" pitchFamily="34" charset="0"/>
              <a:ea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Narrow"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Narrow" pitchFamily="34" charset="0"/>
                <a:ea typeface="Calibri" pitchFamily="34" charset="0"/>
                <a:cs typeface="Times New Roman" pitchFamily="18" charset="0"/>
                <a:hlinkClick r:id="rId5"/>
              </a:rPr>
              <a:t>https://youtu.be/H6wAgtvX_8w</a:t>
            </a:r>
            <a:endParaRPr kumimoji="0" lang="en-US" sz="2000" b="0" i="0" u="none" strike="noStrike" cap="none" normalizeH="0" baseline="0" dirty="0" smtClean="0">
              <a:ln>
                <a:noFill/>
              </a:ln>
              <a:solidFill>
                <a:schemeClr val="tx1"/>
              </a:solidFill>
              <a:effectLst/>
              <a:latin typeface="Arial Narrow" pitchFamily="34" charset="0"/>
              <a:cs typeface="Arial" pitchFamily="34" charset="0"/>
            </a:endParaRPr>
          </a:p>
        </p:txBody>
      </p:sp>
      <p:sp>
        <p:nvSpPr>
          <p:cNvPr id="9" name="Footer Placeholder 8"/>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Dr.K.Vaideki, PSG CT</a:t>
            </a:r>
            <a:endParaRPr lang="en-US"/>
          </a:p>
        </p:txBody>
      </p:sp>
      <p:sp>
        <p:nvSpPr>
          <p:cNvPr id="5" name="Rectangle 4"/>
          <p:cNvSpPr/>
          <p:nvPr/>
        </p:nvSpPr>
        <p:spPr>
          <a:xfrm>
            <a:off x="0" y="0"/>
            <a:ext cx="9144000" cy="1077218"/>
          </a:xfrm>
          <a:prstGeom prst="rect">
            <a:avLst/>
          </a:prstGeom>
        </p:spPr>
        <p:txBody>
          <a:bodyPr wrap="square">
            <a:spAutoFit/>
          </a:bodyPr>
          <a:lstStyle/>
          <a:p>
            <a:r>
              <a:rPr lang="en-GB" sz="2400" b="1" dirty="0" smtClean="0">
                <a:solidFill>
                  <a:srgbClr val="FF0000"/>
                </a:solidFill>
                <a:latin typeface="Arial Narrow" pitchFamily="34" charset="0"/>
              </a:rPr>
              <a:t>Appendix: </a:t>
            </a:r>
          </a:p>
          <a:p>
            <a:r>
              <a:rPr lang="en-GB" sz="2000" b="1" dirty="0" smtClean="0">
                <a:latin typeface="Arial Narrow" pitchFamily="34" charset="0"/>
              </a:rPr>
              <a:t>Every quadratic equation gives two values of the unknown variable and these values are called roots of the equation.</a:t>
            </a:r>
            <a:endParaRPr lang="en-US" sz="2000" b="1" dirty="0">
              <a:latin typeface="Arial Narrow" pitchFamily="34" charset="0"/>
            </a:endParaRPr>
          </a:p>
        </p:txBody>
      </p:sp>
      <p:sp>
        <p:nvSpPr>
          <p:cNvPr id="1025" name="Rectangle 1"/>
          <p:cNvSpPr>
            <a:spLocks noChangeArrowheads="1"/>
          </p:cNvSpPr>
          <p:nvPr/>
        </p:nvSpPr>
        <p:spPr bwMode="auto">
          <a:xfrm>
            <a:off x="45034" y="1071546"/>
            <a:ext cx="8787983" cy="101566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Narrow" pitchFamily="34" charset="0"/>
                <a:cs typeface="Arial" pitchFamily="34" charset="0"/>
              </a:rPr>
              <a:t>Let ax</a:t>
            </a:r>
            <a:r>
              <a:rPr kumimoji="0" lang="en-US" sz="2000" b="1" i="0" u="none" strike="noStrike" cap="none" normalizeH="0" baseline="30000" dirty="0" smtClean="0">
                <a:ln>
                  <a:noFill/>
                </a:ln>
                <a:solidFill>
                  <a:srgbClr val="000000"/>
                </a:solidFill>
                <a:effectLst/>
                <a:latin typeface="Arial Narrow" pitchFamily="34" charset="0"/>
                <a:cs typeface="Arial" pitchFamily="34" charset="0"/>
              </a:rPr>
              <a:t>2</a:t>
            </a:r>
            <a:r>
              <a:rPr kumimoji="0" lang="en-US" sz="2000" b="1" i="0" u="none" strike="noStrike" cap="none" normalizeH="0" baseline="0" dirty="0" smtClean="0">
                <a:ln>
                  <a:noFill/>
                </a:ln>
                <a:solidFill>
                  <a:srgbClr val="000000"/>
                </a:solidFill>
                <a:effectLst/>
                <a:latin typeface="Arial Narrow" pitchFamily="34" charset="0"/>
                <a:cs typeface="Arial" pitchFamily="34" charset="0"/>
              </a:rPr>
              <a:t> + </a:t>
            </a:r>
            <a:r>
              <a:rPr kumimoji="0" lang="en-US" sz="2000" b="1" i="0" u="none" strike="noStrike" cap="none" normalizeH="0" baseline="0" dirty="0" err="1" smtClean="0">
                <a:ln>
                  <a:noFill/>
                </a:ln>
                <a:solidFill>
                  <a:srgbClr val="000000"/>
                </a:solidFill>
                <a:effectLst/>
                <a:latin typeface="Arial Narrow" pitchFamily="34" charset="0"/>
                <a:cs typeface="Arial" pitchFamily="34" charset="0"/>
              </a:rPr>
              <a:t>bx</a:t>
            </a:r>
            <a:r>
              <a:rPr kumimoji="0" lang="en-US" sz="2000" b="1" i="0" u="none" strike="noStrike" cap="none" normalizeH="0" baseline="0" dirty="0" smtClean="0">
                <a:ln>
                  <a:noFill/>
                </a:ln>
                <a:solidFill>
                  <a:srgbClr val="000000"/>
                </a:solidFill>
                <a:effectLst/>
                <a:latin typeface="Arial Narrow" pitchFamily="34" charset="0"/>
                <a:cs typeface="Arial" pitchFamily="34" charset="0"/>
              </a:rPr>
              <a:t> + c = 0 be a quadratic equation. If aα</a:t>
            </a:r>
            <a:r>
              <a:rPr kumimoji="0" lang="en-US" sz="2000" b="1" i="0" u="none" strike="noStrike" cap="none" normalizeH="0" baseline="30000" dirty="0" smtClean="0">
                <a:ln>
                  <a:noFill/>
                </a:ln>
                <a:solidFill>
                  <a:srgbClr val="000000"/>
                </a:solidFill>
                <a:effectLst/>
                <a:latin typeface="Arial Narrow" pitchFamily="34" charset="0"/>
                <a:cs typeface="Arial" pitchFamily="34" charset="0"/>
              </a:rPr>
              <a:t>2</a:t>
            </a:r>
            <a:r>
              <a:rPr kumimoji="0" lang="en-US" sz="2000" b="1" i="0" u="none" strike="noStrike" cap="none" normalizeH="0" baseline="0" dirty="0" smtClean="0">
                <a:ln>
                  <a:noFill/>
                </a:ln>
                <a:solidFill>
                  <a:srgbClr val="000000"/>
                </a:solidFill>
                <a:effectLst/>
                <a:latin typeface="Arial Narrow" pitchFamily="34" charset="0"/>
                <a:cs typeface="Arial" pitchFamily="34" charset="0"/>
              </a:rPr>
              <a:t> + </a:t>
            </a:r>
            <a:r>
              <a:rPr kumimoji="0" lang="en-US" sz="2000" b="1" i="0" u="none" strike="noStrike" cap="none" normalizeH="0" baseline="0" dirty="0" err="1" smtClean="0">
                <a:ln>
                  <a:noFill/>
                </a:ln>
                <a:solidFill>
                  <a:srgbClr val="000000"/>
                </a:solidFill>
                <a:effectLst/>
                <a:latin typeface="Arial Narrow" pitchFamily="34" charset="0"/>
                <a:cs typeface="Arial" pitchFamily="34" charset="0"/>
              </a:rPr>
              <a:t>bα</a:t>
            </a:r>
            <a:r>
              <a:rPr kumimoji="0" lang="en-US" sz="2000" b="1" i="0" u="none" strike="noStrike" cap="none" normalizeH="0" baseline="0" dirty="0" smtClean="0">
                <a:ln>
                  <a:noFill/>
                </a:ln>
                <a:solidFill>
                  <a:srgbClr val="000000"/>
                </a:solidFill>
                <a:effectLst/>
                <a:latin typeface="Arial Narrow" pitchFamily="34" charset="0"/>
                <a:cs typeface="Arial" pitchFamily="34" charset="0"/>
              </a:rPr>
              <a:t> + c = 0 then α is called a root of</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Narrow" pitchFamily="34" charset="0"/>
                <a:cs typeface="Arial" pitchFamily="34" charset="0"/>
              </a:rPr>
              <a:t> the quadratic equation ax</a:t>
            </a:r>
            <a:r>
              <a:rPr kumimoji="0" lang="en-US" sz="2000" b="1" i="0" u="none" strike="noStrike" cap="none" normalizeH="0" baseline="30000" dirty="0" smtClean="0">
                <a:ln>
                  <a:noFill/>
                </a:ln>
                <a:solidFill>
                  <a:srgbClr val="000000"/>
                </a:solidFill>
                <a:effectLst/>
                <a:latin typeface="Arial Narrow" pitchFamily="34" charset="0"/>
                <a:cs typeface="Arial" pitchFamily="34" charset="0"/>
              </a:rPr>
              <a:t>2</a:t>
            </a:r>
            <a:r>
              <a:rPr kumimoji="0" lang="en-US" sz="2000" b="1" i="0" u="none" strike="noStrike" cap="none" normalizeH="0" baseline="0" dirty="0" smtClean="0">
                <a:ln>
                  <a:noFill/>
                </a:ln>
                <a:solidFill>
                  <a:srgbClr val="000000"/>
                </a:solidFill>
                <a:effectLst/>
                <a:latin typeface="Arial Narrow" pitchFamily="34" charset="0"/>
                <a:cs typeface="Arial" pitchFamily="34" charset="0"/>
              </a:rPr>
              <a:t>+ </a:t>
            </a:r>
            <a:r>
              <a:rPr kumimoji="0" lang="en-US" sz="2000" b="1" i="0" u="none" strike="noStrike" cap="none" normalizeH="0" baseline="0" dirty="0" err="1" smtClean="0">
                <a:ln>
                  <a:noFill/>
                </a:ln>
                <a:solidFill>
                  <a:srgbClr val="000000"/>
                </a:solidFill>
                <a:effectLst/>
                <a:latin typeface="Arial Narrow" pitchFamily="34" charset="0"/>
                <a:cs typeface="Arial" pitchFamily="34" charset="0"/>
              </a:rPr>
              <a:t>bx</a:t>
            </a:r>
            <a:r>
              <a:rPr kumimoji="0" lang="en-US" sz="2000" b="1" i="0" u="none" strike="noStrike" cap="none" normalizeH="0" baseline="0" dirty="0" smtClean="0">
                <a:ln>
                  <a:noFill/>
                </a:ln>
                <a:solidFill>
                  <a:srgbClr val="000000"/>
                </a:solidFill>
                <a:effectLst/>
                <a:latin typeface="Arial Narrow" pitchFamily="34" charset="0"/>
                <a:cs typeface="Arial" pitchFamily="34" charset="0"/>
              </a:rPr>
              <a:t> + c = 0.</a:t>
            </a:r>
            <a:br>
              <a:rPr kumimoji="0" lang="en-US" sz="2000" b="1" i="0" u="none" strike="noStrike" cap="none" normalizeH="0" baseline="0" dirty="0" smtClean="0">
                <a:ln>
                  <a:noFill/>
                </a:ln>
                <a:solidFill>
                  <a:srgbClr val="000000"/>
                </a:solidFill>
                <a:effectLst/>
                <a:latin typeface="Arial Narrow" pitchFamily="34" charset="0"/>
                <a:cs typeface="Arial" pitchFamily="34" charset="0"/>
              </a:rPr>
            </a:br>
            <a:r>
              <a:rPr kumimoji="0" lang="en-US" sz="2000" b="1" i="0" u="none" strike="noStrike" cap="none" normalizeH="0" baseline="0" dirty="0" smtClean="0">
                <a:ln>
                  <a:noFill/>
                </a:ln>
                <a:solidFill>
                  <a:srgbClr val="000000"/>
                </a:solidFill>
                <a:effectLst/>
                <a:latin typeface="Arial Narrow" pitchFamily="34" charset="0"/>
                <a:cs typeface="Arial" pitchFamily="34" charset="0"/>
              </a:rPr>
              <a:t>Thus,</a:t>
            </a:r>
            <a:endParaRPr kumimoji="0" lang="en-US" sz="2000" b="1" i="0" u="none" strike="noStrike" cap="none" normalizeH="0" baseline="0" dirty="0" smtClean="0">
              <a:ln>
                <a:noFill/>
              </a:ln>
              <a:solidFill>
                <a:schemeClr val="tx1"/>
              </a:solidFill>
              <a:effectLst/>
              <a:latin typeface="Arial Narrow" pitchFamily="34" charset="0"/>
              <a:cs typeface="Arial" pitchFamily="34" charset="0"/>
            </a:endParaRPr>
          </a:p>
        </p:txBody>
      </p:sp>
      <p:sp>
        <p:nvSpPr>
          <p:cNvPr id="1026" name="Rectangle 2"/>
          <p:cNvSpPr>
            <a:spLocks noChangeArrowheads="1"/>
          </p:cNvSpPr>
          <p:nvPr/>
        </p:nvSpPr>
        <p:spPr bwMode="auto">
          <a:xfrm>
            <a:off x="0" y="2214554"/>
            <a:ext cx="91440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Narrow" pitchFamily="34" charset="0"/>
                <a:cs typeface="Arial" pitchFamily="34" charset="0"/>
              </a:rPr>
              <a:t>α is a root of ax</a:t>
            </a:r>
            <a:r>
              <a:rPr kumimoji="0" lang="en-US" sz="2000" b="1" i="0" u="none" strike="noStrike" cap="none" normalizeH="0" baseline="30000" dirty="0" smtClean="0">
                <a:ln>
                  <a:noFill/>
                </a:ln>
                <a:solidFill>
                  <a:srgbClr val="000000"/>
                </a:solidFill>
                <a:effectLst/>
                <a:latin typeface="Arial Narrow" pitchFamily="34" charset="0"/>
                <a:cs typeface="Arial" pitchFamily="34" charset="0"/>
              </a:rPr>
              <a:t>2</a:t>
            </a:r>
            <a:r>
              <a:rPr kumimoji="0" lang="en-US" sz="2000" b="1" i="0" u="none" strike="noStrike" cap="none" normalizeH="0" baseline="0" dirty="0" smtClean="0">
                <a:ln>
                  <a:noFill/>
                </a:ln>
                <a:solidFill>
                  <a:srgbClr val="000000"/>
                </a:solidFill>
                <a:effectLst/>
                <a:latin typeface="Arial Narrow" pitchFamily="34" charset="0"/>
                <a:cs typeface="Arial" pitchFamily="34" charset="0"/>
              </a:rPr>
              <a:t> + </a:t>
            </a:r>
            <a:r>
              <a:rPr kumimoji="0" lang="en-US" sz="2000" b="1" i="0" u="none" strike="noStrike" cap="none" normalizeH="0" baseline="0" dirty="0" err="1" smtClean="0">
                <a:ln>
                  <a:noFill/>
                </a:ln>
                <a:solidFill>
                  <a:srgbClr val="000000"/>
                </a:solidFill>
                <a:effectLst/>
                <a:latin typeface="Arial Narrow" pitchFamily="34" charset="0"/>
                <a:cs typeface="Arial" pitchFamily="34" charset="0"/>
              </a:rPr>
              <a:t>bx</a:t>
            </a:r>
            <a:r>
              <a:rPr kumimoji="0" lang="en-US" sz="2000" b="1" i="0" u="none" strike="noStrike" cap="none" normalizeH="0" baseline="0" dirty="0" smtClean="0">
                <a:ln>
                  <a:noFill/>
                </a:ln>
                <a:solidFill>
                  <a:srgbClr val="000000"/>
                </a:solidFill>
                <a:effectLst/>
                <a:latin typeface="Arial Narrow" pitchFamily="34" charset="0"/>
                <a:cs typeface="Arial" pitchFamily="34" charset="0"/>
              </a:rPr>
              <a:t> + c = 0 if and only if aα</a:t>
            </a:r>
            <a:r>
              <a:rPr kumimoji="0" lang="en-US" sz="2000" b="1" i="0" u="none" strike="noStrike" cap="none" normalizeH="0" baseline="30000" dirty="0" smtClean="0">
                <a:ln>
                  <a:noFill/>
                </a:ln>
                <a:solidFill>
                  <a:srgbClr val="000000"/>
                </a:solidFill>
                <a:effectLst/>
                <a:latin typeface="Arial Narrow" pitchFamily="34" charset="0"/>
                <a:cs typeface="Arial" pitchFamily="34" charset="0"/>
              </a:rPr>
              <a:t>2</a:t>
            </a:r>
            <a:r>
              <a:rPr kumimoji="0" lang="en-US" sz="2000" b="1" i="0" u="none" strike="noStrike" cap="none" normalizeH="0" baseline="0" dirty="0" smtClean="0">
                <a:ln>
                  <a:noFill/>
                </a:ln>
                <a:solidFill>
                  <a:srgbClr val="000000"/>
                </a:solidFill>
                <a:effectLst/>
                <a:latin typeface="Arial Narrow" pitchFamily="34" charset="0"/>
                <a:cs typeface="Arial" pitchFamily="34" charset="0"/>
              </a:rPr>
              <a:t> + </a:t>
            </a:r>
            <a:r>
              <a:rPr kumimoji="0" lang="en-US" sz="2000" b="1" i="0" u="none" strike="noStrike" cap="none" normalizeH="0" baseline="0" dirty="0" err="1" smtClean="0">
                <a:ln>
                  <a:noFill/>
                </a:ln>
                <a:solidFill>
                  <a:srgbClr val="000000"/>
                </a:solidFill>
                <a:effectLst/>
                <a:latin typeface="Arial Narrow" pitchFamily="34" charset="0"/>
                <a:cs typeface="Arial" pitchFamily="34" charset="0"/>
              </a:rPr>
              <a:t>bα</a:t>
            </a:r>
            <a:r>
              <a:rPr kumimoji="0" lang="en-US" sz="2000" b="1" i="0" u="none" strike="noStrike" cap="none" normalizeH="0" baseline="0" dirty="0" smtClean="0">
                <a:ln>
                  <a:noFill/>
                </a:ln>
                <a:solidFill>
                  <a:srgbClr val="000000"/>
                </a:solidFill>
                <a:effectLst/>
                <a:latin typeface="Arial Narrow" pitchFamily="34" charset="0"/>
                <a:cs typeface="Arial" pitchFamily="34" charset="0"/>
              </a:rPr>
              <a:t> + c = 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Narrow"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Narrow" pitchFamily="34" charset="0"/>
                <a:cs typeface="Arial" pitchFamily="34" charset="0"/>
              </a:rPr>
              <a:t>If aα</a:t>
            </a:r>
            <a:r>
              <a:rPr kumimoji="0" lang="en-US" sz="2000" b="1" i="0" u="none" strike="noStrike" cap="none" normalizeH="0" baseline="30000" dirty="0" smtClean="0">
                <a:ln>
                  <a:noFill/>
                </a:ln>
                <a:solidFill>
                  <a:srgbClr val="000000"/>
                </a:solidFill>
                <a:effectLst/>
                <a:latin typeface="Arial Narrow" pitchFamily="34" charset="0"/>
                <a:cs typeface="Arial" pitchFamily="34" charset="0"/>
              </a:rPr>
              <a:t>2</a:t>
            </a:r>
            <a:r>
              <a:rPr kumimoji="0" lang="en-US" sz="2000" b="1" i="0" u="none" strike="noStrike" cap="none" normalizeH="0" baseline="0" dirty="0" smtClean="0">
                <a:ln>
                  <a:noFill/>
                </a:ln>
                <a:solidFill>
                  <a:srgbClr val="000000"/>
                </a:solidFill>
                <a:effectLst/>
                <a:latin typeface="Arial Narrow" pitchFamily="34" charset="0"/>
                <a:cs typeface="Arial" pitchFamily="34" charset="0"/>
              </a:rPr>
              <a:t> + </a:t>
            </a:r>
            <a:r>
              <a:rPr kumimoji="0" lang="en-US" sz="2000" b="1" i="0" u="none" strike="noStrike" cap="none" normalizeH="0" baseline="0" dirty="0" err="1" smtClean="0">
                <a:ln>
                  <a:noFill/>
                </a:ln>
                <a:solidFill>
                  <a:srgbClr val="000000"/>
                </a:solidFill>
                <a:effectLst/>
                <a:latin typeface="Arial Narrow" pitchFamily="34" charset="0"/>
                <a:cs typeface="Arial" pitchFamily="34" charset="0"/>
              </a:rPr>
              <a:t>bα</a:t>
            </a:r>
            <a:r>
              <a:rPr kumimoji="0" lang="en-US" sz="2000" b="1" i="0" u="none" strike="noStrike" cap="none" normalizeH="0" baseline="0" dirty="0" smtClean="0">
                <a:ln>
                  <a:noFill/>
                </a:ln>
                <a:solidFill>
                  <a:srgbClr val="000000"/>
                </a:solidFill>
                <a:effectLst/>
                <a:latin typeface="Arial Narrow" pitchFamily="34" charset="0"/>
                <a:cs typeface="Arial" pitchFamily="34" charset="0"/>
              </a:rPr>
              <a:t> + c = 0 then we say x = α satisfies the equation ax</a:t>
            </a:r>
            <a:r>
              <a:rPr kumimoji="0" lang="en-US" sz="2000" b="1" i="0" u="none" strike="noStrike" cap="none" normalizeH="0" baseline="30000" dirty="0" smtClean="0">
                <a:ln>
                  <a:noFill/>
                </a:ln>
                <a:solidFill>
                  <a:srgbClr val="000000"/>
                </a:solidFill>
                <a:effectLst/>
                <a:latin typeface="Arial Narrow" pitchFamily="34" charset="0"/>
                <a:cs typeface="Arial" pitchFamily="34" charset="0"/>
              </a:rPr>
              <a:t>2</a:t>
            </a:r>
            <a:r>
              <a:rPr kumimoji="0" lang="en-US" sz="2000" b="1" i="0" u="none" strike="noStrike" cap="none" normalizeH="0" baseline="0" dirty="0" smtClean="0">
                <a:ln>
                  <a:noFill/>
                </a:ln>
                <a:solidFill>
                  <a:srgbClr val="000000"/>
                </a:solidFill>
                <a:effectLst/>
                <a:latin typeface="Arial Narrow" pitchFamily="34" charset="0"/>
                <a:cs typeface="Arial" pitchFamily="34" charset="0"/>
              </a:rPr>
              <a:t> + </a:t>
            </a:r>
            <a:r>
              <a:rPr kumimoji="0" lang="en-US" sz="2000" b="1" i="0" u="none" strike="noStrike" cap="none" normalizeH="0" baseline="0" dirty="0" err="1" smtClean="0">
                <a:ln>
                  <a:noFill/>
                </a:ln>
                <a:solidFill>
                  <a:srgbClr val="000000"/>
                </a:solidFill>
                <a:effectLst/>
                <a:latin typeface="Arial Narrow" pitchFamily="34" charset="0"/>
                <a:cs typeface="Arial" pitchFamily="34" charset="0"/>
              </a:rPr>
              <a:t>bx</a:t>
            </a:r>
            <a:r>
              <a:rPr kumimoji="0" lang="en-US" sz="2000" b="1" i="0" u="none" strike="noStrike" cap="none" normalizeH="0" baseline="0" dirty="0" smtClean="0">
                <a:ln>
                  <a:noFill/>
                </a:ln>
                <a:solidFill>
                  <a:srgbClr val="000000"/>
                </a:solidFill>
                <a:effectLst/>
                <a:latin typeface="Arial Narrow" pitchFamily="34" charset="0"/>
                <a:cs typeface="Arial" pitchFamily="34" charset="0"/>
              </a:rPr>
              <a:t> + c = 0 and x = α is a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Narrow"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Narrow" pitchFamily="34" charset="0"/>
                <a:cs typeface="Arial" pitchFamily="34" charset="0"/>
              </a:rPr>
              <a:t>Thus, every solution is root.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Narrow"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Narrow" pitchFamily="34" charset="0"/>
                <a:cs typeface="Arial" pitchFamily="34" charset="0"/>
              </a:rPr>
              <a:t>A quadratic equation has two roots which may be (</a:t>
            </a:r>
            <a:r>
              <a:rPr kumimoji="0" lang="en-US" sz="2000" b="1" i="0" u="none" strike="noStrike" cap="none" normalizeH="0" baseline="0" dirty="0" err="1" smtClean="0">
                <a:ln>
                  <a:noFill/>
                </a:ln>
                <a:solidFill>
                  <a:srgbClr val="000000"/>
                </a:solidFill>
                <a:effectLst/>
                <a:latin typeface="Arial Narrow" pitchFamily="34" charset="0"/>
                <a:cs typeface="Arial" pitchFamily="34" charset="0"/>
              </a:rPr>
              <a:t>i</a:t>
            </a:r>
            <a:r>
              <a:rPr kumimoji="0" lang="en-US" sz="2000" b="1" i="0" u="none" strike="noStrike" cap="none" normalizeH="0" baseline="0" dirty="0" smtClean="0">
                <a:ln>
                  <a:noFill/>
                </a:ln>
                <a:solidFill>
                  <a:srgbClr val="000000"/>
                </a:solidFill>
                <a:effectLst/>
                <a:latin typeface="Arial Narrow" pitchFamily="34" charset="0"/>
                <a:cs typeface="Arial" pitchFamily="34" charset="0"/>
              </a:rPr>
              <a:t>) unequal real numbers (ii) equal real numbers, or(iii) numbers which are not real.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Narrow"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Narrow" pitchFamily="34" charset="0"/>
                <a:cs typeface="Arial" pitchFamily="34" charset="0"/>
              </a:rPr>
              <a:t>If a quadratic equation has two real equal roots α, we say the equation has only one real solution.</a:t>
            </a:r>
            <a:endParaRPr kumimoji="0" lang="en-US" sz="2000" b="1" i="0" u="none" strike="noStrike" cap="none" normalizeH="0" baseline="0" dirty="0" smtClean="0">
              <a:ln>
                <a:noFill/>
              </a:ln>
              <a:solidFill>
                <a:schemeClr val="tx1"/>
              </a:solidFill>
              <a:effectLst/>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Dr.K.Vaideki, PSG CT</a:t>
            </a:r>
            <a:endParaRPr lang="en-US"/>
          </a:p>
        </p:txBody>
      </p:sp>
      <p:sp>
        <p:nvSpPr>
          <p:cNvPr id="5" name="Rectangle 4"/>
          <p:cNvSpPr/>
          <p:nvPr/>
        </p:nvSpPr>
        <p:spPr>
          <a:xfrm>
            <a:off x="214282" y="503714"/>
            <a:ext cx="8501122" cy="1107996"/>
          </a:xfrm>
          <a:prstGeom prst="rect">
            <a:avLst/>
          </a:prstGeom>
        </p:spPr>
        <p:txBody>
          <a:bodyPr wrap="square">
            <a:spAutoFit/>
          </a:bodyPr>
          <a:lstStyle/>
          <a:p>
            <a:endParaRPr lang="en-GB" dirty="0" smtClean="0"/>
          </a:p>
          <a:p>
            <a:r>
              <a:rPr lang="en-GB" sz="2400" dirty="0" smtClean="0">
                <a:latin typeface="Arial Narrow" pitchFamily="34" charset="0"/>
              </a:rPr>
              <a:t>The natural frequency is the frequency at which a system would oscillate if there were no driving and no damping force.</a:t>
            </a:r>
            <a:endParaRPr lang="en-US" sz="2400" dirty="0">
              <a:latin typeface="Arial Narrow" pitchFamily="34" charset="0"/>
            </a:endParaRPr>
          </a:p>
        </p:txBody>
      </p:sp>
      <p:sp>
        <p:nvSpPr>
          <p:cNvPr id="6" name="Rectangle 5"/>
          <p:cNvSpPr/>
          <p:nvPr/>
        </p:nvSpPr>
        <p:spPr>
          <a:xfrm>
            <a:off x="214282" y="1857364"/>
            <a:ext cx="8786874" cy="1938992"/>
          </a:xfrm>
          <a:prstGeom prst="rect">
            <a:avLst/>
          </a:prstGeom>
        </p:spPr>
        <p:txBody>
          <a:bodyPr wrap="square">
            <a:spAutoFit/>
          </a:bodyPr>
          <a:lstStyle/>
          <a:p>
            <a:pPr algn="just"/>
            <a:r>
              <a:rPr lang="en-GB" sz="2400" dirty="0" smtClean="0">
                <a:latin typeface="Arial Narrow" pitchFamily="34" charset="0"/>
              </a:rPr>
              <a:t>The phenomenon of driving a system with a frequency equal to its natural frequency is called </a:t>
            </a:r>
            <a:r>
              <a:rPr lang="en-GB" sz="2400" b="1" dirty="0" smtClean="0">
                <a:latin typeface="Arial Narrow" pitchFamily="34" charset="0"/>
              </a:rPr>
              <a:t>resonance</a:t>
            </a:r>
            <a:r>
              <a:rPr lang="en-GB" sz="2400" dirty="0" smtClean="0">
                <a:latin typeface="Arial Narrow" pitchFamily="34" charset="0"/>
              </a:rPr>
              <a:t>. A system being driven at its natural frequency is said to </a:t>
            </a:r>
            <a:r>
              <a:rPr lang="en-GB" sz="2400" b="1" dirty="0" smtClean="0">
                <a:latin typeface="Arial Narrow" pitchFamily="34" charset="0"/>
              </a:rPr>
              <a:t>resonate</a:t>
            </a:r>
            <a:r>
              <a:rPr lang="en-GB" sz="2400" dirty="0" smtClean="0">
                <a:latin typeface="Arial Narrow" pitchFamily="34" charset="0"/>
              </a:rPr>
              <a:t>. As the driving frequency gets progressively higher than the resonant or natural frequency, the amplitude of the oscillations becomes smaller until the oscillations nearly disappear</a:t>
            </a:r>
            <a:endParaRPr lang="en-US" sz="2400" dirty="0">
              <a:latin typeface="Arial Narrow" pitchFamily="34" charset="0"/>
            </a:endParaRPr>
          </a:p>
        </p:txBody>
      </p:sp>
      <p:sp>
        <p:nvSpPr>
          <p:cNvPr id="7" name="TextBox 6"/>
          <p:cNvSpPr txBox="1"/>
          <p:nvPr/>
        </p:nvSpPr>
        <p:spPr>
          <a:xfrm>
            <a:off x="3714744" y="214290"/>
            <a:ext cx="1754006" cy="523220"/>
          </a:xfrm>
          <a:prstGeom prst="rect">
            <a:avLst/>
          </a:prstGeom>
          <a:noFill/>
        </p:spPr>
        <p:txBody>
          <a:bodyPr wrap="none" rtlCol="0">
            <a:spAutoFit/>
          </a:bodyPr>
          <a:lstStyle/>
          <a:p>
            <a:r>
              <a:rPr lang="en-GB" sz="2800" b="1" dirty="0" smtClean="0">
                <a:solidFill>
                  <a:srgbClr val="FF0000"/>
                </a:solidFill>
                <a:latin typeface="Arial Narrow" pitchFamily="34" charset="0"/>
              </a:rPr>
              <a:t>Resonance</a:t>
            </a:r>
            <a:endParaRPr lang="en-US" sz="2800" b="1" dirty="0">
              <a:solidFill>
                <a:srgbClr val="FF0000"/>
              </a:solidFill>
              <a:latin typeface="Arial Narrow" pitchFamily="34" charset="0"/>
            </a:endParaRPr>
          </a:p>
        </p:txBody>
      </p:sp>
      <p:sp>
        <p:nvSpPr>
          <p:cNvPr id="9" name="Rectangle 8"/>
          <p:cNvSpPr/>
          <p:nvPr/>
        </p:nvSpPr>
        <p:spPr>
          <a:xfrm>
            <a:off x="214282" y="4143380"/>
            <a:ext cx="8501122" cy="830997"/>
          </a:xfrm>
          <a:prstGeom prst="rect">
            <a:avLst/>
          </a:prstGeom>
        </p:spPr>
        <p:txBody>
          <a:bodyPr wrap="square">
            <a:spAutoFit/>
          </a:bodyPr>
          <a:lstStyle/>
          <a:p>
            <a:pPr algn="just"/>
            <a:r>
              <a:rPr lang="en-GB" sz="2400" dirty="0" smtClean="0">
                <a:latin typeface="Arial Narrow" pitchFamily="34" charset="0"/>
              </a:rPr>
              <a:t>At higher and lower driving frequencies, energy is transferred to the system less efficiently, and it responds with lower-amplitude oscillations.</a:t>
            </a:r>
            <a:endParaRPr lang="en-US" sz="2400" dirty="0">
              <a:latin typeface="Arial Narrow"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945"/>
            <a:ext cx="8229600" cy="1143000"/>
          </a:xfrm>
        </p:spPr>
        <p:txBody>
          <a:bodyPr>
            <a:normAutofit/>
          </a:bodyPr>
          <a:lstStyle/>
          <a:p>
            <a:r>
              <a:rPr lang="en-GB" sz="2400" b="1" dirty="0" smtClean="0">
                <a:solidFill>
                  <a:srgbClr val="FF0000"/>
                </a:solidFill>
                <a:latin typeface="Arial Narrow" pitchFamily="34" charset="0"/>
              </a:rPr>
              <a:t>Effect of driving force on spring mass and damper system</a:t>
            </a:r>
            <a:endParaRPr lang="en-US" sz="2400" b="1" dirty="0">
              <a:solidFill>
                <a:srgbClr val="FF0000"/>
              </a:solidFill>
              <a:latin typeface="Arial Narrow" pitchFamily="34" charset="0"/>
            </a:endParaRPr>
          </a:p>
        </p:txBody>
      </p:sp>
      <p:sp>
        <p:nvSpPr>
          <p:cNvPr id="4" name="Footer Placeholder 3"/>
          <p:cNvSpPr>
            <a:spLocks noGrp="1"/>
          </p:cNvSpPr>
          <p:nvPr>
            <p:ph type="ftr" sz="quarter" idx="11"/>
          </p:nvPr>
        </p:nvSpPr>
        <p:spPr/>
        <p:txBody>
          <a:bodyPr/>
          <a:lstStyle/>
          <a:p>
            <a:r>
              <a:rPr lang="en-US" smtClean="0"/>
              <a:t>Dr.K.Vaideki, PSG CT</a:t>
            </a:r>
            <a:endParaRPr lang="en-US"/>
          </a:p>
        </p:txBody>
      </p:sp>
      <p:pic>
        <p:nvPicPr>
          <p:cNvPr id="1026" name="Picture 2" descr="A mass m is suspended from a vertical spring and immersed in a fluid that has viscosity eta. The top of the spring is attached to the edge of a vertical disk that is rotating on a horizontal axis with angular velocity omega."/>
          <p:cNvPicPr>
            <a:picLocks noChangeAspect="1" noChangeArrowheads="1"/>
          </p:cNvPicPr>
          <p:nvPr/>
        </p:nvPicPr>
        <p:blipFill>
          <a:blip r:embed="rId2"/>
          <a:srcRect/>
          <a:stretch>
            <a:fillRect/>
          </a:stretch>
        </p:blipFill>
        <p:spPr bwMode="auto">
          <a:xfrm>
            <a:off x="6715108" y="1142984"/>
            <a:ext cx="2428892" cy="3923574"/>
          </a:xfrm>
          <a:prstGeom prst="rect">
            <a:avLst/>
          </a:prstGeom>
          <a:noFill/>
        </p:spPr>
      </p:pic>
      <p:sp>
        <p:nvSpPr>
          <p:cNvPr id="6" name="Rectangle 5"/>
          <p:cNvSpPr/>
          <p:nvPr/>
        </p:nvSpPr>
        <p:spPr>
          <a:xfrm>
            <a:off x="206528" y="857232"/>
            <a:ext cx="6357966" cy="1200329"/>
          </a:xfrm>
          <a:prstGeom prst="rect">
            <a:avLst/>
          </a:prstGeom>
        </p:spPr>
        <p:txBody>
          <a:bodyPr wrap="square">
            <a:spAutoFit/>
          </a:bodyPr>
          <a:lstStyle/>
          <a:p>
            <a:pPr algn="just"/>
            <a:r>
              <a:rPr lang="en-GB" sz="2400" dirty="0" smtClean="0">
                <a:latin typeface="Arial Narrow" pitchFamily="34" charset="0"/>
              </a:rPr>
              <a:t>Consider a mass m attached to a spring in a viscous fluid which acts as a damper. Attach the other free end to a disk that is driven by a variable-speed motor.</a:t>
            </a:r>
            <a:endParaRPr lang="en-US" sz="2400" dirty="0">
              <a:latin typeface="Arial Narrow" pitchFamily="34" charset="0"/>
            </a:endParaRPr>
          </a:p>
        </p:txBody>
      </p:sp>
      <p:sp>
        <p:nvSpPr>
          <p:cNvPr id="1027" name="Rectangle 3"/>
          <p:cNvSpPr>
            <a:spLocks noChangeArrowheads="1"/>
          </p:cNvSpPr>
          <p:nvPr/>
        </p:nvSpPr>
        <p:spPr bwMode="auto">
          <a:xfrm>
            <a:off x="214282" y="2428868"/>
            <a:ext cx="6643734" cy="120032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Narrow" pitchFamily="34" charset="0"/>
                <a:cs typeface="Tahoma" pitchFamily="34" charset="0"/>
              </a:rPr>
              <a:t>The motor turns with an angular driving frequency of ω . The rotating disk provides energy to the system by the work done by the driving force (</a:t>
            </a:r>
            <a:r>
              <a:rPr kumimoji="0" lang="en-US" sz="2400" b="0" i="0" u="none" strike="noStrike" cap="none" normalizeH="0" baseline="0" dirty="0" err="1" smtClean="0">
                <a:ln>
                  <a:noFill/>
                </a:ln>
                <a:solidFill>
                  <a:srgbClr val="000000"/>
                </a:solidFill>
                <a:effectLst/>
                <a:latin typeface="Arial Narrow" pitchFamily="34" charset="0"/>
                <a:cs typeface="Tahoma" pitchFamily="34" charset="0"/>
              </a:rPr>
              <a:t>F</a:t>
            </a:r>
            <a:r>
              <a:rPr kumimoji="0" lang="en-US" sz="2400" b="0" i="0" u="none" strike="noStrike" cap="none" normalizeH="0" baseline="-30000" dirty="0" err="1" smtClean="0">
                <a:ln>
                  <a:noFill/>
                </a:ln>
                <a:solidFill>
                  <a:srgbClr val="000000"/>
                </a:solidFill>
                <a:effectLst/>
                <a:latin typeface="Arial Narrow" pitchFamily="34" charset="0"/>
                <a:cs typeface="Tahoma" pitchFamily="34" charset="0"/>
              </a:rPr>
              <a:t>d</a:t>
            </a:r>
            <a:r>
              <a:rPr kumimoji="0" lang="en-US" sz="2400" b="0" i="0" u="none" strike="noStrike" cap="none" normalizeH="0" baseline="-30000" dirty="0" smtClean="0">
                <a:ln>
                  <a:noFill/>
                </a:ln>
                <a:solidFill>
                  <a:srgbClr val="000000"/>
                </a:solidFill>
                <a:effectLst/>
                <a:latin typeface="Arial Narrow" pitchFamily="34" charset="0"/>
                <a:cs typeface="Tahoma" pitchFamily="34" charset="0"/>
              </a:rPr>
              <a:t> </a:t>
            </a:r>
            <a:r>
              <a:rPr kumimoji="0" lang="en-US" sz="2400" b="0" i="0" u="none" strike="noStrike" cap="none" normalizeH="0" baseline="0" dirty="0" smtClean="0">
                <a:ln>
                  <a:noFill/>
                </a:ln>
                <a:solidFill>
                  <a:srgbClr val="000000"/>
                </a:solidFill>
                <a:effectLst/>
                <a:latin typeface="Arial Narrow" pitchFamily="34" charset="0"/>
                <a:cs typeface="Tahoma" pitchFamily="34" charset="0"/>
              </a:rPr>
              <a:t>= F</a:t>
            </a:r>
            <a:r>
              <a:rPr kumimoji="0" lang="en-US" sz="2400" b="0" i="0" u="none" strike="noStrike" cap="none" normalizeH="0" baseline="-30000" dirty="0" smtClean="0">
                <a:ln>
                  <a:noFill/>
                </a:ln>
                <a:solidFill>
                  <a:srgbClr val="000000"/>
                </a:solidFill>
                <a:effectLst/>
                <a:latin typeface="Arial Narrow" pitchFamily="34" charset="0"/>
                <a:cs typeface="Tahoma" pitchFamily="34" charset="0"/>
              </a:rPr>
              <a:t>0</a:t>
            </a:r>
            <a:r>
              <a:rPr kumimoji="0" lang="en-US" sz="2400" b="0" i="0" u="none" strike="noStrike" cap="none" normalizeH="0" baseline="0" dirty="0" smtClean="0">
                <a:ln>
                  <a:noFill/>
                </a:ln>
                <a:solidFill>
                  <a:srgbClr val="000000"/>
                </a:solidFill>
                <a:effectLst/>
                <a:latin typeface="Arial Narrow" pitchFamily="34" charset="0"/>
                <a:cs typeface="Tahoma" pitchFamily="34" charset="0"/>
              </a:rPr>
              <a:t> sin(</a:t>
            </a:r>
            <a:r>
              <a:rPr kumimoji="0" lang="en-US" sz="2400" b="0" i="0" u="none" strike="noStrike" cap="none" normalizeH="0" baseline="0" dirty="0" err="1" smtClean="0">
                <a:ln>
                  <a:noFill/>
                </a:ln>
                <a:solidFill>
                  <a:srgbClr val="000000"/>
                </a:solidFill>
                <a:effectLst/>
                <a:latin typeface="Arial Narrow" pitchFamily="34" charset="0"/>
                <a:cs typeface="Tahoma" pitchFamily="34" charset="0"/>
              </a:rPr>
              <a:t>ωt</a:t>
            </a:r>
            <a:r>
              <a:rPr kumimoji="0" lang="en-US" sz="2400" b="0" i="0" u="none" strike="noStrike" cap="none" normalizeH="0" baseline="0" dirty="0" smtClean="0">
                <a:ln>
                  <a:noFill/>
                </a:ln>
                <a:solidFill>
                  <a:srgbClr val="000000"/>
                </a:solidFill>
                <a:effectLst/>
                <a:latin typeface="Arial Narrow" pitchFamily="34" charset="0"/>
                <a:cs typeface="Tahoma" pitchFamily="34" charset="0"/>
              </a:rPr>
              <a:t>)).</a:t>
            </a:r>
            <a:r>
              <a:rPr kumimoji="0" lang="en-US" sz="2400" b="0" i="0" u="none" strike="noStrike" cap="none" normalizeH="0" baseline="0" dirty="0" smtClean="0">
                <a:ln>
                  <a:noFill/>
                </a:ln>
                <a:solidFill>
                  <a:schemeClr val="tx1"/>
                </a:solidFill>
                <a:effectLst/>
                <a:latin typeface="Arial Narrow" pitchFamily="34" charset="0"/>
                <a:cs typeface="Arial" pitchFamily="34" charset="0"/>
              </a:rPr>
              <a:t> </a:t>
            </a:r>
          </a:p>
        </p:txBody>
      </p:sp>
      <p:sp>
        <p:nvSpPr>
          <p:cNvPr id="1028" name="Rectangle 4"/>
          <p:cNvSpPr>
            <a:spLocks noChangeArrowheads="1"/>
          </p:cNvSpPr>
          <p:nvPr/>
        </p:nvSpPr>
        <p:spPr bwMode="auto">
          <a:xfrm>
            <a:off x="214282" y="3857628"/>
            <a:ext cx="6715172"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kumimoji="0" lang="en-US" sz="2400" b="0" i="0" u="none" strike="noStrike" cap="none" normalizeH="0" baseline="0" dirty="0" smtClean="0">
                <a:ln>
                  <a:noFill/>
                </a:ln>
                <a:solidFill>
                  <a:schemeClr val="tx1"/>
                </a:solidFill>
                <a:effectLst/>
                <a:latin typeface="Arial Narrow" pitchFamily="34" charset="0"/>
                <a:cs typeface="Arial" pitchFamily="34" charset="0"/>
              </a:rPr>
              <a:t>Using Newton’s second law (F⃗ </a:t>
            </a:r>
            <a:r>
              <a:rPr kumimoji="0" lang="en-US" sz="2400" b="0" i="0" u="none" strike="noStrike" cap="none" normalizeH="0" baseline="-25000" dirty="0" smtClean="0">
                <a:ln>
                  <a:noFill/>
                </a:ln>
                <a:solidFill>
                  <a:schemeClr val="tx1"/>
                </a:solidFill>
                <a:effectLst/>
                <a:latin typeface="Arial Narrow" pitchFamily="34" charset="0"/>
                <a:cs typeface="Arial" pitchFamily="34" charset="0"/>
              </a:rPr>
              <a:t>net</a:t>
            </a:r>
            <a:r>
              <a:rPr kumimoji="0" lang="en-US" sz="2400" b="0" i="0" u="none" strike="noStrike" cap="none" normalizeH="0" baseline="0" dirty="0" smtClean="0">
                <a:ln>
                  <a:noFill/>
                </a:ln>
                <a:solidFill>
                  <a:schemeClr val="tx1"/>
                </a:solidFill>
                <a:effectLst/>
                <a:latin typeface="Arial Narrow" pitchFamily="34" charset="0"/>
                <a:cs typeface="Arial" pitchFamily="34" charset="0"/>
              </a:rPr>
              <a:t>=ma⃗ ), we</a:t>
            </a:r>
            <a:r>
              <a:rPr kumimoji="0" lang="en-US" sz="2400" b="0" i="0" u="none" strike="noStrike" cap="none" normalizeH="0" dirty="0" smtClean="0">
                <a:ln>
                  <a:noFill/>
                </a:ln>
                <a:solidFill>
                  <a:schemeClr val="tx1"/>
                </a:solidFill>
                <a:effectLst/>
                <a:latin typeface="Arial Narrow" pitchFamily="34" charset="0"/>
                <a:cs typeface="Arial" pitchFamily="34" charset="0"/>
              </a:rPr>
              <a:t> </a:t>
            </a:r>
            <a:r>
              <a:rPr kumimoji="0" lang="en-US" sz="2400" b="0" i="0" u="none" strike="noStrike" cap="none" normalizeH="0" baseline="0" dirty="0" smtClean="0">
                <a:ln>
                  <a:noFill/>
                </a:ln>
                <a:solidFill>
                  <a:schemeClr val="tx1"/>
                </a:solidFill>
                <a:effectLst/>
                <a:latin typeface="Arial Narrow" pitchFamily="34" charset="0"/>
                <a:cs typeface="Arial" pitchFamily="34" charset="0"/>
              </a:rPr>
              <a:t>can analyze the motion of the mass.</a:t>
            </a:r>
            <a:r>
              <a:rPr lang="en-US" sz="2400" dirty="0" smtClean="0">
                <a:latin typeface="Arial Narrow" pitchFamily="34" charset="0"/>
                <a:cs typeface="Arial" pitchFamily="34" charset="0"/>
              </a:rPr>
              <a:t> </a:t>
            </a:r>
          </a:p>
          <a:p>
            <a:pPr lvl="0" algn="just" fontAlgn="base">
              <a:spcBef>
                <a:spcPct val="0"/>
              </a:spcBef>
              <a:spcAft>
                <a:spcPct val="0"/>
              </a:spcAft>
            </a:pPr>
            <a:endParaRPr lang="en-US" sz="2400" dirty="0" smtClean="0">
              <a:latin typeface="Arial Narrow" pitchFamily="34" charset="0"/>
              <a:cs typeface="Arial" pitchFamily="34" charset="0"/>
            </a:endParaRPr>
          </a:p>
          <a:p>
            <a:pPr lvl="0" algn="just" fontAlgn="base">
              <a:spcBef>
                <a:spcPct val="0"/>
              </a:spcBef>
              <a:spcAft>
                <a:spcPct val="0"/>
              </a:spcAft>
            </a:pPr>
            <a:r>
              <a:rPr lang="en-US" sz="2400" dirty="0" smtClean="0">
                <a:latin typeface="Arial Narrow" pitchFamily="34" charset="0"/>
                <a:cs typeface="Arial" pitchFamily="34" charset="0"/>
              </a:rPr>
              <a:t>The </a:t>
            </a:r>
            <a:r>
              <a:rPr kumimoji="0" lang="en-US" sz="2400" b="0" i="0" u="none" strike="noStrike" cap="none" normalizeH="0" baseline="0" dirty="0" smtClean="0">
                <a:ln>
                  <a:noFill/>
                </a:ln>
                <a:solidFill>
                  <a:schemeClr val="tx1"/>
                </a:solidFill>
                <a:effectLst/>
                <a:latin typeface="Arial Narrow" pitchFamily="34" charset="0"/>
                <a:cs typeface="Arial" pitchFamily="34" charset="0"/>
              </a:rPr>
              <a:t> resulting equation is similar to the force equation for the damped harmonic oscillator, with the addition of the driving force: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ahoma" pitchFamily="34" charset="0"/>
                <a:cs typeface="Tahoma" pitchFamily="34" charset="0"/>
              </a:rPr>
              <a:t/>
            </a:r>
            <a:br>
              <a:rPr kumimoji="0" lang="en-US" sz="2400" b="0" i="0" u="none" strike="noStrike" cap="none" normalizeH="0" baseline="0" dirty="0" smtClean="0">
                <a:ln>
                  <a:noFill/>
                </a:ln>
                <a:solidFill>
                  <a:srgbClr val="000000"/>
                </a:solidFill>
                <a:effectLst/>
                <a:latin typeface="Tahoma" pitchFamily="34" charset="0"/>
                <a:cs typeface="Tahoma" pitchFamily="34" charset="0"/>
              </a:rPr>
            </a:b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8" y="214290"/>
            <a:ext cx="9144000" cy="6215106"/>
          </a:xfrm>
        </p:spPr>
        <p:txBody>
          <a:bodyPr>
            <a:normAutofit lnSpcReduction="10000"/>
          </a:bodyPr>
          <a:lstStyle/>
          <a:p>
            <a:pPr>
              <a:buNone/>
            </a:pPr>
            <a:r>
              <a:rPr lang="en-GB" sz="2000" dirty="0" smtClean="0"/>
              <a:t>			</a:t>
            </a:r>
            <a:r>
              <a:rPr lang="en-GB" sz="2400" dirty="0" smtClean="0">
                <a:latin typeface="Arial Narrow" pitchFamily="34" charset="0"/>
              </a:rPr>
              <a:t>−</a:t>
            </a:r>
            <a:r>
              <a:rPr lang="en-GB" sz="2400" dirty="0" err="1" smtClean="0">
                <a:latin typeface="Arial Narrow" pitchFamily="34" charset="0"/>
              </a:rPr>
              <a:t>kx</a:t>
            </a:r>
            <a:r>
              <a:rPr lang="en-GB" sz="2400" dirty="0" smtClean="0">
                <a:latin typeface="Arial Narrow" pitchFamily="34" charset="0"/>
              </a:rPr>
              <a:t>−c(</a:t>
            </a:r>
            <a:r>
              <a:rPr lang="en-GB" sz="2400" dirty="0" err="1" smtClean="0">
                <a:latin typeface="Arial Narrow" pitchFamily="34" charset="0"/>
              </a:rPr>
              <a:t>dx</a:t>
            </a:r>
            <a:r>
              <a:rPr lang="en-GB" sz="2400" dirty="0" smtClean="0">
                <a:latin typeface="Arial Narrow" pitchFamily="34" charset="0"/>
              </a:rPr>
              <a:t>/</a:t>
            </a:r>
            <a:r>
              <a:rPr lang="en-GB" sz="2400" dirty="0" err="1" smtClean="0">
                <a:latin typeface="Arial Narrow" pitchFamily="34" charset="0"/>
              </a:rPr>
              <a:t>dt</a:t>
            </a:r>
            <a:r>
              <a:rPr lang="en-GB" sz="2400" dirty="0" smtClean="0">
                <a:latin typeface="Arial Narrow" pitchFamily="34" charset="0"/>
              </a:rPr>
              <a:t>)+F</a:t>
            </a:r>
            <a:r>
              <a:rPr lang="en-GB" sz="2400" baseline="-25000" dirty="0" smtClean="0">
                <a:latin typeface="Arial Narrow" pitchFamily="34" charset="0"/>
              </a:rPr>
              <a:t>0</a:t>
            </a:r>
            <a:r>
              <a:rPr lang="en-GB" sz="2400" dirty="0" smtClean="0">
                <a:latin typeface="Arial Narrow" pitchFamily="34" charset="0"/>
              </a:rPr>
              <a:t>sin(</a:t>
            </a:r>
            <a:r>
              <a:rPr lang="en-GB" sz="2400" dirty="0" err="1" smtClean="0">
                <a:latin typeface="Arial Narrow" pitchFamily="34" charset="0"/>
              </a:rPr>
              <a:t>ωt</a:t>
            </a:r>
            <a:r>
              <a:rPr lang="en-GB" sz="2400" dirty="0" smtClean="0">
                <a:latin typeface="Arial Narrow" pitchFamily="34" charset="0"/>
              </a:rPr>
              <a:t>)=m(d</a:t>
            </a:r>
            <a:r>
              <a:rPr lang="en-GB" sz="2400" baseline="30000" dirty="0" smtClean="0">
                <a:latin typeface="Arial Narrow" pitchFamily="34" charset="0"/>
              </a:rPr>
              <a:t>2</a:t>
            </a:r>
            <a:r>
              <a:rPr lang="en-GB" sz="2400" dirty="0" smtClean="0">
                <a:latin typeface="Arial Narrow" pitchFamily="34" charset="0"/>
              </a:rPr>
              <a:t>x/dt</a:t>
            </a:r>
            <a:r>
              <a:rPr lang="en-GB" sz="2400" baseline="30000" dirty="0" smtClean="0">
                <a:latin typeface="Arial Narrow" pitchFamily="34" charset="0"/>
              </a:rPr>
              <a:t>2</a:t>
            </a:r>
            <a:r>
              <a:rPr lang="en-GB" sz="2400" dirty="0" smtClean="0">
                <a:latin typeface="Arial Narrow" pitchFamily="34" charset="0"/>
              </a:rPr>
              <a:t>) --------(1) </a:t>
            </a:r>
          </a:p>
          <a:p>
            <a:pPr>
              <a:buNone/>
            </a:pPr>
            <a:endParaRPr lang="en-GB" sz="2400" dirty="0" smtClean="0">
              <a:latin typeface="Arial Narrow" pitchFamily="34" charset="0"/>
            </a:endParaRPr>
          </a:p>
          <a:p>
            <a:pPr algn="just">
              <a:buNone/>
            </a:pPr>
            <a:r>
              <a:rPr lang="en-GB" sz="2400" dirty="0" smtClean="0">
                <a:latin typeface="Arial Narrow" pitchFamily="34" charset="0"/>
              </a:rPr>
              <a:t>	When an oscillator is forced with a periodic driving force, the motion may seem chaotic. The motions of the oscillator is known as transients. After the transients die out, the oscillator reaches a steady state, where the motion is periodic. After some time, the steady state solution to this differential equation is</a:t>
            </a:r>
          </a:p>
          <a:p>
            <a:pPr algn="just">
              <a:buNone/>
            </a:pPr>
            <a:r>
              <a:rPr lang="en-GB" sz="2400" dirty="0" smtClean="0">
                <a:latin typeface="Arial Narrow" pitchFamily="34" charset="0"/>
              </a:rPr>
              <a:t>				x(t)=</a:t>
            </a:r>
            <a:r>
              <a:rPr lang="en-GB" sz="2400" dirty="0" err="1" smtClean="0">
                <a:latin typeface="Arial Narrow" pitchFamily="34" charset="0"/>
              </a:rPr>
              <a:t>Acos</a:t>
            </a:r>
            <a:r>
              <a:rPr lang="en-GB" sz="2400" dirty="0" smtClean="0">
                <a:latin typeface="Arial Narrow" pitchFamily="34" charset="0"/>
              </a:rPr>
              <a:t>(</a:t>
            </a:r>
            <a:r>
              <a:rPr lang="en-GB" sz="2400" dirty="0" err="1" smtClean="0">
                <a:latin typeface="Arial Narrow" pitchFamily="34" charset="0"/>
              </a:rPr>
              <a:t>ωt+ϕ</a:t>
            </a:r>
            <a:r>
              <a:rPr lang="en-GB" sz="2400" dirty="0" smtClean="0">
                <a:latin typeface="Arial Narrow" pitchFamily="34" charset="0"/>
              </a:rPr>
              <a:t>). ------------------(2)</a:t>
            </a:r>
          </a:p>
          <a:p>
            <a:pPr algn="just">
              <a:buNone/>
            </a:pPr>
            <a:endParaRPr lang="en-GB" sz="2400" dirty="0" smtClean="0">
              <a:latin typeface="Arial Narrow" pitchFamily="34" charset="0"/>
            </a:endParaRPr>
          </a:p>
          <a:p>
            <a:pPr algn="just">
              <a:buNone/>
            </a:pPr>
            <a:r>
              <a:rPr lang="en-GB" sz="2400" dirty="0" smtClean="0">
                <a:latin typeface="Arial Narrow" pitchFamily="34" charset="0"/>
              </a:rPr>
              <a:t>	Taking the first and second time derivative of x(t) and substituting them into the force equation shows that x(t) = </a:t>
            </a:r>
            <a:r>
              <a:rPr lang="en-GB" sz="2400" dirty="0" err="1" smtClean="0">
                <a:latin typeface="Arial Narrow" pitchFamily="34" charset="0"/>
              </a:rPr>
              <a:t>Acos</a:t>
            </a:r>
            <a:r>
              <a:rPr lang="en-GB" sz="2400" dirty="0" smtClean="0">
                <a:latin typeface="Arial Narrow" pitchFamily="34" charset="0"/>
              </a:rPr>
              <a:t>(</a:t>
            </a:r>
            <a:r>
              <a:rPr lang="en-GB" sz="2400" dirty="0" err="1" smtClean="0">
                <a:latin typeface="Arial Narrow" pitchFamily="34" charset="0"/>
              </a:rPr>
              <a:t>ωt+ϕ</a:t>
            </a:r>
            <a:r>
              <a:rPr lang="en-GB" sz="2400" dirty="0" smtClean="0">
                <a:latin typeface="Arial Narrow" pitchFamily="34" charset="0"/>
              </a:rPr>
              <a:t>) is a solution as long as the amplitude is equal to</a:t>
            </a:r>
          </a:p>
          <a:p>
            <a:pPr>
              <a:buNone/>
            </a:pPr>
            <a:r>
              <a:rPr lang="en-GB" sz="2400" dirty="0" smtClean="0">
                <a:latin typeface="Arial Narrow" pitchFamily="34" charset="0"/>
              </a:rPr>
              <a:t>							   						A=F</a:t>
            </a:r>
            <a:r>
              <a:rPr lang="en-GB" sz="2400" baseline="-25000" dirty="0" smtClean="0">
                <a:latin typeface="Arial Narrow" pitchFamily="34" charset="0"/>
              </a:rPr>
              <a:t>0</a:t>
            </a:r>
            <a:r>
              <a:rPr lang="en-GB" sz="2400" dirty="0" smtClean="0">
                <a:latin typeface="Arial Narrow" pitchFamily="34" charset="0"/>
              </a:rPr>
              <a:t>/ (√m</a:t>
            </a:r>
            <a:r>
              <a:rPr lang="en-GB" sz="2400" baseline="30000" dirty="0" smtClean="0">
                <a:latin typeface="Arial Narrow" pitchFamily="34" charset="0"/>
              </a:rPr>
              <a:t>2</a:t>
            </a:r>
            <a:r>
              <a:rPr lang="en-GB" sz="2400" dirty="0" smtClean="0">
                <a:latin typeface="Arial Narrow" pitchFamily="34" charset="0"/>
              </a:rPr>
              <a:t>(ω</a:t>
            </a:r>
            <a:r>
              <a:rPr lang="en-GB" sz="2400" baseline="30000" dirty="0" smtClean="0">
                <a:latin typeface="Arial Narrow" pitchFamily="34" charset="0"/>
              </a:rPr>
              <a:t>2</a:t>
            </a:r>
            <a:r>
              <a:rPr lang="en-GB" sz="2400" dirty="0" smtClean="0">
                <a:latin typeface="Arial Narrow" pitchFamily="34" charset="0"/>
              </a:rPr>
              <a:t>−ω</a:t>
            </a:r>
            <a:r>
              <a:rPr lang="en-GB" sz="2400" baseline="-25000" dirty="0" smtClean="0">
                <a:latin typeface="Arial Narrow" pitchFamily="34" charset="0"/>
              </a:rPr>
              <a:t>0</a:t>
            </a:r>
            <a:r>
              <a:rPr lang="en-GB" sz="2400" baseline="30000" dirty="0" smtClean="0">
                <a:latin typeface="Arial Narrow" pitchFamily="34" charset="0"/>
              </a:rPr>
              <a:t>2</a:t>
            </a:r>
            <a:r>
              <a:rPr lang="en-GB" sz="2400" dirty="0" smtClean="0">
                <a:latin typeface="Arial Narrow" pitchFamily="34" charset="0"/>
              </a:rPr>
              <a:t>)</a:t>
            </a:r>
            <a:r>
              <a:rPr lang="en-GB" sz="2400" baseline="30000" dirty="0" smtClean="0">
                <a:latin typeface="Arial Narrow" pitchFamily="34" charset="0"/>
              </a:rPr>
              <a:t>2</a:t>
            </a:r>
            <a:r>
              <a:rPr lang="en-GB" sz="2400" dirty="0" smtClean="0">
                <a:latin typeface="Arial Narrow" pitchFamily="34" charset="0"/>
              </a:rPr>
              <a:t>+c</a:t>
            </a:r>
            <a:r>
              <a:rPr lang="en-GB" sz="2400" baseline="30000" dirty="0" smtClean="0">
                <a:latin typeface="Arial Narrow" pitchFamily="34" charset="0"/>
              </a:rPr>
              <a:t>2</a:t>
            </a:r>
            <a:r>
              <a:rPr lang="en-GB" sz="2400" dirty="0" smtClean="0">
                <a:latin typeface="Arial Narrow" pitchFamily="34" charset="0"/>
              </a:rPr>
              <a:t>ω</a:t>
            </a:r>
            <a:r>
              <a:rPr lang="en-GB" sz="2400" baseline="30000" dirty="0" smtClean="0">
                <a:latin typeface="Arial Narrow" pitchFamily="34" charset="0"/>
              </a:rPr>
              <a:t>2</a:t>
            </a:r>
            <a:r>
              <a:rPr lang="en-GB" sz="2400" dirty="0" smtClean="0">
                <a:latin typeface="Arial Narrow" pitchFamily="34" charset="0"/>
              </a:rPr>
              <a:t>)−−−−−(3)</a:t>
            </a:r>
          </a:p>
          <a:p>
            <a:pPr>
              <a:buNone/>
            </a:pPr>
            <a:r>
              <a:rPr lang="en-GB" sz="2000" dirty="0" smtClean="0"/>
              <a:t/>
            </a:r>
            <a:br>
              <a:rPr lang="en-GB" sz="2000" dirty="0" smtClean="0"/>
            </a:br>
            <a:r>
              <a:rPr lang="en-GB" sz="2400" dirty="0" smtClean="0">
                <a:latin typeface="Arial Narrow" pitchFamily="34" charset="0"/>
              </a:rPr>
              <a:t>where ω</a:t>
            </a:r>
            <a:r>
              <a:rPr lang="en-GB" sz="2400" baseline="-25000" dirty="0" smtClean="0">
                <a:latin typeface="Arial Narrow" pitchFamily="34" charset="0"/>
              </a:rPr>
              <a:t>0</a:t>
            </a:r>
            <a:r>
              <a:rPr lang="en-GB" sz="2400" dirty="0" smtClean="0">
                <a:latin typeface="Arial Narrow" pitchFamily="34" charset="0"/>
              </a:rPr>
              <a:t>=√k/m is the natural angular frequency of the system of the mass and spring. </a:t>
            </a:r>
            <a:endParaRPr lang="en-US" sz="2400" dirty="0">
              <a:latin typeface="Arial Narrow" pitchFamily="34" charset="0"/>
            </a:endParaRPr>
          </a:p>
        </p:txBody>
      </p:sp>
      <p:sp>
        <p:nvSpPr>
          <p:cNvPr id="4" name="Footer Placeholder 3"/>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4290"/>
            <a:ext cx="9144000" cy="6143668"/>
          </a:xfrm>
        </p:spPr>
        <p:txBody>
          <a:bodyPr>
            <a:normAutofit lnSpcReduction="10000"/>
          </a:bodyPr>
          <a:lstStyle/>
          <a:p>
            <a:pPr algn="just">
              <a:buNone/>
            </a:pPr>
            <a:r>
              <a:rPr lang="en-GB" sz="2000" dirty="0" smtClean="0"/>
              <a:t>	</a:t>
            </a:r>
            <a:r>
              <a:rPr lang="en-GB" sz="2400" b="1" dirty="0" smtClean="0">
                <a:latin typeface="Arial Narrow" pitchFamily="34" charset="0"/>
              </a:rPr>
              <a:t>Recall that the angular frequency, and therefore the frequency, of the motor can be adjusted. </a:t>
            </a:r>
          </a:p>
          <a:p>
            <a:pPr algn="just">
              <a:buNone/>
            </a:pPr>
            <a:r>
              <a:rPr lang="en-GB" sz="2400" b="1" dirty="0" smtClean="0">
                <a:latin typeface="Arial Narrow" pitchFamily="34" charset="0"/>
              </a:rPr>
              <a:t>	</a:t>
            </a:r>
          </a:p>
          <a:p>
            <a:pPr algn="just">
              <a:buNone/>
            </a:pPr>
            <a:r>
              <a:rPr lang="en-GB" sz="2400" b="1" dirty="0" smtClean="0">
                <a:latin typeface="Arial Narrow" pitchFamily="34" charset="0"/>
              </a:rPr>
              <a:t>	Looking at the denominator of the equation for the amplitude, when the driving frequency is much smaller, or much larger, than the natural frequency, the square of the difference of the two angular frequencies (ω</a:t>
            </a:r>
            <a:r>
              <a:rPr lang="en-GB" sz="2400" b="1" baseline="30000" dirty="0" smtClean="0">
                <a:latin typeface="Arial Narrow" pitchFamily="34" charset="0"/>
              </a:rPr>
              <a:t>2</a:t>
            </a:r>
            <a:r>
              <a:rPr lang="en-GB" sz="2400" b="1" dirty="0" smtClean="0">
                <a:latin typeface="Arial Narrow" pitchFamily="34" charset="0"/>
              </a:rPr>
              <a:t>−ω</a:t>
            </a:r>
            <a:r>
              <a:rPr lang="en-GB" sz="2400" b="1" baseline="-25000" dirty="0" smtClean="0">
                <a:latin typeface="Arial Narrow" pitchFamily="34" charset="0"/>
              </a:rPr>
              <a:t>0</a:t>
            </a:r>
            <a:r>
              <a:rPr lang="en-GB" sz="2400" b="1" baseline="30000" dirty="0" smtClean="0">
                <a:latin typeface="Arial Narrow" pitchFamily="34" charset="0"/>
              </a:rPr>
              <a:t>2</a:t>
            </a:r>
            <a:r>
              <a:rPr lang="en-GB" sz="2400" b="1" dirty="0" smtClean="0">
                <a:latin typeface="Arial Narrow" pitchFamily="34" charset="0"/>
              </a:rPr>
              <a:t>)</a:t>
            </a:r>
            <a:r>
              <a:rPr lang="en-GB" sz="2400" b="1" baseline="30000" dirty="0" smtClean="0">
                <a:latin typeface="Arial Narrow" pitchFamily="34" charset="0"/>
              </a:rPr>
              <a:t>2</a:t>
            </a:r>
            <a:r>
              <a:rPr lang="en-GB" sz="2400" b="1" dirty="0" smtClean="0">
                <a:latin typeface="Arial Narrow" pitchFamily="34" charset="0"/>
              </a:rPr>
              <a:t> is positive and large, making the denominator large, and the result is a small amplitude for the oscillations of the mass.</a:t>
            </a:r>
          </a:p>
          <a:p>
            <a:pPr algn="just">
              <a:buNone/>
            </a:pPr>
            <a:r>
              <a:rPr lang="en-GB" sz="2400" b="1" dirty="0" smtClean="0">
                <a:latin typeface="Arial Narrow" pitchFamily="34" charset="0"/>
              </a:rPr>
              <a:t>	</a:t>
            </a:r>
          </a:p>
          <a:p>
            <a:pPr algn="just">
              <a:buNone/>
            </a:pPr>
            <a:r>
              <a:rPr lang="en-GB" sz="2400" b="1" dirty="0" smtClean="0">
                <a:latin typeface="Arial Narrow" pitchFamily="34" charset="0"/>
              </a:rPr>
              <a:t>	 As the frequency of the driving force approaches the natural frequency of the system, the denominator becomes small and the amplitude of the oscillations becomes large. </a:t>
            </a:r>
          </a:p>
          <a:p>
            <a:pPr algn="just">
              <a:buNone/>
            </a:pPr>
            <a:endParaRPr lang="en-GB" sz="2400" b="1" dirty="0" smtClean="0">
              <a:latin typeface="Arial Narrow" pitchFamily="34" charset="0"/>
            </a:endParaRPr>
          </a:p>
          <a:p>
            <a:pPr algn="just">
              <a:buNone/>
            </a:pPr>
            <a:r>
              <a:rPr lang="en-GB" sz="2400" b="1" dirty="0" smtClean="0">
                <a:latin typeface="Arial Narrow" pitchFamily="34" charset="0"/>
              </a:rPr>
              <a:t>	The maximum amplitude results when the frequency of the driving force equals the natural frequency of the system (A</a:t>
            </a:r>
            <a:r>
              <a:rPr lang="en-GB" sz="2400" b="1" baseline="-25000" dirty="0" smtClean="0">
                <a:latin typeface="Arial Narrow" pitchFamily="34" charset="0"/>
              </a:rPr>
              <a:t>max</a:t>
            </a:r>
            <a:r>
              <a:rPr lang="en-GB" sz="2400" b="1" dirty="0" smtClean="0">
                <a:latin typeface="Arial Narrow" pitchFamily="34" charset="0"/>
              </a:rPr>
              <a:t> = F</a:t>
            </a:r>
            <a:r>
              <a:rPr lang="en-GB" sz="2400" b="1" baseline="-25000" dirty="0" smtClean="0">
                <a:latin typeface="Arial Narrow" pitchFamily="34" charset="0"/>
              </a:rPr>
              <a:t>0</a:t>
            </a:r>
            <a:r>
              <a:rPr lang="en-GB" sz="2400" b="1" dirty="0" smtClean="0">
                <a:latin typeface="Arial Narrow" pitchFamily="34" charset="0"/>
              </a:rPr>
              <a:t>/</a:t>
            </a:r>
            <a:r>
              <a:rPr lang="en-GB" sz="2400" b="1" dirty="0" err="1" smtClean="0">
                <a:latin typeface="Arial Narrow" pitchFamily="34" charset="0"/>
              </a:rPr>
              <a:t>cω</a:t>
            </a:r>
            <a:r>
              <a:rPr lang="en-GB" sz="2400" b="1" dirty="0" smtClean="0">
                <a:latin typeface="Arial Narrow" pitchFamily="34" charset="0"/>
              </a:rPr>
              <a:t>).</a:t>
            </a:r>
            <a:endParaRPr lang="en-US" sz="2400" b="1" dirty="0">
              <a:latin typeface="Arial Narrow" pitchFamily="34" charset="0"/>
            </a:endParaRPr>
          </a:p>
        </p:txBody>
      </p:sp>
      <p:sp>
        <p:nvSpPr>
          <p:cNvPr id="4" name="Footer Placeholder 3"/>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900"/>
            <a:ext cx="8229600" cy="796908"/>
          </a:xfrm>
        </p:spPr>
        <p:txBody>
          <a:bodyPr>
            <a:normAutofit/>
          </a:bodyPr>
          <a:lstStyle/>
          <a:p>
            <a:r>
              <a:rPr lang="en-GB" sz="2800" dirty="0" smtClean="0">
                <a:solidFill>
                  <a:srgbClr val="FF0000"/>
                </a:solidFill>
                <a:latin typeface="Arial Narrow" pitchFamily="34" charset="0"/>
              </a:rPr>
              <a:t>Influence of damping</a:t>
            </a:r>
            <a:endParaRPr lang="en-US" sz="2800" dirty="0">
              <a:solidFill>
                <a:srgbClr val="FF0000"/>
              </a:solidFill>
              <a:latin typeface="Arial Narrow" pitchFamily="34" charset="0"/>
            </a:endParaRPr>
          </a:p>
        </p:txBody>
      </p:sp>
      <p:sp>
        <p:nvSpPr>
          <p:cNvPr id="4" name="Footer Placeholder 3"/>
          <p:cNvSpPr>
            <a:spLocks noGrp="1"/>
          </p:cNvSpPr>
          <p:nvPr>
            <p:ph type="ftr" sz="quarter" idx="11"/>
          </p:nvPr>
        </p:nvSpPr>
        <p:spPr/>
        <p:txBody>
          <a:bodyPr/>
          <a:lstStyle/>
          <a:p>
            <a:r>
              <a:rPr lang="en-US" smtClean="0"/>
              <a:t>Dr.K.Vaideki, PSG CT</a:t>
            </a:r>
            <a:endParaRPr lang="en-US"/>
          </a:p>
        </p:txBody>
      </p:sp>
      <p:pic>
        <p:nvPicPr>
          <p:cNvPr id="41986" name="Picture 2"/>
          <p:cNvPicPr>
            <a:picLocks noGrp="1" noChangeAspect="1" noChangeArrowheads="1"/>
          </p:cNvPicPr>
          <p:nvPr>
            <p:ph idx="1"/>
          </p:nvPr>
        </p:nvPicPr>
        <p:blipFill>
          <a:blip r:embed="rId2"/>
          <a:srcRect/>
          <a:stretch>
            <a:fillRect/>
          </a:stretch>
        </p:blipFill>
        <p:spPr bwMode="auto">
          <a:xfrm>
            <a:off x="6143636" y="714356"/>
            <a:ext cx="2733675" cy="2847975"/>
          </a:xfrm>
          <a:prstGeom prst="rect">
            <a:avLst/>
          </a:prstGeom>
          <a:noFill/>
          <a:ln w="9525">
            <a:noFill/>
            <a:miter lim="800000"/>
            <a:headEnd/>
            <a:tailEnd/>
          </a:ln>
          <a:effectLst/>
        </p:spPr>
      </p:pic>
      <p:sp>
        <p:nvSpPr>
          <p:cNvPr id="6" name="Rectangle 5"/>
          <p:cNvSpPr/>
          <p:nvPr/>
        </p:nvSpPr>
        <p:spPr>
          <a:xfrm>
            <a:off x="214282" y="500042"/>
            <a:ext cx="6000792" cy="3785652"/>
          </a:xfrm>
          <a:prstGeom prst="rect">
            <a:avLst/>
          </a:prstGeom>
        </p:spPr>
        <p:txBody>
          <a:bodyPr wrap="square">
            <a:spAutoFit/>
          </a:bodyPr>
          <a:lstStyle/>
          <a:p>
            <a:pPr algn="just"/>
            <a:r>
              <a:rPr lang="en-GB" sz="2400" dirty="0" smtClean="0">
                <a:latin typeface="Arial Narrow" pitchFamily="34" charset="0"/>
              </a:rPr>
              <a:t>The graph shows the amplitude of a damped harmonic oscillator as a function of the frequency of the periodic force driving it. </a:t>
            </a:r>
          </a:p>
          <a:p>
            <a:pPr algn="just"/>
            <a:endParaRPr lang="en-GB" sz="2400" dirty="0" smtClean="0">
              <a:latin typeface="Arial Narrow" pitchFamily="34" charset="0"/>
            </a:endParaRPr>
          </a:p>
          <a:p>
            <a:pPr algn="just"/>
            <a:r>
              <a:rPr lang="en-GB" sz="2400" dirty="0" smtClean="0">
                <a:latin typeface="Arial Narrow" pitchFamily="34" charset="0"/>
              </a:rPr>
              <a:t>Each of the three curves on the graph represents a different amount of damping.</a:t>
            </a:r>
          </a:p>
          <a:p>
            <a:pPr algn="just"/>
            <a:endParaRPr lang="en-GB" sz="2400" dirty="0" smtClean="0">
              <a:latin typeface="Arial Narrow" pitchFamily="34" charset="0"/>
            </a:endParaRPr>
          </a:p>
          <a:p>
            <a:pPr algn="just"/>
            <a:r>
              <a:rPr lang="en-GB" sz="2400" dirty="0" smtClean="0">
                <a:latin typeface="Arial Narrow" pitchFamily="34" charset="0"/>
              </a:rPr>
              <a:t> All three curves peak at the point where the frequency of the driving force equals the natural frequency of the harmonic oscillator. </a:t>
            </a:r>
          </a:p>
        </p:txBody>
      </p:sp>
      <p:sp>
        <p:nvSpPr>
          <p:cNvPr id="7" name="Rectangle 6"/>
          <p:cNvSpPr/>
          <p:nvPr/>
        </p:nvSpPr>
        <p:spPr>
          <a:xfrm>
            <a:off x="142844" y="4286256"/>
            <a:ext cx="8786874" cy="1938992"/>
          </a:xfrm>
          <a:prstGeom prst="rect">
            <a:avLst/>
          </a:prstGeom>
        </p:spPr>
        <p:txBody>
          <a:bodyPr wrap="square">
            <a:spAutoFit/>
          </a:bodyPr>
          <a:lstStyle/>
          <a:p>
            <a:pPr algn="just"/>
            <a:r>
              <a:rPr lang="en-GB" sz="2400" dirty="0" smtClean="0">
                <a:latin typeface="Arial Narrow" pitchFamily="34" charset="0"/>
              </a:rPr>
              <a:t>The highest peak, or greatest response, is for the least amount of damping, because less energy is removed by the damping force.</a:t>
            </a:r>
          </a:p>
          <a:p>
            <a:pPr algn="just"/>
            <a:endParaRPr lang="en-GB" sz="2400" dirty="0" smtClean="0">
              <a:latin typeface="Arial Narrow" pitchFamily="34" charset="0"/>
            </a:endParaRPr>
          </a:p>
          <a:p>
            <a:pPr algn="just"/>
            <a:r>
              <a:rPr lang="en-GB" sz="2400" dirty="0" smtClean="0">
                <a:latin typeface="Arial Narrow" pitchFamily="34" charset="0"/>
              </a:rPr>
              <a:t> Note that since the amplitude grows as the damping decreases, taking this to the limit where there is no damping (c = 0), the amplitude becomes infinite.</a:t>
            </a:r>
            <a:endParaRPr lang="en-US" sz="2400" dirty="0">
              <a:latin typeface="Arial Narrow"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214678" cy="642918"/>
          </a:xfrm>
        </p:spPr>
        <p:txBody>
          <a:bodyPr>
            <a:normAutofit/>
          </a:bodyPr>
          <a:lstStyle/>
          <a:p>
            <a:pPr algn="l"/>
            <a:r>
              <a:rPr lang="en-GB" sz="2400" b="1" dirty="0" smtClean="0">
                <a:solidFill>
                  <a:srgbClr val="FF0000"/>
                </a:solidFill>
                <a:latin typeface="Arial Narrow" pitchFamily="34" charset="0"/>
              </a:rPr>
              <a:t>Width of the curve.........</a:t>
            </a:r>
            <a:endParaRPr lang="en-US" sz="2400" b="1" dirty="0">
              <a:solidFill>
                <a:srgbClr val="FF0000"/>
              </a:solidFill>
              <a:latin typeface="Arial Narrow" pitchFamily="34" charset="0"/>
            </a:endParaRPr>
          </a:p>
        </p:txBody>
      </p:sp>
      <p:sp>
        <p:nvSpPr>
          <p:cNvPr id="3" name="Content Placeholder 2"/>
          <p:cNvSpPr>
            <a:spLocks noGrp="1"/>
          </p:cNvSpPr>
          <p:nvPr>
            <p:ph idx="1"/>
          </p:nvPr>
        </p:nvSpPr>
        <p:spPr>
          <a:xfrm>
            <a:off x="0" y="785794"/>
            <a:ext cx="9144000" cy="4714908"/>
          </a:xfrm>
        </p:spPr>
        <p:txBody>
          <a:bodyPr>
            <a:normAutofit fontScale="25000" lnSpcReduction="20000"/>
          </a:bodyPr>
          <a:lstStyle/>
          <a:p>
            <a:pPr algn="just">
              <a:buNone/>
            </a:pPr>
            <a:r>
              <a:rPr lang="en-GB" sz="2400" dirty="0" smtClean="0"/>
              <a:t>	</a:t>
            </a:r>
            <a:r>
              <a:rPr lang="en-GB" sz="9600" b="1" dirty="0" smtClean="0">
                <a:latin typeface="Arial Narrow" pitchFamily="34" charset="0"/>
              </a:rPr>
              <a:t>It is interesting to note that the widths of the resonance curves shown in Figure depend on damping: the less the damping, the narrower the resonance. </a:t>
            </a:r>
          </a:p>
          <a:p>
            <a:pPr algn="just">
              <a:buNone/>
            </a:pPr>
            <a:r>
              <a:rPr lang="en-GB" sz="9600" b="1" dirty="0" smtClean="0">
                <a:latin typeface="Arial Narrow" pitchFamily="34" charset="0"/>
              </a:rPr>
              <a:t>	</a:t>
            </a:r>
          </a:p>
          <a:p>
            <a:pPr algn="just">
              <a:buNone/>
            </a:pPr>
            <a:r>
              <a:rPr lang="en-GB" sz="9600" b="1" dirty="0" smtClean="0">
                <a:latin typeface="Arial Narrow" pitchFamily="34" charset="0"/>
              </a:rPr>
              <a:t>	The consequence is that if you want a driven oscillator to resonate at a very specific frequency, you need as little damping as possible.</a:t>
            </a:r>
          </a:p>
          <a:p>
            <a:pPr algn="just">
              <a:buNone/>
            </a:pPr>
            <a:endParaRPr lang="en-GB" sz="9600" b="1" dirty="0" smtClean="0">
              <a:latin typeface="Arial Narrow" pitchFamily="34" charset="0"/>
            </a:endParaRPr>
          </a:p>
          <a:p>
            <a:pPr algn="just">
              <a:buNone/>
            </a:pPr>
            <a:r>
              <a:rPr lang="en-GB" sz="9600" b="1" dirty="0" smtClean="0">
                <a:latin typeface="Arial Narrow" pitchFamily="34" charset="0"/>
              </a:rPr>
              <a:t>	 For instance, a radio has a circuit that is used to choose a particular radio station. In this case, the forced damped oscillator consists of a resistor, capacitor, and inductor.</a:t>
            </a:r>
          </a:p>
          <a:p>
            <a:pPr algn="just">
              <a:buNone/>
            </a:pPr>
            <a:r>
              <a:rPr lang="en-GB" sz="9600" b="1" dirty="0" smtClean="0">
                <a:latin typeface="Arial Narrow" pitchFamily="34" charset="0"/>
              </a:rPr>
              <a:t>	</a:t>
            </a:r>
          </a:p>
          <a:p>
            <a:pPr algn="just">
              <a:buNone/>
            </a:pPr>
            <a:r>
              <a:rPr lang="en-GB" sz="9600" b="1" dirty="0" smtClean="0">
                <a:latin typeface="Arial Narrow" pitchFamily="34" charset="0"/>
              </a:rPr>
              <a:t>	The circuit is “tuned” to pick a particular radio station. Here it is desirable to have the resonance curve be very narrow, to pick out the exact  frequency of the radio station chosen.</a:t>
            </a:r>
          </a:p>
          <a:p>
            <a:pPr algn="just">
              <a:buNone/>
            </a:pPr>
            <a:endParaRPr lang="en-GB" sz="9600" b="1" dirty="0" smtClean="0">
              <a:latin typeface="Arial Narrow" pitchFamily="34" charset="0"/>
            </a:endParaRPr>
          </a:p>
          <a:p>
            <a:pPr algn="just">
              <a:buNone/>
            </a:pPr>
            <a:r>
              <a:rPr lang="en-GB" sz="9600" b="1" dirty="0" smtClean="0">
                <a:latin typeface="Arial Narrow" pitchFamily="34" charset="0"/>
              </a:rPr>
              <a:t>	 </a:t>
            </a:r>
            <a:br>
              <a:rPr lang="en-GB" sz="9600" b="1" dirty="0" smtClean="0">
                <a:latin typeface="Arial Narrow" pitchFamily="34" charset="0"/>
              </a:rPr>
            </a:br>
            <a:endParaRPr lang="en-US" sz="9600" b="1" dirty="0">
              <a:latin typeface="Arial Narrow" pitchFamily="34" charset="0"/>
            </a:endParaRPr>
          </a:p>
        </p:txBody>
      </p:sp>
      <p:sp>
        <p:nvSpPr>
          <p:cNvPr id="4" name="Footer Placeholder 3"/>
          <p:cNvSpPr>
            <a:spLocks noGrp="1"/>
          </p:cNvSpPr>
          <p:nvPr>
            <p:ph type="ftr" sz="quarter" idx="11"/>
          </p:nvPr>
        </p:nvSpPr>
        <p:spPr>
          <a:xfrm>
            <a:off x="2928926" y="6357958"/>
            <a:ext cx="2895600" cy="365125"/>
          </a:xfrm>
        </p:spPr>
        <p:txBody>
          <a:bodyPr/>
          <a:lstStyle/>
          <a:p>
            <a:r>
              <a:rPr lang="en-US" dirty="0" err="1" smtClean="0"/>
              <a:t>Dr.K.Vaideki</a:t>
            </a:r>
            <a:r>
              <a:rPr lang="en-US" dirty="0" smtClean="0"/>
              <a:t>, PSG CT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24547" y="500042"/>
            <a:ext cx="8894909" cy="5857916"/>
          </a:xfrm>
          <a:prstGeom prst="rect">
            <a:avLst/>
          </a:prstGeom>
          <a:noFill/>
          <a:ln w="9525">
            <a:noFill/>
            <a:miter lim="800000"/>
            <a:headEnd/>
            <a:tailEnd/>
          </a:ln>
          <a:effectLst/>
        </p:spPr>
      </p:pic>
      <p:sp>
        <p:nvSpPr>
          <p:cNvPr id="3" name="Footer Placeholder 2"/>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Dr.K.Vaideki, PSG CT</a:t>
            </a:r>
            <a:endParaRPr lang="en-US"/>
          </a:p>
        </p:txBody>
      </p:sp>
      <p:pic>
        <p:nvPicPr>
          <p:cNvPr id="43010" name="Picture 2"/>
          <p:cNvPicPr>
            <a:picLocks noChangeAspect="1" noChangeArrowheads="1"/>
          </p:cNvPicPr>
          <p:nvPr/>
        </p:nvPicPr>
        <p:blipFill>
          <a:blip r:embed="rId2"/>
          <a:srcRect/>
          <a:stretch>
            <a:fillRect/>
          </a:stretch>
        </p:blipFill>
        <p:spPr bwMode="auto">
          <a:xfrm>
            <a:off x="857224" y="350655"/>
            <a:ext cx="7218278" cy="3435535"/>
          </a:xfrm>
          <a:prstGeom prst="rect">
            <a:avLst/>
          </a:prstGeom>
          <a:noFill/>
          <a:ln w="9525">
            <a:noFill/>
            <a:miter lim="800000"/>
            <a:headEnd/>
            <a:tailEnd/>
          </a:ln>
          <a:effectLst/>
        </p:spPr>
      </p:pic>
      <p:sp>
        <p:nvSpPr>
          <p:cNvPr id="6" name="Rectangle 5"/>
          <p:cNvSpPr/>
          <p:nvPr/>
        </p:nvSpPr>
        <p:spPr>
          <a:xfrm>
            <a:off x="142844" y="4071942"/>
            <a:ext cx="8786874" cy="1754326"/>
          </a:xfrm>
          <a:prstGeom prst="rect">
            <a:avLst/>
          </a:prstGeom>
        </p:spPr>
        <p:txBody>
          <a:bodyPr wrap="square">
            <a:spAutoFit/>
          </a:bodyPr>
          <a:lstStyle/>
          <a:p>
            <a:pPr algn="just">
              <a:buNone/>
            </a:pPr>
            <a:r>
              <a:rPr lang="en-GB" b="1" dirty="0" smtClean="0">
                <a:latin typeface="Arial Narrow" pitchFamily="34" charset="0"/>
              </a:rPr>
              <a:t>The narrowness of the graph, and the ability to pick out a certain frequency, is known as the quality of the system. The quality is defined as the spread of the angular frequency, or equivalently, the spread in the frequency, at half the maximum amplitude, divided by the natural frequency (Q = </a:t>
            </a:r>
            <a:r>
              <a:rPr lang="en-GB" b="1" dirty="0" err="1" smtClean="0">
                <a:latin typeface="Arial Narrow" pitchFamily="34" charset="0"/>
              </a:rPr>
              <a:t>Δω</a:t>
            </a:r>
            <a:r>
              <a:rPr lang="en-GB" b="1" dirty="0" smtClean="0">
                <a:latin typeface="Arial Narrow" pitchFamily="34" charset="0"/>
              </a:rPr>
              <a:t>/ω</a:t>
            </a:r>
            <a:r>
              <a:rPr lang="en-GB" b="1" baseline="-25000" dirty="0" smtClean="0">
                <a:latin typeface="Arial Narrow" pitchFamily="34" charset="0"/>
              </a:rPr>
              <a:t>0</a:t>
            </a:r>
            <a:r>
              <a:rPr lang="en-GB" b="1" dirty="0" smtClean="0">
                <a:latin typeface="Arial Narrow" pitchFamily="34" charset="0"/>
              </a:rPr>
              <a:t>)</a:t>
            </a:r>
          </a:p>
          <a:p>
            <a:pPr algn="just">
              <a:buNone/>
            </a:pPr>
            <a:endParaRPr lang="en-GB" b="1" dirty="0" smtClean="0">
              <a:latin typeface="Arial Narrow" pitchFamily="34" charset="0"/>
            </a:endParaRPr>
          </a:p>
          <a:p>
            <a:pPr algn="just">
              <a:buNone/>
            </a:pPr>
            <a:r>
              <a:rPr lang="en-GB" b="1" dirty="0" smtClean="0">
                <a:latin typeface="Arial Narrow" pitchFamily="34" charset="0"/>
              </a:rPr>
              <a:t>As shown in Figure  for a small damping, the quality is approximately equal to Q ≈ 2c/m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357166"/>
            <a:ext cx="8929718" cy="5768997"/>
          </a:xfrm>
        </p:spPr>
        <p:txBody>
          <a:bodyPr>
            <a:normAutofit/>
          </a:bodyPr>
          <a:lstStyle/>
          <a:p>
            <a:pPr algn="just">
              <a:buNone/>
            </a:pPr>
            <a:r>
              <a:rPr lang="en-GB" sz="2400" dirty="0" smtClean="0"/>
              <a:t>	These features of driven harmonic oscillators apply to a huge variety of systems.</a:t>
            </a:r>
          </a:p>
          <a:p>
            <a:pPr algn="just">
              <a:buNone/>
            </a:pPr>
            <a:r>
              <a:rPr lang="en-GB" sz="2400" dirty="0" smtClean="0"/>
              <a:t>	</a:t>
            </a:r>
          </a:p>
          <a:p>
            <a:pPr algn="just">
              <a:buNone/>
            </a:pPr>
            <a:r>
              <a:rPr lang="en-GB" sz="2400" dirty="0" smtClean="0"/>
              <a:t>	 For instance, magnetic resonance imaging (MRI) is a widely used medical diagnostic tool in which atomic nuclei (mostly hydrogen nuclei or protons) are made to resonate by incoming radio waves (on the order of 100 MHz). In all of these cases, the efficiency of energy transfer from the driving force into the oscillator is best at resonance.</a:t>
            </a:r>
            <a:endParaRPr lang="en-US" sz="2400" dirty="0">
              <a:latin typeface="Arial Narrow" pitchFamily="34" charset="0"/>
            </a:endParaRPr>
          </a:p>
        </p:txBody>
      </p:sp>
      <p:sp>
        <p:nvSpPr>
          <p:cNvPr id="4" name="Footer Placeholder 3"/>
          <p:cNvSpPr>
            <a:spLocks noGrp="1"/>
          </p:cNvSpPr>
          <p:nvPr>
            <p:ph type="ftr" sz="quarter" idx="11"/>
          </p:nvPr>
        </p:nvSpPr>
        <p:spPr/>
        <p:txBody>
          <a:bodyPr/>
          <a:lstStyle/>
          <a:p>
            <a:r>
              <a:rPr lang="en-US" smtClean="0"/>
              <a:t>Dr.K.Vaideki, PSG CT</a:t>
            </a:r>
            <a:endParaRPr lang="en-US"/>
          </a:p>
        </p:txBody>
      </p:sp>
      <p:sp>
        <p:nvSpPr>
          <p:cNvPr id="5" name="Rectangle 4"/>
          <p:cNvSpPr/>
          <p:nvPr/>
        </p:nvSpPr>
        <p:spPr>
          <a:xfrm>
            <a:off x="0" y="4643446"/>
            <a:ext cx="9144000" cy="2031325"/>
          </a:xfrm>
          <a:prstGeom prst="rect">
            <a:avLst/>
          </a:prstGeom>
        </p:spPr>
        <p:txBody>
          <a:bodyPr wrap="square">
            <a:spAutoFit/>
          </a:bodyPr>
          <a:lstStyle/>
          <a:p>
            <a:r>
              <a:rPr lang="en-GB" dirty="0" smtClean="0"/>
              <a:t>Reference: </a:t>
            </a:r>
          </a:p>
          <a:p>
            <a:r>
              <a:rPr lang="en-GB" dirty="0" smtClean="0"/>
              <a:t>Contributors and Attributions</a:t>
            </a:r>
          </a:p>
          <a:p>
            <a:r>
              <a:rPr lang="en-GB" dirty="0" smtClean="0"/>
              <a:t>Samuel J. Ling (Truman State University), Jeff </a:t>
            </a:r>
            <a:r>
              <a:rPr lang="en-GB" dirty="0" err="1" smtClean="0"/>
              <a:t>Sanny</a:t>
            </a:r>
            <a:r>
              <a:rPr lang="en-GB" dirty="0" smtClean="0"/>
              <a:t> (Loyola Marymount University), and Bill </a:t>
            </a:r>
            <a:r>
              <a:rPr lang="en-GB" dirty="0" err="1" smtClean="0"/>
              <a:t>Moebs</a:t>
            </a:r>
            <a:r>
              <a:rPr lang="en-GB" dirty="0" smtClean="0"/>
              <a:t> with many contributing authors. </a:t>
            </a:r>
          </a:p>
          <a:p>
            <a:r>
              <a:rPr lang="en-GB" dirty="0" smtClean="0"/>
              <a:t> </a:t>
            </a:r>
            <a:r>
              <a:rPr lang="en-GB" dirty="0" smtClean="0">
                <a:hlinkClick r:id="rId2"/>
              </a:rPr>
              <a:t>Creative Commons Attribution License (by 4.0)</a:t>
            </a:r>
            <a:r>
              <a:rPr lang="en-GB" dirty="0" smtClean="0"/>
              <a:t>.</a:t>
            </a:r>
          </a:p>
          <a:p>
            <a:r>
              <a:rPr lang="en-GB" dirty="0" smtClean="0"/>
              <a:t/>
            </a:r>
            <a:br>
              <a:rPr lang="en-GB" dirty="0" smtClean="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0" y="834374"/>
            <a:ext cx="9112493" cy="6021613"/>
          </a:xfrm>
          <a:prstGeom prst="rect">
            <a:avLst/>
          </a:prstGeom>
          <a:noFill/>
          <a:ln w="9525">
            <a:noFill/>
            <a:miter lim="800000"/>
            <a:headEnd/>
            <a:tailEnd/>
          </a:ln>
          <a:effectLst/>
        </p:spPr>
      </p:pic>
      <p:sp>
        <p:nvSpPr>
          <p:cNvPr id="5" name="Rectangle 4"/>
          <p:cNvSpPr/>
          <p:nvPr/>
        </p:nvSpPr>
        <p:spPr>
          <a:xfrm>
            <a:off x="0" y="22017"/>
            <a:ext cx="9144000" cy="707886"/>
          </a:xfrm>
          <a:prstGeom prst="rect">
            <a:avLst/>
          </a:prstGeom>
        </p:spPr>
        <p:txBody>
          <a:bodyPr wrap="square">
            <a:spAutoFit/>
          </a:bodyPr>
          <a:lstStyle/>
          <a:p>
            <a:pPr algn="just"/>
            <a:r>
              <a:rPr lang="en-GB" dirty="0"/>
              <a:t> </a:t>
            </a:r>
            <a:r>
              <a:rPr lang="en-GB" sz="2000" b="1" dirty="0" smtClean="0">
                <a:latin typeface="Arial Narrow" pitchFamily="34" charset="0"/>
              </a:rPr>
              <a:t>Based on the </a:t>
            </a:r>
            <a:r>
              <a:rPr lang="en-GB" sz="2000" b="1" dirty="0">
                <a:latin typeface="Arial Narrow" pitchFamily="34" charset="0"/>
              </a:rPr>
              <a:t>governing equation for this system, </a:t>
            </a:r>
            <a:r>
              <a:rPr lang="en-GB" sz="2000" b="1" dirty="0" smtClean="0">
                <a:latin typeface="Arial Narrow" pitchFamily="34" charset="0"/>
              </a:rPr>
              <a:t>we </a:t>
            </a:r>
            <a:r>
              <a:rPr lang="en-GB" sz="2000" b="1" dirty="0">
                <a:latin typeface="Arial Narrow" pitchFamily="34" charset="0"/>
              </a:rPr>
              <a:t>would be able to list up all the component forces acting upon the system as shown below.</a:t>
            </a:r>
            <a:endParaRPr lang="en-US" sz="2000" b="1" dirty="0">
              <a:latin typeface="Arial Narrow" pitchFamily="34" charset="0"/>
            </a:endParaRPr>
          </a:p>
        </p:txBody>
      </p:sp>
      <p:sp>
        <p:nvSpPr>
          <p:cNvPr id="4" name="Footer Placeholder 3"/>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5024"/>
            <a:ext cx="9144000" cy="707886"/>
          </a:xfrm>
          <a:prstGeom prst="rect">
            <a:avLst/>
          </a:prstGeom>
        </p:spPr>
        <p:txBody>
          <a:bodyPr wrap="square">
            <a:spAutoFit/>
          </a:bodyPr>
          <a:lstStyle/>
          <a:p>
            <a:pPr algn="just"/>
            <a:r>
              <a:rPr lang="en-GB" sz="2000" b="1" dirty="0" smtClean="0">
                <a:latin typeface="Arial Narrow" pitchFamily="34" charset="0"/>
              </a:rPr>
              <a:t>Combining these two parts you will get the equation as (1) and with a little bit of rearrangement you will get the equation as (2). </a:t>
            </a:r>
            <a:endParaRPr lang="en-US" sz="2000" b="1" dirty="0">
              <a:latin typeface="Arial Narrow" pitchFamily="34" charset="0"/>
            </a:endParaRPr>
          </a:p>
        </p:txBody>
      </p:sp>
      <p:pic>
        <p:nvPicPr>
          <p:cNvPr id="1026" name="Picture 2"/>
          <p:cNvPicPr>
            <a:picLocks noChangeAspect="1" noChangeArrowheads="1"/>
          </p:cNvPicPr>
          <p:nvPr/>
        </p:nvPicPr>
        <p:blipFill>
          <a:blip r:embed="rId3"/>
          <a:srcRect/>
          <a:stretch>
            <a:fillRect/>
          </a:stretch>
        </p:blipFill>
        <p:spPr bwMode="auto">
          <a:xfrm>
            <a:off x="702236" y="1214422"/>
            <a:ext cx="7727416" cy="4422224"/>
          </a:xfrm>
          <a:prstGeom prst="rect">
            <a:avLst/>
          </a:prstGeom>
          <a:noFill/>
          <a:ln w="9525">
            <a:noFill/>
            <a:miter lim="800000"/>
            <a:headEnd/>
            <a:tailEnd/>
          </a:ln>
          <a:effectLst/>
        </p:spPr>
      </p:pic>
      <p:sp>
        <p:nvSpPr>
          <p:cNvPr id="5" name="Footer Placeholder 4"/>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136525"/>
            <a:ext cx="8539682" cy="6762263"/>
            <a:chOff x="0" y="-136525"/>
            <a:chExt cx="8539682" cy="6762263"/>
          </a:xfrm>
        </p:grpSpPr>
        <p:grpSp>
          <p:nvGrpSpPr>
            <p:cNvPr id="10" name="Group 9"/>
            <p:cNvGrpSpPr/>
            <p:nvPr/>
          </p:nvGrpSpPr>
          <p:grpSpPr>
            <a:xfrm>
              <a:off x="651484" y="4282584"/>
              <a:ext cx="7429552" cy="2343154"/>
              <a:chOff x="285720" y="3786190"/>
              <a:chExt cx="7429552" cy="2343154"/>
            </a:xfrm>
          </p:grpSpPr>
          <p:pic>
            <p:nvPicPr>
              <p:cNvPr id="2050" name="Picture 2"/>
              <p:cNvPicPr>
                <a:picLocks noChangeAspect="1" noChangeArrowheads="1"/>
              </p:cNvPicPr>
              <p:nvPr/>
            </p:nvPicPr>
            <p:blipFill>
              <a:blip r:embed="rId3"/>
              <a:srcRect l="11351" t="36434" r="35376"/>
              <a:stretch>
                <a:fillRect/>
              </a:stretch>
            </p:blipFill>
            <p:spPr bwMode="auto">
              <a:xfrm>
                <a:off x="285720" y="3786190"/>
                <a:ext cx="3643338" cy="2343154"/>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l="9401" t="36434" r="35236"/>
              <a:stretch>
                <a:fillRect/>
              </a:stretch>
            </p:blipFill>
            <p:spPr bwMode="auto">
              <a:xfrm>
                <a:off x="3929058" y="3786190"/>
                <a:ext cx="3786214" cy="2343154"/>
              </a:xfrm>
              <a:prstGeom prst="rect">
                <a:avLst/>
              </a:prstGeom>
              <a:noFill/>
              <a:ln w="9525">
                <a:noFill/>
                <a:miter lim="800000"/>
                <a:headEnd/>
                <a:tailEnd/>
              </a:ln>
              <a:effectLst/>
            </p:spPr>
          </p:pic>
        </p:grpSp>
        <p:sp>
          <p:nvSpPr>
            <p:cNvPr id="2053" name="AutoShape 5" descr="http://www.slide4math.com/images/de/de_SpringmassUndamped_y1_01_01.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5" name="Picture 7" descr="http://www.slide4math.com/images/de/de_SpringmassUndamped_y1_01_01.png"/>
            <p:cNvPicPr>
              <a:picLocks noChangeAspect="1" noChangeArrowheads="1"/>
            </p:cNvPicPr>
            <p:nvPr/>
          </p:nvPicPr>
          <p:blipFill>
            <a:blip r:embed="rId5"/>
            <a:srcRect l="18405" t="9756" r="11920"/>
            <a:stretch>
              <a:fillRect/>
            </a:stretch>
          </p:blipFill>
          <p:spPr bwMode="auto">
            <a:xfrm>
              <a:off x="0" y="0"/>
              <a:ext cx="3786214" cy="2643206"/>
            </a:xfrm>
            <a:prstGeom prst="rect">
              <a:avLst/>
            </a:prstGeom>
            <a:noFill/>
          </p:spPr>
        </p:pic>
        <p:sp>
          <p:nvSpPr>
            <p:cNvPr id="8" name="TextBox 7"/>
            <p:cNvSpPr txBox="1"/>
            <p:nvPr/>
          </p:nvSpPr>
          <p:spPr>
            <a:xfrm>
              <a:off x="5072066" y="277154"/>
              <a:ext cx="3467616" cy="3139321"/>
            </a:xfrm>
            <a:prstGeom prst="rect">
              <a:avLst/>
            </a:prstGeom>
            <a:noFill/>
          </p:spPr>
          <p:txBody>
            <a:bodyPr wrap="none" rtlCol="0">
              <a:spAutoFit/>
            </a:bodyPr>
            <a:lstStyle/>
            <a:p>
              <a:r>
                <a:rPr lang="en-GB" sz="2000" b="1" dirty="0" smtClean="0">
                  <a:latin typeface="Arial Narrow" pitchFamily="34" charset="0"/>
                </a:rPr>
                <a:t>d</a:t>
              </a:r>
              <a:r>
                <a:rPr lang="en-GB" sz="2000" b="1" baseline="30000" dirty="0" smtClean="0">
                  <a:latin typeface="Arial Narrow" pitchFamily="34" charset="0"/>
                </a:rPr>
                <a:t>2</a:t>
              </a:r>
              <a:r>
                <a:rPr lang="en-GB" sz="2000" b="1" dirty="0" smtClean="0">
                  <a:latin typeface="Arial Narrow" pitchFamily="34" charset="0"/>
                </a:rPr>
                <a:t>x/dt</a:t>
              </a:r>
              <a:r>
                <a:rPr lang="en-GB" sz="2000" b="1" baseline="30000" dirty="0" smtClean="0">
                  <a:latin typeface="Arial Narrow" pitchFamily="34" charset="0"/>
                </a:rPr>
                <a:t>2</a:t>
              </a:r>
              <a:r>
                <a:rPr lang="en-GB" sz="2000" b="1" dirty="0" smtClean="0">
                  <a:latin typeface="Arial Narrow" pitchFamily="34" charset="0"/>
                </a:rPr>
                <a:t> +(k/m)x = 0</a:t>
              </a:r>
            </a:p>
            <a:p>
              <a:r>
                <a:rPr lang="en-GB" sz="2000" b="1" dirty="0" smtClean="0">
                  <a:latin typeface="Arial Narrow" pitchFamily="34" charset="0"/>
                </a:rPr>
                <a:t>F = 1/2</a:t>
              </a:r>
              <a:r>
                <a:rPr lang="el-GR" sz="2000" b="1" dirty="0" smtClean="0">
                  <a:latin typeface="Arial Narrow" pitchFamily="34" charset="0"/>
                </a:rPr>
                <a:t>π</a:t>
              </a:r>
              <a:r>
                <a:rPr lang="en-GB" sz="2000" b="1" dirty="0" smtClean="0">
                  <a:latin typeface="Arial Narrow" pitchFamily="34" charset="0"/>
                </a:rPr>
                <a:t>(</a:t>
              </a:r>
              <a:r>
                <a:rPr lang="el-GR" sz="2000" b="1" dirty="0" smtClean="0">
                  <a:latin typeface="Arial Narrow" pitchFamily="34" charset="0"/>
                </a:rPr>
                <a:t>√</a:t>
              </a:r>
              <a:r>
                <a:rPr lang="en-GB" sz="2000" b="1" dirty="0" smtClean="0">
                  <a:latin typeface="Arial Narrow" pitchFamily="34" charset="0"/>
                </a:rPr>
                <a:t>k/m)</a:t>
              </a:r>
            </a:p>
            <a:p>
              <a:r>
                <a:rPr lang="en-GB" sz="2000" b="1" dirty="0" smtClean="0">
                  <a:latin typeface="Arial Narrow" pitchFamily="34" charset="0"/>
                </a:rPr>
                <a:t>2</a:t>
              </a:r>
              <a:r>
                <a:rPr lang="el-GR" sz="2000" b="1" dirty="0" smtClean="0">
                  <a:latin typeface="Arial Narrow" pitchFamily="34" charset="0"/>
                </a:rPr>
                <a:t>π</a:t>
              </a:r>
              <a:r>
                <a:rPr lang="en-GB" sz="2000" b="1" dirty="0" smtClean="0">
                  <a:latin typeface="Arial Narrow" pitchFamily="34" charset="0"/>
                </a:rPr>
                <a:t>F = </a:t>
              </a:r>
              <a:r>
                <a:rPr lang="el-GR" sz="2000" b="1" dirty="0" smtClean="0">
                  <a:latin typeface="Arial Narrow" pitchFamily="34" charset="0"/>
                </a:rPr>
                <a:t>ω</a:t>
              </a:r>
              <a:r>
                <a:rPr lang="en-GB" sz="2000" b="1" dirty="0" smtClean="0">
                  <a:latin typeface="Arial Narrow" pitchFamily="34" charset="0"/>
                </a:rPr>
                <a:t> =√ k/m</a:t>
              </a:r>
            </a:p>
            <a:p>
              <a:r>
                <a:rPr lang="en-GB" sz="2000" b="1" dirty="0" smtClean="0">
                  <a:latin typeface="Arial Narrow" pitchFamily="34" charset="0"/>
                </a:rPr>
                <a:t>d</a:t>
              </a:r>
              <a:r>
                <a:rPr lang="en-GB" sz="2000" b="1" baseline="30000" dirty="0" smtClean="0">
                  <a:latin typeface="Arial Narrow" pitchFamily="34" charset="0"/>
                </a:rPr>
                <a:t>2</a:t>
              </a:r>
              <a:r>
                <a:rPr lang="en-GB" sz="2000" b="1" dirty="0" smtClean="0">
                  <a:latin typeface="Arial Narrow" pitchFamily="34" charset="0"/>
                </a:rPr>
                <a:t>x/dt</a:t>
              </a:r>
              <a:r>
                <a:rPr lang="en-GB" sz="2000" b="1" baseline="30000" dirty="0" smtClean="0">
                  <a:latin typeface="Arial Narrow" pitchFamily="34" charset="0"/>
                </a:rPr>
                <a:t>2</a:t>
              </a:r>
              <a:r>
                <a:rPr lang="en-GB" sz="2000" b="1" dirty="0" smtClean="0">
                  <a:latin typeface="Arial Narrow" pitchFamily="34" charset="0"/>
                </a:rPr>
                <a:t> +</a:t>
              </a:r>
              <a:r>
                <a:rPr lang="el-GR" sz="2000" b="1" dirty="0" smtClean="0">
                  <a:latin typeface="Arial Narrow" pitchFamily="34" charset="0"/>
                </a:rPr>
                <a:t>ω</a:t>
              </a:r>
              <a:r>
                <a:rPr lang="en-GB" sz="2000" b="1" baseline="30000" dirty="0" smtClean="0">
                  <a:latin typeface="Arial Narrow" pitchFamily="34" charset="0"/>
                </a:rPr>
                <a:t>2</a:t>
              </a:r>
              <a:r>
                <a:rPr lang="en-GB" sz="2000" b="1" dirty="0" smtClean="0">
                  <a:latin typeface="Arial Narrow" pitchFamily="34" charset="0"/>
                </a:rPr>
                <a:t> x=0 </a:t>
              </a:r>
            </a:p>
            <a:p>
              <a:endParaRPr lang="en-GB" sz="2000" b="1" dirty="0" smtClean="0">
                <a:latin typeface="Arial Narrow" pitchFamily="34" charset="0"/>
              </a:endParaRPr>
            </a:p>
            <a:p>
              <a:r>
                <a:rPr lang="en-GB" sz="2000" b="1" dirty="0" smtClean="0">
                  <a:latin typeface="Arial Narrow" pitchFamily="34" charset="0"/>
                </a:rPr>
                <a:t>General solution to the 2</a:t>
              </a:r>
              <a:r>
                <a:rPr lang="en-GB" sz="2000" b="1" baseline="30000" dirty="0" smtClean="0">
                  <a:latin typeface="Arial Narrow" pitchFamily="34" charset="0"/>
                </a:rPr>
                <a:t>nd</a:t>
              </a:r>
              <a:r>
                <a:rPr lang="en-GB" sz="2000" b="1" dirty="0" smtClean="0">
                  <a:latin typeface="Arial Narrow" pitchFamily="34" charset="0"/>
                </a:rPr>
                <a:t> order </a:t>
              </a:r>
            </a:p>
            <a:p>
              <a:r>
                <a:rPr lang="en-GB" sz="2000" b="1" dirty="0" smtClean="0">
                  <a:latin typeface="Arial Narrow" pitchFamily="34" charset="0"/>
                </a:rPr>
                <a:t>differential equation is:</a:t>
              </a:r>
            </a:p>
            <a:p>
              <a:endParaRPr lang="en-GB" sz="2000" b="1" dirty="0" smtClean="0">
                <a:latin typeface="Arial Narrow" pitchFamily="34" charset="0"/>
              </a:endParaRPr>
            </a:p>
            <a:p>
              <a:r>
                <a:rPr lang="en-GB" sz="2000" b="1" dirty="0" smtClean="0">
                  <a:latin typeface="Arial Narrow" pitchFamily="34" charset="0"/>
                </a:rPr>
                <a:t>X (t) = A sin </a:t>
              </a:r>
              <a:r>
                <a:rPr lang="el-GR" sz="2000" b="1" dirty="0" smtClean="0">
                  <a:latin typeface="Arial Narrow" pitchFamily="34" charset="0"/>
                </a:rPr>
                <a:t>ω</a:t>
              </a:r>
              <a:r>
                <a:rPr lang="en-GB" sz="2000" b="1" dirty="0" smtClean="0">
                  <a:latin typeface="Arial Narrow" pitchFamily="34" charset="0"/>
                </a:rPr>
                <a:t>t + B </a:t>
              </a:r>
              <a:r>
                <a:rPr lang="en-GB" sz="2000" b="1" dirty="0" err="1" smtClean="0">
                  <a:latin typeface="Arial Narrow" pitchFamily="34" charset="0"/>
                </a:rPr>
                <a:t>cos</a:t>
              </a:r>
              <a:r>
                <a:rPr lang="en-GB" sz="2000" b="1" dirty="0" smtClean="0">
                  <a:latin typeface="Arial Narrow" pitchFamily="34" charset="0"/>
                </a:rPr>
                <a:t> </a:t>
              </a:r>
              <a:r>
                <a:rPr lang="el-GR" sz="2000" b="1" dirty="0" smtClean="0">
                  <a:latin typeface="Arial Narrow" pitchFamily="34" charset="0"/>
                </a:rPr>
                <a:t>ω</a:t>
              </a:r>
              <a:r>
                <a:rPr lang="en-GB" sz="2000" b="1" dirty="0" smtClean="0">
                  <a:latin typeface="Arial Narrow" pitchFamily="34" charset="0"/>
                </a:rPr>
                <a:t>t</a:t>
              </a:r>
            </a:p>
            <a:p>
              <a:endParaRPr lang="en-US" dirty="0"/>
            </a:p>
          </p:txBody>
        </p:sp>
        <p:sp>
          <p:nvSpPr>
            <p:cNvPr id="9" name="Right Arrow 8"/>
            <p:cNvSpPr/>
            <p:nvPr/>
          </p:nvSpPr>
          <p:spPr>
            <a:xfrm>
              <a:off x="3143240" y="642918"/>
              <a:ext cx="1714512"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714612" y="3429000"/>
              <a:ext cx="2358338" cy="400110"/>
            </a:xfrm>
            <a:prstGeom prst="rect">
              <a:avLst/>
            </a:prstGeom>
            <a:noFill/>
          </p:spPr>
          <p:txBody>
            <a:bodyPr wrap="none" rtlCol="0">
              <a:spAutoFit/>
            </a:bodyPr>
            <a:lstStyle/>
            <a:p>
              <a:r>
                <a:rPr lang="en-GB" sz="2000" b="1" dirty="0" smtClean="0">
                  <a:latin typeface="Arial Narrow" pitchFamily="34" charset="0"/>
                </a:rPr>
                <a:t>What if ‘A’ increases?</a:t>
              </a:r>
              <a:endParaRPr lang="en-US" sz="2000" b="1" dirty="0">
                <a:latin typeface="Arial Narrow" pitchFamily="34" charset="0"/>
              </a:endParaRPr>
            </a:p>
          </p:txBody>
        </p:sp>
        <p:sp>
          <p:nvSpPr>
            <p:cNvPr id="12" name="TextBox 11"/>
            <p:cNvSpPr txBox="1"/>
            <p:nvPr/>
          </p:nvSpPr>
          <p:spPr>
            <a:xfrm>
              <a:off x="857224" y="4143380"/>
              <a:ext cx="1673856" cy="369332"/>
            </a:xfrm>
            <a:prstGeom prst="rect">
              <a:avLst/>
            </a:prstGeom>
            <a:noFill/>
          </p:spPr>
          <p:txBody>
            <a:bodyPr wrap="none" rtlCol="0">
              <a:spAutoFit/>
            </a:bodyPr>
            <a:lstStyle/>
            <a:p>
              <a:r>
                <a:rPr lang="en-GB" dirty="0" smtClean="0"/>
                <a:t>Y1 =1, k=1, m=1</a:t>
              </a:r>
              <a:endParaRPr lang="en-US" dirty="0"/>
            </a:p>
          </p:txBody>
        </p:sp>
        <p:sp>
          <p:nvSpPr>
            <p:cNvPr id="13" name="TextBox 12"/>
            <p:cNvSpPr txBox="1"/>
            <p:nvPr/>
          </p:nvSpPr>
          <p:spPr>
            <a:xfrm>
              <a:off x="5786446" y="5929330"/>
              <a:ext cx="1673856" cy="369332"/>
            </a:xfrm>
            <a:prstGeom prst="rect">
              <a:avLst/>
            </a:prstGeom>
            <a:noFill/>
          </p:spPr>
          <p:txBody>
            <a:bodyPr wrap="none" rtlCol="0">
              <a:spAutoFit/>
            </a:bodyPr>
            <a:lstStyle/>
            <a:p>
              <a:r>
                <a:rPr lang="en-GB" dirty="0" smtClean="0"/>
                <a:t>Y1 =2, k=1, m=1</a:t>
              </a:r>
              <a:endParaRPr lang="en-US" dirty="0"/>
            </a:p>
          </p:txBody>
        </p:sp>
      </p:grpSp>
      <p:sp>
        <p:nvSpPr>
          <p:cNvPr id="15" name="Footer Placeholder 14"/>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63500" y="-136525"/>
            <a:ext cx="9080500" cy="6837373"/>
            <a:chOff x="63500" y="-136525"/>
            <a:chExt cx="9080500" cy="6837373"/>
          </a:xfrm>
        </p:grpSpPr>
        <p:sp>
          <p:nvSpPr>
            <p:cNvPr id="3074" name="AutoShape 2" descr="http://www.slide4math.com/images/de/de_SpringmassUndamped_k_01_14.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5" name="Picture 3"/>
            <p:cNvPicPr>
              <a:picLocks noChangeAspect="1" noChangeArrowheads="1"/>
            </p:cNvPicPr>
            <p:nvPr/>
          </p:nvPicPr>
          <p:blipFill>
            <a:blip r:embed="rId3"/>
            <a:srcRect l="9262" t="22868" r="37465"/>
            <a:stretch>
              <a:fillRect/>
            </a:stretch>
          </p:blipFill>
          <p:spPr bwMode="auto">
            <a:xfrm>
              <a:off x="1974923" y="2463568"/>
              <a:ext cx="3643338" cy="2843220"/>
            </a:xfrm>
            <a:prstGeom prst="rect">
              <a:avLst/>
            </a:prstGeom>
            <a:noFill/>
            <a:ln w="9525">
              <a:noFill/>
              <a:miter lim="800000"/>
              <a:headEnd/>
              <a:tailEnd/>
            </a:ln>
            <a:effectLst/>
          </p:spPr>
        </p:pic>
        <p:sp>
          <p:nvSpPr>
            <p:cNvPr id="3077" name="AutoShape 5" descr="http://www.slide4math.com/images/de/de_SpringmassUndamped_k_01_30.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8" name="Picture 6"/>
            <p:cNvPicPr>
              <a:picLocks noChangeAspect="1" noChangeArrowheads="1"/>
            </p:cNvPicPr>
            <p:nvPr/>
          </p:nvPicPr>
          <p:blipFill>
            <a:blip r:embed="rId4"/>
            <a:srcRect l="10306" t="20930" r="36421"/>
            <a:stretch>
              <a:fillRect/>
            </a:stretch>
          </p:blipFill>
          <p:spPr bwMode="auto">
            <a:xfrm>
              <a:off x="5500662" y="3786190"/>
              <a:ext cx="3643338" cy="2914658"/>
            </a:xfrm>
            <a:prstGeom prst="rect">
              <a:avLst/>
            </a:prstGeom>
            <a:noFill/>
            <a:ln w="9525">
              <a:noFill/>
              <a:miter lim="800000"/>
              <a:headEnd/>
              <a:tailEnd/>
            </a:ln>
            <a:effectLst/>
          </p:spPr>
        </p:pic>
        <p:pic>
          <p:nvPicPr>
            <p:cNvPr id="3079" name="Picture 7"/>
            <p:cNvPicPr>
              <a:picLocks noChangeAspect="1" noChangeArrowheads="1"/>
            </p:cNvPicPr>
            <p:nvPr/>
          </p:nvPicPr>
          <p:blipFill>
            <a:blip r:embed="rId5"/>
            <a:srcRect l="10306" t="20930" r="36421"/>
            <a:stretch>
              <a:fillRect/>
            </a:stretch>
          </p:blipFill>
          <p:spPr bwMode="auto">
            <a:xfrm>
              <a:off x="65315" y="65315"/>
              <a:ext cx="3143240" cy="2514582"/>
            </a:xfrm>
            <a:prstGeom prst="rect">
              <a:avLst/>
            </a:prstGeom>
            <a:noFill/>
            <a:ln w="9525">
              <a:noFill/>
              <a:miter lim="800000"/>
              <a:headEnd/>
              <a:tailEnd/>
            </a:ln>
            <a:effectLst/>
          </p:spPr>
        </p:pic>
        <p:pic>
          <p:nvPicPr>
            <p:cNvPr id="22530" name="Picture 2" descr="http://www.slide4math.com/images/de/de_SpringmassUndamped_k_01_01.png"/>
            <p:cNvPicPr>
              <a:picLocks noChangeAspect="1" noChangeArrowheads="1"/>
            </p:cNvPicPr>
            <p:nvPr/>
          </p:nvPicPr>
          <p:blipFill>
            <a:blip r:embed="rId6"/>
            <a:srcRect l="19920" t="8823"/>
            <a:stretch>
              <a:fillRect/>
            </a:stretch>
          </p:blipFill>
          <p:spPr bwMode="auto">
            <a:xfrm>
              <a:off x="5500694" y="44471"/>
              <a:ext cx="3608605" cy="2214578"/>
            </a:xfrm>
            <a:prstGeom prst="rect">
              <a:avLst/>
            </a:prstGeom>
            <a:noFill/>
          </p:spPr>
        </p:pic>
        <p:sp>
          <p:nvSpPr>
            <p:cNvPr id="8" name="TextBox 7"/>
            <p:cNvSpPr txBox="1"/>
            <p:nvPr/>
          </p:nvSpPr>
          <p:spPr>
            <a:xfrm>
              <a:off x="3286116" y="500042"/>
              <a:ext cx="2215671" cy="400110"/>
            </a:xfrm>
            <a:prstGeom prst="rect">
              <a:avLst/>
            </a:prstGeom>
            <a:noFill/>
          </p:spPr>
          <p:txBody>
            <a:bodyPr wrap="none" rtlCol="0">
              <a:spAutoFit/>
            </a:bodyPr>
            <a:lstStyle/>
            <a:p>
              <a:r>
                <a:rPr lang="en-GB" sz="2000" b="1" dirty="0" smtClean="0">
                  <a:latin typeface="Arial Narrow" pitchFamily="34" charset="0"/>
                </a:rPr>
                <a:t>What if k increases?</a:t>
              </a:r>
              <a:endParaRPr lang="en-US" sz="2000" b="1" dirty="0">
                <a:latin typeface="Arial Narrow" pitchFamily="34" charset="0"/>
              </a:endParaRPr>
            </a:p>
          </p:txBody>
        </p:sp>
        <p:sp>
          <p:nvSpPr>
            <p:cNvPr id="9" name="TextBox 8"/>
            <p:cNvSpPr txBox="1"/>
            <p:nvPr/>
          </p:nvSpPr>
          <p:spPr>
            <a:xfrm>
              <a:off x="2500298" y="2714620"/>
              <a:ext cx="1848583" cy="369332"/>
            </a:xfrm>
            <a:prstGeom prst="rect">
              <a:avLst/>
            </a:prstGeom>
            <a:noFill/>
          </p:spPr>
          <p:txBody>
            <a:bodyPr wrap="none" rtlCol="0">
              <a:spAutoFit/>
            </a:bodyPr>
            <a:lstStyle/>
            <a:p>
              <a:r>
                <a:rPr lang="en-GB" dirty="0" smtClean="0"/>
                <a:t>Y1 =1, k=1.4, m=1</a:t>
              </a:r>
              <a:endParaRPr lang="en-US" dirty="0"/>
            </a:p>
          </p:txBody>
        </p:sp>
        <p:sp>
          <p:nvSpPr>
            <p:cNvPr id="10" name="TextBox 9"/>
            <p:cNvSpPr txBox="1"/>
            <p:nvPr/>
          </p:nvSpPr>
          <p:spPr>
            <a:xfrm>
              <a:off x="285720" y="214290"/>
              <a:ext cx="1848583" cy="369332"/>
            </a:xfrm>
            <a:prstGeom prst="rect">
              <a:avLst/>
            </a:prstGeom>
            <a:noFill/>
          </p:spPr>
          <p:txBody>
            <a:bodyPr wrap="none" rtlCol="0">
              <a:spAutoFit/>
            </a:bodyPr>
            <a:lstStyle/>
            <a:p>
              <a:r>
                <a:rPr lang="en-GB" dirty="0" smtClean="0"/>
                <a:t>Y1 =1, k=0.2, m=1</a:t>
              </a:r>
              <a:endParaRPr lang="en-US" dirty="0"/>
            </a:p>
          </p:txBody>
        </p:sp>
        <p:sp>
          <p:nvSpPr>
            <p:cNvPr id="11" name="TextBox 10"/>
            <p:cNvSpPr txBox="1"/>
            <p:nvPr/>
          </p:nvSpPr>
          <p:spPr>
            <a:xfrm>
              <a:off x="5929322" y="4143380"/>
              <a:ext cx="1673856" cy="369332"/>
            </a:xfrm>
            <a:prstGeom prst="rect">
              <a:avLst/>
            </a:prstGeom>
            <a:noFill/>
          </p:spPr>
          <p:txBody>
            <a:bodyPr wrap="none" rtlCol="0">
              <a:spAutoFit/>
            </a:bodyPr>
            <a:lstStyle/>
            <a:p>
              <a:r>
                <a:rPr lang="en-GB" dirty="0" smtClean="0"/>
                <a:t>Y1 =1, k=3, m=1</a:t>
              </a:r>
              <a:endParaRPr lang="en-US" dirty="0"/>
            </a:p>
          </p:txBody>
        </p:sp>
      </p:grpSp>
      <p:sp>
        <p:nvSpPr>
          <p:cNvPr id="13" name="Footer Placeholder 12"/>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42844" y="0"/>
            <a:ext cx="9001156" cy="6686547"/>
            <a:chOff x="142844" y="0"/>
            <a:chExt cx="9001156" cy="6686547"/>
          </a:xfrm>
        </p:grpSpPr>
        <p:pic>
          <p:nvPicPr>
            <p:cNvPr id="4098" name="Picture 2" descr="http://www.slide4math.com/images/de/de_SpringmassUndamped_m_01_01.png"/>
            <p:cNvPicPr>
              <a:picLocks noChangeAspect="1" noChangeArrowheads="1"/>
            </p:cNvPicPr>
            <p:nvPr/>
          </p:nvPicPr>
          <p:blipFill>
            <a:blip r:embed="rId3"/>
            <a:srcRect l="20613" t="13565" r="12534"/>
            <a:stretch>
              <a:fillRect/>
            </a:stretch>
          </p:blipFill>
          <p:spPr bwMode="auto">
            <a:xfrm>
              <a:off x="5437646" y="3648"/>
              <a:ext cx="3685161" cy="2568096"/>
            </a:xfrm>
            <a:prstGeom prst="rect">
              <a:avLst/>
            </a:prstGeom>
            <a:noFill/>
          </p:spPr>
        </p:pic>
        <p:pic>
          <p:nvPicPr>
            <p:cNvPr id="4099" name="Picture 3"/>
            <p:cNvPicPr>
              <a:picLocks noChangeAspect="1" noChangeArrowheads="1"/>
            </p:cNvPicPr>
            <p:nvPr/>
          </p:nvPicPr>
          <p:blipFill>
            <a:blip r:embed="rId4"/>
            <a:srcRect l="11212" t="25194" r="37604"/>
            <a:stretch>
              <a:fillRect/>
            </a:stretch>
          </p:blipFill>
          <p:spPr bwMode="auto">
            <a:xfrm>
              <a:off x="5643538" y="3929066"/>
              <a:ext cx="3500462" cy="2757481"/>
            </a:xfrm>
            <a:prstGeom prst="rect">
              <a:avLst/>
            </a:prstGeom>
            <a:noFill/>
            <a:ln w="9525">
              <a:noFill/>
              <a:miter lim="800000"/>
              <a:headEnd/>
              <a:tailEnd/>
            </a:ln>
            <a:effectLst/>
          </p:spPr>
        </p:pic>
        <p:sp>
          <p:nvSpPr>
            <p:cNvPr id="6" name="TextBox 5"/>
            <p:cNvSpPr txBox="1"/>
            <p:nvPr/>
          </p:nvSpPr>
          <p:spPr>
            <a:xfrm>
              <a:off x="6143636" y="4000504"/>
              <a:ext cx="1673856" cy="369332"/>
            </a:xfrm>
            <a:prstGeom prst="rect">
              <a:avLst/>
            </a:prstGeom>
            <a:noFill/>
          </p:spPr>
          <p:txBody>
            <a:bodyPr wrap="none" rtlCol="0">
              <a:spAutoFit/>
            </a:bodyPr>
            <a:lstStyle/>
            <a:p>
              <a:r>
                <a:rPr lang="en-GB" dirty="0" smtClean="0"/>
                <a:t>Y1 =1, k=1, m=4</a:t>
              </a:r>
              <a:endParaRPr lang="en-US" dirty="0"/>
            </a:p>
          </p:txBody>
        </p:sp>
        <p:pic>
          <p:nvPicPr>
            <p:cNvPr id="4100" name="Picture 4"/>
            <p:cNvPicPr>
              <a:picLocks noChangeAspect="1" noChangeArrowheads="1"/>
            </p:cNvPicPr>
            <p:nvPr/>
          </p:nvPicPr>
          <p:blipFill>
            <a:blip r:embed="rId5"/>
            <a:srcRect l="11351" t="22868" r="37465"/>
            <a:stretch>
              <a:fillRect/>
            </a:stretch>
          </p:blipFill>
          <p:spPr bwMode="auto">
            <a:xfrm>
              <a:off x="2018601" y="2859947"/>
              <a:ext cx="3500462" cy="2843220"/>
            </a:xfrm>
            <a:prstGeom prst="rect">
              <a:avLst/>
            </a:prstGeom>
            <a:noFill/>
            <a:ln w="9525">
              <a:noFill/>
              <a:miter lim="800000"/>
              <a:headEnd/>
              <a:tailEnd/>
            </a:ln>
            <a:effectLst/>
          </p:spPr>
        </p:pic>
        <p:sp>
          <p:nvSpPr>
            <p:cNvPr id="8" name="TextBox 7"/>
            <p:cNvSpPr txBox="1"/>
            <p:nvPr/>
          </p:nvSpPr>
          <p:spPr>
            <a:xfrm>
              <a:off x="2643174" y="3071810"/>
              <a:ext cx="1673856" cy="369332"/>
            </a:xfrm>
            <a:prstGeom prst="rect">
              <a:avLst/>
            </a:prstGeom>
            <a:noFill/>
          </p:spPr>
          <p:txBody>
            <a:bodyPr wrap="none" rtlCol="0">
              <a:spAutoFit/>
            </a:bodyPr>
            <a:lstStyle/>
            <a:p>
              <a:r>
                <a:rPr lang="en-GB" dirty="0" smtClean="0"/>
                <a:t>Y1 =1, k=1, m=2</a:t>
              </a:r>
              <a:endParaRPr lang="en-US" dirty="0"/>
            </a:p>
          </p:txBody>
        </p:sp>
        <p:pic>
          <p:nvPicPr>
            <p:cNvPr id="4102" name="Picture 6" descr="http://www.slide4math.com/images/de/de_SpringmassUndamped_m_01_02.png"/>
            <p:cNvPicPr>
              <a:picLocks noChangeAspect="1" noChangeArrowheads="1"/>
            </p:cNvPicPr>
            <p:nvPr/>
          </p:nvPicPr>
          <p:blipFill>
            <a:blip r:embed="rId6"/>
            <a:srcRect l="11304" t="22738" r="37512"/>
            <a:stretch>
              <a:fillRect/>
            </a:stretch>
          </p:blipFill>
          <p:spPr bwMode="auto">
            <a:xfrm>
              <a:off x="142844" y="0"/>
              <a:ext cx="3500462" cy="2848006"/>
            </a:xfrm>
            <a:prstGeom prst="rect">
              <a:avLst/>
            </a:prstGeom>
            <a:noFill/>
          </p:spPr>
        </p:pic>
        <p:sp>
          <p:nvSpPr>
            <p:cNvPr id="10" name="TextBox 9"/>
            <p:cNvSpPr txBox="1"/>
            <p:nvPr/>
          </p:nvSpPr>
          <p:spPr>
            <a:xfrm>
              <a:off x="500034" y="214290"/>
              <a:ext cx="1848583" cy="369332"/>
            </a:xfrm>
            <a:prstGeom prst="rect">
              <a:avLst/>
            </a:prstGeom>
            <a:noFill/>
          </p:spPr>
          <p:txBody>
            <a:bodyPr wrap="none" rtlCol="0">
              <a:spAutoFit/>
            </a:bodyPr>
            <a:lstStyle/>
            <a:p>
              <a:r>
                <a:rPr lang="en-GB" dirty="0" smtClean="0"/>
                <a:t>Y1 =1, k=1, m=0.2</a:t>
              </a:r>
              <a:endParaRPr lang="en-US" dirty="0"/>
            </a:p>
          </p:txBody>
        </p:sp>
      </p:grpSp>
      <p:sp>
        <p:nvSpPr>
          <p:cNvPr id="12" name="Footer Placeholder 11"/>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89844"/>
            <a:ext cx="9144000" cy="4893647"/>
          </a:xfrm>
          <a:prstGeom prst="rect">
            <a:avLst/>
          </a:prstGeom>
        </p:spPr>
        <p:txBody>
          <a:bodyPr wrap="square">
            <a:spAutoFit/>
          </a:bodyPr>
          <a:lstStyle/>
          <a:p>
            <a:pPr algn="just"/>
            <a:r>
              <a:rPr lang="en-GB" sz="2400" b="1" dirty="0" smtClean="0">
                <a:latin typeface="Arial Narrow" pitchFamily="34" charset="0"/>
              </a:rPr>
              <a:t>In real life spring, there is always some factors that is opposing the spring movement (contraction and expansion) as if there is always some kind of friction when you move any object(a mass) on a surface (</a:t>
            </a:r>
            <a:r>
              <a:rPr lang="en-GB" sz="2400" b="1" dirty="0" err="1" smtClean="0">
                <a:latin typeface="Arial Narrow" pitchFamily="34" charset="0"/>
              </a:rPr>
              <a:t>e.g</a:t>
            </a:r>
            <a:r>
              <a:rPr lang="en-GB" sz="2400" b="1" dirty="0" smtClean="0">
                <a:latin typeface="Arial Narrow" pitchFamily="34" charset="0"/>
              </a:rPr>
              <a:t>, table). This kind of opposing factor in the spring system is called Damping.</a:t>
            </a:r>
          </a:p>
          <a:p>
            <a:pPr algn="just"/>
            <a:endParaRPr lang="en-GB" sz="2400" b="1" dirty="0" smtClean="0">
              <a:latin typeface="Arial Narrow" pitchFamily="34" charset="0"/>
            </a:endParaRPr>
          </a:p>
          <a:p>
            <a:pPr algn="just"/>
            <a:r>
              <a:rPr lang="en-GB" sz="2400" b="1" dirty="0" smtClean="0">
                <a:latin typeface="Arial Narrow" pitchFamily="34" charset="0"/>
              </a:rPr>
              <a:t>As you cannot completely remove the friction on a surface, you cannot completely remove this kind damping however hard you try. In some case (</a:t>
            </a:r>
            <a:r>
              <a:rPr lang="en-GB" sz="2400" b="1" dirty="0" err="1" smtClean="0">
                <a:latin typeface="Arial Narrow" pitchFamily="34" charset="0"/>
              </a:rPr>
              <a:t>e.g</a:t>
            </a:r>
            <a:r>
              <a:rPr lang="en-GB" sz="2400" b="1" dirty="0" smtClean="0">
                <a:latin typeface="Arial Narrow" pitchFamily="34" charset="0"/>
              </a:rPr>
              <a:t>, in shock absorbers in </a:t>
            </a:r>
            <a:r>
              <a:rPr lang="en-GB" sz="2400" b="1" dirty="0" err="1" smtClean="0">
                <a:latin typeface="Arial Narrow" pitchFamily="34" charset="0"/>
              </a:rPr>
              <a:t>mortor</a:t>
            </a:r>
            <a:r>
              <a:rPr lang="en-GB" sz="2400" b="1" dirty="0" smtClean="0">
                <a:latin typeface="Arial Narrow" pitchFamily="34" charset="0"/>
              </a:rPr>
              <a:t> bike or automotives), we physically add special components that increases this kind of damping.</a:t>
            </a:r>
          </a:p>
          <a:p>
            <a:pPr algn="just"/>
            <a:endParaRPr lang="en-GB" sz="2400" b="1" dirty="0" smtClean="0">
              <a:latin typeface="Arial Narrow" pitchFamily="34" charset="0"/>
            </a:endParaRPr>
          </a:p>
          <a:p>
            <a:pPr algn="just"/>
            <a:r>
              <a:rPr lang="en-GB" sz="2400" b="1" dirty="0" smtClean="0">
                <a:latin typeface="Arial Narrow" pitchFamily="34" charset="0"/>
              </a:rPr>
              <a:t> So in real life modelling of a spring system, the first additional component to be added to the idea model would be a damper. Usually a damper is illustrated as shown below (looks like a very simple piston).</a:t>
            </a:r>
            <a:endParaRPr lang="en-GB" sz="2400" b="1" dirty="0">
              <a:latin typeface="Arial Narrow" pitchFamily="34" charset="0"/>
            </a:endParaRPr>
          </a:p>
        </p:txBody>
      </p:sp>
      <p:sp>
        <p:nvSpPr>
          <p:cNvPr id="5" name="TextBox 4"/>
          <p:cNvSpPr txBox="1"/>
          <p:nvPr/>
        </p:nvSpPr>
        <p:spPr>
          <a:xfrm>
            <a:off x="2428860" y="214290"/>
            <a:ext cx="4906087" cy="584775"/>
          </a:xfrm>
          <a:prstGeom prst="rect">
            <a:avLst/>
          </a:prstGeom>
          <a:noFill/>
        </p:spPr>
        <p:txBody>
          <a:bodyPr wrap="none" rtlCol="0">
            <a:spAutoFit/>
          </a:bodyPr>
          <a:lstStyle/>
          <a:p>
            <a:r>
              <a:rPr lang="en-GB" sz="3200" b="1" dirty="0" smtClean="0">
                <a:solidFill>
                  <a:srgbClr val="002060"/>
                </a:solidFill>
                <a:latin typeface="Arial Narrow" pitchFamily="34" charset="0"/>
              </a:rPr>
              <a:t>SPRING MASS AND DAMPER</a:t>
            </a:r>
            <a:endParaRPr lang="en-US" sz="3200" b="1" dirty="0">
              <a:solidFill>
                <a:srgbClr val="002060"/>
              </a:solidFill>
              <a:latin typeface="Arial Narrow" pitchFamily="34" charset="0"/>
            </a:endParaRPr>
          </a:p>
        </p:txBody>
      </p:sp>
      <p:sp>
        <p:nvSpPr>
          <p:cNvPr id="6" name="Footer Placeholder 5"/>
          <p:cNvSpPr>
            <a:spLocks noGrp="1"/>
          </p:cNvSpPr>
          <p:nvPr>
            <p:ph type="ftr" sz="quarter" idx="11"/>
          </p:nvPr>
        </p:nvSpPr>
        <p:spPr/>
        <p:txBody>
          <a:bodyPr/>
          <a:lstStyle/>
          <a:p>
            <a:r>
              <a:rPr lang="en-US" smtClean="0"/>
              <a:t>Dr.K.Vaideki, PSG CT</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898</TotalTime>
  <Words>1471</Words>
  <Application>Microsoft Office PowerPoint</Application>
  <PresentationFormat>On-screen Show (4:3)</PresentationFormat>
  <Paragraphs>215</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MODULE 2 – MECHANICAL OSCILLATIONS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Effect of driving force on spring mass and damper system</vt:lpstr>
      <vt:lpstr>Slide 26</vt:lpstr>
      <vt:lpstr>Slide 27</vt:lpstr>
      <vt:lpstr>Influence of damping</vt:lpstr>
      <vt:lpstr>Width of the curve.........</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KV</cp:lastModifiedBy>
  <cp:revision>87</cp:revision>
  <dcterms:created xsi:type="dcterms:W3CDTF">2020-10-13T09:15:14Z</dcterms:created>
  <dcterms:modified xsi:type="dcterms:W3CDTF">2021-11-08T04:57:16Z</dcterms:modified>
</cp:coreProperties>
</file>