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57" r:id="rId3"/>
    <p:sldId id="258" r:id="rId4"/>
    <p:sldId id="259" r:id="rId5"/>
    <p:sldId id="260" r:id="rId6"/>
    <p:sldId id="261" r:id="rId7"/>
    <p:sldId id="280" r:id="rId8"/>
    <p:sldId id="262" r:id="rId9"/>
    <p:sldId id="281" r:id="rId10"/>
    <p:sldId id="282" r:id="rId11"/>
    <p:sldId id="264" r:id="rId12"/>
    <p:sldId id="269" r:id="rId13"/>
    <p:sldId id="265" r:id="rId14"/>
    <p:sldId id="275" r:id="rId15"/>
    <p:sldId id="271" r:id="rId16"/>
    <p:sldId id="274" r:id="rId17"/>
    <p:sldId id="272" r:id="rId18"/>
    <p:sldId id="273" r:id="rId19"/>
    <p:sldId id="277" r:id="rId20"/>
    <p:sldId id="276" r:id="rId21"/>
    <p:sldId id="268" r:id="rId22"/>
    <p:sldId id="267" r:id="rId23"/>
    <p:sldId id="278" r:id="rId24"/>
    <p:sldId id="279" r:id="rId25"/>
    <p:sldId id="286" r:id="rId26"/>
    <p:sldId id="287" r:id="rId27"/>
    <p:sldId id="289" r:id="rId28"/>
    <p:sldId id="284" r:id="rId29"/>
    <p:sldId id="290" r:id="rId30"/>
    <p:sldId id="288"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0B8B"/>
    <a:srgbClr val="8BFC24"/>
    <a:srgbClr val="FCD0F4"/>
    <a:srgbClr val="1B351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55A6BE-7B19-4887-8C5D-D0022C564175}" type="datetimeFigureOut">
              <a:rPr lang="en-US" smtClean="0"/>
              <a:pPr/>
              <a:t>10/7/2021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72B65-B8BE-4B2C-95C6-654D8DDFF2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72B65-B8BE-4B2C-95C6-654D8DDFF2F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D8EF19D-FBD9-44D7-B95C-7A1F7ECE4D67}" type="datetime1">
              <a:rPr lang="en-US" smtClean="0"/>
              <a:pPr/>
              <a:t>10/7/2021</a:t>
            </a:fld>
            <a:endParaRPr lang="en-US" dirty="0"/>
          </a:p>
        </p:txBody>
      </p:sp>
      <p:sp>
        <p:nvSpPr>
          <p:cNvPr id="16" name="Slide Number Placeholder 15"/>
          <p:cNvSpPr>
            <a:spLocks noGrp="1"/>
          </p:cNvSpPr>
          <p:nvPr>
            <p:ph type="sldNum" sz="quarter" idx="11"/>
          </p:nvPr>
        </p:nvSpPr>
        <p:spPr/>
        <p:txBody>
          <a:bodyPr/>
          <a:lstStyle/>
          <a:p>
            <a:fld id="{4173D07B-5C52-4FEA-ACFD-38DF53DC1C33}" type="slidenum">
              <a:rPr lang="en-US" smtClean="0"/>
              <a:pPr/>
              <a:t>‹#›</a:t>
            </a:fld>
            <a:endParaRPr lang="en-US" dirty="0"/>
          </a:p>
        </p:txBody>
      </p:sp>
      <p:sp>
        <p:nvSpPr>
          <p:cNvPr id="17" name="Footer Placeholder 16"/>
          <p:cNvSpPr>
            <a:spLocks noGrp="1"/>
          </p:cNvSpPr>
          <p:nvPr>
            <p:ph type="ftr" sz="quarter" idx="12"/>
          </p:nvPr>
        </p:nvSpPr>
        <p:spPr/>
        <p:txBody>
          <a:bodyPr/>
          <a:lstStyle/>
          <a:p>
            <a:r>
              <a:rPr lang="en-US" smtClean="0"/>
              <a:t>Dr.K.Vaideki, PSG CT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B469DF-4136-4E95-BE07-E6ED42DFDE09}" type="datetime1">
              <a:rPr lang="en-US" smtClean="0"/>
              <a:pPr/>
              <a:t>10/7/2021</a:t>
            </a:fld>
            <a:endParaRPr lang="en-US" dirty="0"/>
          </a:p>
        </p:txBody>
      </p:sp>
      <p:sp>
        <p:nvSpPr>
          <p:cNvPr id="5" name="Footer Placeholder 4"/>
          <p:cNvSpPr>
            <a:spLocks noGrp="1"/>
          </p:cNvSpPr>
          <p:nvPr>
            <p:ph type="ftr" sz="quarter" idx="11"/>
          </p:nvPr>
        </p:nvSpPr>
        <p:spPr/>
        <p:txBody>
          <a:bodyPr/>
          <a:lstStyle/>
          <a:p>
            <a:r>
              <a:rPr lang="en-US" smtClean="0"/>
              <a:t>Dr.K.Vaideki, PSG CT</a:t>
            </a:r>
            <a:endParaRPr lang="en-US" dirty="0"/>
          </a:p>
        </p:txBody>
      </p:sp>
      <p:sp>
        <p:nvSpPr>
          <p:cNvPr id="6" name="Slide Number Placeholder 5"/>
          <p:cNvSpPr>
            <a:spLocks noGrp="1"/>
          </p:cNvSpPr>
          <p:nvPr>
            <p:ph type="sldNum" sz="quarter" idx="12"/>
          </p:nvPr>
        </p:nvSpPr>
        <p:spPr/>
        <p:txBody>
          <a:bodyPr/>
          <a:lstStyle/>
          <a:p>
            <a:fld id="{4173D07B-5C52-4FEA-ACFD-38DF53DC1C3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07A3C4-F0F3-4C36-9BB1-E164528280CD}" type="datetime1">
              <a:rPr lang="en-US" smtClean="0"/>
              <a:pPr/>
              <a:t>10/7/2021</a:t>
            </a:fld>
            <a:endParaRPr lang="en-US" dirty="0"/>
          </a:p>
        </p:txBody>
      </p:sp>
      <p:sp>
        <p:nvSpPr>
          <p:cNvPr id="5" name="Footer Placeholder 4"/>
          <p:cNvSpPr>
            <a:spLocks noGrp="1"/>
          </p:cNvSpPr>
          <p:nvPr>
            <p:ph type="ftr" sz="quarter" idx="11"/>
          </p:nvPr>
        </p:nvSpPr>
        <p:spPr/>
        <p:txBody>
          <a:bodyPr/>
          <a:lstStyle/>
          <a:p>
            <a:r>
              <a:rPr lang="en-US" smtClean="0"/>
              <a:t>Dr.K.Vaideki, PSG CT</a:t>
            </a:r>
            <a:endParaRPr lang="en-US" dirty="0"/>
          </a:p>
        </p:txBody>
      </p:sp>
      <p:sp>
        <p:nvSpPr>
          <p:cNvPr id="6" name="Slide Number Placeholder 5"/>
          <p:cNvSpPr>
            <a:spLocks noGrp="1"/>
          </p:cNvSpPr>
          <p:nvPr>
            <p:ph type="sldNum" sz="quarter" idx="12"/>
          </p:nvPr>
        </p:nvSpPr>
        <p:spPr/>
        <p:txBody>
          <a:bodyPr/>
          <a:lstStyle/>
          <a:p>
            <a:fld id="{4173D07B-5C52-4FEA-ACFD-38DF53DC1C3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8C972B0-E45B-4C1A-B20F-F80A8B43F2B1}" type="datetime1">
              <a:rPr lang="en-US" smtClean="0"/>
              <a:pPr/>
              <a:t>10/7/2021</a:t>
            </a:fld>
            <a:endParaRPr lang="en-US" dirty="0"/>
          </a:p>
        </p:txBody>
      </p:sp>
      <p:sp>
        <p:nvSpPr>
          <p:cNvPr id="15" name="Slide Number Placeholder 14"/>
          <p:cNvSpPr>
            <a:spLocks noGrp="1"/>
          </p:cNvSpPr>
          <p:nvPr>
            <p:ph type="sldNum" sz="quarter" idx="15"/>
          </p:nvPr>
        </p:nvSpPr>
        <p:spPr/>
        <p:txBody>
          <a:bodyPr/>
          <a:lstStyle>
            <a:lvl1pPr algn="ctr">
              <a:defRPr/>
            </a:lvl1pPr>
          </a:lstStyle>
          <a:p>
            <a:fld id="{4173D07B-5C52-4FEA-ACFD-38DF53DC1C33}" type="slidenum">
              <a:rPr lang="en-US" smtClean="0"/>
              <a:pPr/>
              <a:t>‹#›</a:t>
            </a:fld>
            <a:endParaRPr lang="en-US" dirty="0"/>
          </a:p>
        </p:txBody>
      </p:sp>
      <p:sp>
        <p:nvSpPr>
          <p:cNvPr id="16" name="Footer Placeholder 15"/>
          <p:cNvSpPr>
            <a:spLocks noGrp="1"/>
          </p:cNvSpPr>
          <p:nvPr>
            <p:ph type="ftr" sz="quarter" idx="16"/>
          </p:nvPr>
        </p:nvSpPr>
        <p:spPr/>
        <p:txBody>
          <a:bodyPr/>
          <a:lstStyle/>
          <a:p>
            <a:r>
              <a:rPr lang="en-US" smtClean="0"/>
              <a:t>Dr.K.Vaideki, PSG CT</a:t>
            </a:r>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48EE86-CFA6-4F6A-BE38-FB989EB180DD}" type="datetime1">
              <a:rPr lang="en-US" smtClean="0"/>
              <a:pPr/>
              <a:t>10/7/2021</a:t>
            </a:fld>
            <a:endParaRPr lang="en-US" dirty="0"/>
          </a:p>
        </p:txBody>
      </p:sp>
      <p:sp>
        <p:nvSpPr>
          <p:cNvPr id="5" name="Footer Placeholder 4"/>
          <p:cNvSpPr>
            <a:spLocks noGrp="1"/>
          </p:cNvSpPr>
          <p:nvPr>
            <p:ph type="ftr" sz="quarter" idx="11"/>
          </p:nvPr>
        </p:nvSpPr>
        <p:spPr/>
        <p:txBody>
          <a:bodyPr/>
          <a:lstStyle/>
          <a:p>
            <a:r>
              <a:rPr lang="en-US" smtClean="0"/>
              <a:t>Dr.K.Vaideki, PSG CT</a:t>
            </a:r>
            <a:endParaRPr lang="en-US" dirty="0"/>
          </a:p>
        </p:txBody>
      </p:sp>
      <p:sp>
        <p:nvSpPr>
          <p:cNvPr id="6" name="Slide Number Placeholder 5"/>
          <p:cNvSpPr>
            <a:spLocks noGrp="1"/>
          </p:cNvSpPr>
          <p:nvPr>
            <p:ph type="sldNum" sz="quarter" idx="12"/>
          </p:nvPr>
        </p:nvSpPr>
        <p:spPr/>
        <p:txBody>
          <a:bodyPr/>
          <a:lstStyle/>
          <a:p>
            <a:fld id="{4173D07B-5C52-4FEA-ACFD-38DF53DC1C33}"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0F587A3-8903-4A3A-8A24-1CFCE5DD20D1}" type="datetime1">
              <a:rPr lang="en-US" smtClean="0"/>
              <a:pPr/>
              <a:t>10/7/2021</a:t>
            </a:fld>
            <a:endParaRPr lang="en-US" dirty="0"/>
          </a:p>
        </p:txBody>
      </p:sp>
      <p:sp>
        <p:nvSpPr>
          <p:cNvPr id="6" name="Footer Placeholder 5"/>
          <p:cNvSpPr>
            <a:spLocks noGrp="1"/>
          </p:cNvSpPr>
          <p:nvPr>
            <p:ph type="ftr" sz="quarter" idx="11"/>
          </p:nvPr>
        </p:nvSpPr>
        <p:spPr/>
        <p:txBody>
          <a:bodyPr/>
          <a:lstStyle/>
          <a:p>
            <a:r>
              <a:rPr lang="en-US" smtClean="0"/>
              <a:t>Dr.K.Vaideki, PSG CT</a:t>
            </a:r>
            <a:endParaRPr lang="en-US" dirty="0"/>
          </a:p>
        </p:txBody>
      </p:sp>
      <p:sp>
        <p:nvSpPr>
          <p:cNvPr id="7" name="Slide Number Placeholder 6"/>
          <p:cNvSpPr>
            <a:spLocks noGrp="1"/>
          </p:cNvSpPr>
          <p:nvPr>
            <p:ph type="sldNum" sz="quarter" idx="12"/>
          </p:nvPr>
        </p:nvSpPr>
        <p:spPr/>
        <p:txBody>
          <a:bodyPr/>
          <a:lstStyle/>
          <a:p>
            <a:fld id="{4173D07B-5C52-4FEA-ACFD-38DF53DC1C33}"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173D07B-5C52-4FEA-ACFD-38DF53DC1C33}" type="slidenum">
              <a:rPr lang="en-US" smtClean="0"/>
              <a:pPr/>
              <a:t>‹#›</a:t>
            </a:fld>
            <a:endParaRPr lang="en-US" dirty="0"/>
          </a:p>
        </p:txBody>
      </p:sp>
      <p:sp>
        <p:nvSpPr>
          <p:cNvPr id="8" name="Footer Placeholder 7"/>
          <p:cNvSpPr>
            <a:spLocks noGrp="1"/>
          </p:cNvSpPr>
          <p:nvPr>
            <p:ph type="ftr" sz="quarter" idx="11"/>
          </p:nvPr>
        </p:nvSpPr>
        <p:spPr/>
        <p:txBody>
          <a:bodyPr/>
          <a:lstStyle/>
          <a:p>
            <a:r>
              <a:rPr lang="en-US" smtClean="0"/>
              <a:t>Dr.K.Vaideki, PSG CT</a:t>
            </a:r>
            <a:endParaRPr lang="en-US" dirty="0"/>
          </a:p>
        </p:txBody>
      </p:sp>
      <p:sp>
        <p:nvSpPr>
          <p:cNvPr id="7" name="Date Placeholder 6"/>
          <p:cNvSpPr>
            <a:spLocks noGrp="1"/>
          </p:cNvSpPr>
          <p:nvPr>
            <p:ph type="dt" sz="half" idx="10"/>
          </p:nvPr>
        </p:nvSpPr>
        <p:spPr/>
        <p:txBody>
          <a:bodyPr/>
          <a:lstStyle/>
          <a:p>
            <a:fld id="{E2FCEFBE-8A3B-4D8B-BBC3-11C2D2EB7583}" type="datetime1">
              <a:rPr lang="en-US" smtClean="0"/>
              <a:pPr/>
              <a:t>10/7/2021</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BCA08E-FCE3-4485-B9D3-92789CA767F7}" type="datetime1">
              <a:rPr lang="en-US" smtClean="0"/>
              <a:pPr/>
              <a:t>10/7/2021</a:t>
            </a:fld>
            <a:endParaRPr lang="en-US" dirty="0"/>
          </a:p>
        </p:txBody>
      </p:sp>
      <p:sp>
        <p:nvSpPr>
          <p:cNvPr id="4" name="Footer Placeholder 3"/>
          <p:cNvSpPr>
            <a:spLocks noGrp="1"/>
          </p:cNvSpPr>
          <p:nvPr>
            <p:ph type="ftr" sz="quarter" idx="11"/>
          </p:nvPr>
        </p:nvSpPr>
        <p:spPr/>
        <p:txBody>
          <a:bodyPr/>
          <a:lstStyle/>
          <a:p>
            <a:r>
              <a:rPr lang="en-US" smtClean="0"/>
              <a:t>Dr.K.Vaideki, PSG CT</a:t>
            </a:r>
            <a:endParaRPr lang="en-US" dirty="0"/>
          </a:p>
        </p:txBody>
      </p:sp>
      <p:sp>
        <p:nvSpPr>
          <p:cNvPr id="5" name="Slide Number Placeholder 4"/>
          <p:cNvSpPr>
            <a:spLocks noGrp="1"/>
          </p:cNvSpPr>
          <p:nvPr>
            <p:ph type="sldNum" sz="quarter" idx="12"/>
          </p:nvPr>
        </p:nvSpPr>
        <p:spPr/>
        <p:txBody>
          <a:bodyPr/>
          <a:lstStyle/>
          <a:p>
            <a:fld id="{4173D07B-5C52-4FEA-ACFD-38DF53DC1C33}"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0B072-5989-42D5-8B2F-DCA271A2538B}" type="datetime1">
              <a:rPr lang="en-US" smtClean="0"/>
              <a:pPr/>
              <a:t>10/7/2021</a:t>
            </a:fld>
            <a:endParaRPr lang="en-US" dirty="0"/>
          </a:p>
        </p:txBody>
      </p:sp>
      <p:sp>
        <p:nvSpPr>
          <p:cNvPr id="3" name="Footer Placeholder 2"/>
          <p:cNvSpPr>
            <a:spLocks noGrp="1"/>
          </p:cNvSpPr>
          <p:nvPr>
            <p:ph type="ftr" sz="quarter" idx="11"/>
          </p:nvPr>
        </p:nvSpPr>
        <p:spPr/>
        <p:txBody>
          <a:bodyPr/>
          <a:lstStyle/>
          <a:p>
            <a:r>
              <a:rPr lang="en-US" smtClean="0"/>
              <a:t>Dr.K.Vaideki, PSG CT</a:t>
            </a:r>
            <a:endParaRPr lang="en-US" dirty="0"/>
          </a:p>
        </p:txBody>
      </p:sp>
      <p:sp>
        <p:nvSpPr>
          <p:cNvPr id="4" name="Slide Number Placeholder 3"/>
          <p:cNvSpPr>
            <a:spLocks noGrp="1"/>
          </p:cNvSpPr>
          <p:nvPr>
            <p:ph type="sldNum" sz="quarter" idx="12"/>
          </p:nvPr>
        </p:nvSpPr>
        <p:spPr/>
        <p:txBody>
          <a:bodyPr/>
          <a:lstStyle/>
          <a:p>
            <a:fld id="{4173D07B-5C52-4FEA-ACFD-38DF53DC1C3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A4E607C-A840-414B-B2EF-D0122DD40F1A}" type="datetime1">
              <a:rPr lang="en-US" smtClean="0"/>
              <a:pPr/>
              <a:t>10/7/2021</a:t>
            </a:fld>
            <a:endParaRPr lang="en-US" dirty="0"/>
          </a:p>
        </p:txBody>
      </p:sp>
      <p:sp>
        <p:nvSpPr>
          <p:cNvPr id="9" name="Slide Number Placeholder 8"/>
          <p:cNvSpPr>
            <a:spLocks noGrp="1"/>
          </p:cNvSpPr>
          <p:nvPr>
            <p:ph type="sldNum" sz="quarter" idx="15"/>
          </p:nvPr>
        </p:nvSpPr>
        <p:spPr/>
        <p:txBody>
          <a:bodyPr/>
          <a:lstStyle/>
          <a:p>
            <a:fld id="{4173D07B-5C52-4FEA-ACFD-38DF53DC1C33}" type="slidenum">
              <a:rPr lang="en-US" smtClean="0"/>
              <a:pPr/>
              <a:t>‹#›</a:t>
            </a:fld>
            <a:endParaRPr lang="en-US" dirty="0"/>
          </a:p>
        </p:txBody>
      </p:sp>
      <p:sp>
        <p:nvSpPr>
          <p:cNvPr id="10" name="Footer Placeholder 9"/>
          <p:cNvSpPr>
            <a:spLocks noGrp="1"/>
          </p:cNvSpPr>
          <p:nvPr>
            <p:ph type="ftr" sz="quarter" idx="16"/>
          </p:nvPr>
        </p:nvSpPr>
        <p:spPr/>
        <p:txBody>
          <a:bodyPr/>
          <a:lstStyle/>
          <a:p>
            <a:r>
              <a:rPr lang="en-US" smtClean="0"/>
              <a:t>Dr.K.Vaideki, PSG CT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74B248A-5BB2-4A9D-88BF-B9479681BAF8}" type="datetime1">
              <a:rPr lang="en-US" smtClean="0"/>
              <a:pPr/>
              <a:t>10/7/2021</a:t>
            </a:fld>
            <a:endParaRPr lang="en-US" dirty="0"/>
          </a:p>
        </p:txBody>
      </p:sp>
      <p:sp>
        <p:nvSpPr>
          <p:cNvPr id="9" name="Slide Number Placeholder 8"/>
          <p:cNvSpPr>
            <a:spLocks noGrp="1"/>
          </p:cNvSpPr>
          <p:nvPr>
            <p:ph type="sldNum" sz="quarter" idx="11"/>
          </p:nvPr>
        </p:nvSpPr>
        <p:spPr/>
        <p:txBody>
          <a:bodyPr/>
          <a:lstStyle/>
          <a:p>
            <a:fld id="{4173D07B-5C52-4FEA-ACFD-38DF53DC1C33}" type="slidenum">
              <a:rPr lang="en-US" smtClean="0"/>
              <a:pPr/>
              <a:t>‹#›</a:t>
            </a:fld>
            <a:endParaRPr lang="en-US" dirty="0"/>
          </a:p>
        </p:txBody>
      </p:sp>
      <p:sp>
        <p:nvSpPr>
          <p:cNvPr id="10" name="Footer Placeholder 9"/>
          <p:cNvSpPr>
            <a:spLocks noGrp="1"/>
          </p:cNvSpPr>
          <p:nvPr>
            <p:ph type="ftr" sz="quarter" idx="12"/>
          </p:nvPr>
        </p:nvSpPr>
        <p:spPr/>
        <p:txBody>
          <a:bodyPr/>
          <a:lstStyle/>
          <a:p>
            <a:r>
              <a:rPr lang="en-US" smtClean="0"/>
              <a:t>Dr.K.Vaideki, PSG CT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2FEF266-A8E4-4DF9-8E3C-BDAE4E59EA57}" type="datetime1">
              <a:rPr lang="en-US" smtClean="0"/>
              <a:pPr/>
              <a:t>10/7/2021</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r>
              <a:rPr lang="en-US" smtClean="0"/>
              <a:t>Dr.K.Vaideki, PSG CT</a:t>
            </a:r>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173D07B-5C52-4FEA-ACFD-38DF53DC1C33}"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eb.mit.edu/4.441/1_lectures/1_lecture13/1_lecture1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FFFF00"/>
                </a:solidFill>
              </a:rPr>
              <a:t>Module 2 of Mechanics</a:t>
            </a:r>
            <a:endParaRPr lang="en-US" b="1" dirty="0">
              <a:solidFill>
                <a:srgbClr val="FFFF00"/>
              </a:solidFill>
            </a:endParaRPr>
          </a:p>
        </p:txBody>
      </p:sp>
      <p:sp>
        <p:nvSpPr>
          <p:cNvPr id="3" name="Footer Placeholder 2"/>
          <p:cNvSpPr>
            <a:spLocks noGrp="1"/>
          </p:cNvSpPr>
          <p:nvPr>
            <p:ph type="ftr" sz="quarter" idx="12"/>
          </p:nvPr>
        </p:nvSpPr>
        <p:spPr/>
        <p:txBody>
          <a:bodyPr/>
          <a:lstStyle/>
          <a:p>
            <a:r>
              <a:rPr lang="en-US" dirty="0" err="1" smtClean="0">
                <a:solidFill>
                  <a:schemeClr val="bg1"/>
                </a:solidFill>
              </a:rPr>
              <a:t>Dr.K.Vaideki</a:t>
            </a:r>
            <a:r>
              <a:rPr lang="en-US" dirty="0" smtClean="0">
                <a:solidFill>
                  <a:schemeClr val="bg1"/>
                </a:solidFill>
              </a:rPr>
              <a:t>, PSG CT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214414" y="214290"/>
            <a:ext cx="6500858" cy="4643470"/>
          </a:xfrm>
          <a:prstGeom prst="rect">
            <a:avLst/>
          </a:prstGeom>
          <a:noFill/>
          <a:ln>
            <a:noFill/>
          </a:ln>
        </p:spPr>
      </p:pic>
      <p:sp>
        <p:nvSpPr>
          <p:cNvPr id="21505" name="Rectangle 1"/>
          <p:cNvSpPr>
            <a:spLocks noChangeArrowheads="1"/>
          </p:cNvSpPr>
          <p:nvPr/>
        </p:nvSpPr>
        <p:spPr bwMode="auto">
          <a:xfrm>
            <a:off x="214282" y="4929198"/>
            <a:ext cx="8501090"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1B351D"/>
                </a:solidFill>
                <a:effectLst/>
                <a:latin typeface="Times New Roman" pitchFamily="18" charset="0"/>
                <a:ea typeface="Calibri" pitchFamily="34" charset="0"/>
                <a:cs typeface="Times New Roman" pitchFamily="18" charset="0"/>
              </a:rPr>
              <a:t>Virtual displacement:</a:t>
            </a:r>
            <a:endParaRPr kumimoji="0" lang="en-US" sz="3200" b="1" i="0" u="none" strike="noStrike" cap="none" normalizeH="0" baseline="0" dirty="0" smtClean="0">
              <a:ln>
                <a:noFill/>
              </a:ln>
              <a:solidFill>
                <a:srgbClr val="1B351D"/>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Virtual/ </a:t>
            </a:r>
            <a:r>
              <a:rPr kumimoji="0" lang="en-US" sz="2400" b="1" i="0" u="none" strike="noStrike" cap="none" normalizeH="0" baseline="0" dirty="0" err="1" smtClean="0">
                <a:ln>
                  <a:noFill/>
                </a:ln>
                <a:solidFill>
                  <a:srgbClr val="C00000"/>
                </a:solidFill>
                <a:effectLst/>
                <a:latin typeface="Times New Roman" pitchFamily="18" charset="0"/>
                <a:ea typeface="Calibri" pitchFamily="34" charset="0"/>
                <a:cs typeface="Times New Roman" pitchFamily="18" charset="0"/>
              </a:rPr>
              <a:t>Infitisimal</a:t>
            </a:r>
            <a:r>
              <a:rPr kumimoji="0" lang="en-US" sz="24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 Displacement is not experienced but only assumed to exist so that various possible equilibrium positions may be compared to determine the correct one</a:t>
            </a:r>
            <a:endParaRPr kumimoji="0" lang="en-US" sz="2400" b="1" i="0" u="none" strike="noStrike" cap="none" normalizeH="0" baseline="0" dirty="0" smtClean="0">
              <a:ln>
                <a:noFill/>
              </a:ln>
              <a:solidFill>
                <a:srgbClr val="C00000"/>
              </a:solidFill>
              <a:effectLst/>
              <a:latin typeface="Arial" pitchFamily="34" charset="0"/>
              <a:cs typeface="Arial" pitchFamily="34" charset="0"/>
            </a:endParaRPr>
          </a:p>
        </p:txBody>
      </p:sp>
      <p:sp>
        <p:nvSpPr>
          <p:cNvPr id="5" name="Footer Placeholder 4"/>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229600" cy="939784"/>
          </a:xfrm>
        </p:spPr>
        <p:txBody>
          <a:bodyPr/>
          <a:lstStyle/>
          <a:p>
            <a:pPr algn="ctr"/>
            <a:r>
              <a:rPr lang="en-GB" b="1" dirty="0" smtClean="0">
                <a:solidFill>
                  <a:srgbClr val="FFFF00"/>
                </a:solidFill>
              </a:rPr>
              <a:t>Method of Virtual Work</a:t>
            </a:r>
            <a:endParaRPr lang="en-US" b="1" dirty="0">
              <a:solidFill>
                <a:srgbClr val="FFFF00"/>
              </a:solidFill>
            </a:endParaRPr>
          </a:p>
        </p:txBody>
      </p:sp>
      <p:sp>
        <p:nvSpPr>
          <p:cNvPr id="20481" name="Rectangle 1"/>
          <p:cNvSpPr>
            <a:spLocks noChangeArrowheads="1"/>
          </p:cNvSpPr>
          <p:nvPr/>
        </p:nvSpPr>
        <p:spPr bwMode="auto">
          <a:xfrm>
            <a:off x="0" y="856357"/>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Method of Virtual Work is suitable for analysis of multi-link structures (pin-jointed members) which change configuration.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This is effective when a simple relation can be found among the displacement</a:t>
            </a:r>
            <a:r>
              <a:rPr kumimoji="0" lang="en-US" sz="3200" b="1" i="0" u="none" strike="noStrike" cap="none" normalizeH="0" dirty="0" smtClean="0">
                <a:ln>
                  <a:noFill/>
                </a:ln>
                <a:solidFill>
                  <a:schemeClr val="bg1"/>
                </a:solidFill>
                <a:effectLst/>
                <a:latin typeface="Times New Roman" pitchFamily="18" charset="0"/>
                <a:ea typeface="Calibri" pitchFamily="34" charset="0"/>
                <a:cs typeface="Times New Roman" pitchFamily="18" charset="0"/>
              </a:rPr>
              <a:t> </a:t>
            </a:r>
            <a:r>
              <a:rPr kumimoji="0" lang="en-US" sz="32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of the points</a:t>
            </a:r>
            <a:r>
              <a:rPr kumimoji="0" lang="en-US" sz="3200" b="1" i="0" u="none" strike="noStrike" cap="none" normalizeH="0" dirty="0" smtClean="0">
                <a:ln>
                  <a:noFill/>
                </a:ln>
                <a:solidFill>
                  <a:schemeClr val="bg1"/>
                </a:solidFill>
                <a:effectLst/>
                <a:latin typeface="Times New Roman" pitchFamily="18" charset="0"/>
                <a:ea typeface="Calibri" pitchFamily="34" charset="0"/>
                <a:cs typeface="Times New Roman" pitchFamily="18" charset="0"/>
              </a:rPr>
              <a:t> </a:t>
            </a:r>
            <a:r>
              <a:rPr kumimoji="0" lang="en-US" sz="32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of application of various forces involved.</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It is based on the concept of work done by a force.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This enables us to examine stability of systems in equilibrium.</a:t>
            </a:r>
            <a:endParaRPr kumimoji="0" lang="en-US" sz="3200" b="1" i="0" u="none" strike="noStrike" cap="none" normalizeH="0" baseline="0" dirty="0" smtClean="0">
              <a:ln>
                <a:noFill/>
              </a:ln>
              <a:solidFill>
                <a:schemeClr val="bg1"/>
              </a:solidFill>
              <a:effectLst/>
              <a:latin typeface="Arial" pitchFamily="34" charset="0"/>
              <a:cs typeface="Arial" pitchFamily="34" charset="0"/>
            </a:endParaRPr>
          </a:p>
        </p:txBody>
      </p:sp>
      <p:sp>
        <p:nvSpPr>
          <p:cNvPr id="4" name="Footer Placeholder 3"/>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23632"/>
          </a:xfrm>
        </p:spPr>
        <p:txBody>
          <a:bodyPr/>
          <a:lstStyle/>
          <a:p>
            <a:pPr>
              <a:buNone/>
            </a:pPr>
            <a:r>
              <a:rPr lang="en-US" b="1" dirty="0" smtClean="0">
                <a:solidFill>
                  <a:srgbClr val="FFFF00"/>
                </a:solidFill>
              </a:rPr>
              <a:t>Principle of Virtual Work:</a:t>
            </a:r>
            <a:endParaRPr lang="en-US" dirty="0" smtClean="0">
              <a:solidFill>
                <a:srgbClr val="FFFF00"/>
              </a:solidFill>
            </a:endParaRPr>
          </a:p>
          <a:p>
            <a:pPr algn="just">
              <a:buNone/>
            </a:pPr>
            <a:r>
              <a:rPr lang="en-US" dirty="0" smtClean="0"/>
              <a:t>	Principal of virtual work is used to get governing equations for deformation of structures under static equilibrium</a:t>
            </a:r>
          </a:p>
          <a:p>
            <a:pPr>
              <a:buNone/>
            </a:pPr>
            <a:endParaRPr lang="en-US" dirty="0"/>
          </a:p>
        </p:txBody>
      </p:sp>
      <p:pic>
        <p:nvPicPr>
          <p:cNvPr id="6" name="Picture 3"/>
          <p:cNvPicPr>
            <a:picLocks noChangeAspect="1" noChangeArrowheads="1"/>
          </p:cNvPicPr>
          <p:nvPr/>
        </p:nvPicPr>
        <p:blipFill>
          <a:blip r:embed="rId2"/>
          <a:srcRect/>
          <a:stretch>
            <a:fillRect/>
          </a:stretch>
        </p:blipFill>
        <p:spPr bwMode="auto">
          <a:xfrm>
            <a:off x="500034" y="2143116"/>
            <a:ext cx="4357718" cy="4455864"/>
          </a:xfrm>
          <a:prstGeom prst="rect">
            <a:avLst/>
          </a:prstGeom>
          <a:noFill/>
          <a:ln w="9525">
            <a:noFill/>
            <a:miter lim="800000"/>
            <a:headEnd/>
            <a:tailEnd/>
          </a:ln>
          <a:effectLst/>
        </p:spPr>
      </p:pic>
      <p:sp>
        <p:nvSpPr>
          <p:cNvPr id="7" name="TextBox 6"/>
          <p:cNvSpPr txBox="1"/>
          <p:nvPr/>
        </p:nvSpPr>
        <p:spPr>
          <a:xfrm>
            <a:off x="4857752" y="2643182"/>
            <a:ext cx="4425314" cy="2554545"/>
          </a:xfrm>
          <a:prstGeom prst="rect">
            <a:avLst/>
          </a:prstGeom>
          <a:noFill/>
        </p:spPr>
        <p:txBody>
          <a:bodyPr wrap="none" rtlCol="0">
            <a:spAutoFit/>
          </a:bodyPr>
          <a:lstStyle/>
          <a:p>
            <a:r>
              <a:rPr lang="en-GB" sz="2000" dirty="0" smtClean="0"/>
              <a:t>Let the spring constant of spring be </a:t>
            </a:r>
            <a:r>
              <a:rPr lang="en-GB" sz="2000" b="1" dirty="0" smtClean="0">
                <a:solidFill>
                  <a:srgbClr val="FFFF00"/>
                </a:solidFill>
              </a:rPr>
              <a:t>k</a:t>
            </a:r>
          </a:p>
          <a:p>
            <a:endParaRPr lang="en-GB" sz="2000" dirty="0" smtClean="0"/>
          </a:p>
          <a:p>
            <a:r>
              <a:rPr lang="en-GB" sz="2000" dirty="0" smtClean="0"/>
              <a:t>The force in the forward direction be </a:t>
            </a:r>
            <a:r>
              <a:rPr lang="en-GB" sz="2000" b="1" dirty="0" smtClean="0">
                <a:solidFill>
                  <a:srgbClr val="FFFF00"/>
                </a:solidFill>
              </a:rPr>
              <a:t>F</a:t>
            </a:r>
          </a:p>
          <a:p>
            <a:endParaRPr lang="en-GB" sz="2000" dirty="0" smtClean="0"/>
          </a:p>
          <a:p>
            <a:r>
              <a:rPr lang="en-GB" sz="2000" dirty="0" smtClean="0"/>
              <a:t>And the virtual displacement be </a:t>
            </a:r>
            <a:r>
              <a:rPr lang="en-GB" sz="2000" b="1" dirty="0" smtClean="0">
                <a:solidFill>
                  <a:srgbClr val="FFFF00"/>
                </a:solidFill>
              </a:rPr>
              <a:t>x</a:t>
            </a:r>
          </a:p>
          <a:p>
            <a:endParaRPr lang="en-GB" sz="2000" b="1" dirty="0" smtClean="0">
              <a:solidFill>
                <a:srgbClr val="FFFF00"/>
              </a:solidFill>
            </a:endParaRPr>
          </a:p>
          <a:p>
            <a:r>
              <a:rPr lang="en-GB" sz="2000" b="1" dirty="0" smtClean="0">
                <a:solidFill>
                  <a:schemeClr val="bg1"/>
                </a:solidFill>
              </a:rPr>
              <a:t>The system is in static equilibrium </a:t>
            </a:r>
          </a:p>
          <a:p>
            <a:r>
              <a:rPr lang="en-GB" sz="2000" b="1" dirty="0" smtClean="0">
                <a:solidFill>
                  <a:schemeClr val="bg1"/>
                </a:solidFill>
              </a:rPr>
              <a:t>now</a:t>
            </a:r>
            <a:endParaRPr lang="en-US" sz="2000" b="1" dirty="0">
              <a:solidFill>
                <a:schemeClr val="bg1"/>
              </a:solidFill>
            </a:endParaRPr>
          </a:p>
        </p:txBody>
      </p:sp>
      <p:sp>
        <p:nvSpPr>
          <p:cNvPr id="5" name="Footer Placeholder 4"/>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28604"/>
            <a:ext cx="9144000" cy="954107"/>
          </a:xfrm>
          <a:prstGeom prst="rect">
            <a:avLst/>
          </a:prstGeom>
          <a:noFill/>
        </p:spPr>
        <p:txBody>
          <a:bodyPr wrap="square" rtlCol="0">
            <a:spAutoFit/>
          </a:bodyPr>
          <a:lstStyle/>
          <a:p>
            <a:r>
              <a:rPr lang="en-GB" sz="2800" dirty="0" smtClean="0"/>
              <a:t>We can find any one parameter let’s say ‘x’ in this case using either force balance method or PVW</a:t>
            </a:r>
            <a:endParaRPr lang="en-US" sz="2800" dirty="0"/>
          </a:p>
        </p:txBody>
      </p:sp>
      <p:sp>
        <p:nvSpPr>
          <p:cNvPr id="5" name="Rectangle 4"/>
          <p:cNvSpPr/>
          <p:nvPr/>
        </p:nvSpPr>
        <p:spPr>
          <a:xfrm>
            <a:off x="428596" y="1357298"/>
            <a:ext cx="2944781" cy="369332"/>
          </a:xfrm>
          <a:prstGeom prst="rect">
            <a:avLst/>
          </a:prstGeom>
        </p:spPr>
        <p:txBody>
          <a:bodyPr wrap="none">
            <a:spAutoFit/>
          </a:bodyPr>
          <a:lstStyle/>
          <a:p>
            <a:r>
              <a:rPr lang="en-GB" b="1" dirty="0" smtClean="0"/>
              <a:t>By Force balance method </a:t>
            </a:r>
            <a:endParaRPr lang="en-US" b="1" dirty="0"/>
          </a:p>
        </p:txBody>
      </p:sp>
      <p:sp>
        <p:nvSpPr>
          <p:cNvPr id="6" name="Rectangle 5"/>
          <p:cNvSpPr/>
          <p:nvPr/>
        </p:nvSpPr>
        <p:spPr>
          <a:xfrm>
            <a:off x="7000892" y="1500174"/>
            <a:ext cx="1025730" cy="369332"/>
          </a:xfrm>
          <a:prstGeom prst="rect">
            <a:avLst/>
          </a:prstGeom>
        </p:spPr>
        <p:txBody>
          <a:bodyPr wrap="none">
            <a:spAutoFit/>
          </a:bodyPr>
          <a:lstStyle/>
          <a:p>
            <a:r>
              <a:rPr lang="en-GB" b="1" dirty="0" smtClean="0"/>
              <a:t>By PVW</a:t>
            </a:r>
            <a:endParaRPr lang="en-US" b="1" dirty="0"/>
          </a:p>
        </p:txBody>
      </p:sp>
      <p:sp>
        <p:nvSpPr>
          <p:cNvPr id="7" name="Flowchart: Process 6"/>
          <p:cNvSpPr/>
          <p:nvPr/>
        </p:nvSpPr>
        <p:spPr>
          <a:xfrm>
            <a:off x="4572000" y="1714488"/>
            <a:ext cx="71438" cy="4857784"/>
          </a:xfrm>
          <a:prstGeom prst="flowChartProcess">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00100" y="4071942"/>
            <a:ext cx="7192162" cy="461665"/>
          </a:xfrm>
          <a:prstGeom prst="rect">
            <a:avLst/>
          </a:prstGeom>
          <a:noFill/>
        </p:spPr>
        <p:txBody>
          <a:bodyPr wrap="none" rtlCol="0">
            <a:spAutoFit/>
          </a:bodyPr>
          <a:lstStyle/>
          <a:p>
            <a:r>
              <a:rPr lang="en-GB" sz="2400" b="1" dirty="0" smtClean="0">
                <a:solidFill>
                  <a:srgbClr val="A90B8B"/>
                </a:solidFill>
              </a:rPr>
              <a:t>Since vertical movement is restricted in this case</a:t>
            </a:r>
            <a:endParaRPr lang="en-US" sz="2400" b="1" dirty="0">
              <a:solidFill>
                <a:srgbClr val="A90B8B"/>
              </a:solidFill>
            </a:endParaRPr>
          </a:p>
        </p:txBody>
      </p:sp>
      <p:sp>
        <p:nvSpPr>
          <p:cNvPr id="30" name="TextBox 29"/>
          <p:cNvSpPr txBox="1"/>
          <p:nvPr/>
        </p:nvSpPr>
        <p:spPr>
          <a:xfrm>
            <a:off x="1643042" y="4572008"/>
            <a:ext cx="1374094" cy="461665"/>
          </a:xfrm>
          <a:prstGeom prst="rect">
            <a:avLst/>
          </a:prstGeom>
          <a:noFill/>
        </p:spPr>
        <p:txBody>
          <a:bodyPr wrap="none" rtlCol="0">
            <a:spAutoFit/>
          </a:bodyPr>
          <a:lstStyle/>
          <a:p>
            <a:r>
              <a:rPr lang="en-US" sz="2400" dirty="0" smtClean="0"/>
              <a:t>∑F</a:t>
            </a:r>
            <a:r>
              <a:rPr lang="en-US" sz="2400" baseline="-25000" dirty="0" smtClean="0"/>
              <a:t>H  </a:t>
            </a:r>
            <a:r>
              <a:rPr lang="en-US" sz="2400" dirty="0" smtClean="0"/>
              <a:t> = 0 </a:t>
            </a:r>
            <a:endParaRPr lang="en-US" sz="2400" dirty="0"/>
          </a:p>
        </p:txBody>
      </p:sp>
      <p:sp>
        <p:nvSpPr>
          <p:cNvPr id="31" name="TextBox 30"/>
          <p:cNvSpPr txBox="1"/>
          <p:nvPr/>
        </p:nvSpPr>
        <p:spPr>
          <a:xfrm>
            <a:off x="1428728" y="5214950"/>
            <a:ext cx="1622817" cy="830997"/>
          </a:xfrm>
          <a:prstGeom prst="rect">
            <a:avLst/>
          </a:prstGeom>
          <a:noFill/>
        </p:spPr>
        <p:txBody>
          <a:bodyPr wrap="none" rtlCol="0">
            <a:spAutoFit/>
          </a:bodyPr>
          <a:lstStyle/>
          <a:p>
            <a:r>
              <a:rPr lang="en-US" sz="2400" b="1" dirty="0" smtClean="0">
                <a:solidFill>
                  <a:srgbClr val="FCD0F4"/>
                </a:solidFill>
              </a:rPr>
              <a:t>-</a:t>
            </a:r>
            <a:r>
              <a:rPr lang="en-US" sz="2400" b="1" dirty="0" err="1" smtClean="0">
                <a:solidFill>
                  <a:srgbClr val="FCD0F4"/>
                </a:solidFill>
              </a:rPr>
              <a:t>kx</a:t>
            </a:r>
            <a:r>
              <a:rPr lang="en-US" sz="2400" b="1" dirty="0" smtClean="0">
                <a:solidFill>
                  <a:srgbClr val="FCD0F4"/>
                </a:solidFill>
              </a:rPr>
              <a:t> + F = 0</a:t>
            </a:r>
          </a:p>
          <a:p>
            <a:r>
              <a:rPr lang="en-US" sz="2400" b="1" dirty="0" smtClean="0">
                <a:solidFill>
                  <a:srgbClr val="FCD0F4"/>
                </a:solidFill>
              </a:rPr>
              <a:t>   X=F/k </a:t>
            </a:r>
            <a:endParaRPr lang="en-US" sz="2400" b="1" dirty="0">
              <a:solidFill>
                <a:srgbClr val="FCD0F4"/>
              </a:solidFill>
            </a:endParaRPr>
          </a:p>
        </p:txBody>
      </p:sp>
      <p:grpSp>
        <p:nvGrpSpPr>
          <p:cNvPr id="33" name="Group 32"/>
          <p:cNvGrpSpPr/>
          <p:nvPr/>
        </p:nvGrpSpPr>
        <p:grpSpPr>
          <a:xfrm>
            <a:off x="1081062" y="1866888"/>
            <a:ext cx="2370106" cy="2083844"/>
            <a:chOff x="928662" y="2000240"/>
            <a:chExt cx="2370106" cy="2083844"/>
          </a:xfrm>
        </p:grpSpPr>
        <p:sp>
          <p:nvSpPr>
            <p:cNvPr id="34" name="Rectangle 33"/>
            <p:cNvSpPr/>
            <p:nvPr/>
          </p:nvSpPr>
          <p:spPr>
            <a:xfrm>
              <a:off x="1928794" y="2857496"/>
              <a:ext cx="57150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2500298" y="3071810"/>
              <a:ext cx="500066"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a:off x="1357290" y="3058747"/>
              <a:ext cx="581028" cy="952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000232" y="3714752"/>
              <a:ext cx="502061" cy="369332"/>
            </a:xfrm>
            <a:prstGeom prst="rect">
              <a:avLst/>
            </a:prstGeom>
            <a:noFill/>
          </p:spPr>
          <p:txBody>
            <a:bodyPr wrap="none" rtlCol="0">
              <a:spAutoFit/>
            </a:bodyPr>
            <a:lstStyle/>
            <a:p>
              <a:r>
                <a:rPr lang="en-GB" dirty="0" smtClean="0">
                  <a:solidFill>
                    <a:srgbClr val="FFFF00"/>
                  </a:solidFill>
                </a:rPr>
                <a:t>mg</a:t>
              </a:r>
              <a:endParaRPr lang="en-US" dirty="0">
                <a:solidFill>
                  <a:srgbClr val="FFFF00"/>
                </a:solidFill>
              </a:endParaRPr>
            </a:p>
          </p:txBody>
        </p:sp>
        <p:sp>
          <p:nvSpPr>
            <p:cNvPr id="38" name="TextBox 37"/>
            <p:cNvSpPr txBox="1"/>
            <p:nvPr/>
          </p:nvSpPr>
          <p:spPr>
            <a:xfrm>
              <a:off x="928662" y="2863619"/>
              <a:ext cx="418704" cy="369332"/>
            </a:xfrm>
            <a:prstGeom prst="rect">
              <a:avLst/>
            </a:prstGeom>
            <a:noFill/>
          </p:spPr>
          <p:txBody>
            <a:bodyPr wrap="none" rtlCol="0">
              <a:spAutoFit/>
            </a:bodyPr>
            <a:lstStyle/>
            <a:p>
              <a:r>
                <a:rPr lang="en-GB" dirty="0" err="1" smtClean="0">
                  <a:solidFill>
                    <a:srgbClr val="FFFF00"/>
                  </a:solidFill>
                </a:rPr>
                <a:t>kx</a:t>
              </a:r>
              <a:endParaRPr lang="en-US" dirty="0">
                <a:solidFill>
                  <a:srgbClr val="FFFF00"/>
                </a:solidFill>
              </a:endParaRPr>
            </a:p>
          </p:txBody>
        </p:sp>
        <p:cxnSp>
          <p:nvCxnSpPr>
            <p:cNvPr id="39" name="Straight Arrow Connector 38"/>
            <p:cNvCxnSpPr>
              <a:stCxn id="34" idx="0"/>
            </p:cNvCxnSpPr>
            <p:nvPr/>
          </p:nvCxnSpPr>
          <p:spPr>
            <a:xfrm rot="5400000" flipH="1" flipV="1">
              <a:off x="2035951" y="2678901"/>
              <a:ext cx="357190"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1947911" y="3455195"/>
              <a:ext cx="489748" cy="873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989068" y="2885389"/>
              <a:ext cx="309700" cy="369332"/>
            </a:xfrm>
            <a:prstGeom prst="rect">
              <a:avLst/>
            </a:prstGeom>
            <a:noFill/>
          </p:spPr>
          <p:txBody>
            <a:bodyPr wrap="none" rtlCol="0">
              <a:spAutoFit/>
            </a:bodyPr>
            <a:lstStyle/>
            <a:p>
              <a:r>
                <a:rPr lang="en-GB" dirty="0" smtClean="0">
                  <a:solidFill>
                    <a:srgbClr val="FFFF00"/>
                  </a:solidFill>
                </a:rPr>
                <a:t>F</a:t>
              </a:r>
              <a:endParaRPr lang="en-US" dirty="0">
                <a:solidFill>
                  <a:srgbClr val="FFFF00"/>
                </a:solidFill>
              </a:endParaRPr>
            </a:p>
          </p:txBody>
        </p:sp>
        <p:sp>
          <p:nvSpPr>
            <p:cNvPr id="42" name="TextBox 41"/>
            <p:cNvSpPr txBox="1"/>
            <p:nvPr/>
          </p:nvSpPr>
          <p:spPr>
            <a:xfrm>
              <a:off x="2071670" y="2000240"/>
              <a:ext cx="357790" cy="369332"/>
            </a:xfrm>
            <a:prstGeom prst="rect">
              <a:avLst/>
            </a:prstGeom>
            <a:noFill/>
          </p:spPr>
          <p:txBody>
            <a:bodyPr wrap="none" rtlCol="0">
              <a:spAutoFit/>
            </a:bodyPr>
            <a:lstStyle/>
            <a:p>
              <a:r>
                <a:rPr lang="en-GB" dirty="0" smtClean="0">
                  <a:solidFill>
                    <a:srgbClr val="FFFF00"/>
                  </a:solidFill>
                </a:rPr>
                <a:t>N</a:t>
              </a:r>
              <a:endParaRPr lang="en-US" dirty="0">
                <a:solidFill>
                  <a:srgbClr val="FFFF00"/>
                </a:solidFill>
              </a:endParaRPr>
            </a:p>
          </p:txBody>
        </p:sp>
      </p:grpSp>
      <p:cxnSp>
        <p:nvCxnSpPr>
          <p:cNvPr id="44" name="Straight Arrow Connector 43"/>
          <p:cNvCxnSpPr/>
          <p:nvPr/>
        </p:nvCxnSpPr>
        <p:spPr>
          <a:xfrm>
            <a:off x="3571868" y="2285992"/>
            <a:ext cx="1928826" cy="1588"/>
          </a:xfrm>
          <a:prstGeom prst="straightConnector1">
            <a:avLst/>
          </a:prstGeom>
          <a:ln w="412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500694" y="1857364"/>
            <a:ext cx="3722622" cy="3139321"/>
          </a:xfrm>
          <a:prstGeom prst="rect">
            <a:avLst/>
          </a:prstGeom>
          <a:noFill/>
        </p:spPr>
        <p:txBody>
          <a:bodyPr wrap="none" rtlCol="0">
            <a:spAutoFit/>
          </a:bodyPr>
          <a:lstStyle/>
          <a:p>
            <a:r>
              <a:rPr lang="en-GB" dirty="0" smtClean="0"/>
              <a:t>Suppose this system is given a </a:t>
            </a:r>
          </a:p>
          <a:p>
            <a:r>
              <a:rPr lang="en-GB" dirty="0" smtClean="0"/>
              <a:t>virtual displacement ‘</a:t>
            </a:r>
            <a:r>
              <a:rPr lang="el-GR" b="1" dirty="0" smtClean="0">
                <a:solidFill>
                  <a:srgbClr val="FFFF00"/>
                </a:solidFill>
              </a:rPr>
              <a:t>δ</a:t>
            </a:r>
            <a:r>
              <a:rPr lang="en-GB" dirty="0" smtClean="0"/>
              <a:t>’ in the right </a:t>
            </a:r>
          </a:p>
          <a:p>
            <a:r>
              <a:rPr lang="en-GB" dirty="0" smtClean="0"/>
              <a:t>direction,  virtual work done on </a:t>
            </a:r>
          </a:p>
          <a:p>
            <a:r>
              <a:rPr lang="en-GB" dirty="0" smtClean="0"/>
              <a:t>the system would be</a:t>
            </a:r>
          </a:p>
          <a:p>
            <a:r>
              <a:rPr lang="el-GR" dirty="0" smtClean="0"/>
              <a:t>δ</a:t>
            </a:r>
            <a:r>
              <a:rPr lang="en-GB" dirty="0" smtClean="0"/>
              <a:t>w = 0</a:t>
            </a:r>
          </a:p>
          <a:p>
            <a:r>
              <a:rPr lang="el-GR" dirty="0" smtClean="0"/>
              <a:t>δ</a:t>
            </a:r>
            <a:r>
              <a:rPr lang="en-GB" dirty="0" smtClean="0"/>
              <a:t>w = -</a:t>
            </a:r>
            <a:r>
              <a:rPr lang="en-GB" dirty="0" err="1" smtClean="0"/>
              <a:t>kx</a:t>
            </a:r>
            <a:r>
              <a:rPr lang="en-GB" dirty="0" smtClean="0"/>
              <a:t>.</a:t>
            </a:r>
            <a:r>
              <a:rPr lang="el-GR" dirty="0" smtClean="0"/>
              <a:t>δ</a:t>
            </a:r>
            <a:r>
              <a:rPr lang="en-GB" dirty="0" smtClean="0"/>
              <a:t> + F.</a:t>
            </a:r>
            <a:r>
              <a:rPr lang="el-GR" dirty="0" smtClean="0"/>
              <a:t>δ</a:t>
            </a:r>
            <a:endParaRPr lang="en-GB" dirty="0" smtClean="0"/>
          </a:p>
          <a:p>
            <a:r>
              <a:rPr lang="en-GB" dirty="0" smtClean="0"/>
              <a:t>      = (- </a:t>
            </a:r>
            <a:r>
              <a:rPr lang="en-GB" dirty="0" err="1" smtClean="0"/>
              <a:t>kx</a:t>
            </a:r>
            <a:r>
              <a:rPr lang="en-GB" dirty="0" smtClean="0"/>
              <a:t> + F)</a:t>
            </a:r>
            <a:r>
              <a:rPr lang="el-GR" dirty="0" smtClean="0"/>
              <a:t>δ</a:t>
            </a:r>
            <a:r>
              <a:rPr lang="en-GB" dirty="0" smtClean="0"/>
              <a:t> =0</a:t>
            </a:r>
          </a:p>
          <a:p>
            <a:r>
              <a:rPr lang="en-GB" dirty="0" smtClean="0"/>
              <a:t>       x=F/k</a:t>
            </a:r>
          </a:p>
          <a:p>
            <a:endParaRPr lang="en-GB" dirty="0" smtClean="0"/>
          </a:p>
          <a:p>
            <a:endParaRPr lang="en-GB" dirty="0" smtClean="0"/>
          </a:p>
          <a:p>
            <a:endParaRPr lang="en-US" dirty="0"/>
          </a:p>
        </p:txBody>
      </p:sp>
      <p:sp>
        <p:nvSpPr>
          <p:cNvPr id="46" name="Right Arrow 45"/>
          <p:cNvSpPr/>
          <p:nvPr/>
        </p:nvSpPr>
        <p:spPr>
          <a:xfrm>
            <a:off x="4897758" y="3961315"/>
            <a:ext cx="571504" cy="7143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1"/>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2214554"/>
            <a:ext cx="8358246" cy="1200329"/>
          </a:xfrm>
          <a:prstGeom prst="rect">
            <a:avLst/>
          </a:prstGeom>
        </p:spPr>
        <p:txBody>
          <a:bodyPr wrap="square">
            <a:spAutoFit/>
          </a:bodyPr>
          <a:lstStyle/>
          <a:p>
            <a:pPr algn="just"/>
            <a:r>
              <a:rPr lang="en-GB" dirty="0" smtClean="0"/>
              <a:t>The three common types of connections which join a built structure to its foundation are; </a:t>
            </a:r>
            <a:r>
              <a:rPr lang="en-GB" b="1" dirty="0" smtClean="0"/>
              <a:t>roller</a:t>
            </a:r>
            <a:r>
              <a:rPr lang="en-GB" dirty="0" smtClean="0"/>
              <a:t>, </a:t>
            </a:r>
            <a:r>
              <a:rPr lang="en-GB" b="1" dirty="0" smtClean="0"/>
              <a:t>pinned</a:t>
            </a:r>
            <a:r>
              <a:rPr lang="en-GB" dirty="0" smtClean="0"/>
              <a:t> and </a:t>
            </a:r>
            <a:r>
              <a:rPr lang="en-GB" b="1" dirty="0" smtClean="0"/>
              <a:t>fixed</a:t>
            </a:r>
            <a:r>
              <a:rPr lang="en-GB" dirty="0" smtClean="0"/>
              <a:t>. A fourth type, not often found in building structures, is known as a </a:t>
            </a:r>
            <a:r>
              <a:rPr lang="en-GB" b="1" dirty="0" smtClean="0"/>
              <a:t>simple</a:t>
            </a:r>
            <a:r>
              <a:rPr lang="en-GB" dirty="0" smtClean="0"/>
              <a:t> support. This is often idealized as a frictionless surface)</a:t>
            </a:r>
            <a:endParaRPr lang="en-US" dirty="0"/>
          </a:p>
        </p:txBody>
      </p:sp>
      <p:pic>
        <p:nvPicPr>
          <p:cNvPr id="6" name="Picture 4" descr="graphical representations of the four support types"/>
          <p:cNvPicPr>
            <a:picLocks noChangeAspect="1" noChangeArrowheads="1"/>
          </p:cNvPicPr>
          <p:nvPr/>
        </p:nvPicPr>
        <p:blipFill>
          <a:blip r:embed="rId2"/>
          <a:srcRect/>
          <a:stretch>
            <a:fillRect/>
          </a:stretch>
        </p:blipFill>
        <p:spPr bwMode="auto">
          <a:xfrm>
            <a:off x="1928794" y="3857628"/>
            <a:ext cx="4219733" cy="2357454"/>
          </a:xfrm>
          <a:prstGeom prst="rect">
            <a:avLst/>
          </a:prstGeom>
          <a:noFill/>
        </p:spPr>
      </p:pic>
      <p:sp>
        <p:nvSpPr>
          <p:cNvPr id="8" name="TextBox 7"/>
          <p:cNvSpPr txBox="1"/>
          <p:nvPr/>
        </p:nvSpPr>
        <p:spPr>
          <a:xfrm>
            <a:off x="500034" y="214290"/>
            <a:ext cx="8358246" cy="1569660"/>
          </a:xfrm>
          <a:prstGeom prst="rect">
            <a:avLst/>
          </a:prstGeom>
          <a:noFill/>
        </p:spPr>
        <p:txBody>
          <a:bodyPr wrap="square" rtlCol="0">
            <a:spAutoFit/>
          </a:bodyPr>
          <a:lstStyle/>
          <a:p>
            <a:r>
              <a:rPr lang="en-GB" sz="3600" dirty="0" smtClean="0">
                <a:solidFill>
                  <a:srgbClr val="FFFF00"/>
                </a:solidFill>
              </a:rPr>
              <a:t>So why PVW?</a:t>
            </a:r>
          </a:p>
          <a:p>
            <a:r>
              <a:rPr lang="en-GB" sz="2000" dirty="0" smtClean="0">
                <a:solidFill>
                  <a:srgbClr val="FFFF00"/>
                </a:solidFill>
              </a:rPr>
              <a:t>When the structure becomes complicated the equations governing method of  force balance also becomes complicated and PVW is relatively easier to study the structure </a:t>
            </a:r>
            <a:endParaRPr lang="en-US" sz="2000" dirty="0">
              <a:solidFill>
                <a:srgbClr val="FFFF00"/>
              </a:solidFill>
            </a:endParaRPr>
          </a:p>
        </p:txBody>
      </p:sp>
      <p:sp>
        <p:nvSpPr>
          <p:cNvPr id="5" name="Footer Placeholder 4"/>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5776"/>
            <a:ext cx="9144000" cy="4801314"/>
          </a:xfrm>
          <a:prstGeom prst="rect">
            <a:avLst/>
          </a:prstGeom>
        </p:spPr>
        <p:txBody>
          <a:bodyPr wrap="square">
            <a:spAutoFit/>
          </a:bodyPr>
          <a:lstStyle/>
          <a:p>
            <a:pPr algn="just"/>
            <a:r>
              <a:rPr lang="en-GB" dirty="0" smtClean="0"/>
              <a:t/>
            </a:r>
            <a:br>
              <a:rPr lang="en-GB" dirty="0" smtClean="0"/>
            </a:br>
            <a:r>
              <a:rPr lang="en-GB" sz="2400" b="1" dirty="0" smtClean="0">
                <a:solidFill>
                  <a:schemeClr val="bg1"/>
                </a:solidFill>
              </a:rPr>
              <a:t>Roller supports </a:t>
            </a:r>
            <a:r>
              <a:rPr lang="en-GB" sz="2400" b="1" dirty="0" smtClean="0">
                <a:solidFill>
                  <a:srgbClr val="002060"/>
                </a:solidFill>
              </a:rPr>
              <a:t>are free to rotate and translate along the surface upon which the roller rests. The surface can be horizontal, vertical, or sloped at any angle. The resulting reaction force is always a single force that is perpendicular to, and away from, the surface. Roller supports are commonly located at one end of long bridges. This allows the bridge structure to expand and contract with temperature changes. The expansion forces could fracture the supports at the banks if the bridge structure was "locked" in place. Roller supports can also take the form of rubber bearings, rockers, or a set of gears which are designed to allow a limited amount of lateral movement.</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5786446" y="4091425"/>
            <a:ext cx="2928958" cy="252955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71604" y="4643446"/>
            <a:ext cx="3610668" cy="1928826"/>
          </a:xfrm>
          <a:prstGeom prst="rect">
            <a:avLst/>
          </a:prstGeom>
          <a:noFill/>
          <a:ln w="9525">
            <a:noFill/>
            <a:miter lim="800000"/>
            <a:headEnd/>
            <a:tailEnd/>
          </a:ln>
          <a:effectLst/>
        </p:spPr>
      </p:pic>
      <p:sp>
        <p:nvSpPr>
          <p:cNvPr id="5" name="Footer Placeholder 4"/>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2852"/>
            <a:ext cx="8858280" cy="4493538"/>
          </a:xfrm>
          <a:prstGeom prst="rect">
            <a:avLst/>
          </a:prstGeom>
        </p:spPr>
        <p:txBody>
          <a:bodyPr wrap="square">
            <a:spAutoFit/>
          </a:bodyPr>
          <a:lstStyle/>
          <a:p>
            <a:pPr algn="just"/>
            <a:r>
              <a:rPr lang="en-GB" sz="2200" b="1" dirty="0" smtClean="0">
                <a:solidFill>
                  <a:schemeClr val="bg1"/>
                </a:solidFill>
              </a:rPr>
              <a:t>A pinned support </a:t>
            </a:r>
            <a:r>
              <a:rPr lang="en-GB" sz="2200" b="1" dirty="0" smtClean="0">
                <a:solidFill>
                  <a:srgbClr val="FFFF00"/>
                </a:solidFill>
              </a:rPr>
              <a:t>can resist both vertical and horizontal forces but not a moment. They will allow the structural member to rotate, but not to translate in any direction. Many connections are assumed to be pinned connections even though they might resist a small amount of moment in reality. It is also true that a pinned connection could allow rotation in only one direction; providing resistance to rotation in any other direction. The knee can be idealized as a connection which allows rotation in only one direction and provides resistance to lateral movement. The design of a pinned connection is a good example of the idealization of the reality. A single pinned connection is usually not sufficient to make a structure stable. Another support must be provided at some point to prevent rotation of the structure.</a:t>
            </a:r>
            <a:endParaRPr lang="en-US" sz="2200" b="1" dirty="0">
              <a:solidFill>
                <a:srgbClr val="FFFF00"/>
              </a:solidFill>
            </a:endParaRPr>
          </a:p>
        </p:txBody>
      </p:sp>
      <p:sp>
        <p:nvSpPr>
          <p:cNvPr id="2052" name="AutoShape 4" descr="What is the difference between fixed support and pinned support?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C:\Users\admin\Desktop\main-qimg-1aa27bc6a069327960b1f3e0fc287f9e (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C:\Users\admin\Desktop\main-qimg-1aa27bc6a069327960b1f3e0fc287f9e (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p:nvGrpSpPr>
        <p:grpSpPr>
          <a:xfrm>
            <a:off x="3571868" y="4357694"/>
            <a:ext cx="5194444" cy="2338244"/>
            <a:chOff x="3571868" y="4357694"/>
            <a:chExt cx="5194444" cy="2338244"/>
          </a:xfrm>
        </p:grpSpPr>
        <p:pic>
          <p:nvPicPr>
            <p:cNvPr id="2057" name="Picture 9"/>
            <p:cNvPicPr>
              <a:picLocks noChangeAspect="1" noChangeArrowheads="1"/>
            </p:cNvPicPr>
            <p:nvPr/>
          </p:nvPicPr>
          <p:blipFill>
            <a:blip r:embed="rId2"/>
            <a:srcRect t="26482"/>
            <a:stretch>
              <a:fillRect/>
            </a:stretch>
          </p:blipFill>
          <p:spPr bwMode="auto">
            <a:xfrm>
              <a:off x="6380936" y="4357694"/>
              <a:ext cx="2385376" cy="2338244"/>
            </a:xfrm>
            <a:prstGeom prst="rect">
              <a:avLst/>
            </a:prstGeom>
            <a:noFill/>
            <a:ln w="9525">
              <a:noFill/>
              <a:miter lim="800000"/>
              <a:headEnd/>
              <a:tailEnd/>
            </a:ln>
            <a:effectLst/>
          </p:spPr>
        </p:pic>
        <p:sp>
          <p:nvSpPr>
            <p:cNvPr id="11" name="TextBox 10"/>
            <p:cNvSpPr txBox="1"/>
            <p:nvPr/>
          </p:nvSpPr>
          <p:spPr>
            <a:xfrm>
              <a:off x="3571868" y="4714884"/>
              <a:ext cx="1728678" cy="369332"/>
            </a:xfrm>
            <a:prstGeom prst="rect">
              <a:avLst/>
            </a:prstGeom>
            <a:noFill/>
          </p:spPr>
          <p:txBody>
            <a:bodyPr wrap="none" rtlCol="0">
              <a:spAutoFit/>
            </a:bodyPr>
            <a:lstStyle/>
            <a:p>
              <a:r>
                <a:rPr lang="en-GB" dirty="0" smtClean="0"/>
                <a:t>Pinned support</a:t>
              </a:r>
              <a:endParaRPr lang="en-US" dirty="0"/>
            </a:p>
          </p:txBody>
        </p:sp>
        <p:cxnSp>
          <p:nvCxnSpPr>
            <p:cNvPr id="12" name="Straight Arrow Connector 11"/>
            <p:cNvCxnSpPr/>
            <p:nvPr/>
          </p:nvCxnSpPr>
          <p:spPr>
            <a:xfrm rot="10800000" flipV="1">
              <a:off x="5286380" y="4857760"/>
              <a:ext cx="1714512" cy="7143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5286380" y="5072074"/>
              <a:ext cx="2643206"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5214942" y="5072074"/>
              <a:ext cx="1643074" cy="78581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13" name="Footer Placeholder 12"/>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929718" cy="3539430"/>
          </a:xfrm>
          <a:prstGeom prst="rect">
            <a:avLst/>
          </a:prstGeom>
        </p:spPr>
        <p:txBody>
          <a:bodyPr wrap="square">
            <a:spAutoFit/>
          </a:bodyPr>
          <a:lstStyle/>
          <a:p>
            <a:pPr algn="just"/>
            <a:r>
              <a:rPr lang="en-GB" sz="2800" b="1" dirty="0" smtClean="0">
                <a:solidFill>
                  <a:schemeClr val="bg1"/>
                </a:solidFill>
              </a:rPr>
              <a:t>Fixed supports</a:t>
            </a:r>
            <a:r>
              <a:rPr lang="en-GB" sz="2800" dirty="0" smtClean="0">
                <a:solidFill>
                  <a:schemeClr val="bg1"/>
                </a:solidFill>
              </a:rPr>
              <a:t> </a:t>
            </a:r>
            <a:r>
              <a:rPr lang="en-GB" sz="2800" b="1" dirty="0" smtClean="0">
                <a:solidFill>
                  <a:srgbClr val="1B351D"/>
                </a:solidFill>
              </a:rPr>
              <a:t>can resist vertical and horizontal forces as well as a moment. Since they restrain both rotation and translation, they are also known as rigid supports. This means that a structure only needs one fixed support in order to be stable. All three equations of equilibrium can be satisfied. A flagpole set into a concrete base is a good example of this kind of support.</a:t>
            </a:r>
            <a:endParaRPr lang="en-US" sz="2800" b="1" dirty="0">
              <a:solidFill>
                <a:srgbClr val="1B351D"/>
              </a:solidFill>
            </a:endParaRPr>
          </a:p>
        </p:txBody>
      </p:sp>
      <p:pic>
        <p:nvPicPr>
          <p:cNvPr id="6145" name="Picture 1"/>
          <p:cNvPicPr>
            <a:picLocks noChangeAspect="1" noChangeArrowheads="1"/>
          </p:cNvPicPr>
          <p:nvPr/>
        </p:nvPicPr>
        <p:blipFill>
          <a:blip r:embed="rId2"/>
          <a:srcRect/>
          <a:stretch>
            <a:fillRect/>
          </a:stretch>
        </p:blipFill>
        <p:spPr bwMode="auto">
          <a:xfrm>
            <a:off x="5045099" y="3286124"/>
            <a:ext cx="3579752" cy="3243255"/>
          </a:xfrm>
          <a:prstGeom prst="rect">
            <a:avLst/>
          </a:prstGeom>
          <a:noFill/>
          <a:ln w="9525">
            <a:noFill/>
            <a:miter lim="800000"/>
            <a:headEnd/>
            <a:tailEnd/>
          </a:ln>
          <a:effectLst/>
        </p:spPr>
      </p:pic>
      <p:sp>
        <p:nvSpPr>
          <p:cNvPr id="5" name="Footer Placeholder 4"/>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572560" cy="2677656"/>
          </a:xfrm>
          <a:prstGeom prst="rect">
            <a:avLst/>
          </a:prstGeom>
        </p:spPr>
        <p:txBody>
          <a:bodyPr wrap="square">
            <a:spAutoFit/>
          </a:bodyPr>
          <a:lstStyle/>
          <a:p>
            <a:pPr algn="just"/>
            <a:r>
              <a:rPr lang="en-GB" sz="2400" b="1" dirty="0" smtClean="0">
                <a:solidFill>
                  <a:schemeClr val="bg1"/>
                </a:solidFill>
              </a:rPr>
              <a:t>Simple supports </a:t>
            </a:r>
            <a:r>
              <a:rPr lang="en-GB" sz="2400" dirty="0" smtClean="0"/>
              <a:t>are idealized by some to be frictionless surface supports.  simple support cannot resist lateral loads of any magnitude.  For example, if a plank is laid across gap to provide a bridge, it is assumed that the plank will remain in its place. It will do so until a foot kicks it or moves it. At that moment the plank will move because the simple connection cannot develop any resistance to the lateral load.</a:t>
            </a:r>
            <a:endParaRPr lang="en-US" sz="2400" dirty="0"/>
          </a:p>
        </p:txBody>
      </p:sp>
      <p:sp>
        <p:nvSpPr>
          <p:cNvPr id="5" name="Rectangle 4"/>
          <p:cNvSpPr/>
          <p:nvPr/>
        </p:nvSpPr>
        <p:spPr>
          <a:xfrm>
            <a:off x="285720" y="5572140"/>
            <a:ext cx="7572428" cy="923330"/>
          </a:xfrm>
          <a:prstGeom prst="rect">
            <a:avLst/>
          </a:prstGeom>
        </p:spPr>
        <p:txBody>
          <a:bodyPr wrap="square">
            <a:spAutoFit/>
          </a:bodyPr>
          <a:lstStyle/>
          <a:p>
            <a:r>
              <a:rPr lang="en-GB" b="1" dirty="0" smtClean="0">
                <a:solidFill>
                  <a:srgbClr val="C00000"/>
                </a:solidFill>
              </a:rPr>
              <a:t>Reference:</a:t>
            </a:r>
            <a:endParaRPr lang="en-US" b="1" dirty="0" smtClean="0">
              <a:solidFill>
                <a:srgbClr val="C00000"/>
              </a:solidFill>
            </a:endParaRPr>
          </a:p>
          <a:p>
            <a:r>
              <a:rPr lang="en-US" b="1" dirty="0" smtClean="0">
                <a:solidFill>
                  <a:srgbClr val="C00000"/>
                </a:solidFill>
                <a:hlinkClick r:id="rId2"/>
              </a:rPr>
              <a:t>http://web.mit.edu/4.441/1_lectures/1_lecture13/1_lecture13.html</a:t>
            </a:r>
            <a:endParaRPr lang="en-US" b="1" dirty="0" smtClean="0">
              <a:solidFill>
                <a:srgbClr val="C00000"/>
              </a:solidFill>
            </a:endParaRPr>
          </a:p>
          <a:p>
            <a:r>
              <a:rPr lang="en-US" b="1" dirty="0" smtClean="0">
                <a:solidFill>
                  <a:srgbClr val="C00000"/>
                </a:solidFill>
              </a:rPr>
              <a:t>https://youtu.be/Y4861IUnUUA</a:t>
            </a:r>
            <a:endParaRPr lang="en-US" b="1" dirty="0">
              <a:solidFill>
                <a:srgbClr val="C00000"/>
              </a:solidFill>
            </a:endParaRPr>
          </a:p>
        </p:txBody>
      </p:sp>
      <p:grpSp>
        <p:nvGrpSpPr>
          <p:cNvPr id="14" name="Group 13"/>
          <p:cNvGrpSpPr/>
          <p:nvPr/>
        </p:nvGrpSpPr>
        <p:grpSpPr>
          <a:xfrm>
            <a:off x="2143108" y="3214686"/>
            <a:ext cx="5194444" cy="2338244"/>
            <a:chOff x="2143108" y="3214686"/>
            <a:chExt cx="5194444" cy="2338244"/>
          </a:xfrm>
        </p:grpSpPr>
        <p:pic>
          <p:nvPicPr>
            <p:cNvPr id="7" name="Picture 9"/>
            <p:cNvPicPr>
              <a:picLocks noChangeAspect="1" noChangeArrowheads="1"/>
            </p:cNvPicPr>
            <p:nvPr/>
          </p:nvPicPr>
          <p:blipFill>
            <a:blip r:embed="rId3"/>
            <a:srcRect t="26482"/>
            <a:stretch>
              <a:fillRect/>
            </a:stretch>
          </p:blipFill>
          <p:spPr bwMode="auto">
            <a:xfrm>
              <a:off x="4952176" y="3214686"/>
              <a:ext cx="2385376" cy="2338244"/>
            </a:xfrm>
            <a:prstGeom prst="rect">
              <a:avLst/>
            </a:prstGeom>
            <a:noFill/>
            <a:ln w="9525">
              <a:noFill/>
              <a:miter lim="800000"/>
              <a:headEnd/>
              <a:tailEnd/>
            </a:ln>
            <a:effectLst/>
          </p:spPr>
        </p:pic>
        <p:cxnSp>
          <p:nvCxnSpPr>
            <p:cNvPr id="8" name="Straight Arrow Connector 7"/>
            <p:cNvCxnSpPr/>
            <p:nvPr/>
          </p:nvCxnSpPr>
          <p:spPr>
            <a:xfrm rot="10800000">
              <a:off x="3857620" y="5000636"/>
              <a:ext cx="1500198" cy="142876"/>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43108" y="4786322"/>
              <a:ext cx="1698991" cy="369332"/>
            </a:xfrm>
            <a:prstGeom prst="rect">
              <a:avLst/>
            </a:prstGeom>
            <a:noFill/>
          </p:spPr>
          <p:txBody>
            <a:bodyPr wrap="none" rtlCol="0">
              <a:spAutoFit/>
            </a:bodyPr>
            <a:lstStyle/>
            <a:p>
              <a:r>
                <a:rPr lang="en-GB" dirty="0" smtClean="0"/>
                <a:t>Simple support</a:t>
              </a:r>
              <a:endParaRPr lang="en-US" dirty="0"/>
            </a:p>
          </p:txBody>
        </p:sp>
      </p:grpSp>
      <p:sp>
        <p:nvSpPr>
          <p:cNvPr id="10" name="Footer Placeholder 9"/>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pPr algn="ctr"/>
            <a:r>
              <a:rPr lang="en-GB" b="1" dirty="0" smtClean="0">
                <a:solidFill>
                  <a:srgbClr val="FFFF00"/>
                </a:solidFill>
              </a:rPr>
              <a:t>EQUILIBRIUM</a:t>
            </a:r>
            <a:endParaRPr lang="en-US" b="1" dirty="0">
              <a:solidFill>
                <a:srgbClr val="FFFF00"/>
              </a:solidFill>
            </a:endParaRPr>
          </a:p>
        </p:txBody>
      </p:sp>
      <p:sp>
        <p:nvSpPr>
          <p:cNvPr id="4" name="Rectangle 3"/>
          <p:cNvSpPr/>
          <p:nvPr/>
        </p:nvSpPr>
        <p:spPr>
          <a:xfrm>
            <a:off x="357158" y="1142984"/>
            <a:ext cx="8501122" cy="3416320"/>
          </a:xfrm>
          <a:prstGeom prst="rect">
            <a:avLst/>
          </a:prstGeom>
        </p:spPr>
        <p:txBody>
          <a:bodyPr wrap="square">
            <a:spAutoFit/>
          </a:bodyPr>
          <a:lstStyle/>
          <a:p>
            <a:pPr algn="just"/>
            <a:r>
              <a:rPr lang="en-US" sz="2400" b="1" dirty="0"/>
              <a:t>When all the forces that act upon an object are balanced, then the object is said to be in a state of equilibrium</a:t>
            </a:r>
            <a:r>
              <a:rPr lang="en-US" sz="2400" b="1" dirty="0" smtClean="0"/>
              <a:t>.</a:t>
            </a:r>
          </a:p>
          <a:p>
            <a:pPr algn="just"/>
            <a:r>
              <a:rPr lang="en-US" sz="2400" b="1" dirty="0" smtClean="0"/>
              <a:t> </a:t>
            </a:r>
          </a:p>
          <a:p>
            <a:pPr algn="just"/>
            <a:r>
              <a:rPr lang="en-US" sz="2400" b="1" dirty="0" smtClean="0"/>
              <a:t>The </a:t>
            </a:r>
            <a:r>
              <a:rPr lang="en-US" sz="2400" b="1" dirty="0"/>
              <a:t>forces are considered to be balanced if the rightward forces are balanced by the leftward forces and the upward forces are balanced by the downward forces. </a:t>
            </a:r>
            <a:endParaRPr lang="en-US" sz="2400" b="1" dirty="0" smtClean="0"/>
          </a:p>
          <a:p>
            <a:pPr algn="just"/>
            <a:endParaRPr lang="en-US" sz="2400" b="1" dirty="0" smtClean="0"/>
          </a:p>
          <a:p>
            <a:pPr algn="just"/>
            <a:r>
              <a:rPr lang="en-US" sz="2400" b="1" dirty="0" smtClean="0"/>
              <a:t>This </a:t>
            </a:r>
            <a:r>
              <a:rPr lang="en-US" sz="2400" b="1" dirty="0"/>
              <a:t>however does not necessarily mean that all the forces are equal to each other. </a:t>
            </a:r>
          </a:p>
        </p:txBody>
      </p:sp>
      <p:pic>
        <p:nvPicPr>
          <p:cNvPr id="5" name="Picture 4" descr="http://www.physicsclassroom.com/Class/vectors/u3l3c1.gif"/>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928926" y="4643446"/>
            <a:ext cx="3095625" cy="1571030"/>
          </a:xfrm>
          <a:prstGeom prst="rect">
            <a:avLst/>
          </a:prstGeom>
          <a:noFill/>
          <a:ln>
            <a:noFill/>
          </a:ln>
        </p:spPr>
      </p:pic>
      <p:sp>
        <p:nvSpPr>
          <p:cNvPr id="6" name="Footer Placeholder 5"/>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srcRect t="23810"/>
          <a:stretch>
            <a:fillRect/>
          </a:stretch>
        </p:blipFill>
        <p:spPr bwMode="auto">
          <a:xfrm>
            <a:off x="500034" y="500042"/>
            <a:ext cx="8001024" cy="4572008"/>
          </a:xfrm>
          <a:prstGeom prst="rect">
            <a:avLst/>
          </a:prstGeom>
          <a:noFill/>
          <a:ln w="9525">
            <a:noFill/>
            <a:miter lim="800000"/>
            <a:headEnd/>
            <a:tailEnd/>
          </a:ln>
          <a:effectLst/>
        </p:spPr>
      </p:pic>
      <p:sp>
        <p:nvSpPr>
          <p:cNvPr id="6" name="Rectangle 5"/>
          <p:cNvSpPr/>
          <p:nvPr/>
        </p:nvSpPr>
        <p:spPr>
          <a:xfrm>
            <a:off x="500034" y="5357826"/>
            <a:ext cx="4039504" cy="646331"/>
          </a:xfrm>
          <a:prstGeom prst="rect">
            <a:avLst/>
          </a:prstGeom>
        </p:spPr>
        <p:txBody>
          <a:bodyPr wrap="none">
            <a:spAutoFit/>
          </a:bodyPr>
          <a:lstStyle/>
          <a:p>
            <a:r>
              <a:rPr lang="en-US" dirty="0" smtClean="0"/>
              <a:t>Ref:</a:t>
            </a:r>
          </a:p>
          <a:p>
            <a:r>
              <a:rPr lang="en-US" dirty="0" smtClean="0"/>
              <a:t>https://slideplayer.com/slide/8365879/</a:t>
            </a:r>
            <a:endParaRPr lang="en-US" dirty="0"/>
          </a:p>
        </p:txBody>
      </p:sp>
      <p:sp>
        <p:nvSpPr>
          <p:cNvPr id="4" name="Footer Placeholder 3"/>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3"/>
          <a:srcRect/>
          <a:stretch>
            <a:fillRect/>
          </a:stretch>
        </p:blipFill>
        <p:spPr bwMode="auto">
          <a:xfrm>
            <a:off x="1785918" y="1285860"/>
            <a:ext cx="2343150" cy="19812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4429124" y="1285860"/>
            <a:ext cx="2714644" cy="2038111"/>
          </a:xfrm>
          <a:prstGeom prst="rect">
            <a:avLst/>
          </a:prstGeom>
          <a:noFill/>
          <a:ln w="9525">
            <a:noFill/>
            <a:miter lim="800000"/>
            <a:headEnd/>
            <a:tailEnd/>
          </a:ln>
          <a:effectLst/>
        </p:spPr>
      </p:pic>
      <p:sp>
        <p:nvSpPr>
          <p:cNvPr id="7" name="TextBox 6"/>
          <p:cNvSpPr txBox="1"/>
          <p:nvPr/>
        </p:nvSpPr>
        <p:spPr>
          <a:xfrm>
            <a:off x="0" y="214290"/>
            <a:ext cx="9409948" cy="461665"/>
          </a:xfrm>
          <a:prstGeom prst="rect">
            <a:avLst/>
          </a:prstGeom>
          <a:noFill/>
        </p:spPr>
        <p:txBody>
          <a:bodyPr wrap="none" rtlCol="0">
            <a:spAutoFit/>
          </a:bodyPr>
          <a:lstStyle/>
          <a:p>
            <a:r>
              <a:rPr lang="en-GB" sz="2400" dirty="0" smtClean="0"/>
              <a:t>We can’t apply PVW for a locked structure because </a:t>
            </a:r>
            <a:r>
              <a:rPr lang="en-GB" sz="2400" dirty="0" err="1" smtClean="0"/>
              <a:t>DoF</a:t>
            </a:r>
            <a:r>
              <a:rPr lang="en-GB" sz="2400" dirty="0" smtClean="0"/>
              <a:t> =0 in this case</a:t>
            </a:r>
            <a:endParaRPr lang="en-US" sz="2400" dirty="0"/>
          </a:p>
        </p:txBody>
      </p:sp>
      <p:sp>
        <p:nvSpPr>
          <p:cNvPr id="5" name="Footer Placeholder 4"/>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357166"/>
            <a:ext cx="5227328" cy="461665"/>
          </a:xfrm>
          <a:prstGeom prst="rect">
            <a:avLst/>
          </a:prstGeom>
          <a:noFill/>
        </p:spPr>
        <p:txBody>
          <a:bodyPr wrap="none" rtlCol="0">
            <a:spAutoFit/>
          </a:bodyPr>
          <a:lstStyle/>
          <a:p>
            <a:r>
              <a:rPr lang="en-GB" sz="2400" dirty="0" smtClean="0"/>
              <a:t>Find ‘F’ using principle of virtual work</a:t>
            </a:r>
            <a:endParaRPr lang="en-US" sz="2400" dirty="0"/>
          </a:p>
        </p:txBody>
      </p:sp>
      <p:grpSp>
        <p:nvGrpSpPr>
          <p:cNvPr id="33" name="Group 32"/>
          <p:cNvGrpSpPr/>
          <p:nvPr/>
        </p:nvGrpSpPr>
        <p:grpSpPr>
          <a:xfrm>
            <a:off x="1428728" y="1142984"/>
            <a:ext cx="5786478" cy="4286280"/>
            <a:chOff x="663848" y="1071546"/>
            <a:chExt cx="4265342" cy="3155414"/>
          </a:xfrm>
        </p:grpSpPr>
        <p:sp>
          <p:nvSpPr>
            <p:cNvPr id="4" name="Flowchart: Alternate Process 3"/>
            <p:cNvSpPr/>
            <p:nvPr/>
          </p:nvSpPr>
          <p:spPr>
            <a:xfrm rot="2622140">
              <a:off x="663848" y="2352086"/>
              <a:ext cx="2158817" cy="184879"/>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p:cNvSpPr/>
            <p:nvPr/>
          </p:nvSpPr>
          <p:spPr>
            <a:xfrm rot="18873048">
              <a:off x="2101139" y="2384679"/>
              <a:ext cx="2158817" cy="184879"/>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28662" y="1643050"/>
              <a:ext cx="214314" cy="285752"/>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57422" y="3000372"/>
              <a:ext cx="214314" cy="285752"/>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86182" y="1643050"/>
              <a:ext cx="214314" cy="285752"/>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5400000">
              <a:off x="642910" y="1785926"/>
              <a:ext cx="5715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43306" y="1643050"/>
              <a:ext cx="498478"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43306" y="1928802"/>
              <a:ext cx="498478"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2454986" y="3117122"/>
              <a:ext cx="1588" cy="714380"/>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14744" y="1071546"/>
              <a:ext cx="402674" cy="369332"/>
            </a:xfrm>
            <a:prstGeom prst="rect">
              <a:avLst/>
            </a:prstGeom>
            <a:noFill/>
          </p:spPr>
          <p:txBody>
            <a:bodyPr wrap="none" rtlCol="0">
              <a:spAutoFit/>
            </a:bodyPr>
            <a:lstStyle/>
            <a:p>
              <a:r>
                <a:rPr lang="en-GB" dirty="0" smtClean="0"/>
                <a:t>RJ</a:t>
              </a:r>
              <a:endParaRPr lang="en-US" dirty="0"/>
            </a:p>
          </p:txBody>
        </p:sp>
        <p:sp>
          <p:nvSpPr>
            <p:cNvPr id="19" name="TextBox 18"/>
            <p:cNvSpPr txBox="1"/>
            <p:nvPr/>
          </p:nvSpPr>
          <p:spPr>
            <a:xfrm>
              <a:off x="857224" y="1071546"/>
              <a:ext cx="386965" cy="369332"/>
            </a:xfrm>
            <a:prstGeom prst="rect">
              <a:avLst/>
            </a:prstGeom>
            <a:noFill/>
          </p:spPr>
          <p:txBody>
            <a:bodyPr wrap="none" rtlCol="0">
              <a:spAutoFit/>
            </a:bodyPr>
            <a:lstStyle/>
            <a:p>
              <a:r>
                <a:rPr lang="en-GB" dirty="0" smtClean="0"/>
                <a:t>PJ</a:t>
              </a:r>
              <a:endParaRPr lang="en-US" dirty="0"/>
            </a:p>
          </p:txBody>
        </p:sp>
        <p:cxnSp>
          <p:nvCxnSpPr>
            <p:cNvPr id="20" name="Straight Connector 19"/>
            <p:cNvCxnSpPr>
              <a:endCxn id="9" idx="2"/>
            </p:cNvCxnSpPr>
            <p:nvPr/>
          </p:nvCxnSpPr>
          <p:spPr>
            <a:xfrm>
              <a:off x="1142976" y="1785926"/>
              <a:ext cx="2643206" cy="1588"/>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20971" y="1675299"/>
              <a:ext cx="415498" cy="369332"/>
            </a:xfrm>
            <a:prstGeom prst="rect">
              <a:avLst/>
            </a:prstGeom>
            <a:noFill/>
          </p:spPr>
          <p:txBody>
            <a:bodyPr wrap="none" rtlCol="0">
              <a:spAutoFit/>
            </a:bodyPr>
            <a:lstStyle/>
            <a:p>
              <a:r>
                <a:rPr lang="en-GB" dirty="0" smtClean="0"/>
                <a:t>30</a:t>
              </a:r>
              <a:endParaRPr lang="en-US" dirty="0"/>
            </a:p>
          </p:txBody>
        </p:sp>
        <p:sp>
          <p:nvSpPr>
            <p:cNvPr id="26" name="TextBox 25"/>
            <p:cNvSpPr txBox="1"/>
            <p:nvPr/>
          </p:nvSpPr>
          <p:spPr>
            <a:xfrm>
              <a:off x="1365047" y="2402742"/>
              <a:ext cx="312906" cy="369332"/>
            </a:xfrm>
            <a:prstGeom prst="rect">
              <a:avLst/>
            </a:prstGeom>
            <a:noFill/>
          </p:spPr>
          <p:txBody>
            <a:bodyPr wrap="none" rtlCol="0">
              <a:spAutoFit/>
            </a:bodyPr>
            <a:lstStyle/>
            <a:p>
              <a:r>
                <a:rPr lang="en-GB" dirty="0" smtClean="0"/>
                <a:t>L</a:t>
              </a:r>
              <a:endParaRPr lang="en-US" dirty="0"/>
            </a:p>
          </p:txBody>
        </p:sp>
        <p:sp>
          <p:nvSpPr>
            <p:cNvPr id="27" name="TextBox 26"/>
            <p:cNvSpPr txBox="1"/>
            <p:nvPr/>
          </p:nvSpPr>
          <p:spPr>
            <a:xfrm>
              <a:off x="3161609" y="2461117"/>
              <a:ext cx="752129" cy="369332"/>
            </a:xfrm>
            <a:prstGeom prst="rect">
              <a:avLst/>
            </a:prstGeom>
            <a:noFill/>
          </p:spPr>
          <p:txBody>
            <a:bodyPr wrap="none" rtlCol="0">
              <a:spAutoFit/>
            </a:bodyPr>
            <a:lstStyle/>
            <a:p>
              <a:r>
                <a:rPr lang="en-GB" dirty="0" smtClean="0"/>
                <a:t>L=2m</a:t>
              </a:r>
              <a:endParaRPr lang="en-US" dirty="0"/>
            </a:p>
          </p:txBody>
        </p:sp>
        <p:sp>
          <p:nvSpPr>
            <p:cNvPr id="28" name="TextBox 27"/>
            <p:cNvSpPr txBox="1"/>
            <p:nvPr/>
          </p:nvSpPr>
          <p:spPr>
            <a:xfrm>
              <a:off x="2143108" y="3857628"/>
              <a:ext cx="928694" cy="369332"/>
            </a:xfrm>
            <a:prstGeom prst="rect">
              <a:avLst/>
            </a:prstGeom>
            <a:noFill/>
          </p:spPr>
          <p:txBody>
            <a:bodyPr wrap="square" rtlCol="0">
              <a:spAutoFit/>
            </a:bodyPr>
            <a:lstStyle/>
            <a:p>
              <a:r>
                <a:rPr lang="en-GB" dirty="0" smtClean="0"/>
                <a:t>500 N</a:t>
              </a:r>
              <a:endParaRPr lang="en-US" dirty="0"/>
            </a:p>
          </p:txBody>
        </p:sp>
        <p:sp>
          <p:nvSpPr>
            <p:cNvPr id="29" name="Block Arc 28"/>
            <p:cNvSpPr/>
            <p:nvPr/>
          </p:nvSpPr>
          <p:spPr>
            <a:xfrm rot="5400000">
              <a:off x="1327694" y="1840831"/>
              <a:ext cx="142876" cy="71438"/>
            </a:xfrm>
            <a:prstGeom prst="blockArc">
              <a:avLst>
                <a:gd name="adj1" fmla="val 10721772"/>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Arrow Connector 29"/>
            <p:cNvCxnSpPr/>
            <p:nvPr/>
          </p:nvCxnSpPr>
          <p:spPr>
            <a:xfrm>
              <a:off x="3929058" y="1785926"/>
              <a:ext cx="605704" cy="16602"/>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0" y="1643050"/>
              <a:ext cx="357190" cy="369332"/>
            </a:xfrm>
            <a:prstGeom prst="rect">
              <a:avLst/>
            </a:prstGeom>
            <a:noFill/>
          </p:spPr>
          <p:txBody>
            <a:bodyPr wrap="square" rtlCol="0">
              <a:spAutoFit/>
            </a:bodyPr>
            <a:lstStyle/>
            <a:p>
              <a:r>
                <a:rPr lang="en-GB" dirty="0" smtClean="0"/>
                <a:t>F</a:t>
              </a:r>
              <a:endParaRPr lang="en-US" dirty="0"/>
            </a:p>
          </p:txBody>
        </p:sp>
      </p:grpSp>
      <p:sp>
        <p:nvSpPr>
          <p:cNvPr id="34" name="TextBox 33"/>
          <p:cNvSpPr txBox="1"/>
          <p:nvPr/>
        </p:nvSpPr>
        <p:spPr>
          <a:xfrm>
            <a:off x="5572132" y="4714884"/>
            <a:ext cx="2904513" cy="923330"/>
          </a:xfrm>
          <a:prstGeom prst="rect">
            <a:avLst/>
          </a:prstGeom>
          <a:noFill/>
        </p:spPr>
        <p:txBody>
          <a:bodyPr wrap="none" rtlCol="0">
            <a:spAutoFit/>
          </a:bodyPr>
          <a:lstStyle/>
          <a:p>
            <a:r>
              <a:rPr lang="en-GB" dirty="0" smtClean="0">
                <a:solidFill>
                  <a:schemeClr val="bg1"/>
                </a:solidFill>
              </a:rPr>
              <a:t>System Constraint : Y,Z axis</a:t>
            </a:r>
          </a:p>
          <a:p>
            <a:r>
              <a:rPr lang="en-GB" dirty="0" err="1" smtClean="0">
                <a:solidFill>
                  <a:schemeClr val="bg1"/>
                </a:solidFill>
              </a:rPr>
              <a:t>DoF</a:t>
            </a:r>
            <a:r>
              <a:rPr lang="en-GB" dirty="0" smtClean="0">
                <a:solidFill>
                  <a:schemeClr val="bg1"/>
                </a:solidFill>
              </a:rPr>
              <a:t> : 1</a:t>
            </a:r>
          </a:p>
          <a:p>
            <a:r>
              <a:rPr lang="en-GB" dirty="0" smtClean="0">
                <a:solidFill>
                  <a:schemeClr val="bg1"/>
                </a:solidFill>
              </a:rPr>
              <a:t>System in </a:t>
            </a:r>
            <a:r>
              <a:rPr lang="en-GB" dirty="0" err="1" smtClean="0">
                <a:solidFill>
                  <a:schemeClr val="bg1"/>
                </a:solidFill>
              </a:rPr>
              <a:t>st.eq</a:t>
            </a:r>
            <a:endParaRPr lang="en-US" dirty="0">
              <a:solidFill>
                <a:schemeClr val="bg1"/>
              </a:solidFill>
            </a:endParaRPr>
          </a:p>
        </p:txBody>
      </p:sp>
      <p:sp>
        <p:nvSpPr>
          <p:cNvPr id="24" name="Footer Placeholder 23"/>
          <p:cNvSpPr>
            <a:spLocks noGrp="1"/>
          </p:cNvSpPr>
          <p:nvPr>
            <p:ph type="ftr" sz="quarter" idx="16"/>
          </p:nvPr>
        </p:nvSpPr>
        <p:spPr/>
        <p:txBody>
          <a:bodyPr/>
          <a:lstStyle/>
          <a:p>
            <a:r>
              <a:rPr lang="en-US" smtClean="0"/>
              <a:t>Dr.K.Vaideki, PSG CT</a:t>
            </a:r>
            <a:endParaRPr lang="en-US" dirty="0"/>
          </a:p>
        </p:txBody>
      </p:sp>
      <p:cxnSp>
        <p:nvCxnSpPr>
          <p:cNvPr id="35" name="Straight Arrow Connector 34"/>
          <p:cNvCxnSpPr/>
          <p:nvPr/>
        </p:nvCxnSpPr>
        <p:spPr>
          <a:xfrm>
            <a:off x="7786710" y="1142984"/>
            <a:ext cx="857256"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V="1">
            <a:off x="7465239" y="821513"/>
            <a:ext cx="795342" cy="952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858148" y="714356"/>
            <a:ext cx="481018" cy="44767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643966" y="1000108"/>
            <a:ext cx="295274" cy="369332"/>
          </a:xfrm>
          <a:prstGeom prst="rect">
            <a:avLst/>
          </a:prstGeom>
          <a:noFill/>
        </p:spPr>
        <p:txBody>
          <a:bodyPr wrap="none" rtlCol="0">
            <a:spAutoFit/>
          </a:bodyPr>
          <a:lstStyle/>
          <a:p>
            <a:r>
              <a:rPr lang="en-GB" dirty="0" smtClean="0"/>
              <a:t>x</a:t>
            </a:r>
            <a:endParaRPr lang="en-US" dirty="0"/>
          </a:p>
        </p:txBody>
      </p:sp>
      <p:sp>
        <p:nvSpPr>
          <p:cNvPr id="31" name="TextBox 30"/>
          <p:cNvSpPr txBox="1"/>
          <p:nvPr/>
        </p:nvSpPr>
        <p:spPr>
          <a:xfrm>
            <a:off x="7643834" y="0"/>
            <a:ext cx="320922" cy="369332"/>
          </a:xfrm>
          <a:prstGeom prst="rect">
            <a:avLst/>
          </a:prstGeom>
          <a:noFill/>
        </p:spPr>
        <p:txBody>
          <a:bodyPr wrap="none" rtlCol="0">
            <a:spAutoFit/>
          </a:bodyPr>
          <a:lstStyle/>
          <a:p>
            <a:r>
              <a:rPr lang="en-GB" dirty="0" smtClean="0"/>
              <a:t>Y</a:t>
            </a:r>
            <a:endParaRPr lang="en-US" dirty="0"/>
          </a:p>
        </p:txBody>
      </p:sp>
      <p:sp>
        <p:nvSpPr>
          <p:cNvPr id="38" name="TextBox 37"/>
          <p:cNvSpPr txBox="1"/>
          <p:nvPr/>
        </p:nvSpPr>
        <p:spPr>
          <a:xfrm>
            <a:off x="8429652" y="500042"/>
            <a:ext cx="317716" cy="369332"/>
          </a:xfrm>
          <a:prstGeom prst="rect">
            <a:avLst/>
          </a:prstGeom>
          <a:noFill/>
        </p:spPr>
        <p:txBody>
          <a:bodyPr wrap="none" rtlCol="0">
            <a:spAutoFit/>
          </a:bodyPr>
          <a:lstStyle/>
          <a:p>
            <a:r>
              <a:rPr lang="en-GB" dirty="0" smtClean="0"/>
              <a:t>Z</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p:cNvGrpSpPr/>
          <p:nvPr/>
        </p:nvGrpSpPr>
        <p:grpSpPr>
          <a:xfrm>
            <a:off x="0" y="428604"/>
            <a:ext cx="4429156" cy="3071834"/>
            <a:chOff x="0" y="428604"/>
            <a:chExt cx="4429156" cy="3071834"/>
          </a:xfrm>
        </p:grpSpPr>
        <p:sp>
          <p:nvSpPr>
            <p:cNvPr id="5" name="Flowchart: Alternate Process 4"/>
            <p:cNvSpPr/>
            <p:nvPr/>
          </p:nvSpPr>
          <p:spPr>
            <a:xfrm rot="2622140">
              <a:off x="0" y="1825434"/>
              <a:ext cx="2241728" cy="171611"/>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p:cNvSpPr/>
            <p:nvPr/>
          </p:nvSpPr>
          <p:spPr>
            <a:xfrm rot="18873048">
              <a:off x="1611413" y="1780188"/>
              <a:ext cx="2003884" cy="191979"/>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984" y="1101969"/>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758617" y="2361879"/>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42250" y="1101969"/>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a:off x="9740" y="1234503"/>
              <a:ext cx="530489" cy="164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93887" y="1101969"/>
              <a:ext cx="517622" cy="1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3887" y="1367213"/>
              <a:ext cx="517622" cy="1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1859928" y="2470250"/>
              <a:ext cx="1649" cy="663111"/>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52663" y="785794"/>
              <a:ext cx="335348" cy="369332"/>
            </a:xfrm>
            <a:prstGeom prst="rect">
              <a:avLst/>
            </a:prstGeom>
            <a:noFill/>
          </p:spPr>
          <p:txBody>
            <a:bodyPr wrap="none" rtlCol="0">
              <a:spAutoFit/>
            </a:bodyPr>
            <a:lstStyle/>
            <a:p>
              <a:r>
                <a:rPr lang="en-GB" dirty="0" smtClean="0"/>
                <a:t>C</a:t>
              </a:r>
              <a:endParaRPr lang="en-US" dirty="0"/>
            </a:p>
          </p:txBody>
        </p:sp>
        <p:sp>
          <p:nvSpPr>
            <p:cNvPr id="15" name="TextBox 14"/>
            <p:cNvSpPr txBox="1"/>
            <p:nvPr/>
          </p:nvSpPr>
          <p:spPr>
            <a:xfrm>
              <a:off x="200803" y="571480"/>
              <a:ext cx="340158" cy="369332"/>
            </a:xfrm>
            <a:prstGeom prst="rect">
              <a:avLst/>
            </a:prstGeom>
            <a:noFill/>
          </p:spPr>
          <p:txBody>
            <a:bodyPr wrap="none" rtlCol="0">
              <a:spAutoFit/>
            </a:bodyPr>
            <a:lstStyle/>
            <a:p>
              <a:r>
                <a:rPr lang="en-GB" dirty="0" smtClean="0"/>
                <a:t>A</a:t>
              </a:r>
              <a:endParaRPr lang="en-US" dirty="0"/>
            </a:p>
          </p:txBody>
        </p:sp>
        <p:cxnSp>
          <p:nvCxnSpPr>
            <p:cNvPr id="16" name="Straight Connector 15"/>
            <p:cNvCxnSpPr>
              <a:endCxn id="9" idx="2"/>
            </p:cNvCxnSpPr>
            <p:nvPr/>
          </p:nvCxnSpPr>
          <p:spPr>
            <a:xfrm>
              <a:off x="497529" y="1234591"/>
              <a:ext cx="2744721" cy="147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2553" y="1214422"/>
              <a:ext cx="437940" cy="369332"/>
            </a:xfrm>
            <a:prstGeom prst="rect">
              <a:avLst/>
            </a:prstGeom>
            <a:noFill/>
          </p:spPr>
          <p:txBody>
            <a:bodyPr wrap="none" rtlCol="0">
              <a:spAutoFit/>
            </a:bodyPr>
            <a:lstStyle/>
            <a:p>
              <a:r>
                <a:rPr lang="en-GB" dirty="0" smtClean="0"/>
                <a:t>d</a:t>
              </a:r>
              <a:r>
                <a:rPr lang="el-GR" dirty="0" smtClean="0"/>
                <a:t>θ</a:t>
              </a:r>
              <a:endParaRPr lang="en-US" dirty="0"/>
            </a:p>
          </p:txBody>
        </p:sp>
        <p:sp>
          <p:nvSpPr>
            <p:cNvPr id="18" name="TextBox 17"/>
            <p:cNvSpPr txBox="1"/>
            <p:nvPr/>
          </p:nvSpPr>
          <p:spPr>
            <a:xfrm>
              <a:off x="728129" y="1807139"/>
              <a:ext cx="324923" cy="342826"/>
            </a:xfrm>
            <a:prstGeom prst="rect">
              <a:avLst/>
            </a:prstGeom>
            <a:noFill/>
          </p:spPr>
          <p:txBody>
            <a:bodyPr wrap="none" rtlCol="0">
              <a:spAutoFit/>
            </a:bodyPr>
            <a:lstStyle/>
            <a:p>
              <a:r>
                <a:rPr lang="en-GB" dirty="0" smtClean="0"/>
                <a:t>L</a:t>
              </a:r>
              <a:endParaRPr lang="en-US" dirty="0"/>
            </a:p>
          </p:txBody>
        </p:sp>
        <p:sp>
          <p:nvSpPr>
            <p:cNvPr id="19" name="TextBox 18"/>
            <p:cNvSpPr txBox="1"/>
            <p:nvPr/>
          </p:nvSpPr>
          <p:spPr>
            <a:xfrm>
              <a:off x="2593690" y="1861325"/>
              <a:ext cx="781015" cy="342826"/>
            </a:xfrm>
            <a:prstGeom prst="rect">
              <a:avLst/>
            </a:prstGeom>
            <a:noFill/>
          </p:spPr>
          <p:txBody>
            <a:bodyPr wrap="none" rtlCol="0">
              <a:spAutoFit/>
            </a:bodyPr>
            <a:lstStyle/>
            <a:p>
              <a:r>
                <a:rPr lang="en-GB" dirty="0" smtClean="0"/>
                <a:t>L=2m</a:t>
              </a:r>
              <a:endParaRPr lang="en-US" dirty="0"/>
            </a:p>
          </p:txBody>
        </p:sp>
        <p:sp>
          <p:nvSpPr>
            <p:cNvPr id="20" name="TextBox 19"/>
            <p:cNvSpPr txBox="1"/>
            <p:nvPr/>
          </p:nvSpPr>
          <p:spPr>
            <a:xfrm>
              <a:off x="1536072" y="3157612"/>
              <a:ext cx="964361" cy="342826"/>
            </a:xfrm>
            <a:prstGeom prst="rect">
              <a:avLst/>
            </a:prstGeom>
            <a:noFill/>
          </p:spPr>
          <p:txBody>
            <a:bodyPr wrap="square" rtlCol="0">
              <a:spAutoFit/>
            </a:bodyPr>
            <a:lstStyle/>
            <a:p>
              <a:r>
                <a:rPr lang="en-GB" dirty="0" smtClean="0"/>
                <a:t>500 N</a:t>
              </a:r>
              <a:endParaRPr lang="en-US" dirty="0"/>
            </a:p>
          </p:txBody>
        </p:sp>
        <p:sp>
          <p:nvSpPr>
            <p:cNvPr id="21" name="Block Arc 20"/>
            <p:cNvSpPr/>
            <p:nvPr/>
          </p:nvSpPr>
          <p:spPr>
            <a:xfrm rot="5400000">
              <a:off x="572844" y="1427364"/>
              <a:ext cx="214314" cy="74182"/>
            </a:xfrm>
            <a:prstGeom prst="blockArc">
              <a:avLst>
                <a:gd name="adj1" fmla="val 10721772"/>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Arrow Connector 21"/>
            <p:cNvCxnSpPr/>
            <p:nvPr/>
          </p:nvCxnSpPr>
          <p:spPr>
            <a:xfrm>
              <a:off x="3390613" y="1234591"/>
              <a:ext cx="628967" cy="15411"/>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58248" y="1101969"/>
              <a:ext cx="370908" cy="342826"/>
            </a:xfrm>
            <a:prstGeom prst="rect">
              <a:avLst/>
            </a:prstGeom>
            <a:noFill/>
          </p:spPr>
          <p:txBody>
            <a:bodyPr wrap="square" rtlCol="0">
              <a:spAutoFit/>
            </a:bodyPr>
            <a:lstStyle/>
            <a:p>
              <a:r>
                <a:rPr lang="en-GB" dirty="0" smtClean="0"/>
                <a:t>F</a:t>
              </a:r>
              <a:endParaRPr lang="en-US" dirty="0"/>
            </a:p>
          </p:txBody>
        </p:sp>
        <p:sp>
          <p:nvSpPr>
            <p:cNvPr id="24" name="Flowchart: Alternate Process 23"/>
            <p:cNvSpPr/>
            <p:nvPr/>
          </p:nvSpPr>
          <p:spPr>
            <a:xfrm rot="19478217">
              <a:off x="1920032" y="1807775"/>
              <a:ext cx="2003884" cy="96998"/>
            </a:xfrm>
            <a:prstGeom prst="flowChartAlternateProcess">
              <a:avLst/>
            </a:prstGeom>
            <a:solidFill>
              <a:srgbClr val="A90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a:t>
              </a:r>
              <a:endParaRPr lang="en-US" dirty="0"/>
            </a:p>
          </p:txBody>
        </p:sp>
        <p:sp>
          <p:nvSpPr>
            <p:cNvPr id="26" name="Flowchart: Alternate Process 25"/>
            <p:cNvSpPr/>
            <p:nvPr/>
          </p:nvSpPr>
          <p:spPr>
            <a:xfrm rot="2124749">
              <a:off x="113956" y="1758428"/>
              <a:ext cx="2185545" cy="125939"/>
            </a:xfrm>
            <a:prstGeom prst="flowChartAlternateProcess">
              <a:avLst/>
            </a:prstGeom>
            <a:solidFill>
              <a:srgbClr val="A90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600477" y="791917"/>
              <a:ext cx="385683" cy="369332"/>
            </a:xfrm>
            <a:prstGeom prst="rect">
              <a:avLst/>
            </a:prstGeom>
            <a:noFill/>
          </p:spPr>
          <p:txBody>
            <a:bodyPr wrap="none" rtlCol="0">
              <a:spAutoFit/>
            </a:bodyPr>
            <a:lstStyle/>
            <a:p>
              <a:r>
                <a:rPr lang="en-GB" dirty="0" smtClean="0"/>
                <a:t>C’</a:t>
              </a:r>
              <a:endParaRPr lang="en-US" dirty="0"/>
            </a:p>
          </p:txBody>
        </p:sp>
        <p:sp>
          <p:nvSpPr>
            <p:cNvPr id="28" name="TextBox 27"/>
            <p:cNvSpPr txBox="1"/>
            <p:nvPr/>
          </p:nvSpPr>
          <p:spPr>
            <a:xfrm>
              <a:off x="1428760" y="2643182"/>
              <a:ext cx="322524" cy="369332"/>
            </a:xfrm>
            <a:prstGeom prst="rect">
              <a:avLst/>
            </a:prstGeom>
            <a:noFill/>
          </p:spPr>
          <p:txBody>
            <a:bodyPr wrap="none" rtlCol="0">
              <a:spAutoFit/>
            </a:bodyPr>
            <a:lstStyle/>
            <a:p>
              <a:r>
                <a:rPr lang="en-GB" dirty="0" smtClean="0"/>
                <a:t>B</a:t>
              </a:r>
              <a:endParaRPr lang="en-US" dirty="0"/>
            </a:p>
          </p:txBody>
        </p:sp>
        <p:sp>
          <p:nvSpPr>
            <p:cNvPr id="29" name="TextBox 28"/>
            <p:cNvSpPr txBox="1"/>
            <p:nvPr/>
          </p:nvSpPr>
          <p:spPr>
            <a:xfrm>
              <a:off x="1928826" y="1928802"/>
              <a:ext cx="428628" cy="369332"/>
            </a:xfrm>
            <a:prstGeom prst="rect">
              <a:avLst/>
            </a:prstGeom>
            <a:noFill/>
          </p:spPr>
          <p:txBody>
            <a:bodyPr wrap="square" rtlCol="0">
              <a:spAutoFit/>
            </a:bodyPr>
            <a:lstStyle/>
            <a:p>
              <a:r>
                <a:rPr lang="en-GB" dirty="0" smtClean="0"/>
                <a:t>B’</a:t>
              </a:r>
              <a:endParaRPr lang="en-US" dirty="0"/>
            </a:p>
          </p:txBody>
        </p:sp>
        <p:cxnSp>
          <p:nvCxnSpPr>
            <p:cNvPr id="31" name="Straight Connector 30"/>
            <p:cNvCxnSpPr>
              <a:endCxn id="27" idx="0"/>
            </p:cNvCxnSpPr>
            <p:nvPr/>
          </p:nvCxnSpPr>
          <p:spPr>
            <a:xfrm>
              <a:off x="3286116" y="785794"/>
              <a:ext cx="507203" cy="61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857388" y="2857496"/>
              <a:ext cx="28575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flipV="1">
              <a:off x="1893901" y="2607463"/>
              <a:ext cx="356396"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14678" y="428604"/>
              <a:ext cx="538930" cy="369332"/>
            </a:xfrm>
            <a:prstGeom prst="rect">
              <a:avLst/>
            </a:prstGeom>
            <a:noFill/>
          </p:spPr>
          <p:txBody>
            <a:bodyPr wrap="none" rtlCol="0">
              <a:spAutoFit/>
            </a:bodyPr>
            <a:lstStyle/>
            <a:p>
              <a:r>
                <a:rPr lang="en-GB" dirty="0" err="1" smtClean="0"/>
                <a:t>dX</a:t>
              </a:r>
              <a:r>
                <a:rPr lang="en-GB" baseline="-25000" dirty="0" err="1" smtClean="0"/>
                <a:t>c</a:t>
              </a:r>
              <a:endParaRPr lang="en-US" dirty="0"/>
            </a:p>
          </p:txBody>
        </p:sp>
        <p:sp>
          <p:nvSpPr>
            <p:cNvPr id="44" name="TextBox 43"/>
            <p:cNvSpPr txBox="1"/>
            <p:nvPr/>
          </p:nvSpPr>
          <p:spPr>
            <a:xfrm>
              <a:off x="2031696" y="2428868"/>
              <a:ext cx="543739" cy="369332"/>
            </a:xfrm>
            <a:prstGeom prst="rect">
              <a:avLst/>
            </a:prstGeom>
            <a:noFill/>
          </p:spPr>
          <p:txBody>
            <a:bodyPr wrap="none" rtlCol="0">
              <a:spAutoFit/>
            </a:bodyPr>
            <a:lstStyle/>
            <a:p>
              <a:r>
                <a:rPr lang="en-GB" dirty="0" err="1" smtClean="0"/>
                <a:t>dY</a:t>
              </a:r>
              <a:r>
                <a:rPr lang="en-GB" baseline="-25000" dirty="0" err="1" smtClean="0"/>
                <a:t>B</a:t>
              </a:r>
              <a:endParaRPr lang="en-US" dirty="0"/>
            </a:p>
          </p:txBody>
        </p:sp>
        <p:sp>
          <p:nvSpPr>
            <p:cNvPr id="45" name="TextBox 44"/>
            <p:cNvSpPr txBox="1"/>
            <p:nvPr/>
          </p:nvSpPr>
          <p:spPr>
            <a:xfrm>
              <a:off x="1824322" y="2811367"/>
              <a:ext cx="559769" cy="369332"/>
            </a:xfrm>
            <a:prstGeom prst="rect">
              <a:avLst/>
            </a:prstGeom>
            <a:noFill/>
          </p:spPr>
          <p:txBody>
            <a:bodyPr wrap="none" rtlCol="0">
              <a:spAutoFit/>
            </a:bodyPr>
            <a:lstStyle/>
            <a:p>
              <a:r>
                <a:rPr lang="en-GB" dirty="0" err="1" smtClean="0"/>
                <a:t>dX</a:t>
              </a:r>
              <a:r>
                <a:rPr lang="en-GB" baseline="-25000" dirty="0" err="1" smtClean="0"/>
                <a:t>B</a:t>
              </a:r>
              <a:endParaRPr lang="en-US" dirty="0"/>
            </a:p>
          </p:txBody>
        </p:sp>
      </p:grpSp>
      <p:grpSp>
        <p:nvGrpSpPr>
          <p:cNvPr id="103" name="Group 102"/>
          <p:cNvGrpSpPr/>
          <p:nvPr/>
        </p:nvGrpSpPr>
        <p:grpSpPr>
          <a:xfrm>
            <a:off x="4584214" y="428604"/>
            <a:ext cx="4429156" cy="3135515"/>
            <a:chOff x="4584214" y="428604"/>
            <a:chExt cx="4429156" cy="3135515"/>
          </a:xfrm>
        </p:grpSpPr>
        <p:sp>
          <p:nvSpPr>
            <p:cNvPr id="48" name="Flowchart: Alternate Process 47"/>
            <p:cNvSpPr/>
            <p:nvPr/>
          </p:nvSpPr>
          <p:spPr>
            <a:xfrm rot="2622140">
              <a:off x="4584214" y="1889115"/>
              <a:ext cx="2241728" cy="171611"/>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Alternate Process 48"/>
            <p:cNvSpPr/>
            <p:nvPr/>
          </p:nvSpPr>
          <p:spPr>
            <a:xfrm rot="18873048">
              <a:off x="6195627" y="1843869"/>
              <a:ext cx="2003884" cy="191979"/>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859198" y="1165650"/>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342831" y="2425560"/>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826464" y="1165650"/>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rot="5400000">
              <a:off x="4593954" y="1298184"/>
              <a:ext cx="530489" cy="164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678101" y="1165650"/>
              <a:ext cx="517622" cy="1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78101" y="1430894"/>
              <a:ext cx="517622" cy="1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flipV="1">
              <a:off x="6444142" y="2533931"/>
              <a:ext cx="1649" cy="663111"/>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86710" y="857232"/>
              <a:ext cx="335348" cy="369332"/>
            </a:xfrm>
            <a:prstGeom prst="rect">
              <a:avLst/>
            </a:prstGeom>
            <a:noFill/>
          </p:spPr>
          <p:txBody>
            <a:bodyPr wrap="square" rtlCol="0">
              <a:spAutoFit/>
            </a:bodyPr>
            <a:lstStyle/>
            <a:p>
              <a:r>
                <a:rPr lang="en-GB" dirty="0" smtClean="0"/>
                <a:t>C</a:t>
              </a:r>
              <a:endParaRPr lang="en-US" dirty="0"/>
            </a:p>
          </p:txBody>
        </p:sp>
        <p:sp>
          <p:nvSpPr>
            <p:cNvPr id="58" name="TextBox 57"/>
            <p:cNvSpPr txBox="1"/>
            <p:nvPr/>
          </p:nvSpPr>
          <p:spPr>
            <a:xfrm>
              <a:off x="4785017" y="635161"/>
              <a:ext cx="340158" cy="369332"/>
            </a:xfrm>
            <a:prstGeom prst="rect">
              <a:avLst/>
            </a:prstGeom>
            <a:noFill/>
          </p:spPr>
          <p:txBody>
            <a:bodyPr wrap="none" rtlCol="0">
              <a:spAutoFit/>
            </a:bodyPr>
            <a:lstStyle/>
            <a:p>
              <a:r>
                <a:rPr lang="en-GB" dirty="0" smtClean="0"/>
                <a:t>A</a:t>
              </a:r>
              <a:endParaRPr lang="en-US" dirty="0"/>
            </a:p>
          </p:txBody>
        </p:sp>
        <p:cxnSp>
          <p:nvCxnSpPr>
            <p:cNvPr id="59" name="Straight Connector 58"/>
            <p:cNvCxnSpPr>
              <a:endCxn id="52" idx="2"/>
            </p:cNvCxnSpPr>
            <p:nvPr/>
          </p:nvCxnSpPr>
          <p:spPr>
            <a:xfrm>
              <a:off x="5081743" y="1298272"/>
              <a:ext cx="2744721" cy="147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86767" y="1278103"/>
              <a:ext cx="437940" cy="369332"/>
            </a:xfrm>
            <a:prstGeom prst="rect">
              <a:avLst/>
            </a:prstGeom>
            <a:noFill/>
          </p:spPr>
          <p:txBody>
            <a:bodyPr wrap="none" rtlCol="0">
              <a:spAutoFit/>
            </a:bodyPr>
            <a:lstStyle/>
            <a:p>
              <a:r>
                <a:rPr lang="en-GB" dirty="0" smtClean="0"/>
                <a:t>d</a:t>
              </a:r>
              <a:r>
                <a:rPr lang="el-GR" dirty="0" smtClean="0"/>
                <a:t>θ</a:t>
              </a:r>
              <a:endParaRPr lang="en-US" dirty="0"/>
            </a:p>
          </p:txBody>
        </p:sp>
        <p:sp>
          <p:nvSpPr>
            <p:cNvPr id="61" name="TextBox 60"/>
            <p:cNvSpPr txBox="1"/>
            <p:nvPr/>
          </p:nvSpPr>
          <p:spPr>
            <a:xfrm>
              <a:off x="5312343" y="1870820"/>
              <a:ext cx="324923" cy="342826"/>
            </a:xfrm>
            <a:prstGeom prst="rect">
              <a:avLst/>
            </a:prstGeom>
            <a:noFill/>
          </p:spPr>
          <p:txBody>
            <a:bodyPr wrap="none" rtlCol="0">
              <a:spAutoFit/>
            </a:bodyPr>
            <a:lstStyle/>
            <a:p>
              <a:r>
                <a:rPr lang="en-GB" dirty="0" smtClean="0"/>
                <a:t>L</a:t>
              </a:r>
              <a:endParaRPr lang="en-US" dirty="0"/>
            </a:p>
          </p:txBody>
        </p:sp>
        <p:sp>
          <p:nvSpPr>
            <p:cNvPr id="62" name="TextBox 61"/>
            <p:cNvSpPr txBox="1"/>
            <p:nvPr/>
          </p:nvSpPr>
          <p:spPr>
            <a:xfrm>
              <a:off x="7177904" y="1925006"/>
              <a:ext cx="781015" cy="342826"/>
            </a:xfrm>
            <a:prstGeom prst="rect">
              <a:avLst/>
            </a:prstGeom>
            <a:noFill/>
          </p:spPr>
          <p:txBody>
            <a:bodyPr wrap="none" rtlCol="0">
              <a:spAutoFit/>
            </a:bodyPr>
            <a:lstStyle/>
            <a:p>
              <a:r>
                <a:rPr lang="en-GB" dirty="0" smtClean="0"/>
                <a:t>L=2m</a:t>
              </a:r>
              <a:endParaRPr lang="en-US" dirty="0"/>
            </a:p>
          </p:txBody>
        </p:sp>
        <p:sp>
          <p:nvSpPr>
            <p:cNvPr id="63" name="TextBox 62"/>
            <p:cNvSpPr txBox="1"/>
            <p:nvPr/>
          </p:nvSpPr>
          <p:spPr>
            <a:xfrm>
              <a:off x="6120286" y="3221293"/>
              <a:ext cx="964361" cy="342826"/>
            </a:xfrm>
            <a:prstGeom prst="rect">
              <a:avLst/>
            </a:prstGeom>
            <a:noFill/>
          </p:spPr>
          <p:txBody>
            <a:bodyPr wrap="square" rtlCol="0">
              <a:spAutoFit/>
            </a:bodyPr>
            <a:lstStyle/>
            <a:p>
              <a:r>
                <a:rPr lang="en-GB" dirty="0" smtClean="0"/>
                <a:t>500 N</a:t>
              </a:r>
              <a:endParaRPr lang="en-US" dirty="0"/>
            </a:p>
          </p:txBody>
        </p:sp>
        <p:sp>
          <p:nvSpPr>
            <p:cNvPr id="64" name="Block Arc 63"/>
            <p:cNvSpPr/>
            <p:nvPr/>
          </p:nvSpPr>
          <p:spPr>
            <a:xfrm rot="5400000">
              <a:off x="5286381" y="1571613"/>
              <a:ext cx="142874" cy="142876"/>
            </a:xfrm>
            <a:prstGeom prst="blockArc">
              <a:avLst>
                <a:gd name="adj1" fmla="val 10721772"/>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5" name="Straight Arrow Connector 64"/>
            <p:cNvCxnSpPr/>
            <p:nvPr/>
          </p:nvCxnSpPr>
          <p:spPr>
            <a:xfrm>
              <a:off x="7974827" y="1298272"/>
              <a:ext cx="628967" cy="15411"/>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642462" y="1165650"/>
              <a:ext cx="370908" cy="342826"/>
            </a:xfrm>
            <a:prstGeom prst="rect">
              <a:avLst/>
            </a:prstGeom>
            <a:noFill/>
          </p:spPr>
          <p:txBody>
            <a:bodyPr wrap="square" rtlCol="0">
              <a:spAutoFit/>
            </a:bodyPr>
            <a:lstStyle/>
            <a:p>
              <a:r>
                <a:rPr lang="en-GB" dirty="0" smtClean="0"/>
                <a:t>F</a:t>
              </a:r>
              <a:endParaRPr lang="en-US" dirty="0"/>
            </a:p>
          </p:txBody>
        </p:sp>
        <p:sp>
          <p:nvSpPr>
            <p:cNvPr id="67" name="Flowchart: Alternate Process 66"/>
            <p:cNvSpPr/>
            <p:nvPr/>
          </p:nvSpPr>
          <p:spPr>
            <a:xfrm rot="18413181">
              <a:off x="5781880" y="2067852"/>
              <a:ext cx="2003884" cy="96998"/>
            </a:xfrm>
            <a:prstGeom prst="flowChartAlternateProcess">
              <a:avLst/>
            </a:prstGeom>
            <a:solidFill>
              <a:srgbClr val="A90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a:t>
              </a:r>
              <a:endParaRPr lang="en-US" dirty="0"/>
            </a:p>
          </p:txBody>
        </p:sp>
        <p:sp>
          <p:nvSpPr>
            <p:cNvPr id="68" name="Flowchart: Alternate Process 67"/>
            <p:cNvSpPr/>
            <p:nvPr/>
          </p:nvSpPr>
          <p:spPr>
            <a:xfrm rot="3077162">
              <a:off x="4466695" y="2051890"/>
              <a:ext cx="2185545" cy="125939"/>
            </a:xfrm>
            <a:prstGeom prst="flowChartAlternateProcess">
              <a:avLst/>
            </a:prstGeom>
            <a:solidFill>
              <a:srgbClr val="A90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7215206" y="857232"/>
              <a:ext cx="385683" cy="369332"/>
            </a:xfrm>
            <a:prstGeom prst="rect">
              <a:avLst/>
            </a:prstGeom>
            <a:noFill/>
          </p:spPr>
          <p:txBody>
            <a:bodyPr wrap="none" rtlCol="0">
              <a:spAutoFit/>
            </a:bodyPr>
            <a:lstStyle/>
            <a:p>
              <a:r>
                <a:rPr lang="en-GB" dirty="0" smtClean="0"/>
                <a:t>C’</a:t>
              </a:r>
              <a:endParaRPr lang="en-US" dirty="0"/>
            </a:p>
          </p:txBody>
        </p:sp>
        <p:sp>
          <p:nvSpPr>
            <p:cNvPr id="70" name="TextBox 69"/>
            <p:cNvSpPr txBox="1"/>
            <p:nvPr/>
          </p:nvSpPr>
          <p:spPr>
            <a:xfrm>
              <a:off x="6266509" y="2123930"/>
              <a:ext cx="322524" cy="369332"/>
            </a:xfrm>
            <a:prstGeom prst="rect">
              <a:avLst/>
            </a:prstGeom>
            <a:noFill/>
          </p:spPr>
          <p:txBody>
            <a:bodyPr wrap="none" rtlCol="0">
              <a:spAutoFit/>
            </a:bodyPr>
            <a:lstStyle/>
            <a:p>
              <a:r>
                <a:rPr lang="en-GB" dirty="0" smtClean="0"/>
                <a:t>B</a:t>
              </a:r>
              <a:endParaRPr lang="en-US" dirty="0"/>
            </a:p>
          </p:txBody>
        </p:sp>
        <p:sp>
          <p:nvSpPr>
            <p:cNvPr id="71" name="TextBox 70"/>
            <p:cNvSpPr txBox="1"/>
            <p:nvPr/>
          </p:nvSpPr>
          <p:spPr>
            <a:xfrm>
              <a:off x="6039949" y="2507246"/>
              <a:ext cx="428628" cy="369332"/>
            </a:xfrm>
            <a:prstGeom prst="rect">
              <a:avLst/>
            </a:prstGeom>
            <a:noFill/>
          </p:spPr>
          <p:txBody>
            <a:bodyPr wrap="square" rtlCol="0">
              <a:spAutoFit/>
            </a:bodyPr>
            <a:lstStyle/>
            <a:p>
              <a:r>
                <a:rPr lang="en-GB" dirty="0" smtClean="0"/>
                <a:t>B’</a:t>
              </a:r>
              <a:endParaRPr lang="en-US" dirty="0"/>
            </a:p>
          </p:txBody>
        </p:sp>
        <p:cxnSp>
          <p:nvCxnSpPr>
            <p:cNvPr id="72" name="Straight Connector 71"/>
            <p:cNvCxnSpPr/>
            <p:nvPr/>
          </p:nvCxnSpPr>
          <p:spPr>
            <a:xfrm>
              <a:off x="7358082" y="857232"/>
              <a:ext cx="64294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180342" y="2934240"/>
              <a:ext cx="28575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6394066" y="2892818"/>
              <a:ext cx="214314"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358082" y="428604"/>
              <a:ext cx="538930" cy="369332"/>
            </a:xfrm>
            <a:prstGeom prst="rect">
              <a:avLst/>
            </a:prstGeom>
            <a:noFill/>
          </p:spPr>
          <p:txBody>
            <a:bodyPr wrap="none" rtlCol="0">
              <a:spAutoFit/>
            </a:bodyPr>
            <a:lstStyle/>
            <a:p>
              <a:r>
                <a:rPr lang="en-GB" dirty="0" err="1" smtClean="0"/>
                <a:t>dX</a:t>
              </a:r>
              <a:r>
                <a:rPr lang="en-GB" baseline="-25000" dirty="0" err="1" smtClean="0"/>
                <a:t>c</a:t>
              </a:r>
              <a:endParaRPr lang="en-US" dirty="0"/>
            </a:p>
          </p:txBody>
        </p:sp>
        <p:sp>
          <p:nvSpPr>
            <p:cNvPr id="76" name="TextBox 75"/>
            <p:cNvSpPr txBox="1"/>
            <p:nvPr/>
          </p:nvSpPr>
          <p:spPr>
            <a:xfrm>
              <a:off x="6455514" y="2669308"/>
              <a:ext cx="543739" cy="369332"/>
            </a:xfrm>
            <a:prstGeom prst="rect">
              <a:avLst/>
            </a:prstGeom>
            <a:noFill/>
          </p:spPr>
          <p:txBody>
            <a:bodyPr wrap="none" rtlCol="0">
              <a:spAutoFit/>
            </a:bodyPr>
            <a:lstStyle/>
            <a:p>
              <a:r>
                <a:rPr lang="en-GB" dirty="0" err="1" smtClean="0"/>
                <a:t>dY</a:t>
              </a:r>
              <a:r>
                <a:rPr lang="en-GB" baseline="-25000" dirty="0" err="1" smtClean="0"/>
                <a:t>B</a:t>
              </a:r>
              <a:endParaRPr lang="en-US" dirty="0"/>
            </a:p>
          </p:txBody>
        </p:sp>
        <p:sp>
          <p:nvSpPr>
            <p:cNvPr id="77" name="TextBox 76"/>
            <p:cNvSpPr txBox="1"/>
            <p:nvPr/>
          </p:nvSpPr>
          <p:spPr>
            <a:xfrm>
              <a:off x="6000760" y="2928934"/>
              <a:ext cx="559769" cy="369332"/>
            </a:xfrm>
            <a:prstGeom prst="rect">
              <a:avLst/>
            </a:prstGeom>
            <a:noFill/>
          </p:spPr>
          <p:txBody>
            <a:bodyPr wrap="none" rtlCol="0">
              <a:spAutoFit/>
            </a:bodyPr>
            <a:lstStyle/>
            <a:p>
              <a:r>
                <a:rPr lang="en-GB" dirty="0" err="1" smtClean="0"/>
                <a:t>dX</a:t>
              </a:r>
              <a:r>
                <a:rPr lang="en-GB" baseline="-25000" dirty="0" err="1" smtClean="0"/>
                <a:t>B</a:t>
              </a:r>
              <a:endParaRPr lang="en-US" dirty="0"/>
            </a:p>
          </p:txBody>
        </p:sp>
      </p:grpSp>
      <p:cxnSp>
        <p:nvCxnSpPr>
          <p:cNvPr id="83" name="Straight Connector 82"/>
          <p:cNvCxnSpPr/>
          <p:nvPr/>
        </p:nvCxnSpPr>
        <p:spPr>
          <a:xfrm rot="16200000" flipH="1">
            <a:off x="1464447" y="3393281"/>
            <a:ext cx="6215106" cy="14287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78" name="Footer Placeholder 77"/>
          <p:cNvSpPr>
            <a:spLocks noGrp="1"/>
          </p:cNvSpPr>
          <p:nvPr>
            <p:ph type="ftr" sz="quarter" idx="16"/>
          </p:nvPr>
        </p:nvSpPr>
        <p:spPr/>
        <p:txBody>
          <a:bodyPr/>
          <a:lstStyle/>
          <a:p>
            <a:r>
              <a:rPr lang="en-US" smtClean="0"/>
              <a:t>Dr.K.Vaideki, PSG CT</a:t>
            </a:r>
            <a:endParaRPr lang="en-US" dirty="0"/>
          </a:p>
        </p:txBody>
      </p:sp>
      <p:sp>
        <p:nvSpPr>
          <p:cNvPr id="79" name="TextBox 78"/>
          <p:cNvSpPr txBox="1"/>
          <p:nvPr/>
        </p:nvSpPr>
        <p:spPr>
          <a:xfrm>
            <a:off x="1571604" y="500042"/>
            <a:ext cx="773738" cy="369332"/>
          </a:xfrm>
          <a:prstGeom prst="rect">
            <a:avLst/>
          </a:prstGeom>
          <a:noFill/>
        </p:spPr>
        <p:txBody>
          <a:bodyPr wrap="none" rtlCol="0">
            <a:spAutoFit/>
          </a:bodyPr>
          <a:lstStyle/>
          <a:p>
            <a:r>
              <a:rPr lang="en-GB" dirty="0" smtClean="0"/>
              <a:t>Case 1</a:t>
            </a:r>
            <a:endParaRPr lang="en-US" dirty="0"/>
          </a:p>
        </p:txBody>
      </p:sp>
      <p:sp>
        <p:nvSpPr>
          <p:cNvPr id="80" name="TextBox 79"/>
          <p:cNvSpPr txBox="1"/>
          <p:nvPr/>
        </p:nvSpPr>
        <p:spPr>
          <a:xfrm>
            <a:off x="5857884" y="428604"/>
            <a:ext cx="813813" cy="369332"/>
          </a:xfrm>
          <a:prstGeom prst="rect">
            <a:avLst/>
          </a:prstGeom>
          <a:noFill/>
        </p:spPr>
        <p:txBody>
          <a:bodyPr wrap="none" rtlCol="0">
            <a:spAutoFit/>
          </a:bodyPr>
          <a:lstStyle/>
          <a:p>
            <a:r>
              <a:rPr lang="en-GB" dirty="0" smtClean="0"/>
              <a:t>Case 2</a:t>
            </a:r>
            <a:endParaRPr lang="en-US" dirty="0"/>
          </a:p>
        </p:txBody>
      </p:sp>
      <p:sp>
        <p:nvSpPr>
          <p:cNvPr id="82" name="TextBox 81"/>
          <p:cNvSpPr txBox="1"/>
          <p:nvPr/>
        </p:nvSpPr>
        <p:spPr>
          <a:xfrm>
            <a:off x="1000100" y="3857628"/>
            <a:ext cx="1931106" cy="1477328"/>
          </a:xfrm>
          <a:prstGeom prst="rect">
            <a:avLst/>
          </a:prstGeom>
          <a:noFill/>
        </p:spPr>
        <p:txBody>
          <a:bodyPr wrap="square" rtlCol="0">
            <a:spAutoFit/>
          </a:bodyPr>
          <a:lstStyle/>
          <a:p>
            <a:r>
              <a:rPr lang="en-GB" b="1" dirty="0" err="1" smtClean="0"/>
              <a:t>d</a:t>
            </a:r>
            <a:r>
              <a:rPr lang="en-GB" dirty="0" err="1" smtClean="0"/>
              <a:t>W</a:t>
            </a:r>
            <a:r>
              <a:rPr lang="en-GB" dirty="0" smtClean="0"/>
              <a:t>=0</a:t>
            </a:r>
          </a:p>
          <a:p>
            <a:r>
              <a:rPr lang="en-GB" dirty="0" smtClean="0"/>
              <a:t>+</a:t>
            </a:r>
            <a:r>
              <a:rPr lang="en-GB" dirty="0" err="1" smtClean="0"/>
              <a:t>FdXc</a:t>
            </a:r>
            <a:r>
              <a:rPr lang="en-GB" dirty="0" smtClean="0"/>
              <a:t> -500dY</a:t>
            </a:r>
            <a:r>
              <a:rPr lang="en-GB" baseline="-25000" dirty="0" smtClean="0"/>
              <a:t>B</a:t>
            </a:r>
            <a:r>
              <a:rPr lang="en-GB" dirty="0" smtClean="0"/>
              <a:t>=0</a:t>
            </a:r>
          </a:p>
          <a:p>
            <a:endParaRPr lang="en-GB" dirty="0" smtClean="0"/>
          </a:p>
          <a:p>
            <a:r>
              <a:rPr lang="en-GB" dirty="0" smtClean="0"/>
              <a:t>C:</a:t>
            </a:r>
          </a:p>
          <a:p>
            <a:r>
              <a:rPr lang="en-GB" dirty="0" smtClean="0"/>
              <a:t> F . </a:t>
            </a:r>
            <a:r>
              <a:rPr lang="en-GB" dirty="0" err="1" smtClean="0"/>
              <a:t>dX</a:t>
            </a:r>
            <a:r>
              <a:rPr lang="en-GB" baseline="-25000" dirty="0" err="1" smtClean="0"/>
              <a:t>c</a:t>
            </a:r>
            <a:r>
              <a:rPr lang="en-GB" baseline="-25000" dirty="0" smtClean="0"/>
              <a:t>   </a:t>
            </a:r>
            <a:endParaRPr lang="en-US" sz="2400" baseline="-25000" dirty="0"/>
          </a:p>
        </p:txBody>
      </p:sp>
      <p:sp>
        <p:nvSpPr>
          <p:cNvPr id="84" name="TextBox 83"/>
          <p:cNvSpPr txBox="1"/>
          <p:nvPr/>
        </p:nvSpPr>
        <p:spPr>
          <a:xfrm>
            <a:off x="4857752" y="3857628"/>
            <a:ext cx="1921423" cy="2308324"/>
          </a:xfrm>
          <a:prstGeom prst="rect">
            <a:avLst/>
          </a:prstGeom>
          <a:noFill/>
        </p:spPr>
        <p:txBody>
          <a:bodyPr wrap="square" rtlCol="0">
            <a:spAutoFit/>
          </a:bodyPr>
          <a:lstStyle/>
          <a:p>
            <a:r>
              <a:rPr lang="en-GB" dirty="0" err="1" smtClean="0"/>
              <a:t>dW</a:t>
            </a:r>
            <a:r>
              <a:rPr lang="en-GB" dirty="0" smtClean="0"/>
              <a:t>=0</a:t>
            </a:r>
          </a:p>
          <a:p>
            <a:r>
              <a:rPr lang="en-GB" dirty="0" smtClean="0"/>
              <a:t>-F.dXc+500dY</a:t>
            </a:r>
            <a:r>
              <a:rPr lang="en-GB" baseline="-25000" dirty="0" smtClean="0"/>
              <a:t>B</a:t>
            </a:r>
            <a:r>
              <a:rPr lang="en-GB" dirty="0" smtClean="0"/>
              <a:t>=0</a:t>
            </a:r>
          </a:p>
          <a:p>
            <a:endParaRPr lang="en-GB" dirty="0" smtClean="0"/>
          </a:p>
          <a:p>
            <a:r>
              <a:rPr lang="en-GB" dirty="0" smtClean="0"/>
              <a:t>C: </a:t>
            </a:r>
          </a:p>
          <a:p>
            <a:r>
              <a:rPr lang="en-GB" dirty="0" err="1" smtClean="0"/>
              <a:t>F.dXc</a:t>
            </a:r>
            <a:r>
              <a:rPr lang="en-GB" dirty="0" smtClean="0"/>
              <a:t> </a:t>
            </a:r>
          </a:p>
          <a:p>
            <a:endParaRPr lang="en-GB" dirty="0" smtClean="0"/>
          </a:p>
          <a:p>
            <a:r>
              <a:rPr lang="en-GB" dirty="0" smtClean="0"/>
              <a:t>B:</a:t>
            </a:r>
          </a:p>
          <a:p>
            <a:r>
              <a:rPr lang="en-GB" dirty="0" smtClean="0"/>
              <a:t>500.dY</a:t>
            </a:r>
            <a:r>
              <a:rPr lang="en-GB" baseline="-25000" dirty="0" smtClean="0"/>
              <a:t>B</a:t>
            </a:r>
            <a:endParaRPr lang="en-US" baseline="-25000" dirty="0"/>
          </a:p>
        </p:txBody>
      </p:sp>
      <p:cxnSp>
        <p:nvCxnSpPr>
          <p:cNvPr id="86" name="Straight Arrow Connector 85"/>
          <p:cNvCxnSpPr/>
          <p:nvPr/>
        </p:nvCxnSpPr>
        <p:spPr>
          <a:xfrm rot="5400000" flipH="1" flipV="1">
            <a:off x="2516014" y="2893215"/>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2908923" y="3286124"/>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00100" y="5429264"/>
            <a:ext cx="954877" cy="923330"/>
          </a:xfrm>
          <a:prstGeom prst="rect">
            <a:avLst/>
          </a:prstGeom>
          <a:noFill/>
        </p:spPr>
        <p:txBody>
          <a:bodyPr wrap="none" rtlCol="0">
            <a:spAutoFit/>
          </a:bodyPr>
          <a:lstStyle/>
          <a:p>
            <a:r>
              <a:rPr lang="en-GB" dirty="0" smtClean="0"/>
              <a:t>B:</a:t>
            </a:r>
          </a:p>
          <a:p>
            <a:r>
              <a:rPr lang="en-GB" dirty="0" smtClean="0"/>
              <a:t>500 </a:t>
            </a:r>
            <a:r>
              <a:rPr lang="en-GB" dirty="0" err="1" smtClean="0"/>
              <a:t>dY</a:t>
            </a:r>
            <a:r>
              <a:rPr lang="en-GB" baseline="-25000" dirty="0" err="1" smtClean="0"/>
              <a:t>B</a:t>
            </a:r>
            <a:endParaRPr lang="en-GB" baseline="-25000" dirty="0" smtClean="0"/>
          </a:p>
          <a:p>
            <a:endParaRPr lang="en-US" dirty="0"/>
          </a:p>
        </p:txBody>
      </p:sp>
      <p:sp>
        <p:nvSpPr>
          <p:cNvPr id="90" name="TextBox 89"/>
          <p:cNvSpPr txBox="1"/>
          <p:nvPr/>
        </p:nvSpPr>
        <p:spPr>
          <a:xfrm>
            <a:off x="1000100" y="6072206"/>
            <a:ext cx="1667701" cy="369332"/>
          </a:xfrm>
          <a:prstGeom prst="rect">
            <a:avLst/>
          </a:prstGeom>
          <a:noFill/>
        </p:spPr>
        <p:txBody>
          <a:bodyPr wrap="none" rtlCol="0">
            <a:spAutoFit/>
          </a:bodyPr>
          <a:lstStyle/>
          <a:p>
            <a:r>
              <a:rPr lang="en-GB" dirty="0" smtClean="0"/>
              <a:t>500. cos90 </a:t>
            </a:r>
            <a:r>
              <a:rPr lang="en-GB" dirty="0" err="1" smtClean="0"/>
              <a:t>dXc</a:t>
            </a:r>
            <a:endParaRPr lang="en-US" dirty="0"/>
          </a:p>
        </p:txBody>
      </p:sp>
      <p:cxnSp>
        <p:nvCxnSpPr>
          <p:cNvPr id="92" name="Straight Arrow Connector 91"/>
          <p:cNvCxnSpPr/>
          <p:nvPr/>
        </p:nvCxnSpPr>
        <p:spPr>
          <a:xfrm flipV="1">
            <a:off x="1643042" y="6000768"/>
            <a:ext cx="642942" cy="50006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304353" y="5798700"/>
            <a:ext cx="436338" cy="369332"/>
          </a:xfrm>
          <a:prstGeom prst="rect">
            <a:avLst/>
          </a:prstGeom>
          <a:noFill/>
        </p:spPr>
        <p:txBody>
          <a:bodyPr wrap="none" rtlCol="0">
            <a:spAutoFit/>
          </a:bodyPr>
          <a:lstStyle/>
          <a:p>
            <a:r>
              <a:rPr lang="en-GB" dirty="0" smtClean="0"/>
              <a:t>=0</a:t>
            </a:r>
            <a:endParaRPr lang="en-US" dirty="0"/>
          </a:p>
        </p:txBody>
      </p:sp>
      <p:sp>
        <p:nvSpPr>
          <p:cNvPr id="95" name="TextBox 94"/>
          <p:cNvSpPr txBox="1"/>
          <p:nvPr/>
        </p:nvSpPr>
        <p:spPr>
          <a:xfrm>
            <a:off x="2908923" y="2928934"/>
            <a:ext cx="436338" cy="369332"/>
          </a:xfrm>
          <a:prstGeom prst="rect">
            <a:avLst/>
          </a:prstGeom>
          <a:noFill/>
        </p:spPr>
        <p:txBody>
          <a:bodyPr wrap="none" rtlCol="0">
            <a:spAutoFit/>
          </a:bodyPr>
          <a:lstStyle/>
          <a:p>
            <a:r>
              <a:rPr lang="en-GB" dirty="0" smtClean="0"/>
              <a:t>90</a:t>
            </a:r>
            <a:endParaRPr lang="en-US" dirty="0"/>
          </a:p>
        </p:txBody>
      </p:sp>
      <p:sp>
        <p:nvSpPr>
          <p:cNvPr id="96" name="TextBox 95"/>
          <p:cNvSpPr txBox="1"/>
          <p:nvPr/>
        </p:nvSpPr>
        <p:spPr>
          <a:xfrm>
            <a:off x="2428860" y="2714620"/>
            <a:ext cx="543739" cy="369332"/>
          </a:xfrm>
          <a:prstGeom prst="rect">
            <a:avLst/>
          </a:prstGeom>
          <a:noFill/>
        </p:spPr>
        <p:txBody>
          <a:bodyPr wrap="none" rtlCol="0">
            <a:spAutoFit/>
          </a:bodyPr>
          <a:lstStyle/>
          <a:p>
            <a:r>
              <a:rPr lang="en-GB" dirty="0" err="1" smtClean="0"/>
              <a:t>dY</a:t>
            </a:r>
            <a:r>
              <a:rPr lang="en-GB" baseline="-25000" dirty="0" err="1" smtClean="0"/>
              <a:t>B</a:t>
            </a:r>
            <a:endParaRPr lang="en-US" baseline="-25000" dirty="0"/>
          </a:p>
        </p:txBody>
      </p:sp>
      <p:sp>
        <p:nvSpPr>
          <p:cNvPr id="97" name="TextBox 96"/>
          <p:cNvSpPr txBox="1"/>
          <p:nvPr/>
        </p:nvSpPr>
        <p:spPr>
          <a:xfrm>
            <a:off x="2986484" y="3266121"/>
            <a:ext cx="574196" cy="369332"/>
          </a:xfrm>
          <a:prstGeom prst="rect">
            <a:avLst/>
          </a:prstGeom>
          <a:noFill/>
        </p:spPr>
        <p:txBody>
          <a:bodyPr wrap="none" rtlCol="0">
            <a:spAutoFit/>
          </a:bodyPr>
          <a:lstStyle/>
          <a:p>
            <a:r>
              <a:rPr lang="en-GB" dirty="0" err="1" smtClean="0"/>
              <a:t>dXc</a:t>
            </a:r>
            <a:endParaRPr lang="en-US" dirty="0"/>
          </a:p>
        </p:txBody>
      </p:sp>
      <p:sp>
        <p:nvSpPr>
          <p:cNvPr id="104" name="Rectangle 103"/>
          <p:cNvSpPr/>
          <p:nvPr/>
        </p:nvSpPr>
        <p:spPr>
          <a:xfrm>
            <a:off x="285720" y="3481252"/>
            <a:ext cx="1736886" cy="369332"/>
          </a:xfrm>
          <a:prstGeom prst="rect">
            <a:avLst/>
          </a:prstGeom>
        </p:spPr>
        <p:txBody>
          <a:bodyPr wrap="none">
            <a:spAutoFit/>
          </a:bodyPr>
          <a:lstStyle/>
          <a:p>
            <a:pPr lvl="0"/>
            <a:r>
              <a:rPr lang="en-GB" b="1" dirty="0" smtClean="0">
                <a:solidFill>
                  <a:srgbClr val="FF0000"/>
                </a:solidFill>
              </a:rPr>
              <a:t>Applying PVW</a:t>
            </a:r>
          </a:p>
        </p:txBody>
      </p:sp>
      <p:sp>
        <p:nvSpPr>
          <p:cNvPr id="105" name="Rectangle 104"/>
          <p:cNvSpPr/>
          <p:nvPr/>
        </p:nvSpPr>
        <p:spPr>
          <a:xfrm>
            <a:off x="4572000" y="3533504"/>
            <a:ext cx="1736886" cy="369332"/>
          </a:xfrm>
          <a:prstGeom prst="rect">
            <a:avLst/>
          </a:prstGeom>
        </p:spPr>
        <p:txBody>
          <a:bodyPr wrap="none">
            <a:spAutoFit/>
          </a:bodyPr>
          <a:lstStyle/>
          <a:p>
            <a:pPr lvl="0"/>
            <a:r>
              <a:rPr lang="en-GB" b="1" dirty="0" smtClean="0">
                <a:solidFill>
                  <a:srgbClr val="FF0000"/>
                </a:solidFill>
              </a:rPr>
              <a:t>Applying PVW</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sp>
        <p:nvSpPr>
          <p:cNvPr id="6" name="Flowchart: Alternate Process 5"/>
          <p:cNvSpPr/>
          <p:nvPr/>
        </p:nvSpPr>
        <p:spPr>
          <a:xfrm rot="2622140">
            <a:off x="457200" y="2692002"/>
            <a:ext cx="4165246" cy="347405"/>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Alternate Process 6"/>
          <p:cNvSpPr/>
          <p:nvPr/>
        </p:nvSpPr>
        <p:spPr>
          <a:xfrm rot="18873048">
            <a:off x="3284641" y="2748596"/>
            <a:ext cx="4056616" cy="356708"/>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68135" y="1359659"/>
            <a:ext cx="413500" cy="53695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24801" y="3910191"/>
            <a:ext cx="413500" cy="53695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81467" y="1359659"/>
            <a:ext cx="413500" cy="53695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5400000">
            <a:off x="431181" y="1628096"/>
            <a:ext cx="1073909" cy="306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2"/>
          </p:cNvCxnSpPr>
          <p:nvPr/>
        </p:nvCxnSpPr>
        <p:spPr>
          <a:xfrm>
            <a:off x="1381635" y="1628136"/>
            <a:ext cx="5099832" cy="298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18002" y="1420257"/>
            <a:ext cx="801667" cy="694009"/>
          </a:xfrm>
          <a:prstGeom prst="rect">
            <a:avLst/>
          </a:prstGeom>
          <a:noFill/>
        </p:spPr>
        <p:txBody>
          <a:bodyPr wrap="none" rtlCol="0">
            <a:spAutoFit/>
          </a:bodyPr>
          <a:lstStyle/>
          <a:p>
            <a:r>
              <a:rPr lang="en-GB" dirty="0" smtClean="0"/>
              <a:t>30</a:t>
            </a:r>
            <a:endParaRPr lang="en-US" dirty="0"/>
          </a:p>
        </p:txBody>
      </p:sp>
      <p:sp>
        <p:nvSpPr>
          <p:cNvPr id="19" name="TextBox 18"/>
          <p:cNvSpPr txBox="1"/>
          <p:nvPr/>
        </p:nvSpPr>
        <p:spPr>
          <a:xfrm>
            <a:off x="1810101" y="2787190"/>
            <a:ext cx="603724" cy="694009"/>
          </a:xfrm>
          <a:prstGeom prst="rect">
            <a:avLst/>
          </a:prstGeom>
          <a:noFill/>
        </p:spPr>
        <p:txBody>
          <a:bodyPr wrap="none" rtlCol="0">
            <a:spAutoFit/>
          </a:bodyPr>
          <a:lstStyle/>
          <a:p>
            <a:r>
              <a:rPr lang="en-GB" dirty="0" smtClean="0"/>
              <a:t>L</a:t>
            </a:r>
            <a:endParaRPr lang="en-US" dirty="0"/>
          </a:p>
        </p:txBody>
      </p:sp>
      <p:sp>
        <p:nvSpPr>
          <p:cNvPr id="20" name="TextBox 19"/>
          <p:cNvSpPr txBox="1"/>
          <p:nvPr/>
        </p:nvSpPr>
        <p:spPr>
          <a:xfrm>
            <a:off x="5276409" y="2896882"/>
            <a:ext cx="1451166" cy="694009"/>
          </a:xfrm>
          <a:prstGeom prst="rect">
            <a:avLst/>
          </a:prstGeom>
          <a:noFill/>
        </p:spPr>
        <p:txBody>
          <a:bodyPr wrap="none" rtlCol="0">
            <a:spAutoFit/>
          </a:bodyPr>
          <a:lstStyle/>
          <a:p>
            <a:r>
              <a:rPr lang="en-GB" dirty="0" smtClean="0"/>
              <a:t>L=2m</a:t>
            </a:r>
            <a:endParaRPr lang="en-US" dirty="0"/>
          </a:p>
        </p:txBody>
      </p:sp>
      <p:sp>
        <p:nvSpPr>
          <p:cNvPr id="22" name="Block Arc 21"/>
          <p:cNvSpPr/>
          <p:nvPr/>
        </p:nvSpPr>
        <p:spPr>
          <a:xfrm rot="5400000">
            <a:off x="1741627" y="1729510"/>
            <a:ext cx="268477" cy="137833"/>
          </a:xfrm>
          <a:prstGeom prst="blockArc">
            <a:avLst>
              <a:gd name="adj1" fmla="val 10721772"/>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6" name="Straight Connector 25"/>
          <p:cNvCxnSpPr/>
          <p:nvPr/>
        </p:nvCxnSpPr>
        <p:spPr>
          <a:xfrm rot="5400000">
            <a:off x="2782701" y="2815526"/>
            <a:ext cx="2345776" cy="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00100" y="857232"/>
            <a:ext cx="340158" cy="369332"/>
          </a:xfrm>
          <a:prstGeom prst="rect">
            <a:avLst/>
          </a:prstGeom>
          <a:noFill/>
        </p:spPr>
        <p:txBody>
          <a:bodyPr wrap="none" rtlCol="0">
            <a:spAutoFit/>
          </a:bodyPr>
          <a:lstStyle/>
          <a:p>
            <a:r>
              <a:rPr lang="en-GB" dirty="0" smtClean="0"/>
              <a:t>A</a:t>
            </a:r>
            <a:endParaRPr lang="en-US" dirty="0"/>
          </a:p>
        </p:txBody>
      </p:sp>
      <p:sp>
        <p:nvSpPr>
          <p:cNvPr id="28" name="TextBox 27"/>
          <p:cNvSpPr txBox="1"/>
          <p:nvPr/>
        </p:nvSpPr>
        <p:spPr>
          <a:xfrm>
            <a:off x="3786182" y="1142984"/>
            <a:ext cx="370614" cy="369332"/>
          </a:xfrm>
          <a:prstGeom prst="rect">
            <a:avLst/>
          </a:prstGeom>
          <a:noFill/>
        </p:spPr>
        <p:txBody>
          <a:bodyPr wrap="none" rtlCol="0">
            <a:spAutoFit/>
          </a:bodyPr>
          <a:lstStyle/>
          <a:p>
            <a:r>
              <a:rPr lang="en-GB" dirty="0" smtClean="0"/>
              <a:t>O</a:t>
            </a:r>
            <a:endParaRPr lang="en-US" dirty="0"/>
          </a:p>
        </p:txBody>
      </p:sp>
      <p:sp>
        <p:nvSpPr>
          <p:cNvPr id="29" name="TextBox 28"/>
          <p:cNvSpPr txBox="1"/>
          <p:nvPr/>
        </p:nvSpPr>
        <p:spPr>
          <a:xfrm>
            <a:off x="3428992" y="4143380"/>
            <a:ext cx="322524" cy="369332"/>
          </a:xfrm>
          <a:prstGeom prst="rect">
            <a:avLst/>
          </a:prstGeom>
          <a:noFill/>
        </p:spPr>
        <p:txBody>
          <a:bodyPr wrap="none" rtlCol="0">
            <a:spAutoFit/>
          </a:bodyPr>
          <a:lstStyle/>
          <a:p>
            <a:r>
              <a:rPr lang="en-GB" dirty="0" smtClean="0"/>
              <a:t>B</a:t>
            </a:r>
            <a:endParaRPr lang="en-US" dirty="0"/>
          </a:p>
        </p:txBody>
      </p:sp>
      <p:sp>
        <p:nvSpPr>
          <p:cNvPr id="30" name="TextBox 29"/>
          <p:cNvSpPr txBox="1"/>
          <p:nvPr/>
        </p:nvSpPr>
        <p:spPr>
          <a:xfrm>
            <a:off x="6429388" y="1071546"/>
            <a:ext cx="340158" cy="369332"/>
          </a:xfrm>
          <a:prstGeom prst="rect">
            <a:avLst/>
          </a:prstGeom>
          <a:noFill/>
        </p:spPr>
        <p:txBody>
          <a:bodyPr wrap="none" rtlCol="0">
            <a:spAutoFit/>
          </a:bodyPr>
          <a:lstStyle/>
          <a:p>
            <a:r>
              <a:rPr lang="en-GB" dirty="0" smtClean="0"/>
              <a:t>C</a:t>
            </a:r>
            <a:endParaRPr lang="en-US" dirty="0"/>
          </a:p>
        </p:txBody>
      </p:sp>
      <p:sp>
        <p:nvSpPr>
          <p:cNvPr id="31" name="TextBox 30"/>
          <p:cNvSpPr txBox="1"/>
          <p:nvPr/>
        </p:nvSpPr>
        <p:spPr>
          <a:xfrm>
            <a:off x="2428860" y="1142984"/>
            <a:ext cx="875176" cy="369332"/>
          </a:xfrm>
          <a:prstGeom prst="rect">
            <a:avLst/>
          </a:prstGeom>
          <a:noFill/>
        </p:spPr>
        <p:txBody>
          <a:bodyPr wrap="none" rtlCol="0">
            <a:spAutoFit/>
          </a:bodyPr>
          <a:lstStyle/>
          <a:p>
            <a:r>
              <a:rPr lang="en-GB" dirty="0" smtClean="0"/>
              <a:t>L </a:t>
            </a:r>
            <a:r>
              <a:rPr lang="en-GB" dirty="0" err="1" smtClean="0"/>
              <a:t>cosT</a:t>
            </a:r>
            <a:r>
              <a:rPr lang="en-GB" dirty="0" smtClean="0"/>
              <a:t> </a:t>
            </a:r>
            <a:endParaRPr lang="en-US" dirty="0"/>
          </a:p>
        </p:txBody>
      </p:sp>
      <p:sp>
        <p:nvSpPr>
          <p:cNvPr id="32" name="TextBox 31"/>
          <p:cNvSpPr txBox="1"/>
          <p:nvPr/>
        </p:nvSpPr>
        <p:spPr>
          <a:xfrm>
            <a:off x="3221573" y="2285992"/>
            <a:ext cx="850361" cy="369332"/>
          </a:xfrm>
          <a:prstGeom prst="rect">
            <a:avLst/>
          </a:prstGeom>
          <a:noFill/>
        </p:spPr>
        <p:txBody>
          <a:bodyPr wrap="none" rtlCol="0">
            <a:spAutoFit/>
          </a:bodyPr>
          <a:lstStyle/>
          <a:p>
            <a:r>
              <a:rPr lang="en-GB" dirty="0" smtClean="0"/>
              <a:t>L </a:t>
            </a:r>
            <a:r>
              <a:rPr lang="en-GB" dirty="0" err="1" smtClean="0"/>
              <a:t>sinT</a:t>
            </a:r>
            <a:r>
              <a:rPr lang="en-GB" dirty="0" smtClean="0"/>
              <a:t> </a:t>
            </a:r>
            <a:endParaRPr lang="en-US" dirty="0"/>
          </a:p>
        </p:txBody>
      </p:sp>
      <p:sp>
        <p:nvSpPr>
          <p:cNvPr id="33" name="TextBox 32"/>
          <p:cNvSpPr txBox="1"/>
          <p:nvPr/>
        </p:nvSpPr>
        <p:spPr>
          <a:xfrm>
            <a:off x="6929454" y="1428736"/>
            <a:ext cx="1383584" cy="369332"/>
          </a:xfrm>
          <a:prstGeom prst="rect">
            <a:avLst/>
          </a:prstGeom>
          <a:noFill/>
        </p:spPr>
        <p:txBody>
          <a:bodyPr wrap="none" rtlCol="0">
            <a:spAutoFit/>
          </a:bodyPr>
          <a:lstStyle/>
          <a:p>
            <a:r>
              <a:rPr lang="en-GB" dirty="0" smtClean="0"/>
              <a:t>(2L </a:t>
            </a:r>
            <a:r>
              <a:rPr lang="en-GB" dirty="0" err="1" smtClean="0"/>
              <a:t>cosT</a:t>
            </a:r>
            <a:r>
              <a:rPr lang="en-GB" dirty="0" smtClean="0"/>
              <a:t>, 0) </a:t>
            </a:r>
            <a:endParaRPr lang="en-US" dirty="0"/>
          </a:p>
        </p:txBody>
      </p:sp>
      <p:sp>
        <p:nvSpPr>
          <p:cNvPr id="34" name="TextBox 33"/>
          <p:cNvSpPr txBox="1"/>
          <p:nvPr/>
        </p:nvSpPr>
        <p:spPr>
          <a:xfrm>
            <a:off x="3286116" y="4429132"/>
            <a:ext cx="1651286" cy="646331"/>
          </a:xfrm>
          <a:prstGeom prst="rect">
            <a:avLst/>
          </a:prstGeom>
          <a:noFill/>
        </p:spPr>
        <p:txBody>
          <a:bodyPr wrap="none" rtlCol="0">
            <a:spAutoFit/>
          </a:bodyPr>
          <a:lstStyle/>
          <a:p>
            <a:r>
              <a:rPr lang="en-GB" dirty="0" smtClean="0"/>
              <a:t>(L </a:t>
            </a:r>
            <a:r>
              <a:rPr lang="en-GB" dirty="0" err="1" smtClean="0"/>
              <a:t>cosT</a:t>
            </a:r>
            <a:r>
              <a:rPr lang="en-GB" dirty="0" smtClean="0"/>
              <a:t>, </a:t>
            </a:r>
            <a:r>
              <a:rPr lang="en-GB" dirty="0" err="1" smtClean="0"/>
              <a:t>LsinT</a:t>
            </a:r>
            <a:r>
              <a:rPr lang="en-GB" dirty="0" smtClean="0"/>
              <a:t>)</a:t>
            </a:r>
          </a:p>
          <a:p>
            <a:r>
              <a:rPr lang="en-GB" dirty="0" smtClean="0"/>
              <a:t> </a:t>
            </a:r>
            <a:endParaRPr lang="en-US" dirty="0"/>
          </a:p>
        </p:txBody>
      </p:sp>
      <p:sp>
        <p:nvSpPr>
          <p:cNvPr id="35" name="TextBox 34"/>
          <p:cNvSpPr txBox="1"/>
          <p:nvPr/>
        </p:nvSpPr>
        <p:spPr>
          <a:xfrm>
            <a:off x="6500826" y="2428868"/>
            <a:ext cx="1882247" cy="1754326"/>
          </a:xfrm>
          <a:prstGeom prst="rect">
            <a:avLst/>
          </a:prstGeom>
          <a:noFill/>
        </p:spPr>
        <p:txBody>
          <a:bodyPr wrap="none" rtlCol="0">
            <a:spAutoFit/>
          </a:bodyPr>
          <a:lstStyle/>
          <a:p>
            <a:r>
              <a:rPr lang="en-GB" dirty="0" err="1" smtClean="0"/>
              <a:t>dXc</a:t>
            </a:r>
            <a:r>
              <a:rPr lang="en-GB" dirty="0" smtClean="0"/>
              <a:t>/</a:t>
            </a:r>
            <a:r>
              <a:rPr lang="en-GB" dirty="0" err="1" smtClean="0"/>
              <a:t>dT</a:t>
            </a:r>
            <a:r>
              <a:rPr lang="en-GB" dirty="0" smtClean="0"/>
              <a:t>= -2LsinT</a:t>
            </a:r>
          </a:p>
          <a:p>
            <a:r>
              <a:rPr lang="en-GB" dirty="0" smtClean="0"/>
              <a:t>|</a:t>
            </a:r>
            <a:r>
              <a:rPr lang="en-GB" dirty="0" err="1" smtClean="0"/>
              <a:t>dXc</a:t>
            </a:r>
            <a:r>
              <a:rPr lang="en-GB" dirty="0" smtClean="0"/>
              <a:t>|-2LsinT.dT</a:t>
            </a:r>
          </a:p>
          <a:p>
            <a:endParaRPr lang="en-GB" dirty="0" smtClean="0"/>
          </a:p>
          <a:p>
            <a:r>
              <a:rPr lang="en-GB" dirty="0" err="1" smtClean="0"/>
              <a:t>dY</a:t>
            </a:r>
            <a:r>
              <a:rPr lang="en-GB" baseline="-25000" dirty="0" err="1" smtClean="0"/>
              <a:t>B</a:t>
            </a:r>
            <a:r>
              <a:rPr lang="en-GB" dirty="0" smtClean="0"/>
              <a:t>/</a:t>
            </a:r>
            <a:r>
              <a:rPr lang="en-GB" dirty="0" err="1" smtClean="0"/>
              <a:t>dT</a:t>
            </a:r>
            <a:r>
              <a:rPr lang="en-GB" dirty="0" smtClean="0"/>
              <a:t>= </a:t>
            </a:r>
            <a:r>
              <a:rPr lang="en-GB" dirty="0" err="1" smtClean="0"/>
              <a:t>LcosT</a:t>
            </a:r>
            <a:endParaRPr lang="en-GB" dirty="0" smtClean="0"/>
          </a:p>
          <a:p>
            <a:r>
              <a:rPr lang="en-GB" dirty="0" smtClean="0"/>
              <a:t>|</a:t>
            </a:r>
            <a:r>
              <a:rPr lang="en-GB" dirty="0" err="1" smtClean="0"/>
              <a:t>dY</a:t>
            </a:r>
            <a:r>
              <a:rPr lang="en-GB" baseline="-25000" dirty="0" err="1" smtClean="0"/>
              <a:t>B</a:t>
            </a:r>
            <a:r>
              <a:rPr lang="en-GB" dirty="0" smtClean="0"/>
              <a:t>| =</a:t>
            </a:r>
            <a:r>
              <a:rPr lang="en-GB" dirty="0" err="1" smtClean="0"/>
              <a:t>LcosT.dT</a:t>
            </a:r>
            <a:endParaRPr lang="en-GB" dirty="0" smtClean="0"/>
          </a:p>
          <a:p>
            <a:r>
              <a:rPr lang="en-GB" dirty="0" smtClean="0"/>
              <a:t> </a:t>
            </a:r>
            <a:endParaRPr lang="en-US" dirty="0"/>
          </a:p>
        </p:txBody>
      </p:sp>
      <p:sp>
        <p:nvSpPr>
          <p:cNvPr id="36" name="Rectangle 35"/>
          <p:cNvSpPr/>
          <p:nvPr/>
        </p:nvSpPr>
        <p:spPr>
          <a:xfrm>
            <a:off x="5434902" y="3929066"/>
            <a:ext cx="3621312" cy="2308324"/>
          </a:xfrm>
          <a:prstGeom prst="rect">
            <a:avLst/>
          </a:prstGeom>
        </p:spPr>
        <p:txBody>
          <a:bodyPr wrap="none">
            <a:spAutoFit/>
          </a:bodyPr>
          <a:lstStyle/>
          <a:p>
            <a:r>
              <a:rPr lang="en-GB" dirty="0" smtClean="0"/>
              <a:t>Sub |</a:t>
            </a:r>
            <a:r>
              <a:rPr lang="en-GB" dirty="0" err="1" smtClean="0"/>
              <a:t>dXc</a:t>
            </a:r>
            <a:r>
              <a:rPr lang="en-GB" dirty="0" smtClean="0"/>
              <a:t>| and |</a:t>
            </a:r>
            <a:r>
              <a:rPr lang="en-GB" dirty="0" err="1" smtClean="0"/>
              <a:t>dY</a:t>
            </a:r>
            <a:r>
              <a:rPr lang="en-GB" baseline="-25000" dirty="0" err="1" smtClean="0"/>
              <a:t>B</a:t>
            </a:r>
            <a:r>
              <a:rPr lang="en-GB" dirty="0" smtClean="0"/>
              <a:t>| in case 1 </a:t>
            </a:r>
            <a:r>
              <a:rPr lang="en-GB" dirty="0" err="1" smtClean="0"/>
              <a:t>dw</a:t>
            </a:r>
            <a:r>
              <a:rPr lang="en-GB" dirty="0" smtClean="0"/>
              <a:t>=0</a:t>
            </a:r>
          </a:p>
          <a:p>
            <a:endParaRPr lang="en-GB" dirty="0" smtClean="0"/>
          </a:p>
          <a:p>
            <a:r>
              <a:rPr lang="en-GB" dirty="0" smtClean="0"/>
              <a:t>+</a:t>
            </a:r>
            <a:r>
              <a:rPr lang="en-GB" dirty="0" err="1" smtClean="0"/>
              <a:t>FdXc</a:t>
            </a:r>
            <a:r>
              <a:rPr lang="en-GB" dirty="0" smtClean="0"/>
              <a:t> -500dY</a:t>
            </a:r>
            <a:r>
              <a:rPr lang="en-GB" baseline="-25000" dirty="0" smtClean="0"/>
              <a:t>B</a:t>
            </a:r>
            <a:r>
              <a:rPr lang="en-GB" dirty="0" smtClean="0"/>
              <a:t>=0</a:t>
            </a:r>
          </a:p>
          <a:p>
            <a:r>
              <a:rPr lang="en-GB" dirty="0" smtClean="0"/>
              <a:t>F2LsinTdT-500LcosTdT=0</a:t>
            </a:r>
          </a:p>
          <a:p>
            <a:r>
              <a:rPr lang="en-GB" dirty="0" smtClean="0"/>
              <a:t>(2FsinT-500cosT)</a:t>
            </a:r>
            <a:r>
              <a:rPr lang="en-GB" dirty="0" err="1" smtClean="0"/>
              <a:t>LdT</a:t>
            </a:r>
            <a:r>
              <a:rPr lang="en-GB" dirty="0" smtClean="0"/>
              <a:t>=0</a:t>
            </a:r>
          </a:p>
          <a:p>
            <a:r>
              <a:rPr lang="en-GB" dirty="0" smtClean="0"/>
              <a:t>F=500 </a:t>
            </a:r>
            <a:r>
              <a:rPr lang="en-GB" dirty="0" err="1" smtClean="0"/>
              <a:t>cosT</a:t>
            </a:r>
            <a:r>
              <a:rPr lang="en-GB" dirty="0" smtClean="0"/>
              <a:t>/2. </a:t>
            </a:r>
            <a:r>
              <a:rPr lang="en-GB" dirty="0" err="1" smtClean="0"/>
              <a:t>sinT</a:t>
            </a:r>
            <a:endParaRPr lang="en-GB" dirty="0" smtClean="0"/>
          </a:p>
          <a:p>
            <a:r>
              <a:rPr lang="en-GB" dirty="0" smtClean="0"/>
              <a:t>   =250 x 1.732</a:t>
            </a:r>
          </a:p>
          <a:p>
            <a:r>
              <a:rPr lang="en-GB" dirty="0" smtClean="0"/>
              <a:t>   =433N</a:t>
            </a:r>
          </a:p>
        </p:txBody>
      </p:sp>
      <p:sp>
        <p:nvSpPr>
          <p:cNvPr id="37" name="TextBox 36"/>
          <p:cNvSpPr txBox="1"/>
          <p:nvPr/>
        </p:nvSpPr>
        <p:spPr>
          <a:xfrm>
            <a:off x="4714876" y="1214422"/>
            <a:ext cx="875176" cy="369332"/>
          </a:xfrm>
          <a:prstGeom prst="rect">
            <a:avLst/>
          </a:prstGeom>
          <a:noFill/>
        </p:spPr>
        <p:txBody>
          <a:bodyPr wrap="none" rtlCol="0">
            <a:spAutoFit/>
          </a:bodyPr>
          <a:lstStyle/>
          <a:p>
            <a:r>
              <a:rPr lang="en-GB" dirty="0" smtClean="0"/>
              <a:t>L </a:t>
            </a:r>
            <a:r>
              <a:rPr lang="en-GB" dirty="0" err="1" smtClean="0"/>
              <a:t>cosT</a:t>
            </a:r>
            <a:r>
              <a:rPr lang="en-GB" dirty="0" smtClean="0"/>
              <a:t> </a:t>
            </a:r>
            <a:endParaRPr lang="en-US" dirty="0"/>
          </a:p>
        </p:txBody>
      </p:sp>
      <p:sp>
        <p:nvSpPr>
          <p:cNvPr id="38" name="TextBox 37"/>
          <p:cNvSpPr txBox="1"/>
          <p:nvPr/>
        </p:nvSpPr>
        <p:spPr>
          <a:xfrm>
            <a:off x="6518409" y="0"/>
            <a:ext cx="2625591" cy="646331"/>
          </a:xfrm>
          <a:prstGeom prst="rect">
            <a:avLst/>
          </a:prstGeom>
          <a:noFill/>
        </p:spPr>
        <p:txBody>
          <a:bodyPr wrap="none" rtlCol="0">
            <a:spAutoFit/>
          </a:bodyPr>
          <a:lstStyle/>
          <a:p>
            <a:r>
              <a:rPr lang="en-GB" dirty="0" smtClean="0"/>
              <a:t>Consider T as </a:t>
            </a:r>
            <a:r>
              <a:rPr lang="el-GR" dirty="0" smtClean="0"/>
              <a:t>θ</a:t>
            </a:r>
            <a:endParaRPr lang="en-GB" dirty="0" smtClean="0"/>
          </a:p>
          <a:p>
            <a:r>
              <a:rPr lang="en-GB" dirty="0" smtClean="0"/>
              <a:t>Which is 30</a:t>
            </a:r>
            <a:r>
              <a:rPr lang="en-GB" baseline="30000" dirty="0" smtClean="0"/>
              <a:t>o</a:t>
            </a:r>
            <a:r>
              <a:rPr lang="en-GB" dirty="0" smtClean="0"/>
              <a:t> in this case</a:t>
            </a:r>
            <a:endParaRPr lang="en-US" dirty="0"/>
          </a:p>
        </p:txBody>
      </p:sp>
      <p:cxnSp>
        <p:nvCxnSpPr>
          <p:cNvPr id="40" name="Straight Connector 39"/>
          <p:cNvCxnSpPr/>
          <p:nvPr/>
        </p:nvCxnSpPr>
        <p:spPr>
          <a:xfrm rot="5400000">
            <a:off x="5731541" y="3107529"/>
            <a:ext cx="1500198"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5286380" y="3857628"/>
            <a:ext cx="1214446"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142578" y="5000636"/>
            <a:ext cx="2286810"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6500826" y="2357430"/>
            <a:ext cx="2357454"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3065679" y="5143512"/>
            <a:ext cx="221457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84954" y="4824694"/>
            <a:ext cx="3076933" cy="646331"/>
          </a:xfrm>
          <a:prstGeom prst="rect">
            <a:avLst/>
          </a:prstGeom>
          <a:noFill/>
        </p:spPr>
        <p:txBody>
          <a:bodyPr wrap="none" rtlCol="0">
            <a:spAutoFit/>
          </a:bodyPr>
          <a:lstStyle/>
          <a:p>
            <a:r>
              <a:rPr lang="en-GB" dirty="0" smtClean="0"/>
              <a:t>Using case 2 to solve</a:t>
            </a:r>
          </a:p>
          <a:p>
            <a:r>
              <a:rPr lang="en-GB" dirty="0" smtClean="0"/>
              <a:t>will also yield the same result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grpSp>
        <p:nvGrpSpPr>
          <p:cNvPr id="4" name="Group 3"/>
          <p:cNvGrpSpPr/>
          <p:nvPr/>
        </p:nvGrpSpPr>
        <p:grpSpPr>
          <a:xfrm>
            <a:off x="0" y="428604"/>
            <a:ext cx="4429156" cy="3071834"/>
            <a:chOff x="0" y="428604"/>
            <a:chExt cx="4429156" cy="3071834"/>
          </a:xfrm>
        </p:grpSpPr>
        <p:sp>
          <p:nvSpPr>
            <p:cNvPr id="5" name="Flowchart: Alternate Process 4"/>
            <p:cNvSpPr/>
            <p:nvPr/>
          </p:nvSpPr>
          <p:spPr>
            <a:xfrm rot="2622140">
              <a:off x="0" y="1825434"/>
              <a:ext cx="2241728" cy="171611"/>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p:cNvSpPr/>
            <p:nvPr/>
          </p:nvSpPr>
          <p:spPr>
            <a:xfrm rot="18873048">
              <a:off x="1611413" y="1780188"/>
              <a:ext cx="2003884" cy="191979"/>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984" y="1101969"/>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758617" y="2361879"/>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42250" y="1101969"/>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a:off x="9740" y="1234503"/>
              <a:ext cx="530489" cy="164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93887" y="1101969"/>
              <a:ext cx="517622" cy="1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3887" y="1367213"/>
              <a:ext cx="517622" cy="1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1859928" y="2470250"/>
              <a:ext cx="1649" cy="663111"/>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52663" y="785794"/>
              <a:ext cx="335348" cy="369332"/>
            </a:xfrm>
            <a:prstGeom prst="rect">
              <a:avLst/>
            </a:prstGeom>
            <a:noFill/>
          </p:spPr>
          <p:txBody>
            <a:bodyPr wrap="none" rtlCol="0">
              <a:spAutoFit/>
            </a:bodyPr>
            <a:lstStyle/>
            <a:p>
              <a:r>
                <a:rPr lang="en-GB" dirty="0" smtClean="0"/>
                <a:t>C</a:t>
              </a:r>
              <a:endParaRPr lang="en-US" dirty="0"/>
            </a:p>
          </p:txBody>
        </p:sp>
        <p:sp>
          <p:nvSpPr>
            <p:cNvPr id="15" name="TextBox 14"/>
            <p:cNvSpPr txBox="1"/>
            <p:nvPr/>
          </p:nvSpPr>
          <p:spPr>
            <a:xfrm>
              <a:off x="200803" y="571480"/>
              <a:ext cx="340158" cy="369332"/>
            </a:xfrm>
            <a:prstGeom prst="rect">
              <a:avLst/>
            </a:prstGeom>
            <a:noFill/>
          </p:spPr>
          <p:txBody>
            <a:bodyPr wrap="none" rtlCol="0">
              <a:spAutoFit/>
            </a:bodyPr>
            <a:lstStyle/>
            <a:p>
              <a:r>
                <a:rPr lang="en-GB" dirty="0" smtClean="0"/>
                <a:t>A</a:t>
              </a:r>
              <a:endParaRPr lang="en-US" dirty="0"/>
            </a:p>
          </p:txBody>
        </p:sp>
        <p:cxnSp>
          <p:nvCxnSpPr>
            <p:cNvPr id="16" name="Straight Connector 15"/>
            <p:cNvCxnSpPr>
              <a:endCxn id="9" idx="2"/>
            </p:cNvCxnSpPr>
            <p:nvPr/>
          </p:nvCxnSpPr>
          <p:spPr>
            <a:xfrm>
              <a:off x="497529" y="1234591"/>
              <a:ext cx="2744721" cy="147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2553" y="1214422"/>
              <a:ext cx="437940" cy="369332"/>
            </a:xfrm>
            <a:prstGeom prst="rect">
              <a:avLst/>
            </a:prstGeom>
            <a:noFill/>
          </p:spPr>
          <p:txBody>
            <a:bodyPr wrap="none" rtlCol="0">
              <a:spAutoFit/>
            </a:bodyPr>
            <a:lstStyle/>
            <a:p>
              <a:r>
                <a:rPr lang="en-GB" dirty="0" smtClean="0"/>
                <a:t>d</a:t>
              </a:r>
              <a:r>
                <a:rPr lang="el-GR" dirty="0" smtClean="0"/>
                <a:t>θ</a:t>
              </a:r>
              <a:endParaRPr lang="en-US" dirty="0"/>
            </a:p>
          </p:txBody>
        </p:sp>
        <p:sp>
          <p:nvSpPr>
            <p:cNvPr id="18" name="TextBox 17"/>
            <p:cNvSpPr txBox="1"/>
            <p:nvPr/>
          </p:nvSpPr>
          <p:spPr>
            <a:xfrm>
              <a:off x="728129" y="1807139"/>
              <a:ext cx="324923" cy="342826"/>
            </a:xfrm>
            <a:prstGeom prst="rect">
              <a:avLst/>
            </a:prstGeom>
            <a:noFill/>
          </p:spPr>
          <p:txBody>
            <a:bodyPr wrap="none" rtlCol="0">
              <a:spAutoFit/>
            </a:bodyPr>
            <a:lstStyle/>
            <a:p>
              <a:r>
                <a:rPr lang="en-GB" dirty="0" smtClean="0"/>
                <a:t>L</a:t>
              </a:r>
              <a:endParaRPr lang="en-US" dirty="0"/>
            </a:p>
          </p:txBody>
        </p:sp>
        <p:sp>
          <p:nvSpPr>
            <p:cNvPr id="19" name="TextBox 18"/>
            <p:cNvSpPr txBox="1"/>
            <p:nvPr/>
          </p:nvSpPr>
          <p:spPr>
            <a:xfrm>
              <a:off x="2593690" y="1861325"/>
              <a:ext cx="781015" cy="342826"/>
            </a:xfrm>
            <a:prstGeom prst="rect">
              <a:avLst/>
            </a:prstGeom>
            <a:noFill/>
          </p:spPr>
          <p:txBody>
            <a:bodyPr wrap="none" rtlCol="0">
              <a:spAutoFit/>
            </a:bodyPr>
            <a:lstStyle/>
            <a:p>
              <a:r>
                <a:rPr lang="en-GB" dirty="0" smtClean="0"/>
                <a:t>L=2m</a:t>
              </a:r>
              <a:endParaRPr lang="en-US" dirty="0"/>
            </a:p>
          </p:txBody>
        </p:sp>
        <p:sp>
          <p:nvSpPr>
            <p:cNvPr id="20" name="TextBox 19"/>
            <p:cNvSpPr txBox="1"/>
            <p:nvPr/>
          </p:nvSpPr>
          <p:spPr>
            <a:xfrm>
              <a:off x="1536072" y="3157612"/>
              <a:ext cx="964361" cy="342826"/>
            </a:xfrm>
            <a:prstGeom prst="rect">
              <a:avLst/>
            </a:prstGeom>
            <a:noFill/>
          </p:spPr>
          <p:txBody>
            <a:bodyPr wrap="square" rtlCol="0">
              <a:spAutoFit/>
            </a:bodyPr>
            <a:lstStyle/>
            <a:p>
              <a:r>
                <a:rPr lang="en-GB" dirty="0" smtClean="0"/>
                <a:t>500 N</a:t>
              </a:r>
              <a:endParaRPr lang="en-US" dirty="0"/>
            </a:p>
          </p:txBody>
        </p:sp>
        <p:sp>
          <p:nvSpPr>
            <p:cNvPr id="21" name="Block Arc 20"/>
            <p:cNvSpPr/>
            <p:nvPr/>
          </p:nvSpPr>
          <p:spPr>
            <a:xfrm rot="5400000">
              <a:off x="572844" y="1427364"/>
              <a:ext cx="214314" cy="74182"/>
            </a:xfrm>
            <a:prstGeom prst="blockArc">
              <a:avLst>
                <a:gd name="adj1" fmla="val 10721772"/>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Arrow Connector 21"/>
            <p:cNvCxnSpPr/>
            <p:nvPr/>
          </p:nvCxnSpPr>
          <p:spPr>
            <a:xfrm>
              <a:off x="3390613" y="1234591"/>
              <a:ext cx="628967" cy="15411"/>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58248" y="1101969"/>
              <a:ext cx="370908" cy="342826"/>
            </a:xfrm>
            <a:prstGeom prst="rect">
              <a:avLst/>
            </a:prstGeom>
            <a:noFill/>
          </p:spPr>
          <p:txBody>
            <a:bodyPr wrap="square" rtlCol="0">
              <a:spAutoFit/>
            </a:bodyPr>
            <a:lstStyle/>
            <a:p>
              <a:r>
                <a:rPr lang="en-GB" dirty="0" smtClean="0"/>
                <a:t>F</a:t>
              </a:r>
              <a:endParaRPr lang="en-US" dirty="0"/>
            </a:p>
          </p:txBody>
        </p:sp>
        <p:sp>
          <p:nvSpPr>
            <p:cNvPr id="24" name="Flowchart: Alternate Process 23"/>
            <p:cNvSpPr/>
            <p:nvPr/>
          </p:nvSpPr>
          <p:spPr>
            <a:xfrm rot="19478217">
              <a:off x="1920032" y="1807775"/>
              <a:ext cx="2003884" cy="96998"/>
            </a:xfrm>
            <a:prstGeom prst="flowChartAlternateProcess">
              <a:avLst/>
            </a:prstGeom>
            <a:solidFill>
              <a:srgbClr val="A90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a:t>
              </a:r>
              <a:endParaRPr lang="en-US" dirty="0"/>
            </a:p>
          </p:txBody>
        </p:sp>
        <p:sp>
          <p:nvSpPr>
            <p:cNvPr id="25" name="Flowchart: Alternate Process 24"/>
            <p:cNvSpPr/>
            <p:nvPr/>
          </p:nvSpPr>
          <p:spPr>
            <a:xfrm rot="2124749">
              <a:off x="113956" y="1758428"/>
              <a:ext cx="2185545" cy="125939"/>
            </a:xfrm>
            <a:prstGeom prst="flowChartAlternateProcess">
              <a:avLst/>
            </a:prstGeom>
            <a:solidFill>
              <a:srgbClr val="A90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600477" y="791917"/>
              <a:ext cx="385683" cy="369332"/>
            </a:xfrm>
            <a:prstGeom prst="rect">
              <a:avLst/>
            </a:prstGeom>
            <a:noFill/>
          </p:spPr>
          <p:txBody>
            <a:bodyPr wrap="none" rtlCol="0">
              <a:spAutoFit/>
            </a:bodyPr>
            <a:lstStyle/>
            <a:p>
              <a:r>
                <a:rPr lang="en-GB" dirty="0" smtClean="0"/>
                <a:t>C’</a:t>
              </a:r>
              <a:endParaRPr lang="en-US" dirty="0"/>
            </a:p>
          </p:txBody>
        </p:sp>
        <p:sp>
          <p:nvSpPr>
            <p:cNvPr id="27" name="TextBox 26"/>
            <p:cNvSpPr txBox="1"/>
            <p:nvPr/>
          </p:nvSpPr>
          <p:spPr>
            <a:xfrm>
              <a:off x="1428760" y="2643182"/>
              <a:ext cx="322524" cy="369332"/>
            </a:xfrm>
            <a:prstGeom prst="rect">
              <a:avLst/>
            </a:prstGeom>
            <a:noFill/>
          </p:spPr>
          <p:txBody>
            <a:bodyPr wrap="none" rtlCol="0">
              <a:spAutoFit/>
            </a:bodyPr>
            <a:lstStyle/>
            <a:p>
              <a:r>
                <a:rPr lang="en-GB" dirty="0" smtClean="0"/>
                <a:t>B</a:t>
              </a:r>
              <a:endParaRPr lang="en-US" dirty="0"/>
            </a:p>
          </p:txBody>
        </p:sp>
        <p:sp>
          <p:nvSpPr>
            <p:cNvPr id="28" name="TextBox 27"/>
            <p:cNvSpPr txBox="1"/>
            <p:nvPr/>
          </p:nvSpPr>
          <p:spPr>
            <a:xfrm>
              <a:off x="1928826" y="1928802"/>
              <a:ext cx="428628" cy="369332"/>
            </a:xfrm>
            <a:prstGeom prst="rect">
              <a:avLst/>
            </a:prstGeom>
            <a:noFill/>
          </p:spPr>
          <p:txBody>
            <a:bodyPr wrap="square" rtlCol="0">
              <a:spAutoFit/>
            </a:bodyPr>
            <a:lstStyle/>
            <a:p>
              <a:r>
                <a:rPr lang="en-GB" dirty="0" smtClean="0"/>
                <a:t>B’</a:t>
              </a:r>
              <a:endParaRPr lang="en-US" dirty="0"/>
            </a:p>
          </p:txBody>
        </p:sp>
        <p:cxnSp>
          <p:nvCxnSpPr>
            <p:cNvPr id="29" name="Straight Connector 28"/>
            <p:cNvCxnSpPr>
              <a:endCxn id="26" idx="0"/>
            </p:cNvCxnSpPr>
            <p:nvPr/>
          </p:nvCxnSpPr>
          <p:spPr>
            <a:xfrm>
              <a:off x="3286116" y="785794"/>
              <a:ext cx="507203" cy="61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57388" y="2857496"/>
              <a:ext cx="28575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1893901" y="2607463"/>
              <a:ext cx="356396"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14678" y="428604"/>
              <a:ext cx="538930" cy="369332"/>
            </a:xfrm>
            <a:prstGeom prst="rect">
              <a:avLst/>
            </a:prstGeom>
            <a:noFill/>
          </p:spPr>
          <p:txBody>
            <a:bodyPr wrap="none" rtlCol="0">
              <a:spAutoFit/>
            </a:bodyPr>
            <a:lstStyle/>
            <a:p>
              <a:r>
                <a:rPr lang="en-GB" dirty="0" err="1" smtClean="0"/>
                <a:t>dX</a:t>
              </a:r>
              <a:r>
                <a:rPr lang="en-GB" baseline="-25000" dirty="0" err="1" smtClean="0"/>
                <a:t>c</a:t>
              </a:r>
              <a:endParaRPr lang="en-US" dirty="0"/>
            </a:p>
          </p:txBody>
        </p:sp>
        <p:sp>
          <p:nvSpPr>
            <p:cNvPr id="33" name="TextBox 32"/>
            <p:cNvSpPr txBox="1"/>
            <p:nvPr/>
          </p:nvSpPr>
          <p:spPr>
            <a:xfrm>
              <a:off x="2031696" y="2428868"/>
              <a:ext cx="543739" cy="369332"/>
            </a:xfrm>
            <a:prstGeom prst="rect">
              <a:avLst/>
            </a:prstGeom>
            <a:noFill/>
          </p:spPr>
          <p:txBody>
            <a:bodyPr wrap="none" rtlCol="0">
              <a:spAutoFit/>
            </a:bodyPr>
            <a:lstStyle/>
            <a:p>
              <a:r>
                <a:rPr lang="en-GB" dirty="0" err="1" smtClean="0"/>
                <a:t>dY</a:t>
              </a:r>
              <a:r>
                <a:rPr lang="en-GB" baseline="-25000" dirty="0" err="1" smtClean="0"/>
                <a:t>B</a:t>
              </a:r>
              <a:endParaRPr lang="en-US" dirty="0"/>
            </a:p>
          </p:txBody>
        </p:sp>
        <p:sp>
          <p:nvSpPr>
            <p:cNvPr id="34" name="TextBox 33"/>
            <p:cNvSpPr txBox="1"/>
            <p:nvPr/>
          </p:nvSpPr>
          <p:spPr>
            <a:xfrm>
              <a:off x="1824322" y="2811367"/>
              <a:ext cx="559769" cy="369332"/>
            </a:xfrm>
            <a:prstGeom prst="rect">
              <a:avLst/>
            </a:prstGeom>
            <a:noFill/>
          </p:spPr>
          <p:txBody>
            <a:bodyPr wrap="none" rtlCol="0">
              <a:spAutoFit/>
            </a:bodyPr>
            <a:lstStyle/>
            <a:p>
              <a:r>
                <a:rPr lang="en-GB" dirty="0" err="1" smtClean="0"/>
                <a:t>dX</a:t>
              </a:r>
              <a:r>
                <a:rPr lang="en-GB" baseline="-25000" dirty="0" err="1" smtClean="0"/>
                <a:t>B</a:t>
              </a:r>
              <a:endParaRPr lang="en-US" dirty="0"/>
            </a:p>
          </p:txBody>
        </p:sp>
      </p:grpSp>
      <p:grpSp>
        <p:nvGrpSpPr>
          <p:cNvPr id="35" name="Group 34"/>
          <p:cNvGrpSpPr/>
          <p:nvPr/>
        </p:nvGrpSpPr>
        <p:grpSpPr>
          <a:xfrm>
            <a:off x="4584214" y="428604"/>
            <a:ext cx="4429156" cy="3135515"/>
            <a:chOff x="4584214" y="428604"/>
            <a:chExt cx="4429156" cy="3135515"/>
          </a:xfrm>
        </p:grpSpPr>
        <p:sp>
          <p:nvSpPr>
            <p:cNvPr id="36" name="Flowchart: Alternate Process 35"/>
            <p:cNvSpPr/>
            <p:nvPr/>
          </p:nvSpPr>
          <p:spPr>
            <a:xfrm rot="2622140">
              <a:off x="4584214" y="1889115"/>
              <a:ext cx="2241728" cy="171611"/>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Alternate Process 36"/>
            <p:cNvSpPr/>
            <p:nvPr/>
          </p:nvSpPr>
          <p:spPr>
            <a:xfrm rot="18873048">
              <a:off x="6195627" y="1843869"/>
              <a:ext cx="2003884" cy="191979"/>
            </a:xfrm>
            <a:prstGeom prst="flowChartAlternateProcess">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859198" y="1165650"/>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342831" y="2425560"/>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826464" y="1165650"/>
              <a:ext cx="222545" cy="265244"/>
            </a:xfrm>
            <a:prstGeom prst="ellipse">
              <a:avLst/>
            </a:prstGeom>
            <a:solidFill>
              <a:srgbClr val="8BFC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rot="5400000">
              <a:off x="4593954" y="1298184"/>
              <a:ext cx="530489" cy="164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78101" y="1165650"/>
              <a:ext cx="517622" cy="1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678101" y="1430894"/>
              <a:ext cx="517622" cy="1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flipV="1">
              <a:off x="6444142" y="2533931"/>
              <a:ext cx="1649" cy="663111"/>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86710" y="857232"/>
              <a:ext cx="335348" cy="369332"/>
            </a:xfrm>
            <a:prstGeom prst="rect">
              <a:avLst/>
            </a:prstGeom>
            <a:noFill/>
          </p:spPr>
          <p:txBody>
            <a:bodyPr wrap="square" rtlCol="0">
              <a:spAutoFit/>
            </a:bodyPr>
            <a:lstStyle/>
            <a:p>
              <a:r>
                <a:rPr lang="en-GB" dirty="0" smtClean="0"/>
                <a:t>C</a:t>
              </a:r>
              <a:endParaRPr lang="en-US" dirty="0"/>
            </a:p>
          </p:txBody>
        </p:sp>
        <p:sp>
          <p:nvSpPr>
            <p:cNvPr id="46" name="TextBox 45"/>
            <p:cNvSpPr txBox="1"/>
            <p:nvPr/>
          </p:nvSpPr>
          <p:spPr>
            <a:xfrm>
              <a:off x="4785017" y="635161"/>
              <a:ext cx="340158" cy="369332"/>
            </a:xfrm>
            <a:prstGeom prst="rect">
              <a:avLst/>
            </a:prstGeom>
            <a:noFill/>
          </p:spPr>
          <p:txBody>
            <a:bodyPr wrap="none" rtlCol="0">
              <a:spAutoFit/>
            </a:bodyPr>
            <a:lstStyle/>
            <a:p>
              <a:r>
                <a:rPr lang="en-GB" dirty="0" smtClean="0"/>
                <a:t>A</a:t>
              </a:r>
              <a:endParaRPr lang="en-US" dirty="0"/>
            </a:p>
          </p:txBody>
        </p:sp>
        <p:cxnSp>
          <p:nvCxnSpPr>
            <p:cNvPr id="47" name="Straight Connector 46"/>
            <p:cNvCxnSpPr>
              <a:endCxn id="40" idx="2"/>
            </p:cNvCxnSpPr>
            <p:nvPr/>
          </p:nvCxnSpPr>
          <p:spPr>
            <a:xfrm>
              <a:off x="5081743" y="1298272"/>
              <a:ext cx="2744721" cy="147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386767" y="1278103"/>
              <a:ext cx="437940" cy="369332"/>
            </a:xfrm>
            <a:prstGeom prst="rect">
              <a:avLst/>
            </a:prstGeom>
            <a:noFill/>
          </p:spPr>
          <p:txBody>
            <a:bodyPr wrap="none" rtlCol="0">
              <a:spAutoFit/>
            </a:bodyPr>
            <a:lstStyle/>
            <a:p>
              <a:r>
                <a:rPr lang="en-GB" dirty="0" smtClean="0"/>
                <a:t>d</a:t>
              </a:r>
              <a:r>
                <a:rPr lang="el-GR" dirty="0" smtClean="0"/>
                <a:t>θ</a:t>
              </a:r>
              <a:endParaRPr lang="en-US" dirty="0"/>
            </a:p>
          </p:txBody>
        </p:sp>
        <p:sp>
          <p:nvSpPr>
            <p:cNvPr id="49" name="TextBox 48"/>
            <p:cNvSpPr txBox="1"/>
            <p:nvPr/>
          </p:nvSpPr>
          <p:spPr>
            <a:xfrm>
              <a:off x="5312343" y="1870820"/>
              <a:ext cx="324923" cy="342826"/>
            </a:xfrm>
            <a:prstGeom prst="rect">
              <a:avLst/>
            </a:prstGeom>
            <a:noFill/>
          </p:spPr>
          <p:txBody>
            <a:bodyPr wrap="none" rtlCol="0">
              <a:spAutoFit/>
            </a:bodyPr>
            <a:lstStyle/>
            <a:p>
              <a:r>
                <a:rPr lang="en-GB" dirty="0" smtClean="0"/>
                <a:t>L</a:t>
              </a:r>
              <a:endParaRPr lang="en-US" dirty="0"/>
            </a:p>
          </p:txBody>
        </p:sp>
        <p:sp>
          <p:nvSpPr>
            <p:cNvPr id="50" name="TextBox 49"/>
            <p:cNvSpPr txBox="1"/>
            <p:nvPr/>
          </p:nvSpPr>
          <p:spPr>
            <a:xfrm>
              <a:off x="7177904" y="1925006"/>
              <a:ext cx="781015" cy="342826"/>
            </a:xfrm>
            <a:prstGeom prst="rect">
              <a:avLst/>
            </a:prstGeom>
            <a:noFill/>
          </p:spPr>
          <p:txBody>
            <a:bodyPr wrap="none" rtlCol="0">
              <a:spAutoFit/>
            </a:bodyPr>
            <a:lstStyle/>
            <a:p>
              <a:r>
                <a:rPr lang="en-GB" dirty="0" smtClean="0"/>
                <a:t>L=2m</a:t>
              </a:r>
              <a:endParaRPr lang="en-US" dirty="0"/>
            </a:p>
          </p:txBody>
        </p:sp>
        <p:sp>
          <p:nvSpPr>
            <p:cNvPr id="51" name="TextBox 50"/>
            <p:cNvSpPr txBox="1"/>
            <p:nvPr/>
          </p:nvSpPr>
          <p:spPr>
            <a:xfrm>
              <a:off x="6120286" y="3221293"/>
              <a:ext cx="964361" cy="342826"/>
            </a:xfrm>
            <a:prstGeom prst="rect">
              <a:avLst/>
            </a:prstGeom>
            <a:noFill/>
          </p:spPr>
          <p:txBody>
            <a:bodyPr wrap="square" rtlCol="0">
              <a:spAutoFit/>
            </a:bodyPr>
            <a:lstStyle/>
            <a:p>
              <a:r>
                <a:rPr lang="en-GB" dirty="0" smtClean="0"/>
                <a:t>500 N</a:t>
              </a:r>
              <a:endParaRPr lang="en-US" dirty="0"/>
            </a:p>
          </p:txBody>
        </p:sp>
        <p:sp>
          <p:nvSpPr>
            <p:cNvPr id="52" name="Block Arc 51"/>
            <p:cNvSpPr/>
            <p:nvPr/>
          </p:nvSpPr>
          <p:spPr>
            <a:xfrm rot="5400000">
              <a:off x="5286381" y="1571613"/>
              <a:ext cx="142874" cy="142876"/>
            </a:xfrm>
            <a:prstGeom prst="blockArc">
              <a:avLst>
                <a:gd name="adj1" fmla="val 10721772"/>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3" name="Straight Arrow Connector 52"/>
            <p:cNvCxnSpPr/>
            <p:nvPr/>
          </p:nvCxnSpPr>
          <p:spPr>
            <a:xfrm>
              <a:off x="7974827" y="1298272"/>
              <a:ext cx="628967" cy="15411"/>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642462" y="1165650"/>
              <a:ext cx="370908" cy="342826"/>
            </a:xfrm>
            <a:prstGeom prst="rect">
              <a:avLst/>
            </a:prstGeom>
            <a:noFill/>
          </p:spPr>
          <p:txBody>
            <a:bodyPr wrap="square" rtlCol="0">
              <a:spAutoFit/>
            </a:bodyPr>
            <a:lstStyle/>
            <a:p>
              <a:r>
                <a:rPr lang="en-GB" dirty="0" smtClean="0"/>
                <a:t>F</a:t>
              </a:r>
              <a:endParaRPr lang="en-US" dirty="0"/>
            </a:p>
          </p:txBody>
        </p:sp>
        <p:sp>
          <p:nvSpPr>
            <p:cNvPr id="55" name="Flowchart: Alternate Process 54"/>
            <p:cNvSpPr/>
            <p:nvPr/>
          </p:nvSpPr>
          <p:spPr>
            <a:xfrm rot="18413181">
              <a:off x="5781880" y="2067852"/>
              <a:ext cx="2003884" cy="96998"/>
            </a:xfrm>
            <a:prstGeom prst="flowChartAlternateProcess">
              <a:avLst/>
            </a:prstGeom>
            <a:solidFill>
              <a:srgbClr val="A90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a:t>
              </a:r>
              <a:endParaRPr lang="en-US" dirty="0"/>
            </a:p>
          </p:txBody>
        </p:sp>
        <p:sp>
          <p:nvSpPr>
            <p:cNvPr id="56" name="Flowchart: Alternate Process 55"/>
            <p:cNvSpPr/>
            <p:nvPr/>
          </p:nvSpPr>
          <p:spPr>
            <a:xfrm rot="3077162">
              <a:off x="4466695" y="2051890"/>
              <a:ext cx="2185545" cy="125939"/>
            </a:xfrm>
            <a:prstGeom prst="flowChartAlternateProcess">
              <a:avLst/>
            </a:prstGeom>
            <a:solidFill>
              <a:srgbClr val="A90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15206" y="857232"/>
              <a:ext cx="385683" cy="369332"/>
            </a:xfrm>
            <a:prstGeom prst="rect">
              <a:avLst/>
            </a:prstGeom>
            <a:noFill/>
          </p:spPr>
          <p:txBody>
            <a:bodyPr wrap="none" rtlCol="0">
              <a:spAutoFit/>
            </a:bodyPr>
            <a:lstStyle/>
            <a:p>
              <a:r>
                <a:rPr lang="en-GB" dirty="0" smtClean="0"/>
                <a:t>C’</a:t>
              </a:r>
              <a:endParaRPr lang="en-US" dirty="0"/>
            </a:p>
          </p:txBody>
        </p:sp>
        <p:sp>
          <p:nvSpPr>
            <p:cNvPr id="58" name="TextBox 57"/>
            <p:cNvSpPr txBox="1"/>
            <p:nvPr/>
          </p:nvSpPr>
          <p:spPr>
            <a:xfrm>
              <a:off x="6266509" y="2123930"/>
              <a:ext cx="322524" cy="369332"/>
            </a:xfrm>
            <a:prstGeom prst="rect">
              <a:avLst/>
            </a:prstGeom>
            <a:noFill/>
          </p:spPr>
          <p:txBody>
            <a:bodyPr wrap="none" rtlCol="0">
              <a:spAutoFit/>
            </a:bodyPr>
            <a:lstStyle/>
            <a:p>
              <a:r>
                <a:rPr lang="en-GB" dirty="0" smtClean="0"/>
                <a:t>B</a:t>
              </a:r>
              <a:endParaRPr lang="en-US" dirty="0"/>
            </a:p>
          </p:txBody>
        </p:sp>
        <p:sp>
          <p:nvSpPr>
            <p:cNvPr id="59" name="TextBox 58"/>
            <p:cNvSpPr txBox="1"/>
            <p:nvPr/>
          </p:nvSpPr>
          <p:spPr>
            <a:xfrm>
              <a:off x="6039949" y="2507246"/>
              <a:ext cx="428628" cy="369332"/>
            </a:xfrm>
            <a:prstGeom prst="rect">
              <a:avLst/>
            </a:prstGeom>
            <a:noFill/>
          </p:spPr>
          <p:txBody>
            <a:bodyPr wrap="square" rtlCol="0">
              <a:spAutoFit/>
            </a:bodyPr>
            <a:lstStyle/>
            <a:p>
              <a:r>
                <a:rPr lang="en-GB" dirty="0" smtClean="0"/>
                <a:t>B’</a:t>
              </a:r>
              <a:endParaRPr lang="en-US" dirty="0"/>
            </a:p>
          </p:txBody>
        </p:sp>
        <p:cxnSp>
          <p:nvCxnSpPr>
            <p:cNvPr id="60" name="Straight Connector 59"/>
            <p:cNvCxnSpPr/>
            <p:nvPr/>
          </p:nvCxnSpPr>
          <p:spPr>
            <a:xfrm>
              <a:off x="7358082" y="857232"/>
              <a:ext cx="64294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180342" y="2934240"/>
              <a:ext cx="28575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6394066" y="2892818"/>
              <a:ext cx="214314"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58082" y="428604"/>
              <a:ext cx="538930" cy="369332"/>
            </a:xfrm>
            <a:prstGeom prst="rect">
              <a:avLst/>
            </a:prstGeom>
            <a:noFill/>
          </p:spPr>
          <p:txBody>
            <a:bodyPr wrap="none" rtlCol="0">
              <a:spAutoFit/>
            </a:bodyPr>
            <a:lstStyle/>
            <a:p>
              <a:r>
                <a:rPr lang="en-GB" dirty="0" err="1" smtClean="0"/>
                <a:t>dX</a:t>
              </a:r>
              <a:r>
                <a:rPr lang="en-GB" baseline="-25000" dirty="0" err="1" smtClean="0"/>
                <a:t>c</a:t>
              </a:r>
              <a:endParaRPr lang="en-US" dirty="0"/>
            </a:p>
          </p:txBody>
        </p:sp>
        <p:sp>
          <p:nvSpPr>
            <p:cNvPr id="64" name="TextBox 63"/>
            <p:cNvSpPr txBox="1"/>
            <p:nvPr/>
          </p:nvSpPr>
          <p:spPr>
            <a:xfrm>
              <a:off x="6455514" y="2669308"/>
              <a:ext cx="543739" cy="369332"/>
            </a:xfrm>
            <a:prstGeom prst="rect">
              <a:avLst/>
            </a:prstGeom>
            <a:noFill/>
          </p:spPr>
          <p:txBody>
            <a:bodyPr wrap="none" rtlCol="0">
              <a:spAutoFit/>
            </a:bodyPr>
            <a:lstStyle/>
            <a:p>
              <a:r>
                <a:rPr lang="en-GB" dirty="0" err="1" smtClean="0"/>
                <a:t>dY</a:t>
              </a:r>
              <a:r>
                <a:rPr lang="en-GB" baseline="-25000" dirty="0" err="1" smtClean="0"/>
                <a:t>B</a:t>
              </a:r>
              <a:endParaRPr lang="en-US" dirty="0"/>
            </a:p>
          </p:txBody>
        </p:sp>
        <p:sp>
          <p:nvSpPr>
            <p:cNvPr id="65" name="TextBox 64"/>
            <p:cNvSpPr txBox="1"/>
            <p:nvPr/>
          </p:nvSpPr>
          <p:spPr>
            <a:xfrm>
              <a:off x="6000760" y="2928934"/>
              <a:ext cx="559769" cy="369332"/>
            </a:xfrm>
            <a:prstGeom prst="rect">
              <a:avLst/>
            </a:prstGeom>
            <a:noFill/>
          </p:spPr>
          <p:txBody>
            <a:bodyPr wrap="none" rtlCol="0">
              <a:spAutoFit/>
            </a:bodyPr>
            <a:lstStyle/>
            <a:p>
              <a:r>
                <a:rPr lang="en-GB" dirty="0" err="1" smtClean="0"/>
                <a:t>dX</a:t>
              </a:r>
              <a:r>
                <a:rPr lang="en-GB" baseline="-25000" dirty="0" err="1" smtClean="0"/>
                <a:t>B</a:t>
              </a:r>
              <a:endParaRPr lang="en-US"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sp>
        <p:nvSpPr>
          <p:cNvPr id="5" name="TextBox 4"/>
          <p:cNvSpPr txBox="1"/>
          <p:nvPr/>
        </p:nvSpPr>
        <p:spPr>
          <a:xfrm>
            <a:off x="428596" y="357166"/>
            <a:ext cx="8358246" cy="1200329"/>
          </a:xfrm>
          <a:prstGeom prst="rect">
            <a:avLst/>
          </a:prstGeom>
          <a:noFill/>
        </p:spPr>
        <p:txBody>
          <a:bodyPr wrap="square" rtlCol="0">
            <a:spAutoFit/>
          </a:bodyPr>
          <a:lstStyle/>
          <a:p>
            <a:pPr algn="just"/>
            <a:r>
              <a:rPr lang="en-GB" dirty="0" smtClean="0"/>
              <a:t>2. Consider a uniform </a:t>
            </a:r>
            <a:r>
              <a:rPr lang="en-GB" dirty="0"/>
              <a:t>ladder of </a:t>
            </a:r>
            <a:r>
              <a:rPr lang="en-GB" dirty="0" smtClean="0"/>
              <a:t>length</a:t>
            </a:r>
            <a:r>
              <a:rPr lang="en-GB" dirty="0"/>
              <a:t> </a:t>
            </a:r>
            <a:r>
              <a:rPr lang="en-GB" dirty="0" smtClean="0"/>
              <a:t>2l</a:t>
            </a:r>
            <a:r>
              <a:rPr lang="en-GB" dirty="0"/>
              <a:t> and weight </a:t>
            </a:r>
            <a:r>
              <a:rPr lang="en-GB" dirty="0" smtClean="0"/>
              <a:t>mg. It </a:t>
            </a:r>
            <a:r>
              <a:rPr lang="en-GB" dirty="0"/>
              <a:t>is leaning in </a:t>
            </a:r>
            <a:r>
              <a:rPr lang="en-GB" dirty="0" smtClean="0"/>
              <a:t>static </a:t>
            </a:r>
            <a:r>
              <a:rPr lang="en-GB" dirty="0"/>
              <a:t>equilibrium against the </a:t>
            </a:r>
            <a:r>
              <a:rPr lang="en-GB" dirty="0" smtClean="0"/>
              <a:t>smooth </a:t>
            </a:r>
            <a:r>
              <a:rPr lang="en-GB" dirty="0"/>
              <a:t>vertical wall and the rough horizontal floor whose coefficient of limiting static friction is </a:t>
            </a:r>
            <a:r>
              <a:rPr lang="en-GB" dirty="0" smtClean="0"/>
              <a:t>μ</a:t>
            </a:r>
            <a:r>
              <a:rPr lang="en-GB" dirty="0"/>
              <a:t>. What is the angle </a:t>
            </a:r>
            <a:r>
              <a:rPr lang="el-GR" dirty="0" smtClean="0"/>
              <a:t>θ</a:t>
            </a:r>
            <a:r>
              <a:rPr lang="en-GB" dirty="0"/>
              <a:t> that the ladder makes with the vertical wall?</a:t>
            </a:r>
            <a:endParaRPr lang="en-US" dirty="0"/>
          </a:p>
        </p:txBody>
      </p:sp>
      <p:pic>
        <p:nvPicPr>
          <p:cNvPr id="6" name="Picture 2"/>
          <p:cNvPicPr>
            <a:picLocks noChangeAspect="1" noChangeArrowheads="1"/>
          </p:cNvPicPr>
          <p:nvPr/>
        </p:nvPicPr>
        <p:blipFill>
          <a:blip r:embed="rId3"/>
          <a:srcRect/>
          <a:stretch>
            <a:fillRect/>
          </a:stretch>
        </p:blipFill>
        <p:spPr bwMode="auto">
          <a:xfrm>
            <a:off x="571472" y="1857364"/>
            <a:ext cx="3381367" cy="4157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sp>
        <p:nvSpPr>
          <p:cNvPr id="5" name="TextBox 4"/>
          <p:cNvSpPr txBox="1"/>
          <p:nvPr/>
        </p:nvSpPr>
        <p:spPr>
          <a:xfrm>
            <a:off x="428596" y="357166"/>
            <a:ext cx="8358246" cy="1200329"/>
          </a:xfrm>
          <a:prstGeom prst="rect">
            <a:avLst/>
          </a:prstGeom>
          <a:noFill/>
        </p:spPr>
        <p:txBody>
          <a:bodyPr wrap="square" rtlCol="0">
            <a:spAutoFit/>
          </a:bodyPr>
          <a:lstStyle/>
          <a:p>
            <a:pPr algn="just"/>
            <a:r>
              <a:rPr lang="en-GB" dirty="0" smtClean="0"/>
              <a:t>2. Consider a uniform </a:t>
            </a:r>
            <a:r>
              <a:rPr lang="en-GB" dirty="0"/>
              <a:t>ladder of </a:t>
            </a:r>
            <a:r>
              <a:rPr lang="en-GB" dirty="0" smtClean="0"/>
              <a:t>length</a:t>
            </a:r>
            <a:r>
              <a:rPr lang="en-GB" dirty="0"/>
              <a:t> </a:t>
            </a:r>
            <a:r>
              <a:rPr lang="en-GB" dirty="0" smtClean="0"/>
              <a:t>2l</a:t>
            </a:r>
            <a:r>
              <a:rPr lang="en-GB" dirty="0"/>
              <a:t> and weight </a:t>
            </a:r>
            <a:r>
              <a:rPr lang="en-GB" dirty="0" smtClean="0"/>
              <a:t>mg. It </a:t>
            </a:r>
            <a:r>
              <a:rPr lang="en-GB" dirty="0"/>
              <a:t>is leaning in </a:t>
            </a:r>
            <a:r>
              <a:rPr lang="en-GB" dirty="0" smtClean="0"/>
              <a:t>static </a:t>
            </a:r>
            <a:r>
              <a:rPr lang="en-GB" dirty="0"/>
              <a:t>equilibrium against the </a:t>
            </a:r>
            <a:r>
              <a:rPr lang="en-GB" dirty="0" smtClean="0"/>
              <a:t>smooth </a:t>
            </a:r>
            <a:r>
              <a:rPr lang="en-GB" dirty="0"/>
              <a:t>vertical wall and the rough horizontal floor whose coefficient of limiting static friction is </a:t>
            </a:r>
            <a:r>
              <a:rPr lang="en-GB" dirty="0" smtClean="0"/>
              <a:t>μ</a:t>
            </a:r>
            <a:r>
              <a:rPr lang="en-GB" dirty="0"/>
              <a:t>. What is the angle </a:t>
            </a:r>
            <a:r>
              <a:rPr lang="el-GR" dirty="0" smtClean="0"/>
              <a:t>θ</a:t>
            </a:r>
            <a:r>
              <a:rPr lang="en-GB" dirty="0"/>
              <a:t> that the ladder makes with the vertical wall?</a:t>
            </a:r>
            <a:endParaRPr lang="en-US" dirty="0"/>
          </a:p>
        </p:txBody>
      </p:sp>
      <p:pic>
        <p:nvPicPr>
          <p:cNvPr id="6" name="Picture 2"/>
          <p:cNvPicPr>
            <a:picLocks noChangeAspect="1" noChangeArrowheads="1"/>
          </p:cNvPicPr>
          <p:nvPr/>
        </p:nvPicPr>
        <p:blipFill>
          <a:blip r:embed="rId3"/>
          <a:srcRect/>
          <a:stretch>
            <a:fillRect/>
          </a:stretch>
        </p:blipFill>
        <p:spPr bwMode="auto">
          <a:xfrm>
            <a:off x="642910" y="1714488"/>
            <a:ext cx="3643338" cy="4479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0" y="0"/>
            <a:ext cx="9144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rPr>
              <a:t>Since</a:t>
            </a:r>
            <a:r>
              <a:rPr kumimoji="0" lang="en-US" sz="2800" b="1" i="0" u="none" strike="noStrike" cap="none" normalizeH="0" dirty="0" smtClean="0">
                <a:ln>
                  <a:noFill/>
                </a:ln>
                <a:effectLst/>
                <a:latin typeface="Bahnschrift Light Condensed" pitchFamily="34" charset="0"/>
                <a:ea typeface="Calibri" pitchFamily="34" charset="0"/>
                <a:cs typeface="Times New Roman" pitchFamily="18" charset="0"/>
              </a:rPr>
              <a:t> the </a:t>
            </a:r>
            <a:r>
              <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rPr>
              <a:t>net force is zero , the acceleration is 0 m/s/s.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effectLst/>
              <a:latin typeface="Bahnschrift Light Condensed"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rPr>
              <a:t>Objects at equilibrium must have an acceleration of 0 m/s/s.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rPr>
              <a:t> </a:t>
            </a:r>
            <a:endParaRPr kumimoji="0" lang="en-US" sz="900" b="1" i="0" u="none" strike="noStrike" cap="none" normalizeH="0" baseline="0" dirty="0" smtClean="0">
              <a:ln>
                <a:noFill/>
              </a:ln>
              <a:effectLst/>
              <a:latin typeface="Bahnschrift Light Condensed"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rPr>
              <a:t>This extends from Newton's first law of motion which states that every object will remain at rest or in uniform motion in a straight line unless compelled to change its state by the action of an external force, which is normally taken as the definition of inertia.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rPr>
              <a:t>But having an acceleration of 0 m/s/s does not mean the object is at rest.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rPr>
              <a:t>An object at equilibrium is either ...</a:t>
            </a:r>
            <a:endParaRPr kumimoji="0" lang="en-US" sz="2800" b="1" i="0" u="none" strike="noStrike" cap="none" normalizeH="0" baseline="0" dirty="0" smtClean="0">
              <a:ln>
                <a:noFill/>
              </a:ln>
              <a:effectLst/>
              <a:latin typeface="Bahnschrift Light Condensed"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Bahnschrift Light Condensed" pitchFamily="34" charset="0"/>
                <a:ea typeface="Calibri" pitchFamily="34" charset="0"/>
                <a:cs typeface="Times New Roman" pitchFamily="18" charset="0"/>
              </a:rPr>
              <a:t>at rest and staying at rest, or in motion and continuing in motion with the same speed and direction. This too extends from Newton's first law of motion.</a:t>
            </a:r>
            <a:endParaRPr kumimoji="0" lang="en-US" sz="2800" b="1" i="0" u="none" strike="noStrike" cap="none" normalizeH="0" baseline="0" dirty="0" smtClean="0">
              <a:ln>
                <a:noFill/>
              </a:ln>
              <a:effectLst/>
              <a:latin typeface="Bahnschrift Light Condensed" pitchFamily="34" charset="0"/>
              <a:cs typeface="Arial" pitchFamily="34" charset="0"/>
            </a:endParaRPr>
          </a:p>
        </p:txBody>
      </p:sp>
      <p:sp>
        <p:nvSpPr>
          <p:cNvPr id="9" name="Rectangle 3"/>
          <p:cNvSpPr>
            <a:spLocks noChangeArrowheads="1"/>
          </p:cNvSpPr>
          <p:nvPr/>
        </p:nvSpPr>
        <p:spPr bwMode="auto">
          <a:xfrm>
            <a:off x="0" y="6273225"/>
            <a:ext cx="712836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00"/>
                </a:solidFill>
                <a:effectLst/>
                <a:latin typeface="Times New Roman" pitchFamily="18" charset="0"/>
                <a:ea typeface="Calibri" pitchFamily="34" charset="0"/>
                <a:cs typeface="Times New Roman" pitchFamily="18" charset="0"/>
              </a:rPr>
              <a:t>Reference:</a:t>
            </a:r>
            <a:endParaRPr kumimoji="0" lang="en-US" sz="1600"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FFFF00"/>
                </a:solidFill>
                <a:effectLst/>
                <a:latin typeface="Times New Roman" pitchFamily="18" charset="0"/>
                <a:ea typeface="Calibri" pitchFamily="34" charset="0"/>
                <a:cs typeface="Times New Roman" pitchFamily="18" charset="0"/>
              </a:rPr>
              <a:t>https://www.physicsclassroom.com/class/vectors/Lesson-3/Equilibrium-and-Statics</a:t>
            </a:r>
            <a:endParaRPr kumimoji="0" lang="en-US" sz="1600" b="0" i="0" u="none" strike="noStrike" cap="none" normalizeH="0" baseline="0" dirty="0" smtClean="0">
              <a:ln>
                <a:noFill/>
              </a:ln>
              <a:solidFill>
                <a:srgbClr val="FFFF00"/>
              </a:solidFill>
              <a:effectLst/>
              <a:latin typeface="Arial" pitchFamily="34" charset="0"/>
              <a:cs typeface="Arial" pitchFamily="34" charset="0"/>
            </a:endParaRPr>
          </a:p>
        </p:txBody>
      </p:sp>
      <p:sp>
        <p:nvSpPr>
          <p:cNvPr id="4" name="Footer Placeholder 3"/>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sp>
        <p:nvSpPr>
          <p:cNvPr id="5" name="TextBox 4"/>
          <p:cNvSpPr txBox="1"/>
          <p:nvPr/>
        </p:nvSpPr>
        <p:spPr>
          <a:xfrm>
            <a:off x="571472" y="571480"/>
            <a:ext cx="8348760" cy="5355312"/>
          </a:xfrm>
          <a:prstGeom prst="rect">
            <a:avLst/>
          </a:prstGeom>
          <a:noFill/>
        </p:spPr>
        <p:txBody>
          <a:bodyPr wrap="none" rtlCol="0">
            <a:spAutoFit/>
          </a:bodyPr>
          <a:lstStyle/>
          <a:p>
            <a:r>
              <a:rPr lang="en-GB" dirty="0" smtClean="0"/>
              <a:t>1.Ladder could slide at point A and so there will be a change in </a:t>
            </a:r>
            <a:r>
              <a:rPr lang="el-GR" dirty="0" smtClean="0"/>
              <a:t>θ</a:t>
            </a:r>
            <a:endParaRPr lang="en-GB" dirty="0" smtClean="0"/>
          </a:p>
          <a:p>
            <a:endParaRPr lang="en-GB" dirty="0" smtClean="0"/>
          </a:p>
          <a:p>
            <a:pPr marL="342900" indent="-342900">
              <a:buAutoNum type="arabicPeriod" startAt="2"/>
            </a:pPr>
            <a:r>
              <a:rPr lang="en-GB" dirty="0" smtClean="0"/>
              <a:t>At point C the weight of the ladder is acting and direction is down</a:t>
            </a:r>
          </a:p>
          <a:p>
            <a:pPr marL="342900" indent="-342900">
              <a:buAutoNum type="arabicPeriod" startAt="2"/>
            </a:pPr>
            <a:endParaRPr lang="en-GB" dirty="0" smtClean="0"/>
          </a:p>
          <a:p>
            <a:pPr marL="342900" indent="-342900">
              <a:buAutoNum type="arabicPeriod" startAt="2"/>
            </a:pPr>
            <a:r>
              <a:rPr lang="en-GB" dirty="0" smtClean="0"/>
              <a:t> At E Friction is opposing the movement of ladder (-x)</a:t>
            </a:r>
          </a:p>
          <a:p>
            <a:pPr marL="342900" indent="-342900">
              <a:buAutoNum type="arabicPeriod" startAt="2"/>
            </a:pPr>
            <a:endParaRPr lang="en-GB" dirty="0" smtClean="0"/>
          </a:p>
          <a:p>
            <a:pPr marL="342900" indent="-342900">
              <a:buAutoNum type="arabicPeriod" startAt="2"/>
            </a:pPr>
            <a:r>
              <a:rPr lang="en-GB" dirty="0" smtClean="0"/>
              <a:t> Virtual displacements at C and E which can be denoted as d(CD) and </a:t>
            </a:r>
          </a:p>
          <a:p>
            <a:pPr marL="342900" indent="-342900"/>
            <a:r>
              <a:rPr lang="en-GB" dirty="0" smtClean="0"/>
              <a:t>      d(BE)</a:t>
            </a:r>
          </a:p>
          <a:p>
            <a:pPr marL="342900" indent="-342900"/>
            <a:endParaRPr lang="en-GB" dirty="0" smtClean="0"/>
          </a:p>
          <a:p>
            <a:pPr marL="342900" indent="-342900"/>
            <a:r>
              <a:rPr lang="en-GB" dirty="0" err="1" smtClean="0"/>
              <a:t>dW</a:t>
            </a:r>
            <a:r>
              <a:rPr lang="en-GB" dirty="0" smtClean="0"/>
              <a:t> = (mg). d(CD) – </a:t>
            </a:r>
            <a:r>
              <a:rPr lang="en-GB" dirty="0" smtClean="0">
                <a:latin typeface="Symbol" pitchFamily="18" charset="2"/>
              </a:rPr>
              <a:t>m</a:t>
            </a:r>
            <a:r>
              <a:rPr lang="en-GB" dirty="0" smtClean="0"/>
              <a:t> (mg).d(BE) = 0;  CD = l </a:t>
            </a:r>
            <a:r>
              <a:rPr lang="en-GB" dirty="0" err="1" smtClean="0"/>
              <a:t>cos</a:t>
            </a:r>
            <a:r>
              <a:rPr lang="el-GR" dirty="0" smtClean="0"/>
              <a:t>θ</a:t>
            </a:r>
            <a:r>
              <a:rPr lang="en-GB" dirty="0" smtClean="0"/>
              <a:t>   BE = 2l sin</a:t>
            </a:r>
            <a:r>
              <a:rPr lang="el-GR" dirty="0" smtClean="0"/>
              <a:t>θ</a:t>
            </a:r>
            <a:endParaRPr lang="en-GB" dirty="0" smtClean="0"/>
          </a:p>
          <a:p>
            <a:pPr marL="342900" indent="-342900"/>
            <a:endParaRPr lang="en-GB" dirty="0" smtClean="0"/>
          </a:p>
          <a:p>
            <a:pPr marL="342900" indent="-342900"/>
            <a:r>
              <a:rPr lang="en-GB" dirty="0" smtClean="0"/>
              <a:t> d(CD) = -l sin </a:t>
            </a:r>
            <a:r>
              <a:rPr lang="el-GR" dirty="0" smtClean="0"/>
              <a:t>θ</a:t>
            </a:r>
            <a:r>
              <a:rPr lang="en-GB" dirty="0" smtClean="0"/>
              <a:t> d</a:t>
            </a:r>
            <a:r>
              <a:rPr lang="el-GR" dirty="0" smtClean="0"/>
              <a:t>θ</a:t>
            </a:r>
            <a:endParaRPr lang="en-GB" dirty="0" smtClean="0"/>
          </a:p>
          <a:p>
            <a:pPr marL="342900" indent="-342900"/>
            <a:r>
              <a:rPr lang="en-GB" dirty="0" smtClean="0"/>
              <a:t> d (BE) =  2lcos</a:t>
            </a:r>
            <a:r>
              <a:rPr lang="el-GR" dirty="0" smtClean="0"/>
              <a:t>θ</a:t>
            </a:r>
            <a:r>
              <a:rPr lang="en-GB" dirty="0" smtClean="0"/>
              <a:t> d</a:t>
            </a:r>
            <a:r>
              <a:rPr lang="el-GR" dirty="0" smtClean="0"/>
              <a:t>θ</a:t>
            </a:r>
            <a:endParaRPr lang="en-GB" dirty="0" smtClean="0"/>
          </a:p>
          <a:p>
            <a:pPr marL="342900" indent="-342900"/>
            <a:r>
              <a:rPr lang="en-GB" dirty="0" smtClean="0"/>
              <a:t> substituting the values of |d(CD)| and |d(BE)|in </a:t>
            </a:r>
            <a:r>
              <a:rPr lang="en-GB" dirty="0" err="1" smtClean="0"/>
              <a:t>dW</a:t>
            </a:r>
            <a:r>
              <a:rPr lang="en-GB" dirty="0" smtClean="0"/>
              <a:t> =0 gives;</a:t>
            </a:r>
          </a:p>
          <a:p>
            <a:pPr marL="342900" indent="-342900"/>
            <a:r>
              <a:rPr lang="en-GB" b="1" dirty="0" smtClean="0"/>
              <a:t> </a:t>
            </a:r>
            <a:r>
              <a:rPr lang="el-GR" b="1" dirty="0" smtClean="0"/>
              <a:t>θ</a:t>
            </a:r>
            <a:r>
              <a:rPr lang="en-GB" b="1" dirty="0" smtClean="0"/>
              <a:t>= tan </a:t>
            </a:r>
            <a:r>
              <a:rPr lang="en-GB" b="1" baseline="30000" dirty="0" smtClean="0"/>
              <a:t>-1</a:t>
            </a:r>
            <a:r>
              <a:rPr lang="en-GB" b="1" dirty="0" smtClean="0"/>
              <a:t>(2</a:t>
            </a:r>
            <a:r>
              <a:rPr lang="en-GB" b="1" dirty="0" smtClean="0">
                <a:latin typeface="Symbol" pitchFamily="18" charset="2"/>
              </a:rPr>
              <a:t> m)</a:t>
            </a:r>
            <a:endParaRPr lang="en-GB" b="1" dirty="0" smtClean="0"/>
          </a:p>
          <a:p>
            <a:pPr marL="342900" indent="-342900"/>
            <a:endParaRPr lang="en-GB" dirty="0" smtClean="0"/>
          </a:p>
          <a:p>
            <a:pPr marL="342900" indent="-342900"/>
            <a:r>
              <a:rPr lang="en-GB" dirty="0" smtClean="0"/>
              <a:t>      </a:t>
            </a:r>
          </a:p>
          <a:p>
            <a:pPr marL="342900" indent="-342900"/>
            <a:endParaRPr lang="en-GB" dirty="0" smtClean="0"/>
          </a:p>
          <a:p>
            <a:pPr marL="342900" indent="-342900">
              <a:buAutoNum type="arabicPeriod" startAt="2"/>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7290" y="214290"/>
            <a:ext cx="6611105" cy="523220"/>
          </a:xfrm>
          <a:prstGeom prst="rect">
            <a:avLst/>
          </a:prstGeom>
        </p:spPr>
        <p:txBody>
          <a:bodyPr wrap="none">
            <a:spAutoFit/>
          </a:bodyPr>
          <a:lstStyle/>
          <a:p>
            <a:r>
              <a:rPr lang="en-US" sz="2800" dirty="0"/>
              <a:t>Analyzing a Static Equilibrium Situation</a:t>
            </a:r>
          </a:p>
        </p:txBody>
      </p:sp>
      <p:pic>
        <p:nvPicPr>
          <p:cNvPr id="5" name="Picture 4" descr="http://www.physicsclassroom.com/Class/vectors/u3l3c4.gif"/>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85720" y="1000108"/>
            <a:ext cx="2500330" cy="1714512"/>
          </a:xfrm>
          <a:prstGeom prst="rect">
            <a:avLst/>
          </a:prstGeom>
          <a:noFill/>
          <a:ln>
            <a:noFill/>
          </a:ln>
        </p:spPr>
      </p:pic>
      <p:graphicFrame>
        <p:nvGraphicFramePr>
          <p:cNvPr id="6" name="Table 5"/>
          <p:cNvGraphicFramePr>
            <a:graphicFrameLocks noGrp="1"/>
          </p:cNvGraphicFramePr>
          <p:nvPr/>
        </p:nvGraphicFramePr>
        <p:xfrm>
          <a:off x="2857488" y="1142984"/>
          <a:ext cx="6096000" cy="1174053"/>
        </p:xfrm>
        <a:graphic>
          <a:graphicData uri="http://schemas.openxmlformats.org/drawingml/2006/table">
            <a:tbl>
              <a:tblPr/>
              <a:tblGrid>
                <a:gridCol w="1524000"/>
                <a:gridCol w="1524000"/>
                <a:gridCol w="1524000"/>
                <a:gridCol w="1524000"/>
              </a:tblGrid>
              <a:tr h="0">
                <a:tc>
                  <a:txBody>
                    <a:bodyPr/>
                    <a:lstStyle/>
                    <a:p>
                      <a:pPr>
                        <a:lnSpc>
                          <a:spcPct val="107000"/>
                        </a:lnSpc>
                        <a:spcAft>
                          <a:spcPts val="0"/>
                        </a:spcAft>
                      </a:pPr>
                      <a:r>
                        <a:rPr lang="en-IN" sz="2400" dirty="0">
                          <a:latin typeface="Sitka Banner" pitchFamily="2" charset="0"/>
                          <a:ea typeface="Times New Roman"/>
                          <a:cs typeface="Times New Roman"/>
                        </a:rPr>
                        <a:t> </a:t>
                      </a:r>
                      <a:endParaRPr lang="en-US" sz="2400" dirty="0">
                        <a:latin typeface="Sitka Banner" pitchFamily="2" charset="0"/>
                        <a:ea typeface="Calibri"/>
                        <a:cs typeface="Times New Roman"/>
                      </a:endParaRPr>
                    </a:p>
                  </a:txBody>
                  <a:tcPr marL="0" marR="0" marT="0" marB="0" anchor="ctr">
                    <a:lnL>
                      <a:noFill/>
                    </a:lnL>
                    <a:lnR>
                      <a:noFill/>
                    </a:lnR>
                    <a:lnT>
                      <a:noFill/>
                    </a:lnT>
                    <a:lnB>
                      <a:noFill/>
                    </a:lnB>
                  </a:tcPr>
                </a:tc>
                <a:tc>
                  <a:txBody>
                    <a:bodyPr/>
                    <a:lstStyle/>
                    <a:p>
                      <a:pPr algn="ctr">
                        <a:lnSpc>
                          <a:spcPct val="107000"/>
                        </a:lnSpc>
                        <a:spcAft>
                          <a:spcPts val="0"/>
                        </a:spcAft>
                      </a:pPr>
                      <a:r>
                        <a:rPr lang="en-IN" sz="2400" b="1" dirty="0">
                          <a:solidFill>
                            <a:srgbClr val="FF0000"/>
                          </a:solidFill>
                          <a:latin typeface="Sitka Banner" pitchFamily="2" charset="0"/>
                          <a:ea typeface="Times New Roman"/>
                          <a:cs typeface="Times New Roman"/>
                        </a:rPr>
                        <a:t>Force A</a:t>
                      </a:r>
                      <a:endParaRPr lang="en-US" sz="2400" dirty="0">
                        <a:latin typeface="Sitka Banner" pitchFamily="2" charset="0"/>
                        <a:ea typeface="Calibri"/>
                        <a:cs typeface="Times New Roman"/>
                      </a:endParaRPr>
                    </a:p>
                  </a:txBody>
                  <a:tcPr marL="0" marR="0" marT="0" marB="0" anchor="ctr">
                    <a:lnL>
                      <a:noFill/>
                    </a:lnL>
                    <a:lnR>
                      <a:noFill/>
                    </a:lnR>
                    <a:lnT>
                      <a:noFill/>
                    </a:lnT>
                    <a:lnB>
                      <a:noFill/>
                    </a:lnB>
                  </a:tcPr>
                </a:tc>
                <a:tc>
                  <a:txBody>
                    <a:bodyPr/>
                    <a:lstStyle/>
                    <a:p>
                      <a:pPr algn="ctr">
                        <a:lnSpc>
                          <a:spcPct val="107000"/>
                        </a:lnSpc>
                        <a:spcAft>
                          <a:spcPts val="0"/>
                        </a:spcAft>
                      </a:pPr>
                      <a:r>
                        <a:rPr lang="en-IN" sz="2400" b="1">
                          <a:solidFill>
                            <a:srgbClr val="FF0000"/>
                          </a:solidFill>
                          <a:latin typeface="Sitka Banner" pitchFamily="2" charset="0"/>
                          <a:ea typeface="Times New Roman"/>
                          <a:cs typeface="Times New Roman"/>
                        </a:rPr>
                        <a:t>Force B</a:t>
                      </a:r>
                      <a:endParaRPr lang="en-US" sz="2400">
                        <a:latin typeface="Sitka Banner" pitchFamily="2" charset="0"/>
                        <a:ea typeface="Calibri"/>
                        <a:cs typeface="Times New Roman"/>
                      </a:endParaRPr>
                    </a:p>
                  </a:txBody>
                  <a:tcPr marL="0" marR="0" marT="0" marB="0" anchor="ctr">
                    <a:lnL>
                      <a:noFill/>
                    </a:lnL>
                    <a:lnR>
                      <a:noFill/>
                    </a:lnR>
                    <a:lnT>
                      <a:noFill/>
                    </a:lnT>
                    <a:lnB>
                      <a:noFill/>
                    </a:lnB>
                  </a:tcPr>
                </a:tc>
                <a:tc>
                  <a:txBody>
                    <a:bodyPr/>
                    <a:lstStyle/>
                    <a:p>
                      <a:pPr algn="ctr">
                        <a:lnSpc>
                          <a:spcPct val="107000"/>
                        </a:lnSpc>
                        <a:spcAft>
                          <a:spcPts val="0"/>
                        </a:spcAft>
                      </a:pPr>
                      <a:r>
                        <a:rPr lang="en-IN" sz="2400" b="1">
                          <a:solidFill>
                            <a:srgbClr val="FF0000"/>
                          </a:solidFill>
                          <a:latin typeface="Sitka Banner" pitchFamily="2" charset="0"/>
                          <a:ea typeface="Times New Roman"/>
                          <a:cs typeface="Times New Roman"/>
                        </a:rPr>
                        <a:t>Force C</a:t>
                      </a:r>
                      <a:endParaRPr lang="en-US" sz="2400">
                        <a:latin typeface="Sitka Banner" pitchFamily="2" charset="0"/>
                        <a:ea typeface="Calibri"/>
                        <a:cs typeface="Times New Roman"/>
                      </a:endParaRPr>
                    </a:p>
                  </a:txBody>
                  <a:tcPr marL="0" marR="0" marT="0" marB="0" anchor="ctr">
                    <a:lnL>
                      <a:noFill/>
                    </a:lnL>
                    <a:lnR>
                      <a:noFill/>
                    </a:lnR>
                    <a:lnT>
                      <a:noFill/>
                    </a:lnT>
                    <a:lnB>
                      <a:noFill/>
                    </a:lnB>
                  </a:tcPr>
                </a:tc>
              </a:tr>
              <a:tr h="0">
                <a:tc>
                  <a:txBody>
                    <a:bodyPr/>
                    <a:lstStyle/>
                    <a:p>
                      <a:pPr>
                        <a:lnSpc>
                          <a:spcPct val="107000"/>
                        </a:lnSpc>
                        <a:spcAft>
                          <a:spcPts val="675"/>
                        </a:spcAft>
                      </a:pPr>
                      <a:r>
                        <a:rPr lang="en-IN" sz="2400" b="1">
                          <a:solidFill>
                            <a:srgbClr val="FF0000"/>
                          </a:solidFill>
                          <a:latin typeface="Sitka Banner" pitchFamily="2" charset="0"/>
                          <a:ea typeface="Times New Roman"/>
                          <a:cs typeface="Times New Roman"/>
                        </a:rPr>
                        <a:t>Magnitude</a:t>
                      </a:r>
                      <a:endParaRPr lang="en-US" sz="2400">
                        <a:latin typeface="Sitka Banner" pitchFamily="2" charset="0"/>
                        <a:ea typeface="Calibri"/>
                        <a:cs typeface="Times New Roman"/>
                      </a:endParaRPr>
                    </a:p>
                  </a:txBody>
                  <a:tcPr marL="0" marR="0" marT="0" marB="0" anchor="ctr">
                    <a:lnL>
                      <a:noFill/>
                    </a:lnL>
                    <a:lnR>
                      <a:noFill/>
                    </a:lnR>
                    <a:lnT>
                      <a:noFill/>
                    </a:lnT>
                    <a:lnB>
                      <a:noFill/>
                    </a:lnB>
                  </a:tcPr>
                </a:tc>
                <a:tc>
                  <a:txBody>
                    <a:bodyPr/>
                    <a:lstStyle/>
                    <a:p>
                      <a:pPr algn="ctr">
                        <a:lnSpc>
                          <a:spcPct val="107000"/>
                        </a:lnSpc>
                        <a:spcAft>
                          <a:spcPts val="0"/>
                        </a:spcAft>
                      </a:pPr>
                      <a:r>
                        <a:rPr lang="en-IN" sz="2400" dirty="0">
                          <a:latin typeface="Sitka Banner" pitchFamily="2" charset="0"/>
                          <a:ea typeface="Times New Roman"/>
                          <a:cs typeface="Times New Roman"/>
                        </a:rPr>
                        <a:t>3.4 N</a:t>
                      </a:r>
                      <a:endParaRPr lang="en-US" sz="2400" dirty="0">
                        <a:latin typeface="Sitka Banner" pitchFamily="2" charset="0"/>
                        <a:ea typeface="Calibri"/>
                        <a:cs typeface="Times New Roman"/>
                      </a:endParaRPr>
                    </a:p>
                  </a:txBody>
                  <a:tcPr marL="0" marR="0" marT="0" marB="0" anchor="ctr">
                    <a:lnL>
                      <a:noFill/>
                    </a:lnL>
                    <a:lnR>
                      <a:noFill/>
                    </a:lnR>
                    <a:lnT>
                      <a:noFill/>
                    </a:lnT>
                    <a:lnB>
                      <a:noFill/>
                    </a:lnB>
                  </a:tcPr>
                </a:tc>
                <a:tc>
                  <a:txBody>
                    <a:bodyPr/>
                    <a:lstStyle/>
                    <a:p>
                      <a:pPr algn="ctr">
                        <a:lnSpc>
                          <a:spcPct val="107000"/>
                        </a:lnSpc>
                        <a:spcAft>
                          <a:spcPts val="0"/>
                        </a:spcAft>
                      </a:pPr>
                      <a:r>
                        <a:rPr lang="en-IN" sz="2400">
                          <a:latin typeface="Sitka Banner" pitchFamily="2" charset="0"/>
                          <a:ea typeface="Times New Roman"/>
                          <a:cs typeface="Times New Roman"/>
                        </a:rPr>
                        <a:t>9.2 N</a:t>
                      </a:r>
                      <a:endParaRPr lang="en-US" sz="2400">
                        <a:latin typeface="Sitka Banner" pitchFamily="2" charset="0"/>
                        <a:ea typeface="Calibri"/>
                        <a:cs typeface="Times New Roman"/>
                      </a:endParaRPr>
                    </a:p>
                  </a:txBody>
                  <a:tcPr marL="0" marR="0" marT="0" marB="0" anchor="ctr">
                    <a:lnL>
                      <a:noFill/>
                    </a:lnL>
                    <a:lnR>
                      <a:noFill/>
                    </a:lnR>
                    <a:lnT>
                      <a:noFill/>
                    </a:lnT>
                    <a:lnB>
                      <a:noFill/>
                    </a:lnB>
                  </a:tcPr>
                </a:tc>
                <a:tc>
                  <a:txBody>
                    <a:bodyPr/>
                    <a:lstStyle/>
                    <a:p>
                      <a:pPr algn="ctr">
                        <a:lnSpc>
                          <a:spcPct val="107000"/>
                        </a:lnSpc>
                        <a:spcAft>
                          <a:spcPts val="0"/>
                        </a:spcAft>
                      </a:pPr>
                      <a:r>
                        <a:rPr lang="en-IN" sz="2400">
                          <a:latin typeface="Sitka Banner" pitchFamily="2" charset="0"/>
                          <a:ea typeface="Times New Roman"/>
                          <a:cs typeface="Times New Roman"/>
                        </a:rPr>
                        <a:t>9.8 N</a:t>
                      </a:r>
                      <a:endParaRPr lang="en-US" sz="2400">
                        <a:latin typeface="Sitka Banner" pitchFamily="2" charset="0"/>
                        <a:ea typeface="Calibri"/>
                        <a:cs typeface="Times New Roman"/>
                      </a:endParaRPr>
                    </a:p>
                  </a:txBody>
                  <a:tcPr marL="0" marR="0" marT="0" marB="0" anchor="ctr">
                    <a:lnL>
                      <a:noFill/>
                    </a:lnL>
                    <a:lnR>
                      <a:noFill/>
                    </a:lnR>
                    <a:lnT>
                      <a:noFill/>
                    </a:lnT>
                    <a:lnB>
                      <a:noFill/>
                    </a:lnB>
                  </a:tcPr>
                </a:tc>
              </a:tr>
              <a:tr h="0">
                <a:tc>
                  <a:txBody>
                    <a:bodyPr/>
                    <a:lstStyle/>
                    <a:p>
                      <a:pPr>
                        <a:lnSpc>
                          <a:spcPct val="107000"/>
                        </a:lnSpc>
                        <a:spcAft>
                          <a:spcPts val="675"/>
                        </a:spcAft>
                      </a:pPr>
                      <a:r>
                        <a:rPr lang="en-IN" sz="2400" b="1" dirty="0">
                          <a:solidFill>
                            <a:srgbClr val="FF0000"/>
                          </a:solidFill>
                          <a:latin typeface="Sitka Banner" pitchFamily="2" charset="0"/>
                          <a:ea typeface="Times New Roman"/>
                          <a:cs typeface="Times New Roman"/>
                        </a:rPr>
                        <a:t>Direction</a:t>
                      </a:r>
                      <a:endParaRPr lang="en-US" sz="2400" dirty="0">
                        <a:latin typeface="Sitka Banner" pitchFamily="2" charset="0"/>
                        <a:ea typeface="Calibri"/>
                        <a:cs typeface="Times New Roman"/>
                      </a:endParaRPr>
                    </a:p>
                  </a:txBody>
                  <a:tcPr marL="0" marR="0" marT="0" marB="0" anchor="ctr">
                    <a:lnL>
                      <a:noFill/>
                    </a:lnL>
                    <a:lnR>
                      <a:noFill/>
                    </a:lnR>
                    <a:lnT>
                      <a:noFill/>
                    </a:lnT>
                    <a:lnB>
                      <a:noFill/>
                    </a:lnB>
                  </a:tcPr>
                </a:tc>
                <a:tc>
                  <a:txBody>
                    <a:bodyPr/>
                    <a:lstStyle/>
                    <a:p>
                      <a:pPr algn="ctr">
                        <a:lnSpc>
                          <a:spcPct val="107000"/>
                        </a:lnSpc>
                        <a:spcAft>
                          <a:spcPts val="0"/>
                        </a:spcAft>
                      </a:pPr>
                      <a:r>
                        <a:rPr lang="en-IN" sz="2400" dirty="0">
                          <a:latin typeface="Sitka Banner" pitchFamily="2" charset="0"/>
                          <a:ea typeface="Times New Roman"/>
                          <a:cs typeface="Times New Roman"/>
                        </a:rPr>
                        <a:t>161 deg.</a:t>
                      </a:r>
                      <a:endParaRPr lang="en-US" sz="2400" dirty="0">
                        <a:latin typeface="Sitka Banner" pitchFamily="2" charset="0"/>
                        <a:ea typeface="Calibri"/>
                        <a:cs typeface="Times New Roman"/>
                      </a:endParaRPr>
                    </a:p>
                  </a:txBody>
                  <a:tcPr marL="0" marR="0" marT="0" marB="0" anchor="ctr">
                    <a:lnL>
                      <a:noFill/>
                    </a:lnL>
                    <a:lnR>
                      <a:noFill/>
                    </a:lnR>
                    <a:lnT>
                      <a:noFill/>
                    </a:lnT>
                    <a:lnB>
                      <a:noFill/>
                    </a:lnB>
                  </a:tcPr>
                </a:tc>
                <a:tc>
                  <a:txBody>
                    <a:bodyPr/>
                    <a:lstStyle/>
                    <a:p>
                      <a:pPr algn="ctr">
                        <a:lnSpc>
                          <a:spcPct val="107000"/>
                        </a:lnSpc>
                        <a:spcAft>
                          <a:spcPts val="0"/>
                        </a:spcAft>
                      </a:pPr>
                      <a:r>
                        <a:rPr lang="en-IN" sz="2400" dirty="0">
                          <a:latin typeface="Sitka Banner" pitchFamily="2" charset="0"/>
                          <a:ea typeface="Times New Roman"/>
                          <a:cs typeface="Times New Roman"/>
                        </a:rPr>
                        <a:t>70 deg.</a:t>
                      </a:r>
                      <a:endParaRPr lang="en-US" sz="2400" dirty="0">
                        <a:latin typeface="Sitka Banner" pitchFamily="2" charset="0"/>
                        <a:ea typeface="Calibri"/>
                        <a:cs typeface="Times New Roman"/>
                      </a:endParaRPr>
                    </a:p>
                  </a:txBody>
                  <a:tcPr marL="0" marR="0" marT="0" marB="0" anchor="ctr">
                    <a:lnL>
                      <a:noFill/>
                    </a:lnL>
                    <a:lnR>
                      <a:noFill/>
                    </a:lnR>
                    <a:lnT>
                      <a:noFill/>
                    </a:lnT>
                    <a:lnB>
                      <a:noFill/>
                    </a:lnB>
                  </a:tcPr>
                </a:tc>
                <a:tc>
                  <a:txBody>
                    <a:bodyPr/>
                    <a:lstStyle/>
                    <a:p>
                      <a:pPr algn="ctr">
                        <a:lnSpc>
                          <a:spcPct val="107000"/>
                        </a:lnSpc>
                        <a:spcAft>
                          <a:spcPts val="0"/>
                        </a:spcAft>
                      </a:pPr>
                      <a:r>
                        <a:rPr lang="en-IN" sz="2400" dirty="0">
                          <a:latin typeface="Sitka Banner" pitchFamily="2" charset="0"/>
                          <a:ea typeface="Times New Roman"/>
                          <a:cs typeface="Times New Roman"/>
                        </a:rPr>
                        <a:t>270 deg</a:t>
                      </a:r>
                      <a:endParaRPr lang="en-US" sz="2400" dirty="0">
                        <a:latin typeface="Sitka Banner" pitchFamily="2" charset="0"/>
                        <a:ea typeface="Calibri"/>
                        <a:cs typeface="Times New Roman"/>
                      </a:endParaRPr>
                    </a:p>
                  </a:txBody>
                  <a:tcPr marL="0" marR="0" marT="0" marB="0" anchor="ctr">
                    <a:lnL>
                      <a:noFill/>
                    </a:lnL>
                    <a:lnR>
                      <a:noFill/>
                    </a:lnR>
                    <a:lnT>
                      <a:noFill/>
                    </a:lnT>
                    <a:lnB>
                      <a:noFill/>
                    </a:lnB>
                  </a:tcPr>
                </a:tc>
              </a:tr>
            </a:tbl>
          </a:graphicData>
        </a:graphic>
      </p:graphicFrame>
      <p:pic>
        <p:nvPicPr>
          <p:cNvPr id="7" name="Picture 6" descr="http://www.physicsclassroom.com/Class/vectors/u3l3c5.gif"/>
          <p:cNvPicPr/>
          <p:nvPr/>
        </p:nvPicPr>
        <p:blipFill>
          <a:blip r:embed="rId4">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428728" y="3357562"/>
            <a:ext cx="6215106" cy="3214710"/>
          </a:xfrm>
          <a:prstGeom prst="rect">
            <a:avLst/>
          </a:prstGeom>
          <a:noFill/>
          <a:ln>
            <a:noFill/>
          </a:ln>
        </p:spPr>
      </p:pic>
      <p:sp>
        <p:nvSpPr>
          <p:cNvPr id="8" name="Footer Placeholder 7"/>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physicsclassroom.com/Class/vectors/u3l3c6.gif"/>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785918" y="928670"/>
            <a:ext cx="5000660" cy="2428892"/>
          </a:xfrm>
          <a:prstGeom prst="rect">
            <a:avLst/>
          </a:prstGeom>
          <a:noFill/>
          <a:ln>
            <a:noFill/>
          </a:ln>
        </p:spPr>
      </p:pic>
      <p:sp>
        <p:nvSpPr>
          <p:cNvPr id="5" name="TextBox 4"/>
          <p:cNvSpPr txBox="1"/>
          <p:nvPr/>
        </p:nvSpPr>
        <p:spPr>
          <a:xfrm>
            <a:off x="121978" y="285728"/>
            <a:ext cx="9022022" cy="461665"/>
          </a:xfrm>
          <a:prstGeom prst="rect">
            <a:avLst/>
          </a:prstGeom>
          <a:noFill/>
        </p:spPr>
        <p:txBody>
          <a:bodyPr wrap="none" rtlCol="0">
            <a:spAutoFit/>
          </a:bodyPr>
          <a:lstStyle/>
          <a:p>
            <a:r>
              <a:rPr lang="en-GB" sz="2400" b="1" dirty="0" smtClean="0"/>
              <a:t>RESOLVING FORCES HORIZONTALLY AND VERTICALLY</a:t>
            </a:r>
            <a:endParaRPr lang="en-US" sz="2400" b="1" dirty="0"/>
          </a:p>
        </p:txBody>
      </p:sp>
      <p:pic>
        <p:nvPicPr>
          <p:cNvPr id="6" name="Picture 5" descr="http://www.physicsclassroom.com/Class/vectors/u3l3c17.gif"/>
          <p:cNvPicPr/>
          <p:nvPr/>
        </p:nvPicPr>
        <p:blipFill>
          <a:blip r:embed="rId4">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423422" y="3786190"/>
            <a:ext cx="6143668" cy="2786082"/>
          </a:xfrm>
          <a:prstGeom prst="rect">
            <a:avLst/>
          </a:prstGeom>
          <a:noFill/>
          <a:ln>
            <a:noFill/>
          </a:ln>
        </p:spPr>
      </p:pic>
      <p:sp>
        <p:nvSpPr>
          <p:cNvPr id="7" name="Footer Placeholder 6"/>
          <p:cNvSpPr>
            <a:spLocks noGrp="1"/>
          </p:cNvSpPr>
          <p:nvPr>
            <p:ph type="ftr" sz="quarter" idx="16"/>
          </p:nvPr>
        </p:nvSpPr>
        <p:spPr/>
        <p:txBody>
          <a:bodyPr/>
          <a:lstStyle/>
          <a:p>
            <a:r>
              <a:rPr lang="en-US" smtClean="0"/>
              <a:t>Dr.K.Vaideki, PSG CT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214290"/>
            <a:ext cx="885828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CD0F4"/>
                </a:solidFill>
                <a:effectLst/>
                <a:latin typeface="Arial" pitchFamily="34" charset="0"/>
                <a:ea typeface="Times New Roman" pitchFamily="18" charset="0"/>
                <a:cs typeface="Arial" pitchFamily="34" charset="0"/>
              </a:rPr>
              <a:t>The following picture is hanging on a wall. Use trigonometric functions to determine the weight of the picture</a:t>
            </a:r>
            <a:r>
              <a:rPr kumimoji="0" lang="en-US" sz="2400" b="0" i="0" u="none" strike="noStrike" cap="none" normalizeH="0" baseline="0" dirty="0" smtClean="0">
                <a:ln>
                  <a:noFill/>
                </a:ln>
                <a:solidFill>
                  <a:srgbClr val="444444"/>
                </a:solidFill>
                <a:effectLst/>
                <a:latin typeface="Arial" pitchFamily="34" charset="0"/>
                <a:ea typeface="Times New Roman" pitchFamily="18" charset="0"/>
                <a:cs typeface="Arial" pitchFamily="34"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http://www.physicsclassroom.com/Class/vectors/u3l3c12.gif"/>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42844" y="1571612"/>
            <a:ext cx="3571900" cy="2928958"/>
          </a:xfrm>
          <a:prstGeom prst="rect">
            <a:avLst/>
          </a:prstGeom>
          <a:noFill/>
          <a:ln>
            <a:noFill/>
          </a:ln>
        </p:spPr>
      </p:pic>
      <p:sp>
        <p:nvSpPr>
          <p:cNvPr id="13" name="Footer Placeholder 12"/>
          <p:cNvSpPr>
            <a:spLocks noGrp="1"/>
          </p:cNvSpPr>
          <p:nvPr>
            <p:ph type="ftr" sz="quarter" idx="16"/>
          </p:nvPr>
        </p:nvSpPr>
        <p:spPr/>
        <p:txBody>
          <a:bodyPr/>
          <a:lstStyle/>
          <a:p>
            <a:r>
              <a:rPr lang="en-US" smtClean="0"/>
              <a:t>Dr.K.Vaideki, PSG CT</a:t>
            </a:r>
            <a:endParaRPr lang="en-US" dirty="0"/>
          </a:p>
        </p:txBody>
      </p:sp>
      <p:sp>
        <p:nvSpPr>
          <p:cNvPr id="16" name="TextBox 15"/>
          <p:cNvSpPr txBox="1"/>
          <p:nvPr/>
        </p:nvSpPr>
        <p:spPr>
          <a:xfrm>
            <a:off x="7215206" y="1142984"/>
            <a:ext cx="1674754" cy="400110"/>
          </a:xfrm>
          <a:prstGeom prst="rect">
            <a:avLst/>
          </a:prstGeom>
          <a:noFill/>
        </p:spPr>
        <p:txBody>
          <a:bodyPr wrap="none" rtlCol="0">
            <a:spAutoFit/>
          </a:bodyPr>
          <a:lstStyle/>
          <a:p>
            <a:r>
              <a:rPr lang="en-GB" sz="2000" b="1" dirty="0" err="1" smtClean="0">
                <a:solidFill>
                  <a:srgbClr val="FFFF00"/>
                </a:solidFill>
              </a:rPr>
              <a:t>Ans</a:t>
            </a:r>
            <a:r>
              <a:rPr lang="en-GB" sz="2000" b="1" dirty="0" smtClean="0">
                <a:solidFill>
                  <a:srgbClr val="FFFF00"/>
                </a:solidFill>
              </a:rPr>
              <a:t>: W= 42N</a:t>
            </a:r>
            <a:endParaRPr lang="en-US" sz="2000" b="1"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sp>
        <p:nvSpPr>
          <p:cNvPr id="5" name="Rectangle 4"/>
          <p:cNvSpPr/>
          <p:nvPr/>
        </p:nvSpPr>
        <p:spPr>
          <a:xfrm>
            <a:off x="142844" y="214290"/>
            <a:ext cx="9001156" cy="1569660"/>
          </a:xfrm>
          <a:prstGeom prst="rect">
            <a:avLst/>
          </a:prstGeom>
        </p:spPr>
        <p:txBody>
          <a:bodyPr wrap="square">
            <a:spAutoFit/>
          </a:bodyPr>
          <a:lstStyle/>
          <a:p>
            <a:pPr algn="just"/>
            <a:r>
              <a:rPr lang="en-GB" sz="2400" dirty="0" smtClean="0"/>
              <a:t>The sign below hangs outside the physics classroom. The sign is supported by a diagonal cable and a rigid horizontal bar. If the sign has a mass of 50 kg, then determine the tension in the diagonal cable that supports its weight.</a:t>
            </a:r>
            <a:endParaRPr lang="en-US" sz="2400" dirty="0"/>
          </a:p>
        </p:txBody>
      </p:sp>
      <p:pic>
        <p:nvPicPr>
          <p:cNvPr id="6" name="Picture 2"/>
          <p:cNvPicPr>
            <a:picLocks noChangeAspect="1" noChangeArrowheads="1"/>
          </p:cNvPicPr>
          <p:nvPr/>
        </p:nvPicPr>
        <p:blipFill>
          <a:blip r:embed="rId3"/>
          <a:srcRect/>
          <a:stretch>
            <a:fillRect/>
          </a:stretch>
        </p:blipFill>
        <p:spPr bwMode="auto">
          <a:xfrm>
            <a:off x="642910" y="2285992"/>
            <a:ext cx="2941817" cy="2071702"/>
          </a:xfrm>
          <a:prstGeom prst="rect">
            <a:avLst/>
          </a:prstGeom>
          <a:noFill/>
          <a:ln w="9525">
            <a:noFill/>
            <a:miter lim="800000"/>
            <a:headEnd/>
            <a:tailEnd/>
          </a:ln>
          <a:effectLst/>
        </p:spPr>
      </p:pic>
      <p:sp>
        <p:nvSpPr>
          <p:cNvPr id="7" name="TextBox 6"/>
          <p:cNvSpPr txBox="1"/>
          <p:nvPr/>
        </p:nvSpPr>
        <p:spPr>
          <a:xfrm>
            <a:off x="7072330" y="1428736"/>
            <a:ext cx="1801455" cy="400110"/>
          </a:xfrm>
          <a:prstGeom prst="rect">
            <a:avLst/>
          </a:prstGeom>
          <a:noFill/>
        </p:spPr>
        <p:txBody>
          <a:bodyPr wrap="none" rtlCol="0">
            <a:spAutoFit/>
          </a:bodyPr>
          <a:lstStyle/>
          <a:p>
            <a:r>
              <a:rPr lang="en-GB" sz="2000" b="1" dirty="0" err="1" smtClean="0">
                <a:solidFill>
                  <a:srgbClr val="FFFF00"/>
                </a:solidFill>
              </a:rPr>
              <a:t>Ans</a:t>
            </a:r>
            <a:r>
              <a:rPr lang="en-GB" sz="2000" b="1" dirty="0" smtClean="0">
                <a:solidFill>
                  <a:srgbClr val="FFFF00"/>
                </a:solidFill>
              </a:rPr>
              <a:t> : T=980 N</a:t>
            </a:r>
            <a:endParaRPr lang="en-US" sz="2000" b="1"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0"/>
            <a:ext cx="2908168" cy="584775"/>
          </a:xfrm>
          <a:prstGeom prst="rect">
            <a:avLst/>
          </a:prstGeom>
          <a:noFill/>
        </p:spPr>
        <p:txBody>
          <a:bodyPr wrap="none" rtlCol="0">
            <a:spAutoFit/>
          </a:bodyPr>
          <a:lstStyle/>
          <a:p>
            <a:r>
              <a:rPr lang="en-GB" sz="3200" b="1" dirty="0" smtClean="0">
                <a:solidFill>
                  <a:srgbClr val="FFFF00"/>
                </a:solidFill>
                <a:latin typeface="Bahnschrift" pitchFamily="34" charset="0"/>
              </a:rPr>
              <a:t>Concept Check</a:t>
            </a:r>
            <a:endParaRPr lang="en-US" sz="3200" b="1" dirty="0">
              <a:solidFill>
                <a:srgbClr val="FFFF00"/>
              </a:solidFill>
              <a:latin typeface="Bahnschrift" pitchFamily="34" charset="0"/>
            </a:endParaRPr>
          </a:p>
        </p:txBody>
      </p:sp>
      <p:sp>
        <p:nvSpPr>
          <p:cNvPr id="5" name="Rectangle 4"/>
          <p:cNvSpPr/>
          <p:nvPr/>
        </p:nvSpPr>
        <p:spPr>
          <a:xfrm>
            <a:off x="0" y="571480"/>
            <a:ext cx="9144000" cy="830997"/>
          </a:xfrm>
          <a:prstGeom prst="rect">
            <a:avLst/>
          </a:prstGeom>
        </p:spPr>
        <p:txBody>
          <a:bodyPr wrap="square">
            <a:spAutoFit/>
          </a:bodyPr>
          <a:lstStyle/>
          <a:p>
            <a:pPr algn="just"/>
            <a:r>
              <a:rPr lang="en-GB" sz="2400" dirty="0" smtClean="0"/>
              <a:t>As </a:t>
            </a:r>
            <a:r>
              <a:rPr lang="en-GB" sz="2400" dirty="0"/>
              <a:t>the angle with the horizontal increases, the amount of tensional force required to hold the sign at </a:t>
            </a:r>
            <a:r>
              <a:rPr lang="en-GB" sz="2400" dirty="0" smtClean="0"/>
              <a:t>equilibrium </a:t>
            </a:r>
            <a:r>
              <a:rPr lang="en-GB" sz="2400" u="sng" dirty="0" smtClean="0">
                <a:solidFill>
                  <a:srgbClr val="FFFF00"/>
                </a:solidFill>
              </a:rPr>
              <a:t>decreases</a:t>
            </a:r>
            <a:endParaRPr lang="en-US" sz="2400" u="sng" dirty="0">
              <a:solidFill>
                <a:srgbClr val="FFFF00"/>
              </a:solidFill>
            </a:endParaRPr>
          </a:p>
        </p:txBody>
      </p:sp>
      <p:pic>
        <p:nvPicPr>
          <p:cNvPr id="19458" name="Picture 2"/>
          <p:cNvPicPr>
            <a:picLocks noChangeAspect="1" noChangeArrowheads="1"/>
          </p:cNvPicPr>
          <p:nvPr/>
        </p:nvPicPr>
        <p:blipFill>
          <a:blip r:embed="rId3"/>
          <a:srcRect l="10321" b="26887"/>
          <a:stretch>
            <a:fillRect/>
          </a:stretch>
        </p:blipFill>
        <p:spPr bwMode="auto">
          <a:xfrm>
            <a:off x="0" y="1500174"/>
            <a:ext cx="5879521" cy="2214578"/>
          </a:xfrm>
          <a:prstGeom prst="rect">
            <a:avLst/>
          </a:prstGeom>
          <a:noFill/>
          <a:ln w="9525">
            <a:noFill/>
            <a:miter lim="800000"/>
            <a:headEnd/>
            <a:tailEnd/>
          </a:ln>
          <a:effectLst/>
        </p:spPr>
      </p:pic>
      <p:sp>
        <p:nvSpPr>
          <p:cNvPr id="34" name="Footer Placeholder 33"/>
          <p:cNvSpPr>
            <a:spLocks noGrp="1"/>
          </p:cNvSpPr>
          <p:nvPr>
            <p:ph type="ftr" sz="quarter" idx="16"/>
          </p:nvPr>
        </p:nvSpPr>
        <p:spPr/>
        <p:txBody>
          <a:bodyPr/>
          <a:lstStyle/>
          <a:p>
            <a:r>
              <a:rPr lang="en-US" smtClean="0"/>
              <a:t>Dr.K.Vaideki, PSG CT</a:t>
            </a:r>
            <a:endParaRPr lang="en-US" dirty="0"/>
          </a:p>
        </p:txBody>
      </p:sp>
      <p:sp>
        <p:nvSpPr>
          <p:cNvPr id="36" name="TextBox 35"/>
          <p:cNvSpPr txBox="1"/>
          <p:nvPr/>
        </p:nvSpPr>
        <p:spPr>
          <a:xfrm>
            <a:off x="5857884" y="1500174"/>
            <a:ext cx="3286116" cy="2246769"/>
          </a:xfrm>
          <a:prstGeom prst="rect">
            <a:avLst/>
          </a:prstGeom>
          <a:noFill/>
        </p:spPr>
        <p:txBody>
          <a:bodyPr wrap="square" rtlCol="0">
            <a:spAutoFit/>
          </a:bodyPr>
          <a:lstStyle/>
          <a:p>
            <a:pPr algn="just"/>
            <a:r>
              <a:rPr lang="en-GB" sz="2000" b="1" dirty="0" smtClean="0">
                <a:solidFill>
                  <a:srgbClr val="FFFF00"/>
                </a:solidFill>
              </a:rPr>
              <a:t>Weight of the picture board is 10N. Find the tension in the string. What is the understanding you arrive at, from the three answers .</a:t>
            </a:r>
            <a:endParaRPr lang="en-US" sz="2000" b="1"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p:txBody>
          <a:bodyPr/>
          <a:lstStyle/>
          <a:p>
            <a:r>
              <a:rPr lang="en-US" smtClean="0"/>
              <a:t>Dr.K.Vaideki, PSG CT</a:t>
            </a:r>
            <a:endParaRPr lang="en-US" dirty="0"/>
          </a:p>
        </p:txBody>
      </p:sp>
      <p:pic>
        <p:nvPicPr>
          <p:cNvPr id="1026" name="Picture 2" descr="Figure is a schematic drawing of a torque balance, a horizontal beam supported at a fulcrum (indicated by S) and three masses are attached to both sides of the fulcrum. Mass 3 is 30 cm to the right of S. Mass 2 is 40 cm to the left of S. Mass 1 is 30 cm to the left of Mass 2."/>
          <p:cNvPicPr>
            <a:picLocks noChangeAspect="1" noChangeArrowheads="1"/>
          </p:cNvPicPr>
          <p:nvPr/>
        </p:nvPicPr>
        <p:blipFill>
          <a:blip r:embed="rId3"/>
          <a:srcRect/>
          <a:stretch>
            <a:fillRect/>
          </a:stretch>
        </p:blipFill>
        <p:spPr bwMode="auto">
          <a:xfrm>
            <a:off x="3571868" y="1428736"/>
            <a:ext cx="5200650" cy="2286001"/>
          </a:xfrm>
          <a:prstGeom prst="rect">
            <a:avLst/>
          </a:prstGeom>
          <a:noFill/>
        </p:spPr>
      </p:pic>
      <p:sp>
        <p:nvSpPr>
          <p:cNvPr id="7" name="TextBox 6"/>
          <p:cNvSpPr txBox="1"/>
          <p:nvPr/>
        </p:nvSpPr>
        <p:spPr>
          <a:xfrm>
            <a:off x="142844" y="214290"/>
            <a:ext cx="8853193" cy="923330"/>
          </a:xfrm>
          <a:prstGeom prst="rect">
            <a:avLst/>
          </a:prstGeom>
          <a:noFill/>
        </p:spPr>
        <p:txBody>
          <a:bodyPr wrap="none" rtlCol="0">
            <a:spAutoFit/>
          </a:bodyPr>
          <a:lstStyle/>
          <a:p>
            <a:pPr algn="just"/>
            <a:r>
              <a:rPr lang="en-GB" dirty="0" smtClean="0"/>
              <a:t>Three masses are attached to a uniform meter stick. Find the mass m3 that balances the </a:t>
            </a:r>
          </a:p>
          <a:p>
            <a:pPr algn="just"/>
            <a:r>
              <a:rPr lang="en-GB" dirty="0" smtClean="0"/>
              <a:t>system and the normal reaction force at the fulcrum. (m1 = 50g and m2=75g).The </a:t>
            </a:r>
          </a:p>
          <a:p>
            <a:pPr algn="just"/>
            <a:r>
              <a:rPr lang="en-GB" dirty="0" smtClean="0"/>
              <a:t>mass of the stick is 150 g.</a:t>
            </a:r>
            <a:endParaRPr lang="en-US" dirty="0"/>
          </a:p>
        </p:txBody>
      </p:sp>
      <p:sp>
        <p:nvSpPr>
          <p:cNvPr id="6" name="TextBox 5"/>
          <p:cNvSpPr txBox="1"/>
          <p:nvPr/>
        </p:nvSpPr>
        <p:spPr>
          <a:xfrm>
            <a:off x="357158" y="1071546"/>
            <a:ext cx="1254189" cy="923330"/>
          </a:xfrm>
          <a:prstGeom prst="rect">
            <a:avLst/>
          </a:prstGeom>
          <a:noFill/>
        </p:spPr>
        <p:txBody>
          <a:bodyPr wrap="square" rtlCol="0">
            <a:spAutoFit/>
          </a:bodyPr>
          <a:lstStyle/>
          <a:p>
            <a:endParaRPr lang="en-GB" dirty="0" smtClean="0"/>
          </a:p>
          <a:p>
            <a:r>
              <a:rPr lang="en-GB" dirty="0" smtClean="0"/>
              <a:t>M3 = 320 g</a:t>
            </a:r>
          </a:p>
          <a:p>
            <a:r>
              <a:rPr lang="en-GB" dirty="0" smtClean="0"/>
              <a:t>Fs = 5.8 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1556</TotalTime>
  <Words>1471</Words>
  <Application>Microsoft Office PowerPoint</Application>
  <PresentationFormat>On-screen Show (4:3)</PresentationFormat>
  <Paragraphs>277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Paper</vt:lpstr>
      <vt:lpstr>Module 2 of Mechanics</vt:lpstr>
      <vt:lpstr>EQUILIBRIUM</vt:lpstr>
      <vt:lpstr>Slide 3</vt:lpstr>
      <vt:lpstr>Slide 4</vt:lpstr>
      <vt:lpstr>Slide 5</vt:lpstr>
      <vt:lpstr>Slide 6</vt:lpstr>
      <vt:lpstr>Slide 7</vt:lpstr>
      <vt:lpstr>Slide 8</vt:lpstr>
      <vt:lpstr>Slide 9</vt:lpstr>
      <vt:lpstr>Slide 10</vt:lpstr>
      <vt:lpstr>Slide 11</vt:lpstr>
      <vt:lpstr>Method of Virtual Work</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of Mechanics</dc:title>
  <dc:creator>admin</dc:creator>
  <cp:lastModifiedBy>KV</cp:lastModifiedBy>
  <cp:revision>109</cp:revision>
  <dcterms:created xsi:type="dcterms:W3CDTF">2020-09-08T14:08:08Z</dcterms:created>
  <dcterms:modified xsi:type="dcterms:W3CDTF">2021-10-07T04:04:00Z</dcterms:modified>
</cp:coreProperties>
</file>