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5" r:id="rId3"/>
    <p:sldId id="286" r:id="rId4"/>
    <p:sldId id="259" r:id="rId5"/>
    <p:sldId id="260" r:id="rId6"/>
    <p:sldId id="261" r:id="rId7"/>
    <p:sldId id="278" r:id="rId8"/>
    <p:sldId id="266" r:id="rId9"/>
    <p:sldId id="267" r:id="rId10"/>
    <p:sldId id="287" r:id="rId11"/>
    <p:sldId id="288" r:id="rId12"/>
    <p:sldId id="268" r:id="rId13"/>
    <p:sldId id="269" r:id="rId14"/>
    <p:sldId id="270" r:id="rId15"/>
    <p:sldId id="274" r:id="rId16"/>
    <p:sldId id="275" r:id="rId17"/>
    <p:sldId id="276" r:id="rId18"/>
    <p:sldId id="262" r:id="rId19"/>
    <p:sldId id="263" r:id="rId20"/>
    <p:sldId id="264" r:id="rId21"/>
    <p:sldId id="265" r:id="rId22"/>
    <p:sldId id="277" r:id="rId23"/>
    <p:sldId id="273" r:id="rId24"/>
    <p:sldId id="257" r:id="rId25"/>
    <p:sldId id="258" r:id="rId26"/>
    <p:sldId id="279" r:id="rId27"/>
    <p:sldId id="280" r:id="rId28"/>
    <p:sldId id="281" r:id="rId29"/>
    <p:sldId id="282" r:id="rId30"/>
    <p:sldId id="283"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250F"/>
    <a:srgbClr val="333300"/>
    <a:srgbClr val="666633"/>
    <a:srgbClr val="0066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467" autoAdjust="0"/>
  </p:normalViewPr>
  <p:slideViewPr>
    <p:cSldViewPr>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D212E8-EC4C-4532-AABF-BF4B6F005BE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9B6D1FA7-A630-43F3-BC87-E296FC28B38E}">
      <dgm:prSet phldrT="[Text]"/>
      <dgm:spPr/>
      <dgm:t>
        <a:bodyPr/>
        <a:lstStyle/>
        <a:p>
          <a:r>
            <a:rPr lang="en-GB" b="0" i="0" dirty="0" smtClean="0"/>
            <a:t>Might depend on the end points and not on the path</a:t>
          </a:r>
          <a:endParaRPr lang="en-US" dirty="0"/>
        </a:p>
      </dgm:t>
    </dgm:pt>
    <dgm:pt modelId="{3DBEDA4E-2FE3-45D8-83F8-E9442C88D77D}" type="parTrans" cxnId="{748F088E-E3EF-46CE-B573-38143FE27B4B}">
      <dgm:prSet/>
      <dgm:spPr/>
      <dgm:t>
        <a:bodyPr/>
        <a:lstStyle/>
        <a:p>
          <a:endParaRPr lang="en-US"/>
        </a:p>
      </dgm:t>
    </dgm:pt>
    <dgm:pt modelId="{61145F83-7F24-41B0-BA6D-AD1EC67CB7DB}" type="sibTrans" cxnId="{748F088E-E3EF-46CE-B573-38143FE27B4B}">
      <dgm:prSet/>
      <dgm:spPr/>
      <dgm:t>
        <a:bodyPr/>
        <a:lstStyle/>
        <a:p>
          <a:endParaRPr lang="en-US"/>
        </a:p>
      </dgm:t>
    </dgm:pt>
    <dgm:pt modelId="{65A0A438-8110-48CD-A27A-F786DA912666}">
      <dgm:prSet phldrT="[Text]"/>
      <dgm:spPr/>
      <dgm:t>
        <a:bodyPr/>
        <a:lstStyle/>
        <a:p>
          <a:r>
            <a:rPr lang="en-GB" dirty="0" smtClean="0"/>
            <a:t>W</a:t>
          </a:r>
          <a:r>
            <a:rPr lang="en-GB" baseline="-25000" dirty="0" smtClean="0"/>
            <a:t>1</a:t>
          </a:r>
          <a:r>
            <a:rPr lang="en-GB" dirty="0" smtClean="0"/>
            <a:t> =W</a:t>
          </a:r>
          <a:r>
            <a:rPr lang="en-GB" baseline="-25000" dirty="0" smtClean="0"/>
            <a:t>2</a:t>
          </a:r>
          <a:endParaRPr lang="en-US" baseline="-25000" dirty="0"/>
        </a:p>
      </dgm:t>
    </dgm:pt>
    <dgm:pt modelId="{F8F5D266-4597-4E6A-B9DC-861F22F4D90B}" type="parTrans" cxnId="{6BE31D23-AC9E-4F41-85FB-7E505A82E606}">
      <dgm:prSet/>
      <dgm:spPr/>
      <dgm:t>
        <a:bodyPr/>
        <a:lstStyle/>
        <a:p>
          <a:endParaRPr lang="en-US"/>
        </a:p>
      </dgm:t>
    </dgm:pt>
    <dgm:pt modelId="{BB20EB24-FFE6-4E97-8D92-4854A47A0CC9}" type="sibTrans" cxnId="{6BE31D23-AC9E-4F41-85FB-7E505A82E606}">
      <dgm:prSet/>
      <dgm:spPr/>
      <dgm:t>
        <a:bodyPr/>
        <a:lstStyle/>
        <a:p>
          <a:endParaRPr lang="en-US"/>
        </a:p>
      </dgm:t>
    </dgm:pt>
    <dgm:pt modelId="{5DBB9E5A-D4F8-4C85-927A-F489F1B57A4A}">
      <dgm:prSet phldrT="[Text]"/>
      <dgm:spPr/>
      <dgm:t>
        <a:bodyPr/>
        <a:lstStyle/>
        <a:p>
          <a:r>
            <a:rPr lang="en-GB" dirty="0" smtClean="0"/>
            <a:t>Conservative force field</a:t>
          </a:r>
          <a:endParaRPr lang="en-US" dirty="0"/>
        </a:p>
      </dgm:t>
    </dgm:pt>
    <dgm:pt modelId="{AE660234-4673-431B-928F-1FB5C8BB5B7E}" type="parTrans" cxnId="{E2B1FD07-9033-4C81-8BCB-4A4E967AE4A2}">
      <dgm:prSet/>
      <dgm:spPr/>
      <dgm:t>
        <a:bodyPr/>
        <a:lstStyle/>
        <a:p>
          <a:endParaRPr lang="en-US"/>
        </a:p>
      </dgm:t>
    </dgm:pt>
    <dgm:pt modelId="{2C735D53-69E9-4462-9DF8-0ECCB5A366D6}" type="sibTrans" cxnId="{E2B1FD07-9033-4C81-8BCB-4A4E967AE4A2}">
      <dgm:prSet/>
      <dgm:spPr/>
      <dgm:t>
        <a:bodyPr/>
        <a:lstStyle/>
        <a:p>
          <a:endParaRPr lang="en-US"/>
        </a:p>
      </dgm:t>
    </dgm:pt>
    <dgm:pt modelId="{3EA76E74-74F2-42A5-9EC0-46F05FAB54DD}">
      <dgm:prSet phldrT="[Text]"/>
      <dgm:spPr/>
      <dgm:t>
        <a:bodyPr/>
        <a:lstStyle/>
        <a:p>
          <a:r>
            <a:rPr lang="en-GB" b="0" i="0" dirty="0" smtClean="0"/>
            <a:t>Might depend on the end points and the path taken as well</a:t>
          </a:r>
          <a:endParaRPr lang="en-US" dirty="0"/>
        </a:p>
      </dgm:t>
    </dgm:pt>
    <dgm:pt modelId="{C38B30E1-74B8-45F4-828E-6B9411048E74}" type="parTrans" cxnId="{442168B7-CCE1-41BC-B926-1B284399F965}">
      <dgm:prSet/>
      <dgm:spPr/>
      <dgm:t>
        <a:bodyPr/>
        <a:lstStyle/>
        <a:p>
          <a:endParaRPr lang="en-US"/>
        </a:p>
      </dgm:t>
    </dgm:pt>
    <dgm:pt modelId="{0CC9805B-B1B0-4A82-9C9A-31DDCE41FCD2}" type="sibTrans" cxnId="{442168B7-CCE1-41BC-B926-1B284399F965}">
      <dgm:prSet/>
      <dgm:spPr/>
      <dgm:t>
        <a:bodyPr/>
        <a:lstStyle/>
        <a:p>
          <a:endParaRPr lang="en-US"/>
        </a:p>
      </dgm:t>
    </dgm:pt>
    <dgm:pt modelId="{CF5963D5-2FC7-4549-9AB1-2A94C0362C98}">
      <dgm:prSet phldrT="[Text]"/>
      <dgm:spPr/>
      <dgm:t>
        <a:bodyPr/>
        <a:lstStyle/>
        <a:p>
          <a:r>
            <a:rPr lang="en-GB" dirty="0" smtClean="0"/>
            <a:t>W</a:t>
          </a:r>
          <a:r>
            <a:rPr lang="en-GB" baseline="-25000" dirty="0" smtClean="0"/>
            <a:t>1</a:t>
          </a:r>
          <a:r>
            <a:rPr lang="en-GB" dirty="0" smtClean="0"/>
            <a:t>≠W</a:t>
          </a:r>
          <a:r>
            <a:rPr lang="en-GB" baseline="-25000" dirty="0" smtClean="0"/>
            <a:t>2</a:t>
          </a:r>
          <a:endParaRPr lang="en-US" baseline="-25000" dirty="0"/>
        </a:p>
      </dgm:t>
    </dgm:pt>
    <dgm:pt modelId="{B56F2C13-3C81-4FBC-9A64-DA7F93EA2A45}" type="parTrans" cxnId="{BD70EB2B-B02F-4B8A-9298-A55C010960E5}">
      <dgm:prSet/>
      <dgm:spPr/>
      <dgm:t>
        <a:bodyPr/>
        <a:lstStyle/>
        <a:p>
          <a:endParaRPr lang="en-US"/>
        </a:p>
      </dgm:t>
    </dgm:pt>
    <dgm:pt modelId="{304C82A3-A1DB-4E11-8842-EEA52E40848A}" type="sibTrans" cxnId="{BD70EB2B-B02F-4B8A-9298-A55C010960E5}">
      <dgm:prSet/>
      <dgm:spPr/>
      <dgm:t>
        <a:bodyPr/>
        <a:lstStyle/>
        <a:p>
          <a:endParaRPr lang="en-US"/>
        </a:p>
      </dgm:t>
    </dgm:pt>
    <dgm:pt modelId="{9CE1B7AD-EB4A-46CB-A670-CDE6A22F57BE}">
      <dgm:prSet phldrT="[Text]"/>
      <dgm:spPr/>
      <dgm:t>
        <a:bodyPr/>
        <a:lstStyle/>
        <a:p>
          <a:r>
            <a:rPr lang="en-GB" dirty="0" smtClean="0"/>
            <a:t>Non conservative force field</a:t>
          </a:r>
          <a:endParaRPr lang="en-US" dirty="0"/>
        </a:p>
      </dgm:t>
    </dgm:pt>
    <dgm:pt modelId="{25BA016A-7290-4C62-92A3-C848B72766B1}" type="parTrans" cxnId="{5195683C-1FF9-4498-B6CD-FC1F578363A9}">
      <dgm:prSet/>
      <dgm:spPr/>
      <dgm:t>
        <a:bodyPr/>
        <a:lstStyle/>
        <a:p>
          <a:endParaRPr lang="en-US"/>
        </a:p>
      </dgm:t>
    </dgm:pt>
    <dgm:pt modelId="{BF77723B-99D6-4AE2-A605-D40117D72C3B}" type="sibTrans" cxnId="{5195683C-1FF9-4498-B6CD-FC1F578363A9}">
      <dgm:prSet/>
      <dgm:spPr/>
      <dgm:t>
        <a:bodyPr/>
        <a:lstStyle/>
        <a:p>
          <a:endParaRPr lang="en-US"/>
        </a:p>
      </dgm:t>
    </dgm:pt>
    <dgm:pt modelId="{FD97629A-3E62-4AE1-93BC-D26C6D6CB254}" type="pres">
      <dgm:prSet presAssocID="{85D212E8-EC4C-4532-AABF-BF4B6F005BE1}" presName="diagram" presStyleCnt="0">
        <dgm:presLayoutVars>
          <dgm:chPref val="1"/>
          <dgm:dir/>
          <dgm:animOne val="branch"/>
          <dgm:animLvl val="lvl"/>
          <dgm:resizeHandles/>
        </dgm:presLayoutVars>
      </dgm:prSet>
      <dgm:spPr/>
      <dgm:t>
        <a:bodyPr/>
        <a:lstStyle/>
        <a:p>
          <a:endParaRPr lang="en-US"/>
        </a:p>
      </dgm:t>
    </dgm:pt>
    <dgm:pt modelId="{7876364C-5EF7-4E38-B216-95AAE9E2393A}" type="pres">
      <dgm:prSet presAssocID="{9B6D1FA7-A630-43F3-BC87-E296FC28B38E}" presName="root" presStyleCnt="0"/>
      <dgm:spPr/>
    </dgm:pt>
    <dgm:pt modelId="{0833224D-99A4-44A1-ACF8-8FBB808E6F2D}" type="pres">
      <dgm:prSet presAssocID="{9B6D1FA7-A630-43F3-BC87-E296FC28B38E}" presName="rootComposite" presStyleCnt="0"/>
      <dgm:spPr/>
    </dgm:pt>
    <dgm:pt modelId="{D9C27FA4-DEB7-4D82-9E98-56A110C43679}" type="pres">
      <dgm:prSet presAssocID="{9B6D1FA7-A630-43F3-BC87-E296FC28B38E}" presName="rootText" presStyleLbl="node1" presStyleIdx="0" presStyleCnt="2"/>
      <dgm:spPr/>
      <dgm:t>
        <a:bodyPr/>
        <a:lstStyle/>
        <a:p>
          <a:endParaRPr lang="en-US"/>
        </a:p>
      </dgm:t>
    </dgm:pt>
    <dgm:pt modelId="{2DF766EB-2BC0-46CC-84BE-4377345E4167}" type="pres">
      <dgm:prSet presAssocID="{9B6D1FA7-A630-43F3-BC87-E296FC28B38E}" presName="rootConnector" presStyleLbl="node1" presStyleIdx="0" presStyleCnt="2"/>
      <dgm:spPr/>
      <dgm:t>
        <a:bodyPr/>
        <a:lstStyle/>
        <a:p>
          <a:endParaRPr lang="en-US"/>
        </a:p>
      </dgm:t>
    </dgm:pt>
    <dgm:pt modelId="{D267046D-C4E6-456C-8F98-F81DF0710EE4}" type="pres">
      <dgm:prSet presAssocID="{9B6D1FA7-A630-43F3-BC87-E296FC28B38E}" presName="childShape" presStyleCnt="0"/>
      <dgm:spPr/>
    </dgm:pt>
    <dgm:pt modelId="{74E2A5FD-3D3C-446C-9B4B-9E9E10A409BA}" type="pres">
      <dgm:prSet presAssocID="{F8F5D266-4597-4E6A-B9DC-861F22F4D90B}" presName="Name13" presStyleLbl="parChTrans1D2" presStyleIdx="0" presStyleCnt="4"/>
      <dgm:spPr/>
      <dgm:t>
        <a:bodyPr/>
        <a:lstStyle/>
        <a:p>
          <a:endParaRPr lang="en-US"/>
        </a:p>
      </dgm:t>
    </dgm:pt>
    <dgm:pt modelId="{A1976FD6-992F-4F6E-B605-AEEDCD90F123}" type="pres">
      <dgm:prSet presAssocID="{65A0A438-8110-48CD-A27A-F786DA912666}" presName="childText" presStyleLbl="bgAcc1" presStyleIdx="0" presStyleCnt="4">
        <dgm:presLayoutVars>
          <dgm:bulletEnabled val="1"/>
        </dgm:presLayoutVars>
      </dgm:prSet>
      <dgm:spPr/>
      <dgm:t>
        <a:bodyPr/>
        <a:lstStyle/>
        <a:p>
          <a:endParaRPr lang="en-US"/>
        </a:p>
      </dgm:t>
    </dgm:pt>
    <dgm:pt modelId="{847911B7-1CF5-49F3-A945-7EAB5852E8EC}" type="pres">
      <dgm:prSet presAssocID="{AE660234-4673-431B-928F-1FB5C8BB5B7E}" presName="Name13" presStyleLbl="parChTrans1D2" presStyleIdx="1" presStyleCnt="4"/>
      <dgm:spPr/>
      <dgm:t>
        <a:bodyPr/>
        <a:lstStyle/>
        <a:p>
          <a:endParaRPr lang="en-US"/>
        </a:p>
      </dgm:t>
    </dgm:pt>
    <dgm:pt modelId="{39978E10-B5EF-4032-BB05-939653A6CBC2}" type="pres">
      <dgm:prSet presAssocID="{5DBB9E5A-D4F8-4C85-927A-F489F1B57A4A}" presName="childText" presStyleLbl="bgAcc1" presStyleIdx="1" presStyleCnt="4">
        <dgm:presLayoutVars>
          <dgm:bulletEnabled val="1"/>
        </dgm:presLayoutVars>
      </dgm:prSet>
      <dgm:spPr/>
      <dgm:t>
        <a:bodyPr/>
        <a:lstStyle/>
        <a:p>
          <a:endParaRPr lang="en-US"/>
        </a:p>
      </dgm:t>
    </dgm:pt>
    <dgm:pt modelId="{F7362B62-5F78-45E7-84D0-BAAA3715749C}" type="pres">
      <dgm:prSet presAssocID="{3EA76E74-74F2-42A5-9EC0-46F05FAB54DD}" presName="root" presStyleCnt="0"/>
      <dgm:spPr/>
    </dgm:pt>
    <dgm:pt modelId="{6F26CE50-A069-49C4-8A8E-1AF68F2E1D16}" type="pres">
      <dgm:prSet presAssocID="{3EA76E74-74F2-42A5-9EC0-46F05FAB54DD}" presName="rootComposite" presStyleCnt="0"/>
      <dgm:spPr/>
    </dgm:pt>
    <dgm:pt modelId="{7AD3FE25-7EE7-42B9-A73D-E3419D9FF369}" type="pres">
      <dgm:prSet presAssocID="{3EA76E74-74F2-42A5-9EC0-46F05FAB54DD}" presName="rootText" presStyleLbl="node1" presStyleIdx="1" presStyleCnt="2"/>
      <dgm:spPr/>
      <dgm:t>
        <a:bodyPr/>
        <a:lstStyle/>
        <a:p>
          <a:endParaRPr lang="en-US"/>
        </a:p>
      </dgm:t>
    </dgm:pt>
    <dgm:pt modelId="{CEEEB73D-7E57-456D-BCD8-A18E8BF40590}" type="pres">
      <dgm:prSet presAssocID="{3EA76E74-74F2-42A5-9EC0-46F05FAB54DD}" presName="rootConnector" presStyleLbl="node1" presStyleIdx="1" presStyleCnt="2"/>
      <dgm:spPr/>
      <dgm:t>
        <a:bodyPr/>
        <a:lstStyle/>
        <a:p>
          <a:endParaRPr lang="en-US"/>
        </a:p>
      </dgm:t>
    </dgm:pt>
    <dgm:pt modelId="{077A8810-E916-4179-8F04-0E75A11FA661}" type="pres">
      <dgm:prSet presAssocID="{3EA76E74-74F2-42A5-9EC0-46F05FAB54DD}" presName="childShape" presStyleCnt="0"/>
      <dgm:spPr/>
    </dgm:pt>
    <dgm:pt modelId="{C7E189B6-5015-4F2F-B513-432591B85A7E}" type="pres">
      <dgm:prSet presAssocID="{B56F2C13-3C81-4FBC-9A64-DA7F93EA2A45}" presName="Name13" presStyleLbl="parChTrans1D2" presStyleIdx="2" presStyleCnt="4"/>
      <dgm:spPr/>
      <dgm:t>
        <a:bodyPr/>
        <a:lstStyle/>
        <a:p>
          <a:endParaRPr lang="en-US"/>
        </a:p>
      </dgm:t>
    </dgm:pt>
    <dgm:pt modelId="{B51571A9-E985-48E9-87FB-07000B835068}" type="pres">
      <dgm:prSet presAssocID="{CF5963D5-2FC7-4549-9AB1-2A94C0362C98}" presName="childText" presStyleLbl="bgAcc1" presStyleIdx="2" presStyleCnt="4">
        <dgm:presLayoutVars>
          <dgm:bulletEnabled val="1"/>
        </dgm:presLayoutVars>
      </dgm:prSet>
      <dgm:spPr/>
      <dgm:t>
        <a:bodyPr/>
        <a:lstStyle/>
        <a:p>
          <a:endParaRPr lang="en-US"/>
        </a:p>
      </dgm:t>
    </dgm:pt>
    <dgm:pt modelId="{D8C87AB5-EB8C-4770-ADEC-F5C8C7C8C7DB}" type="pres">
      <dgm:prSet presAssocID="{25BA016A-7290-4C62-92A3-C848B72766B1}" presName="Name13" presStyleLbl="parChTrans1D2" presStyleIdx="3" presStyleCnt="4"/>
      <dgm:spPr/>
      <dgm:t>
        <a:bodyPr/>
        <a:lstStyle/>
        <a:p>
          <a:endParaRPr lang="en-US"/>
        </a:p>
      </dgm:t>
    </dgm:pt>
    <dgm:pt modelId="{860C68CC-6EC4-44C1-86DD-CE4582054340}" type="pres">
      <dgm:prSet presAssocID="{9CE1B7AD-EB4A-46CB-A670-CDE6A22F57BE}" presName="childText" presStyleLbl="bgAcc1" presStyleIdx="3" presStyleCnt="4">
        <dgm:presLayoutVars>
          <dgm:bulletEnabled val="1"/>
        </dgm:presLayoutVars>
      </dgm:prSet>
      <dgm:spPr/>
      <dgm:t>
        <a:bodyPr/>
        <a:lstStyle/>
        <a:p>
          <a:endParaRPr lang="en-US"/>
        </a:p>
      </dgm:t>
    </dgm:pt>
  </dgm:ptLst>
  <dgm:cxnLst>
    <dgm:cxn modelId="{A159A4AA-A591-4E3A-B841-F68D885AFD83}" type="presOf" srcId="{3EA76E74-74F2-42A5-9EC0-46F05FAB54DD}" destId="{7AD3FE25-7EE7-42B9-A73D-E3419D9FF369}" srcOrd="0" destOrd="0" presId="urn:microsoft.com/office/officeart/2005/8/layout/hierarchy3"/>
    <dgm:cxn modelId="{C3764280-1CC1-4ED3-B518-7D8A495FC5C3}" type="presOf" srcId="{85D212E8-EC4C-4532-AABF-BF4B6F005BE1}" destId="{FD97629A-3E62-4AE1-93BC-D26C6D6CB254}" srcOrd="0" destOrd="0" presId="urn:microsoft.com/office/officeart/2005/8/layout/hierarchy3"/>
    <dgm:cxn modelId="{8E31A647-EE15-4D37-9ED5-319950291F52}" type="presOf" srcId="{CF5963D5-2FC7-4549-9AB1-2A94C0362C98}" destId="{B51571A9-E985-48E9-87FB-07000B835068}" srcOrd="0" destOrd="0" presId="urn:microsoft.com/office/officeart/2005/8/layout/hierarchy3"/>
    <dgm:cxn modelId="{87B18F77-1FFD-4BDB-8B9F-3F8E0585D315}" type="presOf" srcId="{65A0A438-8110-48CD-A27A-F786DA912666}" destId="{A1976FD6-992F-4F6E-B605-AEEDCD90F123}" srcOrd="0" destOrd="0" presId="urn:microsoft.com/office/officeart/2005/8/layout/hierarchy3"/>
    <dgm:cxn modelId="{BD70EB2B-B02F-4B8A-9298-A55C010960E5}" srcId="{3EA76E74-74F2-42A5-9EC0-46F05FAB54DD}" destId="{CF5963D5-2FC7-4549-9AB1-2A94C0362C98}" srcOrd="0" destOrd="0" parTransId="{B56F2C13-3C81-4FBC-9A64-DA7F93EA2A45}" sibTransId="{304C82A3-A1DB-4E11-8842-EEA52E40848A}"/>
    <dgm:cxn modelId="{3374A109-264C-459E-8126-1C2C04F8DB83}" type="presOf" srcId="{5DBB9E5A-D4F8-4C85-927A-F489F1B57A4A}" destId="{39978E10-B5EF-4032-BB05-939653A6CBC2}" srcOrd="0" destOrd="0" presId="urn:microsoft.com/office/officeart/2005/8/layout/hierarchy3"/>
    <dgm:cxn modelId="{6BE31D23-AC9E-4F41-85FB-7E505A82E606}" srcId="{9B6D1FA7-A630-43F3-BC87-E296FC28B38E}" destId="{65A0A438-8110-48CD-A27A-F786DA912666}" srcOrd="0" destOrd="0" parTransId="{F8F5D266-4597-4E6A-B9DC-861F22F4D90B}" sibTransId="{BB20EB24-FFE6-4E97-8D92-4854A47A0CC9}"/>
    <dgm:cxn modelId="{748F088E-E3EF-46CE-B573-38143FE27B4B}" srcId="{85D212E8-EC4C-4532-AABF-BF4B6F005BE1}" destId="{9B6D1FA7-A630-43F3-BC87-E296FC28B38E}" srcOrd="0" destOrd="0" parTransId="{3DBEDA4E-2FE3-45D8-83F8-E9442C88D77D}" sibTransId="{61145F83-7F24-41B0-BA6D-AD1EC67CB7DB}"/>
    <dgm:cxn modelId="{05209677-83FF-4A98-844E-117E3944C725}" type="presOf" srcId="{F8F5D266-4597-4E6A-B9DC-861F22F4D90B}" destId="{74E2A5FD-3D3C-446C-9B4B-9E9E10A409BA}" srcOrd="0" destOrd="0" presId="urn:microsoft.com/office/officeart/2005/8/layout/hierarchy3"/>
    <dgm:cxn modelId="{E725E41A-AAF2-4FF3-9EC5-2C22FFA03256}" type="presOf" srcId="{3EA76E74-74F2-42A5-9EC0-46F05FAB54DD}" destId="{CEEEB73D-7E57-456D-BCD8-A18E8BF40590}" srcOrd="1" destOrd="0" presId="urn:microsoft.com/office/officeart/2005/8/layout/hierarchy3"/>
    <dgm:cxn modelId="{A233336F-B0D5-4B59-80A9-22366C96DAC6}" type="presOf" srcId="{9B6D1FA7-A630-43F3-BC87-E296FC28B38E}" destId="{2DF766EB-2BC0-46CC-84BE-4377345E4167}" srcOrd="1" destOrd="0" presId="urn:microsoft.com/office/officeart/2005/8/layout/hierarchy3"/>
    <dgm:cxn modelId="{1BE3B778-994F-4424-936F-E4913E69C8F4}" type="presOf" srcId="{B56F2C13-3C81-4FBC-9A64-DA7F93EA2A45}" destId="{C7E189B6-5015-4F2F-B513-432591B85A7E}" srcOrd="0" destOrd="0" presId="urn:microsoft.com/office/officeart/2005/8/layout/hierarchy3"/>
    <dgm:cxn modelId="{E2B1FD07-9033-4C81-8BCB-4A4E967AE4A2}" srcId="{9B6D1FA7-A630-43F3-BC87-E296FC28B38E}" destId="{5DBB9E5A-D4F8-4C85-927A-F489F1B57A4A}" srcOrd="1" destOrd="0" parTransId="{AE660234-4673-431B-928F-1FB5C8BB5B7E}" sibTransId="{2C735D53-69E9-4462-9DF8-0ECCB5A366D6}"/>
    <dgm:cxn modelId="{E8D2A6E5-CA90-4F9A-A469-DA553CDD052B}" type="presOf" srcId="{9CE1B7AD-EB4A-46CB-A670-CDE6A22F57BE}" destId="{860C68CC-6EC4-44C1-86DD-CE4582054340}" srcOrd="0" destOrd="0" presId="urn:microsoft.com/office/officeart/2005/8/layout/hierarchy3"/>
    <dgm:cxn modelId="{442168B7-CCE1-41BC-B926-1B284399F965}" srcId="{85D212E8-EC4C-4532-AABF-BF4B6F005BE1}" destId="{3EA76E74-74F2-42A5-9EC0-46F05FAB54DD}" srcOrd="1" destOrd="0" parTransId="{C38B30E1-74B8-45F4-828E-6B9411048E74}" sibTransId="{0CC9805B-B1B0-4A82-9C9A-31DDCE41FCD2}"/>
    <dgm:cxn modelId="{5195683C-1FF9-4498-B6CD-FC1F578363A9}" srcId="{3EA76E74-74F2-42A5-9EC0-46F05FAB54DD}" destId="{9CE1B7AD-EB4A-46CB-A670-CDE6A22F57BE}" srcOrd="1" destOrd="0" parTransId="{25BA016A-7290-4C62-92A3-C848B72766B1}" sibTransId="{BF77723B-99D6-4AE2-A605-D40117D72C3B}"/>
    <dgm:cxn modelId="{3F778D1D-DF6B-49C5-AD32-F42335D59186}" type="presOf" srcId="{25BA016A-7290-4C62-92A3-C848B72766B1}" destId="{D8C87AB5-EB8C-4770-ADEC-F5C8C7C8C7DB}" srcOrd="0" destOrd="0" presId="urn:microsoft.com/office/officeart/2005/8/layout/hierarchy3"/>
    <dgm:cxn modelId="{9CAD2FE9-25CD-441C-B49E-0B39D4644E4E}" type="presOf" srcId="{9B6D1FA7-A630-43F3-BC87-E296FC28B38E}" destId="{D9C27FA4-DEB7-4D82-9E98-56A110C43679}" srcOrd="0" destOrd="0" presId="urn:microsoft.com/office/officeart/2005/8/layout/hierarchy3"/>
    <dgm:cxn modelId="{B8EF35DA-A714-4140-BBBF-C3EF639FE8DF}" type="presOf" srcId="{AE660234-4673-431B-928F-1FB5C8BB5B7E}" destId="{847911B7-1CF5-49F3-A945-7EAB5852E8EC}" srcOrd="0" destOrd="0" presId="urn:microsoft.com/office/officeart/2005/8/layout/hierarchy3"/>
    <dgm:cxn modelId="{367B6AEA-8EB5-4EDB-9BC0-46782B021B9B}" type="presParOf" srcId="{FD97629A-3E62-4AE1-93BC-D26C6D6CB254}" destId="{7876364C-5EF7-4E38-B216-95AAE9E2393A}" srcOrd="0" destOrd="0" presId="urn:microsoft.com/office/officeart/2005/8/layout/hierarchy3"/>
    <dgm:cxn modelId="{3F903D58-2427-4F5A-BCA4-C8B95193C8DE}" type="presParOf" srcId="{7876364C-5EF7-4E38-B216-95AAE9E2393A}" destId="{0833224D-99A4-44A1-ACF8-8FBB808E6F2D}" srcOrd="0" destOrd="0" presId="urn:microsoft.com/office/officeart/2005/8/layout/hierarchy3"/>
    <dgm:cxn modelId="{A2E16B40-8A5C-498B-8327-00F31889D392}" type="presParOf" srcId="{0833224D-99A4-44A1-ACF8-8FBB808E6F2D}" destId="{D9C27FA4-DEB7-4D82-9E98-56A110C43679}" srcOrd="0" destOrd="0" presId="urn:microsoft.com/office/officeart/2005/8/layout/hierarchy3"/>
    <dgm:cxn modelId="{ABF1FD1C-ABD6-49D1-871F-0A62EA924A61}" type="presParOf" srcId="{0833224D-99A4-44A1-ACF8-8FBB808E6F2D}" destId="{2DF766EB-2BC0-46CC-84BE-4377345E4167}" srcOrd="1" destOrd="0" presId="urn:microsoft.com/office/officeart/2005/8/layout/hierarchy3"/>
    <dgm:cxn modelId="{9D9717AF-AA4E-43B5-8DCD-7220ED1A994B}" type="presParOf" srcId="{7876364C-5EF7-4E38-B216-95AAE9E2393A}" destId="{D267046D-C4E6-456C-8F98-F81DF0710EE4}" srcOrd="1" destOrd="0" presId="urn:microsoft.com/office/officeart/2005/8/layout/hierarchy3"/>
    <dgm:cxn modelId="{D81D8DCA-C9F9-48A8-BC10-663BBC7B80E3}" type="presParOf" srcId="{D267046D-C4E6-456C-8F98-F81DF0710EE4}" destId="{74E2A5FD-3D3C-446C-9B4B-9E9E10A409BA}" srcOrd="0" destOrd="0" presId="urn:microsoft.com/office/officeart/2005/8/layout/hierarchy3"/>
    <dgm:cxn modelId="{564D8A2A-EF9E-4348-AD38-EA67307BB01A}" type="presParOf" srcId="{D267046D-C4E6-456C-8F98-F81DF0710EE4}" destId="{A1976FD6-992F-4F6E-B605-AEEDCD90F123}" srcOrd="1" destOrd="0" presId="urn:microsoft.com/office/officeart/2005/8/layout/hierarchy3"/>
    <dgm:cxn modelId="{1F2FF8A6-4C41-4909-B938-A5297F6A6341}" type="presParOf" srcId="{D267046D-C4E6-456C-8F98-F81DF0710EE4}" destId="{847911B7-1CF5-49F3-A945-7EAB5852E8EC}" srcOrd="2" destOrd="0" presId="urn:microsoft.com/office/officeart/2005/8/layout/hierarchy3"/>
    <dgm:cxn modelId="{4B1AD93F-DAAC-458D-8086-57535B88A21C}" type="presParOf" srcId="{D267046D-C4E6-456C-8F98-F81DF0710EE4}" destId="{39978E10-B5EF-4032-BB05-939653A6CBC2}" srcOrd="3" destOrd="0" presId="urn:microsoft.com/office/officeart/2005/8/layout/hierarchy3"/>
    <dgm:cxn modelId="{1E80A7DD-623F-452C-BFAF-251B93D8AC5F}" type="presParOf" srcId="{FD97629A-3E62-4AE1-93BC-D26C6D6CB254}" destId="{F7362B62-5F78-45E7-84D0-BAAA3715749C}" srcOrd="1" destOrd="0" presId="urn:microsoft.com/office/officeart/2005/8/layout/hierarchy3"/>
    <dgm:cxn modelId="{7180CF12-E3F6-4921-96E4-0A9F599E2F16}" type="presParOf" srcId="{F7362B62-5F78-45E7-84D0-BAAA3715749C}" destId="{6F26CE50-A069-49C4-8A8E-1AF68F2E1D16}" srcOrd="0" destOrd="0" presId="urn:microsoft.com/office/officeart/2005/8/layout/hierarchy3"/>
    <dgm:cxn modelId="{CE95BB6E-CC7F-4738-80F7-0284557B849E}" type="presParOf" srcId="{6F26CE50-A069-49C4-8A8E-1AF68F2E1D16}" destId="{7AD3FE25-7EE7-42B9-A73D-E3419D9FF369}" srcOrd="0" destOrd="0" presId="urn:microsoft.com/office/officeart/2005/8/layout/hierarchy3"/>
    <dgm:cxn modelId="{D543A489-9556-4D64-8DB5-F67CC187E6E4}" type="presParOf" srcId="{6F26CE50-A069-49C4-8A8E-1AF68F2E1D16}" destId="{CEEEB73D-7E57-456D-BCD8-A18E8BF40590}" srcOrd="1" destOrd="0" presId="urn:microsoft.com/office/officeart/2005/8/layout/hierarchy3"/>
    <dgm:cxn modelId="{6EC5D904-D3B2-4C15-916C-3197F8C3BC3B}" type="presParOf" srcId="{F7362B62-5F78-45E7-84D0-BAAA3715749C}" destId="{077A8810-E916-4179-8F04-0E75A11FA661}" srcOrd="1" destOrd="0" presId="urn:microsoft.com/office/officeart/2005/8/layout/hierarchy3"/>
    <dgm:cxn modelId="{062F4A05-0C34-4162-AE2D-074AA632EDD5}" type="presParOf" srcId="{077A8810-E916-4179-8F04-0E75A11FA661}" destId="{C7E189B6-5015-4F2F-B513-432591B85A7E}" srcOrd="0" destOrd="0" presId="urn:microsoft.com/office/officeart/2005/8/layout/hierarchy3"/>
    <dgm:cxn modelId="{5C99265B-637B-4997-8E67-C799C39742FA}" type="presParOf" srcId="{077A8810-E916-4179-8F04-0E75A11FA661}" destId="{B51571A9-E985-48E9-87FB-07000B835068}" srcOrd="1" destOrd="0" presId="urn:microsoft.com/office/officeart/2005/8/layout/hierarchy3"/>
    <dgm:cxn modelId="{EC910E2B-1448-4D88-9805-8FABC7AFF0CB}" type="presParOf" srcId="{077A8810-E916-4179-8F04-0E75A11FA661}" destId="{D8C87AB5-EB8C-4770-ADEC-F5C8C7C8C7DB}" srcOrd="2" destOrd="0" presId="urn:microsoft.com/office/officeart/2005/8/layout/hierarchy3"/>
    <dgm:cxn modelId="{763616EB-4C2F-4FEA-8ABB-B794DAC20A19}" type="presParOf" srcId="{077A8810-E916-4179-8F04-0E75A11FA661}" destId="{860C68CC-6EC4-44C1-86DD-CE4582054340}" srcOrd="3" destOrd="0" presId="urn:microsoft.com/office/officeart/2005/8/layout/hierarchy3"/>
  </dgm:cxnLst>
  <dgm:bg/>
  <dgm:whole/>
</dgm:dataModel>
</file>

<file path=ppt/diagrams/data2.xml><?xml version="1.0" encoding="utf-8"?>
<dgm:dataModel xmlns:dgm="http://schemas.openxmlformats.org/drawingml/2006/diagram" xmlns:a="http://schemas.openxmlformats.org/drawingml/2006/main">
  <dgm:ptLst>
    <dgm:pt modelId="{1F28EA2C-73CD-44E9-A58D-D4AFD7200522}" type="doc">
      <dgm:prSet loTypeId="urn:microsoft.com/office/officeart/2005/8/layout/hierarchy1" loCatId="hierarchy" qsTypeId="urn:microsoft.com/office/officeart/2005/8/quickstyle/3d2" qsCatId="3D" csTypeId="urn:microsoft.com/office/officeart/2005/8/colors/accent1_2" csCatId="accent1" phldr="1"/>
      <dgm:spPr/>
      <dgm:t>
        <a:bodyPr/>
        <a:lstStyle/>
        <a:p>
          <a:endParaRPr lang="en-US"/>
        </a:p>
      </dgm:t>
    </dgm:pt>
    <dgm:pt modelId="{02758C40-9ED7-46EE-8670-FDAF9AF1BC48}">
      <dgm:prSet phldrT="[Text]"/>
      <dgm:spPr/>
      <dgm:t>
        <a:bodyPr/>
        <a:lstStyle/>
        <a:p>
          <a:r>
            <a:rPr lang="en-GB" b="0" i="0" dirty="0" smtClean="0"/>
            <a:t>The motion of a projectile</a:t>
          </a:r>
          <a:endParaRPr lang="en-US" dirty="0"/>
        </a:p>
      </dgm:t>
    </dgm:pt>
    <dgm:pt modelId="{42F5E4F5-34D3-4C39-84F3-5A3E750DC27B}" type="parTrans" cxnId="{4C4C0972-DE13-4DE5-BE08-0B4711CA3F6A}">
      <dgm:prSet/>
      <dgm:spPr/>
      <dgm:t>
        <a:bodyPr/>
        <a:lstStyle/>
        <a:p>
          <a:endParaRPr lang="en-US"/>
        </a:p>
      </dgm:t>
    </dgm:pt>
    <dgm:pt modelId="{2623B614-6EA9-4704-AA6F-12D5254FA584}" type="sibTrans" cxnId="{4C4C0972-DE13-4DE5-BE08-0B4711CA3F6A}">
      <dgm:prSet/>
      <dgm:spPr/>
      <dgm:t>
        <a:bodyPr/>
        <a:lstStyle/>
        <a:p>
          <a:endParaRPr lang="en-US"/>
        </a:p>
      </dgm:t>
    </dgm:pt>
    <dgm:pt modelId="{C236ADF9-C945-4B7A-BD77-ADF6F30346D1}">
      <dgm:prSet phldrT="[Text]"/>
      <dgm:spPr/>
      <dgm:t>
        <a:bodyPr/>
        <a:lstStyle/>
        <a:p>
          <a:r>
            <a:rPr lang="en-US" b="0" i="0" dirty="0" smtClean="0"/>
            <a:t>Away from Earth’s surface, g is not a constant</a:t>
          </a:r>
          <a:endParaRPr lang="en-US" dirty="0"/>
        </a:p>
      </dgm:t>
    </dgm:pt>
    <dgm:pt modelId="{C7CED225-12AA-4A35-8366-405CEF895154}" type="parTrans" cxnId="{70747FD6-41E7-476C-A1A3-C81CE017462F}">
      <dgm:prSet/>
      <dgm:spPr/>
      <dgm:t>
        <a:bodyPr/>
        <a:lstStyle/>
        <a:p>
          <a:endParaRPr lang="en-US"/>
        </a:p>
      </dgm:t>
    </dgm:pt>
    <dgm:pt modelId="{C95D15EA-7A59-46BD-AAA4-517FDF36695F}" type="sibTrans" cxnId="{70747FD6-41E7-476C-A1A3-C81CE017462F}">
      <dgm:prSet/>
      <dgm:spPr/>
      <dgm:t>
        <a:bodyPr/>
        <a:lstStyle/>
        <a:p>
          <a:endParaRPr lang="en-US"/>
        </a:p>
      </dgm:t>
    </dgm:pt>
    <dgm:pt modelId="{B4A1E9B7-A7AF-42DB-BD53-F94F85F6A1FE}">
      <dgm:prSet phldrT="[Text]"/>
      <dgm:spPr/>
      <dgm:t>
        <a:bodyPr/>
        <a:lstStyle/>
        <a:p>
          <a:r>
            <a:rPr lang="en-US" b="0" i="0" dirty="0" smtClean="0"/>
            <a:t>Near Earth’s surface, g is a constant</a:t>
          </a:r>
          <a:endParaRPr lang="en-US" dirty="0"/>
        </a:p>
      </dgm:t>
    </dgm:pt>
    <dgm:pt modelId="{03529739-FCCF-4622-B332-864F09E348A8}" type="parTrans" cxnId="{F873C2EB-1821-452C-9AFB-4CAC2B63BD6A}">
      <dgm:prSet/>
      <dgm:spPr/>
      <dgm:t>
        <a:bodyPr/>
        <a:lstStyle/>
        <a:p>
          <a:endParaRPr lang="en-US"/>
        </a:p>
      </dgm:t>
    </dgm:pt>
    <dgm:pt modelId="{7EF98F10-AC46-4C8E-BACF-76225EB006E9}" type="sibTrans" cxnId="{F873C2EB-1821-452C-9AFB-4CAC2B63BD6A}">
      <dgm:prSet/>
      <dgm:spPr/>
      <dgm:t>
        <a:bodyPr/>
        <a:lstStyle/>
        <a:p>
          <a:endParaRPr lang="en-US"/>
        </a:p>
      </dgm:t>
    </dgm:pt>
    <dgm:pt modelId="{4E96862A-A644-4AAB-B299-2A5D623E9137}">
      <dgm:prSet phldrT="[Text]"/>
      <dgm:spPr/>
      <dgm:t>
        <a:bodyPr/>
        <a:lstStyle/>
        <a:p>
          <a:r>
            <a:rPr lang="en-US" b="0" i="0" dirty="0" smtClean="0"/>
            <a:t>Equations of motion can be used to analyze situations as well as techniques based on conservation of energy will also be useful</a:t>
          </a:r>
          <a:endParaRPr lang="en-US" dirty="0"/>
        </a:p>
      </dgm:t>
    </dgm:pt>
    <dgm:pt modelId="{3B215C4D-78D6-4C7E-8165-EEDB749A4479}" type="sibTrans" cxnId="{FBB2A990-A8CD-4518-A9AF-E3DACA21B65A}">
      <dgm:prSet/>
      <dgm:spPr/>
      <dgm:t>
        <a:bodyPr/>
        <a:lstStyle/>
        <a:p>
          <a:endParaRPr lang="en-US"/>
        </a:p>
      </dgm:t>
    </dgm:pt>
    <dgm:pt modelId="{615C16E0-828E-4E49-AD7E-8151550762E6}" type="parTrans" cxnId="{FBB2A990-A8CD-4518-A9AF-E3DACA21B65A}">
      <dgm:prSet/>
      <dgm:spPr/>
      <dgm:t>
        <a:bodyPr/>
        <a:lstStyle/>
        <a:p>
          <a:endParaRPr lang="en-US"/>
        </a:p>
      </dgm:t>
    </dgm:pt>
    <dgm:pt modelId="{3C6AB117-3143-4870-9F62-FC48526AD509}">
      <dgm:prSet phldrT="[Text]"/>
      <dgm:spPr/>
      <dgm:t>
        <a:bodyPr/>
        <a:lstStyle/>
        <a:p>
          <a:r>
            <a:rPr lang="en-US" b="0" i="0" dirty="0" smtClean="0"/>
            <a:t>Equations of motion can not be used to analyze situations and only techniques based on conservation of energy will be useful</a:t>
          </a:r>
          <a:endParaRPr lang="en-US" dirty="0"/>
        </a:p>
      </dgm:t>
    </dgm:pt>
    <dgm:pt modelId="{40651B9D-BE56-4E51-B83F-528B8C40F6CF}" type="sibTrans" cxnId="{8DAC1115-912D-41BC-86DD-D6E6D5A23B1D}">
      <dgm:prSet/>
      <dgm:spPr/>
      <dgm:t>
        <a:bodyPr/>
        <a:lstStyle/>
        <a:p>
          <a:endParaRPr lang="en-US"/>
        </a:p>
      </dgm:t>
    </dgm:pt>
    <dgm:pt modelId="{6827F593-C8BF-43C9-A3CA-959299FBFC38}" type="parTrans" cxnId="{8DAC1115-912D-41BC-86DD-D6E6D5A23B1D}">
      <dgm:prSet/>
      <dgm:spPr/>
      <dgm:t>
        <a:bodyPr/>
        <a:lstStyle/>
        <a:p>
          <a:endParaRPr lang="en-US"/>
        </a:p>
      </dgm:t>
    </dgm:pt>
    <dgm:pt modelId="{59C8D313-A80E-4A85-9ECE-BE3722E12C5D}" type="pres">
      <dgm:prSet presAssocID="{1F28EA2C-73CD-44E9-A58D-D4AFD7200522}" presName="hierChild1" presStyleCnt="0">
        <dgm:presLayoutVars>
          <dgm:chPref val="1"/>
          <dgm:dir/>
          <dgm:animOne val="branch"/>
          <dgm:animLvl val="lvl"/>
          <dgm:resizeHandles/>
        </dgm:presLayoutVars>
      </dgm:prSet>
      <dgm:spPr/>
      <dgm:t>
        <a:bodyPr/>
        <a:lstStyle/>
        <a:p>
          <a:endParaRPr lang="en-US"/>
        </a:p>
      </dgm:t>
    </dgm:pt>
    <dgm:pt modelId="{CDE31436-4501-4B73-8EAB-6C243039BD88}" type="pres">
      <dgm:prSet presAssocID="{02758C40-9ED7-46EE-8670-FDAF9AF1BC48}" presName="hierRoot1" presStyleCnt="0"/>
      <dgm:spPr/>
    </dgm:pt>
    <dgm:pt modelId="{C4DDEC90-96F1-4D51-AEFC-8756407D6F84}" type="pres">
      <dgm:prSet presAssocID="{02758C40-9ED7-46EE-8670-FDAF9AF1BC48}" presName="composite" presStyleCnt="0"/>
      <dgm:spPr/>
    </dgm:pt>
    <dgm:pt modelId="{FD248F36-A636-45DE-9A07-82359A365D9F}" type="pres">
      <dgm:prSet presAssocID="{02758C40-9ED7-46EE-8670-FDAF9AF1BC48}" presName="background" presStyleLbl="node0" presStyleIdx="0" presStyleCnt="1"/>
      <dgm:spPr/>
    </dgm:pt>
    <dgm:pt modelId="{E80BF9EF-DA09-43FC-86DC-03A9A41381FF}" type="pres">
      <dgm:prSet presAssocID="{02758C40-9ED7-46EE-8670-FDAF9AF1BC48}" presName="text" presStyleLbl="fgAcc0" presStyleIdx="0" presStyleCnt="1" custScaleX="183385">
        <dgm:presLayoutVars>
          <dgm:chPref val="3"/>
        </dgm:presLayoutVars>
      </dgm:prSet>
      <dgm:spPr/>
      <dgm:t>
        <a:bodyPr/>
        <a:lstStyle/>
        <a:p>
          <a:endParaRPr lang="en-US"/>
        </a:p>
      </dgm:t>
    </dgm:pt>
    <dgm:pt modelId="{F135EECA-2A15-4C42-B802-B0ABF90E53E9}" type="pres">
      <dgm:prSet presAssocID="{02758C40-9ED7-46EE-8670-FDAF9AF1BC48}" presName="hierChild2" presStyleCnt="0"/>
      <dgm:spPr/>
    </dgm:pt>
    <dgm:pt modelId="{3D914347-FA4C-48D6-B2AD-2BE398AFB2AE}" type="pres">
      <dgm:prSet presAssocID="{C7CED225-12AA-4A35-8366-405CEF895154}" presName="Name10" presStyleLbl="parChTrans1D2" presStyleIdx="0" presStyleCnt="2"/>
      <dgm:spPr/>
      <dgm:t>
        <a:bodyPr/>
        <a:lstStyle/>
        <a:p>
          <a:endParaRPr lang="en-US"/>
        </a:p>
      </dgm:t>
    </dgm:pt>
    <dgm:pt modelId="{04EB8DDA-0367-4366-9A95-22F4FB673F42}" type="pres">
      <dgm:prSet presAssocID="{C236ADF9-C945-4B7A-BD77-ADF6F30346D1}" presName="hierRoot2" presStyleCnt="0"/>
      <dgm:spPr/>
    </dgm:pt>
    <dgm:pt modelId="{9C58ED3B-E265-4A64-87A2-49F568C35749}" type="pres">
      <dgm:prSet presAssocID="{C236ADF9-C945-4B7A-BD77-ADF6F30346D1}" presName="composite2" presStyleCnt="0"/>
      <dgm:spPr/>
    </dgm:pt>
    <dgm:pt modelId="{B8004A10-A7C4-4776-B554-9CB1409164F9}" type="pres">
      <dgm:prSet presAssocID="{C236ADF9-C945-4B7A-BD77-ADF6F30346D1}" presName="background2" presStyleLbl="node2" presStyleIdx="0" presStyleCnt="2"/>
      <dgm:spPr/>
    </dgm:pt>
    <dgm:pt modelId="{310F511A-14C4-431C-B12F-B96DF9167F61}" type="pres">
      <dgm:prSet presAssocID="{C236ADF9-C945-4B7A-BD77-ADF6F30346D1}" presName="text2" presStyleLbl="fgAcc2" presStyleIdx="0" presStyleCnt="2" custScaleX="198073" custScaleY="162383">
        <dgm:presLayoutVars>
          <dgm:chPref val="3"/>
        </dgm:presLayoutVars>
      </dgm:prSet>
      <dgm:spPr/>
      <dgm:t>
        <a:bodyPr/>
        <a:lstStyle/>
        <a:p>
          <a:endParaRPr lang="en-US"/>
        </a:p>
      </dgm:t>
    </dgm:pt>
    <dgm:pt modelId="{66DE7DD6-EFE7-4279-8F09-F96AB6F0CF61}" type="pres">
      <dgm:prSet presAssocID="{C236ADF9-C945-4B7A-BD77-ADF6F30346D1}" presName="hierChild3" presStyleCnt="0"/>
      <dgm:spPr/>
    </dgm:pt>
    <dgm:pt modelId="{35AFC555-32E8-411D-AF8E-319F725E3B05}" type="pres">
      <dgm:prSet presAssocID="{6827F593-C8BF-43C9-A3CA-959299FBFC38}" presName="Name17" presStyleLbl="parChTrans1D3" presStyleIdx="0" presStyleCnt="2"/>
      <dgm:spPr/>
      <dgm:t>
        <a:bodyPr/>
        <a:lstStyle/>
        <a:p>
          <a:endParaRPr lang="en-US"/>
        </a:p>
      </dgm:t>
    </dgm:pt>
    <dgm:pt modelId="{F969E531-2105-4EFE-BDE7-3046B167D6E4}" type="pres">
      <dgm:prSet presAssocID="{3C6AB117-3143-4870-9F62-FC48526AD509}" presName="hierRoot3" presStyleCnt="0"/>
      <dgm:spPr/>
    </dgm:pt>
    <dgm:pt modelId="{4212359E-F49B-4DAA-A82C-4C51642377E1}" type="pres">
      <dgm:prSet presAssocID="{3C6AB117-3143-4870-9F62-FC48526AD509}" presName="composite3" presStyleCnt="0"/>
      <dgm:spPr/>
    </dgm:pt>
    <dgm:pt modelId="{DEF24C00-63A3-4B12-B2CE-BFE45C6BF6D6}" type="pres">
      <dgm:prSet presAssocID="{3C6AB117-3143-4870-9F62-FC48526AD509}" presName="background3" presStyleLbl="node3" presStyleIdx="0" presStyleCnt="2"/>
      <dgm:spPr/>
    </dgm:pt>
    <dgm:pt modelId="{C38BD7A2-2A2E-4C81-AB54-F1C4F95684EB}" type="pres">
      <dgm:prSet presAssocID="{3C6AB117-3143-4870-9F62-FC48526AD509}" presName="text3" presStyleLbl="fgAcc3" presStyleIdx="0" presStyleCnt="2" custScaleX="318043" custScaleY="195622">
        <dgm:presLayoutVars>
          <dgm:chPref val="3"/>
        </dgm:presLayoutVars>
      </dgm:prSet>
      <dgm:spPr/>
      <dgm:t>
        <a:bodyPr/>
        <a:lstStyle/>
        <a:p>
          <a:endParaRPr lang="en-US"/>
        </a:p>
      </dgm:t>
    </dgm:pt>
    <dgm:pt modelId="{FC6C168A-414D-4467-BFC0-9F8EB21EF300}" type="pres">
      <dgm:prSet presAssocID="{3C6AB117-3143-4870-9F62-FC48526AD509}" presName="hierChild4" presStyleCnt="0"/>
      <dgm:spPr/>
    </dgm:pt>
    <dgm:pt modelId="{FAEE97B9-84C8-4187-B45C-95A004F3F6CD}" type="pres">
      <dgm:prSet presAssocID="{03529739-FCCF-4622-B332-864F09E348A8}" presName="Name10" presStyleLbl="parChTrans1D2" presStyleIdx="1" presStyleCnt="2"/>
      <dgm:spPr/>
      <dgm:t>
        <a:bodyPr/>
        <a:lstStyle/>
        <a:p>
          <a:endParaRPr lang="en-US"/>
        </a:p>
      </dgm:t>
    </dgm:pt>
    <dgm:pt modelId="{45BE34CF-0A6A-4D37-B6C6-79C16E6AA1E5}" type="pres">
      <dgm:prSet presAssocID="{B4A1E9B7-A7AF-42DB-BD53-F94F85F6A1FE}" presName="hierRoot2" presStyleCnt="0"/>
      <dgm:spPr/>
    </dgm:pt>
    <dgm:pt modelId="{98FFC050-7067-4457-8425-7340008B6F29}" type="pres">
      <dgm:prSet presAssocID="{B4A1E9B7-A7AF-42DB-BD53-F94F85F6A1FE}" presName="composite2" presStyleCnt="0"/>
      <dgm:spPr/>
    </dgm:pt>
    <dgm:pt modelId="{FFB8022E-1D1C-43BB-96F6-28227206B529}" type="pres">
      <dgm:prSet presAssocID="{B4A1E9B7-A7AF-42DB-BD53-F94F85F6A1FE}" presName="background2" presStyleLbl="node2" presStyleIdx="1" presStyleCnt="2"/>
      <dgm:spPr/>
    </dgm:pt>
    <dgm:pt modelId="{43B4FC57-8AFF-41F1-9B7B-F15B98D733AD}" type="pres">
      <dgm:prSet presAssocID="{B4A1E9B7-A7AF-42DB-BD53-F94F85F6A1FE}" presName="text2" presStyleLbl="fgAcc2" presStyleIdx="1" presStyleCnt="2" custScaleX="192367" custScaleY="164698">
        <dgm:presLayoutVars>
          <dgm:chPref val="3"/>
        </dgm:presLayoutVars>
      </dgm:prSet>
      <dgm:spPr/>
      <dgm:t>
        <a:bodyPr/>
        <a:lstStyle/>
        <a:p>
          <a:endParaRPr lang="en-US"/>
        </a:p>
      </dgm:t>
    </dgm:pt>
    <dgm:pt modelId="{B990AF13-0AFE-497E-AC7E-059DA55194B8}" type="pres">
      <dgm:prSet presAssocID="{B4A1E9B7-A7AF-42DB-BD53-F94F85F6A1FE}" presName="hierChild3" presStyleCnt="0"/>
      <dgm:spPr/>
    </dgm:pt>
    <dgm:pt modelId="{AAD36E56-90EE-41DB-8324-C440483F5D15}" type="pres">
      <dgm:prSet presAssocID="{615C16E0-828E-4E49-AD7E-8151550762E6}" presName="Name17" presStyleLbl="parChTrans1D3" presStyleIdx="1" presStyleCnt="2"/>
      <dgm:spPr/>
      <dgm:t>
        <a:bodyPr/>
        <a:lstStyle/>
        <a:p>
          <a:endParaRPr lang="en-US"/>
        </a:p>
      </dgm:t>
    </dgm:pt>
    <dgm:pt modelId="{4170D515-36F7-4DE9-8E8E-D88A016AC828}" type="pres">
      <dgm:prSet presAssocID="{4E96862A-A644-4AAB-B299-2A5D623E9137}" presName="hierRoot3" presStyleCnt="0"/>
      <dgm:spPr/>
    </dgm:pt>
    <dgm:pt modelId="{0EA4D077-F68A-4117-B960-8953A55EAE03}" type="pres">
      <dgm:prSet presAssocID="{4E96862A-A644-4AAB-B299-2A5D623E9137}" presName="composite3" presStyleCnt="0"/>
      <dgm:spPr/>
    </dgm:pt>
    <dgm:pt modelId="{A1EA5666-B476-4491-8E1F-B0A3B7F6ECF7}" type="pres">
      <dgm:prSet presAssocID="{4E96862A-A644-4AAB-B299-2A5D623E9137}" presName="background3" presStyleLbl="node3" presStyleIdx="1" presStyleCnt="2"/>
      <dgm:spPr/>
    </dgm:pt>
    <dgm:pt modelId="{025BC70A-37B8-4AE3-9810-CF62B0974A8A}" type="pres">
      <dgm:prSet presAssocID="{4E96862A-A644-4AAB-B299-2A5D623E9137}" presName="text3" presStyleLbl="fgAcc3" presStyleIdx="1" presStyleCnt="2" custScaleX="318275" custScaleY="185093">
        <dgm:presLayoutVars>
          <dgm:chPref val="3"/>
        </dgm:presLayoutVars>
      </dgm:prSet>
      <dgm:spPr/>
      <dgm:t>
        <a:bodyPr/>
        <a:lstStyle/>
        <a:p>
          <a:endParaRPr lang="en-US"/>
        </a:p>
      </dgm:t>
    </dgm:pt>
    <dgm:pt modelId="{7C4535A8-1B53-47E1-8755-BF68A75A01D7}" type="pres">
      <dgm:prSet presAssocID="{4E96862A-A644-4AAB-B299-2A5D623E9137}" presName="hierChild4" presStyleCnt="0"/>
      <dgm:spPr/>
    </dgm:pt>
  </dgm:ptLst>
  <dgm:cxnLst>
    <dgm:cxn modelId="{4C4C0972-DE13-4DE5-BE08-0B4711CA3F6A}" srcId="{1F28EA2C-73CD-44E9-A58D-D4AFD7200522}" destId="{02758C40-9ED7-46EE-8670-FDAF9AF1BC48}" srcOrd="0" destOrd="0" parTransId="{42F5E4F5-34D3-4C39-84F3-5A3E750DC27B}" sibTransId="{2623B614-6EA9-4704-AA6F-12D5254FA584}"/>
    <dgm:cxn modelId="{A6555627-C988-4514-8799-E6395388BC35}" type="presOf" srcId="{C7CED225-12AA-4A35-8366-405CEF895154}" destId="{3D914347-FA4C-48D6-B2AD-2BE398AFB2AE}" srcOrd="0" destOrd="0" presId="urn:microsoft.com/office/officeart/2005/8/layout/hierarchy1"/>
    <dgm:cxn modelId="{EB11BC56-BD41-4F46-98DC-ECEF2B204B5D}" type="presOf" srcId="{02758C40-9ED7-46EE-8670-FDAF9AF1BC48}" destId="{E80BF9EF-DA09-43FC-86DC-03A9A41381FF}" srcOrd="0" destOrd="0" presId="urn:microsoft.com/office/officeart/2005/8/layout/hierarchy1"/>
    <dgm:cxn modelId="{DB27F573-249E-49EB-9D2D-338065A1C829}" type="presOf" srcId="{615C16E0-828E-4E49-AD7E-8151550762E6}" destId="{AAD36E56-90EE-41DB-8324-C440483F5D15}" srcOrd="0" destOrd="0" presId="urn:microsoft.com/office/officeart/2005/8/layout/hierarchy1"/>
    <dgm:cxn modelId="{8DAC1115-912D-41BC-86DD-D6E6D5A23B1D}" srcId="{C236ADF9-C945-4B7A-BD77-ADF6F30346D1}" destId="{3C6AB117-3143-4870-9F62-FC48526AD509}" srcOrd="0" destOrd="0" parTransId="{6827F593-C8BF-43C9-A3CA-959299FBFC38}" sibTransId="{40651B9D-BE56-4E51-B83F-528B8C40F6CF}"/>
    <dgm:cxn modelId="{670FBED2-2EBA-4AC6-AA66-DDC3A04B5D2E}" type="presOf" srcId="{3C6AB117-3143-4870-9F62-FC48526AD509}" destId="{C38BD7A2-2A2E-4C81-AB54-F1C4F95684EB}" srcOrd="0" destOrd="0" presId="urn:microsoft.com/office/officeart/2005/8/layout/hierarchy1"/>
    <dgm:cxn modelId="{D22E7D95-B833-4C80-8FE2-BDE3EA9DB340}" type="presOf" srcId="{1F28EA2C-73CD-44E9-A58D-D4AFD7200522}" destId="{59C8D313-A80E-4A85-9ECE-BE3722E12C5D}" srcOrd="0" destOrd="0" presId="urn:microsoft.com/office/officeart/2005/8/layout/hierarchy1"/>
    <dgm:cxn modelId="{4729E332-CBBA-4B5F-8764-D071214C5A33}" type="presOf" srcId="{6827F593-C8BF-43C9-A3CA-959299FBFC38}" destId="{35AFC555-32E8-411D-AF8E-319F725E3B05}" srcOrd="0" destOrd="0" presId="urn:microsoft.com/office/officeart/2005/8/layout/hierarchy1"/>
    <dgm:cxn modelId="{F873C2EB-1821-452C-9AFB-4CAC2B63BD6A}" srcId="{02758C40-9ED7-46EE-8670-FDAF9AF1BC48}" destId="{B4A1E9B7-A7AF-42DB-BD53-F94F85F6A1FE}" srcOrd="1" destOrd="0" parTransId="{03529739-FCCF-4622-B332-864F09E348A8}" sibTransId="{7EF98F10-AC46-4C8E-BACF-76225EB006E9}"/>
    <dgm:cxn modelId="{595BEC35-69D6-4FE8-8744-A4A07692B239}" type="presOf" srcId="{C236ADF9-C945-4B7A-BD77-ADF6F30346D1}" destId="{310F511A-14C4-431C-B12F-B96DF9167F61}" srcOrd="0" destOrd="0" presId="urn:microsoft.com/office/officeart/2005/8/layout/hierarchy1"/>
    <dgm:cxn modelId="{EB418646-B5E2-4C3E-A9D0-E7C19CEE771D}" type="presOf" srcId="{4E96862A-A644-4AAB-B299-2A5D623E9137}" destId="{025BC70A-37B8-4AE3-9810-CF62B0974A8A}" srcOrd="0" destOrd="0" presId="urn:microsoft.com/office/officeart/2005/8/layout/hierarchy1"/>
    <dgm:cxn modelId="{CB887868-6921-496D-A7F7-A61D2F3718CD}" type="presOf" srcId="{03529739-FCCF-4622-B332-864F09E348A8}" destId="{FAEE97B9-84C8-4187-B45C-95A004F3F6CD}" srcOrd="0" destOrd="0" presId="urn:microsoft.com/office/officeart/2005/8/layout/hierarchy1"/>
    <dgm:cxn modelId="{FBB2A990-A8CD-4518-A9AF-E3DACA21B65A}" srcId="{B4A1E9B7-A7AF-42DB-BD53-F94F85F6A1FE}" destId="{4E96862A-A644-4AAB-B299-2A5D623E9137}" srcOrd="0" destOrd="0" parTransId="{615C16E0-828E-4E49-AD7E-8151550762E6}" sibTransId="{3B215C4D-78D6-4C7E-8165-EEDB749A4479}"/>
    <dgm:cxn modelId="{70747FD6-41E7-476C-A1A3-C81CE017462F}" srcId="{02758C40-9ED7-46EE-8670-FDAF9AF1BC48}" destId="{C236ADF9-C945-4B7A-BD77-ADF6F30346D1}" srcOrd="0" destOrd="0" parTransId="{C7CED225-12AA-4A35-8366-405CEF895154}" sibTransId="{C95D15EA-7A59-46BD-AAA4-517FDF36695F}"/>
    <dgm:cxn modelId="{67548E85-0526-4711-A3A1-2388146D5DFA}" type="presOf" srcId="{B4A1E9B7-A7AF-42DB-BD53-F94F85F6A1FE}" destId="{43B4FC57-8AFF-41F1-9B7B-F15B98D733AD}" srcOrd="0" destOrd="0" presId="urn:microsoft.com/office/officeart/2005/8/layout/hierarchy1"/>
    <dgm:cxn modelId="{43D93C6D-77A0-4AAA-B6A9-1EE0025CED14}" type="presParOf" srcId="{59C8D313-A80E-4A85-9ECE-BE3722E12C5D}" destId="{CDE31436-4501-4B73-8EAB-6C243039BD88}" srcOrd="0" destOrd="0" presId="urn:microsoft.com/office/officeart/2005/8/layout/hierarchy1"/>
    <dgm:cxn modelId="{1BD1E6E0-8969-430E-BAE9-CB26ECDDD7BC}" type="presParOf" srcId="{CDE31436-4501-4B73-8EAB-6C243039BD88}" destId="{C4DDEC90-96F1-4D51-AEFC-8756407D6F84}" srcOrd="0" destOrd="0" presId="urn:microsoft.com/office/officeart/2005/8/layout/hierarchy1"/>
    <dgm:cxn modelId="{846F43A7-BE32-459D-BC58-BDC9CA24A6CB}" type="presParOf" srcId="{C4DDEC90-96F1-4D51-AEFC-8756407D6F84}" destId="{FD248F36-A636-45DE-9A07-82359A365D9F}" srcOrd="0" destOrd="0" presId="urn:microsoft.com/office/officeart/2005/8/layout/hierarchy1"/>
    <dgm:cxn modelId="{19F80656-5225-4B5D-9B81-39EF284C690F}" type="presParOf" srcId="{C4DDEC90-96F1-4D51-AEFC-8756407D6F84}" destId="{E80BF9EF-DA09-43FC-86DC-03A9A41381FF}" srcOrd="1" destOrd="0" presId="urn:microsoft.com/office/officeart/2005/8/layout/hierarchy1"/>
    <dgm:cxn modelId="{8D987DC1-D22D-4E0E-84D2-29C9244ECCBE}" type="presParOf" srcId="{CDE31436-4501-4B73-8EAB-6C243039BD88}" destId="{F135EECA-2A15-4C42-B802-B0ABF90E53E9}" srcOrd="1" destOrd="0" presId="urn:microsoft.com/office/officeart/2005/8/layout/hierarchy1"/>
    <dgm:cxn modelId="{43B5D0B6-6390-449C-9187-8661FD7C1434}" type="presParOf" srcId="{F135EECA-2A15-4C42-B802-B0ABF90E53E9}" destId="{3D914347-FA4C-48D6-B2AD-2BE398AFB2AE}" srcOrd="0" destOrd="0" presId="urn:microsoft.com/office/officeart/2005/8/layout/hierarchy1"/>
    <dgm:cxn modelId="{609BF3AC-0905-42BD-B951-8A875AF6B889}" type="presParOf" srcId="{F135EECA-2A15-4C42-B802-B0ABF90E53E9}" destId="{04EB8DDA-0367-4366-9A95-22F4FB673F42}" srcOrd="1" destOrd="0" presId="urn:microsoft.com/office/officeart/2005/8/layout/hierarchy1"/>
    <dgm:cxn modelId="{9244A4D1-9884-455B-B3E9-8CFBC043B810}" type="presParOf" srcId="{04EB8DDA-0367-4366-9A95-22F4FB673F42}" destId="{9C58ED3B-E265-4A64-87A2-49F568C35749}" srcOrd="0" destOrd="0" presId="urn:microsoft.com/office/officeart/2005/8/layout/hierarchy1"/>
    <dgm:cxn modelId="{5567C903-AA77-4D49-9103-50EEBF72BFB5}" type="presParOf" srcId="{9C58ED3B-E265-4A64-87A2-49F568C35749}" destId="{B8004A10-A7C4-4776-B554-9CB1409164F9}" srcOrd="0" destOrd="0" presId="urn:microsoft.com/office/officeart/2005/8/layout/hierarchy1"/>
    <dgm:cxn modelId="{700A4CEF-7657-4BB7-98D6-4DA738CAEEAB}" type="presParOf" srcId="{9C58ED3B-E265-4A64-87A2-49F568C35749}" destId="{310F511A-14C4-431C-B12F-B96DF9167F61}" srcOrd="1" destOrd="0" presId="urn:microsoft.com/office/officeart/2005/8/layout/hierarchy1"/>
    <dgm:cxn modelId="{AF3D3330-10EC-4CE4-BD0B-46773A049CE3}" type="presParOf" srcId="{04EB8DDA-0367-4366-9A95-22F4FB673F42}" destId="{66DE7DD6-EFE7-4279-8F09-F96AB6F0CF61}" srcOrd="1" destOrd="0" presId="urn:microsoft.com/office/officeart/2005/8/layout/hierarchy1"/>
    <dgm:cxn modelId="{5AF237F4-50D7-4ED2-8A0E-231A9A3F3F0D}" type="presParOf" srcId="{66DE7DD6-EFE7-4279-8F09-F96AB6F0CF61}" destId="{35AFC555-32E8-411D-AF8E-319F725E3B05}" srcOrd="0" destOrd="0" presId="urn:microsoft.com/office/officeart/2005/8/layout/hierarchy1"/>
    <dgm:cxn modelId="{FBA6DC6E-1DEB-4664-B944-E66DFCB533AB}" type="presParOf" srcId="{66DE7DD6-EFE7-4279-8F09-F96AB6F0CF61}" destId="{F969E531-2105-4EFE-BDE7-3046B167D6E4}" srcOrd="1" destOrd="0" presId="urn:microsoft.com/office/officeart/2005/8/layout/hierarchy1"/>
    <dgm:cxn modelId="{3056BFE0-6C4B-49E7-927E-C2408E2580EA}" type="presParOf" srcId="{F969E531-2105-4EFE-BDE7-3046B167D6E4}" destId="{4212359E-F49B-4DAA-A82C-4C51642377E1}" srcOrd="0" destOrd="0" presId="urn:microsoft.com/office/officeart/2005/8/layout/hierarchy1"/>
    <dgm:cxn modelId="{6C2F3B2E-07B7-4569-A7F2-CCBC32E48CC5}" type="presParOf" srcId="{4212359E-F49B-4DAA-A82C-4C51642377E1}" destId="{DEF24C00-63A3-4B12-B2CE-BFE45C6BF6D6}" srcOrd="0" destOrd="0" presId="urn:microsoft.com/office/officeart/2005/8/layout/hierarchy1"/>
    <dgm:cxn modelId="{E6EB17A6-25E5-4104-A2A5-D8E930C57AD2}" type="presParOf" srcId="{4212359E-F49B-4DAA-A82C-4C51642377E1}" destId="{C38BD7A2-2A2E-4C81-AB54-F1C4F95684EB}" srcOrd="1" destOrd="0" presId="urn:microsoft.com/office/officeart/2005/8/layout/hierarchy1"/>
    <dgm:cxn modelId="{ECBE6AB5-1EA3-48C8-85BF-9B18A25C99F5}" type="presParOf" srcId="{F969E531-2105-4EFE-BDE7-3046B167D6E4}" destId="{FC6C168A-414D-4467-BFC0-9F8EB21EF300}" srcOrd="1" destOrd="0" presId="urn:microsoft.com/office/officeart/2005/8/layout/hierarchy1"/>
    <dgm:cxn modelId="{8447853E-90C2-4A3C-882F-AB7C9DD06B29}" type="presParOf" srcId="{F135EECA-2A15-4C42-B802-B0ABF90E53E9}" destId="{FAEE97B9-84C8-4187-B45C-95A004F3F6CD}" srcOrd="2" destOrd="0" presId="urn:microsoft.com/office/officeart/2005/8/layout/hierarchy1"/>
    <dgm:cxn modelId="{F9BB176E-931A-4BE7-A3DB-C6D527AB9A64}" type="presParOf" srcId="{F135EECA-2A15-4C42-B802-B0ABF90E53E9}" destId="{45BE34CF-0A6A-4D37-B6C6-79C16E6AA1E5}" srcOrd="3" destOrd="0" presId="urn:microsoft.com/office/officeart/2005/8/layout/hierarchy1"/>
    <dgm:cxn modelId="{2F65FBC6-AF85-4E86-AA89-E56A73F035C2}" type="presParOf" srcId="{45BE34CF-0A6A-4D37-B6C6-79C16E6AA1E5}" destId="{98FFC050-7067-4457-8425-7340008B6F29}" srcOrd="0" destOrd="0" presId="urn:microsoft.com/office/officeart/2005/8/layout/hierarchy1"/>
    <dgm:cxn modelId="{3CCF5497-1898-4E61-BB62-22477E850144}" type="presParOf" srcId="{98FFC050-7067-4457-8425-7340008B6F29}" destId="{FFB8022E-1D1C-43BB-96F6-28227206B529}" srcOrd="0" destOrd="0" presId="urn:microsoft.com/office/officeart/2005/8/layout/hierarchy1"/>
    <dgm:cxn modelId="{233BB937-4835-47E9-81ED-5D31C305710D}" type="presParOf" srcId="{98FFC050-7067-4457-8425-7340008B6F29}" destId="{43B4FC57-8AFF-41F1-9B7B-F15B98D733AD}" srcOrd="1" destOrd="0" presId="urn:microsoft.com/office/officeart/2005/8/layout/hierarchy1"/>
    <dgm:cxn modelId="{B3D9F2B5-A87B-4561-94ED-85966D38DA73}" type="presParOf" srcId="{45BE34CF-0A6A-4D37-B6C6-79C16E6AA1E5}" destId="{B990AF13-0AFE-497E-AC7E-059DA55194B8}" srcOrd="1" destOrd="0" presId="urn:microsoft.com/office/officeart/2005/8/layout/hierarchy1"/>
    <dgm:cxn modelId="{DBB9D414-DBFA-44B3-BCF2-BD92B6133CD7}" type="presParOf" srcId="{B990AF13-0AFE-497E-AC7E-059DA55194B8}" destId="{AAD36E56-90EE-41DB-8324-C440483F5D15}" srcOrd="0" destOrd="0" presId="urn:microsoft.com/office/officeart/2005/8/layout/hierarchy1"/>
    <dgm:cxn modelId="{2FB076FD-2971-4F25-9D6C-5F5CAA2F4581}" type="presParOf" srcId="{B990AF13-0AFE-497E-AC7E-059DA55194B8}" destId="{4170D515-36F7-4DE9-8E8E-D88A016AC828}" srcOrd="1" destOrd="0" presId="urn:microsoft.com/office/officeart/2005/8/layout/hierarchy1"/>
    <dgm:cxn modelId="{40AC7292-AE5D-4E83-88FA-5A665CEC5EFA}" type="presParOf" srcId="{4170D515-36F7-4DE9-8E8E-D88A016AC828}" destId="{0EA4D077-F68A-4117-B960-8953A55EAE03}" srcOrd="0" destOrd="0" presId="urn:microsoft.com/office/officeart/2005/8/layout/hierarchy1"/>
    <dgm:cxn modelId="{E862476E-7A37-4141-A04E-65B1E33967EF}" type="presParOf" srcId="{0EA4D077-F68A-4117-B960-8953A55EAE03}" destId="{A1EA5666-B476-4491-8E1F-B0A3B7F6ECF7}" srcOrd="0" destOrd="0" presId="urn:microsoft.com/office/officeart/2005/8/layout/hierarchy1"/>
    <dgm:cxn modelId="{C7C64F15-EF2D-48F6-A40F-8209F4E905D1}" type="presParOf" srcId="{0EA4D077-F68A-4117-B960-8953A55EAE03}" destId="{025BC70A-37B8-4AE3-9810-CF62B0974A8A}" srcOrd="1" destOrd="0" presId="urn:microsoft.com/office/officeart/2005/8/layout/hierarchy1"/>
    <dgm:cxn modelId="{878D1BA5-F20D-4070-8152-3D751AC64D4F}" type="presParOf" srcId="{4170D515-36F7-4DE9-8E8E-D88A016AC828}" destId="{7C4535A8-1B53-47E1-8755-BF68A75A01D7}"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624BC-6A97-4EB6-8834-D82089B7A3D8}" type="datetimeFigureOut">
              <a:rPr lang="en-US" smtClean="0"/>
              <a:pPr/>
              <a:t>10/11/2021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650C7-3D00-44BA-9116-BB76FD754E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A650C7-3D00-44BA-9116-BB76FD754E71}"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A650C7-3D00-44BA-9116-BB76FD754E71}"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FAA607F-4F0E-4CFD-98A1-E2FA1679F070}" type="datetime1">
              <a:rPr lang="en-US" smtClean="0"/>
              <a:pPr/>
              <a:t>10/11/2021</a:t>
            </a:fld>
            <a:endParaRPr lang="en-US"/>
          </a:p>
        </p:txBody>
      </p:sp>
      <p:sp>
        <p:nvSpPr>
          <p:cNvPr id="17" name="Footer Placeholder 16"/>
          <p:cNvSpPr>
            <a:spLocks noGrp="1"/>
          </p:cNvSpPr>
          <p:nvPr>
            <p:ph type="ftr" sz="quarter" idx="11"/>
          </p:nvPr>
        </p:nvSpPr>
        <p:spPr/>
        <p:txBody>
          <a:bodyPr/>
          <a:lstStyle/>
          <a:p>
            <a:r>
              <a:rPr lang="en-US" smtClean="0"/>
              <a:t>Dr.K.Vaideki, PSG CT</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DFE0D6D-DA03-4670-AB2A-BEB3DA420F7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A54838-AFEC-42ED-9551-F93C5B80DC39}" type="datetime1">
              <a:rPr lang="en-US" smtClean="0"/>
              <a:pPr/>
              <a:t>10/11/2021</a:t>
            </a:fld>
            <a:endParaRPr lang="en-US"/>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6" name="Slide Number Placeholder 5"/>
          <p:cNvSpPr>
            <a:spLocks noGrp="1"/>
          </p:cNvSpPr>
          <p:nvPr>
            <p:ph type="sldNum" sz="quarter" idx="12"/>
          </p:nvPr>
        </p:nvSpPr>
        <p:spPr/>
        <p:txBody>
          <a:bodyPr/>
          <a:lstStyle/>
          <a:p>
            <a:fld id="{9DFE0D6D-DA03-4670-AB2A-BEB3DA420F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008D28-9211-42F8-8F52-3B477C9586D5}" type="datetime1">
              <a:rPr lang="en-US" smtClean="0"/>
              <a:pPr/>
              <a:t>10/11/2021</a:t>
            </a:fld>
            <a:endParaRPr lang="en-US"/>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6" name="Slide Number Placeholder 5"/>
          <p:cNvSpPr>
            <a:spLocks noGrp="1"/>
          </p:cNvSpPr>
          <p:nvPr>
            <p:ph type="sldNum" sz="quarter" idx="12"/>
          </p:nvPr>
        </p:nvSpPr>
        <p:spPr/>
        <p:txBody>
          <a:bodyPr/>
          <a:lstStyle/>
          <a:p>
            <a:fld id="{9DFE0D6D-DA03-4670-AB2A-BEB3DA420F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6B3FA5-7D3A-4819-B764-F611F06B2B07}" type="datetime1">
              <a:rPr lang="en-US" smtClean="0"/>
              <a:pPr/>
              <a:t>10/11/2021</a:t>
            </a:fld>
            <a:endParaRPr lang="en-US"/>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6" name="Slide Number Placeholder 5"/>
          <p:cNvSpPr>
            <a:spLocks noGrp="1"/>
          </p:cNvSpPr>
          <p:nvPr>
            <p:ph type="sldNum" sz="quarter" idx="12"/>
          </p:nvPr>
        </p:nvSpPr>
        <p:spPr/>
        <p:txBody>
          <a:bodyPr/>
          <a:lstStyle/>
          <a:p>
            <a:fld id="{9DFE0D6D-DA03-4670-AB2A-BEB3DA420F7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E8B973-9F89-48D4-8E54-43AC713EDFEF}" type="datetime1">
              <a:rPr lang="en-US" smtClean="0"/>
              <a:pPr/>
              <a:t>10/11/2021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Dr.K.Vaideki, PSG CT</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DFE0D6D-DA03-4670-AB2A-BEB3DA420F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88666E6-0207-4C68-A93E-B6C8D716DF9F}" type="datetime1">
              <a:rPr lang="en-US" smtClean="0"/>
              <a:pPr/>
              <a:t>10/11/2021</a:t>
            </a:fld>
            <a:endParaRPr lang="en-US"/>
          </a:p>
        </p:txBody>
      </p:sp>
      <p:sp>
        <p:nvSpPr>
          <p:cNvPr id="6" name="Footer Placeholder 5"/>
          <p:cNvSpPr>
            <a:spLocks noGrp="1"/>
          </p:cNvSpPr>
          <p:nvPr>
            <p:ph type="ftr" sz="quarter" idx="11"/>
          </p:nvPr>
        </p:nvSpPr>
        <p:spPr/>
        <p:txBody>
          <a:bodyPr/>
          <a:lstStyle/>
          <a:p>
            <a:r>
              <a:rPr lang="en-US" smtClean="0"/>
              <a:t>Dr.K.Vaideki, PSG CT</a:t>
            </a:r>
            <a:endParaRPr lang="en-US"/>
          </a:p>
        </p:txBody>
      </p:sp>
      <p:sp>
        <p:nvSpPr>
          <p:cNvPr id="7" name="Slide Number Placeholder 6"/>
          <p:cNvSpPr>
            <a:spLocks noGrp="1"/>
          </p:cNvSpPr>
          <p:nvPr>
            <p:ph type="sldNum" sz="quarter" idx="12"/>
          </p:nvPr>
        </p:nvSpPr>
        <p:spPr/>
        <p:txBody>
          <a:bodyPr/>
          <a:lstStyle/>
          <a:p>
            <a:fld id="{9DFE0D6D-DA03-4670-AB2A-BEB3DA420F7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4191A0-AACA-4FED-818C-F77EA29AFA2F}" type="datetime1">
              <a:rPr lang="en-US" smtClean="0"/>
              <a:pPr/>
              <a:t>10/11/2021</a:t>
            </a:fld>
            <a:endParaRPr lang="en-US"/>
          </a:p>
        </p:txBody>
      </p:sp>
      <p:sp>
        <p:nvSpPr>
          <p:cNvPr id="8" name="Footer Placeholder 7"/>
          <p:cNvSpPr>
            <a:spLocks noGrp="1"/>
          </p:cNvSpPr>
          <p:nvPr>
            <p:ph type="ftr" sz="quarter" idx="11"/>
          </p:nvPr>
        </p:nvSpPr>
        <p:spPr/>
        <p:txBody>
          <a:bodyPr/>
          <a:lstStyle/>
          <a:p>
            <a:r>
              <a:rPr lang="en-US" smtClean="0"/>
              <a:t>Dr.K.Vaideki, PSG CT</a:t>
            </a:r>
            <a:endParaRPr lang="en-US"/>
          </a:p>
        </p:txBody>
      </p:sp>
      <p:sp>
        <p:nvSpPr>
          <p:cNvPr id="9" name="Slide Number Placeholder 8"/>
          <p:cNvSpPr>
            <a:spLocks noGrp="1"/>
          </p:cNvSpPr>
          <p:nvPr>
            <p:ph type="sldNum" sz="quarter" idx="12"/>
          </p:nvPr>
        </p:nvSpPr>
        <p:spPr/>
        <p:txBody>
          <a:bodyPr/>
          <a:lstStyle/>
          <a:p>
            <a:fld id="{9DFE0D6D-DA03-4670-AB2A-BEB3DA420F7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E9D22C-BBFC-4AC9-9343-6E86DDC9189F}" type="datetime1">
              <a:rPr lang="en-US" smtClean="0"/>
              <a:pPr/>
              <a:t>10/11/2021</a:t>
            </a:fld>
            <a:endParaRPr lang="en-US"/>
          </a:p>
        </p:txBody>
      </p:sp>
      <p:sp>
        <p:nvSpPr>
          <p:cNvPr id="4" name="Footer Placeholder 3"/>
          <p:cNvSpPr>
            <a:spLocks noGrp="1"/>
          </p:cNvSpPr>
          <p:nvPr>
            <p:ph type="ftr" sz="quarter" idx="11"/>
          </p:nvPr>
        </p:nvSpPr>
        <p:spPr/>
        <p:txBody>
          <a:bodyPr/>
          <a:lstStyle/>
          <a:p>
            <a:r>
              <a:rPr lang="en-US" smtClean="0"/>
              <a:t>Dr.K.Vaideki, PSG CT</a:t>
            </a:r>
            <a:endParaRPr lang="en-US"/>
          </a:p>
        </p:txBody>
      </p:sp>
      <p:sp>
        <p:nvSpPr>
          <p:cNvPr id="5" name="Slide Number Placeholder 4"/>
          <p:cNvSpPr>
            <a:spLocks noGrp="1"/>
          </p:cNvSpPr>
          <p:nvPr>
            <p:ph type="sldNum" sz="quarter" idx="12"/>
          </p:nvPr>
        </p:nvSpPr>
        <p:spPr/>
        <p:txBody>
          <a:bodyPr/>
          <a:lstStyle/>
          <a:p>
            <a:fld id="{9DFE0D6D-DA03-4670-AB2A-BEB3DA420F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3EC6E-D360-4CA7-9E1B-7AA75A9AF117}" type="datetime1">
              <a:rPr lang="en-US" smtClean="0"/>
              <a:pPr/>
              <a:t>10/11/2021</a:t>
            </a:fld>
            <a:endParaRPr lang="en-US"/>
          </a:p>
        </p:txBody>
      </p:sp>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Slide Number Placeholder 3"/>
          <p:cNvSpPr>
            <a:spLocks noGrp="1"/>
          </p:cNvSpPr>
          <p:nvPr>
            <p:ph type="sldNum" sz="quarter" idx="12"/>
          </p:nvPr>
        </p:nvSpPr>
        <p:spPr/>
        <p:txBody>
          <a:bodyPr/>
          <a:lstStyle/>
          <a:p>
            <a:fld id="{9DFE0D6D-DA03-4670-AB2A-BEB3DA420F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921FAC-48E6-47A7-9415-898278BDC582}" type="datetime1">
              <a:rPr lang="en-US" smtClean="0"/>
              <a:pPr/>
              <a:t>10/11/2021</a:t>
            </a:fld>
            <a:endParaRPr lang="en-US"/>
          </a:p>
        </p:txBody>
      </p:sp>
      <p:sp>
        <p:nvSpPr>
          <p:cNvPr id="6" name="Footer Placeholder 5"/>
          <p:cNvSpPr>
            <a:spLocks noGrp="1"/>
          </p:cNvSpPr>
          <p:nvPr>
            <p:ph type="ftr" sz="quarter" idx="11"/>
          </p:nvPr>
        </p:nvSpPr>
        <p:spPr/>
        <p:txBody>
          <a:bodyPr/>
          <a:lstStyle/>
          <a:p>
            <a:r>
              <a:rPr lang="en-US" smtClean="0"/>
              <a:t>Dr.K.Vaideki, PSG CT</a:t>
            </a:r>
            <a:endParaRPr lang="en-US"/>
          </a:p>
        </p:txBody>
      </p:sp>
      <p:sp>
        <p:nvSpPr>
          <p:cNvPr id="7" name="Slide Number Placeholder 6"/>
          <p:cNvSpPr>
            <a:spLocks noGrp="1"/>
          </p:cNvSpPr>
          <p:nvPr>
            <p:ph type="sldNum" sz="quarter" idx="12"/>
          </p:nvPr>
        </p:nvSpPr>
        <p:spPr/>
        <p:txBody>
          <a:bodyPr/>
          <a:lstStyle/>
          <a:p>
            <a:fld id="{9DFE0D6D-DA03-4670-AB2A-BEB3DA420F7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150830-13D7-4FA8-A4F8-C2D6C3999F0F}" type="datetime1">
              <a:rPr lang="en-US" smtClean="0"/>
              <a:pPr/>
              <a:t>10/11/2021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Dr.K.Vaideki, PSG CT</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DFE0D6D-DA03-4670-AB2A-BEB3DA420F7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F325FB6-BC9E-4F55-B0E9-9EC35031B255}" type="datetime1">
              <a:rPr lang="en-US" smtClean="0"/>
              <a:pPr/>
              <a:t>10/11/2021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Dr.K.Vaideki, PSG CT</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DFE0D6D-DA03-4670-AB2A-BEB3DA420F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s://phys.libretexts.org/Bookshelves/University_Physics/Book:_University_Physics_(OpenStax)/Map:_University_Physics_I_-_Mechanics_Sound_Oscillations_and_Waves_(OpenStax)/08:_Potential_Energy_and_Conservation_of_Energy/8.02:_Potential_Energy_of_a_Syste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ndex.php?title=Special:MathWikibase&amp;qid=Q42213"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nx.org/contents/1AJmkLE0@2.9:pr8nEN9R@3/Projection-in-gravitational-field" TargetMode="External"/><Relationship Id="rId2" Type="http://schemas.openxmlformats.org/officeDocument/2006/relationships/hyperlink" Target="http://farside.ph.utexas.edu/teaching/301/lectures/node59.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b="1" dirty="0" smtClean="0">
                <a:solidFill>
                  <a:srgbClr val="FF0000"/>
                </a:solidFill>
              </a:rPr>
              <a:t>Conservative and Non conservative forces </a:t>
            </a:r>
          </a:p>
          <a:p>
            <a:r>
              <a:rPr lang="en-GB" b="1" dirty="0" smtClean="0">
                <a:solidFill>
                  <a:srgbClr val="FF0000"/>
                </a:solidFill>
              </a:rPr>
              <a:t>Motion in gravitational field</a:t>
            </a:r>
          </a:p>
          <a:p>
            <a:endParaRPr lang="en-US" b="1" dirty="0">
              <a:solidFill>
                <a:srgbClr val="FF0000"/>
              </a:solidFill>
            </a:endParaRPr>
          </a:p>
        </p:txBody>
      </p:sp>
      <p:sp>
        <p:nvSpPr>
          <p:cNvPr id="2" name="Title 1"/>
          <p:cNvSpPr>
            <a:spLocks noGrp="1"/>
          </p:cNvSpPr>
          <p:nvPr>
            <p:ph type="ctrTitle"/>
          </p:nvPr>
        </p:nvSpPr>
        <p:spPr/>
        <p:txBody>
          <a:bodyPr/>
          <a:lstStyle/>
          <a:p>
            <a:r>
              <a:rPr lang="en-GB" dirty="0" smtClean="0"/>
              <a:t>Module 3-Mechanics</a:t>
            </a:r>
            <a:endParaRPr lang="en-US" dirty="0"/>
          </a:p>
        </p:txBody>
      </p:sp>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pic>
        <p:nvPicPr>
          <p:cNvPr id="5" name="Picture 2"/>
          <p:cNvPicPr>
            <a:picLocks noChangeAspect="1" noChangeArrowheads="1"/>
          </p:cNvPicPr>
          <p:nvPr/>
        </p:nvPicPr>
        <p:blipFill>
          <a:blip r:embed="rId3"/>
          <a:srcRect/>
          <a:stretch>
            <a:fillRect/>
          </a:stretch>
        </p:blipFill>
        <p:spPr bwMode="auto">
          <a:xfrm>
            <a:off x="0" y="214290"/>
            <a:ext cx="8989991"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285728"/>
            <a:ext cx="8572560" cy="3046988"/>
          </a:xfrm>
          <a:prstGeom prst="rect">
            <a:avLst/>
          </a:prstGeom>
        </p:spPr>
        <p:txBody>
          <a:bodyPr wrap="square">
            <a:spAutoFit/>
          </a:bodyPr>
          <a:lstStyle/>
          <a:p>
            <a:pPr algn="just"/>
            <a:r>
              <a:rPr kumimoji="0" lang="en-US" sz="2400" b="1" i="0" u="none" strike="noStrike" cap="none" normalizeH="0" baseline="0" dirty="0" smtClean="0">
                <a:ln>
                  <a:noFill/>
                </a:ln>
                <a:solidFill>
                  <a:srgbClr val="000000"/>
                </a:solidFill>
                <a:effectLst/>
                <a:cs typeface="Tahoma" pitchFamily="34" charset="0"/>
              </a:rPr>
              <a:t>Let’s ignore friction and air resistance. As the football rises, the work done by the gravitational force on the football is negative, because the ball’s displacement  is positive vertically and the force due to gravity is negative vertically. The ball slows down until it reaches its highest point in the motion, thereby decreasing the ball’s kinetic energy. This loss in kinetic energy translates to a gain in gravitational potential energy of the football-Earth system.</a:t>
            </a:r>
            <a:r>
              <a:rPr kumimoji="0" lang="en-US" sz="2400" b="1" i="0" u="none" strike="noStrike" cap="none" normalizeH="0" baseline="0" dirty="0" smtClean="0">
                <a:ln>
                  <a:noFill/>
                </a:ln>
                <a:solidFill>
                  <a:schemeClr val="tx1"/>
                </a:solidFill>
                <a:effectLst/>
                <a:cs typeface="Arial" pitchFamily="34" charset="0"/>
              </a:rPr>
              <a:t> </a:t>
            </a:r>
            <a:endParaRPr lang="en-US" sz="2400" dirty="0"/>
          </a:p>
        </p:txBody>
      </p:sp>
      <p:sp>
        <p:nvSpPr>
          <p:cNvPr id="6" name="Rectangle 5"/>
          <p:cNvSpPr/>
          <p:nvPr/>
        </p:nvSpPr>
        <p:spPr>
          <a:xfrm>
            <a:off x="285720" y="3643314"/>
            <a:ext cx="8643998" cy="2308324"/>
          </a:xfrm>
          <a:prstGeom prst="rect">
            <a:avLst/>
          </a:prstGeom>
        </p:spPr>
        <p:txBody>
          <a:bodyPr wrap="square">
            <a:spAutoFit/>
          </a:bodyPr>
          <a:lstStyle/>
          <a:p>
            <a:pPr algn="just"/>
            <a:r>
              <a:rPr lang="en-GB" sz="2400" b="1" dirty="0">
                <a:solidFill>
                  <a:srgbClr val="C00000"/>
                </a:solidFill>
              </a:rPr>
              <a:t>As the football falls toward Earth, the work done on the football is now positive, because the displacement and the gravitational force both point vertically downward. The ball also speeds up, which indicates an increase in kinetic energy. Therefore, energy is converted from gravitational potential energy back into kinetic energy.</a:t>
            </a:r>
            <a:endParaRPr lang="en-US" sz="2400" b="1" dirty="0">
              <a:solidFill>
                <a:srgbClr val="C00000"/>
              </a:solidFill>
            </a:endParaRPr>
          </a:p>
        </p:txBody>
      </p:sp>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214290"/>
            <a:ext cx="8643998" cy="1569660"/>
          </a:xfrm>
          <a:prstGeom prst="rect">
            <a:avLst/>
          </a:prstGeom>
        </p:spPr>
        <p:txBody>
          <a:bodyPr wrap="square">
            <a:spAutoFit/>
          </a:bodyPr>
          <a:lstStyle/>
          <a:p>
            <a:r>
              <a:rPr lang="en-GB" sz="2400" b="1" dirty="0"/>
              <a:t>Based on this scenario, we can define the difference of potential energy from point </a:t>
            </a:r>
            <a:r>
              <a:rPr lang="en-GB" sz="2400" b="1" i="1" dirty="0"/>
              <a:t>A</a:t>
            </a:r>
            <a:r>
              <a:rPr lang="en-GB" sz="2400" b="1" dirty="0"/>
              <a:t> to point </a:t>
            </a:r>
            <a:r>
              <a:rPr lang="en-GB" sz="2400" b="1" i="1" dirty="0"/>
              <a:t>B</a:t>
            </a:r>
            <a:r>
              <a:rPr lang="en-GB" sz="2400" b="1" dirty="0"/>
              <a:t> as the negative of the work done</a:t>
            </a:r>
            <a:r>
              <a:rPr lang="en-GB" sz="2400" b="1" dirty="0" smtClean="0"/>
              <a:t>:</a:t>
            </a:r>
          </a:p>
          <a:p>
            <a:endParaRPr lang="en-GB" sz="2400" b="1" dirty="0" smtClean="0"/>
          </a:p>
          <a:p>
            <a:pPr algn="ctr"/>
            <a:r>
              <a:rPr lang="en-GB" sz="2400" b="1" dirty="0" smtClean="0"/>
              <a:t>∆U</a:t>
            </a:r>
            <a:r>
              <a:rPr lang="en-GB" sz="2400" b="1" baseline="-25000" dirty="0" smtClean="0"/>
              <a:t>AB</a:t>
            </a:r>
            <a:r>
              <a:rPr lang="en-GB" sz="2400" b="1" dirty="0" smtClean="0"/>
              <a:t> = U</a:t>
            </a:r>
            <a:r>
              <a:rPr lang="en-GB" sz="2400" b="1" baseline="-25000" dirty="0" smtClean="0"/>
              <a:t>B</a:t>
            </a:r>
            <a:r>
              <a:rPr lang="en-GB" sz="2400" b="1" dirty="0" smtClean="0"/>
              <a:t> – U</a:t>
            </a:r>
            <a:r>
              <a:rPr lang="en-GB" sz="2400" b="1" baseline="-25000" dirty="0" smtClean="0"/>
              <a:t>A</a:t>
            </a:r>
            <a:r>
              <a:rPr lang="en-GB" sz="2400" b="1" dirty="0" smtClean="0"/>
              <a:t> = - W</a:t>
            </a:r>
            <a:r>
              <a:rPr lang="en-GB" sz="2400" b="1" baseline="-25000" dirty="0" smtClean="0"/>
              <a:t>AB</a:t>
            </a:r>
            <a:endParaRPr lang="en-US" sz="2400" b="1" baseline="-25000" dirty="0"/>
          </a:p>
        </p:txBody>
      </p:sp>
      <p:sp>
        <p:nvSpPr>
          <p:cNvPr id="6" name="Rectangle 5"/>
          <p:cNvSpPr/>
          <p:nvPr/>
        </p:nvSpPr>
        <p:spPr>
          <a:xfrm>
            <a:off x="214282" y="2714620"/>
            <a:ext cx="8715436" cy="3046988"/>
          </a:xfrm>
          <a:prstGeom prst="rect">
            <a:avLst/>
          </a:prstGeom>
        </p:spPr>
        <p:txBody>
          <a:bodyPr wrap="square">
            <a:spAutoFit/>
          </a:bodyPr>
          <a:lstStyle/>
          <a:p>
            <a:pPr algn="just"/>
            <a:r>
              <a:rPr lang="en-GB" sz="2400" b="1" dirty="0">
                <a:solidFill>
                  <a:srgbClr val="C00000"/>
                </a:solidFill>
              </a:rPr>
              <a:t>This formula explicitly states a potential energy difference, not just an absolute potential energy. Therefore, we need to define potential energy at a given position in such a way as to state standard values of potential energy on their own, rather than potential energy differences. We do this by rewriting the potential energy function in terms of an arbitrary constant</a:t>
            </a:r>
            <a:r>
              <a:rPr lang="en-GB" sz="2400" b="1" dirty="0" smtClean="0">
                <a:solidFill>
                  <a:srgbClr val="C00000"/>
                </a:solidFill>
              </a:rPr>
              <a:t>,</a:t>
            </a:r>
          </a:p>
          <a:p>
            <a:pPr algn="just"/>
            <a:endParaRPr lang="en-GB" sz="2400" b="1" dirty="0" smtClean="0">
              <a:solidFill>
                <a:srgbClr val="C00000"/>
              </a:solidFill>
            </a:endParaRPr>
          </a:p>
          <a:p>
            <a:pPr algn="ctr"/>
            <a:r>
              <a:rPr lang="en-GB" sz="2400" b="1" dirty="0" smtClean="0">
                <a:solidFill>
                  <a:srgbClr val="C00000"/>
                </a:solidFill>
              </a:rPr>
              <a:t>∆U = U(r) – U (</a:t>
            </a:r>
            <a:r>
              <a:rPr lang="en-GB" sz="2400" b="1" dirty="0" err="1" smtClean="0">
                <a:solidFill>
                  <a:srgbClr val="C00000"/>
                </a:solidFill>
              </a:rPr>
              <a:t>r</a:t>
            </a:r>
            <a:r>
              <a:rPr lang="en-GB" sz="2400" b="1" baseline="-25000" dirty="0" err="1" smtClean="0">
                <a:solidFill>
                  <a:srgbClr val="C00000"/>
                </a:solidFill>
                <a:effectLst>
                  <a:outerShdw blurRad="38100" dist="38100" dir="2700000" algn="tl">
                    <a:srgbClr val="000000">
                      <a:alpha val="43137"/>
                    </a:srgbClr>
                  </a:outerShdw>
                </a:effectLst>
              </a:rPr>
              <a:t>o</a:t>
            </a:r>
            <a:r>
              <a:rPr lang="en-GB" sz="2400" b="1" dirty="0" smtClean="0">
                <a:solidFill>
                  <a:srgbClr val="C00000"/>
                </a:solidFill>
              </a:rPr>
              <a:t>)</a:t>
            </a:r>
            <a:endParaRPr lang="en-US" sz="2400" b="1" dirty="0">
              <a:solidFill>
                <a:srgbClr val="C00000"/>
              </a:solidFill>
            </a:endParaRPr>
          </a:p>
        </p:txBody>
      </p:sp>
      <p:cxnSp>
        <p:nvCxnSpPr>
          <p:cNvPr id="9" name="Straight Arrow Connector 8"/>
          <p:cNvCxnSpPr/>
          <p:nvPr/>
        </p:nvCxnSpPr>
        <p:spPr>
          <a:xfrm>
            <a:off x="4455250" y="5286388"/>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357818" y="533251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3618" y="428604"/>
            <a:ext cx="9120382"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Tahoma" pitchFamily="34" charset="0"/>
              </a:rPr>
              <a:t>The choice of the potential energy at a starting location of r</a:t>
            </a:r>
            <a:r>
              <a:rPr kumimoji="0" lang="en-US" sz="2400" b="1" i="0" u="none" strike="noStrike" cap="none" normalizeH="0" baseline="-25000" dirty="0" smtClean="0">
                <a:ln>
                  <a:noFill/>
                </a:ln>
                <a:solidFill>
                  <a:srgbClr val="000000"/>
                </a:solidFill>
                <a:effectLst/>
                <a:cs typeface="Tahoma" pitchFamily="34" charset="0"/>
              </a:rPr>
              <a:t>0</a:t>
            </a:r>
            <a:r>
              <a:rPr kumimoji="0" lang="en-US" sz="2400" b="1" i="0" u="none" strike="noStrike" cap="none" normalizeH="0" baseline="0" dirty="0" smtClean="0">
                <a:ln>
                  <a:noFill/>
                </a:ln>
                <a:solidFill>
                  <a:srgbClr val="000000"/>
                </a:solidFill>
                <a:effectLst/>
                <a:cs typeface="Tahoma" pitchFamily="34" charset="0"/>
              </a:rPr>
              <a:t>⃗ is made out of convenience in the given problem. Most importantly, whatever choice is made should be stated and kept consistent throughout the given problem.  There are some well-accepted choices of initial potential energy. For example, the lowest height in a problem is usually defined as  zero potential energy</a:t>
            </a:r>
            <a:r>
              <a:rPr lang="en-US" sz="2400" b="1" dirty="0" smtClean="0">
                <a:solidFill>
                  <a:srgbClr val="000000"/>
                </a:solidFill>
                <a:cs typeface="Tahoma" pitchFamily="34" charset="0"/>
              </a:rPr>
              <a:t>.</a:t>
            </a:r>
            <a:endParaRPr kumimoji="0" lang="en-US" sz="2400" b="1" i="0" u="none" strike="noStrike" cap="none" normalizeH="0" baseline="0" dirty="0" smtClean="0">
              <a:ln>
                <a:noFill/>
              </a:ln>
              <a:solidFill>
                <a:schemeClr val="tx1"/>
              </a:solidFill>
              <a:effectLst/>
              <a:cs typeface="Arial" pitchFamily="34" charset="0"/>
            </a:endParaRPr>
          </a:p>
        </p:txBody>
      </p:sp>
      <p:sp>
        <p:nvSpPr>
          <p:cNvPr id="5" name="Rectangle 4"/>
          <p:cNvSpPr/>
          <p:nvPr/>
        </p:nvSpPr>
        <p:spPr>
          <a:xfrm>
            <a:off x="109778" y="3500438"/>
            <a:ext cx="8929718" cy="2308324"/>
          </a:xfrm>
          <a:prstGeom prst="rect">
            <a:avLst/>
          </a:prstGeom>
        </p:spPr>
        <p:txBody>
          <a:bodyPr wrap="square">
            <a:spAutoFit/>
          </a:bodyPr>
          <a:lstStyle/>
          <a:p>
            <a:pPr algn="just"/>
            <a:r>
              <a:rPr lang="en-GB" sz="2400" b="1" dirty="0">
                <a:solidFill>
                  <a:srgbClr val="002060"/>
                </a:solidFill>
              </a:rPr>
              <a:t>As long as there is no friction or air resistance, the change in kinetic energy of the football equals negative of the change in gravitational potential energy of the football. This can be generalized to any potential energy</a:t>
            </a:r>
            <a:r>
              <a:rPr lang="en-GB" sz="2400" b="1" dirty="0" smtClean="0">
                <a:solidFill>
                  <a:srgbClr val="002060"/>
                </a:solidFill>
              </a:rPr>
              <a:t>:</a:t>
            </a:r>
          </a:p>
          <a:p>
            <a:pPr algn="just"/>
            <a:endParaRPr lang="en-GB" sz="2400" b="1" dirty="0" smtClean="0">
              <a:solidFill>
                <a:srgbClr val="002060"/>
              </a:solidFill>
            </a:endParaRPr>
          </a:p>
          <a:p>
            <a:pPr algn="ctr"/>
            <a:r>
              <a:rPr lang="en-GB" sz="2400" b="1" dirty="0" smtClean="0">
                <a:solidFill>
                  <a:srgbClr val="002060"/>
                </a:solidFill>
              </a:rPr>
              <a:t>∆K</a:t>
            </a:r>
            <a:r>
              <a:rPr lang="en-GB" sz="2400" b="1" baseline="-25000" dirty="0" smtClean="0">
                <a:solidFill>
                  <a:srgbClr val="002060"/>
                </a:solidFill>
              </a:rPr>
              <a:t>AB</a:t>
            </a:r>
            <a:r>
              <a:rPr lang="en-GB" sz="2400" b="1" dirty="0" smtClean="0">
                <a:solidFill>
                  <a:srgbClr val="002060"/>
                </a:solidFill>
              </a:rPr>
              <a:t> = -∆U</a:t>
            </a:r>
            <a:r>
              <a:rPr lang="en-GB" sz="2400" b="1" baseline="-25000" dirty="0" smtClean="0">
                <a:solidFill>
                  <a:srgbClr val="002060"/>
                </a:solidFill>
              </a:rPr>
              <a:t>AB</a:t>
            </a:r>
            <a:endParaRPr lang="en-US" sz="2400" b="1" baseline="-25000" dirty="0">
              <a:solidFill>
                <a:srgbClr val="002060"/>
              </a:solidFill>
            </a:endParaRPr>
          </a:p>
        </p:txBody>
      </p:sp>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071546"/>
            <a:ext cx="8929718" cy="2308324"/>
          </a:xfrm>
          <a:prstGeom prst="rect">
            <a:avLst/>
          </a:prstGeom>
        </p:spPr>
        <p:txBody>
          <a:bodyPr wrap="square">
            <a:spAutoFit/>
          </a:bodyPr>
          <a:lstStyle/>
          <a:p>
            <a:pPr algn="just"/>
            <a:r>
              <a:rPr lang="en-GB" sz="2400" b="1" dirty="0"/>
              <a:t>When comparing the motion of the football in </a:t>
            </a:r>
            <a:r>
              <a:rPr lang="en-GB" sz="2400" b="1" dirty="0" smtClean="0">
                <a:hlinkClick r:id="rId2" tooltip="8.2: Potential Energy of a System"/>
              </a:rPr>
              <a:t>Figure</a:t>
            </a:r>
            <a:r>
              <a:rPr lang="en-GB" sz="2400" b="1" dirty="0" smtClean="0"/>
              <a:t>, </a:t>
            </a:r>
            <a:r>
              <a:rPr lang="en-GB" sz="2400" b="1" dirty="0"/>
              <a:t>the total energy of the system never changes, even though the </a:t>
            </a:r>
            <a:r>
              <a:rPr lang="en-GB" sz="2400" b="1" dirty="0" smtClean="0"/>
              <a:t>gravitational </a:t>
            </a:r>
            <a:r>
              <a:rPr lang="en-GB" sz="2400" b="1" dirty="0"/>
              <a:t>potential energy of the football increases, as the ball rises relative to ground and falls back to the initial gravitational potential energy when the football player catches the ball</a:t>
            </a:r>
            <a:r>
              <a:rPr lang="en-GB" sz="2400" b="1" dirty="0" smtClean="0"/>
              <a:t>. This is the characteristics of a conservative force field, </a:t>
            </a:r>
            <a:r>
              <a:rPr lang="en-GB" sz="2400" b="1" dirty="0" err="1" smtClean="0"/>
              <a:t>i.e</a:t>
            </a:r>
            <a:r>
              <a:rPr lang="en-GB" sz="2400" b="1" dirty="0" smtClean="0"/>
              <a:t> total energy is conserved</a:t>
            </a:r>
            <a:endParaRPr lang="en-US" sz="2400" b="1" dirty="0"/>
          </a:p>
        </p:txBody>
      </p:sp>
      <p:sp>
        <p:nvSpPr>
          <p:cNvPr id="5" name="Rectangle 4"/>
          <p:cNvSpPr/>
          <p:nvPr/>
        </p:nvSpPr>
        <p:spPr>
          <a:xfrm>
            <a:off x="285720" y="3857628"/>
            <a:ext cx="8643998" cy="2585323"/>
          </a:xfrm>
          <a:prstGeom prst="rect">
            <a:avLst/>
          </a:prstGeom>
        </p:spPr>
        <p:txBody>
          <a:bodyPr wrap="square">
            <a:spAutoFit/>
          </a:bodyPr>
          <a:lstStyle/>
          <a:p>
            <a:r>
              <a:rPr lang="en-GB" b="1" dirty="0" err="1" smtClean="0"/>
              <a:t>Referencs</a:t>
            </a:r>
            <a:r>
              <a:rPr lang="en-GB" b="1" dirty="0" smtClean="0"/>
              <a:t>:</a:t>
            </a:r>
          </a:p>
          <a:p>
            <a:r>
              <a:rPr lang="en-GB" dirty="0" smtClean="0"/>
              <a:t>Contributors </a:t>
            </a:r>
            <a:r>
              <a:rPr lang="en-GB" dirty="0"/>
              <a:t>and </a:t>
            </a:r>
            <a:r>
              <a:rPr lang="en-GB" dirty="0" smtClean="0"/>
              <a:t>Attributions: </a:t>
            </a:r>
            <a:endParaRPr lang="en-GB" dirty="0"/>
          </a:p>
          <a:p>
            <a:r>
              <a:rPr lang="en-GB" dirty="0"/>
              <a:t>Samuel J. Ling (Truman State University), Jeff </a:t>
            </a:r>
            <a:r>
              <a:rPr lang="en-GB" dirty="0" err="1"/>
              <a:t>Sanny</a:t>
            </a:r>
            <a:r>
              <a:rPr lang="en-GB" dirty="0"/>
              <a:t> (Loyola Marymount University), and Bill </a:t>
            </a:r>
            <a:r>
              <a:rPr lang="en-GB" dirty="0" err="1"/>
              <a:t>Moebs</a:t>
            </a:r>
            <a:r>
              <a:rPr lang="en-GB" dirty="0"/>
              <a:t> with many contributing authors. This work is licensed by </a:t>
            </a:r>
            <a:r>
              <a:rPr lang="en-GB" dirty="0" err="1"/>
              <a:t>OpenStax</a:t>
            </a:r>
            <a:r>
              <a:rPr lang="en-GB" dirty="0"/>
              <a:t> University Physics under a </a:t>
            </a:r>
            <a:r>
              <a:rPr lang="en-GB" dirty="0">
                <a:hlinkClick r:id="rId3"/>
              </a:rPr>
              <a:t>Creative Commons Attribution License (by 4.0</a:t>
            </a:r>
            <a:r>
              <a:rPr lang="en-GB" dirty="0" smtClean="0">
                <a:hlinkClick r:id="rId3"/>
              </a:rPr>
              <a:t>)</a:t>
            </a:r>
            <a:r>
              <a:rPr lang="en-GB" dirty="0" smtClean="0"/>
              <a:t>.</a:t>
            </a:r>
          </a:p>
          <a:p>
            <a:r>
              <a:rPr lang="en-GB" dirty="0" smtClean="0"/>
              <a:t>https://phys.libretexts.org/Bookshelves/University_Physics/Book%3A_University_Physics_(OpenStax)/Map%3A_University_Physics_I_-_Mechanics_Sound_Oscillations_and_Waves_(OpenStax)/08%3A_Potential_Energy_and_Conservation_of_Energy/8.03%3A_Conservative_and_Non-Conservative_Forces</a:t>
            </a:r>
            <a:endParaRPr lang="en-GB" dirty="0"/>
          </a:p>
        </p:txBody>
      </p:sp>
      <p:sp>
        <p:nvSpPr>
          <p:cNvPr id="6" name="Footer Placeholder 5"/>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285728"/>
            <a:ext cx="8858280" cy="830997"/>
          </a:xfrm>
          <a:prstGeom prst="rect">
            <a:avLst/>
          </a:prstGeom>
        </p:spPr>
        <p:txBody>
          <a:bodyPr wrap="square">
            <a:spAutoFit/>
          </a:bodyPr>
          <a:lstStyle/>
          <a:p>
            <a:pPr algn="just"/>
            <a:r>
              <a:rPr lang="en-GB" sz="2400" b="1" dirty="0" smtClean="0"/>
              <a:t>Compute the work done by the gravitational force for the following cases:</a:t>
            </a:r>
            <a:endParaRPr lang="en-US" sz="2400" b="1" dirty="0"/>
          </a:p>
        </p:txBody>
      </p:sp>
      <p:grpSp>
        <p:nvGrpSpPr>
          <p:cNvPr id="59" name="Group 58"/>
          <p:cNvGrpSpPr/>
          <p:nvPr/>
        </p:nvGrpSpPr>
        <p:grpSpPr>
          <a:xfrm>
            <a:off x="2786050" y="5214950"/>
            <a:ext cx="4086632" cy="1200329"/>
            <a:chOff x="2786050" y="5357826"/>
            <a:chExt cx="4086632" cy="1200329"/>
          </a:xfrm>
        </p:grpSpPr>
        <p:sp>
          <p:nvSpPr>
            <p:cNvPr id="52" name="TextBox 51"/>
            <p:cNvSpPr txBox="1"/>
            <p:nvPr/>
          </p:nvSpPr>
          <p:spPr>
            <a:xfrm>
              <a:off x="2786050" y="5357826"/>
              <a:ext cx="4086632" cy="1200329"/>
            </a:xfrm>
            <a:prstGeom prst="rect">
              <a:avLst/>
            </a:prstGeom>
            <a:noFill/>
          </p:spPr>
          <p:txBody>
            <a:bodyPr wrap="none" rtlCol="0">
              <a:spAutoFit/>
            </a:bodyPr>
            <a:lstStyle/>
            <a:p>
              <a:r>
                <a:rPr lang="en-GB" sz="2400" b="1" dirty="0" smtClean="0"/>
                <a:t>Force F = mg (- j)= -mg j</a:t>
              </a:r>
            </a:p>
            <a:p>
              <a:endParaRPr lang="en-GB" sz="2400" b="1" dirty="0" smtClean="0"/>
            </a:p>
            <a:p>
              <a:r>
                <a:rPr lang="en-GB" sz="2400" b="1" dirty="0" smtClean="0"/>
                <a:t>Displacement </a:t>
              </a:r>
              <a:r>
                <a:rPr lang="en-GB" sz="2400" b="1" dirty="0" err="1" smtClean="0"/>
                <a:t>dr</a:t>
              </a:r>
              <a:r>
                <a:rPr lang="en-GB" sz="2400" b="1" dirty="0" smtClean="0"/>
                <a:t> = </a:t>
              </a:r>
              <a:r>
                <a:rPr lang="en-GB" sz="2400" b="1" dirty="0" err="1" smtClean="0"/>
                <a:t>dx</a:t>
              </a:r>
              <a:r>
                <a:rPr lang="en-GB" sz="2400" b="1" dirty="0" smtClean="0"/>
                <a:t> </a:t>
              </a:r>
              <a:r>
                <a:rPr lang="en-GB" sz="2400" b="1" dirty="0" err="1" smtClean="0"/>
                <a:t>i</a:t>
              </a:r>
              <a:r>
                <a:rPr lang="en-GB" sz="2400" b="1" dirty="0" smtClean="0"/>
                <a:t> + </a:t>
              </a:r>
              <a:r>
                <a:rPr lang="en-GB" sz="2400" b="1" dirty="0" err="1" smtClean="0"/>
                <a:t>dy</a:t>
              </a:r>
              <a:r>
                <a:rPr lang="en-GB" sz="2400" b="1" dirty="0" smtClean="0"/>
                <a:t> j </a:t>
              </a:r>
              <a:endParaRPr lang="en-US" sz="2400" b="1" dirty="0"/>
            </a:p>
          </p:txBody>
        </p:sp>
        <p:cxnSp>
          <p:nvCxnSpPr>
            <p:cNvPr id="54" name="Straight Arrow Connector 53"/>
            <p:cNvCxnSpPr/>
            <p:nvPr/>
          </p:nvCxnSpPr>
          <p:spPr>
            <a:xfrm>
              <a:off x="3643306" y="5357826"/>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786314" y="5429264"/>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786314" y="6143644"/>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643570" y="6143644"/>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500826" y="6072206"/>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p:cNvCxnSpPr/>
          <p:nvPr/>
        </p:nvCxnSpPr>
        <p:spPr>
          <a:xfrm>
            <a:off x="5929322" y="5286388"/>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1"/>
          </p:nvPr>
        </p:nvSpPr>
        <p:spPr/>
        <p:txBody>
          <a:bodyPr/>
          <a:lstStyle/>
          <a:p>
            <a:r>
              <a:rPr lang="en-US" smtClean="0"/>
              <a:t>Dr.K.Vaideki, PSG CT</a:t>
            </a:r>
            <a:endParaRPr lang="en-US"/>
          </a:p>
        </p:txBody>
      </p:sp>
      <p:grpSp>
        <p:nvGrpSpPr>
          <p:cNvPr id="73" name="Group 72"/>
          <p:cNvGrpSpPr/>
          <p:nvPr/>
        </p:nvGrpSpPr>
        <p:grpSpPr>
          <a:xfrm>
            <a:off x="714348" y="1571612"/>
            <a:ext cx="7219950" cy="3155414"/>
            <a:chOff x="714348" y="2000240"/>
            <a:chExt cx="7219950" cy="3155414"/>
          </a:xfrm>
        </p:grpSpPr>
        <p:grpSp>
          <p:nvGrpSpPr>
            <p:cNvPr id="50" name="Group 49"/>
            <p:cNvGrpSpPr/>
            <p:nvPr/>
          </p:nvGrpSpPr>
          <p:grpSpPr>
            <a:xfrm>
              <a:off x="714348" y="2000240"/>
              <a:ext cx="7219950" cy="3155414"/>
              <a:chOff x="857224" y="2000240"/>
              <a:chExt cx="7219950" cy="3155414"/>
            </a:xfrm>
          </p:grpSpPr>
          <p:grpSp>
            <p:nvGrpSpPr>
              <p:cNvPr id="14" name="Group 13"/>
              <p:cNvGrpSpPr/>
              <p:nvPr/>
            </p:nvGrpSpPr>
            <p:grpSpPr>
              <a:xfrm>
                <a:off x="1142976" y="2001034"/>
                <a:ext cx="3071834" cy="2928958"/>
                <a:chOff x="1142976" y="2001034"/>
                <a:chExt cx="3071834" cy="2928958"/>
              </a:xfrm>
            </p:grpSpPr>
            <p:cxnSp>
              <p:nvCxnSpPr>
                <p:cNvPr id="5" name="Straight Arrow Connector 4"/>
                <p:cNvCxnSpPr/>
                <p:nvPr/>
              </p:nvCxnSpPr>
              <p:spPr>
                <a:xfrm rot="5400000" flipH="1" flipV="1">
                  <a:off x="-178627" y="3464719"/>
                  <a:ext cx="292895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142976" y="4714884"/>
                  <a:ext cx="30718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14546" y="4071942"/>
                  <a:ext cx="557210" cy="62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82297" y="2143116"/>
                  <a:ext cx="557210" cy="62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1" idx="4"/>
                  <a:endCxn id="10" idx="0"/>
                </p:cNvCxnSpPr>
                <p:nvPr/>
              </p:nvCxnSpPr>
              <p:spPr>
                <a:xfrm rot="16200000" flipH="1">
                  <a:off x="1826937" y="3405728"/>
                  <a:ext cx="1300178" cy="3224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p:cNvCxnSpPr/>
              <p:nvPr/>
            </p:nvCxnSpPr>
            <p:spPr>
              <a:xfrm rot="5400000" flipH="1" flipV="1">
                <a:off x="3178959" y="3463925"/>
                <a:ext cx="292895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00562" y="4714090"/>
                <a:ext cx="30718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572132" y="4071148"/>
                <a:ext cx="557210" cy="62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39883" y="2142322"/>
                <a:ext cx="557210" cy="62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rot="16200000" flipH="1">
                <a:off x="6765146" y="3404934"/>
                <a:ext cx="1300178" cy="3224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flipV="1">
                <a:off x="6000760" y="4143380"/>
                <a:ext cx="1428758" cy="1"/>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5929322" y="2714620"/>
                <a:ext cx="1428758" cy="1"/>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103102" y="3435123"/>
                <a:ext cx="1428760" cy="1588"/>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964776" y="3393678"/>
                <a:ext cx="1500992" cy="1588"/>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15008" y="4214818"/>
                <a:ext cx="322524" cy="369332"/>
              </a:xfrm>
              <a:prstGeom prst="rect">
                <a:avLst/>
              </a:prstGeom>
              <a:noFill/>
            </p:spPr>
            <p:txBody>
              <a:bodyPr wrap="none" rtlCol="0">
                <a:spAutoFit/>
              </a:bodyPr>
              <a:lstStyle/>
              <a:p>
                <a:r>
                  <a:rPr lang="en-GB" dirty="0" smtClean="0"/>
                  <a:t>A</a:t>
                </a:r>
                <a:endParaRPr lang="en-US" dirty="0"/>
              </a:p>
            </p:txBody>
          </p:sp>
          <p:sp>
            <p:nvSpPr>
              <p:cNvPr id="37" name="TextBox 36"/>
              <p:cNvSpPr txBox="1"/>
              <p:nvPr/>
            </p:nvSpPr>
            <p:spPr>
              <a:xfrm>
                <a:off x="2285984" y="2285992"/>
                <a:ext cx="301686" cy="369332"/>
              </a:xfrm>
              <a:prstGeom prst="rect">
                <a:avLst/>
              </a:prstGeom>
              <a:noFill/>
            </p:spPr>
            <p:txBody>
              <a:bodyPr wrap="none" rtlCol="0">
                <a:spAutoFit/>
              </a:bodyPr>
              <a:lstStyle/>
              <a:p>
                <a:r>
                  <a:rPr lang="en-GB" dirty="0" smtClean="0"/>
                  <a:t>B</a:t>
                </a:r>
                <a:endParaRPr lang="en-US" dirty="0"/>
              </a:p>
            </p:txBody>
          </p:sp>
          <p:sp>
            <p:nvSpPr>
              <p:cNvPr id="38" name="TextBox 37"/>
              <p:cNvSpPr txBox="1"/>
              <p:nvPr/>
            </p:nvSpPr>
            <p:spPr>
              <a:xfrm>
                <a:off x="2357422" y="4214818"/>
                <a:ext cx="322524" cy="369332"/>
              </a:xfrm>
              <a:prstGeom prst="rect">
                <a:avLst/>
              </a:prstGeom>
              <a:noFill/>
            </p:spPr>
            <p:txBody>
              <a:bodyPr wrap="none" rtlCol="0">
                <a:spAutoFit/>
              </a:bodyPr>
              <a:lstStyle/>
              <a:p>
                <a:r>
                  <a:rPr lang="en-GB" dirty="0" smtClean="0"/>
                  <a:t>A</a:t>
                </a:r>
                <a:endParaRPr lang="en-US" dirty="0"/>
              </a:p>
            </p:txBody>
          </p:sp>
          <p:sp>
            <p:nvSpPr>
              <p:cNvPr id="39" name="TextBox 38"/>
              <p:cNvSpPr txBox="1"/>
              <p:nvPr/>
            </p:nvSpPr>
            <p:spPr>
              <a:xfrm>
                <a:off x="7786710" y="3214686"/>
                <a:ext cx="290464" cy="369332"/>
              </a:xfrm>
              <a:prstGeom prst="rect">
                <a:avLst/>
              </a:prstGeom>
              <a:noFill/>
            </p:spPr>
            <p:txBody>
              <a:bodyPr wrap="none" rtlCol="0">
                <a:spAutoFit/>
              </a:bodyPr>
              <a:lstStyle/>
              <a:p>
                <a:r>
                  <a:rPr lang="en-GB" dirty="0" smtClean="0"/>
                  <a:t>h</a:t>
                </a:r>
                <a:endParaRPr lang="en-US" dirty="0"/>
              </a:p>
            </p:txBody>
          </p:sp>
          <p:sp>
            <p:nvSpPr>
              <p:cNvPr id="40" name="TextBox 39"/>
              <p:cNvSpPr txBox="1"/>
              <p:nvPr/>
            </p:nvSpPr>
            <p:spPr>
              <a:xfrm>
                <a:off x="7215206" y="4214818"/>
                <a:ext cx="327334" cy="369332"/>
              </a:xfrm>
              <a:prstGeom prst="rect">
                <a:avLst/>
              </a:prstGeom>
              <a:noFill/>
            </p:spPr>
            <p:txBody>
              <a:bodyPr wrap="none" rtlCol="0">
                <a:spAutoFit/>
              </a:bodyPr>
              <a:lstStyle/>
              <a:p>
                <a:r>
                  <a:rPr lang="en-GB" dirty="0" smtClean="0"/>
                  <a:t>C</a:t>
                </a:r>
                <a:endParaRPr lang="en-US" dirty="0"/>
              </a:p>
            </p:txBody>
          </p:sp>
          <p:sp>
            <p:nvSpPr>
              <p:cNvPr id="41" name="TextBox 40"/>
              <p:cNvSpPr txBox="1"/>
              <p:nvPr/>
            </p:nvSpPr>
            <p:spPr>
              <a:xfrm>
                <a:off x="3000364" y="3357562"/>
                <a:ext cx="290464" cy="369332"/>
              </a:xfrm>
              <a:prstGeom prst="rect">
                <a:avLst/>
              </a:prstGeom>
              <a:noFill/>
            </p:spPr>
            <p:txBody>
              <a:bodyPr wrap="none" rtlCol="0">
                <a:spAutoFit/>
              </a:bodyPr>
              <a:lstStyle/>
              <a:p>
                <a:r>
                  <a:rPr lang="en-GB" dirty="0" smtClean="0"/>
                  <a:t>h</a:t>
                </a:r>
                <a:endParaRPr lang="en-US" dirty="0"/>
              </a:p>
            </p:txBody>
          </p:sp>
          <p:sp>
            <p:nvSpPr>
              <p:cNvPr id="42" name="TextBox 41"/>
              <p:cNvSpPr txBox="1"/>
              <p:nvPr/>
            </p:nvSpPr>
            <p:spPr>
              <a:xfrm>
                <a:off x="4286248" y="2214554"/>
                <a:ext cx="314510" cy="369332"/>
              </a:xfrm>
              <a:prstGeom prst="rect">
                <a:avLst/>
              </a:prstGeom>
              <a:noFill/>
            </p:spPr>
            <p:txBody>
              <a:bodyPr wrap="none" rtlCol="0">
                <a:spAutoFit/>
              </a:bodyPr>
              <a:lstStyle/>
              <a:p>
                <a:r>
                  <a:rPr lang="en-GB" dirty="0" smtClean="0"/>
                  <a:t>Y</a:t>
                </a:r>
                <a:endParaRPr lang="en-US" dirty="0"/>
              </a:p>
            </p:txBody>
          </p:sp>
          <p:sp>
            <p:nvSpPr>
              <p:cNvPr id="43" name="TextBox 42"/>
              <p:cNvSpPr txBox="1"/>
              <p:nvPr/>
            </p:nvSpPr>
            <p:spPr>
              <a:xfrm>
                <a:off x="857224" y="2285992"/>
                <a:ext cx="314510" cy="369332"/>
              </a:xfrm>
              <a:prstGeom prst="rect">
                <a:avLst/>
              </a:prstGeom>
              <a:noFill/>
            </p:spPr>
            <p:txBody>
              <a:bodyPr wrap="none" rtlCol="0">
                <a:spAutoFit/>
              </a:bodyPr>
              <a:lstStyle/>
              <a:p>
                <a:r>
                  <a:rPr lang="en-GB" dirty="0" smtClean="0"/>
                  <a:t>Y</a:t>
                </a:r>
                <a:endParaRPr lang="en-US" dirty="0"/>
              </a:p>
            </p:txBody>
          </p:sp>
          <p:sp>
            <p:nvSpPr>
              <p:cNvPr id="44" name="TextBox 43"/>
              <p:cNvSpPr txBox="1"/>
              <p:nvPr/>
            </p:nvSpPr>
            <p:spPr>
              <a:xfrm>
                <a:off x="7215206" y="2285992"/>
                <a:ext cx="338554" cy="369332"/>
              </a:xfrm>
              <a:prstGeom prst="rect">
                <a:avLst/>
              </a:prstGeom>
              <a:noFill/>
            </p:spPr>
            <p:txBody>
              <a:bodyPr wrap="none" rtlCol="0">
                <a:spAutoFit/>
              </a:bodyPr>
              <a:lstStyle/>
              <a:p>
                <a:r>
                  <a:rPr lang="en-GB" dirty="0" smtClean="0"/>
                  <a:t>D</a:t>
                </a:r>
                <a:endParaRPr lang="en-US" dirty="0"/>
              </a:p>
            </p:txBody>
          </p:sp>
          <p:sp>
            <p:nvSpPr>
              <p:cNvPr id="45" name="TextBox 44"/>
              <p:cNvSpPr txBox="1"/>
              <p:nvPr/>
            </p:nvSpPr>
            <p:spPr>
              <a:xfrm>
                <a:off x="5715008" y="2285992"/>
                <a:ext cx="301686" cy="369332"/>
              </a:xfrm>
              <a:prstGeom prst="rect">
                <a:avLst/>
              </a:prstGeom>
              <a:noFill/>
            </p:spPr>
            <p:txBody>
              <a:bodyPr wrap="none" rtlCol="0">
                <a:spAutoFit/>
              </a:bodyPr>
              <a:lstStyle/>
              <a:p>
                <a:r>
                  <a:rPr lang="en-GB" dirty="0" smtClean="0"/>
                  <a:t>B</a:t>
                </a:r>
                <a:endParaRPr lang="en-US" dirty="0"/>
              </a:p>
            </p:txBody>
          </p:sp>
          <p:sp>
            <p:nvSpPr>
              <p:cNvPr id="46" name="TextBox 45"/>
              <p:cNvSpPr txBox="1"/>
              <p:nvPr/>
            </p:nvSpPr>
            <p:spPr>
              <a:xfrm>
                <a:off x="7143768" y="4786322"/>
                <a:ext cx="290464" cy="369332"/>
              </a:xfrm>
              <a:prstGeom prst="rect">
                <a:avLst/>
              </a:prstGeom>
              <a:noFill/>
            </p:spPr>
            <p:txBody>
              <a:bodyPr wrap="none" rtlCol="0">
                <a:spAutoFit/>
              </a:bodyPr>
              <a:lstStyle/>
              <a:p>
                <a:r>
                  <a:rPr lang="en-GB" dirty="0" smtClean="0"/>
                  <a:t>x</a:t>
                </a:r>
                <a:endParaRPr lang="en-US" dirty="0"/>
              </a:p>
            </p:txBody>
          </p:sp>
          <p:sp>
            <p:nvSpPr>
              <p:cNvPr id="47" name="TextBox 46"/>
              <p:cNvSpPr txBox="1"/>
              <p:nvPr/>
            </p:nvSpPr>
            <p:spPr>
              <a:xfrm>
                <a:off x="4357686" y="4714884"/>
                <a:ext cx="290464" cy="369332"/>
              </a:xfrm>
              <a:prstGeom prst="rect">
                <a:avLst/>
              </a:prstGeom>
              <a:noFill/>
            </p:spPr>
            <p:txBody>
              <a:bodyPr wrap="none" rtlCol="0">
                <a:spAutoFit/>
              </a:bodyPr>
              <a:lstStyle/>
              <a:p>
                <a:r>
                  <a:rPr lang="en-GB" dirty="0" smtClean="0"/>
                  <a:t>0</a:t>
                </a:r>
                <a:endParaRPr lang="en-US" dirty="0"/>
              </a:p>
            </p:txBody>
          </p:sp>
          <p:sp>
            <p:nvSpPr>
              <p:cNvPr id="48" name="TextBox 47"/>
              <p:cNvSpPr txBox="1"/>
              <p:nvPr/>
            </p:nvSpPr>
            <p:spPr>
              <a:xfrm>
                <a:off x="1000100" y="4714884"/>
                <a:ext cx="290464" cy="369332"/>
              </a:xfrm>
              <a:prstGeom prst="rect">
                <a:avLst/>
              </a:prstGeom>
              <a:noFill/>
            </p:spPr>
            <p:txBody>
              <a:bodyPr wrap="none" rtlCol="0">
                <a:spAutoFit/>
              </a:bodyPr>
              <a:lstStyle/>
              <a:p>
                <a:r>
                  <a:rPr lang="en-GB" dirty="0" smtClean="0"/>
                  <a:t>0</a:t>
                </a:r>
                <a:endParaRPr lang="en-US" dirty="0"/>
              </a:p>
            </p:txBody>
          </p:sp>
          <p:sp>
            <p:nvSpPr>
              <p:cNvPr id="49" name="TextBox 48"/>
              <p:cNvSpPr txBox="1"/>
              <p:nvPr/>
            </p:nvSpPr>
            <p:spPr>
              <a:xfrm>
                <a:off x="3786182" y="4786322"/>
                <a:ext cx="290464" cy="369332"/>
              </a:xfrm>
              <a:prstGeom prst="rect">
                <a:avLst/>
              </a:prstGeom>
              <a:noFill/>
            </p:spPr>
            <p:txBody>
              <a:bodyPr wrap="none" rtlCol="0">
                <a:spAutoFit/>
              </a:bodyPr>
              <a:lstStyle/>
              <a:p>
                <a:r>
                  <a:rPr lang="en-GB" dirty="0" smtClean="0"/>
                  <a:t>x</a:t>
                </a:r>
                <a:endParaRPr lang="en-US" dirty="0"/>
              </a:p>
            </p:txBody>
          </p:sp>
        </p:grpSp>
        <p:cxnSp>
          <p:nvCxnSpPr>
            <p:cNvPr id="61" name="Straight Arrow Connector 60"/>
            <p:cNvCxnSpPr/>
            <p:nvPr/>
          </p:nvCxnSpPr>
          <p:spPr>
            <a:xfrm rot="5400000" flipH="1" flipV="1">
              <a:off x="2189214" y="328533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7131499" y="342820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6429388" y="4143380"/>
              <a:ext cx="230916" cy="9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a:off x="6357950" y="2714620"/>
              <a:ext cx="295276" cy="19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rot="16200000" flipH="1">
            <a:off x="1000124" y="3357562"/>
            <a:ext cx="6858000" cy="142876"/>
          </a:xfrm>
          <a:prstGeom prst="line">
            <a:avLst/>
          </a:prstGeom>
          <a:ln w="38100">
            <a:solidFill>
              <a:srgbClr val="666633"/>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0034" y="285728"/>
            <a:ext cx="3436133" cy="461665"/>
          </a:xfrm>
          <a:prstGeom prst="rect">
            <a:avLst/>
          </a:prstGeom>
          <a:noFill/>
        </p:spPr>
        <p:txBody>
          <a:bodyPr wrap="none" rtlCol="0">
            <a:spAutoFit/>
          </a:bodyPr>
          <a:lstStyle/>
          <a:p>
            <a:r>
              <a:rPr lang="en-GB" sz="2400" b="1" dirty="0" smtClean="0"/>
              <a:t>Work done along path 1: </a:t>
            </a:r>
            <a:endParaRPr lang="en-US" sz="2400" b="1" dirty="0"/>
          </a:p>
        </p:txBody>
      </p:sp>
      <p:sp>
        <p:nvSpPr>
          <p:cNvPr id="10" name="TextBox 9"/>
          <p:cNvSpPr txBox="1"/>
          <p:nvPr/>
        </p:nvSpPr>
        <p:spPr>
          <a:xfrm>
            <a:off x="4714876" y="285728"/>
            <a:ext cx="3436133" cy="461665"/>
          </a:xfrm>
          <a:prstGeom prst="rect">
            <a:avLst/>
          </a:prstGeom>
          <a:noFill/>
        </p:spPr>
        <p:txBody>
          <a:bodyPr wrap="none" rtlCol="0">
            <a:spAutoFit/>
          </a:bodyPr>
          <a:lstStyle/>
          <a:p>
            <a:r>
              <a:rPr lang="en-GB" sz="2400" b="1" dirty="0" smtClean="0"/>
              <a:t>Work done along path 2: </a:t>
            </a:r>
            <a:endParaRPr lang="en-US" sz="2400" b="1" dirty="0"/>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6" name="TextBox 5"/>
          <p:cNvSpPr txBox="1"/>
          <p:nvPr/>
        </p:nvSpPr>
        <p:spPr>
          <a:xfrm>
            <a:off x="714348" y="1357298"/>
            <a:ext cx="1498872" cy="1477328"/>
          </a:xfrm>
          <a:prstGeom prst="rect">
            <a:avLst/>
          </a:prstGeom>
          <a:noFill/>
        </p:spPr>
        <p:txBody>
          <a:bodyPr wrap="none" rtlCol="0">
            <a:spAutoFit/>
          </a:bodyPr>
          <a:lstStyle/>
          <a:p>
            <a:r>
              <a:rPr lang="en-GB" dirty="0" smtClean="0"/>
              <a:t>W1 = ∫ F </a:t>
            </a:r>
            <a:r>
              <a:rPr lang="en-GB" dirty="0" err="1" smtClean="0"/>
              <a:t>dr</a:t>
            </a:r>
            <a:endParaRPr lang="en-GB" dirty="0" smtClean="0"/>
          </a:p>
          <a:p>
            <a:endParaRPr lang="en-GB" dirty="0" smtClean="0"/>
          </a:p>
          <a:p>
            <a:r>
              <a:rPr lang="en-GB" dirty="0" smtClean="0"/>
              <a:t>        = ∫ -mg </a:t>
            </a:r>
            <a:r>
              <a:rPr lang="en-GB" dirty="0" err="1" smtClean="0"/>
              <a:t>dy</a:t>
            </a:r>
            <a:endParaRPr lang="en-GB" dirty="0" smtClean="0"/>
          </a:p>
          <a:p>
            <a:r>
              <a:rPr lang="en-GB" dirty="0" smtClean="0"/>
              <a:t>        = -mg ∫ </a:t>
            </a:r>
            <a:r>
              <a:rPr lang="en-GB" dirty="0" err="1" smtClean="0"/>
              <a:t>dy</a:t>
            </a:r>
            <a:endParaRPr lang="en-GB" dirty="0" smtClean="0"/>
          </a:p>
          <a:p>
            <a:r>
              <a:rPr lang="en-GB" dirty="0" smtClean="0"/>
              <a:t>         = -</a:t>
            </a:r>
            <a:r>
              <a:rPr lang="en-GB" dirty="0" err="1" smtClean="0"/>
              <a:t>mgh</a:t>
            </a:r>
            <a:r>
              <a:rPr lang="en-GB" dirty="0" smtClean="0"/>
              <a:t> </a:t>
            </a:r>
            <a:endParaRPr lang="en-US" dirty="0"/>
          </a:p>
        </p:txBody>
      </p:sp>
      <p:sp>
        <p:nvSpPr>
          <p:cNvPr id="7" name="TextBox 6"/>
          <p:cNvSpPr txBox="1"/>
          <p:nvPr/>
        </p:nvSpPr>
        <p:spPr>
          <a:xfrm>
            <a:off x="4643438" y="1428736"/>
            <a:ext cx="4058868" cy="923330"/>
          </a:xfrm>
          <a:prstGeom prst="rect">
            <a:avLst/>
          </a:prstGeom>
          <a:noFill/>
        </p:spPr>
        <p:txBody>
          <a:bodyPr wrap="none" rtlCol="0">
            <a:spAutoFit/>
          </a:bodyPr>
          <a:lstStyle/>
          <a:p>
            <a:r>
              <a:rPr lang="en-GB" dirty="0" smtClean="0"/>
              <a:t>W2 = ∫ -mg j .</a:t>
            </a:r>
            <a:r>
              <a:rPr lang="en-GB" dirty="0" err="1" smtClean="0"/>
              <a:t>dx</a:t>
            </a:r>
            <a:r>
              <a:rPr lang="en-GB" dirty="0" smtClean="0"/>
              <a:t> </a:t>
            </a:r>
            <a:r>
              <a:rPr lang="en-GB" dirty="0" err="1" smtClean="0"/>
              <a:t>i</a:t>
            </a:r>
            <a:r>
              <a:rPr lang="en-GB" dirty="0" smtClean="0"/>
              <a:t> +  ∫-</a:t>
            </a:r>
            <a:r>
              <a:rPr lang="en-GB" dirty="0" err="1" smtClean="0"/>
              <a:t>mgdy</a:t>
            </a:r>
            <a:r>
              <a:rPr lang="en-GB" dirty="0" smtClean="0"/>
              <a:t> + ∫ -</a:t>
            </a:r>
            <a:r>
              <a:rPr lang="en-GB" dirty="0" err="1" smtClean="0"/>
              <a:t>mgj</a:t>
            </a:r>
            <a:r>
              <a:rPr lang="en-GB" dirty="0" smtClean="0"/>
              <a:t> .</a:t>
            </a:r>
            <a:r>
              <a:rPr lang="en-GB" dirty="0" err="1" smtClean="0"/>
              <a:t>dx</a:t>
            </a:r>
            <a:r>
              <a:rPr lang="en-GB" dirty="0" smtClean="0"/>
              <a:t>(-</a:t>
            </a:r>
            <a:r>
              <a:rPr lang="en-GB" dirty="0" err="1" smtClean="0"/>
              <a:t>i</a:t>
            </a:r>
            <a:r>
              <a:rPr lang="en-GB" dirty="0" smtClean="0"/>
              <a:t>) </a:t>
            </a:r>
          </a:p>
          <a:p>
            <a:endParaRPr lang="en-GB" dirty="0" smtClean="0"/>
          </a:p>
          <a:p>
            <a:r>
              <a:rPr lang="en-GB" dirty="0" smtClean="0"/>
              <a:t> W2 = -</a:t>
            </a:r>
            <a:r>
              <a:rPr lang="en-GB" dirty="0" err="1" smtClean="0"/>
              <a:t>mgh</a:t>
            </a:r>
            <a:endParaRPr lang="en-US" dirty="0"/>
          </a:p>
        </p:txBody>
      </p:sp>
      <p:cxnSp>
        <p:nvCxnSpPr>
          <p:cNvPr id="12" name="Straight Arrow Connector 11"/>
          <p:cNvCxnSpPr/>
          <p:nvPr/>
        </p:nvCxnSpPr>
        <p:spPr>
          <a:xfrm flipV="1">
            <a:off x="5357818" y="1285860"/>
            <a:ext cx="85725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358082" y="1357298"/>
            <a:ext cx="85725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5723" y="928670"/>
            <a:ext cx="8705525" cy="830997"/>
          </a:xfrm>
          <a:prstGeom prst="rect">
            <a:avLst/>
          </a:prstGeom>
        </p:spPr>
        <p:txBody>
          <a:bodyPr wrap="none">
            <a:spAutoFit/>
          </a:bodyPr>
          <a:lstStyle/>
          <a:p>
            <a:r>
              <a:rPr lang="en-GB" sz="2400" b="1" dirty="0" smtClean="0"/>
              <a:t>In </a:t>
            </a:r>
            <a:r>
              <a:rPr lang="en-GB" sz="2400" b="1" dirty="0"/>
              <a:t>the case of a non-conservative field</a:t>
            </a:r>
            <a:r>
              <a:rPr lang="en-GB" sz="2400" b="1" dirty="0" smtClean="0"/>
              <a:t>, since W</a:t>
            </a:r>
            <a:r>
              <a:rPr lang="en-GB" sz="2400" b="1" baseline="-25000" dirty="0" smtClean="0"/>
              <a:t>1</a:t>
            </a:r>
            <a:r>
              <a:rPr lang="en-GB" sz="2400" b="1" dirty="0" smtClean="0"/>
              <a:t> is not equal to W</a:t>
            </a:r>
            <a:r>
              <a:rPr lang="en-GB" sz="2400" b="1" baseline="-25000" dirty="0" smtClean="0"/>
              <a:t>2</a:t>
            </a:r>
          </a:p>
          <a:p>
            <a:r>
              <a:rPr lang="en-GB" sz="2400" b="1" dirty="0" smtClean="0"/>
              <a:t>∆W ≠ 0</a:t>
            </a:r>
            <a:r>
              <a:rPr lang="en-GB" sz="2000" b="1" dirty="0" smtClean="0"/>
              <a:t> </a:t>
            </a:r>
            <a:endParaRPr lang="en-US" sz="2000" b="1" dirty="0"/>
          </a:p>
        </p:txBody>
      </p:sp>
      <p:sp>
        <p:nvSpPr>
          <p:cNvPr id="6" name="Rectangle 5"/>
          <p:cNvSpPr/>
          <p:nvPr/>
        </p:nvSpPr>
        <p:spPr>
          <a:xfrm>
            <a:off x="285720" y="2214554"/>
            <a:ext cx="8643998" cy="3416320"/>
          </a:xfrm>
          <a:prstGeom prst="rect">
            <a:avLst/>
          </a:prstGeom>
        </p:spPr>
        <p:txBody>
          <a:bodyPr wrap="square">
            <a:spAutoFit/>
          </a:bodyPr>
          <a:lstStyle/>
          <a:p>
            <a:pPr algn="just"/>
            <a:r>
              <a:rPr lang="en-GB" sz="2400" b="1" dirty="0">
                <a:solidFill>
                  <a:srgbClr val="C00000"/>
                </a:solidFill>
              </a:rPr>
              <a:t>In other words, the net work done by a non-conservative field on an object taken around a closed loop is non-zero. In practice, the net work is invariably </a:t>
            </a:r>
            <a:r>
              <a:rPr lang="en-GB" sz="2400" b="1" i="1" dirty="0">
                <a:solidFill>
                  <a:srgbClr val="C00000"/>
                </a:solidFill>
              </a:rPr>
              <a:t>negative</a:t>
            </a:r>
            <a:r>
              <a:rPr lang="en-GB" sz="2400" b="1" dirty="0">
                <a:solidFill>
                  <a:srgbClr val="C00000"/>
                </a:solidFill>
              </a:rPr>
              <a:t>. This is just another way of saying that a non-conservative field </a:t>
            </a:r>
            <a:r>
              <a:rPr lang="en-GB" sz="2400" b="1" i="1" dirty="0">
                <a:solidFill>
                  <a:srgbClr val="C00000"/>
                </a:solidFill>
              </a:rPr>
              <a:t>dissipates energy</a:t>
            </a:r>
            <a:r>
              <a:rPr lang="en-GB" sz="2400" b="1" dirty="0">
                <a:solidFill>
                  <a:srgbClr val="C00000"/>
                </a:solidFill>
              </a:rPr>
              <a:t>: </a:t>
            </a:r>
            <a:r>
              <a:rPr lang="en-GB" sz="2400" b="1" i="1" dirty="0">
                <a:solidFill>
                  <a:srgbClr val="C00000"/>
                </a:solidFill>
              </a:rPr>
              <a:t>i.e.</a:t>
            </a:r>
            <a:r>
              <a:rPr lang="en-GB" sz="2400" b="1" dirty="0">
                <a:solidFill>
                  <a:srgbClr val="C00000"/>
                </a:solidFill>
              </a:rPr>
              <a:t>, if an object gives up a certain amount of energy to a non-conservative field in </a:t>
            </a:r>
            <a:r>
              <a:rPr lang="en-GB" sz="2400" b="1" dirty="0" smtClean="0">
                <a:solidFill>
                  <a:srgbClr val="C00000"/>
                </a:solidFill>
              </a:rPr>
              <a:t>travelling </a:t>
            </a:r>
            <a:r>
              <a:rPr lang="en-GB" sz="2400" b="1" dirty="0">
                <a:solidFill>
                  <a:srgbClr val="C00000"/>
                </a:solidFill>
              </a:rPr>
              <a:t>from </a:t>
            </a:r>
            <a:r>
              <a:rPr lang="en-GB" sz="2400" b="1" dirty="0" smtClean="0">
                <a:solidFill>
                  <a:srgbClr val="C00000"/>
                </a:solidFill>
              </a:rPr>
              <a:t>point A to point B, </a:t>
            </a:r>
            <a:r>
              <a:rPr lang="en-GB" sz="2400" b="1" dirty="0">
                <a:solidFill>
                  <a:srgbClr val="C00000"/>
                </a:solidFill>
              </a:rPr>
              <a:t> </a:t>
            </a:r>
            <a:r>
              <a:rPr lang="en-GB" sz="2400" dirty="0">
                <a:solidFill>
                  <a:srgbClr val="C00000"/>
                </a:solidFill>
              </a:rPr>
              <a:t> </a:t>
            </a:r>
            <a:r>
              <a:rPr lang="en-GB" sz="2400" b="1" dirty="0">
                <a:solidFill>
                  <a:srgbClr val="C00000"/>
                </a:solidFill>
              </a:rPr>
              <a:t>then the field only returns part, or, perhaps, none, of this energy to the object when it travels back to </a:t>
            </a:r>
            <a:r>
              <a:rPr lang="en-GB" sz="2400" b="1" dirty="0" smtClean="0">
                <a:solidFill>
                  <a:srgbClr val="C00000"/>
                </a:solidFill>
              </a:rPr>
              <a:t>point B. </a:t>
            </a:r>
            <a:r>
              <a:rPr lang="en-GB" sz="2400" b="1" dirty="0">
                <a:solidFill>
                  <a:srgbClr val="C00000"/>
                </a:solidFill>
              </a:rPr>
              <a:t>The remainder is usually dissipated as heat.</a:t>
            </a:r>
            <a:endParaRPr lang="en-US" sz="2400" b="1" dirty="0">
              <a:solidFill>
                <a:srgbClr val="C00000"/>
              </a:solidFill>
            </a:endParaRPr>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7" name="TextBox 6"/>
          <p:cNvSpPr txBox="1"/>
          <p:nvPr/>
        </p:nvSpPr>
        <p:spPr>
          <a:xfrm>
            <a:off x="2143108" y="214290"/>
            <a:ext cx="5083379" cy="584775"/>
          </a:xfrm>
          <a:prstGeom prst="rect">
            <a:avLst/>
          </a:prstGeom>
          <a:noFill/>
        </p:spPr>
        <p:txBody>
          <a:bodyPr wrap="none" rtlCol="0">
            <a:spAutoFit/>
          </a:bodyPr>
          <a:lstStyle/>
          <a:p>
            <a:r>
              <a:rPr lang="en-GB" sz="3200" b="1" dirty="0" smtClean="0">
                <a:latin typeface="+mj-lt"/>
              </a:rPr>
              <a:t>Non conservative force field</a:t>
            </a:r>
            <a:endParaRPr lang="en-US" sz="3200" b="1"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7166"/>
            <a:ext cx="9144000" cy="1938992"/>
          </a:xfrm>
          <a:prstGeom prst="rect">
            <a:avLst/>
          </a:prstGeom>
        </p:spPr>
        <p:txBody>
          <a:bodyPr wrap="square">
            <a:spAutoFit/>
          </a:bodyPr>
          <a:lstStyle/>
          <a:p>
            <a:pPr algn="just"/>
            <a:r>
              <a:rPr lang="en-GB" sz="2400" b="1" dirty="0">
                <a:solidFill>
                  <a:srgbClr val="006600"/>
                </a:solidFill>
              </a:rPr>
              <a:t>A typical example of a non-conservative field might consist of an object moving over a rough horizontal surface. Suppose, for the sake of simplicity, that the object executes a closed circuit on the surface which is made up entirely of straight-line segments, as shown in </a:t>
            </a:r>
            <a:r>
              <a:rPr lang="en-GB" sz="2400" b="1" dirty="0" smtClean="0">
                <a:solidFill>
                  <a:srgbClr val="006600"/>
                </a:solidFill>
              </a:rPr>
              <a:t>Figure</a:t>
            </a:r>
            <a:endParaRPr lang="en-US" sz="2400" b="1" dirty="0">
              <a:solidFill>
                <a:srgbClr val="006600"/>
              </a:solidFill>
            </a:endParaRPr>
          </a:p>
        </p:txBody>
      </p:sp>
      <p:pic>
        <p:nvPicPr>
          <p:cNvPr id="5" name="Picture 4" descr="\begin{figure}&#10;\epsfysize =2.5in&#10;\centerline{\epsffile{frict.eps}}&#10;\end{figure}"/>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14546" y="3143248"/>
            <a:ext cx="4591050" cy="2705100"/>
          </a:xfrm>
          <a:prstGeom prst="rect">
            <a:avLst/>
          </a:prstGeom>
          <a:noFill/>
          <a:ln>
            <a:noFill/>
          </a:ln>
        </p:spPr>
      </p:pic>
      <p:sp>
        <p:nvSpPr>
          <p:cNvPr id="6" name="Footer Placeholder 5"/>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Content Placeholder 3"/>
          <p:cNvSpPr>
            <a:spLocks noGrp="1"/>
          </p:cNvSpPr>
          <p:nvPr>
            <p:ph sz="quarter" idx="1"/>
          </p:nvPr>
        </p:nvSpPr>
        <p:spPr>
          <a:xfrm>
            <a:off x="500034" y="428604"/>
            <a:ext cx="8186766" cy="6019800"/>
          </a:xfrm>
        </p:spPr>
        <p:txBody>
          <a:bodyPr>
            <a:normAutofit fontScale="92500" lnSpcReduction="20000"/>
          </a:bodyPr>
          <a:lstStyle/>
          <a:p>
            <a:pPr algn="just"/>
            <a:r>
              <a:rPr lang="en-GB" dirty="0" smtClean="0"/>
              <a:t>W</a:t>
            </a:r>
            <a:r>
              <a:rPr lang="en-GB" b="1" dirty="0" smtClean="0"/>
              <a:t>ork</a:t>
            </a:r>
            <a:r>
              <a:rPr lang="en-GB" dirty="0" smtClean="0"/>
              <a:t> is the energy transferred to or from an object via the application of force along a displacement. In its simplest form, it is often represented as the product of </a:t>
            </a:r>
            <a:r>
              <a:rPr lang="en-GB" b="1" dirty="0" smtClean="0">
                <a:solidFill>
                  <a:srgbClr val="FF0000"/>
                </a:solidFill>
              </a:rPr>
              <a:t>force</a:t>
            </a:r>
            <a:r>
              <a:rPr lang="en-GB" dirty="0" smtClean="0"/>
              <a:t> and </a:t>
            </a:r>
            <a:r>
              <a:rPr lang="en-GB" b="1" dirty="0" smtClean="0">
                <a:solidFill>
                  <a:srgbClr val="FF0000"/>
                </a:solidFill>
              </a:rPr>
              <a:t>displacement</a:t>
            </a:r>
            <a:r>
              <a:rPr lang="en-GB" dirty="0" smtClean="0"/>
              <a:t>. </a:t>
            </a:r>
          </a:p>
          <a:p>
            <a:pPr algn="just"/>
            <a:r>
              <a:rPr lang="en-GB" dirty="0" smtClean="0"/>
              <a:t>A force is said to do </a:t>
            </a:r>
            <a:r>
              <a:rPr lang="en-GB" b="1" dirty="0" smtClean="0">
                <a:solidFill>
                  <a:srgbClr val="FF0000"/>
                </a:solidFill>
              </a:rPr>
              <a:t>positive work </a:t>
            </a:r>
            <a:r>
              <a:rPr lang="en-GB" dirty="0" smtClean="0"/>
              <a:t>if (when applied) it has a component in the direction of the displacement of the point of application. A force does </a:t>
            </a:r>
            <a:r>
              <a:rPr lang="en-GB" b="1" dirty="0" smtClean="0">
                <a:solidFill>
                  <a:srgbClr val="FF0000"/>
                </a:solidFill>
              </a:rPr>
              <a:t>negative work </a:t>
            </a:r>
            <a:r>
              <a:rPr lang="en-GB" dirty="0" smtClean="0"/>
              <a:t>if it has a component opposite to the direction of the displacement at the point of application of the force. </a:t>
            </a:r>
          </a:p>
          <a:p>
            <a:pPr algn="just"/>
            <a:r>
              <a:rPr lang="en-GB" dirty="0" smtClean="0"/>
              <a:t>For example, when a ball is held above the ground and then dropped, the work done by the gravitational force on the ball as it falls is equal to the weight of the ball (a force ‘F’) multiplied by the distance to the ground (a displacement ‘S’). When the force </a:t>
            </a:r>
            <a:r>
              <a:rPr lang="en-GB" i="1" dirty="0" smtClean="0"/>
              <a:t>F</a:t>
            </a:r>
            <a:r>
              <a:rPr lang="en-GB" dirty="0" smtClean="0"/>
              <a:t> is constant and the angle between the force and the displacement </a:t>
            </a:r>
            <a:r>
              <a:rPr lang="en-GB" i="1" dirty="0" smtClean="0"/>
              <a:t>s</a:t>
            </a:r>
            <a:r>
              <a:rPr lang="en-GB" dirty="0" smtClean="0"/>
              <a:t> is θ, then the work done is given by: </a:t>
            </a:r>
          </a:p>
          <a:p>
            <a:pPr algn="just"/>
            <a:r>
              <a:rPr lang="en-GB" dirty="0" smtClean="0"/>
              <a:t> w = </a:t>
            </a:r>
            <a:r>
              <a:rPr lang="en-GB" dirty="0" err="1" smtClean="0"/>
              <a:t>F.S.cos</a:t>
            </a:r>
            <a:r>
              <a:rPr lang="en-GB" dirty="0" smtClean="0">
                <a:hlinkClick r:id="rId3"/>
              </a:rPr>
              <a:t> θ</a:t>
            </a:r>
            <a:r>
              <a:rPr lang="en-GB" dirty="0" smtClean="0"/>
              <a:t> </a:t>
            </a:r>
          </a:p>
          <a:p>
            <a:pPr algn="just"/>
            <a:r>
              <a:rPr lang="en-GB" dirty="0" smtClean="0"/>
              <a:t>Work is a </a:t>
            </a:r>
            <a:r>
              <a:rPr lang="en-GB" b="1" dirty="0" smtClean="0">
                <a:solidFill>
                  <a:srgbClr val="FF0000"/>
                </a:solidFill>
              </a:rPr>
              <a:t>scalar quantity </a:t>
            </a:r>
            <a:r>
              <a:rPr lang="en-GB" dirty="0" smtClean="0"/>
              <a:t>so it has only magnitude and no direction. Work transfers energy from </a:t>
            </a:r>
            <a:r>
              <a:rPr lang="en-GB" b="1" dirty="0" smtClean="0">
                <a:solidFill>
                  <a:srgbClr val="FF0000"/>
                </a:solidFill>
              </a:rPr>
              <a:t>one place to another</a:t>
            </a:r>
            <a:r>
              <a:rPr lang="en-GB" dirty="0" smtClean="0"/>
              <a:t>, or </a:t>
            </a:r>
            <a:r>
              <a:rPr lang="en-GB" dirty="0" smtClean="0">
                <a:solidFill>
                  <a:srgbClr val="FF0000"/>
                </a:solidFill>
              </a:rPr>
              <a:t>one form to another</a:t>
            </a:r>
            <a:r>
              <a:rPr lang="en-GB" dirty="0" smtClean="0"/>
              <a:t>. The SI unit of work is the Joule (J), the same unit as for energy.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357166"/>
            <a:ext cx="8715436" cy="2308324"/>
          </a:xfrm>
          <a:prstGeom prst="rect">
            <a:avLst/>
          </a:prstGeom>
        </p:spPr>
        <p:txBody>
          <a:bodyPr wrap="square">
            <a:spAutoFit/>
          </a:bodyPr>
          <a:lstStyle/>
          <a:p>
            <a:pPr algn="just"/>
            <a:r>
              <a:rPr lang="en-IN" sz="2400" b="1" dirty="0">
                <a:solidFill>
                  <a:schemeClr val="accent6">
                    <a:lumMod val="75000"/>
                  </a:schemeClr>
                </a:solidFill>
              </a:rPr>
              <a:t>Let </a:t>
            </a:r>
            <a:r>
              <a:rPr lang="en-IN" sz="2400" b="1" dirty="0" err="1">
                <a:solidFill>
                  <a:schemeClr val="accent6">
                    <a:lumMod val="75000"/>
                  </a:schemeClr>
                </a:solidFill>
              </a:rPr>
              <a:t>Δr</a:t>
            </a:r>
            <a:r>
              <a:rPr lang="en-IN" sz="2400" b="1" baseline="-25000" dirty="0" err="1">
                <a:solidFill>
                  <a:schemeClr val="accent6">
                    <a:lumMod val="75000"/>
                  </a:schemeClr>
                </a:solidFill>
              </a:rPr>
              <a:t>i</a:t>
            </a:r>
            <a:r>
              <a:rPr lang="en-IN" sz="2400" b="1" dirty="0">
                <a:solidFill>
                  <a:schemeClr val="accent6">
                    <a:lumMod val="75000"/>
                  </a:schemeClr>
                </a:solidFill>
              </a:rPr>
              <a:t> represent the vector displacement of the </a:t>
            </a:r>
            <a:r>
              <a:rPr lang="en-IN" sz="2400" b="1" dirty="0" err="1">
                <a:solidFill>
                  <a:schemeClr val="accent6">
                    <a:lumMod val="75000"/>
                  </a:schemeClr>
                </a:solidFill>
              </a:rPr>
              <a:t>i</a:t>
            </a:r>
            <a:r>
              <a:rPr lang="en-IN" sz="2400" b="1" baseline="30000" dirty="0" err="1">
                <a:solidFill>
                  <a:schemeClr val="accent6">
                    <a:lumMod val="75000"/>
                  </a:schemeClr>
                </a:solidFill>
              </a:rPr>
              <a:t>th</a:t>
            </a:r>
            <a:r>
              <a:rPr lang="en-IN" sz="2400" b="1" dirty="0">
                <a:solidFill>
                  <a:schemeClr val="accent6">
                    <a:lumMod val="75000"/>
                  </a:schemeClr>
                </a:solidFill>
              </a:rPr>
              <a:t> leg of this circuit. Suppose that the frictional force acting on the object as it executes this leg is </a:t>
            </a:r>
            <a:r>
              <a:rPr lang="en-IN" sz="2400" b="1" dirty="0" err="1">
                <a:solidFill>
                  <a:schemeClr val="accent6">
                    <a:lumMod val="75000"/>
                  </a:schemeClr>
                </a:solidFill>
              </a:rPr>
              <a:t>f</a:t>
            </a:r>
            <a:r>
              <a:rPr lang="en-IN" sz="2400" b="1" baseline="-25000" dirty="0" err="1">
                <a:solidFill>
                  <a:schemeClr val="accent6">
                    <a:lumMod val="75000"/>
                  </a:schemeClr>
                </a:solidFill>
              </a:rPr>
              <a:t>i</a:t>
            </a:r>
            <a:r>
              <a:rPr lang="en-IN" sz="2400" b="1" dirty="0">
                <a:solidFill>
                  <a:schemeClr val="accent6">
                    <a:lumMod val="75000"/>
                  </a:schemeClr>
                </a:solidFill>
              </a:rPr>
              <a:t>. One thing that we know about a frictional force is that it is always directed in the opposite direction to the instantaneous direction of motion of the object upon which it acts. </a:t>
            </a:r>
            <a:endParaRPr lang="en-US" sz="2400" b="1" dirty="0">
              <a:solidFill>
                <a:schemeClr val="accent6">
                  <a:lumMod val="75000"/>
                </a:schemeClr>
              </a:solidFill>
            </a:endParaRPr>
          </a:p>
        </p:txBody>
      </p:sp>
      <p:sp>
        <p:nvSpPr>
          <p:cNvPr id="19457" name="Rectangle 1"/>
          <p:cNvSpPr>
            <a:spLocks noChangeArrowheads="1"/>
          </p:cNvSpPr>
          <p:nvPr/>
        </p:nvSpPr>
        <p:spPr bwMode="auto">
          <a:xfrm>
            <a:off x="214282" y="3071810"/>
            <a:ext cx="8954118"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ea typeface="Times New Roman" pitchFamily="18" charset="0"/>
                <a:cs typeface="Times New Roman" pitchFamily="18" charset="0"/>
              </a:rPr>
              <a:t>Thus, the net work performed by the frictional force on the object,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ea typeface="Times New Roman" pitchFamily="18" charset="0"/>
                <a:cs typeface="Times New Roman" pitchFamily="18" charset="0"/>
              </a:rPr>
              <a:t>as it executes the circuit, is given by</a:t>
            </a:r>
            <a:endParaRPr kumimoji="0" lang="en-US" sz="2400" b="1" i="0" u="none" strike="noStrike" cap="none" normalizeH="0" baseline="0" dirty="0" smtClean="0">
              <a:ln>
                <a:noFill/>
              </a:ln>
              <a:solidFill>
                <a:schemeClr val="tx1"/>
              </a:solidFill>
              <a:effectLst/>
              <a:cs typeface="Arial" pitchFamily="34" charset="0"/>
            </a:endParaRPr>
          </a:p>
        </p:txBody>
      </p:sp>
      <p:pic>
        <p:nvPicPr>
          <p:cNvPr id="6" name="Picture 5" descr="C:\Users\home\Desktop\img658.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714612" y="4429132"/>
            <a:ext cx="3429024" cy="857256"/>
          </a:xfrm>
          <a:prstGeom prst="rect">
            <a:avLst/>
          </a:prstGeom>
          <a:noFill/>
          <a:ln>
            <a:noFill/>
          </a:ln>
        </p:spPr>
      </p:pic>
      <p:sp>
        <p:nvSpPr>
          <p:cNvPr id="5" name="Footer Placeholder 4"/>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571480"/>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ea typeface="Calibri" pitchFamily="34" charset="0"/>
                <a:cs typeface="Times New Roman" pitchFamily="18" charset="0"/>
              </a:rPr>
              <a:t>The fact that the net work is negative indicates that the frictional force continually drains energy from the object as it moves over the surface. </a:t>
            </a:r>
          </a:p>
          <a:p>
            <a:pPr marL="0" marR="0" lvl="0" indent="0" algn="just" defTabSz="914400" rtl="0" eaLnBrk="1" fontAlgn="base" latinLnBrk="0" hangingPunct="1">
              <a:lnSpc>
                <a:spcPct val="100000"/>
              </a:lnSpc>
              <a:spcBef>
                <a:spcPct val="0"/>
              </a:spcBef>
              <a:spcAft>
                <a:spcPct val="0"/>
              </a:spcAft>
              <a:buClrTx/>
              <a:buSzTx/>
              <a:buFontTx/>
              <a:buNone/>
              <a:tabLst/>
            </a:pPr>
            <a:endParaRPr lang="en-GB" sz="2400" b="1" dirty="0">
              <a:solidFill>
                <a:srgbClr val="000000"/>
              </a:solidFill>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00"/>
              </a:solidFill>
              <a:effectLst/>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00"/>
                </a:solidFill>
                <a:effectLst/>
                <a:ea typeface="Calibri" pitchFamily="34" charset="0"/>
                <a:cs typeface="Times New Roman" pitchFamily="18" charset="0"/>
              </a:rPr>
              <a:t>This energy is actually dissipated as heat and is, therefore, lost to the environment. (Generally speaking, the laws of </a:t>
            </a:r>
            <a:r>
              <a:rPr kumimoji="0" lang="en-US" sz="2400" b="1" i="1" u="none" strike="noStrike" cap="none" normalizeH="0" baseline="0" dirty="0" smtClean="0">
                <a:ln>
                  <a:noFill/>
                </a:ln>
                <a:solidFill>
                  <a:srgbClr val="006600"/>
                </a:solidFill>
                <a:effectLst/>
                <a:ea typeface="Calibri" pitchFamily="34" charset="0"/>
                <a:cs typeface="Times New Roman" pitchFamily="18" charset="0"/>
              </a:rPr>
              <a:t>thermodynamics </a:t>
            </a:r>
            <a:r>
              <a:rPr kumimoji="0" lang="en-US" sz="2400" b="1" i="0" u="none" strike="noStrike" cap="none" normalizeH="0" baseline="0" dirty="0" smtClean="0">
                <a:ln>
                  <a:noFill/>
                </a:ln>
                <a:solidFill>
                  <a:srgbClr val="006600"/>
                </a:solidFill>
                <a:effectLst/>
                <a:ea typeface="Calibri" pitchFamily="34" charset="0"/>
                <a:cs typeface="Times New Roman" pitchFamily="18" charset="0"/>
              </a:rPr>
              <a:t> forbid energy which has been converted into heat from being converted back to its original form.) Hence, friction is an example of a non-conservative force, because it dissipates energy rather than storing it.</a:t>
            </a:r>
            <a:endParaRPr kumimoji="0" lang="en-US" sz="2400" b="1" i="0" u="none" strike="noStrike" cap="none" normalizeH="0" baseline="0" dirty="0" smtClean="0">
              <a:ln>
                <a:noFill/>
              </a:ln>
              <a:solidFill>
                <a:srgbClr val="006600"/>
              </a:solidFill>
              <a:effectLst/>
              <a:cs typeface="Arial" pitchFamily="34" charset="0"/>
            </a:endParaRPr>
          </a:p>
        </p:txBody>
      </p:sp>
      <p:grpSp>
        <p:nvGrpSpPr>
          <p:cNvPr id="7" name="Group 6"/>
          <p:cNvGrpSpPr/>
          <p:nvPr/>
        </p:nvGrpSpPr>
        <p:grpSpPr>
          <a:xfrm>
            <a:off x="142844" y="5357826"/>
            <a:ext cx="8286808" cy="1289273"/>
            <a:chOff x="0" y="4857760"/>
            <a:chExt cx="8286808" cy="1289273"/>
          </a:xfrm>
        </p:grpSpPr>
        <p:sp>
          <p:nvSpPr>
            <p:cNvPr id="5" name="Rectangle 4"/>
            <p:cNvSpPr/>
            <p:nvPr/>
          </p:nvSpPr>
          <p:spPr>
            <a:xfrm>
              <a:off x="0" y="4857760"/>
              <a:ext cx="6357982" cy="923330"/>
            </a:xfrm>
            <a:prstGeom prst="rect">
              <a:avLst/>
            </a:prstGeom>
          </p:spPr>
          <p:txBody>
            <a:bodyPr wrap="square">
              <a:spAutoFit/>
            </a:bodyPr>
            <a:lstStyle/>
            <a:p>
              <a:r>
                <a:rPr lang="en-GB" b="1" dirty="0" smtClean="0"/>
                <a:t>Reference:</a:t>
              </a:r>
              <a:endParaRPr lang="en-US" b="1" dirty="0" smtClean="0"/>
            </a:p>
            <a:p>
              <a:r>
                <a:rPr lang="en-US" dirty="0" smtClean="0">
                  <a:hlinkClick r:id="rId2"/>
                </a:rPr>
                <a:t>http://farside.ph.utexas.edu/teaching/301/lectures/node59.html</a:t>
              </a:r>
              <a:endParaRPr lang="en-US" dirty="0" smtClean="0"/>
            </a:p>
            <a:p>
              <a:endParaRPr lang="en-US" dirty="0"/>
            </a:p>
          </p:txBody>
        </p:sp>
        <p:sp>
          <p:nvSpPr>
            <p:cNvPr id="6" name="Rectangle 5"/>
            <p:cNvSpPr/>
            <p:nvPr/>
          </p:nvSpPr>
          <p:spPr>
            <a:xfrm>
              <a:off x="0" y="5500702"/>
              <a:ext cx="8286808" cy="646331"/>
            </a:xfrm>
            <a:prstGeom prst="rect">
              <a:avLst/>
            </a:prstGeom>
          </p:spPr>
          <p:txBody>
            <a:bodyPr wrap="square">
              <a:spAutoFit/>
            </a:bodyPr>
            <a:lstStyle/>
            <a:p>
              <a:r>
                <a:rPr lang="en-US" dirty="0" smtClean="0">
                  <a:hlinkClick r:id="rId3"/>
                </a:rPr>
                <a:t>https://cnx.org/contents/1AJmkLE0@2.9:pr8nEN9R@3/Projection-in-gravitational-field</a:t>
              </a:r>
              <a:endParaRPr lang="en-US" dirty="0" smtClean="0"/>
            </a:p>
            <a:p>
              <a:endParaRPr lang="en-US" dirty="0"/>
            </a:p>
          </p:txBody>
        </p:sp>
      </p:grpSp>
      <p:sp>
        <p:nvSpPr>
          <p:cNvPr id="8" name="Footer Placeholder 7"/>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572560" cy="1569660"/>
          </a:xfrm>
          <a:prstGeom prst="rect">
            <a:avLst/>
          </a:prstGeom>
        </p:spPr>
        <p:txBody>
          <a:bodyPr wrap="square">
            <a:spAutoFit/>
          </a:bodyPr>
          <a:lstStyle/>
          <a:p>
            <a:r>
              <a:rPr lang="en-GB" sz="2400" b="1" dirty="0" smtClean="0"/>
              <a:t>Consider an object of mass 2 kg moved by an external force 20 N in a surface having coefficient of kinetic friction 0.9 to a distance 10 m. What is the work done by the external force and kinetic friction ? Comment on the result</a:t>
            </a:r>
            <a:r>
              <a:rPr lang="en-GB" dirty="0" smtClean="0"/>
              <a:t>. </a:t>
            </a:r>
            <a:endParaRPr lang="en-US" dirty="0"/>
          </a:p>
        </p:txBody>
      </p:sp>
      <p:cxnSp>
        <p:nvCxnSpPr>
          <p:cNvPr id="6" name="Straight Connector 5"/>
          <p:cNvCxnSpPr/>
          <p:nvPr/>
        </p:nvCxnSpPr>
        <p:spPr>
          <a:xfrm rot="5400000">
            <a:off x="1893869" y="4106867"/>
            <a:ext cx="4500594"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0034" y="1857364"/>
            <a:ext cx="3377848" cy="400110"/>
          </a:xfrm>
          <a:prstGeom prst="rect">
            <a:avLst/>
          </a:prstGeom>
          <a:noFill/>
        </p:spPr>
        <p:txBody>
          <a:bodyPr wrap="none" rtlCol="0">
            <a:spAutoFit/>
          </a:bodyPr>
          <a:lstStyle/>
          <a:p>
            <a:r>
              <a:rPr lang="en-GB" sz="2000" b="1" dirty="0" smtClean="0"/>
              <a:t>Work done by external force:</a:t>
            </a:r>
            <a:endParaRPr lang="en-US" sz="2000" b="1" dirty="0"/>
          </a:p>
        </p:txBody>
      </p:sp>
      <p:sp>
        <p:nvSpPr>
          <p:cNvPr id="8" name="TextBox 7"/>
          <p:cNvSpPr txBox="1"/>
          <p:nvPr/>
        </p:nvSpPr>
        <p:spPr>
          <a:xfrm>
            <a:off x="4500562" y="1928802"/>
            <a:ext cx="4367606" cy="400110"/>
          </a:xfrm>
          <a:prstGeom prst="rect">
            <a:avLst/>
          </a:prstGeom>
          <a:noFill/>
        </p:spPr>
        <p:txBody>
          <a:bodyPr wrap="none" rtlCol="0">
            <a:spAutoFit/>
          </a:bodyPr>
          <a:lstStyle/>
          <a:p>
            <a:r>
              <a:rPr lang="en-GB" sz="2000" b="1" dirty="0" smtClean="0"/>
              <a:t>Work done by kinetic frictional  force:</a:t>
            </a:r>
            <a:endParaRPr lang="en-US" sz="2000" b="1" dirty="0"/>
          </a:p>
        </p:txBody>
      </p:sp>
      <p:sp>
        <p:nvSpPr>
          <p:cNvPr id="9" name="Footer Placeholder 8"/>
          <p:cNvSpPr>
            <a:spLocks noGrp="1"/>
          </p:cNvSpPr>
          <p:nvPr>
            <p:ph type="ftr" sz="quarter" idx="11"/>
          </p:nvPr>
        </p:nvSpPr>
        <p:spPr/>
        <p:txBody>
          <a:bodyPr/>
          <a:lstStyle/>
          <a:p>
            <a:r>
              <a:rPr lang="en-US" smtClean="0"/>
              <a:t>Dr.K.Vaideki, PSG CT</a:t>
            </a:r>
            <a:endParaRPr lang="en-US"/>
          </a:p>
        </p:txBody>
      </p:sp>
      <p:sp>
        <p:nvSpPr>
          <p:cNvPr id="10" name="TextBox 9"/>
          <p:cNvSpPr txBox="1"/>
          <p:nvPr/>
        </p:nvSpPr>
        <p:spPr>
          <a:xfrm>
            <a:off x="1000100" y="2643182"/>
            <a:ext cx="1401346" cy="646331"/>
          </a:xfrm>
          <a:prstGeom prst="rect">
            <a:avLst/>
          </a:prstGeom>
          <a:noFill/>
        </p:spPr>
        <p:txBody>
          <a:bodyPr wrap="none" rtlCol="0">
            <a:spAutoFit/>
          </a:bodyPr>
          <a:lstStyle/>
          <a:p>
            <a:r>
              <a:rPr lang="en-GB" dirty="0" smtClean="0"/>
              <a:t>WE = 20 x 10</a:t>
            </a:r>
          </a:p>
          <a:p>
            <a:r>
              <a:rPr lang="en-GB" dirty="0" smtClean="0"/>
              <a:t>         = 200 J</a:t>
            </a:r>
            <a:endParaRPr lang="en-US" dirty="0"/>
          </a:p>
        </p:txBody>
      </p:sp>
      <p:sp>
        <p:nvSpPr>
          <p:cNvPr id="11" name="TextBox 10"/>
          <p:cNvSpPr txBox="1"/>
          <p:nvPr/>
        </p:nvSpPr>
        <p:spPr>
          <a:xfrm>
            <a:off x="5357818" y="2786058"/>
            <a:ext cx="2372765" cy="646331"/>
          </a:xfrm>
          <a:prstGeom prst="rect">
            <a:avLst/>
          </a:prstGeom>
          <a:noFill/>
        </p:spPr>
        <p:txBody>
          <a:bodyPr wrap="none" rtlCol="0">
            <a:spAutoFit/>
          </a:bodyPr>
          <a:lstStyle/>
          <a:p>
            <a:r>
              <a:rPr lang="en-GB" dirty="0" smtClean="0"/>
              <a:t>Fr = 18 N= </a:t>
            </a:r>
            <a:r>
              <a:rPr lang="en-GB" dirty="0" smtClean="0">
                <a:latin typeface="Symbol" pitchFamily="18" charset="2"/>
              </a:rPr>
              <a:t>m</a:t>
            </a:r>
            <a:r>
              <a:rPr lang="en-GB" dirty="0" smtClean="0"/>
              <a:t> (mg)</a:t>
            </a:r>
          </a:p>
          <a:p>
            <a:r>
              <a:rPr lang="en-GB" dirty="0" smtClean="0"/>
              <a:t>WFR = -18 x 10 = -180 J</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42910" y="214290"/>
            <a:ext cx="7663320" cy="4214826"/>
          </a:xfrm>
          <a:prstGeom prst="rect">
            <a:avLst/>
          </a:prstGeom>
          <a:noFill/>
          <a:ln w="9525">
            <a:noFill/>
            <a:miter lim="800000"/>
            <a:headEnd/>
            <a:tailEnd/>
          </a:ln>
          <a:effectLst/>
        </p:spPr>
      </p:pic>
      <p:sp>
        <p:nvSpPr>
          <p:cNvPr id="5" name="Rectangle 4"/>
          <p:cNvSpPr/>
          <p:nvPr/>
        </p:nvSpPr>
        <p:spPr>
          <a:xfrm>
            <a:off x="214282" y="4572008"/>
            <a:ext cx="8786874" cy="2031325"/>
          </a:xfrm>
          <a:prstGeom prst="rect">
            <a:avLst/>
          </a:prstGeom>
        </p:spPr>
        <p:txBody>
          <a:bodyPr wrap="square">
            <a:spAutoFit/>
          </a:bodyPr>
          <a:lstStyle/>
          <a:p>
            <a:pPr algn="just"/>
            <a:r>
              <a:rPr lang="en-GB" dirty="0" smtClean="0"/>
              <a:t>Figure shows comparison of the effects of conservative and non conservative forces on the mechanical energy of a system. (a) A system with only conservative forces. When a rock is dropped onto a spring, its mechanical energy remains constant (neglecting air resistance) because the force in the spring is conservative. The spring can propel the rock back to its original height, where it once again has only potential energy due to gravity. (b) A system with non conservative forces. When the same rock is dropped onto the ground, it is stopped by non conservative forces that dissipate its mechanical energy as thermal energy, sound, and surface distortion. The rock has lost mechanical energy.</a:t>
            </a:r>
            <a:endParaRPr lang="en-US" dirty="0"/>
          </a:p>
        </p:txBody>
      </p:sp>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0"/>
            <a:ext cx="7772400" cy="571496"/>
          </a:xfrm>
        </p:spPr>
        <p:txBody>
          <a:bodyPr>
            <a:normAutofit fontScale="90000"/>
          </a:bodyPr>
          <a:lstStyle/>
          <a:p>
            <a:pPr algn="ctr"/>
            <a:r>
              <a:rPr lang="en-GB" sz="3200" b="1" dirty="0" smtClean="0">
                <a:solidFill>
                  <a:srgbClr val="002060"/>
                </a:solidFill>
              </a:rPr>
              <a:t>Motion in Gravitational Field</a:t>
            </a:r>
            <a:endParaRPr lang="en-US" sz="3200" b="1" dirty="0">
              <a:solidFill>
                <a:srgbClr val="002060"/>
              </a:solidFill>
            </a:endParaRPr>
          </a:p>
        </p:txBody>
      </p:sp>
      <p:sp>
        <p:nvSpPr>
          <p:cNvPr id="4" name="Rectangle 3"/>
          <p:cNvSpPr/>
          <p:nvPr/>
        </p:nvSpPr>
        <p:spPr>
          <a:xfrm>
            <a:off x="0" y="428604"/>
            <a:ext cx="8858280" cy="2308324"/>
          </a:xfrm>
          <a:prstGeom prst="rect">
            <a:avLst/>
          </a:prstGeom>
        </p:spPr>
        <p:txBody>
          <a:bodyPr wrap="square">
            <a:spAutoFit/>
          </a:bodyPr>
          <a:lstStyle/>
          <a:p>
            <a:pPr algn="just"/>
            <a:r>
              <a:rPr lang="en-GB" b="1" dirty="0"/>
              <a:t>Gravitational force of attraction is a binding force. An object requires certain minimum velocity to break free from this attraction. We are required to impart object with certain kinetic energy to enable it to overcome gravitational pull. As the object moves away, gravitational pull becomes smaller. However, at the same time, speed of the object gets reduced as kinetic energy of the object is continuously transferred into potential energy. Remember, potential energy is maximum at the infinity</a:t>
            </a:r>
            <a:r>
              <a:rPr lang="en-GB" b="1" dirty="0" smtClean="0"/>
              <a:t>. Depending </a:t>
            </a:r>
            <a:r>
              <a:rPr lang="en-GB" b="1" dirty="0"/>
              <a:t>on the initial kinetic energy imparted to the projectile, it will either return to the surface or will move out of the Earth’s gravitational field.</a:t>
            </a:r>
          </a:p>
        </p:txBody>
      </p:sp>
      <p:graphicFrame>
        <p:nvGraphicFramePr>
          <p:cNvPr id="7" name="Diagram 6"/>
          <p:cNvGraphicFramePr/>
          <p:nvPr/>
        </p:nvGraphicFramePr>
        <p:xfrm>
          <a:off x="1571604" y="2145567"/>
          <a:ext cx="6096000" cy="4921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142852"/>
            <a:ext cx="7772400" cy="488968"/>
          </a:xfrm>
        </p:spPr>
        <p:txBody>
          <a:bodyPr>
            <a:normAutofit fontScale="90000"/>
          </a:bodyPr>
          <a:lstStyle/>
          <a:p>
            <a:pPr algn="ctr"/>
            <a:r>
              <a:rPr lang="en-GB" sz="3200" b="1" dirty="0" smtClean="0">
                <a:solidFill>
                  <a:srgbClr val="002060"/>
                </a:solidFill>
              </a:rPr>
              <a:t>Context of Motion</a:t>
            </a:r>
            <a:endParaRPr lang="en-US" sz="3200" b="1" dirty="0">
              <a:solidFill>
                <a:srgbClr val="002060"/>
              </a:solidFill>
            </a:endParaRPr>
          </a:p>
        </p:txBody>
      </p:sp>
      <p:sp>
        <p:nvSpPr>
          <p:cNvPr id="4" name="Rectangle 3"/>
          <p:cNvSpPr/>
          <p:nvPr/>
        </p:nvSpPr>
        <p:spPr>
          <a:xfrm>
            <a:off x="142844" y="714356"/>
            <a:ext cx="8715436" cy="1323439"/>
          </a:xfrm>
          <a:prstGeom prst="rect">
            <a:avLst/>
          </a:prstGeom>
        </p:spPr>
        <p:txBody>
          <a:bodyPr wrap="square">
            <a:spAutoFit/>
          </a:bodyPr>
          <a:lstStyle/>
          <a:p>
            <a:pPr algn="just"/>
            <a:r>
              <a:rPr lang="en-GB" sz="2000" b="1" dirty="0" smtClean="0"/>
              <a:t>Air </a:t>
            </a:r>
            <a:r>
              <a:rPr lang="en-GB" sz="2000" b="1" dirty="0"/>
              <a:t>resistance i.e. friction and gravitational </a:t>
            </a:r>
            <a:r>
              <a:rPr lang="en-GB" sz="2000" b="1" dirty="0" smtClean="0"/>
              <a:t>force are the two forces to be considered for projectile : .Air </a:t>
            </a:r>
            <a:r>
              <a:rPr lang="en-GB" sz="2000" b="1" dirty="0"/>
              <a:t>resistance is an external non-conservative force, whereas gravity is an internal conservative force to the "Earth-projectile" system. </a:t>
            </a:r>
            <a:endParaRPr lang="en-US" sz="2000" b="1" dirty="0"/>
          </a:p>
        </p:txBody>
      </p:sp>
      <p:sp>
        <p:nvSpPr>
          <p:cNvPr id="5" name="Rectangle 4"/>
          <p:cNvSpPr/>
          <p:nvPr/>
        </p:nvSpPr>
        <p:spPr>
          <a:xfrm>
            <a:off x="214282" y="2071678"/>
            <a:ext cx="8715436" cy="1938992"/>
          </a:xfrm>
          <a:prstGeom prst="rect">
            <a:avLst/>
          </a:prstGeom>
        </p:spPr>
        <p:txBody>
          <a:bodyPr wrap="square">
            <a:spAutoFit/>
          </a:bodyPr>
          <a:lstStyle/>
          <a:p>
            <a:pPr algn="just"/>
            <a:r>
              <a:rPr lang="en-GB" sz="2000" b="1" dirty="0" smtClean="0">
                <a:solidFill>
                  <a:srgbClr val="002060"/>
                </a:solidFill>
              </a:rPr>
              <a:t>Air </a:t>
            </a:r>
            <a:r>
              <a:rPr lang="en-GB" sz="2000" b="1" dirty="0">
                <a:solidFill>
                  <a:srgbClr val="002060"/>
                </a:solidFill>
              </a:rPr>
              <a:t>resistance </a:t>
            </a:r>
            <a:r>
              <a:rPr lang="en-GB" sz="2000" b="1" dirty="0" smtClean="0">
                <a:solidFill>
                  <a:srgbClr val="002060"/>
                </a:solidFill>
              </a:rPr>
              <a:t>is neglected for </a:t>
            </a:r>
            <a:r>
              <a:rPr lang="en-GB" sz="2000" b="1" dirty="0">
                <a:solidFill>
                  <a:srgbClr val="002060"/>
                </a:solidFill>
              </a:rPr>
              <a:t>mathematical derivation. This is a base consideration for understanding motion of an object in a gravitational field at greater distances. Actual motion will not be same as air resistance at higher velocity generates tremendous heat and the projectile, as a matter of fact, will either burn up or will not reach the distances as predicted by the analysis. Hence, </a:t>
            </a:r>
            <a:r>
              <a:rPr lang="en-GB" sz="2000" b="1" dirty="0" smtClean="0">
                <a:solidFill>
                  <a:srgbClr val="002060"/>
                </a:solidFill>
              </a:rPr>
              <a:t>this is the limitation </a:t>
            </a:r>
            <a:r>
              <a:rPr lang="en-GB" sz="2000" b="1" dirty="0">
                <a:solidFill>
                  <a:srgbClr val="002060"/>
                </a:solidFill>
              </a:rPr>
              <a:t>of </a:t>
            </a:r>
            <a:r>
              <a:rPr lang="en-GB" sz="2000" b="1" dirty="0" smtClean="0">
                <a:solidFill>
                  <a:srgbClr val="002060"/>
                </a:solidFill>
              </a:rPr>
              <a:t>the analysis.</a:t>
            </a:r>
            <a:endParaRPr lang="en-US" sz="2000" b="1" dirty="0">
              <a:solidFill>
                <a:srgbClr val="002060"/>
              </a:solidFill>
            </a:endParaRPr>
          </a:p>
        </p:txBody>
      </p:sp>
      <p:sp>
        <p:nvSpPr>
          <p:cNvPr id="6" name="Rectangle 5"/>
          <p:cNvSpPr/>
          <p:nvPr/>
        </p:nvSpPr>
        <p:spPr>
          <a:xfrm>
            <a:off x="142844" y="4000504"/>
            <a:ext cx="8786874" cy="2862322"/>
          </a:xfrm>
          <a:prstGeom prst="rect">
            <a:avLst/>
          </a:prstGeom>
        </p:spPr>
        <p:txBody>
          <a:bodyPr wrap="square">
            <a:spAutoFit/>
          </a:bodyPr>
          <a:lstStyle/>
          <a:p>
            <a:pPr algn="just"/>
            <a:r>
              <a:rPr lang="en-GB" sz="2000" b="1" dirty="0" smtClean="0"/>
              <a:t>Since, the only force considered is gravity law </a:t>
            </a:r>
            <a:r>
              <a:rPr lang="en-GB" sz="2000" b="1" dirty="0"/>
              <a:t>of conservation of </a:t>
            </a:r>
            <a:r>
              <a:rPr lang="en-GB" sz="2000" b="1" dirty="0" smtClean="0"/>
              <a:t>energy can be applied to analyse the situation. There </a:t>
            </a:r>
            <a:r>
              <a:rPr lang="en-GB" sz="2000" b="1" dirty="0"/>
              <a:t>is only conservative force in operation on the object in translation. The immediate consequence is that work by this force is independent of path. As there is no external force on the system, the changes takes place between potential and kinetic energy in such a manner that overall change in mechanical energy always remains zero. In other words, only transfer of energy between kinetic and gravitational potential energy takes place. </a:t>
            </a:r>
          </a:p>
          <a:p>
            <a:pPr algn="just"/>
            <a:endParaRPr lang="en-GB" sz="2000" b="1" dirty="0" smtClean="0"/>
          </a:p>
          <a:p>
            <a:pPr algn="ctr"/>
            <a:r>
              <a:rPr lang="en-GB" sz="2000" b="1" dirty="0" smtClean="0"/>
              <a:t>That means  ∆KE + ∆PE = ∆TE =0</a:t>
            </a:r>
            <a:endParaRPr lang="en-US" sz="2000" b="1" dirty="0"/>
          </a:p>
        </p:txBody>
      </p:sp>
      <p:sp>
        <p:nvSpPr>
          <p:cNvPr id="7" name="Footer Placeholder 6"/>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1027" name="Rectangle 3"/>
          <p:cNvSpPr>
            <a:spLocks noChangeArrowheads="1"/>
          </p:cNvSpPr>
          <p:nvPr/>
        </p:nvSpPr>
        <p:spPr bwMode="auto">
          <a:xfrm>
            <a:off x="142844" y="0"/>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rgbClr val="373D3F"/>
                </a:solidFill>
                <a:effectLst/>
                <a:latin typeface="Arial" pitchFamily="34" charset="0"/>
                <a:ea typeface="Times New Roman" pitchFamily="18" charset="0"/>
                <a:cs typeface="Arial" pitchFamily="34" charset="0"/>
              </a:rPr>
              <a:t>.</a:t>
            </a:r>
            <a:r>
              <a:rPr kumimoji="0" lang="en-US" sz="2400" b="1" i="0" u="none" strike="noStrike" cap="none" normalizeH="0" baseline="0" dirty="0" smtClean="0">
                <a:ln>
                  <a:noFill/>
                </a:ln>
                <a:solidFill>
                  <a:srgbClr val="373D3F"/>
                </a:solidFill>
                <a:effectLst/>
                <a:ea typeface="Times New Roman" pitchFamily="18" charset="0"/>
                <a:cs typeface="Arial" pitchFamily="34" charset="0"/>
              </a:rPr>
              <a:t>A 0.100-kg toy car is propelled by a compressed spring, as shown in Figure 3. The car follows a track that rises 0.180 m above the starting point. The spring is compressed 4.00 cm and has a force constant of 250.0 N/m. Assuming work done by friction to be negligible, find the following:</a:t>
            </a:r>
            <a:endParaRPr kumimoji="0" lang="en-US" sz="24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400" b="1" i="0" u="none" strike="noStrike" cap="none" normalizeH="0" baseline="0" dirty="0" smtClean="0">
                <a:ln>
                  <a:noFill/>
                </a:ln>
                <a:solidFill>
                  <a:srgbClr val="373D3F"/>
                </a:solidFill>
                <a:effectLst/>
                <a:ea typeface="Times New Roman" pitchFamily="18" charset="0"/>
                <a:cs typeface="Arial" pitchFamily="34" charset="0"/>
              </a:rPr>
              <a:t>1. How fast is the car going before it starts up the slope?</a:t>
            </a:r>
            <a:endParaRPr kumimoji="0" lang="en-US" sz="24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400" b="1" i="0" u="none" strike="noStrike" cap="none" normalizeH="0" baseline="0" dirty="0" smtClean="0">
                <a:ln>
                  <a:noFill/>
                </a:ln>
                <a:solidFill>
                  <a:srgbClr val="373D3F"/>
                </a:solidFill>
                <a:effectLst/>
                <a:ea typeface="Times New Roman" pitchFamily="18" charset="0"/>
                <a:cs typeface="Arial" pitchFamily="34" charset="0"/>
              </a:rPr>
              <a:t>2. How fast is it going at the top of the slope?</a:t>
            </a:r>
            <a:endParaRPr kumimoji="0" lang="en-US" sz="2400" b="1" i="0" u="none" strike="noStrike" cap="none" normalizeH="0" baseline="0" dirty="0" smtClean="0">
              <a:ln>
                <a:noFill/>
              </a:ln>
              <a:solidFill>
                <a:schemeClr val="tx1"/>
              </a:solidFill>
              <a:effectLst/>
              <a:cs typeface="Arial" pitchFamily="34" charset="0"/>
            </a:endParaRPr>
          </a:p>
        </p:txBody>
      </p:sp>
      <p:pic>
        <p:nvPicPr>
          <p:cNvPr id="9" name="Picture 8" descr="C:\Users\admin\Desktop\Figure_08_04_03a.jpg"/>
          <p:cNvPicPr/>
          <p:nvPr/>
        </p:nvPicPr>
        <p:blipFill>
          <a:blip r:embed="rId3"/>
          <a:srcRect/>
          <a:stretch>
            <a:fillRect/>
          </a:stretch>
        </p:blipFill>
        <p:spPr bwMode="auto">
          <a:xfrm>
            <a:off x="857224" y="3000372"/>
            <a:ext cx="7286676"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Content Placeholder 3"/>
          <p:cNvSpPr>
            <a:spLocks noGrp="1"/>
          </p:cNvSpPr>
          <p:nvPr>
            <p:ph sz="quarter" idx="1"/>
          </p:nvPr>
        </p:nvSpPr>
        <p:spPr>
          <a:xfrm>
            <a:off x="214282" y="142852"/>
            <a:ext cx="8786874" cy="6500858"/>
          </a:xfrm>
        </p:spPr>
        <p:txBody>
          <a:bodyPr>
            <a:normAutofit fontScale="77500" lnSpcReduction="20000"/>
          </a:bodyPr>
          <a:lstStyle/>
          <a:p>
            <a:pPr algn="just" fontAlgn="base">
              <a:buNone/>
            </a:pPr>
            <a:r>
              <a:rPr lang="en-US" dirty="0" smtClean="0"/>
              <a:t>The spring force and the gravitational force are conservative forces, so conservation of mechanical energy can be used. Thus,</a:t>
            </a:r>
          </a:p>
          <a:p>
            <a:pPr fontAlgn="base">
              <a:buNone/>
            </a:pPr>
            <a:r>
              <a:rPr lang="en-US" dirty="0" err="1" smtClean="0"/>
              <a:t>KE</a:t>
            </a:r>
            <a:r>
              <a:rPr lang="en-US" baseline="-25000" dirty="0" err="1" smtClean="0"/>
              <a:t>i</a:t>
            </a:r>
            <a:r>
              <a:rPr lang="en-US" baseline="-25000" dirty="0" smtClean="0"/>
              <a:t> </a:t>
            </a:r>
            <a:r>
              <a:rPr lang="en-US" dirty="0" smtClean="0"/>
              <a:t>+ </a:t>
            </a:r>
            <a:r>
              <a:rPr lang="en-US" dirty="0" err="1" smtClean="0"/>
              <a:t>PE</a:t>
            </a:r>
            <a:r>
              <a:rPr lang="en-US" baseline="-25000" dirty="0" err="1" smtClean="0"/>
              <a:t>i</a:t>
            </a:r>
            <a:r>
              <a:rPr lang="en-US" dirty="0" smtClean="0"/>
              <a:t> = </a:t>
            </a:r>
            <a:r>
              <a:rPr lang="en-US" dirty="0" err="1" smtClean="0"/>
              <a:t>KE</a:t>
            </a:r>
            <a:r>
              <a:rPr lang="en-US" baseline="-25000" dirty="0" err="1" smtClean="0"/>
              <a:t>f</a:t>
            </a:r>
            <a:r>
              <a:rPr lang="en-US" dirty="0" smtClean="0"/>
              <a:t> + </a:t>
            </a:r>
            <a:r>
              <a:rPr lang="en-US" dirty="0" err="1" smtClean="0"/>
              <a:t>Pe</a:t>
            </a:r>
            <a:r>
              <a:rPr lang="en-US" baseline="-25000" dirty="0" err="1" smtClean="0"/>
              <a:t>f</a:t>
            </a:r>
            <a:endParaRPr lang="en-US" dirty="0" smtClean="0"/>
          </a:p>
          <a:p>
            <a:pPr fontAlgn="base">
              <a:buNone/>
            </a:pPr>
            <a:r>
              <a:rPr lang="en-US" dirty="0" smtClean="0"/>
              <a:t>½ </a:t>
            </a:r>
            <a:r>
              <a:rPr lang="en-US" dirty="0" err="1" smtClean="0"/>
              <a:t>kx</a:t>
            </a:r>
            <a:r>
              <a:rPr lang="en-US" baseline="-25000" dirty="0" err="1" smtClean="0"/>
              <a:t>i</a:t>
            </a:r>
            <a:r>
              <a:rPr lang="en-US" dirty="0" smtClean="0"/>
              <a:t> </a:t>
            </a:r>
            <a:r>
              <a:rPr lang="en-US" baseline="30000" dirty="0" smtClean="0"/>
              <a:t>2</a:t>
            </a:r>
            <a:r>
              <a:rPr lang="en-US" dirty="0" smtClean="0"/>
              <a:t> + ½ mv</a:t>
            </a:r>
            <a:r>
              <a:rPr lang="en-US" baseline="-25000" dirty="0" smtClean="0"/>
              <a:t>i</a:t>
            </a:r>
            <a:r>
              <a:rPr lang="en-US" baseline="30000" dirty="0" smtClean="0"/>
              <a:t>2</a:t>
            </a:r>
            <a:r>
              <a:rPr lang="en-US" dirty="0" smtClean="0"/>
              <a:t> + </a:t>
            </a:r>
            <a:r>
              <a:rPr lang="en-US" dirty="0" err="1" smtClean="0"/>
              <a:t>mgh</a:t>
            </a:r>
            <a:r>
              <a:rPr lang="en-US" baseline="-25000" dirty="0" err="1" smtClean="0"/>
              <a:t>i</a:t>
            </a:r>
            <a:r>
              <a:rPr lang="en-US" dirty="0" smtClean="0"/>
              <a:t> = ½ mv</a:t>
            </a:r>
            <a:r>
              <a:rPr lang="en-US" baseline="-25000" dirty="0" smtClean="0"/>
              <a:t>f</a:t>
            </a:r>
            <a:r>
              <a:rPr lang="en-US" baseline="30000" dirty="0" smtClean="0"/>
              <a:t>2</a:t>
            </a:r>
            <a:r>
              <a:rPr lang="en-US" dirty="0" smtClean="0"/>
              <a:t> + </a:t>
            </a:r>
            <a:r>
              <a:rPr lang="en-US" dirty="0" err="1" smtClean="0"/>
              <a:t>mgh</a:t>
            </a:r>
            <a:r>
              <a:rPr lang="en-US" baseline="-25000" dirty="0" err="1" smtClean="0"/>
              <a:t>f</a:t>
            </a:r>
            <a:r>
              <a:rPr lang="en-US" dirty="0" smtClean="0"/>
              <a:t>+ 1/2 kx</a:t>
            </a:r>
            <a:r>
              <a:rPr lang="en-US" baseline="-25000" dirty="0" smtClean="0"/>
              <a:t>f</a:t>
            </a:r>
            <a:r>
              <a:rPr lang="en-US" baseline="30000" dirty="0" smtClean="0"/>
              <a:t>2</a:t>
            </a:r>
          </a:p>
          <a:p>
            <a:pPr fontAlgn="base"/>
            <a:r>
              <a:rPr lang="en-US" b="1" dirty="0" smtClean="0"/>
              <a:t>Deconstructing the problem:</a:t>
            </a:r>
            <a:endParaRPr lang="en-US" dirty="0" smtClean="0"/>
          </a:p>
          <a:p>
            <a:pPr fontAlgn="base">
              <a:buNone/>
            </a:pPr>
            <a:r>
              <a:rPr lang="en-US" dirty="0" smtClean="0"/>
              <a:t> </a:t>
            </a:r>
          </a:p>
          <a:p>
            <a:pPr fontAlgn="base"/>
            <a:r>
              <a:rPr lang="en-US" dirty="0" smtClean="0"/>
              <a:t>The compression to 4 cm in the spring is the x</a:t>
            </a:r>
            <a:r>
              <a:rPr lang="en-US" baseline="-25000" dirty="0" smtClean="0"/>
              <a:t>i</a:t>
            </a:r>
            <a:r>
              <a:rPr lang="en-US" dirty="0" smtClean="0"/>
              <a:t> value and the spring coming back to its equilibrium position </a:t>
            </a:r>
            <a:r>
              <a:rPr lang="en-US" dirty="0" err="1" smtClean="0"/>
              <a:t>i.e</a:t>
            </a:r>
            <a:r>
              <a:rPr lang="en-US" dirty="0" smtClean="0"/>
              <a:t> 0 is its </a:t>
            </a:r>
            <a:r>
              <a:rPr lang="en-US" dirty="0" err="1" smtClean="0"/>
              <a:t>x</a:t>
            </a:r>
            <a:r>
              <a:rPr lang="en-US" baseline="-25000" dirty="0" err="1" smtClean="0"/>
              <a:t>f</a:t>
            </a:r>
            <a:r>
              <a:rPr lang="en-US" dirty="0" smtClean="0"/>
              <a:t> value. </a:t>
            </a:r>
          </a:p>
          <a:p>
            <a:pPr fontAlgn="base">
              <a:buNone/>
            </a:pPr>
            <a:r>
              <a:rPr lang="en-US" dirty="0" smtClean="0"/>
              <a:t> </a:t>
            </a:r>
          </a:p>
          <a:p>
            <a:pPr fontAlgn="base"/>
            <a:r>
              <a:rPr lang="en-US" dirty="0" smtClean="0"/>
              <a:t>When the spring is compressed, the elastic potential energy is maximum in the spring and elastic kinetic energy is zero. </a:t>
            </a:r>
          </a:p>
          <a:p>
            <a:pPr fontAlgn="base">
              <a:buNone/>
            </a:pPr>
            <a:endParaRPr lang="en-US" dirty="0" smtClean="0"/>
          </a:p>
          <a:p>
            <a:pPr fontAlgn="base"/>
            <a:r>
              <a:rPr lang="en-US" dirty="0" smtClean="0"/>
              <a:t>When the spring is released, at the </a:t>
            </a:r>
            <a:r>
              <a:rPr lang="en-US" dirty="0" err="1" smtClean="0"/>
              <a:t>x</a:t>
            </a:r>
            <a:r>
              <a:rPr lang="en-US" baseline="-25000" dirty="0" err="1" smtClean="0"/>
              <a:t>f</a:t>
            </a:r>
            <a:r>
              <a:rPr lang="en-US" baseline="-25000" dirty="0" smtClean="0"/>
              <a:t> </a:t>
            </a:r>
            <a:r>
              <a:rPr lang="en-US" dirty="0" smtClean="0"/>
              <a:t>position this potential energy is completely converted as the initial kinetic energy of the car i.e½ mv</a:t>
            </a:r>
            <a:r>
              <a:rPr lang="en-US" baseline="-25000" dirty="0" smtClean="0"/>
              <a:t>i</a:t>
            </a:r>
            <a:r>
              <a:rPr lang="en-US" baseline="30000" dirty="0" smtClean="0"/>
              <a:t>2</a:t>
            </a:r>
            <a:r>
              <a:rPr lang="en-US" dirty="0" smtClean="0"/>
              <a:t>. </a:t>
            </a:r>
          </a:p>
          <a:p>
            <a:pPr fontAlgn="base">
              <a:buNone/>
            </a:pPr>
            <a:endParaRPr lang="en-US" dirty="0" smtClean="0"/>
          </a:p>
          <a:p>
            <a:pPr fontAlgn="base"/>
            <a:r>
              <a:rPr lang="en-US" dirty="0" smtClean="0"/>
              <a:t>The car moves with this initial speed and when it ramps up this a part of this energy is lost to the gravitational field which in turn is given back to the object by the gravitational field in the form of gravitational potential energy. </a:t>
            </a:r>
          </a:p>
          <a:p>
            <a:pPr fontAlgn="base">
              <a:buNone/>
            </a:pPr>
            <a:endParaRPr lang="en-US" dirty="0" smtClean="0"/>
          </a:p>
          <a:p>
            <a:pPr fontAlgn="base"/>
            <a:r>
              <a:rPr lang="en-US" dirty="0" smtClean="0"/>
              <a:t>When the car reaches the maximum height, the gravitational potential energy is maximum and kinetic energy is minimum </a:t>
            </a:r>
          </a:p>
          <a:p>
            <a:pPr fontAlgn="base">
              <a:buNone/>
            </a:pPr>
            <a:endParaRPr lang="en-US" dirty="0" smtClean="0"/>
          </a:p>
          <a:p>
            <a:pPr fontAlgn="base">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Content Placeholder 3"/>
          <p:cNvSpPr>
            <a:spLocks noGrp="1"/>
          </p:cNvSpPr>
          <p:nvPr>
            <p:ph sz="quarter" idx="1"/>
          </p:nvPr>
        </p:nvSpPr>
        <p:spPr>
          <a:xfrm>
            <a:off x="214282" y="285728"/>
            <a:ext cx="8715436" cy="6286544"/>
          </a:xfrm>
        </p:spPr>
        <p:txBody>
          <a:bodyPr/>
          <a:lstStyle/>
          <a:p>
            <a:pPr lvl="0" fontAlgn="base">
              <a:buNone/>
            </a:pPr>
            <a:r>
              <a:rPr lang="en-US" dirty="0" smtClean="0"/>
              <a:t>1.How fast is the car going before it starts up the slope?</a:t>
            </a:r>
          </a:p>
          <a:p>
            <a:pPr fontAlgn="base">
              <a:buNone/>
            </a:pPr>
            <a:r>
              <a:rPr lang="en-US" dirty="0" smtClean="0"/>
              <a:t>			Velocity of the car before it starts climbing up</a:t>
            </a:r>
          </a:p>
          <a:p>
            <a:pPr fontAlgn="base">
              <a:buNone/>
            </a:pPr>
            <a:r>
              <a:rPr lang="en-US" dirty="0" smtClean="0"/>
              <a:t>	½ kx</a:t>
            </a:r>
            <a:r>
              <a:rPr lang="en-US" baseline="-25000" dirty="0" smtClean="0"/>
              <a:t>i</a:t>
            </a:r>
            <a:r>
              <a:rPr lang="en-US" baseline="30000" dirty="0" smtClean="0"/>
              <a:t>2</a:t>
            </a:r>
            <a:r>
              <a:rPr lang="en-US" dirty="0" smtClean="0"/>
              <a:t> = 1/2 mv</a:t>
            </a:r>
            <a:r>
              <a:rPr lang="en-US" baseline="-25000" dirty="0" smtClean="0"/>
              <a:t>f</a:t>
            </a:r>
            <a:r>
              <a:rPr lang="en-US" baseline="30000" dirty="0" smtClean="0"/>
              <a:t>2</a:t>
            </a:r>
            <a:endParaRPr lang="en-US" dirty="0" smtClean="0"/>
          </a:p>
          <a:p>
            <a:pPr fontAlgn="base">
              <a:buNone/>
            </a:pPr>
            <a:r>
              <a:rPr lang="en-US" dirty="0" smtClean="0"/>
              <a:t>	</a:t>
            </a:r>
            <a:r>
              <a:rPr lang="en-US" dirty="0" err="1" smtClean="0"/>
              <a:t>V</a:t>
            </a:r>
            <a:r>
              <a:rPr lang="en-US" baseline="-25000" dirty="0" err="1" smtClean="0"/>
              <a:t>f</a:t>
            </a:r>
            <a:r>
              <a:rPr lang="en-US" dirty="0" smtClean="0"/>
              <a:t> = ((250 x (4x10</a:t>
            </a:r>
            <a:r>
              <a:rPr lang="en-US" baseline="30000" dirty="0" smtClean="0"/>
              <a:t>-2</a:t>
            </a:r>
            <a:r>
              <a:rPr lang="en-US" dirty="0" smtClean="0"/>
              <a:t>)</a:t>
            </a:r>
            <a:r>
              <a:rPr lang="en-US" baseline="30000" dirty="0" smtClean="0"/>
              <a:t>2</a:t>
            </a:r>
            <a:r>
              <a:rPr lang="en-US" dirty="0" smtClean="0"/>
              <a:t>)/ 0.1)</a:t>
            </a:r>
            <a:r>
              <a:rPr lang="en-US" baseline="30000" dirty="0" smtClean="0"/>
              <a:t>1/2</a:t>
            </a:r>
            <a:endParaRPr lang="en-US" dirty="0" smtClean="0"/>
          </a:p>
          <a:p>
            <a:pPr fontAlgn="base">
              <a:buNone/>
            </a:pPr>
            <a:r>
              <a:rPr lang="en-US" dirty="0" smtClean="0"/>
              <a:t>	   = 2 m/s</a:t>
            </a:r>
          </a:p>
          <a:p>
            <a:pPr lvl="0" fontAlgn="base">
              <a:buNone/>
            </a:pPr>
            <a:r>
              <a:rPr lang="en-US" dirty="0" smtClean="0"/>
              <a:t>2.How fast is it going at the top of the slope?</a:t>
            </a:r>
          </a:p>
          <a:p>
            <a:pPr fontAlgn="base">
              <a:buNone/>
            </a:pPr>
            <a:r>
              <a:rPr lang="en-US" dirty="0" smtClean="0"/>
              <a:t>	1/2mv</a:t>
            </a:r>
            <a:r>
              <a:rPr lang="en-US" baseline="-25000" dirty="0" smtClean="0"/>
              <a:t>i</a:t>
            </a:r>
            <a:r>
              <a:rPr lang="en-US" baseline="30000" dirty="0" smtClean="0"/>
              <a:t>2</a:t>
            </a:r>
            <a:r>
              <a:rPr lang="en-US" dirty="0" smtClean="0"/>
              <a:t> = 1/2mv</a:t>
            </a:r>
            <a:r>
              <a:rPr lang="en-US" baseline="-25000" dirty="0" smtClean="0"/>
              <a:t>f</a:t>
            </a:r>
            <a:r>
              <a:rPr lang="en-US" baseline="30000" dirty="0" smtClean="0"/>
              <a:t>2</a:t>
            </a:r>
            <a:r>
              <a:rPr lang="en-US" dirty="0" smtClean="0"/>
              <a:t> + </a:t>
            </a:r>
            <a:r>
              <a:rPr lang="en-US" dirty="0" err="1" smtClean="0"/>
              <a:t>mgh</a:t>
            </a:r>
            <a:endParaRPr lang="en-US" dirty="0" smtClean="0"/>
          </a:p>
          <a:p>
            <a:pPr fontAlgn="base">
              <a:buNone/>
            </a:pPr>
            <a:r>
              <a:rPr lang="en-US" dirty="0" smtClean="0"/>
              <a:t>	½ m (v</a:t>
            </a:r>
            <a:r>
              <a:rPr lang="en-US" baseline="-25000" dirty="0" smtClean="0"/>
              <a:t>i</a:t>
            </a:r>
            <a:r>
              <a:rPr lang="en-US" baseline="30000" dirty="0" smtClean="0"/>
              <a:t>2</a:t>
            </a:r>
            <a:r>
              <a:rPr lang="en-US" dirty="0" smtClean="0"/>
              <a:t>- v</a:t>
            </a:r>
            <a:r>
              <a:rPr lang="en-US" baseline="-25000" dirty="0" smtClean="0"/>
              <a:t>f</a:t>
            </a:r>
            <a:r>
              <a:rPr lang="en-US" baseline="30000" dirty="0" smtClean="0"/>
              <a:t>2</a:t>
            </a:r>
            <a:r>
              <a:rPr lang="en-US" dirty="0" smtClean="0"/>
              <a:t>) = </a:t>
            </a:r>
            <a:r>
              <a:rPr lang="en-US" dirty="0" err="1" smtClean="0"/>
              <a:t>mgh</a:t>
            </a:r>
            <a:endParaRPr lang="en-US" dirty="0" smtClean="0"/>
          </a:p>
          <a:p>
            <a:pPr fontAlgn="base">
              <a:buNone/>
            </a:pPr>
            <a:r>
              <a:rPr lang="en-US" dirty="0" smtClean="0"/>
              <a:t>	                    </a:t>
            </a:r>
            <a:r>
              <a:rPr lang="en-US" dirty="0" err="1" smtClean="0"/>
              <a:t>v</a:t>
            </a:r>
            <a:r>
              <a:rPr lang="en-US" baseline="-25000" dirty="0" err="1" smtClean="0"/>
              <a:t>f</a:t>
            </a:r>
            <a:r>
              <a:rPr lang="en-US" dirty="0" smtClean="0"/>
              <a:t>= (v</a:t>
            </a:r>
            <a:r>
              <a:rPr lang="en-US" baseline="-25000" dirty="0" smtClean="0"/>
              <a:t>i</a:t>
            </a:r>
            <a:r>
              <a:rPr lang="en-US" baseline="30000" dirty="0" smtClean="0"/>
              <a:t>2</a:t>
            </a:r>
            <a:r>
              <a:rPr lang="en-US" dirty="0" smtClean="0"/>
              <a:t> – 2gh)</a:t>
            </a:r>
            <a:r>
              <a:rPr lang="en-US" baseline="30000" dirty="0" smtClean="0"/>
              <a:t>1/2</a:t>
            </a:r>
            <a:endParaRPr lang="en-US" dirty="0" smtClean="0"/>
          </a:p>
          <a:p>
            <a:pPr fontAlgn="base">
              <a:buNone/>
            </a:pPr>
            <a:r>
              <a:rPr lang="en-US" dirty="0" smtClean="0"/>
              <a:t>	                    = (4- 3.528)</a:t>
            </a:r>
            <a:r>
              <a:rPr lang="en-US" baseline="30000" dirty="0" smtClean="0"/>
              <a:t>1/2</a:t>
            </a:r>
            <a:endParaRPr lang="en-US" dirty="0" smtClean="0"/>
          </a:p>
          <a:p>
            <a:pPr fontAlgn="base">
              <a:buNone/>
            </a:pPr>
            <a:r>
              <a:rPr lang="en-US" dirty="0" smtClean="0"/>
              <a:t>	                    </a:t>
            </a:r>
            <a:r>
              <a:rPr lang="en-US" dirty="0" err="1" smtClean="0"/>
              <a:t>v</a:t>
            </a:r>
            <a:r>
              <a:rPr lang="en-US" baseline="-25000" dirty="0" err="1" smtClean="0"/>
              <a:t>f</a:t>
            </a:r>
            <a:r>
              <a:rPr lang="en-US" dirty="0" smtClean="0"/>
              <a:t>=0.687 m/s</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29" y="588149"/>
            <a:ext cx="9001156" cy="1143000"/>
          </a:xfrm>
        </p:spPr>
        <p:txBody>
          <a:bodyPr>
            <a:normAutofit fontScale="90000"/>
          </a:bodyPr>
          <a:lstStyle/>
          <a:p>
            <a:r>
              <a:rPr lang="en-GB" sz="2000" b="1" dirty="0" smtClean="0">
                <a:latin typeface="+mn-lt"/>
              </a:rPr>
              <a:t>The expression “</a:t>
            </a:r>
            <a:r>
              <a:rPr lang="en-GB" sz="2000" b="1" dirty="0" err="1" smtClean="0">
                <a:latin typeface="+mn-lt"/>
              </a:rPr>
              <a:t>mgh</a:t>
            </a:r>
            <a:r>
              <a:rPr lang="en-GB" sz="2000" b="1" dirty="0" smtClean="0">
                <a:latin typeface="+mn-lt"/>
              </a:rPr>
              <a:t>” was used to compute potential energy or change in potential energy. This has to be corrected to determining change in potential energy by referring calculation of potential energy to infinity.</a:t>
            </a:r>
            <a:br>
              <a:rPr lang="en-GB" sz="2000" b="1" dirty="0" smtClean="0">
                <a:latin typeface="+mn-lt"/>
              </a:rPr>
            </a:br>
            <a:r>
              <a:rPr lang="en-GB" sz="2000" b="1" dirty="0" smtClean="0">
                <a:latin typeface="+mn-lt"/>
              </a:rPr>
              <a:t>Using formula of potential energy with infinity as reference, we determine the potential</a:t>
            </a:r>
            <a:br>
              <a:rPr lang="en-GB" sz="2000" b="1" dirty="0" smtClean="0">
                <a:latin typeface="+mn-lt"/>
              </a:rPr>
            </a:br>
            <a:r>
              <a:rPr lang="en-GB" sz="2000" b="1" dirty="0" smtClean="0">
                <a:latin typeface="+mn-lt"/>
              </a:rPr>
              <a:t> difference between Earth’s surface and a point above it, as</a:t>
            </a:r>
            <a:endParaRPr lang="en-US" b="1" dirty="0"/>
          </a:p>
        </p:txBody>
      </p:sp>
      <p:sp>
        <p:nvSpPr>
          <p:cNvPr id="3" name="Footer Placeholder 2"/>
          <p:cNvSpPr>
            <a:spLocks noGrp="1"/>
          </p:cNvSpPr>
          <p:nvPr>
            <p:ph type="ftr" sz="quarter" idx="11"/>
          </p:nvPr>
        </p:nvSpPr>
        <p:spPr/>
        <p:txBody>
          <a:bodyPr/>
          <a:lstStyle/>
          <a:p>
            <a:r>
              <a:rPr lang="en-US" smtClean="0"/>
              <a:t>Dr.K.Vaideki, PSG CT</a:t>
            </a:r>
            <a:endParaRPr lang="en-US"/>
          </a:p>
        </p:txBody>
      </p:sp>
      <p:pic>
        <p:nvPicPr>
          <p:cNvPr id="1026" name="Picture 2"/>
          <p:cNvPicPr>
            <a:picLocks noChangeAspect="1" noChangeArrowheads="1"/>
          </p:cNvPicPr>
          <p:nvPr/>
        </p:nvPicPr>
        <p:blipFill>
          <a:blip r:embed="rId2"/>
          <a:srcRect/>
          <a:stretch>
            <a:fillRect/>
          </a:stretch>
        </p:blipFill>
        <p:spPr bwMode="auto">
          <a:xfrm>
            <a:off x="2000232" y="1928802"/>
            <a:ext cx="4738811" cy="41405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pic>
        <p:nvPicPr>
          <p:cNvPr id="45058" name="Picture 2" descr="concept"/>
          <p:cNvPicPr>
            <a:picLocks noChangeAspect="1" noChangeArrowheads="1"/>
          </p:cNvPicPr>
          <p:nvPr/>
        </p:nvPicPr>
        <p:blipFill>
          <a:blip r:embed="rId3"/>
          <a:srcRect t="19608" b="7929"/>
          <a:stretch>
            <a:fillRect/>
          </a:stretch>
        </p:blipFill>
        <p:spPr bwMode="auto">
          <a:xfrm>
            <a:off x="285720" y="0"/>
            <a:ext cx="6000792" cy="3261278"/>
          </a:xfrm>
          <a:prstGeom prst="rect">
            <a:avLst/>
          </a:prstGeom>
          <a:noFill/>
        </p:spPr>
      </p:pic>
      <p:sp>
        <p:nvSpPr>
          <p:cNvPr id="6" name="Rectangle 5"/>
          <p:cNvSpPr/>
          <p:nvPr/>
        </p:nvSpPr>
        <p:spPr>
          <a:xfrm>
            <a:off x="142844" y="3500438"/>
            <a:ext cx="9001156" cy="2862322"/>
          </a:xfrm>
          <a:prstGeom prst="rect">
            <a:avLst/>
          </a:prstGeom>
        </p:spPr>
        <p:txBody>
          <a:bodyPr wrap="square">
            <a:spAutoFit/>
          </a:bodyPr>
          <a:lstStyle/>
          <a:p>
            <a:pPr marL="342900" indent="-342900" algn="just">
              <a:buAutoNum type="arabicPeriod"/>
            </a:pPr>
            <a:r>
              <a:rPr lang="en-GB" b="1" dirty="0" smtClean="0"/>
              <a:t>Positive Work</a:t>
            </a:r>
            <a:r>
              <a:rPr lang="en-GB" dirty="0" smtClean="0"/>
              <a:t> : If a force displaces the object in its direction, then the work done is positive. The example of this kind of work done is motion of ball falling towards ground where displacement of ball is in the direction of force of gravity.</a:t>
            </a:r>
          </a:p>
          <a:p>
            <a:pPr marL="342900" indent="-342900" algn="just"/>
            <a:endParaRPr lang="en-GB" dirty="0" smtClean="0"/>
          </a:p>
          <a:p>
            <a:pPr marL="342900" indent="-342900" algn="just"/>
            <a:r>
              <a:rPr lang="en-GB" dirty="0" smtClean="0"/>
              <a:t>2. </a:t>
            </a:r>
            <a:r>
              <a:rPr lang="en-GB" b="1" dirty="0" smtClean="0"/>
              <a:t>Negative Work</a:t>
            </a:r>
            <a:r>
              <a:rPr lang="en-GB" dirty="0" smtClean="0"/>
              <a:t> : If the force and the displacement are in opposite directions, then the work is said to be negative. For example if a ball is thrown in upwards direction, its displacement would be in upwards direction but the force due to earths gravity is in the downward direction.</a:t>
            </a:r>
          </a:p>
          <a:p>
            <a:pPr marL="342900" indent="-342900" algn="just"/>
            <a:endParaRPr lang="en-GB" dirty="0" smtClean="0"/>
          </a:p>
          <a:p>
            <a:pPr marL="342900" indent="-342900" algn="just"/>
            <a:r>
              <a:rPr lang="en-GB" dirty="0" smtClean="0"/>
              <a:t>3. </a:t>
            </a:r>
            <a:r>
              <a:rPr lang="en-GB" b="1" dirty="0" smtClean="0"/>
              <a:t>Zero Work</a:t>
            </a:r>
            <a:r>
              <a:rPr lang="en-GB" dirty="0" smtClean="0"/>
              <a:t> : If the directions of force and the displacement are perpendicular to each other, the work done by the force on the object is zero.</a:t>
            </a:r>
            <a:endParaRPr lang="en-US" dirty="0"/>
          </a:p>
        </p:txBody>
      </p:sp>
      <p:sp>
        <p:nvSpPr>
          <p:cNvPr id="7" name="Rectangle 6"/>
          <p:cNvSpPr/>
          <p:nvPr/>
        </p:nvSpPr>
        <p:spPr>
          <a:xfrm>
            <a:off x="2928894" y="6550223"/>
            <a:ext cx="6215106" cy="307777"/>
          </a:xfrm>
          <a:prstGeom prst="rect">
            <a:avLst/>
          </a:prstGeom>
        </p:spPr>
        <p:txBody>
          <a:bodyPr wrap="square">
            <a:spAutoFit/>
          </a:bodyPr>
          <a:lstStyle/>
          <a:p>
            <a:r>
              <a:rPr lang="en-US" sz="1400" dirty="0" smtClean="0"/>
              <a:t>Reference: https://www.toppr.com/ask/content/concept/nature-of-work-done-208554/</a:t>
            </a:r>
            <a:endParaRPr lang="en-US" sz="1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5" name="Rectangle 4"/>
          <p:cNvSpPr/>
          <p:nvPr/>
        </p:nvSpPr>
        <p:spPr>
          <a:xfrm>
            <a:off x="357158" y="285728"/>
            <a:ext cx="8572560" cy="646331"/>
          </a:xfrm>
          <a:prstGeom prst="rect">
            <a:avLst/>
          </a:prstGeom>
        </p:spPr>
        <p:txBody>
          <a:bodyPr wrap="square">
            <a:spAutoFit/>
          </a:bodyPr>
          <a:lstStyle/>
          <a:p>
            <a:pPr algn="just"/>
            <a:r>
              <a:rPr lang="en-GB" b="1" dirty="0" smtClean="0"/>
              <a:t>Considering, variable acceleration by applying conservation of mechanical energy with reference to a large distance.</a:t>
            </a:r>
            <a:endParaRPr lang="en-US" b="1" dirty="0"/>
          </a:p>
        </p:txBody>
      </p:sp>
      <p:pic>
        <p:nvPicPr>
          <p:cNvPr id="2050" name="Picture 2"/>
          <p:cNvPicPr>
            <a:picLocks noChangeAspect="1" noChangeArrowheads="1"/>
          </p:cNvPicPr>
          <p:nvPr/>
        </p:nvPicPr>
        <p:blipFill>
          <a:blip r:embed="rId3"/>
          <a:srcRect/>
          <a:stretch>
            <a:fillRect/>
          </a:stretch>
        </p:blipFill>
        <p:spPr bwMode="auto">
          <a:xfrm>
            <a:off x="1714480" y="1000108"/>
            <a:ext cx="3433914" cy="3000396"/>
          </a:xfrm>
          <a:prstGeom prst="rect">
            <a:avLst/>
          </a:prstGeom>
          <a:noFill/>
          <a:ln w="9525">
            <a:noFill/>
            <a:miter lim="800000"/>
            <a:headEnd/>
            <a:tailEnd/>
          </a:ln>
          <a:effectLst/>
        </p:spPr>
      </p:pic>
      <p:sp>
        <p:nvSpPr>
          <p:cNvPr id="7" name="TextBox 6"/>
          <p:cNvSpPr txBox="1"/>
          <p:nvPr/>
        </p:nvSpPr>
        <p:spPr>
          <a:xfrm>
            <a:off x="6286512" y="1214422"/>
            <a:ext cx="1681871" cy="369332"/>
          </a:xfrm>
          <a:prstGeom prst="rect">
            <a:avLst/>
          </a:prstGeom>
          <a:noFill/>
        </p:spPr>
        <p:txBody>
          <a:bodyPr wrap="none" rtlCol="0">
            <a:spAutoFit/>
          </a:bodyPr>
          <a:lstStyle/>
          <a:p>
            <a:r>
              <a:rPr lang="en-GB" dirty="0" err="1" smtClean="0"/>
              <a:t>K</a:t>
            </a:r>
            <a:r>
              <a:rPr lang="en-GB" baseline="-25000" dirty="0" err="1" smtClean="0"/>
              <a:t>i</a:t>
            </a:r>
            <a:r>
              <a:rPr lang="en-GB" dirty="0" smtClean="0"/>
              <a:t> + </a:t>
            </a:r>
            <a:r>
              <a:rPr lang="en-GB" dirty="0" err="1" smtClean="0"/>
              <a:t>U</a:t>
            </a:r>
            <a:r>
              <a:rPr lang="en-GB" baseline="-25000" dirty="0" err="1" smtClean="0"/>
              <a:t>i</a:t>
            </a:r>
            <a:r>
              <a:rPr lang="en-GB" baseline="-25000" dirty="0" smtClean="0"/>
              <a:t> </a:t>
            </a:r>
            <a:r>
              <a:rPr lang="en-GB" dirty="0" smtClean="0"/>
              <a:t>= </a:t>
            </a:r>
            <a:r>
              <a:rPr lang="en-GB" dirty="0" err="1" smtClean="0"/>
              <a:t>K</a:t>
            </a:r>
            <a:r>
              <a:rPr lang="en-GB" baseline="-25000" dirty="0" err="1" smtClean="0"/>
              <a:t>f</a:t>
            </a:r>
            <a:r>
              <a:rPr lang="en-GB" dirty="0" smtClean="0"/>
              <a:t> + </a:t>
            </a:r>
            <a:r>
              <a:rPr lang="en-GB" dirty="0" err="1" smtClean="0"/>
              <a:t>U</a:t>
            </a:r>
            <a:r>
              <a:rPr lang="en-GB" baseline="-25000" dirty="0" err="1" smtClean="0"/>
              <a:t>f</a:t>
            </a:r>
            <a:endParaRPr lang="en-US" baseline="-25000" dirty="0"/>
          </a:p>
        </p:txBody>
      </p:sp>
      <p:sp>
        <p:nvSpPr>
          <p:cNvPr id="8" name="TextBox 7"/>
          <p:cNvSpPr txBox="1"/>
          <p:nvPr/>
        </p:nvSpPr>
        <p:spPr>
          <a:xfrm>
            <a:off x="5357818" y="1928802"/>
            <a:ext cx="3474028" cy="369332"/>
          </a:xfrm>
          <a:prstGeom prst="rect">
            <a:avLst/>
          </a:prstGeom>
          <a:noFill/>
        </p:spPr>
        <p:txBody>
          <a:bodyPr wrap="none" rtlCol="0">
            <a:spAutoFit/>
          </a:bodyPr>
          <a:lstStyle/>
          <a:p>
            <a:r>
              <a:rPr lang="en-GB" dirty="0" smtClean="0"/>
              <a:t>½ mv</a:t>
            </a:r>
            <a:r>
              <a:rPr lang="en-GB" baseline="30000" dirty="0" smtClean="0"/>
              <a:t>2</a:t>
            </a:r>
            <a:r>
              <a:rPr lang="en-GB" dirty="0" smtClean="0"/>
              <a:t> –</a:t>
            </a:r>
            <a:r>
              <a:rPr lang="en-GB" dirty="0" err="1" smtClean="0"/>
              <a:t>GMm</a:t>
            </a:r>
            <a:r>
              <a:rPr lang="en-GB" dirty="0" smtClean="0"/>
              <a:t>/R = 0 – </a:t>
            </a:r>
            <a:r>
              <a:rPr lang="en-GB" dirty="0" err="1" smtClean="0"/>
              <a:t>GMm</a:t>
            </a:r>
            <a:r>
              <a:rPr lang="en-GB" dirty="0" smtClean="0"/>
              <a:t>/(R+H)</a:t>
            </a:r>
            <a:endParaRPr lang="en-US" dirty="0"/>
          </a:p>
        </p:txBody>
      </p:sp>
      <p:sp>
        <p:nvSpPr>
          <p:cNvPr id="9" name="Rectangle 8"/>
          <p:cNvSpPr/>
          <p:nvPr/>
        </p:nvSpPr>
        <p:spPr>
          <a:xfrm>
            <a:off x="214282" y="4046633"/>
            <a:ext cx="8572560" cy="646331"/>
          </a:xfrm>
          <a:prstGeom prst="rect">
            <a:avLst/>
          </a:prstGeom>
        </p:spPr>
        <p:txBody>
          <a:bodyPr wrap="square">
            <a:spAutoFit/>
          </a:bodyPr>
          <a:lstStyle/>
          <a:p>
            <a:r>
              <a:rPr lang="en-GB" b="1" dirty="0" smtClean="0"/>
              <a:t>This is the maximum height attained by a projection, which is thrown up from the surface of Earth, can be derived and is equal to </a:t>
            </a:r>
            <a:endParaRPr lang="en-US" b="1" dirty="0"/>
          </a:p>
        </p:txBody>
      </p:sp>
      <p:sp>
        <p:nvSpPr>
          <p:cNvPr id="10" name="TextBox 9"/>
          <p:cNvSpPr txBox="1"/>
          <p:nvPr/>
        </p:nvSpPr>
        <p:spPr>
          <a:xfrm>
            <a:off x="4857752" y="4357694"/>
            <a:ext cx="1984839" cy="369332"/>
          </a:xfrm>
          <a:prstGeom prst="rect">
            <a:avLst/>
          </a:prstGeom>
          <a:noFill/>
        </p:spPr>
        <p:txBody>
          <a:bodyPr wrap="none" rtlCol="0">
            <a:spAutoFit/>
          </a:bodyPr>
          <a:lstStyle/>
          <a:p>
            <a:r>
              <a:rPr lang="en-GB" b="1" dirty="0" smtClean="0"/>
              <a:t>h = v</a:t>
            </a:r>
            <a:r>
              <a:rPr lang="en-GB" b="1" baseline="30000" dirty="0" smtClean="0"/>
              <a:t>2</a:t>
            </a:r>
            <a:r>
              <a:rPr lang="en-GB" b="1" dirty="0" smtClean="0"/>
              <a:t>/(2g-(v</a:t>
            </a:r>
            <a:r>
              <a:rPr lang="en-GB" b="1" baseline="30000" dirty="0" smtClean="0"/>
              <a:t>2</a:t>
            </a:r>
            <a:r>
              <a:rPr lang="en-GB" b="1" dirty="0" smtClean="0"/>
              <a:t>/R))</a:t>
            </a:r>
            <a:endParaRPr lang="en-US" b="1" dirty="0"/>
          </a:p>
        </p:txBody>
      </p:sp>
      <p:sp>
        <p:nvSpPr>
          <p:cNvPr id="11" name="TextBox 10"/>
          <p:cNvSpPr txBox="1"/>
          <p:nvPr/>
        </p:nvSpPr>
        <p:spPr>
          <a:xfrm>
            <a:off x="357158" y="5143512"/>
            <a:ext cx="1857388" cy="369332"/>
          </a:xfrm>
          <a:prstGeom prst="rect">
            <a:avLst/>
          </a:prstGeom>
          <a:noFill/>
        </p:spPr>
        <p:txBody>
          <a:bodyPr wrap="square" rtlCol="0">
            <a:spAutoFit/>
          </a:bodyPr>
          <a:lstStyle/>
          <a:p>
            <a:r>
              <a:rPr lang="en-GB" dirty="0" err="1" smtClean="0"/>
              <a:t>K</a:t>
            </a:r>
            <a:r>
              <a:rPr lang="en-GB" baseline="-25000" dirty="0" err="1" smtClean="0"/>
              <a:t>i</a:t>
            </a:r>
            <a:r>
              <a:rPr lang="en-GB" dirty="0" smtClean="0"/>
              <a:t> + </a:t>
            </a:r>
            <a:r>
              <a:rPr lang="en-GB" dirty="0" err="1" smtClean="0"/>
              <a:t>U</a:t>
            </a:r>
            <a:r>
              <a:rPr lang="en-GB" baseline="-25000" dirty="0" err="1" smtClean="0"/>
              <a:t>i</a:t>
            </a:r>
            <a:r>
              <a:rPr lang="en-GB" baseline="-25000" dirty="0" smtClean="0"/>
              <a:t> </a:t>
            </a:r>
            <a:r>
              <a:rPr lang="en-GB" dirty="0" smtClean="0"/>
              <a:t>= </a:t>
            </a:r>
            <a:r>
              <a:rPr lang="en-GB" dirty="0" err="1" smtClean="0"/>
              <a:t>K</a:t>
            </a:r>
            <a:r>
              <a:rPr lang="en-GB" baseline="-25000" dirty="0" err="1" smtClean="0"/>
              <a:t>f</a:t>
            </a:r>
            <a:r>
              <a:rPr lang="en-GB" dirty="0" smtClean="0"/>
              <a:t> + </a:t>
            </a:r>
            <a:r>
              <a:rPr lang="en-GB" dirty="0" err="1" smtClean="0"/>
              <a:t>U</a:t>
            </a:r>
            <a:r>
              <a:rPr lang="en-GB" baseline="-25000" dirty="0" err="1" smtClean="0"/>
              <a:t>f</a:t>
            </a:r>
            <a:r>
              <a:rPr lang="en-GB" baseline="30000" dirty="0" smtClean="0"/>
              <a:t>  </a:t>
            </a:r>
            <a:endParaRPr lang="en-US" baseline="-25000" dirty="0"/>
          </a:p>
        </p:txBody>
      </p:sp>
      <p:sp>
        <p:nvSpPr>
          <p:cNvPr id="12" name="TextBox 11"/>
          <p:cNvSpPr txBox="1"/>
          <p:nvPr/>
        </p:nvSpPr>
        <p:spPr>
          <a:xfrm>
            <a:off x="2786050" y="5214950"/>
            <a:ext cx="3975768" cy="369332"/>
          </a:xfrm>
          <a:prstGeom prst="rect">
            <a:avLst/>
          </a:prstGeom>
          <a:noFill/>
        </p:spPr>
        <p:txBody>
          <a:bodyPr wrap="none" rtlCol="0">
            <a:spAutoFit/>
          </a:bodyPr>
          <a:lstStyle/>
          <a:p>
            <a:r>
              <a:rPr lang="en-GB" dirty="0" smtClean="0"/>
              <a:t>½ mu</a:t>
            </a:r>
            <a:r>
              <a:rPr lang="en-GB" baseline="30000" dirty="0" smtClean="0"/>
              <a:t>2</a:t>
            </a:r>
            <a:r>
              <a:rPr lang="en-GB" dirty="0" smtClean="0"/>
              <a:t> –</a:t>
            </a:r>
            <a:r>
              <a:rPr lang="en-GB" dirty="0" err="1" smtClean="0"/>
              <a:t>GMm</a:t>
            </a:r>
            <a:r>
              <a:rPr lang="en-GB" dirty="0" smtClean="0"/>
              <a:t>/R = 1/2mv</a:t>
            </a:r>
            <a:r>
              <a:rPr lang="en-GB" baseline="30000" dirty="0" smtClean="0"/>
              <a:t>2</a:t>
            </a:r>
            <a:r>
              <a:rPr lang="en-GB" dirty="0" smtClean="0"/>
              <a:t> – </a:t>
            </a:r>
            <a:r>
              <a:rPr lang="en-GB" dirty="0" err="1" smtClean="0"/>
              <a:t>GMm</a:t>
            </a:r>
            <a:r>
              <a:rPr lang="en-GB" dirty="0" smtClean="0"/>
              <a:t>/(R+H)</a:t>
            </a:r>
            <a:endParaRPr lang="en-US" dirty="0"/>
          </a:p>
        </p:txBody>
      </p:sp>
      <p:sp>
        <p:nvSpPr>
          <p:cNvPr id="13" name="TextBox 12"/>
          <p:cNvSpPr txBox="1"/>
          <p:nvPr/>
        </p:nvSpPr>
        <p:spPr>
          <a:xfrm>
            <a:off x="285720" y="4714884"/>
            <a:ext cx="3792705" cy="369332"/>
          </a:xfrm>
          <a:prstGeom prst="rect">
            <a:avLst/>
          </a:prstGeom>
          <a:noFill/>
        </p:spPr>
        <p:txBody>
          <a:bodyPr wrap="none" rtlCol="0">
            <a:spAutoFit/>
          </a:bodyPr>
          <a:lstStyle/>
          <a:p>
            <a:r>
              <a:rPr lang="en-GB" b="1" dirty="0" smtClean="0"/>
              <a:t>Escape velocity can be derived using </a:t>
            </a:r>
            <a:endParaRPr lang="en-US" b="1" dirty="0"/>
          </a:p>
        </p:txBody>
      </p:sp>
      <p:sp>
        <p:nvSpPr>
          <p:cNvPr id="14" name="TextBox 13"/>
          <p:cNvSpPr txBox="1"/>
          <p:nvPr/>
        </p:nvSpPr>
        <p:spPr>
          <a:xfrm>
            <a:off x="2143108" y="5143512"/>
            <a:ext cx="569964" cy="369332"/>
          </a:xfrm>
          <a:prstGeom prst="rect">
            <a:avLst/>
          </a:prstGeom>
          <a:noFill/>
        </p:spPr>
        <p:txBody>
          <a:bodyPr wrap="none" rtlCol="0">
            <a:spAutoFit/>
          </a:bodyPr>
          <a:lstStyle/>
          <a:p>
            <a:r>
              <a:rPr lang="en-GB" dirty="0" smtClean="0"/>
              <a:t>i.e., </a:t>
            </a:r>
            <a:endParaRPr lang="en-US" dirty="0"/>
          </a:p>
        </p:txBody>
      </p:sp>
      <p:sp>
        <p:nvSpPr>
          <p:cNvPr id="15" name="TextBox 14"/>
          <p:cNvSpPr txBox="1"/>
          <p:nvPr/>
        </p:nvSpPr>
        <p:spPr>
          <a:xfrm>
            <a:off x="2786050" y="5643578"/>
            <a:ext cx="1342034" cy="369332"/>
          </a:xfrm>
          <a:prstGeom prst="rect">
            <a:avLst/>
          </a:prstGeom>
          <a:noFill/>
        </p:spPr>
        <p:txBody>
          <a:bodyPr wrap="square" rtlCol="0">
            <a:spAutoFit/>
          </a:bodyPr>
          <a:lstStyle/>
          <a:p>
            <a:r>
              <a:rPr lang="en-GB" b="1" dirty="0" err="1" smtClean="0"/>
              <a:t>V</a:t>
            </a:r>
            <a:r>
              <a:rPr lang="en-GB" b="1" baseline="-25000" dirty="0" err="1" smtClean="0"/>
              <a:t>e</a:t>
            </a:r>
            <a:r>
              <a:rPr lang="en-GB" b="1" dirty="0" smtClean="0"/>
              <a:t> =(2gR)</a:t>
            </a:r>
            <a:r>
              <a:rPr lang="en-GB" b="1" baseline="30000" dirty="0" smtClean="0"/>
              <a:t>1/2</a:t>
            </a:r>
            <a:endParaRPr lang="en-US" b="1" baseline="30000" dirty="0"/>
          </a:p>
        </p:txBody>
      </p:sp>
      <p:sp>
        <p:nvSpPr>
          <p:cNvPr id="16" name="TextBox 15"/>
          <p:cNvSpPr txBox="1"/>
          <p:nvPr/>
        </p:nvSpPr>
        <p:spPr>
          <a:xfrm>
            <a:off x="4143372" y="5715016"/>
            <a:ext cx="1338828" cy="369332"/>
          </a:xfrm>
          <a:prstGeom prst="rect">
            <a:avLst/>
          </a:prstGeom>
          <a:noFill/>
        </p:spPr>
        <p:txBody>
          <a:bodyPr wrap="none" rtlCol="0">
            <a:spAutoFit/>
          </a:bodyPr>
          <a:lstStyle/>
          <a:p>
            <a:r>
              <a:rPr lang="en-GB" b="1" dirty="0" smtClean="0"/>
              <a:t>= 11.2 km/s</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1025" name="Rectangle 1"/>
          <p:cNvSpPr>
            <a:spLocks noChangeArrowheads="1"/>
          </p:cNvSpPr>
          <p:nvPr/>
        </p:nvSpPr>
        <p:spPr bwMode="auto">
          <a:xfrm>
            <a:off x="0" y="500042"/>
            <a:ext cx="8834470"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555555"/>
                </a:solidFill>
                <a:effectLst/>
                <a:latin typeface="Helvetica Neue"/>
                <a:cs typeface="Arial" pitchFamily="34" charset="0"/>
              </a:rPr>
              <a:t>A particle is projected vertically at 5 km/s from the surface Earth. Find the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555555"/>
                </a:solidFill>
                <a:effectLst/>
                <a:latin typeface="Helvetica Neue"/>
                <a:cs typeface="Arial" pitchFamily="34" charset="0"/>
              </a:rPr>
              <a:t>maximum height attained by the particle. Given, radius of Earth = 6400 km and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555555"/>
                </a:solidFill>
                <a:effectLst/>
                <a:latin typeface="Helvetica Neue"/>
                <a:cs typeface="Arial" pitchFamily="34" charset="0"/>
              </a:rPr>
              <a:t>g = 10 </a:t>
            </a:r>
            <a:r>
              <a:rPr kumimoji="0" lang="en-US" b="1" i="0" u="none" strike="noStrike" cap="none" normalizeH="0" baseline="0" dirty="0" smtClean="0">
                <a:ln>
                  <a:noFill/>
                </a:ln>
                <a:solidFill>
                  <a:srgbClr val="555555"/>
                </a:solidFill>
                <a:effectLst/>
                <a:latin typeface="MathJax_Math-italic"/>
                <a:cs typeface="Arial" pitchFamily="34" charset="0"/>
              </a:rPr>
              <a:t>m</a:t>
            </a:r>
            <a:r>
              <a:rPr kumimoji="0" lang="en-US" b="1" i="0" u="none" strike="noStrike" cap="none" normalizeH="0" baseline="0" dirty="0" smtClean="0">
                <a:ln>
                  <a:noFill/>
                </a:ln>
                <a:solidFill>
                  <a:srgbClr val="555555"/>
                </a:solidFill>
                <a:effectLst/>
                <a:latin typeface="MathJax_Main"/>
                <a:cs typeface="Arial" pitchFamily="34" charset="0"/>
              </a:rPr>
              <a:t>/</a:t>
            </a:r>
            <a:r>
              <a:rPr kumimoji="0" lang="en-US" b="1" i="0" u="none" strike="noStrike" cap="none" normalizeH="0" baseline="0" dirty="0" smtClean="0">
                <a:ln>
                  <a:noFill/>
                </a:ln>
                <a:solidFill>
                  <a:srgbClr val="555555"/>
                </a:solidFill>
                <a:effectLst/>
                <a:latin typeface="MathJax_Math-italic"/>
                <a:cs typeface="Arial" pitchFamily="34" charset="0"/>
              </a:rPr>
              <a:t>s</a:t>
            </a:r>
            <a:r>
              <a:rPr kumimoji="0" lang="en-US" b="1" i="0" u="none" strike="noStrike" cap="none" normalizeH="0" baseline="30000" dirty="0" smtClean="0">
                <a:ln>
                  <a:noFill/>
                </a:ln>
                <a:solidFill>
                  <a:srgbClr val="555555"/>
                </a:solidFill>
                <a:effectLst/>
                <a:latin typeface="MathJax_Main"/>
                <a:cs typeface="Arial" pitchFamily="34" charset="0"/>
              </a:rPr>
              <a:t>2</a:t>
            </a:r>
            <a:r>
              <a:rPr kumimoji="0" lang="en-US" sz="1000" b="0" i="0" u="none" strike="noStrike" cap="none" normalizeH="0" baseline="30000" dirty="0" smtClean="0">
                <a:ln>
                  <a:noFill/>
                </a:ln>
                <a:solidFill>
                  <a:srgbClr val="555555"/>
                </a:solidFill>
                <a:effectLst/>
                <a:latin typeface="Helvetica Neue"/>
                <a:cs typeface="Arial" pitchFamily="34" charset="0"/>
              </a:rPr>
              <a:t>.</a:t>
            </a:r>
            <a:r>
              <a:rPr kumimoji="0" lang="en-US" sz="800" b="0" i="0" u="none" strike="noStrike" cap="none" normalizeH="0" baseline="30000" dirty="0" smtClean="0">
                <a:ln>
                  <a:noFill/>
                </a:ln>
                <a:solidFill>
                  <a:schemeClr val="tx1"/>
                </a:solidFill>
                <a:effectLst/>
                <a:latin typeface="Arial" pitchFamily="34" charset="0"/>
                <a:cs typeface="Arial" pitchFamily="34" charset="0"/>
              </a:rPr>
              <a:t> </a:t>
            </a:r>
            <a:endParaRPr kumimoji="0" lang="en-US" sz="1800" b="0" i="0" u="none" strike="noStrike" cap="none" normalizeH="0" baseline="3000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1142976" y="1571612"/>
            <a:ext cx="1936877" cy="646331"/>
          </a:xfrm>
          <a:prstGeom prst="rect">
            <a:avLst/>
          </a:prstGeom>
          <a:noFill/>
        </p:spPr>
        <p:txBody>
          <a:bodyPr wrap="none" rtlCol="0">
            <a:spAutoFit/>
          </a:bodyPr>
          <a:lstStyle/>
          <a:p>
            <a:r>
              <a:rPr lang="en-GB" dirty="0" smtClean="0"/>
              <a:t>Varying acceleration:</a:t>
            </a:r>
          </a:p>
          <a:p>
            <a:r>
              <a:rPr lang="en-GB" dirty="0" smtClean="0"/>
              <a:t> </a:t>
            </a:r>
            <a:endParaRPr lang="en-US" dirty="0"/>
          </a:p>
        </p:txBody>
      </p:sp>
      <p:sp>
        <p:nvSpPr>
          <p:cNvPr id="5" name="TextBox 4"/>
          <p:cNvSpPr txBox="1"/>
          <p:nvPr/>
        </p:nvSpPr>
        <p:spPr>
          <a:xfrm>
            <a:off x="1142976" y="2071678"/>
            <a:ext cx="1984839" cy="646331"/>
          </a:xfrm>
          <a:prstGeom prst="rect">
            <a:avLst/>
          </a:prstGeom>
          <a:noFill/>
        </p:spPr>
        <p:txBody>
          <a:bodyPr wrap="none" rtlCol="0">
            <a:spAutoFit/>
          </a:bodyPr>
          <a:lstStyle/>
          <a:p>
            <a:r>
              <a:rPr lang="en-GB" b="1" dirty="0" smtClean="0"/>
              <a:t>h = v</a:t>
            </a:r>
            <a:r>
              <a:rPr lang="en-GB" b="1" baseline="30000" dirty="0" smtClean="0"/>
              <a:t>2</a:t>
            </a:r>
            <a:r>
              <a:rPr lang="en-GB" b="1" dirty="0" smtClean="0"/>
              <a:t>/(2g-(v</a:t>
            </a:r>
            <a:r>
              <a:rPr lang="en-GB" b="1" baseline="30000" dirty="0" smtClean="0"/>
              <a:t>2</a:t>
            </a:r>
            <a:r>
              <a:rPr lang="en-GB" b="1" dirty="0" smtClean="0"/>
              <a:t>/R))</a:t>
            </a:r>
          </a:p>
          <a:p>
            <a:r>
              <a:rPr lang="en-GB" b="1" dirty="0" smtClean="0"/>
              <a:t>     = 1550 km</a:t>
            </a:r>
            <a:endParaRPr lang="en-US" b="1" dirty="0"/>
          </a:p>
        </p:txBody>
      </p:sp>
      <p:sp>
        <p:nvSpPr>
          <p:cNvPr id="6" name="TextBox 5"/>
          <p:cNvSpPr txBox="1"/>
          <p:nvPr/>
        </p:nvSpPr>
        <p:spPr>
          <a:xfrm>
            <a:off x="4572000" y="1571612"/>
            <a:ext cx="2053126" cy="1477328"/>
          </a:xfrm>
          <a:prstGeom prst="rect">
            <a:avLst/>
          </a:prstGeom>
          <a:noFill/>
        </p:spPr>
        <p:txBody>
          <a:bodyPr wrap="none" rtlCol="0">
            <a:spAutoFit/>
          </a:bodyPr>
          <a:lstStyle/>
          <a:p>
            <a:r>
              <a:rPr lang="en-GB" dirty="0" smtClean="0"/>
              <a:t>Constant acceleration:</a:t>
            </a:r>
          </a:p>
          <a:p>
            <a:endParaRPr lang="en-GB" dirty="0" smtClean="0"/>
          </a:p>
          <a:p>
            <a:r>
              <a:rPr lang="en-GB" dirty="0" smtClean="0"/>
              <a:t>h= V</a:t>
            </a:r>
            <a:r>
              <a:rPr lang="en-GB" baseline="30000" dirty="0" smtClean="0"/>
              <a:t>2</a:t>
            </a:r>
            <a:r>
              <a:rPr lang="en-GB" dirty="0" smtClean="0"/>
              <a:t>/2g</a:t>
            </a:r>
          </a:p>
          <a:p>
            <a:r>
              <a:rPr lang="en-GB" dirty="0" smtClean="0"/>
              <a:t>    = 1250 km</a:t>
            </a:r>
          </a:p>
          <a:p>
            <a:r>
              <a:rPr lang="en-GB"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122849"/>
            <a:ext cx="8715436" cy="523220"/>
          </a:xfrm>
          <a:prstGeom prst="rect">
            <a:avLst/>
          </a:prstGeom>
        </p:spPr>
        <p:txBody>
          <a:bodyPr wrap="square">
            <a:spAutoFit/>
          </a:bodyPr>
          <a:lstStyle/>
          <a:p>
            <a:pPr algn="ctr"/>
            <a:r>
              <a:rPr lang="en-US" sz="2800" b="1" dirty="0">
                <a:solidFill>
                  <a:srgbClr val="002060"/>
                </a:solidFill>
                <a:latin typeface="+mj-lt"/>
              </a:rPr>
              <a:t>Conservative and non-conservative force-fields</a:t>
            </a:r>
          </a:p>
        </p:txBody>
      </p:sp>
      <p:sp>
        <p:nvSpPr>
          <p:cNvPr id="16" name="Rectangle 15"/>
          <p:cNvSpPr/>
          <p:nvPr/>
        </p:nvSpPr>
        <p:spPr>
          <a:xfrm>
            <a:off x="214282" y="857232"/>
            <a:ext cx="8838830" cy="646331"/>
          </a:xfrm>
          <a:prstGeom prst="rect">
            <a:avLst/>
          </a:prstGeom>
        </p:spPr>
        <p:txBody>
          <a:bodyPr wrap="none">
            <a:spAutoFit/>
          </a:bodyPr>
          <a:lstStyle/>
          <a:p>
            <a:r>
              <a:rPr lang="en-IN" dirty="0"/>
              <a:t>Suppose that a non-uniform force-field  </a:t>
            </a:r>
            <a:r>
              <a:rPr lang="en-IN" dirty="0" smtClean="0"/>
              <a:t>f(r) </a:t>
            </a:r>
            <a:r>
              <a:rPr lang="en-GB" dirty="0"/>
              <a:t> acts upon an object which moves along a curved trajectory, </a:t>
            </a:r>
            <a:endParaRPr lang="en-GB" dirty="0" smtClean="0"/>
          </a:p>
          <a:p>
            <a:r>
              <a:rPr lang="en-GB" dirty="0" smtClean="0"/>
              <a:t>labelled </a:t>
            </a:r>
            <a:r>
              <a:rPr lang="en-GB" dirty="0"/>
              <a:t>path </a:t>
            </a:r>
            <a:r>
              <a:rPr lang="en-GB" dirty="0" smtClean="0"/>
              <a:t>1and path 2 , </a:t>
            </a:r>
            <a:r>
              <a:rPr lang="en-GB" dirty="0"/>
              <a:t>from point </a:t>
            </a:r>
            <a:r>
              <a:rPr lang="en-GB" dirty="0" smtClean="0"/>
              <a:t>A to B as shown in the figure</a:t>
            </a:r>
            <a:r>
              <a:rPr lang="en-IN" dirty="0" smtClean="0"/>
              <a:t> :</a:t>
            </a:r>
            <a:endParaRPr lang="en-US" dirty="0"/>
          </a:p>
        </p:txBody>
      </p:sp>
      <p:pic>
        <p:nvPicPr>
          <p:cNvPr id="17" name="Picture 16" descr="\begin{figure}&#10;\epsfysize =2.5in&#10;\centerline{\epsffile{line.eps}}&#10;\end{figure}"/>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71736" y="1643050"/>
            <a:ext cx="3914775" cy="2724150"/>
          </a:xfrm>
          <a:prstGeom prst="rect">
            <a:avLst/>
          </a:prstGeom>
          <a:noFill/>
          <a:ln>
            <a:noFill/>
          </a:ln>
        </p:spPr>
      </p:pic>
      <p:sp>
        <p:nvSpPr>
          <p:cNvPr id="18" name="TextBox 17"/>
          <p:cNvSpPr txBox="1"/>
          <p:nvPr/>
        </p:nvSpPr>
        <p:spPr>
          <a:xfrm>
            <a:off x="285720" y="4643446"/>
            <a:ext cx="7100021" cy="369332"/>
          </a:xfrm>
          <a:prstGeom prst="rect">
            <a:avLst/>
          </a:prstGeom>
          <a:noFill/>
        </p:spPr>
        <p:txBody>
          <a:bodyPr wrap="none" rtlCol="0">
            <a:spAutoFit/>
          </a:bodyPr>
          <a:lstStyle/>
          <a:p>
            <a:r>
              <a:rPr lang="en-GB" dirty="0" smtClean="0"/>
              <a:t>The work done by force field in the two different paths can be given as respectively  </a:t>
            </a:r>
            <a:endParaRPr lang="en-US" dirty="0"/>
          </a:p>
        </p:txBody>
      </p:sp>
      <p:pic>
        <p:nvPicPr>
          <p:cNvPr id="19" name="Picture 18" descr="\begin{displaymath}&#10;W_1 = \int_{A\rightarrow B: {\rm path} 1} {\bf f}\!\cdot\!d{\bf r}.&#10;\end{displaymath}"/>
          <p:cNvPicPr/>
          <p:nvPr/>
        </p:nvPicPr>
        <p:blipFill>
          <a:blip r:embed="rId4">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857356" y="5143512"/>
            <a:ext cx="1647825" cy="419100"/>
          </a:xfrm>
          <a:prstGeom prst="rect">
            <a:avLst/>
          </a:prstGeom>
          <a:noFill/>
          <a:ln>
            <a:noFill/>
          </a:ln>
        </p:spPr>
      </p:pic>
      <p:pic>
        <p:nvPicPr>
          <p:cNvPr id="20" name="Picture 19" descr="\begin{displaymath}&#10;W_2 = \int_{A\rightarrow B:{\rm path} 2} {\bf f}\!\cdot\!d{\bf r}.&#10;\end{displaymath}"/>
          <p:cNvPicPr/>
          <p:nvPr/>
        </p:nvPicPr>
        <p:blipFill>
          <a:blip r:embed="rId5">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714876" y="5143512"/>
            <a:ext cx="1647825" cy="419100"/>
          </a:xfrm>
          <a:prstGeom prst="rect">
            <a:avLst/>
          </a:prstGeom>
          <a:noFill/>
          <a:ln>
            <a:noFill/>
          </a:ln>
        </p:spPr>
      </p:pic>
      <p:sp>
        <p:nvSpPr>
          <p:cNvPr id="8" name="Footer Placeholder 7"/>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71604" y="7143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99131" y="142852"/>
            <a:ext cx="8802025" cy="461665"/>
          </a:xfrm>
          <a:prstGeom prst="rect">
            <a:avLst/>
          </a:prstGeom>
          <a:noFill/>
        </p:spPr>
        <p:txBody>
          <a:bodyPr wrap="none" rtlCol="0">
            <a:spAutoFit/>
          </a:bodyPr>
          <a:lstStyle/>
          <a:p>
            <a:r>
              <a:rPr lang="en-GB" sz="2400" b="1" dirty="0" smtClean="0"/>
              <a:t>There are two possibilities on which the work done depends upon</a:t>
            </a:r>
            <a:endParaRPr lang="en-US" sz="2400" b="1" dirty="0"/>
          </a:p>
        </p:txBody>
      </p:sp>
      <p:pic>
        <p:nvPicPr>
          <p:cNvPr id="7" name="Picture 2"/>
          <p:cNvPicPr>
            <a:picLocks noChangeAspect="1" noChangeArrowheads="1"/>
          </p:cNvPicPr>
          <p:nvPr/>
        </p:nvPicPr>
        <p:blipFill>
          <a:blip r:embed="rId6"/>
          <a:srcRect/>
          <a:stretch>
            <a:fillRect/>
          </a:stretch>
        </p:blipFill>
        <p:spPr bwMode="auto">
          <a:xfrm>
            <a:off x="3643306" y="4897260"/>
            <a:ext cx="2285999" cy="1775011"/>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14282" y="606180"/>
            <a:ext cx="8715436" cy="1200329"/>
          </a:xfrm>
          <a:prstGeom prst="rect">
            <a:avLst/>
          </a:prstGeom>
        </p:spPr>
        <p:txBody>
          <a:bodyPr wrap="square">
            <a:spAutoFit/>
          </a:bodyPr>
          <a:lstStyle/>
          <a:p>
            <a:pPr algn="just"/>
            <a:r>
              <a:rPr lang="en-IN" sz="2400" b="1" dirty="0" smtClean="0"/>
              <a:t>Suppose, the </a:t>
            </a:r>
            <a:r>
              <a:rPr lang="en-IN" sz="2400" b="1" dirty="0"/>
              <a:t>object moves from point </a:t>
            </a:r>
            <a:r>
              <a:rPr lang="en-IN" sz="2400" b="1" dirty="0" smtClean="0"/>
              <a:t> A to B </a:t>
            </a:r>
            <a:r>
              <a:rPr lang="en-IN" sz="2400" b="1" dirty="0"/>
              <a:t>along path 1, and then from point </a:t>
            </a:r>
            <a:r>
              <a:rPr lang="en-IN" sz="2400" b="1" dirty="0" smtClean="0"/>
              <a:t>B to A along path 2 what </a:t>
            </a:r>
            <a:r>
              <a:rPr lang="en-IN" sz="2400" b="1" dirty="0"/>
              <a:t>is the total work done on the object by the force-field as it executes this closed circuit</a:t>
            </a:r>
            <a:r>
              <a:rPr lang="en-IN" sz="2400" b="1" dirty="0" smtClean="0"/>
              <a:t>?</a:t>
            </a:r>
            <a:endParaRPr lang="en-US" sz="2400" b="1" dirty="0"/>
          </a:p>
        </p:txBody>
      </p:sp>
      <p:pic>
        <p:nvPicPr>
          <p:cNvPr id="15" name="Picture 14" descr="C:\Users\home\Desktop\img652.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286116" y="2143116"/>
            <a:ext cx="2000264" cy="714380"/>
          </a:xfrm>
          <a:prstGeom prst="rect">
            <a:avLst/>
          </a:prstGeom>
          <a:noFill/>
          <a:ln>
            <a:noFill/>
          </a:ln>
        </p:spPr>
      </p:pic>
      <p:sp>
        <p:nvSpPr>
          <p:cNvPr id="16" name="TextBox 15"/>
          <p:cNvSpPr txBox="1"/>
          <p:nvPr/>
        </p:nvSpPr>
        <p:spPr>
          <a:xfrm>
            <a:off x="714348" y="3286124"/>
            <a:ext cx="7989880" cy="584775"/>
          </a:xfrm>
          <a:prstGeom prst="rect">
            <a:avLst/>
          </a:prstGeom>
          <a:noFill/>
        </p:spPr>
        <p:txBody>
          <a:bodyPr wrap="none" rtlCol="0">
            <a:spAutoFit/>
          </a:bodyPr>
          <a:lstStyle/>
          <a:p>
            <a:r>
              <a:rPr lang="en-GB" sz="3200" b="1" dirty="0" smtClean="0">
                <a:solidFill>
                  <a:srgbClr val="F1250F"/>
                </a:solidFill>
              </a:rPr>
              <a:t>Therefore along path 2 which is equal to –W</a:t>
            </a:r>
            <a:r>
              <a:rPr lang="en-GB" sz="3200" b="1" baseline="-25000" dirty="0" smtClean="0">
                <a:solidFill>
                  <a:srgbClr val="F1250F"/>
                </a:solidFill>
              </a:rPr>
              <a:t>2</a:t>
            </a:r>
            <a:endParaRPr lang="en-US" sz="3200" b="1" baseline="-25000" dirty="0">
              <a:solidFill>
                <a:srgbClr val="F1250F"/>
              </a:solidFill>
            </a:endParaRPr>
          </a:p>
        </p:txBody>
      </p:sp>
      <p:sp>
        <p:nvSpPr>
          <p:cNvPr id="17" name="Rectangle 16"/>
          <p:cNvSpPr/>
          <p:nvPr/>
        </p:nvSpPr>
        <p:spPr>
          <a:xfrm>
            <a:off x="91441" y="4071942"/>
            <a:ext cx="8858280" cy="954107"/>
          </a:xfrm>
          <a:prstGeom prst="rect">
            <a:avLst/>
          </a:prstGeom>
        </p:spPr>
        <p:txBody>
          <a:bodyPr wrap="square">
            <a:spAutoFit/>
          </a:bodyPr>
          <a:lstStyle/>
          <a:p>
            <a:pPr algn="just"/>
            <a:r>
              <a:rPr lang="en-GB" sz="2000" dirty="0"/>
              <a:t> </a:t>
            </a:r>
            <a:r>
              <a:rPr lang="en-GB" sz="2800" b="1" dirty="0"/>
              <a:t>It follows that the total work done on the object as it executes the </a:t>
            </a:r>
            <a:r>
              <a:rPr lang="en-GB" sz="2800" b="1" dirty="0" smtClean="0"/>
              <a:t>circuit(round trip) </a:t>
            </a:r>
            <a:r>
              <a:rPr lang="en-GB" sz="2800" b="1" dirty="0"/>
              <a:t>is simply</a:t>
            </a:r>
            <a:endParaRPr lang="en-US" sz="2800" b="1" dirty="0"/>
          </a:p>
        </p:txBody>
      </p:sp>
      <p:pic>
        <p:nvPicPr>
          <p:cNvPr id="18" name="Picture 17" descr="C:\Users\home\Desktop\img653.png"/>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357554" y="5143512"/>
            <a:ext cx="1714512" cy="642942"/>
          </a:xfrm>
          <a:prstGeom prst="rect">
            <a:avLst/>
          </a:prstGeom>
          <a:noFill/>
          <a:ln>
            <a:noFill/>
          </a:ln>
        </p:spPr>
      </p:pic>
      <p:sp>
        <p:nvSpPr>
          <p:cNvPr id="10" name="Footer Placeholder 9"/>
          <p:cNvSpPr>
            <a:spLocks noGrp="1"/>
          </p:cNvSpPr>
          <p:nvPr>
            <p:ph type="ftr" sz="quarter" idx="11"/>
          </p:nvPr>
        </p:nvSpPr>
        <p:spPr/>
        <p:txBody>
          <a:bodyPr/>
          <a:lstStyle/>
          <a:p>
            <a:r>
              <a:rPr lang="en-US" dirty="0" err="1" smtClean="0"/>
              <a:t>Dr.K.Vaideki</a:t>
            </a:r>
            <a:r>
              <a:rPr lang="en-US" dirty="0" smtClean="0"/>
              <a:t>, PSG CT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5" name="TextBox 4"/>
          <p:cNvSpPr txBox="1"/>
          <p:nvPr/>
        </p:nvSpPr>
        <p:spPr>
          <a:xfrm>
            <a:off x="2500298" y="428604"/>
            <a:ext cx="3916585" cy="523220"/>
          </a:xfrm>
          <a:prstGeom prst="rect">
            <a:avLst/>
          </a:prstGeom>
          <a:noFill/>
        </p:spPr>
        <p:txBody>
          <a:bodyPr wrap="none" rtlCol="0">
            <a:spAutoFit/>
          </a:bodyPr>
          <a:lstStyle/>
          <a:p>
            <a:r>
              <a:rPr lang="en-GB" sz="2800" b="1" dirty="0" smtClean="0">
                <a:solidFill>
                  <a:srgbClr val="333300"/>
                </a:solidFill>
              </a:rPr>
              <a:t>Conservative Force Field</a:t>
            </a:r>
            <a:endParaRPr lang="en-US" sz="2800" b="1" dirty="0">
              <a:solidFill>
                <a:srgbClr val="333300"/>
              </a:solidFill>
            </a:endParaRPr>
          </a:p>
        </p:txBody>
      </p:sp>
      <p:sp>
        <p:nvSpPr>
          <p:cNvPr id="6" name="TextBox 5"/>
          <p:cNvSpPr txBox="1"/>
          <p:nvPr/>
        </p:nvSpPr>
        <p:spPr>
          <a:xfrm>
            <a:off x="285720" y="1285860"/>
            <a:ext cx="4481227" cy="461665"/>
          </a:xfrm>
          <a:prstGeom prst="rect">
            <a:avLst/>
          </a:prstGeom>
          <a:noFill/>
        </p:spPr>
        <p:txBody>
          <a:bodyPr wrap="none" rtlCol="0">
            <a:spAutoFit/>
          </a:bodyPr>
          <a:lstStyle/>
          <a:p>
            <a:r>
              <a:rPr lang="en-GB" sz="2400" dirty="0" smtClean="0"/>
              <a:t>For a conservative force field W</a:t>
            </a:r>
            <a:r>
              <a:rPr lang="en-GB" sz="2400" baseline="-25000" dirty="0" smtClean="0"/>
              <a:t>1</a:t>
            </a:r>
            <a:r>
              <a:rPr lang="en-GB" sz="2400" dirty="0" smtClean="0"/>
              <a:t> = W</a:t>
            </a:r>
            <a:r>
              <a:rPr lang="en-GB" sz="2400" baseline="-25000" dirty="0" smtClean="0"/>
              <a:t>2</a:t>
            </a:r>
            <a:endParaRPr lang="en-US" sz="2400" baseline="-25000" dirty="0"/>
          </a:p>
        </p:txBody>
      </p:sp>
      <p:sp>
        <p:nvSpPr>
          <p:cNvPr id="7" name="Rectangle 12"/>
          <p:cNvSpPr>
            <a:spLocks noChangeArrowheads="1"/>
          </p:cNvSpPr>
          <p:nvPr/>
        </p:nvSpPr>
        <p:spPr bwMode="auto">
          <a:xfrm>
            <a:off x="2500298" y="2000240"/>
            <a:ext cx="428628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Hence, we conclude that ΔW=0</a:t>
            </a:r>
            <a:endParaRPr kumimoji="0" lang="en-US" sz="2400" b="1" i="0" u="none" strike="noStrike" cap="none" normalizeH="0" baseline="0" dirty="0" smtClean="0">
              <a:ln>
                <a:noFill/>
              </a:ln>
              <a:solidFill>
                <a:srgbClr val="7030A0"/>
              </a:solidFill>
              <a:effectLst/>
              <a:latin typeface="Arial" pitchFamily="34" charset="0"/>
              <a:cs typeface="Arial" pitchFamily="34" charset="0"/>
            </a:endParaRPr>
          </a:p>
        </p:txBody>
      </p:sp>
      <p:sp>
        <p:nvSpPr>
          <p:cNvPr id="8" name="Rectangle 7"/>
          <p:cNvSpPr/>
          <p:nvPr/>
        </p:nvSpPr>
        <p:spPr>
          <a:xfrm>
            <a:off x="214282" y="2857496"/>
            <a:ext cx="8715436" cy="2800767"/>
          </a:xfrm>
          <a:prstGeom prst="rect">
            <a:avLst/>
          </a:prstGeom>
        </p:spPr>
        <p:txBody>
          <a:bodyPr wrap="square">
            <a:spAutoFit/>
          </a:bodyPr>
          <a:lstStyle/>
          <a:p>
            <a:pPr algn="just"/>
            <a:r>
              <a:rPr lang="en-GB" sz="2400" b="1" dirty="0">
                <a:solidFill>
                  <a:srgbClr val="002060"/>
                </a:solidFill>
              </a:rPr>
              <a:t>In other words, the net work done by a </a:t>
            </a:r>
            <a:r>
              <a:rPr lang="en-GB" sz="3200" b="1" u="sng" dirty="0">
                <a:solidFill>
                  <a:srgbClr val="FF0000"/>
                </a:solidFill>
              </a:rPr>
              <a:t>conservative field </a:t>
            </a:r>
            <a:r>
              <a:rPr lang="en-GB" sz="2400" b="1" dirty="0">
                <a:solidFill>
                  <a:srgbClr val="002060"/>
                </a:solidFill>
              </a:rPr>
              <a:t>on an object taken around a closed loop is </a:t>
            </a:r>
            <a:r>
              <a:rPr lang="en-GB" sz="2400" b="1" i="1" dirty="0">
                <a:solidFill>
                  <a:srgbClr val="002060"/>
                </a:solidFill>
              </a:rPr>
              <a:t>zero</a:t>
            </a:r>
            <a:r>
              <a:rPr lang="en-GB" sz="2400" b="1" dirty="0">
                <a:solidFill>
                  <a:srgbClr val="002060"/>
                </a:solidFill>
              </a:rPr>
              <a:t>. This is just another way of saying that a conservative field stores energy without loss: </a:t>
            </a:r>
            <a:r>
              <a:rPr lang="en-GB" sz="2400" b="1" i="1" dirty="0">
                <a:solidFill>
                  <a:srgbClr val="002060"/>
                </a:solidFill>
              </a:rPr>
              <a:t>i.e.</a:t>
            </a:r>
            <a:r>
              <a:rPr lang="en-GB" sz="2400" b="1" dirty="0">
                <a:solidFill>
                  <a:srgbClr val="002060"/>
                </a:solidFill>
              </a:rPr>
              <a:t>, if an object gives up a certain amount of energy to a conservative field in </a:t>
            </a:r>
            <a:r>
              <a:rPr lang="en-GB" sz="2400" b="1" dirty="0" smtClean="0">
                <a:solidFill>
                  <a:srgbClr val="002060"/>
                </a:solidFill>
              </a:rPr>
              <a:t>travelling </a:t>
            </a:r>
            <a:r>
              <a:rPr lang="en-GB" sz="2400" b="1" dirty="0">
                <a:solidFill>
                  <a:srgbClr val="002060"/>
                </a:solidFill>
              </a:rPr>
              <a:t>from </a:t>
            </a:r>
            <a:r>
              <a:rPr lang="en-GB" sz="2400" b="1" dirty="0" smtClean="0">
                <a:solidFill>
                  <a:srgbClr val="002060"/>
                </a:solidFill>
              </a:rPr>
              <a:t>point A to B, the force field returns it back without loss.</a:t>
            </a:r>
          </a:p>
          <a:p>
            <a:pPr algn="just"/>
            <a:r>
              <a:rPr lang="en-GB" sz="2400" b="1" dirty="0" smtClean="0">
                <a:solidFill>
                  <a:srgbClr val="F1250F"/>
                </a:solidFill>
              </a:rPr>
              <a:t>Gravitational field </a:t>
            </a:r>
            <a:r>
              <a:rPr lang="en-GB" sz="2400" b="1" dirty="0" smtClean="0">
                <a:solidFill>
                  <a:srgbClr val="002060"/>
                </a:solidFill>
              </a:rPr>
              <a:t>is an example for </a:t>
            </a:r>
            <a:r>
              <a:rPr lang="en-GB" sz="2400" b="1" dirty="0" smtClean="0">
                <a:solidFill>
                  <a:schemeClr val="accent1">
                    <a:lumMod val="75000"/>
                  </a:schemeClr>
                </a:solidFill>
              </a:rPr>
              <a:t>conservative force field</a:t>
            </a:r>
            <a:endParaRPr lang="en-US" sz="24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090" y="2143116"/>
            <a:ext cx="8858280" cy="2308324"/>
          </a:xfrm>
          <a:prstGeom prst="rect">
            <a:avLst/>
          </a:prstGeom>
        </p:spPr>
        <p:txBody>
          <a:bodyPr wrap="square">
            <a:spAutoFit/>
          </a:bodyPr>
          <a:lstStyle/>
          <a:p>
            <a:pPr algn="just"/>
            <a:r>
              <a:rPr lang="en-GB" sz="2400" b="1" dirty="0" smtClean="0"/>
              <a:t>The </a:t>
            </a:r>
            <a:r>
              <a:rPr lang="en-GB" sz="2400" b="1" dirty="0"/>
              <a:t>work done on an object by the constant gravitational force, near the surface of Earth, over any displacement is a function only of the difference in the positions of the end-points of the displacement. This property allows us to define a different kind of energy for the system than its kinetic energy, which is called potential energy. </a:t>
            </a:r>
            <a:endParaRPr lang="en-US" sz="2400" b="1" dirty="0"/>
          </a:p>
        </p:txBody>
      </p:sp>
      <p:sp>
        <p:nvSpPr>
          <p:cNvPr id="3" name="TextBox 2"/>
          <p:cNvSpPr txBox="1"/>
          <p:nvPr/>
        </p:nvSpPr>
        <p:spPr>
          <a:xfrm>
            <a:off x="214282" y="428604"/>
            <a:ext cx="8715436" cy="954107"/>
          </a:xfrm>
          <a:prstGeom prst="rect">
            <a:avLst/>
          </a:prstGeom>
          <a:noFill/>
        </p:spPr>
        <p:txBody>
          <a:bodyPr wrap="square" rtlCol="0">
            <a:spAutoFit/>
          </a:bodyPr>
          <a:lstStyle/>
          <a:p>
            <a:pPr algn="just"/>
            <a:r>
              <a:rPr lang="en-GB" sz="2800" b="1" dirty="0" smtClean="0">
                <a:solidFill>
                  <a:srgbClr val="002060"/>
                </a:solidFill>
                <a:latin typeface="+mj-lt"/>
              </a:rPr>
              <a:t>Trying to understand gravitational force field from the stand point of conservative force field</a:t>
            </a:r>
            <a:endParaRPr lang="en-US" sz="2800" b="1" dirty="0">
              <a:solidFill>
                <a:srgbClr val="002060"/>
              </a:solidFill>
              <a:latin typeface="+mj-lt"/>
            </a:endParaRPr>
          </a:p>
        </p:txBody>
      </p:sp>
      <p:sp>
        <p:nvSpPr>
          <p:cNvPr id="5" name="Footer Placeholder 4"/>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14282" y="142852"/>
            <a:ext cx="8786843" cy="83099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Tahoma" pitchFamily="34" charset="0"/>
              </a:rPr>
              <a:t>Let us analyze the motion of a projectile, like kicking a football as given in the figure . </a:t>
            </a:r>
            <a:endParaRPr kumimoji="0" lang="en-US" sz="2400" b="1" i="0" u="none" strike="noStrike" cap="none" normalizeH="0" baseline="0" dirty="0" smtClean="0">
              <a:ln>
                <a:noFill/>
              </a:ln>
              <a:solidFill>
                <a:schemeClr val="tx1"/>
              </a:solidFill>
              <a:effectLst/>
              <a:cs typeface="Arial" pitchFamily="34" charset="0"/>
            </a:endParaRPr>
          </a:p>
        </p:txBody>
      </p:sp>
      <p:pic>
        <p:nvPicPr>
          <p:cNvPr id="5" name="Picture 2"/>
          <p:cNvPicPr>
            <a:picLocks noChangeAspect="1" noChangeArrowheads="1"/>
          </p:cNvPicPr>
          <p:nvPr/>
        </p:nvPicPr>
        <p:blipFill>
          <a:blip r:embed="rId3"/>
          <a:srcRect/>
          <a:stretch>
            <a:fillRect/>
          </a:stretch>
        </p:blipFill>
        <p:spPr bwMode="auto">
          <a:xfrm>
            <a:off x="124257" y="1571612"/>
            <a:ext cx="8989991" cy="3714776"/>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1363</TotalTime>
  <Words>2187</Words>
  <Application>Microsoft Office PowerPoint</Application>
  <PresentationFormat>On-screen Show (4:3)</PresentationFormat>
  <Paragraphs>203</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Equity</vt:lpstr>
      <vt:lpstr>Module 3-Mechanics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Motion in Gravitational Field</vt:lpstr>
      <vt:lpstr>Context of Motion</vt:lpstr>
      <vt:lpstr>Slide 26</vt:lpstr>
      <vt:lpstr>Slide 27</vt:lpstr>
      <vt:lpstr>Slide 28</vt:lpstr>
      <vt:lpstr>The expression “mgh” was used to compute potential energy or change in potential energy. This has to be corrected to determining change in potential energy by referring calculation of potential energy to infinity. Using formula of potential energy with infinity as reference, we determine the potential  difference between Earth’s surface and a point above it, as</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3-Mechanics</dc:title>
  <dc:creator>admin</dc:creator>
  <cp:lastModifiedBy>KV</cp:lastModifiedBy>
  <cp:revision>107</cp:revision>
  <dcterms:created xsi:type="dcterms:W3CDTF">2020-09-16T13:30:53Z</dcterms:created>
  <dcterms:modified xsi:type="dcterms:W3CDTF">2021-10-11T04:59:10Z</dcterms:modified>
</cp:coreProperties>
</file>