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7"/>
  </p:notesMasterIdLst>
  <p:sldIdLst>
    <p:sldId id="256" r:id="rId2"/>
    <p:sldId id="296" r:id="rId3"/>
    <p:sldId id="323" r:id="rId4"/>
    <p:sldId id="308" r:id="rId5"/>
    <p:sldId id="309" r:id="rId6"/>
    <p:sldId id="312" r:id="rId7"/>
    <p:sldId id="313" r:id="rId8"/>
    <p:sldId id="310" r:id="rId9"/>
    <p:sldId id="282" r:id="rId10"/>
    <p:sldId id="283" r:id="rId11"/>
    <p:sldId id="285" r:id="rId12"/>
    <p:sldId id="287" r:id="rId13"/>
    <p:sldId id="288" r:id="rId14"/>
    <p:sldId id="328" r:id="rId15"/>
    <p:sldId id="314" r:id="rId16"/>
    <p:sldId id="318" r:id="rId17"/>
    <p:sldId id="319" r:id="rId18"/>
    <p:sldId id="321" r:id="rId19"/>
    <p:sldId id="320" r:id="rId20"/>
    <p:sldId id="297" r:id="rId21"/>
    <p:sldId id="298" r:id="rId22"/>
    <p:sldId id="329" r:id="rId23"/>
    <p:sldId id="325" r:id="rId24"/>
    <p:sldId id="327" r:id="rId25"/>
    <p:sldId id="292" r:id="rId26"/>
    <p:sldId id="326" r:id="rId27"/>
    <p:sldId id="311" r:id="rId28"/>
    <p:sldId id="290" r:id="rId29"/>
    <p:sldId id="291" r:id="rId30"/>
    <p:sldId id="293" r:id="rId31"/>
    <p:sldId id="294" r:id="rId32"/>
    <p:sldId id="295" r:id="rId33"/>
    <p:sldId id="324" r:id="rId34"/>
    <p:sldId id="315" r:id="rId35"/>
    <p:sldId id="30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111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E0DB6-B324-4FC9-993B-CC69DF97DE5A}" type="datetimeFigureOut">
              <a:rPr lang="en-IN" smtClean="0"/>
              <a:t>24-09-2021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6C352-085B-4397-8200-537F46C2A439}" type="slidenum">
              <a:rPr lang="en-IN" smtClean="0"/>
              <a:t>‹#›</a:t>
            </a:fld>
            <a:endParaRPr lang="en-IN"/>
          </a:p>
        </p:txBody>
      </p:sp>
    </p:spTree>
    <p:extLst>
      <p:ext uri="{BB962C8B-B14F-4D97-AF65-F5344CB8AC3E}">
        <p14:creationId xmlns:p14="http://schemas.microsoft.com/office/powerpoint/2010/main" val="427932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erau.edu/" TargetMode="External"/><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erau.edu/" TargetMode="External"/><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rau.edu/"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9/24/2021</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341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86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9/24/2021</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712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7" name="Rectangle 16"/>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Rounded Rectangle 5"/>
          <p:cNvSpPr/>
          <p:nvPr/>
        </p:nvSpPr>
        <p:spPr>
          <a:xfrm>
            <a:off x="508000" y="1295400"/>
            <a:ext cx="109728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ctrTitle"/>
          </p:nvPr>
        </p:nvSpPr>
        <p:spPr>
          <a:xfrm>
            <a:off x="812800" y="1447800"/>
            <a:ext cx="10363200" cy="838200"/>
          </a:xfrm>
        </p:spPr>
        <p:txBody>
          <a:bodyPr/>
          <a:lstStyle>
            <a:lvl1pPr>
              <a:defRPr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1625600" y="2667000"/>
            <a:ext cx="85344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9</a:t>
            </a:r>
            <a:endParaRPr lang="en-US" dirty="0"/>
          </a:p>
        </p:txBody>
      </p:sp>
      <p:sp>
        <p:nvSpPr>
          <p:cNvPr id="12"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r>
              <a:rPr lang="en-US" b="1"/>
              <a:t>CEC 220 Digital Circuit Design</a:t>
            </a:r>
            <a:endParaRPr lang="en-US" b="1" dirty="0"/>
          </a:p>
        </p:txBody>
      </p:sp>
      <p:sp>
        <p:nvSpPr>
          <p:cNvPr id="13"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16</a:t>
            </a:r>
          </a:p>
        </p:txBody>
      </p:sp>
      <p:pic>
        <p:nvPicPr>
          <p:cNvPr id="15" name="Picture 14"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3548261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Rectangle 6"/>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Content Placeholder 2"/>
          <p:cNvSpPr>
            <a:spLocks noGrp="1"/>
          </p:cNvSpPr>
          <p:nvPr>
            <p:ph sz="half" idx="1"/>
          </p:nvPr>
        </p:nvSpPr>
        <p:spPr>
          <a:xfrm>
            <a:off x="3048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066801"/>
            <a:ext cx="56896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11785600" cy="762000"/>
          </a:xfrm>
        </p:spPr>
        <p:txBody>
          <a:bodyPr/>
          <a:lstStyle>
            <a:lvl1pPr marL="182880" algn="l">
              <a:defRPr sz="3200" b="1" baseline="0">
                <a:solidFill>
                  <a:schemeClr val="bg1"/>
                </a:solidFill>
              </a:defRPr>
            </a:lvl1pPr>
          </a:lstStyle>
          <a:p>
            <a:r>
              <a:rPr lang="en-US"/>
              <a:t>Click to edit Master title style</a:t>
            </a:r>
            <a:endParaRPr lang="en-US" dirty="0"/>
          </a:p>
        </p:txBody>
      </p:sp>
      <p:sp>
        <p:nvSpPr>
          <p:cNvPr id="26" name="Rectangle 25"/>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8" name="Rectangle 27"/>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Date Placeholder 3"/>
          <p:cNvSpPr>
            <a:spLocks noGrp="1"/>
          </p:cNvSpPr>
          <p:nvPr>
            <p:ph type="dt" sz="half" idx="10"/>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9</a:t>
            </a:r>
            <a:endParaRPr lang="en-US" dirty="0"/>
          </a:p>
        </p:txBody>
      </p:sp>
      <p:sp>
        <p:nvSpPr>
          <p:cNvPr id="30"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1"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a:t>
            </a:r>
          </a:p>
        </p:txBody>
      </p:sp>
      <p:pic>
        <p:nvPicPr>
          <p:cNvPr id="13" name="Picture 12" descr="Description: Description: Description: Description: ERAU_SMALL_locale0809">
            <a:hlinkClick r:id="rId3"/>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127680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9" name="Rectangle 8"/>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Text Placeholder 2"/>
          <p:cNvSpPr>
            <a:spLocks noGrp="1"/>
          </p:cNvSpPr>
          <p:nvPr>
            <p:ph type="body" idx="1"/>
          </p:nvPr>
        </p:nvSpPr>
        <p:spPr>
          <a:xfrm>
            <a:off x="609600" y="9906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676401"/>
            <a:ext cx="5386917"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906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1676401"/>
            <a:ext cx="5389033"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11785600" cy="762000"/>
          </a:xfrm>
        </p:spPr>
        <p:txBody>
          <a:bodyPr/>
          <a:lstStyle>
            <a:lvl1pPr marL="182880" algn="l">
              <a:defRPr sz="3200" b="1" baseline="0">
                <a:solidFill>
                  <a:schemeClr val="bg1"/>
                </a:solidFill>
              </a:defRPr>
            </a:lvl1pPr>
          </a:lstStyle>
          <a:p>
            <a:r>
              <a:rPr lang="en-US"/>
              <a:t>Click to edit Master title style</a:t>
            </a:r>
            <a:endParaRPr lang="en-US" dirty="0"/>
          </a:p>
        </p:txBody>
      </p:sp>
      <p:sp>
        <p:nvSpPr>
          <p:cNvPr id="28" name="Rectangle 27"/>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Rectangle 28"/>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0" name="Rectangle 29"/>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1" name="Date Placeholder 3"/>
          <p:cNvSpPr>
            <a:spLocks noGrp="1"/>
          </p:cNvSpPr>
          <p:nvPr>
            <p:ph type="dt" sz="half" idx="10"/>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9</a:t>
            </a:r>
            <a:endParaRPr lang="en-US" dirty="0"/>
          </a:p>
        </p:txBody>
      </p:sp>
      <p:sp>
        <p:nvSpPr>
          <p:cNvPr id="32" name="Footer Placeholder 4"/>
          <p:cNvSpPr>
            <a:spLocks noGrp="1"/>
          </p:cNvSpPr>
          <p:nvPr>
            <p:ph type="ftr" sz="quarter" idx="11"/>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33" name="Slide Number Placeholder 5"/>
          <p:cNvSpPr>
            <a:spLocks noGrp="1"/>
          </p:cNvSpPr>
          <p:nvPr>
            <p:ph type="sldNum" sz="quarter" idx="12"/>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a:t>
            </a:r>
          </a:p>
        </p:txBody>
      </p:sp>
      <p:pic>
        <p:nvPicPr>
          <p:cNvPr id="15" name="Picture 14" descr="Description: Description: Description: Description: ERAU_SMALL_locale0809">
            <a:hlinkClick r:id="rId3"/>
          </p:cNvPr>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52307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p:cNvSpPr/>
          <p:nvPr/>
        </p:nvSpPr>
        <p:spPr>
          <a:xfrm>
            <a:off x="0" y="0"/>
            <a:ext cx="12192000" cy="762000"/>
          </a:xfrm>
          <a:prstGeom prst="rect">
            <a:avLst/>
          </a:prstGeom>
          <a:solidFill>
            <a:srgbClr val="3333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0" y="0"/>
            <a:ext cx="11887200" cy="762000"/>
          </a:xfrm>
        </p:spPr>
        <p:txBody>
          <a:bodyPr/>
          <a:lstStyle>
            <a:lvl1pPr marL="182880" algn="l">
              <a:defRPr sz="3200" b="1" baseline="0">
                <a:solidFill>
                  <a:schemeClr val="bg1"/>
                </a:solidFill>
              </a:defRPr>
            </a:lvl1pPr>
          </a:lstStyle>
          <a:p>
            <a:r>
              <a:rPr lang="en-US"/>
              <a:t>Click to edit Master title style</a:t>
            </a:r>
            <a:endParaRPr lang="en-US" dirty="0"/>
          </a:p>
        </p:txBody>
      </p:sp>
      <p:sp>
        <p:nvSpPr>
          <p:cNvPr id="24" name="Rectangle 23"/>
          <p:cNvSpPr/>
          <p:nvPr userDrawn="1"/>
        </p:nvSpPr>
        <p:spPr>
          <a:xfrm>
            <a:off x="9042400" y="6477000"/>
            <a:ext cx="31496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Rectangle 24"/>
          <p:cNvSpPr/>
          <p:nvPr userDrawn="1"/>
        </p:nvSpPr>
        <p:spPr>
          <a:xfrm>
            <a:off x="3251200" y="6477000"/>
            <a:ext cx="5791200" cy="381000"/>
          </a:xfrm>
          <a:prstGeom prst="rect">
            <a:avLst/>
          </a:prstGeom>
          <a:solidFill>
            <a:srgbClr val="262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 name="Rectangle 25"/>
          <p:cNvSpPr/>
          <p:nvPr userDrawn="1"/>
        </p:nvSpPr>
        <p:spPr>
          <a:xfrm>
            <a:off x="0" y="6477000"/>
            <a:ext cx="3251200" cy="381000"/>
          </a:xfrm>
          <a:prstGeom prst="rect">
            <a:avLst/>
          </a:prstGeom>
          <a:solidFill>
            <a:srgbClr val="1A1A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Date Placeholder 3"/>
          <p:cNvSpPr>
            <a:spLocks noGrp="1"/>
          </p:cNvSpPr>
          <p:nvPr>
            <p:ph type="dt" sz="half" idx="2"/>
          </p:nvPr>
        </p:nvSpPr>
        <p:spPr>
          <a:xfrm>
            <a:off x="609600" y="6520130"/>
            <a:ext cx="2438400" cy="30480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a:t>Friday, January 9</a:t>
            </a:r>
            <a:endParaRPr lang="en-US" dirty="0"/>
          </a:p>
        </p:txBody>
      </p:sp>
      <p:sp>
        <p:nvSpPr>
          <p:cNvPr id="28" name="Footer Placeholder 4"/>
          <p:cNvSpPr>
            <a:spLocks noGrp="1"/>
          </p:cNvSpPr>
          <p:nvPr>
            <p:ph type="ftr" sz="quarter" idx="3"/>
          </p:nvPr>
        </p:nvSpPr>
        <p:spPr>
          <a:xfrm>
            <a:off x="3352800" y="6520131"/>
            <a:ext cx="5486400" cy="2889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cs typeface="+mn-cs"/>
              </a:defRPr>
            </a:lvl1pPr>
          </a:lstStyle>
          <a:p>
            <a:pPr>
              <a:defRPr/>
            </a:pPr>
            <a:r>
              <a:rPr lang="en-US"/>
              <a:t>CEC 220 Digital Circuit Design</a:t>
            </a:r>
            <a:endParaRPr lang="en-US" dirty="0"/>
          </a:p>
        </p:txBody>
      </p:sp>
      <p:sp>
        <p:nvSpPr>
          <p:cNvPr id="29" name="Slide Number Placeholder 5"/>
          <p:cNvSpPr>
            <a:spLocks noGrp="1"/>
          </p:cNvSpPr>
          <p:nvPr>
            <p:ph type="sldNum" sz="quarter" idx="4"/>
          </p:nvPr>
        </p:nvSpPr>
        <p:spPr>
          <a:xfrm>
            <a:off x="9245600" y="6520130"/>
            <a:ext cx="2438400" cy="304800"/>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dirty="0"/>
              <a:t>Slide </a:t>
            </a:r>
            <a:fld id="{6D6CB6DE-1033-4C2C-8280-139BC16F7CB4}" type="slidenum">
              <a:rPr lang="en-US" smtClean="0"/>
              <a:pPr>
                <a:defRPr/>
              </a:pPr>
              <a:t>‹#›</a:t>
            </a:fld>
            <a:r>
              <a:rPr lang="en-US" dirty="0"/>
              <a:t> of ???</a:t>
            </a:r>
          </a:p>
        </p:txBody>
      </p:sp>
      <p:pic>
        <p:nvPicPr>
          <p:cNvPr id="11" name="Picture 10" descr="Description: Description: Description: Description: ERAU_SMALL_locale0809">
            <a:hlinkClick r:id="rId2"/>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77350" y="152401"/>
            <a:ext cx="2679700" cy="466725"/>
          </a:xfrm>
          <a:prstGeom prst="rect">
            <a:avLst/>
          </a:prstGeom>
          <a:noFill/>
          <a:ln>
            <a:noFill/>
          </a:ln>
        </p:spPr>
      </p:pic>
    </p:spTree>
    <p:extLst>
      <p:ext uri="{BB962C8B-B14F-4D97-AF65-F5344CB8AC3E}">
        <p14:creationId xmlns:p14="http://schemas.microsoft.com/office/powerpoint/2010/main" val="574494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891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0212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8123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382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9/24/2021</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8106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4323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6256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20874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15309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9869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1771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9068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7668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08000" y="1143000"/>
            <a:ext cx="11074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134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9/24/2021</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539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06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547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402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956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9/24/2021</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4630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9/24/2021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64726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9/24/2021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4847597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 id="2147483727" r:id="rId12"/>
    <p:sldLayoutId id="2147483729" r:id="rId13"/>
    <p:sldLayoutId id="2147483730" r:id="rId14"/>
    <p:sldLayoutId id="2147483731" r:id="rId15"/>
    <p:sldLayoutId id="2147483732"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3" r:id="rId26"/>
    <p:sldLayoutId id="2147483744" r:id="rId27"/>
    <p:sldLayoutId id="2147483752" r:id="rId28"/>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9.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hyperlink" Target="20XC14%20Lecture%203_Floating%20point%20%20representation.pptx" TargetMode="External"/><Relationship Id="rId7"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6B4480E-B7FF-4481-890E-043A69AE6F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AE9E26DB-425D-46E6-A5B1-5C1442E9846F}"/>
              </a:ext>
            </a:extLst>
          </p:cNvPr>
          <p:cNvPicPr>
            <a:picLocks noChangeAspect="1"/>
          </p:cNvPicPr>
          <p:nvPr/>
        </p:nvPicPr>
        <p:blipFill rotWithShape="1">
          <a:blip r:embed="rId2"/>
          <a:srcRect t="11069" b="466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xmlns="" id="{64C13BAB-7C00-4D21-A857-E3D41C0A2A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0612" y="457200"/>
            <a:ext cx="3703320" cy="94997"/>
          </a:xfrm>
          <a:prstGeom prst="rect">
            <a:avLst/>
          </a:prstGeom>
          <a:solidFill>
            <a:schemeClr val="tx1">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5488635B-5F1E-450D-988C-60E58FE536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0612" y="457200"/>
            <a:ext cx="3703320" cy="94997"/>
          </a:xfrm>
          <a:prstGeom prst="rect">
            <a:avLst/>
          </a:prstGeom>
          <a:solidFill>
            <a:srgbClr val="B629E7">
              <a:alpha val="40000"/>
            </a:srgb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xmlns="" id="{1F1FF39A-AC3C-4066-9D4C-519AA22812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1798" y="601201"/>
            <a:ext cx="3702134" cy="5791132"/>
          </a:xfrm>
          <a:prstGeom prst="rect">
            <a:avLst/>
          </a:prstGeom>
          <a:solidFill>
            <a:schemeClr val="tx1">
              <a:alpha val="50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6194F1D8-917A-408B-9C96-873AE00BF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1798" y="601201"/>
            <a:ext cx="3702134" cy="5791132"/>
          </a:xfrm>
          <a:prstGeom prst="rect">
            <a:avLst/>
          </a:prstGeom>
          <a:solidFill>
            <a:srgbClr val="B629E7">
              <a:alpha val="40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527E0C8-1867-4115-A5AE-22A971688A07}"/>
              </a:ext>
            </a:extLst>
          </p:cNvPr>
          <p:cNvSpPr>
            <a:spLocks noGrp="1"/>
          </p:cNvSpPr>
          <p:nvPr>
            <p:ph type="ctrTitle"/>
          </p:nvPr>
        </p:nvSpPr>
        <p:spPr>
          <a:xfrm>
            <a:off x="8070574" y="1524001"/>
            <a:ext cx="3537226" cy="3478384"/>
          </a:xfrm>
        </p:spPr>
        <p:txBody>
          <a:bodyPr>
            <a:normAutofit/>
          </a:bodyPr>
          <a:lstStyle/>
          <a:p>
            <a:r>
              <a:rPr lang="en-US" dirty="0">
                <a:solidFill>
                  <a:srgbClr val="FFFFFF"/>
                </a:solidFill>
              </a:rPr>
              <a:t>BINARY CODES</a:t>
            </a:r>
            <a:endParaRPr lang="en-IN" dirty="0">
              <a:solidFill>
                <a:srgbClr val="FFFFFF"/>
              </a:solidFill>
            </a:endParaRPr>
          </a:p>
        </p:txBody>
      </p:sp>
      <p:sp>
        <p:nvSpPr>
          <p:cNvPr id="3" name="Subtitle 2">
            <a:extLst>
              <a:ext uri="{FF2B5EF4-FFF2-40B4-BE49-F238E27FC236}">
                <a16:creationId xmlns:a16="http://schemas.microsoft.com/office/drawing/2014/main" xmlns="" id="{CFD30A4D-E560-44B8-9C37-95172E65BA11}"/>
              </a:ext>
            </a:extLst>
          </p:cNvPr>
          <p:cNvSpPr>
            <a:spLocks noGrp="1"/>
          </p:cNvSpPr>
          <p:nvPr>
            <p:ph type="subTitle" idx="1"/>
          </p:nvPr>
        </p:nvSpPr>
        <p:spPr>
          <a:xfrm>
            <a:off x="8195733" y="5145513"/>
            <a:ext cx="3412067" cy="738820"/>
          </a:xfrm>
        </p:spPr>
        <p:txBody>
          <a:bodyPr>
            <a:normAutofit/>
          </a:bodyPr>
          <a:lstStyle/>
          <a:p>
            <a:r>
              <a:rPr lang="en-US" sz="1600" dirty="0">
                <a:solidFill>
                  <a:srgbClr val="FF0000"/>
                </a:solidFill>
              </a:rPr>
              <a:t>20XC14 DIGITAL SYSTEM DESIGN</a:t>
            </a:r>
            <a:endParaRPr lang="en-IN" dirty="0">
              <a:solidFill>
                <a:schemeClr val="bg1"/>
              </a:solidFill>
            </a:endParaRPr>
          </a:p>
        </p:txBody>
      </p:sp>
    </p:spTree>
    <p:extLst>
      <p:ext uri="{BB962C8B-B14F-4D97-AF65-F5344CB8AC3E}">
        <p14:creationId xmlns:p14="http://schemas.microsoft.com/office/powerpoint/2010/main" val="107590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xmlns="" id="{1212E7ED-1CF7-4CE0-8353-417A39E77A76}"/>
              </a:ext>
            </a:extLst>
          </p:cNvPr>
          <p:cNvSpPr>
            <a:spLocks noGrp="1" noChangeArrowheads="1"/>
          </p:cNvSpPr>
          <p:nvPr>
            <p:ph type="title"/>
          </p:nvPr>
        </p:nvSpPr>
        <p:spPr>
          <a:xfrm>
            <a:off x="581192" y="702156"/>
            <a:ext cx="11029616" cy="821844"/>
          </a:xfrm>
        </p:spPr>
        <p:txBody>
          <a:bodyPr/>
          <a:lstStyle/>
          <a:p>
            <a:r>
              <a:rPr lang="en-US" altLang="en-US" dirty="0"/>
              <a:t>BCD operation</a:t>
            </a:r>
          </a:p>
        </p:txBody>
      </p:sp>
      <p:sp>
        <p:nvSpPr>
          <p:cNvPr id="9219" name="Content Placeholder 2">
            <a:extLst>
              <a:ext uri="{FF2B5EF4-FFF2-40B4-BE49-F238E27FC236}">
                <a16:creationId xmlns:a16="http://schemas.microsoft.com/office/drawing/2014/main" xmlns="" id="{44E35BA1-B49E-403A-B678-EFCC679B2C80}"/>
              </a:ext>
            </a:extLst>
          </p:cNvPr>
          <p:cNvSpPr>
            <a:spLocks noGrp="1" noChangeArrowheads="1"/>
          </p:cNvSpPr>
          <p:nvPr>
            <p:ph idx="1"/>
          </p:nvPr>
        </p:nvSpPr>
        <p:spPr>
          <a:xfrm>
            <a:off x="673958" y="1890876"/>
            <a:ext cx="4679920" cy="4264968"/>
          </a:xfrm>
        </p:spPr>
        <p:txBody>
          <a:bodyPr>
            <a:normAutofit/>
          </a:bodyPr>
          <a:lstStyle/>
          <a:p>
            <a:r>
              <a:rPr lang="en-US" altLang="en-US" sz="2400" dirty="0"/>
              <a:t>Consider the following BCD operation</a:t>
            </a:r>
          </a:p>
          <a:p>
            <a:pPr lvl="1"/>
            <a:r>
              <a:rPr lang="en-US" altLang="en-US" sz="2000" dirty="0"/>
              <a:t>Decimal:  Add  4 + 1</a:t>
            </a:r>
          </a:p>
          <a:p>
            <a:pPr lvl="1"/>
            <a:r>
              <a:rPr lang="en-US" altLang="en-US" sz="2000" dirty="0"/>
              <a:t>Covert to binary   	0 1 0 0</a:t>
            </a:r>
          </a:p>
          <a:p>
            <a:pPr lvl="1"/>
            <a:r>
              <a:rPr lang="en-US" altLang="en-US" sz="2000" dirty="0"/>
              <a:t>And		      		</a:t>
            </a:r>
            <a:r>
              <a:rPr lang="en-US" altLang="en-US" sz="2000" u="sng" dirty="0"/>
              <a:t>0 0 0 1</a:t>
            </a:r>
          </a:p>
          <a:p>
            <a:pPr lvl="1"/>
            <a:r>
              <a:rPr lang="en-US" altLang="en-US" sz="2000" dirty="0"/>
              <a:t>Getting			0 1 0 1</a:t>
            </a:r>
          </a:p>
          <a:p>
            <a:pPr lvl="1"/>
            <a:r>
              <a:rPr lang="en-US" altLang="en-US" sz="2000" dirty="0"/>
              <a:t>Which is still a BCD representation of a decimal digit</a:t>
            </a:r>
          </a:p>
        </p:txBody>
      </p:sp>
      <p:sp>
        <p:nvSpPr>
          <p:cNvPr id="6" name="Content Placeholder 2">
            <a:extLst>
              <a:ext uri="{FF2B5EF4-FFF2-40B4-BE49-F238E27FC236}">
                <a16:creationId xmlns:a16="http://schemas.microsoft.com/office/drawing/2014/main" xmlns="" id="{3D6F1C8B-08C4-43D6-BC79-A68A8EF70514}"/>
              </a:ext>
            </a:extLst>
          </p:cNvPr>
          <p:cNvSpPr txBox="1">
            <a:spLocks noChangeArrowheads="1"/>
          </p:cNvSpPr>
          <p:nvPr/>
        </p:nvSpPr>
        <p:spPr>
          <a:xfrm>
            <a:off x="5829054" y="2206117"/>
            <a:ext cx="4282356"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dirty="0"/>
              <a:t>A second example</a:t>
            </a:r>
          </a:p>
          <a:p>
            <a:pPr lvl="1"/>
            <a:r>
              <a:rPr lang="en-US" altLang="en-US" sz="2000" dirty="0"/>
              <a:t>      3 			0 0 1 1</a:t>
            </a:r>
          </a:p>
          <a:p>
            <a:pPr lvl="1"/>
            <a:r>
              <a:rPr lang="en-US" altLang="en-US" sz="2000" dirty="0"/>
              <a:t>    +3			</a:t>
            </a:r>
            <a:r>
              <a:rPr lang="en-US" altLang="en-US" sz="2000" u="sng" dirty="0"/>
              <a:t>0 0 1 1</a:t>
            </a:r>
          </a:p>
          <a:p>
            <a:pPr lvl="1"/>
            <a:r>
              <a:rPr lang="en-US" altLang="en-US" sz="2000" dirty="0"/>
              <a:t>Getting 6 or 	0 1 1 0</a:t>
            </a:r>
          </a:p>
          <a:p>
            <a:pPr lvl="1"/>
            <a:r>
              <a:rPr lang="en-US" altLang="en-US" sz="2000" dirty="0"/>
              <a:t>And in range and a BCD digit representation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xmlns="" id="{9391983A-F987-421F-861A-7BAB02E975B6}"/>
              </a:ext>
            </a:extLst>
          </p:cNvPr>
          <p:cNvSpPr>
            <a:spLocks noGrp="1" noChangeArrowheads="1"/>
          </p:cNvSpPr>
          <p:nvPr>
            <p:ph type="title"/>
          </p:nvPr>
        </p:nvSpPr>
        <p:spPr>
          <a:xfrm>
            <a:off x="581192" y="702156"/>
            <a:ext cx="11029616" cy="490540"/>
          </a:xfrm>
        </p:spPr>
        <p:txBody>
          <a:bodyPr>
            <a:normAutofit fontScale="90000"/>
          </a:bodyPr>
          <a:lstStyle/>
          <a:p>
            <a:r>
              <a:rPr lang="en-US" altLang="en-US" dirty="0"/>
              <a:t>And now</a:t>
            </a:r>
          </a:p>
        </p:txBody>
      </p:sp>
      <p:sp>
        <p:nvSpPr>
          <p:cNvPr id="11267" name="Content Placeholder 2">
            <a:extLst>
              <a:ext uri="{FF2B5EF4-FFF2-40B4-BE49-F238E27FC236}">
                <a16:creationId xmlns:a16="http://schemas.microsoft.com/office/drawing/2014/main" xmlns="" id="{C368D162-EC7C-4301-BB6B-64499048B214}"/>
              </a:ext>
            </a:extLst>
          </p:cNvPr>
          <p:cNvSpPr>
            <a:spLocks noGrp="1" noChangeArrowheads="1"/>
          </p:cNvSpPr>
          <p:nvPr>
            <p:ph idx="1"/>
          </p:nvPr>
        </p:nvSpPr>
        <p:spPr>
          <a:xfrm>
            <a:off x="581193" y="1192696"/>
            <a:ext cx="11029615" cy="5300869"/>
          </a:xfrm>
        </p:spPr>
        <p:txBody>
          <a:bodyPr>
            <a:normAutofit lnSpcReduction="10000"/>
          </a:bodyPr>
          <a:lstStyle/>
          <a:p>
            <a:r>
              <a:rPr lang="en-US" altLang="en-US" sz="2400" dirty="0"/>
              <a:t>Consider 5 + 5</a:t>
            </a:r>
          </a:p>
          <a:p>
            <a:pPr marL="324000" lvl="1" indent="0">
              <a:buNone/>
            </a:pPr>
            <a:r>
              <a:rPr lang="en-US" altLang="en-US" sz="2200" dirty="0"/>
              <a:t>      5		0 1 0 1</a:t>
            </a:r>
          </a:p>
          <a:p>
            <a:pPr marL="324000" lvl="1" indent="0">
              <a:buNone/>
            </a:pPr>
            <a:r>
              <a:rPr lang="en-US" altLang="en-US" sz="2200" dirty="0"/>
              <a:t>    +5		</a:t>
            </a:r>
            <a:r>
              <a:rPr lang="en-US" altLang="en-US" sz="2200" u="sng" dirty="0"/>
              <a:t>0 1 0 1</a:t>
            </a:r>
          </a:p>
          <a:p>
            <a:r>
              <a:rPr lang="en-US" altLang="en-US" sz="2400" dirty="0"/>
              <a:t> giving		</a:t>
            </a:r>
            <a:r>
              <a:rPr lang="en-US" altLang="en-US" sz="2400" dirty="0">
                <a:solidFill>
                  <a:srgbClr val="C00000"/>
                </a:solidFill>
              </a:rPr>
              <a:t>1 0 1 0</a:t>
            </a:r>
            <a:r>
              <a:rPr lang="en-US" altLang="en-US" sz="2400" dirty="0"/>
              <a:t>	    which is binary 10 but not a BCD digit!</a:t>
            </a:r>
          </a:p>
          <a:p>
            <a:r>
              <a:rPr lang="en-US" altLang="en-US" sz="2400" dirty="0"/>
              <a:t>What to do? ……Try adding 6??</a:t>
            </a:r>
          </a:p>
          <a:p>
            <a:pPr>
              <a:lnSpc>
                <a:spcPct val="120000"/>
              </a:lnSpc>
            </a:pPr>
            <a:r>
              <a:rPr lang="en-US" altLang="en-US" sz="2400" dirty="0"/>
              <a:t>Had  </a:t>
            </a:r>
            <a:r>
              <a:rPr lang="en-US" altLang="en-US" sz="2400" dirty="0">
                <a:solidFill>
                  <a:srgbClr val="C00000"/>
                </a:solidFill>
              </a:rPr>
              <a:t>1010 </a:t>
            </a:r>
            <a:r>
              <a:rPr lang="en-US" altLang="en-US" sz="2400" dirty="0"/>
              <a:t>and want </a:t>
            </a:r>
            <a:r>
              <a:rPr lang="en-US" altLang="en-US" sz="2400" dirty="0">
                <a:solidFill>
                  <a:srgbClr val="FF0000"/>
                </a:solidFill>
              </a:rPr>
              <a:t>to add 6 or 0110</a:t>
            </a:r>
          </a:p>
          <a:p>
            <a:pPr marL="306000" lvl="1">
              <a:lnSpc>
                <a:spcPct val="120000"/>
              </a:lnSpc>
            </a:pPr>
            <a:r>
              <a:rPr lang="en-US" altLang="en-US" sz="2400" dirty="0"/>
              <a:t>  so    		   1 0 1 0</a:t>
            </a:r>
          </a:p>
          <a:p>
            <a:pPr marL="306000" lvl="1">
              <a:lnSpc>
                <a:spcPct val="120000"/>
              </a:lnSpc>
            </a:pPr>
            <a:r>
              <a:rPr lang="en-US" altLang="en-US" sz="2400" dirty="0"/>
              <a:t>  plus 6		   0 1 1 0</a:t>
            </a:r>
          </a:p>
          <a:p>
            <a:pPr marL="306000" lvl="1">
              <a:lnSpc>
                <a:spcPct val="120000"/>
              </a:lnSpc>
            </a:pPr>
            <a:r>
              <a:rPr lang="en-US" altLang="en-US" sz="2400" dirty="0"/>
              <a:t>Giving		</a:t>
            </a:r>
            <a:r>
              <a:rPr lang="en-US" altLang="en-US" sz="2400" dirty="0">
                <a:solidFill>
                  <a:srgbClr val="C00000"/>
                </a:solidFill>
              </a:rPr>
              <a:t>1 0 0 0 0</a:t>
            </a:r>
          </a:p>
          <a:p>
            <a:pPr>
              <a:lnSpc>
                <a:spcPct val="120000"/>
              </a:lnSpc>
            </a:pPr>
            <a:r>
              <a:rPr lang="en-US" altLang="en-US" sz="2400" dirty="0"/>
              <a:t>Or a carry out to the next binary digit, or if the binary in BCD, the next BCD digit.</a:t>
            </a:r>
          </a:p>
          <a:p>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xmlns="" id="{8558FEE3-6EC9-4F60-8572-95BF611D0D6E}"/>
              </a:ext>
            </a:extLst>
          </p:cNvPr>
          <p:cNvSpPr>
            <a:spLocks noGrp="1" noChangeArrowheads="1"/>
          </p:cNvSpPr>
          <p:nvPr>
            <p:ph type="title"/>
          </p:nvPr>
        </p:nvSpPr>
        <p:spPr/>
        <p:txBody>
          <a:bodyPr/>
          <a:lstStyle/>
          <a:p>
            <a:r>
              <a:rPr lang="en-US" altLang="en-US"/>
              <a:t>Another carry example</a:t>
            </a:r>
          </a:p>
        </p:txBody>
      </p:sp>
      <p:sp>
        <p:nvSpPr>
          <p:cNvPr id="13315" name="Content Placeholder 2">
            <a:extLst>
              <a:ext uri="{FF2B5EF4-FFF2-40B4-BE49-F238E27FC236}">
                <a16:creationId xmlns:a16="http://schemas.microsoft.com/office/drawing/2014/main" xmlns="" id="{6DE20DDD-3E34-4D65-B97A-67FDF1DFCD7B}"/>
              </a:ext>
            </a:extLst>
          </p:cNvPr>
          <p:cNvSpPr>
            <a:spLocks noGrp="1" noChangeArrowheads="1"/>
          </p:cNvSpPr>
          <p:nvPr>
            <p:ph idx="1"/>
          </p:nvPr>
        </p:nvSpPr>
        <p:spPr>
          <a:xfrm>
            <a:off x="581193" y="1890876"/>
            <a:ext cx="11029615" cy="4264968"/>
          </a:xfrm>
        </p:spPr>
        <p:txBody>
          <a:bodyPr>
            <a:normAutofit/>
          </a:bodyPr>
          <a:lstStyle/>
          <a:p>
            <a:r>
              <a:rPr lang="en-US" altLang="en-US" sz="2400" dirty="0"/>
              <a:t>Add 7 + 6</a:t>
            </a:r>
          </a:p>
          <a:p>
            <a:pPr marL="324000" lvl="1" indent="0">
              <a:buNone/>
            </a:pPr>
            <a:r>
              <a:rPr lang="en-US" altLang="en-US" sz="2000" dirty="0"/>
              <a:t>  have 7			 0 1 1 1</a:t>
            </a:r>
          </a:p>
          <a:p>
            <a:pPr marL="324000" lvl="1" indent="0">
              <a:buNone/>
            </a:pPr>
            <a:r>
              <a:rPr lang="en-US" altLang="en-US" sz="2000" dirty="0"/>
              <a:t>  plus 6	  		 </a:t>
            </a:r>
            <a:r>
              <a:rPr lang="en-US" altLang="en-US" sz="2000" u="sng" dirty="0"/>
              <a:t>0 1 1 0</a:t>
            </a:r>
          </a:p>
          <a:p>
            <a:pPr marL="324000" lvl="1" indent="0">
              <a:buNone/>
            </a:pPr>
            <a:r>
              <a:rPr lang="en-US" altLang="en-US" sz="2000" dirty="0"/>
              <a:t>Giving	 		 1 1 0 1				 and again out of range</a:t>
            </a:r>
          </a:p>
          <a:p>
            <a:pPr marL="324000" lvl="1" indent="0">
              <a:buNone/>
            </a:pPr>
            <a:r>
              <a:rPr lang="en-US" altLang="en-US" sz="2000" dirty="0"/>
              <a:t>Adding 6			</a:t>
            </a:r>
            <a:r>
              <a:rPr lang="en-US" altLang="en-US" sz="2000" u="sng" dirty="0"/>
              <a:t> 0 1 1 0</a:t>
            </a:r>
          </a:p>
          <a:p>
            <a:pPr marL="324000" lvl="1" indent="0">
              <a:buNone/>
            </a:pPr>
            <a:r>
              <a:rPr lang="en-US" altLang="en-US" sz="2000" dirty="0"/>
              <a:t>Giving		     </a:t>
            </a:r>
            <a:r>
              <a:rPr lang="en-US" altLang="en-US" sz="2000" dirty="0">
                <a:solidFill>
                  <a:srgbClr val="C00000"/>
                </a:solidFill>
              </a:rPr>
              <a:t>1 0 0 1 1     </a:t>
            </a:r>
            <a:r>
              <a:rPr lang="en-US" altLang="en-US" sz="2000" dirty="0"/>
              <a:t>so a 1 carries out to the next BCD digit</a:t>
            </a:r>
          </a:p>
          <a:p>
            <a:pPr marL="324000" lvl="1" indent="0">
              <a:buNone/>
            </a:pPr>
            <a:r>
              <a:rPr lang="en-US" altLang="en-US" sz="2000" dirty="0"/>
              <a:t>FINAL BCD answer   </a:t>
            </a:r>
            <a:r>
              <a:rPr lang="en-US" altLang="en-US" sz="2000" dirty="0">
                <a:solidFill>
                  <a:srgbClr val="C00000"/>
                </a:solidFill>
              </a:rPr>
              <a:t>0001  0011  or 13</a:t>
            </a:r>
            <a:r>
              <a:rPr lang="en-US" altLang="en-US" sz="2000" baseline="-25000" dirty="0">
                <a:solidFill>
                  <a:srgbClr val="C00000"/>
                </a:solidFill>
              </a:rPr>
              <a:t>10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9CE338EA-24F8-496F-9633-81903061ACB5}"/>
              </a:ext>
            </a:extLst>
          </p:cNvPr>
          <p:cNvSpPr>
            <a:spLocks noGrp="1" noChangeArrowheads="1"/>
          </p:cNvSpPr>
          <p:nvPr>
            <p:ph type="title"/>
          </p:nvPr>
        </p:nvSpPr>
        <p:spPr>
          <a:xfrm>
            <a:off x="581192" y="702156"/>
            <a:ext cx="11029616" cy="768835"/>
          </a:xfrm>
        </p:spPr>
        <p:txBody>
          <a:bodyPr/>
          <a:lstStyle/>
          <a:p>
            <a:r>
              <a:rPr lang="en-US" altLang="en-US" dirty="0"/>
              <a:t>Multibit BCD</a:t>
            </a:r>
          </a:p>
        </p:txBody>
      </p:sp>
      <p:sp>
        <p:nvSpPr>
          <p:cNvPr id="14339" name="Content Placeholder 2">
            <a:extLst>
              <a:ext uri="{FF2B5EF4-FFF2-40B4-BE49-F238E27FC236}">
                <a16:creationId xmlns:a16="http://schemas.microsoft.com/office/drawing/2014/main" xmlns="" id="{EE837E7E-750C-4648-8B06-67CDB99B4F29}"/>
              </a:ext>
            </a:extLst>
          </p:cNvPr>
          <p:cNvSpPr>
            <a:spLocks noGrp="1" noChangeArrowheads="1"/>
          </p:cNvSpPr>
          <p:nvPr>
            <p:ph idx="1"/>
          </p:nvPr>
        </p:nvSpPr>
        <p:spPr>
          <a:xfrm>
            <a:off x="7881276" y="1190393"/>
            <a:ext cx="4706426" cy="4749286"/>
          </a:xfrm>
        </p:spPr>
        <p:txBody>
          <a:bodyPr>
            <a:normAutofit/>
          </a:bodyPr>
          <a:lstStyle/>
          <a:p>
            <a:r>
              <a:rPr lang="en-US" altLang="en-US" sz="2400" dirty="0"/>
              <a:t>Add the BCD for 417 to 195</a:t>
            </a:r>
          </a:p>
          <a:p>
            <a:r>
              <a:rPr lang="en-US" altLang="en-US" sz="2400" dirty="0"/>
              <a:t>Would expect to get   612</a:t>
            </a:r>
          </a:p>
          <a:p>
            <a:pPr lvl="1"/>
            <a:r>
              <a:rPr lang="en-US" altLang="en-US" sz="2000" dirty="0"/>
              <a:t>BCD setup  - start with Least Significant Digit</a:t>
            </a:r>
          </a:p>
          <a:p>
            <a:pPr lvl="1"/>
            <a:r>
              <a:rPr lang="en-US" altLang="en-US" sz="2000" dirty="0"/>
              <a:t>  	0 1 0 0	0 0 0 1	0 1 1 1 </a:t>
            </a:r>
          </a:p>
          <a:p>
            <a:pPr lvl="1"/>
            <a:r>
              <a:rPr lang="en-US" altLang="en-US" sz="2000" dirty="0"/>
              <a:t>  	</a:t>
            </a:r>
            <a:r>
              <a:rPr lang="en-US" altLang="en-US" sz="2000" u="sng" dirty="0"/>
              <a:t>0 0 0 1</a:t>
            </a:r>
            <a:r>
              <a:rPr lang="en-US" altLang="en-US" sz="2000" dirty="0"/>
              <a:t>	</a:t>
            </a:r>
            <a:r>
              <a:rPr lang="en-US" altLang="en-US" sz="2000" u="sng" dirty="0"/>
              <a:t>1 0 0 1</a:t>
            </a:r>
            <a:r>
              <a:rPr lang="en-US" altLang="en-US" sz="2000" dirty="0"/>
              <a:t>	</a:t>
            </a:r>
            <a:r>
              <a:rPr lang="en-US" altLang="en-US" sz="2000" u="sng" dirty="0"/>
              <a:t>0 1 0 1</a:t>
            </a:r>
          </a:p>
          <a:p>
            <a:pPr lvl="1"/>
            <a:r>
              <a:rPr lang="en-US" altLang="en-US" sz="2000" dirty="0"/>
              <a:t>  					1 1 0 0</a:t>
            </a:r>
          </a:p>
          <a:p>
            <a:pPr lvl="1"/>
            <a:r>
              <a:rPr lang="en-US" altLang="en-US" sz="2000" dirty="0"/>
              <a:t>Adding 6			</a:t>
            </a:r>
            <a:r>
              <a:rPr lang="en-US" altLang="en-US" sz="2000" u="sng" dirty="0"/>
              <a:t>0 1 1 0</a:t>
            </a:r>
          </a:p>
          <a:p>
            <a:pPr lvl="1"/>
            <a:r>
              <a:rPr lang="en-US" altLang="en-US" sz="2000" dirty="0"/>
              <a:t>Gives			    </a:t>
            </a:r>
            <a:r>
              <a:rPr lang="en-US" altLang="en-US" sz="2000" dirty="0">
                <a:solidFill>
                  <a:srgbClr val="00B050"/>
                </a:solidFill>
              </a:rPr>
              <a:t>1</a:t>
            </a:r>
            <a:r>
              <a:rPr lang="en-US" altLang="en-US" sz="2000" dirty="0"/>
              <a:t>	</a:t>
            </a:r>
            <a:r>
              <a:rPr lang="en-US" altLang="en-US" sz="2000" dirty="0">
                <a:solidFill>
                  <a:srgbClr val="C00000"/>
                </a:solidFill>
              </a:rPr>
              <a:t>0 0 1 0</a:t>
            </a:r>
          </a:p>
        </p:txBody>
      </p:sp>
      <p:sp>
        <p:nvSpPr>
          <p:cNvPr id="4" name="Content Placeholder 2">
            <a:extLst>
              <a:ext uri="{FF2B5EF4-FFF2-40B4-BE49-F238E27FC236}">
                <a16:creationId xmlns:a16="http://schemas.microsoft.com/office/drawing/2014/main" xmlns="" id="{AF071EDA-1FDC-4D51-B00F-D950F6483C87}"/>
              </a:ext>
            </a:extLst>
          </p:cNvPr>
          <p:cNvSpPr txBox="1">
            <a:spLocks noChangeArrowheads="1"/>
          </p:cNvSpPr>
          <p:nvPr/>
        </p:nvSpPr>
        <p:spPr>
          <a:xfrm>
            <a:off x="3943436" y="1425012"/>
            <a:ext cx="4375121" cy="431196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dirty="0"/>
              <a:t>Had a carry to the 2</a:t>
            </a:r>
            <a:r>
              <a:rPr lang="en-US" altLang="en-US" sz="2400" baseline="30000" dirty="0"/>
              <a:t>nd</a:t>
            </a:r>
            <a:r>
              <a:rPr lang="en-US" altLang="en-US" sz="2400" dirty="0"/>
              <a:t> BCD digit position</a:t>
            </a:r>
          </a:p>
          <a:p>
            <a:pPr lvl="1"/>
            <a:r>
              <a:rPr lang="en-US" altLang="en-US" sz="2000" dirty="0"/>
              <a:t>  			         1</a:t>
            </a:r>
          </a:p>
          <a:p>
            <a:pPr lvl="1"/>
            <a:r>
              <a:rPr lang="en-US" altLang="en-US" sz="2000" dirty="0"/>
              <a:t> 	0 1 0 0	0 0 0 1	done</a:t>
            </a:r>
          </a:p>
          <a:p>
            <a:pPr lvl="1"/>
            <a:r>
              <a:rPr lang="en-US" altLang="en-US" sz="2000" dirty="0"/>
              <a:t>  	</a:t>
            </a:r>
            <a:r>
              <a:rPr lang="en-US" altLang="en-US" sz="2000" u="sng" dirty="0"/>
              <a:t>0 0 0 1</a:t>
            </a:r>
            <a:r>
              <a:rPr lang="en-US" altLang="en-US" sz="2000" dirty="0"/>
              <a:t>	</a:t>
            </a:r>
            <a:r>
              <a:rPr lang="en-US" altLang="en-US" sz="2000" u="sng" dirty="0"/>
              <a:t>1 0 0 1</a:t>
            </a:r>
            <a:r>
              <a:rPr lang="en-US" altLang="en-US" sz="2000" dirty="0"/>
              <a:t>	0 0 1 0</a:t>
            </a:r>
            <a:endParaRPr lang="en-US" altLang="en-US" sz="2000" u="sng" dirty="0"/>
          </a:p>
          <a:p>
            <a:pPr lvl="1"/>
            <a:r>
              <a:rPr lang="en-US" altLang="en-US" sz="2000" dirty="0"/>
              <a:t> 			1 0 1 1</a:t>
            </a:r>
          </a:p>
          <a:p>
            <a:pPr lvl="1"/>
            <a:r>
              <a:rPr lang="en-US" altLang="en-US" sz="2000" dirty="0"/>
              <a:t>Again + 6	</a:t>
            </a:r>
            <a:r>
              <a:rPr lang="en-US" altLang="en-US" sz="2000" u="sng" dirty="0"/>
              <a:t>0 1 1 0</a:t>
            </a:r>
          </a:p>
          <a:p>
            <a:pPr lvl="1"/>
            <a:r>
              <a:rPr lang="en-US" altLang="en-US" sz="2000" dirty="0"/>
              <a:t>Giving	   </a:t>
            </a:r>
            <a:r>
              <a:rPr lang="en-US" altLang="en-US" sz="2000" dirty="0">
                <a:solidFill>
                  <a:srgbClr val="00B050"/>
                </a:solidFill>
              </a:rPr>
              <a:t>1</a:t>
            </a:r>
            <a:r>
              <a:rPr lang="en-US" altLang="en-US" sz="2000" dirty="0"/>
              <a:t> 	</a:t>
            </a:r>
            <a:r>
              <a:rPr lang="en-US" altLang="en-US" sz="2000" dirty="0">
                <a:solidFill>
                  <a:srgbClr val="C00000"/>
                </a:solidFill>
              </a:rPr>
              <a:t>0 0 0 1</a:t>
            </a:r>
          </a:p>
          <a:p>
            <a:pPr lvl="1"/>
            <a:r>
              <a:rPr lang="en-US" altLang="en-US" sz="2000" dirty="0"/>
              <a:t>And another carry</a:t>
            </a:r>
          </a:p>
        </p:txBody>
      </p:sp>
      <p:sp>
        <p:nvSpPr>
          <p:cNvPr id="5" name="Content Placeholder 2">
            <a:extLst>
              <a:ext uri="{FF2B5EF4-FFF2-40B4-BE49-F238E27FC236}">
                <a16:creationId xmlns:a16="http://schemas.microsoft.com/office/drawing/2014/main" xmlns="" id="{CE7F5AB8-7290-42C3-915B-DCF2FFAAC2B5}"/>
              </a:ext>
            </a:extLst>
          </p:cNvPr>
          <p:cNvSpPr txBox="1">
            <a:spLocks noChangeArrowheads="1"/>
          </p:cNvSpPr>
          <p:nvPr/>
        </p:nvSpPr>
        <p:spPr>
          <a:xfrm>
            <a:off x="452440" y="1273017"/>
            <a:ext cx="3858286" cy="431196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dirty="0"/>
              <a:t>Had a carry to the </a:t>
            </a:r>
          </a:p>
          <a:p>
            <a:r>
              <a:rPr lang="en-US" altLang="en-US" sz="2400" dirty="0"/>
              <a:t>3rd BCD digit position</a:t>
            </a:r>
          </a:p>
          <a:p>
            <a:pPr lvl="1"/>
            <a:r>
              <a:rPr lang="en-US" altLang="en-US" sz="2000" dirty="0"/>
              <a:t>  	         1</a:t>
            </a:r>
          </a:p>
          <a:p>
            <a:pPr lvl="1"/>
            <a:r>
              <a:rPr lang="en-US" altLang="en-US" sz="2000" dirty="0"/>
              <a:t> 	0 1 0 0	done	done</a:t>
            </a:r>
          </a:p>
          <a:p>
            <a:pPr lvl="1"/>
            <a:r>
              <a:rPr lang="en-US" altLang="en-US" sz="2000" dirty="0"/>
              <a:t>  	</a:t>
            </a:r>
            <a:r>
              <a:rPr lang="en-US" altLang="en-US" sz="2000" u="sng" dirty="0"/>
              <a:t>0 0 0 1</a:t>
            </a:r>
            <a:r>
              <a:rPr lang="en-US" altLang="en-US" sz="2000" dirty="0"/>
              <a:t>	0 0 0 1	0 0 1 0</a:t>
            </a:r>
            <a:endParaRPr lang="en-US" altLang="en-US" sz="2000" u="sng" dirty="0"/>
          </a:p>
          <a:p>
            <a:pPr lvl="1"/>
            <a:r>
              <a:rPr lang="en-US" altLang="en-US" sz="2000" dirty="0"/>
              <a:t> 	</a:t>
            </a:r>
            <a:r>
              <a:rPr lang="en-US" altLang="en-US" sz="2000" dirty="0">
                <a:solidFill>
                  <a:srgbClr val="C00000"/>
                </a:solidFill>
              </a:rPr>
              <a:t>0 1 1 0</a:t>
            </a:r>
          </a:p>
          <a:p>
            <a:pPr marL="324000" lvl="1" indent="0">
              <a:buNone/>
            </a:pPr>
            <a:r>
              <a:rPr lang="en-US" alt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339">
                                            <p:txEl>
                                              <p:pRg st="1" end="1"/>
                                            </p:txEl>
                                          </p:spTgt>
                                        </p:tgtEl>
                                        <p:attrNameLst>
                                          <p:attrName>style.visibility</p:attrName>
                                        </p:attrNameLst>
                                      </p:cBhvr>
                                      <p:to>
                                        <p:strVal val="visible"/>
                                      </p:to>
                                    </p:set>
                                    <p:animEffect transition="in" filter="fade">
                                      <p:cBhvr>
                                        <p:cTn id="14" dur="1000"/>
                                        <p:tgtEl>
                                          <p:spTgt spid="14339">
                                            <p:txEl>
                                              <p:pRg st="1" end="1"/>
                                            </p:txEl>
                                          </p:spTgt>
                                        </p:tgtEl>
                                      </p:cBhvr>
                                    </p:animEffect>
                                    <p:anim calcmode="lin" valueType="num">
                                      <p:cBhvr>
                                        <p:cTn id="15"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Effect transition="in" filter="fade">
                                      <p:cBhvr>
                                        <p:cTn id="19" dur="1000"/>
                                        <p:tgtEl>
                                          <p:spTgt spid="14339">
                                            <p:txEl>
                                              <p:pRg st="2" end="2"/>
                                            </p:txEl>
                                          </p:spTgt>
                                        </p:tgtEl>
                                      </p:cBhvr>
                                    </p:animEffect>
                                    <p:anim calcmode="lin" valueType="num">
                                      <p:cBhvr>
                                        <p:cTn id="20"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4339">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339">
                                            <p:txEl>
                                              <p:pRg st="3" end="3"/>
                                            </p:txEl>
                                          </p:spTgt>
                                        </p:tgtEl>
                                        <p:attrNameLst>
                                          <p:attrName>style.visibility</p:attrName>
                                        </p:attrNameLst>
                                      </p:cBhvr>
                                      <p:to>
                                        <p:strVal val="visible"/>
                                      </p:to>
                                    </p:set>
                                    <p:animEffect transition="in" filter="fade">
                                      <p:cBhvr>
                                        <p:cTn id="24" dur="1000"/>
                                        <p:tgtEl>
                                          <p:spTgt spid="14339">
                                            <p:txEl>
                                              <p:pRg st="3" end="3"/>
                                            </p:txEl>
                                          </p:spTgt>
                                        </p:tgtEl>
                                      </p:cBhvr>
                                    </p:animEffect>
                                    <p:anim calcmode="lin" valueType="num">
                                      <p:cBhvr>
                                        <p:cTn id="25"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4339">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4339">
                                            <p:txEl>
                                              <p:pRg st="4" end="4"/>
                                            </p:txEl>
                                          </p:spTgt>
                                        </p:tgtEl>
                                        <p:attrNameLst>
                                          <p:attrName>style.visibility</p:attrName>
                                        </p:attrNameLst>
                                      </p:cBhvr>
                                      <p:to>
                                        <p:strVal val="visible"/>
                                      </p:to>
                                    </p:set>
                                    <p:animEffect transition="in" filter="fade">
                                      <p:cBhvr>
                                        <p:cTn id="29" dur="1000"/>
                                        <p:tgtEl>
                                          <p:spTgt spid="14339">
                                            <p:txEl>
                                              <p:pRg st="4" end="4"/>
                                            </p:txEl>
                                          </p:spTgt>
                                        </p:tgtEl>
                                      </p:cBhvr>
                                    </p:animEffect>
                                    <p:anim calcmode="lin" valueType="num">
                                      <p:cBhvr>
                                        <p:cTn id="30"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4339">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339">
                                            <p:txEl>
                                              <p:pRg st="5" end="5"/>
                                            </p:txEl>
                                          </p:spTgt>
                                        </p:tgtEl>
                                        <p:attrNameLst>
                                          <p:attrName>style.visibility</p:attrName>
                                        </p:attrNameLst>
                                      </p:cBhvr>
                                      <p:to>
                                        <p:strVal val="visible"/>
                                      </p:to>
                                    </p:set>
                                    <p:animEffect transition="in" filter="fade">
                                      <p:cBhvr>
                                        <p:cTn id="34" dur="1000"/>
                                        <p:tgtEl>
                                          <p:spTgt spid="14339">
                                            <p:txEl>
                                              <p:pRg st="5" end="5"/>
                                            </p:txEl>
                                          </p:spTgt>
                                        </p:tgtEl>
                                      </p:cBhvr>
                                    </p:animEffect>
                                    <p:anim calcmode="lin" valueType="num">
                                      <p:cBhvr>
                                        <p:cTn id="35"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4339">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339">
                                            <p:txEl>
                                              <p:pRg st="6" end="6"/>
                                            </p:txEl>
                                          </p:spTgt>
                                        </p:tgtEl>
                                        <p:attrNameLst>
                                          <p:attrName>style.visibility</p:attrName>
                                        </p:attrNameLst>
                                      </p:cBhvr>
                                      <p:to>
                                        <p:strVal val="visible"/>
                                      </p:to>
                                    </p:set>
                                    <p:animEffect transition="in" filter="fade">
                                      <p:cBhvr>
                                        <p:cTn id="39" dur="1000"/>
                                        <p:tgtEl>
                                          <p:spTgt spid="14339">
                                            <p:txEl>
                                              <p:pRg st="6" end="6"/>
                                            </p:txEl>
                                          </p:spTgt>
                                        </p:tgtEl>
                                      </p:cBhvr>
                                    </p:animEffect>
                                    <p:anim calcmode="lin" valueType="num">
                                      <p:cBhvr>
                                        <p:cTn id="40"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43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339">
                                            <p:txEl>
                                              <p:pRg st="7" end="7"/>
                                            </p:txEl>
                                          </p:spTgt>
                                        </p:tgtEl>
                                        <p:attrNameLst>
                                          <p:attrName>style.visibility</p:attrName>
                                        </p:attrNameLst>
                                      </p:cBhvr>
                                      <p:to>
                                        <p:strVal val="visible"/>
                                      </p:to>
                                    </p:set>
                                    <p:animEffect transition="in" filter="fade">
                                      <p:cBhvr>
                                        <p:cTn id="44" dur="1000"/>
                                        <p:tgtEl>
                                          <p:spTgt spid="14339">
                                            <p:txEl>
                                              <p:pRg st="7" end="7"/>
                                            </p:txEl>
                                          </p:spTgt>
                                        </p:tgtEl>
                                      </p:cBhvr>
                                    </p:animEffect>
                                    <p:anim calcmode="lin" valueType="num">
                                      <p:cBhvr>
                                        <p:cTn id="45" dur="10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1433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9CE338EA-24F8-496F-9633-81903061ACB5}"/>
              </a:ext>
            </a:extLst>
          </p:cNvPr>
          <p:cNvSpPr>
            <a:spLocks noGrp="1" noChangeArrowheads="1"/>
          </p:cNvSpPr>
          <p:nvPr>
            <p:ph type="title"/>
          </p:nvPr>
        </p:nvSpPr>
        <p:spPr>
          <a:xfrm>
            <a:off x="581192" y="702156"/>
            <a:ext cx="11029616" cy="768835"/>
          </a:xfrm>
        </p:spPr>
        <p:txBody>
          <a:bodyPr/>
          <a:lstStyle/>
          <a:p>
            <a:r>
              <a:rPr lang="en-US" altLang="en-US" dirty="0"/>
              <a:t>Multibit BCD</a:t>
            </a:r>
          </a:p>
        </p:txBody>
      </p:sp>
      <p:sp>
        <p:nvSpPr>
          <p:cNvPr id="14339" name="Content Placeholder 2">
            <a:extLst>
              <a:ext uri="{FF2B5EF4-FFF2-40B4-BE49-F238E27FC236}">
                <a16:creationId xmlns:a16="http://schemas.microsoft.com/office/drawing/2014/main" xmlns="" id="{EE837E7E-750C-4648-8B06-67CDB99B4F29}"/>
              </a:ext>
            </a:extLst>
          </p:cNvPr>
          <p:cNvSpPr>
            <a:spLocks noGrp="1" noChangeArrowheads="1"/>
          </p:cNvSpPr>
          <p:nvPr>
            <p:ph idx="1"/>
          </p:nvPr>
        </p:nvSpPr>
        <p:spPr>
          <a:xfrm>
            <a:off x="7881276" y="1190393"/>
            <a:ext cx="4706426" cy="4749286"/>
          </a:xfrm>
        </p:spPr>
        <p:txBody>
          <a:bodyPr>
            <a:normAutofit/>
          </a:bodyPr>
          <a:lstStyle/>
          <a:p>
            <a:r>
              <a:rPr lang="en-US" altLang="en-US" sz="2400" dirty="0"/>
              <a:t>Add the BCD for 417 to 195</a:t>
            </a:r>
          </a:p>
          <a:p>
            <a:r>
              <a:rPr lang="en-US" altLang="en-US" sz="2400" dirty="0"/>
              <a:t>Would expect to get   612</a:t>
            </a:r>
          </a:p>
          <a:p>
            <a:pPr lvl="1"/>
            <a:r>
              <a:rPr lang="en-US" altLang="en-US" sz="2000" dirty="0"/>
              <a:t>BCD setup  - start with Least Significant Digit</a:t>
            </a:r>
          </a:p>
          <a:p>
            <a:pPr lvl="1"/>
            <a:r>
              <a:rPr lang="en-US" altLang="en-US" sz="2000" dirty="0"/>
              <a:t>  	0 1 0 0	0 0 0 1	0 1 1 1 </a:t>
            </a:r>
          </a:p>
          <a:p>
            <a:pPr lvl="1"/>
            <a:r>
              <a:rPr lang="en-US" altLang="en-US" sz="2000" dirty="0"/>
              <a:t>  	</a:t>
            </a:r>
            <a:r>
              <a:rPr lang="en-US" altLang="en-US" sz="2000" u="sng" dirty="0"/>
              <a:t>0 0 0 1</a:t>
            </a:r>
            <a:r>
              <a:rPr lang="en-US" altLang="en-US" sz="2000" dirty="0"/>
              <a:t>	</a:t>
            </a:r>
            <a:r>
              <a:rPr lang="en-US" altLang="en-US" sz="2000" u="sng" dirty="0"/>
              <a:t>1 0 0 1</a:t>
            </a:r>
            <a:r>
              <a:rPr lang="en-US" altLang="en-US" sz="2000" dirty="0"/>
              <a:t>	</a:t>
            </a:r>
            <a:r>
              <a:rPr lang="en-US" altLang="en-US" sz="2000" u="sng" dirty="0"/>
              <a:t>0 1 0 1</a:t>
            </a:r>
          </a:p>
          <a:p>
            <a:pPr lvl="1"/>
            <a:r>
              <a:rPr lang="en-US" altLang="en-US" sz="2000" dirty="0"/>
              <a:t>  					1 1 0 0</a:t>
            </a:r>
          </a:p>
          <a:p>
            <a:pPr lvl="1"/>
            <a:r>
              <a:rPr lang="en-US" altLang="en-US" sz="2000" dirty="0"/>
              <a:t>Adding 6			</a:t>
            </a:r>
            <a:r>
              <a:rPr lang="en-US" altLang="en-US" sz="2000" u="sng" dirty="0"/>
              <a:t>0 1 1 0</a:t>
            </a:r>
          </a:p>
          <a:p>
            <a:pPr lvl="1"/>
            <a:r>
              <a:rPr lang="en-US" altLang="en-US" sz="2000" dirty="0"/>
              <a:t>Gives			    </a:t>
            </a:r>
            <a:r>
              <a:rPr lang="en-US" altLang="en-US" sz="2000" dirty="0">
                <a:solidFill>
                  <a:srgbClr val="00B050"/>
                </a:solidFill>
              </a:rPr>
              <a:t>1</a:t>
            </a:r>
            <a:r>
              <a:rPr lang="en-US" altLang="en-US" sz="2000" dirty="0"/>
              <a:t>	</a:t>
            </a:r>
            <a:r>
              <a:rPr lang="en-US" altLang="en-US" sz="2000" dirty="0">
                <a:solidFill>
                  <a:srgbClr val="C00000"/>
                </a:solidFill>
              </a:rPr>
              <a:t>0 0 1 0</a:t>
            </a:r>
          </a:p>
        </p:txBody>
      </p:sp>
      <p:sp>
        <p:nvSpPr>
          <p:cNvPr id="4" name="Content Placeholder 2">
            <a:extLst>
              <a:ext uri="{FF2B5EF4-FFF2-40B4-BE49-F238E27FC236}">
                <a16:creationId xmlns:a16="http://schemas.microsoft.com/office/drawing/2014/main" xmlns="" id="{AF071EDA-1FDC-4D51-B00F-D950F6483C87}"/>
              </a:ext>
            </a:extLst>
          </p:cNvPr>
          <p:cNvSpPr txBox="1">
            <a:spLocks noChangeArrowheads="1"/>
          </p:cNvSpPr>
          <p:nvPr/>
        </p:nvSpPr>
        <p:spPr>
          <a:xfrm>
            <a:off x="3943436" y="1425012"/>
            <a:ext cx="4375121" cy="431196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dirty="0"/>
              <a:t>Had a carry to the 2</a:t>
            </a:r>
            <a:r>
              <a:rPr lang="en-US" altLang="en-US" sz="2400" baseline="30000" dirty="0"/>
              <a:t>nd</a:t>
            </a:r>
            <a:r>
              <a:rPr lang="en-US" altLang="en-US" sz="2400" dirty="0"/>
              <a:t> BCD digit position</a:t>
            </a:r>
          </a:p>
          <a:p>
            <a:pPr lvl="1"/>
            <a:r>
              <a:rPr lang="en-US" altLang="en-US" sz="2000" dirty="0"/>
              <a:t>  			         1</a:t>
            </a:r>
          </a:p>
          <a:p>
            <a:pPr lvl="1"/>
            <a:r>
              <a:rPr lang="en-US" altLang="en-US" sz="2000" dirty="0"/>
              <a:t> 	0 1 0 0	0 0 0 1	done</a:t>
            </a:r>
          </a:p>
          <a:p>
            <a:pPr lvl="1"/>
            <a:r>
              <a:rPr lang="en-US" altLang="en-US" sz="2000" dirty="0"/>
              <a:t>  	</a:t>
            </a:r>
            <a:r>
              <a:rPr lang="en-US" altLang="en-US" sz="2000" u="sng" dirty="0"/>
              <a:t>0 0 0 1</a:t>
            </a:r>
            <a:r>
              <a:rPr lang="en-US" altLang="en-US" sz="2000" dirty="0"/>
              <a:t>	</a:t>
            </a:r>
            <a:r>
              <a:rPr lang="en-US" altLang="en-US" sz="2000" u="sng" dirty="0"/>
              <a:t>1 0 0 1</a:t>
            </a:r>
            <a:r>
              <a:rPr lang="en-US" altLang="en-US" sz="2000" dirty="0"/>
              <a:t>	0 0 1 0</a:t>
            </a:r>
            <a:endParaRPr lang="en-US" altLang="en-US" sz="2000" u="sng" dirty="0"/>
          </a:p>
          <a:p>
            <a:pPr lvl="1"/>
            <a:r>
              <a:rPr lang="en-US" altLang="en-US" sz="2000" dirty="0"/>
              <a:t> 			1 0 1 1</a:t>
            </a:r>
          </a:p>
          <a:p>
            <a:pPr lvl="1"/>
            <a:r>
              <a:rPr lang="en-US" altLang="en-US" sz="2000" dirty="0"/>
              <a:t>Again + 6	</a:t>
            </a:r>
            <a:r>
              <a:rPr lang="en-US" altLang="en-US" sz="2000" u="sng" dirty="0"/>
              <a:t>0 1 1 0</a:t>
            </a:r>
          </a:p>
          <a:p>
            <a:pPr lvl="1"/>
            <a:r>
              <a:rPr lang="en-US" altLang="en-US" sz="2000" dirty="0"/>
              <a:t>Giving	   </a:t>
            </a:r>
            <a:r>
              <a:rPr lang="en-US" altLang="en-US" sz="2000" dirty="0">
                <a:solidFill>
                  <a:srgbClr val="00B050"/>
                </a:solidFill>
              </a:rPr>
              <a:t>1</a:t>
            </a:r>
            <a:r>
              <a:rPr lang="en-US" altLang="en-US" sz="2000" dirty="0"/>
              <a:t> 	</a:t>
            </a:r>
            <a:r>
              <a:rPr lang="en-US" altLang="en-US" sz="2000" dirty="0">
                <a:solidFill>
                  <a:srgbClr val="C00000"/>
                </a:solidFill>
              </a:rPr>
              <a:t>0 0 0 1</a:t>
            </a:r>
          </a:p>
          <a:p>
            <a:pPr lvl="1"/>
            <a:r>
              <a:rPr lang="en-US" altLang="en-US" sz="2000" dirty="0"/>
              <a:t>And another carry</a:t>
            </a:r>
          </a:p>
        </p:txBody>
      </p:sp>
      <p:sp>
        <p:nvSpPr>
          <p:cNvPr id="5" name="Content Placeholder 2">
            <a:extLst>
              <a:ext uri="{FF2B5EF4-FFF2-40B4-BE49-F238E27FC236}">
                <a16:creationId xmlns:a16="http://schemas.microsoft.com/office/drawing/2014/main" xmlns="" id="{CE7F5AB8-7290-42C3-915B-DCF2FFAAC2B5}"/>
              </a:ext>
            </a:extLst>
          </p:cNvPr>
          <p:cNvSpPr txBox="1">
            <a:spLocks noChangeArrowheads="1"/>
          </p:cNvSpPr>
          <p:nvPr/>
        </p:nvSpPr>
        <p:spPr>
          <a:xfrm>
            <a:off x="452440" y="1273017"/>
            <a:ext cx="3858286" cy="431196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ltLang="en-US" sz="2400" dirty="0"/>
              <a:t>Had a carry to the </a:t>
            </a:r>
          </a:p>
          <a:p>
            <a:r>
              <a:rPr lang="en-US" altLang="en-US" sz="2400" dirty="0"/>
              <a:t>3rd BCD digit position</a:t>
            </a:r>
          </a:p>
          <a:p>
            <a:pPr lvl="1"/>
            <a:r>
              <a:rPr lang="en-US" altLang="en-US" sz="2000" dirty="0"/>
              <a:t>  	         1</a:t>
            </a:r>
          </a:p>
          <a:p>
            <a:pPr lvl="1"/>
            <a:r>
              <a:rPr lang="en-US" altLang="en-US" sz="2000" dirty="0"/>
              <a:t> 	0 1 0 0	done	done</a:t>
            </a:r>
          </a:p>
          <a:p>
            <a:pPr lvl="1"/>
            <a:r>
              <a:rPr lang="en-US" altLang="en-US" sz="2000" dirty="0"/>
              <a:t>  	</a:t>
            </a:r>
            <a:r>
              <a:rPr lang="en-US" altLang="en-US" sz="2000" u="sng" dirty="0"/>
              <a:t>0 0 0 1</a:t>
            </a:r>
            <a:r>
              <a:rPr lang="en-US" altLang="en-US" sz="2000" dirty="0"/>
              <a:t>	0 0 0 1	0 0 1 0</a:t>
            </a:r>
            <a:endParaRPr lang="en-US" altLang="en-US" sz="2000" u="sng" dirty="0"/>
          </a:p>
          <a:p>
            <a:pPr lvl="1"/>
            <a:r>
              <a:rPr lang="en-US" altLang="en-US" sz="2000" dirty="0"/>
              <a:t> 	</a:t>
            </a:r>
            <a:r>
              <a:rPr lang="en-US" altLang="en-US" sz="2000" dirty="0">
                <a:solidFill>
                  <a:srgbClr val="C00000"/>
                </a:solidFill>
              </a:rPr>
              <a:t>0 1 1 0</a:t>
            </a:r>
          </a:p>
          <a:p>
            <a:pPr marL="324000" lvl="1" indent="0">
              <a:buNone/>
            </a:pPr>
            <a:r>
              <a:rPr lang="en-US" altLang="en-US" sz="2000" dirty="0"/>
              <a:t>	</a:t>
            </a:r>
          </a:p>
        </p:txBody>
      </p:sp>
      <p:sp>
        <p:nvSpPr>
          <p:cNvPr id="7" name="TextBox 6">
            <a:extLst>
              <a:ext uri="{FF2B5EF4-FFF2-40B4-BE49-F238E27FC236}">
                <a16:creationId xmlns:a16="http://schemas.microsoft.com/office/drawing/2014/main" xmlns="" id="{DA19BF54-B990-41A8-841D-B8D201561EEA}"/>
              </a:ext>
            </a:extLst>
          </p:cNvPr>
          <p:cNvSpPr txBox="1"/>
          <p:nvPr/>
        </p:nvSpPr>
        <p:spPr>
          <a:xfrm>
            <a:off x="2570922" y="6142381"/>
            <a:ext cx="7494562" cy="646331"/>
          </a:xfrm>
          <a:prstGeom prst="rect">
            <a:avLst/>
          </a:prstGeom>
          <a:noFill/>
        </p:spPr>
        <p:txBody>
          <a:bodyPr wrap="square">
            <a:spAutoFit/>
          </a:bodyPr>
          <a:lstStyle/>
          <a:p>
            <a:r>
              <a:rPr lang="en-US" dirty="0"/>
              <a:t>And answer is  </a:t>
            </a:r>
            <a:r>
              <a:rPr lang="en-US" dirty="0">
                <a:solidFill>
                  <a:srgbClr val="C00000"/>
                </a:solidFill>
              </a:rPr>
              <a:t>0110 0001 0010 </a:t>
            </a:r>
            <a:r>
              <a:rPr lang="en-US" dirty="0"/>
              <a:t>or the BCD for the base 10 number 612	</a:t>
            </a:r>
            <a:endParaRPr lang="en-IN" dirty="0"/>
          </a:p>
        </p:txBody>
      </p:sp>
      <p:cxnSp>
        <p:nvCxnSpPr>
          <p:cNvPr id="3" name="Straight Arrow Connector 2">
            <a:extLst>
              <a:ext uri="{FF2B5EF4-FFF2-40B4-BE49-F238E27FC236}">
                <a16:creationId xmlns:a16="http://schemas.microsoft.com/office/drawing/2014/main" xmlns="" id="{EE2D1E56-E770-44AD-A2BA-EB77B05E62FD}"/>
              </a:ext>
            </a:extLst>
          </p:cNvPr>
          <p:cNvCxnSpPr/>
          <p:nvPr/>
        </p:nvCxnSpPr>
        <p:spPr>
          <a:xfrm flipH="1">
            <a:off x="5526157" y="5584982"/>
            <a:ext cx="5459895" cy="656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8E1BD1B3-DC95-48DD-9BFA-D7046724AC52}"/>
              </a:ext>
            </a:extLst>
          </p:cNvPr>
          <p:cNvCxnSpPr/>
          <p:nvPr/>
        </p:nvCxnSpPr>
        <p:spPr>
          <a:xfrm flipH="1">
            <a:off x="4863548" y="5155096"/>
            <a:ext cx="1232452" cy="1000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82BBCD1D-BB1C-4ECB-9D80-34ABFE57F89E}"/>
              </a:ext>
            </a:extLst>
          </p:cNvPr>
          <p:cNvCxnSpPr/>
          <p:nvPr/>
        </p:nvCxnSpPr>
        <p:spPr>
          <a:xfrm>
            <a:off x="1895061" y="4638261"/>
            <a:ext cx="2415664" cy="1603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55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99931" y="410822"/>
            <a:ext cx="9312965" cy="762000"/>
          </a:xfrm>
        </p:spPr>
        <p:txBody>
          <a:bodyPr>
            <a:normAutofit/>
          </a:bodyPr>
          <a:lstStyle/>
          <a:p>
            <a:r>
              <a:rPr lang="en-US" dirty="0">
                <a:solidFill>
                  <a:schemeClr val="tx1"/>
                </a:solidFill>
              </a:rPr>
              <a:t>Binary Codes-Other Weighted Codes</a:t>
            </a:r>
          </a:p>
        </p:txBody>
      </p:sp>
      <p:sp>
        <p:nvSpPr>
          <p:cNvPr id="6" name="Text Placeholder 5"/>
          <p:cNvSpPr>
            <a:spLocks noGrp="1"/>
          </p:cNvSpPr>
          <p:nvPr>
            <p:ph type="body" sz="quarter" idx="10"/>
          </p:nvPr>
        </p:nvSpPr>
        <p:spPr/>
        <p:txBody>
          <a:bodyPr/>
          <a:lstStyle/>
          <a:p>
            <a:r>
              <a:rPr lang="en-US" sz="2400" dirty="0"/>
              <a:t>6-3-1-1 Code</a:t>
            </a:r>
          </a:p>
          <a:p>
            <a:endParaRPr lang="en-US" dirty="0"/>
          </a:p>
          <a:p>
            <a:endParaRPr lang="en-US" dirty="0"/>
          </a:p>
          <a:p>
            <a:pPr lvl="1"/>
            <a:r>
              <a:rPr lang="en-US" sz="2400" dirty="0"/>
              <a:t>Example:</a:t>
            </a:r>
          </a:p>
          <a:p>
            <a:pPr lvl="2"/>
            <a:r>
              <a:rPr lang="en-US" sz="2000" dirty="0"/>
              <a:t>Encode 4 via a 6-3-1-1 code;</a:t>
            </a:r>
          </a:p>
          <a:p>
            <a:pPr lvl="2"/>
            <a:endParaRPr lang="en-US" dirty="0"/>
          </a:p>
          <a:p>
            <a:pPr lvl="3">
              <a:spcBef>
                <a:spcPts val="1200"/>
              </a:spcBef>
            </a:pPr>
            <a:r>
              <a:rPr lang="en-US" sz="1800" dirty="0"/>
              <a:t>Hence, 4 = 0101 as a 6-3-1-1 code</a:t>
            </a:r>
          </a:p>
          <a:p>
            <a:pPr lvl="3">
              <a:spcBef>
                <a:spcPts val="1200"/>
              </a:spcBef>
            </a:pPr>
            <a:endParaRPr lang="en-US" dirty="0"/>
          </a:p>
          <a:p>
            <a:pPr lvl="3">
              <a:spcBef>
                <a:spcPts val="1200"/>
              </a:spcBef>
            </a:pPr>
            <a:r>
              <a:rPr lang="en-US" sz="1800" dirty="0"/>
              <a:t>Also, 4 = 0110 as a 6-3-1-1 code</a:t>
            </a:r>
          </a:p>
          <a:p>
            <a:pPr lvl="2">
              <a:spcBef>
                <a:spcPts val="1200"/>
              </a:spcBef>
            </a:pPr>
            <a:endParaRPr lang="en-US" dirty="0"/>
          </a:p>
        </p:txBody>
      </p:sp>
      <p:graphicFrame>
        <p:nvGraphicFramePr>
          <p:cNvPr id="7" name="Object 6"/>
          <p:cNvGraphicFramePr>
            <a:graphicFrameLocks noChangeAspect="1"/>
          </p:cNvGraphicFramePr>
          <p:nvPr/>
        </p:nvGraphicFramePr>
        <p:xfrm>
          <a:off x="2819400" y="1905000"/>
          <a:ext cx="3631680" cy="457200"/>
        </p:xfrm>
        <a:graphic>
          <a:graphicData uri="http://schemas.openxmlformats.org/presentationml/2006/ole">
            <mc:AlternateContent xmlns:mc="http://schemas.openxmlformats.org/markup-compatibility/2006">
              <mc:Choice xmlns:v="urn:schemas-microsoft-com:vml" Requires="v">
                <p:oleObj spid="_x0000_s15482" name="Equation" r:id="rId3" imgW="1815840" imgH="228600" progId="Equation.DSMT4">
                  <p:embed/>
                </p:oleObj>
              </mc:Choice>
              <mc:Fallback>
                <p:oleObj name="Equation" r:id="rId3" imgW="1815840" imgH="228600" progId="Equation.DSMT4">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905000"/>
                        <a:ext cx="36316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2743200" y="2590800"/>
          <a:ext cx="3911040" cy="457200"/>
        </p:xfrm>
        <a:graphic>
          <a:graphicData uri="http://schemas.openxmlformats.org/presentationml/2006/ole">
            <mc:AlternateContent xmlns:mc="http://schemas.openxmlformats.org/markup-compatibility/2006">
              <mc:Choice xmlns:v="urn:schemas-microsoft-com:vml" Requires="v">
                <p:oleObj spid="_x0000_s15483" name="Equation" r:id="rId5" imgW="1955520" imgH="228600" progId="Equation.DSMT4">
                  <p:embed/>
                </p:oleObj>
              </mc:Choice>
              <mc:Fallback>
                <p:oleObj name="Equation" r:id="rId5" imgW="1955520" imgH="228600" progId="Equation.DSMT4">
                  <p:embed/>
                  <p:pic>
                    <p:nvPicPr>
                      <p:cNvPr id="8" name="Object 7"/>
                      <p:cNvPicPr>
                        <a:picLocks noChangeAspect="1" noChangeArrowheads="1"/>
                      </p:cNvPicPr>
                      <p:nvPr/>
                    </p:nvPicPr>
                    <p:blipFill>
                      <a:blip r:embed="rId6"/>
                      <a:srcRect/>
                      <a:stretch>
                        <a:fillRect/>
                      </a:stretch>
                    </p:blipFill>
                    <p:spPr bwMode="auto">
                      <a:xfrm>
                        <a:off x="2743200" y="2590800"/>
                        <a:ext cx="39110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88543954"/>
              </p:ext>
            </p:extLst>
          </p:nvPr>
        </p:nvGraphicFramePr>
        <p:xfrm>
          <a:off x="8364275" y="1401422"/>
          <a:ext cx="2829450" cy="4676355"/>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xmlns="" val="20000"/>
                    </a:ext>
                  </a:extLst>
                </a:gridCol>
                <a:gridCol w="1610250">
                  <a:extLst>
                    <a:ext uri="{9D8B030D-6E8A-4147-A177-3AD203B41FA5}">
                      <a16:colId xmlns:a16="http://schemas.microsoft.com/office/drawing/2014/main" xmlns="" val="20001"/>
                    </a:ext>
                  </a:extLst>
                </a:gridCol>
              </a:tblGrid>
              <a:tr h="561555">
                <a:tc>
                  <a:txBody>
                    <a:bodyPr/>
                    <a:lstStyle/>
                    <a:p>
                      <a:pPr marL="104775" marR="0" algn="ctr">
                        <a:spcBef>
                          <a:spcPts val="0"/>
                        </a:spcBef>
                        <a:spcAft>
                          <a:spcPts val="0"/>
                        </a:spcAft>
                      </a:pPr>
                      <a:r>
                        <a:rPr lang="en-US" sz="1800" dirty="0">
                          <a:solidFill>
                            <a:srgbClr val="0070C0"/>
                          </a:solidFill>
                          <a:effectLst/>
                        </a:rPr>
                        <a:t>Decimal</a:t>
                      </a:r>
                    </a:p>
                    <a:p>
                      <a:pPr marL="104775" marR="0" algn="ctr">
                        <a:spcBef>
                          <a:spcPts val="0"/>
                        </a:spcBef>
                        <a:spcAft>
                          <a:spcPts val="0"/>
                        </a:spcAft>
                      </a:pPr>
                      <a:r>
                        <a:rPr lang="en-US" sz="1800" dirty="0">
                          <a:solidFill>
                            <a:srgbClr val="0070C0"/>
                          </a:solidFill>
                          <a:effectLst/>
                        </a:rPr>
                        <a:t>Digit</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6-3-1-1</a:t>
                      </a:r>
                    </a:p>
                    <a:p>
                      <a:pPr marL="57150" marR="0" algn="ctr">
                        <a:spcBef>
                          <a:spcPts val="0"/>
                        </a:spcBef>
                        <a:spcAft>
                          <a:spcPts val="0"/>
                        </a:spcAft>
                      </a:pPr>
                      <a:r>
                        <a:rPr lang="en-US" sz="1800" dirty="0">
                          <a:solidFill>
                            <a:srgbClr val="0070C0"/>
                          </a:solidFill>
                          <a:effectLst/>
                        </a:rPr>
                        <a:t>Code</a:t>
                      </a:r>
                      <a:endParaRPr lang="en-US" sz="1800" dirty="0">
                        <a:solidFill>
                          <a:srgbClr val="0070C0"/>
                        </a:solidFill>
                        <a:effectLst/>
                        <a:latin typeface="Times New Roman"/>
                        <a:ea typeface="Times New Roman"/>
                      </a:endParaRPr>
                    </a:p>
                  </a:txBody>
                  <a:tcPr marL="0" marR="0" marT="0" marB="0" anchor="ctr"/>
                </a:tc>
                <a:extLst>
                  <a:ext uri="{0D108BD9-81ED-4DB2-BD59-A6C34878D82A}">
                    <a16:rowId xmlns:a16="http://schemas.microsoft.com/office/drawing/2014/main" xmlns="" val="10000"/>
                  </a:ext>
                </a:extLst>
              </a:tr>
              <a:tr h="374871">
                <a:tc>
                  <a:txBody>
                    <a:bodyPr/>
                    <a:lstStyle/>
                    <a:p>
                      <a:pPr marL="219075" marR="0" algn="ctr">
                        <a:lnSpc>
                          <a:spcPct val="150000"/>
                        </a:lnSpc>
                        <a:spcBef>
                          <a:spcPts val="0"/>
                        </a:spcBef>
                        <a:spcAft>
                          <a:spcPts val="0"/>
                        </a:spcAft>
                      </a:pPr>
                      <a:r>
                        <a:rPr lang="en-US" sz="1800" dirty="0">
                          <a:effectLst/>
                        </a:rPr>
                        <a:t>0</a:t>
                      </a:r>
                      <a:endParaRPr lang="en-US" sz="1800" dirty="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0000</a:t>
                      </a:r>
                      <a:endParaRPr lang="en-US" sz="180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1"/>
                  </a:ext>
                </a:extLst>
              </a:tr>
              <a:tr h="374871">
                <a:tc>
                  <a:txBody>
                    <a:bodyPr/>
                    <a:lstStyle/>
                    <a:p>
                      <a:pPr marL="219075" marR="0" algn="ctr">
                        <a:lnSpc>
                          <a:spcPct val="150000"/>
                        </a:lnSpc>
                        <a:spcBef>
                          <a:spcPts val="0"/>
                        </a:spcBef>
                        <a:spcAft>
                          <a:spcPts val="0"/>
                        </a:spcAft>
                      </a:pPr>
                      <a:r>
                        <a:rPr lang="en-US" sz="1800">
                          <a:effectLst/>
                        </a:rPr>
                        <a:t>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2"/>
                  </a:ext>
                </a:extLst>
              </a:tr>
              <a:tr h="374871">
                <a:tc>
                  <a:txBody>
                    <a:bodyPr/>
                    <a:lstStyle/>
                    <a:p>
                      <a:pPr marL="219075" marR="0" algn="ctr">
                        <a:lnSpc>
                          <a:spcPct val="150000"/>
                        </a:lnSpc>
                        <a:spcBef>
                          <a:spcPts val="0"/>
                        </a:spcBef>
                        <a:spcAft>
                          <a:spcPts val="0"/>
                        </a:spcAft>
                      </a:pPr>
                      <a:r>
                        <a:rPr lang="en-US" sz="1800">
                          <a:effectLst/>
                        </a:rPr>
                        <a:t>2</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3"/>
                  </a:ext>
                </a:extLst>
              </a:tr>
              <a:tr h="374871">
                <a:tc>
                  <a:txBody>
                    <a:bodyPr/>
                    <a:lstStyle/>
                    <a:p>
                      <a:pPr marL="219075" marR="0" algn="ctr">
                        <a:lnSpc>
                          <a:spcPct val="150000"/>
                        </a:lnSpc>
                        <a:spcBef>
                          <a:spcPts val="0"/>
                        </a:spcBef>
                        <a:spcAft>
                          <a:spcPts val="0"/>
                        </a:spcAft>
                      </a:pPr>
                      <a:r>
                        <a:rPr lang="en-US" sz="1800">
                          <a:effectLst/>
                        </a:rPr>
                        <a:t>3</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4"/>
                  </a:ext>
                </a:extLst>
              </a:tr>
              <a:tr h="374871">
                <a:tc>
                  <a:txBody>
                    <a:bodyPr/>
                    <a:lstStyle/>
                    <a:p>
                      <a:pPr marL="219075" marR="0" algn="ctr">
                        <a:lnSpc>
                          <a:spcPct val="150000"/>
                        </a:lnSpc>
                        <a:spcBef>
                          <a:spcPts val="0"/>
                        </a:spcBef>
                        <a:spcAft>
                          <a:spcPts val="0"/>
                        </a:spcAft>
                      </a:pPr>
                      <a:r>
                        <a:rPr lang="en-US" sz="1800">
                          <a:effectLst/>
                        </a:rPr>
                        <a:t>4</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5"/>
                  </a:ext>
                </a:extLst>
              </a:tr>
              <a:tr h="374871">
                <a:tc>
                  <a:txBody>
                    <a:bodyPr/>
                    <a:lstStyle/>
                    <a:p>
                      <a:pPr marL="219075" marR="0" algn="ctr">
                        <a:lnSpc>
                          <a:spcPct val="150000"/>
                        </a:lnSpc>
                        <a:spcBef>
                          <a:spcPts val="0"/>
                        </a:spcBef>
                        <a:spcAft>
                          <a:spcPts val="0"/>
                        </a:spcAft>
                      </a:pPr>
                      <a:r>
                        <a:rPr lang="en-US" sz="1800">
                          <a:effectLst/>
                        </a:rPr>
                        <a:t>5</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6"/>
                  </a:ext>
                </a:extLst>
              </a:tr>
              <a:tr h="374871">
                <a:tc>
                  <a:txBody>
                    <a:bodyPr/>
                    <a:lstStyle/>
                    <a:p>
                      <a:pPr marL="219075" marR="0" algn="ctr">
                        <a:lnSpc>
                          <a:spcPct val="150000"/>
                        </a:lnSpc>
                        <a:spcBef>
                          <a:spcPts val="0"/>
                        </a:spcBef>
                        <a:spcAft>
                          <a:spcPts val="0"/>
                        </a:spcAft>
                      </a:pPr>
                      <a:r>
                        <a:rPr lang="en-US" sz="1800">
                          <a:effectLst/>
                        </a:rPr>
                        <a:t>6</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7"/>
                  </a:ext>
                </a:extLst>
              </a:tr>
              <a:tr h="374871">
                <a:tc>
                  <a:txBody>
                    <a:bodyPr/>
                    <a:lstStyle/>
                    <a:p>
                      <a:pPr marL="219075" marR="0" algn="ctr">
                        <a:lnSpc>
                          <a:spcPct val="150000"/>
                        </a:lnSpc>
                        <a:spcBef>
                          <a:spcPts val="0"/>
                        </a:spcBef>
                        <a:spcAft>
                          <a:spcPts val="0"/>
                        </a:spcAft>
                      </a:pPr>
                      <a:r>
                        <a:rPr lang="en-US" sz="1800">
                          <a:effectLst/>
                        </a:rPr>
                        <a:t>7</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8"/>
                  </a:ext>
                </a:extLst>
              </a:tr>
              <a:tr h="374871">
                <a:tc>
                  <a:txBody>
                    <a:bodyPr/>
                    <a:lstStyle/>
                    <a:p>
                      <a:pPr marL="219075" marR="0" algn="ctr">
                        <a:lnSpc>
                          <a:spcPct val="150000"/>
                        </a:lnSpc>
                        <a:spcBef>
                          <a:spcPts val="0"/>
                        </a:spcBef>
                        <a:spcAft>
                          <a:spcPts val="0"/>
                        </a:spcAft>
                      </a:pPr>
                      <a:r>
                        <a:rPr lang="en-US" sz="1800">
                          <a:effectLst/>
                        </a:rPr>
                        <a:t>8</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9"/>
                  </a:ext>
                </a:extLst>
              </a:tr>
              <a:tr h="374871">
                <a:tc>
                  <a:txBody>
                    <a:bodyPr/>
                    <a:lstStyle/>
                    <a:p>
                      <a:pPr marL="219075" marR="0" algn="ctr">
                        <a:lnSpc>
                          <a:spcPct val="150000"/>
                        </a:lnSpc>
                        <a:spcBef>
                          <a:spcPts val="0"/>
                        </a:spcBef>
                        <a:spcAft>
                          <a:spcPts val="0"/>
                        </a:spcAft>
                      </a:pPr>
                      <a:r>
                        <a:rPr lang="en-US" sz="1800">
                          <a:effectLst/>
                        </a:rPr>
                        <a:t>9</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1100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10"/>
                  </a:ext>
                </a:extLst>
              </a:tr>
            </a:tbl>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778935511"/>
              </p:ext>
            </p:extLst>
          </p:nvPr>
        </p:nvGraphicFramePr>
        <p:xfrm>
          <a:off x="3468758" y="3887471"/>
          <a:ext cx="3276600" cy="355600"/>
        </p:xfrm>
        <a:graphic>
          <a:graphicData uri="http://schemas.openxmlformats.org/presentationml/2006/ole">
            <mc:AlternateContent xmlns:mc="http://schemas.openxmlformats.org/markup-compatibility/2006">
              <mc:Choice xmlns:v="urn:schemas-microsoft-com:vml" Requires="v">
                <p:oleObj spid="_x0000_s15484" name="Equation" r:id="rId7" imgW="1638000" imgH="177480" progId="Equation.DSMT4">
                  <p:embed/>
                </p:oleObj>
              </mc:Choice>
              <mc:Fallback>
                <p:oleObj name="Equation" r:id="rId7" imgW="1638000" imgH="177480" progId="Equation.DSMT4">
                  <p:embed/>
                  <p:pic>
                    <p:nvPicPr>
                      <p:cNvPr id="10" name="Object 9"/>
                      <p:cNvPicPr>
                        <a:picLocks noChangeAspect="1" noChangeArrowheads="1"/>
                      </p:cNvPicPr>
                      <p:nvPr/>
                    </p:nvPicPr>
                    <p:blipFill>
                      <a:blip r:embed="rId8"/>
                      <a:srcRect/>
                      <a:stretch>
                        <a:fillRect/>
                      </a:stretch>
                    </p:blipFill>
                    <p:spPr bwMode="auto">
                      <a:xfrm>
                        <a:off x="3468758" y="3887471"/>
                        <a:ext cx="3276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92695341"/>
              </p:ext>
            </p:extLst>
          </p:nvPr>
        </p:nvGraphicFramePr>
        <p:xfrm>
          <a:off x="3505200" y="4751071"/>
          <a:ext cx="3276600" cy="355600"/>
        </p:xfrm>
        <a:graphic>
          <a:graphicData uri="http://schemas.openxmlformats.org/presentationml/2006/ole">
            <mc:AlternateContent xmlns:mc="http://schemas.openxmlformats.org/markup-compatibility/2006">
              <mc:Choice xmlns:v="urn:schemas-microsoft-com:vml" Requires="v">
                <p:oleObj spid="_x0000_s15485" name="Equation" r:id="rId9" imgW="1638000" imgH="177480" progId="Equation.DSMT4">
                  <p:embed/>
                </p:oleObj>
              </mc:Choice>
              <mc:Fallback>
                <p:oleObj name="Equation" r:id="rId9" imgW="1638000" imgH="177480" progId="Equation.DSMT4">
                  <p:embed/>
                  <p:pic>
                    <p:nvPicPr>
                      <p:cNvPr id="12" name="Object 11"/>
                      <p:cNvPicPr>
                        <a:picLocks noChangeAspect="1" noChangeArrowheads="1"/>
                      </p:cNvPicPr>
                      <p:nvPr/>
                    </p:nvPicPr>
                    <p:blipFill>
                      <a:blip r:embed="rId10"/>
                      <a:srcRect/>
                      <a:stretch>
                        <a:fillRect/>
                      </a:stretch>
                    </p:blipFill>
                    <p:spPr bwMode="auto">
                      <a:xfrm>
                        <a:off x="3505200" y="4751071"/>
                        <a:ext cx="3276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2895600" y="5867401"/>
            <a:ext cx="4805162" cy="461665"/>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US" sz="2400" dirty="0"/>
              <a:t>The 6-3-1-1 encoding is not unique !!</a:t>
            </a:r>
          </a:p>
        </p:txBody>
      </p:sp>
    </p:spTree>
    <p:extLst>
      <p:ext uri="{BB962C8B-B14F-4D97-AF65-F5344CB8AC3E}">
        <p14:creationId xmlns:p14="http://schemas.microsoft.com/office/powerpoint/2010/main" val="179813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8382" y="533400"/>
            <a:ext cx="8915400" cy="762000"/>
          </a:xfrm>
        </p:spPr>
        <p:txBody>
          <a:bodyPr>
            <a:normAutofit/>
          </a:bodyPr>
          <a:lstStyle/>
          <a:p>
            <a:r>
              <a:rPr lang="en-US" dirty="0">
                <a:solidFill>
                  <a:schemeClr val="tx1"/>
                </a:solidFill>
              </a:rPr>
              <a:t>Binary Codes -Weighted Codes</a:t>
            </a:r>
          </a:p>
        </p:txBody>
      </p:sp>
      <p:sp>
        <p:nvSpPr>
          <p:cNvPr id="6" name="Text Placeholder 5"/>
          <p:cNvSpPr>
            <a:spLocks noGrp="1"/>
          </p:cNvSpPr>
          <p:nvPr>
            <p:ph type="body" sz="quarter" idx="10"/>
          </p:nvPr>
        </p:nvSpPr>
        <p:spPr/>
        <p:txBody>
          <a:bodyPr>
            <a:normAutofit/>
          </a:bodyPr>
          <a:lstStyle/>
          <a:p>
            <a:r>
              <a:rPr lang="en-US" sz="2800" dirty="0"/>
              <a:t>Other Weighted Codes</a:t>
            </a:r>
          </a:p>
          <a:p>
            <a:pPr lvl="1"/>
            <a:r>
              <a:rPr lang="en-US" sz="2400" dirty="0"/>
              <a:t>Excess-3 Code: BDC + 3</a:t>
            </a:r>
          </a:p>
        </p:txBody>
      </p:sp>
      <p:graphicFrame>
        <p:nvGraphicFramePr>
          <p:cNvPr id="8" name="Table 7"/>
          <p:cNvGraphicFramePr>
            <a:graphicFrameLocks noGrp="1"/>
          </p:cNvGraphicFramePr>
          <p:nvPr>
            <p:extLst>
              <p:ext uri="{D42A27DB-BD31-4B8C-83A1-F6EECF244321}">
                <p14:modId xmlns:p14="http://schemas.microsoft.com/office/powerpoint/2010/main" val="1204989215"/>
              </p:ext>
            </p:extLst>
          </p:nvPr>
        </p:nvGraphicFramePr>
        <p:xfrm>
          <a:off x="6154172" y="1142999"/>
          <a:ext cx="2209800" cy="4978570"/>
        </p:xfrm>
        <a:graphic>
          <a:graphicData uri="http://schemas.openxmlformats.org/drawingml/2006/table">
            <a:tbl>
              <a:tblPr>
                <a:tableStyleId>{5C22544A-7EE6-4342-B048-85BDC9FD1C3A}</a:tableStyleId>
              </a:tblPr>
              <a:tblGrid>
                <a:gridCol w="121920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tblGrid>
              <a:tr h="863770">
                <a:tc>
                  <a:txBody>
                    <a:bodyPr/>
                    <a:lstStyle/>
                    <a:p>
                      <a:pPr marL="104775" marR="0" algn="ctr">
                        <a:spcBef>
                          <a:spcPts val="0"/>
                        </a:spcBef>
                        <a:spcAft>
                          <a:spcPts val="0"/>
                        </a:spcAft>
                      </a:pPr>
                      <a:r>
                        <a:rPr lang="en-US" sz="1800" dirty="0">
                          <a:solidFill>
                            <a:srgbClr val="0070C0"/>
                          </a:solidFill>
                          <a:effectLst/>
                        </a:rPr>
                        <a:t>Decimal</a:t>
                      </a:r>
                    </a:p>
                    <a:p>
                      <a:pPr marL="104775" marR="0" algn="ctr">
                        <a:spcBef>
                          <a:spcPts val="0"/>
                        </a:spcBef>
                        <a:spcAft>
                          <a:spcPts val="0"/>
                        </a:spcAft>
                      </a:pPr>
                      <a:r>
                        <a:rPr lang="en-US" sz="1800" dirty="0">
                          <a:solidFill>
                            <a:srgbClr val="0070C0"/>
                          </a:solidFill>
                          <a:effectLst/>
                        </a:rPr>
                        <a:t>Digit</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8-4-2-1</a:t>
                      </a:r>
                    </a:p>
                    <a:p>
                      <a:pPr marL="57150" marR="0" algn="ctr">
                        <a:spcBef>
                          <a:spcPts val="0"/>
                        </a:spcBef>
                        <a:spcAft>
                          <a:spcPts val="0"/>
                        </a:spcAft>
                      </a:pPr>
                      <a:r>
                        <a:rPr lang="en-US" sz="1800" dirty="0">
                          <a:solidFill>
                            <a:srgbClr val="0070C0"/>
                          </a:solidFill>
                          <a:effectLst/>
                        </a:rPr>
                        <a:t>Code</a:t>
                      </a:r>
                    </a:p>
                    <a:p>
                      <a:pPr marL="57150" marR="0" algn="ctr">
                        <a:spcBef>
                          <a:spcPts val="0"/>
                        </a:spcBef>
                        <a:spcAft>
                          <a:spcPts val="0"/>
                        </a:spcAft>
                      </a:pPr>
                      <a:r>
                        <a:rPr lang="en-US" sz="1800" dirty="0">
                          <a:solidFill>
                            <a:srgbClr val="0070C0"/>
                          </a:solidFill>
                          <a:effectLst/>
                        </a:rPr>
                        <a:t>(BCD)</a:t>
                      </a:r>
                      <a:endParaRPr lang="en-US" sz="1800" dirty="0">
                        <a:solidFill>
                          <a:srgbClr val="0070C0"/>
                        </a:solidFill>
                        <a:effectLst/>
                        <a:latin typeface="Times New Roman"/>
                        <a:ea typeface="Times New Roman"/>
                      </a:endParaRPr>
                    </a:p>
                  </a:txBody>
                  <a:tcPr marL="0" marR="0" marT="0" marB="0" anchor="ctr"/>
                </a:tc>
                <a:extLst>
                  <a:ext uri="{0D108BD9-81ED-4DB2-BD59-A6C34878D82A}">
                    <a16:rowId xmlns:a16="http://schemas.microsoft.com/office/drawing/2014/main" xmlns="" val="10000"/>
                  </a:ext>
                </a:extLst>
              </a:tr>
              <a:tr h="384412">
                <a:tc>
                  <a:txBody>
                    <a:bodyPr/>
                    <a:lstStyle/>
                    <a:p>
                      <a:pPr marL="219075" marR="0" algn="ctr">
                        <a:lnSpc>
                          <a:spcPct val="150000"/>
                        </a:lnSpc>
                        <a:spcBef>
                          <a:spcPts val="0"/>
                        </a:spcBef>
                        <a:spcAft>
                          <a:spcPts val="0"/>
                        </a:spcAft>
                      </a:pPr>
                      <a:r>
                        <a:rPr lang="en-US" sz="1800">
                          <a:effectLst/>
                        </a:rPr>
                        <a:t>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1"/>
                  </a:ext>
                </a:extLst>
              </a:tr>
              <a:tr h="384412">
                <a:tc>
                  <a:txBody>
                    <a:bodyPr/>
                    <a:lstStyle/>
                    <a:p>
                      <a:pPr marL="219075" marR="0" algn="ctr">
                        <a:lnSpc>
                          <a:spcPct val="150000"/>
                        </a:lnSpc>
                        <a:spcBef>
                          <a:spcPts val="0"/>
                        </a:spcBef>
                        <a:spcAft>
                          <a:spcPts val="0"/>
                        </a:spcAft>
                      </a:pPr>
                      <a:r>
                        <a:rPr lang="en-US" sz="1800">
                          <a:effectLst/>
                        </a:rPr>
                        <a:t>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2"/>
                  </a:ext>
                </a:extLst>
              </a:tr>
              <a:tr h="384412">
                <a:tc>
                  <a:txBody>
                    <a:bodyPr/>
                    <a:lstStyle/>
                    <a:p>
                      <a:pPr marL="219075" marR="0" algn="ctr">
                        <a:lnSpc>
                          <a:spcPct val="150000"/>
                        </a:lnSpc>
                        <a:spcBef>
                          <a:spcPts val="0"/>
                        </a:spcBef>
                        <a:spcAft>
                          <a:spcPts val="0"/>
                        </a:spcAft>
                      </a:pPr>
                      <a:r>
                        <a:rPr lang="en-US" sz="1800">
                          <a:effectLst/>
                        </a:rPr>
                        <a:t>2</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3"/>
                  </a:ext>
                </a:extLst>
              </a:tr>
              <a:tr h="384412">
                <a:tc>
                  <a:txBody>
                    <a:bodyPr/>
                    <a:lstStyle/>
                    <a:p>
                      <a:pPr marL="219075" marR="0" algn="ctr">
                        <a:lnSpc>
                          <a:spcPct val="150000"/>
                        </a:lnSpc>
                        <a:spcBef>
                          <a:spcPts val="0"/>
                        </a:spcBef>
                        <a:spcAft>
                          <a:spcPts val="0"/>
                        </a:spcAft>
                      </a:pPr>
                      <a:r>
                        <a:rPr lang="en-US" sz="1800">
                          <a:effectLst/>
                        </a:rPr>
                        <a:t>3</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4"/>
                  </a:ext>
                </a:extLst>
              </a:tr>
              <a:tr h="384412">
                <a:tc>
                  <a:txBody>
                    <a:bodyPr/>
                    <a:lstStyle/>
                    <a:p>
                      <a:pPr marL="219075" marR="0" algn="ctr">
                        <a:lnSpc>
                          <a:spcPct val="150000"/>
                        </a:lnSpc>
                        <a:spcBef>
                          <a:spcPts val="0"/>
                        </a:spcBef>
                        <a:spcAft>
                          <a:spcPts val="0"/>
                        </a:spcAft>
                      </a:pPr>
                      <a:r>
                        <a:rPr lang="en-US" sz="1800">
                          <a:effectLst/>
                        </a:rPr>
                        <a:t>4</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5"/>
                  </a:ext>
                </a:extLst>
              </a:tr>
              <a:tr h="384412">
                <a:tc>
                  <a:txBody>
                    <a:bodyPr/>
                    <a:lstStyle/>
                    <a:p>
                      <a:pPr marL="219075" marR="0" algn="ctr">
                        <a:lnSpc>
                          <a:spcPct val="150000"/>
                        </a:lnSpc>
                        <a:spcBef>
                          <a:spcPts val="0"/>
                        </a:spcBef>
                        <a:spcAft>
                          <a:spcPts val="0"/>
                        </a:spcAft>
                      </a:pPr>
                      <a:r>
                        <a:rPr lang="en-US" sz="1800">
                          <a:effectLst/>
                        </a:rPr>
                        <a:t>5</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6"/>
                  </a:ext>
                </a:extLst>
              </a:tr>
              <a:tr h="384412">
                <a:tc>
                  <a:txBody>
                    <a:bodyPr/>
                    <a:lstStyle/>
                    <a:p>
                      <a:pPr marL="219075" marR="0" algn="ctr">
                        <a:lnSpc>
                          <a:spcPct val="150000"/>
                        </a:lnSpc>
                        <a:spcBef>
                          <a:spcPts val="0"/>
                        </a:spcBef>
                        <a:spcAft>
                          <a:spcPts val="0"/>
                        </a:spcAft>
                      </a:pPr>
                      <a:r>
                        <a:rPr lang="en-US" sz="1800">
                          <a:effectLst/>
                        </a:rPr>
                        <a:t>6</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7"/>
                  </a:ext>
                </a:extLst>
              </a:tr>
              <a:tr h="384412">
                <a:tc>
                  <a:txBody>
                    <a:bodyPr/>
                    <a:lstStyle/>
                    <a:p>
                      <a:pPr marL="219075" marR="0" algn="ctr">
                        <a:lnSpc>
                          <a:spcPct val="150000"/>
                        </a:lnSpc>
                        <a:spcBef>
                          <a:spcPts val="0"/>
                        </a:spcBef>
                        <a:spcAft>
                          <a:spcPts val="0"/>
                        </a:spcAft>
                      </a:pPr>
                      <a:r>
                        <a:rPr lang="en-US" sz="1800">
                          <a:effectLst/>
                        </a:rPr>
                        <a:t>7</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8"/>
                  </a:ext>
                </a:extLst>
              </a:tr>
              <a:tr h="384412">
                <a:tc>
                  <a:txBody>
                    <a:bodyPr/>
                    <a:lstStyle/>
                    <a:p>
                      <a:pPr marL="219075" marR="0" algn="ctr">
                        <a:lnSpc>
                          <a:spcPct val="150000"/>
                        </a:lnSpc>
                        <a:spcBef>
                          <a:spcPts val="0"/>
                        </a:spcBef>
                        <a:spcAft>
                          <a:spcPts val="0"/>
                        </a:spcAft>
                      </a:pPr>
                      <a:r>
                        <a:rPr lang="en-US" sz="1800">
                          <a:effectLst/>
                        </a:rPr>
                        <a:t>8</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9"/>
                  </a:ext>
                </a:extLst>
              </a:tr>
              <a:tr h="384412">
                <a:tc>
                  <a:txBody>
                    <a:bodyPr/>
                    <a:lstStyle/>
                    <a:p>
                      <a:pPr marL="219075" marR="0" algn="ctr">
                        <a:lnSpc>
                          <a:spcPct val="150000"/>
                        </a:lnSpc>
                        <a:spcBef>
                          <a:spcPts val="0"/>
                        </a:spcBef>
                        <a:spcAft>
                          <a:spcPts val="0"/>
                        </a:spcAft>
                      </a:pPr>
                      <a:r>
                        <a:rPr lang="en-US" sz="1800">
                          <a:effectLst/>
                        </a:rPr>
                        <a:t>9</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1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95354692"/>
              </p:ext>
            </p:extLst>
          </p:nvPr>
        </p:nvGraphicFramePr>
        <p:xfrm>
          <a:off x="9560697" y="1143000"/>
          <a:ext cx="1567815" cy="4978571"/>
        </p:xfrm>
        <a:graphic>
          <a:graphicData uri="http://schemas.openxmlformats.org/drawingml/2006/table">
            <a:tbl>
              <a:tblPr>
                <a:tableStyleId>{5C22544A-7EE6-4342-B048-85BDC9FD1C3A}</a:tableStyleId>
              </a:tblPr>
              <a:tblGrid>
                <a:gridCol w="1567815">
                  <a:extLst>
                    <a:ext uri="{9D8B030D-6E8A-4147-A177-3AD203B41FA5}">
                      <a16:colId xmlns:a16="http://schemas.microsoft.com/office/drawing/2014/main" xmlns="" val="20000"/>
                    </a:ext>
                  </a:extLst>
                </a:gridCol>
              </a:tblGrid>
              <a:tr h="863771">
                <a:tc>
                  <a:txBody>
                    <a:bodyPr/>
                    <a:lstStyle/>
                    <a:p>
                      <a:pPr marL="57150" marR="0" algn="ctr">
                        <a:spcBef>
                          <a:spcPts val="0"/>
                        </a:spcBef>
                        <a:spcAft>
                          <a:spcPts val="0"/>
                        </a:spcAft>
                      </a:pPr>
                      <a:r>
                        <a:rPr lang="en-US" sz="1800" dirty="0">
                          <a:solidFill>
                            <a:srgbClr val="0070C0"/>
                          </a:solidFill>
                          <a:effectLst/>
                        </a:rPr>
                        <a:t>Excess-3</a:t>
                      </a:r>
                    </a:p>
                    <a:p>
                      <a:pPr marL="57150" marR="0" algn="ctr">
                        <a:spcBef>
                          <a:spcPts val="0"/>
                        </a:spcBef>
                        <a:spcAft>
                          <a:spcPts val="0"/>
                        </a:spcAft>
                      </a:pPr>
                      <a:r>
                        <a:rPr lang="en-US" sz="1800" dirty="0">
                          <a:solidFill>
                            <a:srgbClr val="0070C0"/>
                          </a:solidFill>
                          <a:effectLst/>
                        </a:rPr>
                        <a:t>Code</a:t>
                      </a:r>
                    </a:p>
                    <a:p>
                      <a:pPr marL="57150" marR="0" algn="ctr">
                        <a:spcBef>
                          <a:spcPts val="0"/>
                        </a:spcBef>
                        <a:spcAft>
                          <a:spcPts val="0"/>
                        </a:spcAft>
                      </a:pPr>
                      <a:endParaRPr lang="en-US" sz="1800" dirty="0">
                        <a:solidFill>
                          <a:srgbClr val="0070C0"/>
                        </a:solidFill>
                        <a:effectLst/>
                        <a:latin typeface="Times New Roman"/>
                        <a:ea typeface="Times New Roman"/>
                      </a:endParaRPr>
                    </a:p>
                  </a:txBody>
                  <a:tcPr marL="0" marR="0" marT="0" marB="0" anchor="ctr"/>
                </a:tc>
                <a:extLst>
                  <a:ext uri="{0D108BD9-81ED-4DB2-BD59-A6C34878D82A}">
                    <a16:rowId xmlns:a16="http://schemas.microsoft.com/office/drawing/2014/main" xmlns="" val="10000"/>
                  </a:ext>
                </a:extLst>
              </a:tr>
              <a:tr h="384412">
                <a:tc>
                  <a:txBody>
                    <a:bodyPr/>
                    <a:lstStyle/>
                    <a:p>
                      <a:pPr marL="219075" marR="0" algn="ctr">
                        <a:lnSpc>
                          <a:spcPct val="150000"/>
                        </a:lnSpc>
                        <a:spcBef>
                          <a:spcPts val="0"/>
                        </a:spcBef>
                        <a:spcAft>
                          <a:spcPts val="0"/>
                        </a:spcAft>
                      </a:pPr>
                      <a:r>
                        <a:rPr lang="en-US" sz="1800" dirty="0">
                          <a:effectLst/>
                        </a:rPr>
                        <a:t>0011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1"/>
                  </a:ext>
                </a:extLst>
              </a:tr>
              <a:tr h="384412">
                <a:tc>
                  <a:txBody>
                    <a:bodyPr/>
                    <a:lstStyle/>
                    <a:p>
                      <a:pPr marL="219075" marR="0" algn="ctr">
                        <a:lnSpc>
                          <a:spcPct val="150000"/>
                        </a:lnSpc>
                        <a:spcBef>
                          <a:spcPts val="0"/>
                        </a:spcBef>
                        <a:spcAft>
                          <a:spcPts val="0"/>
                        </a:spcAft>
                      </a:pPr>
                      <a:r>
                        <a:rPr lang="en-US" sz="1800" dirty="0">
                          <a:effectLst/>
                        </a:rPr>
                        <a:t>0100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2"/>
                  </a:ext>
                </a:extLst>
              </a:tr>
              <a:tr h="384412">
                <a:tc>
                  <a:txBody>
                    <a:bodyPr/>
                    <a:lstStyle/>
                    <a:p>
                      <a:pPr marL="219075" marR="0" algn="ctr">
                        <a:lnSpc>
                          <a:spcPct val="150000"/>
                        </a:lnSpc>
                        <a:spcBef>
                          <a:spcPts val="0"/>
                        </a:spcBef>
                        <a:spcAft>
                          <a:spcPts val="0"/>
                        </a:spcAft>
                      </a:pPr>
                      <a:r>
                        <a:rPr lang="en-US" sz="1800" dirty="0">
                          <a:effectLst/>
                        </a:rPr>
                        <a:t>0101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3"/>
                  </a:ext>
                </a:extLst>
              </a:tr>
              <a:tr h="384412">
                <a:tc>
                  <a:txBody>
                    <a:bodyPr/>
                    <a:lstStyle/>
                    <a:p>
                      <a:pPr marL="219075" marR="0" algn="ctr">
                        <a:lnSpc>
                          <a:spcPct val="150000"/>
                        </a:lnSpc>
                        <a:spcBef>
                          <a:spcPts val="0"/>
                        </a:spcBef>
                        <a:spcAft>
                          <a:spcPts val="0"/>
                        </a:spcAft>
                      </a:pPr>
                      <a:r>
                        <a:rPr lang="en-US" sz="1800" dirty="0">
                          <a:effectLst/>
                        </a:rPr>
                        <a:t>0110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4"/>
                  </a:ext>
                </a:extLst>
              </a:tr>
              <a:tr h="384412">
                <a:tc>
                  <a:txBody>
                    <a:bodyPr/>
                    <a:lstStyle/>
                    <a:p>
                      <a:pPr marL="219075" marR="0" algn="ctr">
                        <a:lnSpc>
                          <a:spcPct val="150000"/>
                        </a:lnSpc>
                        <a:spcBef>
                          <a:spcPts val="0"/>
                        </a:spcBef>
                        <a:spcAft>
                          <a:spcPts val="0"/>
                        </a:spcAft>
                      </a:pPr>
                      <a:r>
                        <a:rPr lang="en-US" sz="1800" dirty="0">
                          <a:effectLst/>
                        </a:rPr>
                        <a:t>0111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5"/>
                  </a:ext>
                </a:extLst>
              </a:tr>
              <a:tr h="384412">
                <a:tc>
                  <a:txBody>
                    <a:bodyPr/>
                    <a:lstStyle/>
                    <a:p>
                      <a:pPr marL="219075" marR="0" algn="ctr">
                        <a:lnSpc>
                          <a:spcPct val="150000"/>
                        </a:lnSpc>
                        <a:spcBef>
                          <a:spcPts val="0"/>
                        </a:spcBef>
                        <a:spcAft>
                          <a:spcPts val="0"/>
                        </a:spcAft>
                      </a:pPr>
                      <a:r>
                        <a:rPr lang="en-US" sz="1800" dirty="0">
                          <a:effectLst/>
                        </a:rPr>
                        <a:t>1000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6"/>
                  </a:ext>
                </a:extLst>
              </a:tr>
              <a:tr h="384412">
                <a:tc>
                  <a:txBody>
                    <a:bodyPr/>
                    <a:lstStyle/>
                    <a:p>
                      <a:pPr marL="219075" marR="0" algn="ctr">
                        <a:lnSpc>
                          <a:spcPct val="150000"/>
                        </a:lnSpc>
                        <a:spcBef>
                          <a:spcPts val="0"/>
                        </a:spcBef>
                        <a:spcAft>
                          <a:spcPts val="0"/>
                        </a:spcAft>
                      </a:pPr>
                      <a:r>
                        <a:rPr lang="en-US" sz="1800" dirty="0">
                          <a:effectLst/>
                        </a:rPr>
                        <a:t>1001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7"/>
                  </a:ext>
                </a:extLst>
              </a:tr>
              <a:tr h="384412">
                <a:tc>
                  <a:txBody>
                    <a:bodyPr/>
                    <a:lstStyle/>
                    <a:p>
                      <a:pPr marL="219075" marR="0" algn="ctr">
                        <a:lnSpc>
                          <a:spcPct val="150000"/>
                        </a:lnSpc>
                        <a:spcBef>
                          <a:spcPts val="0"/>
                        </a:spcBef>
                        <a:spcAft>
                          <a:spcPts val="0"/>
                        </a:spcAft>
                      </a:pPr>
                      <a:r>
                        <a:rPr lang="en-US" sz="1800" dirty="0">
                          <a:effectLst/>
                        </a:rPr>
                        <a:t>1010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8"/>
                  </a:ext>
                </a:extLst>
              </a:tr>
              <a:tr h="384412">
                <a:tc>
                  <a:txBody>
                    <a:bodyPr/>
                    <a:lstStyle/>
                    <a:p>
                      <a:pPr marL="219075" marR="0" algn="ctr">
                        <a:lnSpc>
                          <a:spcPct val="150000"/>
                        </a:lnSpc>
                        <a:spcBef>
                          <a:spcPts val="0"/>
                        </a:spcBef>
                        <a:spcAft>
                          <a:spcPts val="0"/>
                        </a:spcAft>
                      </a:pPr>
                      <a:r>
                        <a:rPr lang="en-US" sz="1800" dirty="0">
                          <a:effectLst/>
                        </a:rPr>
                        <a:t>1011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9"/>
                  </a:ext>
                </a:extLst>
              </a:tr>
              <a:tr h="384412">
                <a:tc>
                  <a:txBody>
                    <a:bodyPr/>
                    <a:lstStyle/>
                    <a:p>
                      <a:pPr marL="219075" marR="0" algn="ctr">
                        <a:lnSpc>
                          <a:spcPct val="150000"/>
                        </a:lnSpc>
                        <a:spcBef>
                          <a:spcPts val="0"/>
                        </a:spcBef>
                        <a:spcAft>
                          <a:spcPts val="0"/>
                        </a:spcAft>
                      </a:pPr>
                      <a:r>
                        <a:rPr lang="en-US" sz="1800" dirty="0">
                          <a:effectLst/>
                        </a:rPr>
                        <a:t>1100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10"/>
                  </a:ext>
                </a:extLst>
              </a:tr>
            </a:tbl>
          </a:graphicData>
        </a:graphic>
      </p:graphicFrame>
      <p:sp>
        <p:nvSpPr>
          <p:cNvPr id="13" name="TextBox 12"/>
          <p:cNvSpPr txBox="1"/>
          <p:nvPr/>
        </p:nvSpPr>
        <p:spPr>
          <a:xfrm>
            <a:off x="8507896" y="3429000"/>
            <a:ext cx="764953"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a:t>+3=</a:t>
            </a:r>
          </a:p>
        </p:txBody>
      </p:sp>
    </p:spTree>
    <p:extLst>
      <p:ext uri="{BB962C8B-B14F-4D97-AF65-F5344CB8AC3E}">
        <p14:creationId xmlns:p14="http://schemas.microsoft.com/office/powerpoint/2010/main" val="233843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51556" y="533400"/>
            <a:ext cx="8915400" cy="762000"/>
          </a:xfrm>
        </p:spPr>
        <p:txBody>
          <a:bodyPr>
            <a:noAutofit/>
          </a:bodyPr>
          <a:lstStyle/>
          <a:p>
            <a:r>
              <a:rPr lang="en-US" sz="2800" dirty="0">
                <a:solidFill>
                  <a:schemeClr val="tx1"/>
                </a:solidFill>
              </a:rPr>
              <a:t>Binary Codes -Weighted Codes</a:t>
            </a:r>
          </a:p>
        </p:txBody>
      </p:sp>
      <p:sp>
        <p:nvSpPr>
          <p:cNvPr id="6" name="Text Placeholder 5"/>
          <p:cNvSpPr>
            <a:spLocks noGrp="1"/>
          </p:cNvSpPr>
          <p:nvPr>
            <p:ph type="body" sz="quarter" idx="10"/>
          </p:nvPr>
        </p:nvSpPr>
        <p:spPr/>
        <p:txBody>
          <a:bodyPr>
            <a:normAutofit/>
          </a:bodyPr>
          <a:lstStyle/>
          <a:p>
            <a:r>
              <a:rPr lang="en-US" sz="2400" dirty="0"/>
              <a:t>Other Weighted Codes</a:t>
            </a:r>
          </a:p>
          <a:p>
            <a:pPr lvl="1"/>
            <a:r>
              <a:rPr lang="en-US" sz="2800" dirty="0"/>
              <a:t>2-out-of-5 Code</a:t>
            </a:r>
          </a:p>
          <a:p>
            <a:pPr lvl="2"/>
            <a:r>
              <a:rPr lang="en-US" sz="2400" dirty="0"/>
              <a:t>Two out of 5 bits are 1’s for every decimal digit</a:t>
            </a:r>
          </a:p>
        </p:txBody>
      </p:sp>
      <p:graphicFrame>
        <p:nvGraphicFramePr>
          <p:cNvPr id="9" name="Table 8"/>
          <p:cNvGraphicFramePr>
            <a:graphicFrameLocks noGrp="1"/>
          </p:cNvGraphicFramePr>
          <p:nvPr>
            <p:extLst>
              <p:ext uri="{D42A27DB-BD31-4B8C-83A1-F6EECF244321}">
                <p14:modId xmlns:p14="http://schemas.microsoft.com/office/powerpoint/2010/main" val="2363560661"/>
              </p:ext>
            </p:extLst>
          </p:nvPr>
        </p:nvGraphicFramePr>
        <p:xfrm>
          <a:off x="8368749" y="1499787"/>
          <a:ext cx="2471529" cy="4720515"/>
        </p:xfrm>
        <a:graphic>
          <a:graphicData uri="http://schemas.openxmlformats.org/drawingml/2006/table">
            <a:tbl>
              <a:tblPr>
                <a:tableStyleId>{5C22544A-7EE6-4342-B048-85BDC9FD1C3A}</a:tableStyleId>
              </a:tblPr>
              <a:tblGrid>
                <a:gridCol w="1382679">
                  <a:extLst>
                    <a:ext uri="{9D8B030D-6E8A-4147-A177-3AD203B41FA5}">
                      <a16:colId xmlns:a16="http://schemas.microsoft.com/office/drawing/2014/main" xmlns="" val="20000"/>
                    </a:ext>
                  </a:extLst>
                </a:gridCol>
                <a:gridCol w="1088850">
                  <a:extLst>
                    <a:ext uri="{9D8B030D-6E8A-4147-A177-3AD203B41FA5}">
                      <a16:colId xmlns:a16="http://schemas.microsoft.com/office/drawing/2014/main" xmlns="" val="20001"/>
                    </a:ext>
                  </a:extLst>
                </a:gridCol>
              </a:tblGrid>
              <a:tr h="605715">
                <a:tc>
                  <a:txBody>
                    <a:bodyPr/>
                    <a:lstStyle/>
                    <a:p>
                      <a:pPr marL="104775" marR="0" algn="ctr">
                        <a:spcBef>
                          <a:spcPts val="0"/>
                        </a:spcBef>
                        <a:spcAft>
                          <a:spcPts val="0"/>
                        </a:spcAft>
                      </a:pPr>
                      <a:r>
                        <a:rPr lang="en-US" sz="1800" dirty="0">
                          <a:solidFill>
                            <a:srgbClr val="0070C0"/>
                          </a:solidFill>
                          <a:effectLst/>
                        </a:rPr>
                        <a:t>Decimal</a:t>
                      </a:r>
                    </a:p>
                    <a:p>
                      <a:pPr marL="104775" marR="0" algn="ctr">
                        <a:spcBef>
                          <a:spcPts val="0"/>
                        </a:spcBef>
                        <a:spcAft>
                          <a:spcPts val="0"/>
                        </a:spcAft>
                      </a:pPr>
                      <a:r>
                        <a:rPr lang="en-US" sz="1800" dirty="0">
                          <a:solidFill>
                            <a:srgbClr val="0070C0"/>
                          </a:solidFill>
                          <a:effectLst/>
                        </a:rPr>
                        <a:t>Digit</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2-out-of-5</a:t>
                      </a:r>
                    </a:p>
                    <a:p>
                      <a:pPr marL="57150" marR="0" algn="ctr">
                        <a:spcBef>
                          <a:spcPts val="0"/>
                        </a:spcBef>
                        <a:spcAft>
                          <a:spcPts val="0"/>
                        </a:spcAft>
                      </a:pPr>
                      <a:r>
                        <a:rPr lang="en-US" sz="1800" dirty="0">
                          <a:solidFill>
                            <a:srgbClr val="0070C0"/>
                          </a:solidFill>
                          <a:effectLst/>
                        </a:rPr>
                        <a:t>Code</a:t>
                      </a:r>
                      <a:endParaRPr lang="en-US" sz="1800" dirty="0">
                        <a:solidFill>
                          <a:srgbClr val="0070C0"/>
                        </a:solidFill>
                        <a:effectLst/>
                        <a:latin typeface="Times New Roman"/>
                        <a:ea typeface="Times New Roman"/>
                      </a:endParaRPr>
                    </a:p>
                  </a:txBody>
                  <a:tcPr marL="0" marR="0" marT="0" marB="0" anchor="ctr"/>
                </a:tc>
                <a:extLst>
                  <a:ext uri="{0D108BD9-81ED-4DB2-BD59-A6C34878D82A}">
                    <a16:rowId xmlns:a16="http://schemas.microsoft.com/office/drawing/2014/main" xmlns="" val="10000"/>
                  </a:ext>
                </a:extLst>
              </a:tr>
              <a:tr h="404351">
                <a:tc>
                  <a:txBody>
                    <a:bodyPr/>
                    <a:lstStyle/>
                    <a:p>
                      <a:pPr marL="219075" marR="0" algn="ctr">
                        <a:lnSpc>
                          <a:spcPct val="150000"/>
                        </a:lnSpc>
                        <a:spcBef>
                          <a:spcPts val="0"/>
                        </a:spcBef>
                        <a:spcAft>
                          <a:spcPts val="0"/>
                        </a:spcAft>
                      </a:pPr>
                      <a:r>
                        <a:rPr lang="en-US" sz="1800" dirty="0">
                          <a:effectLst/>
                        </a:rPr>
                        <a:t>0</a:t>
                      </a:r>
                      <a:endParaRPr lang="en-US" sz="1800" dirty="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1"/>
                  </a:ext>
                </a:extLst>
              </a:tr>
              <a:tr h="404351">
                <a:tc>
                  <a:txBody>
                    <a:bodyPr/>
                    <a:lstStyle/>
                    <a:p>
                      <a:pPr marL="219075" marR="0" algn="ctr">
                        <a:lnSpc>
                          <a:spcPct val="150000"/>
                        </a:lnSpc>
                        <a:spcBef>
                          <a:spcPts val="0"/>
                        </a:spcBef>
                        <a:spcAft>
                          <a:spcPts val="0"/>
                        </a:spcAft>
                      </a:pPr>
                      <a:r>
                        <a:rPr lang="en-US" sz="1800">
                          <a:effectLst/>
                        </a:rPr>
                        <a:t>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2"/>
                  </a:ext>
                </a:extLst>
              </a:tr>
              <a:tr h="404351">
                <a:tc>
                  <a:txBody>
                    <a:bodyPr/>
                    <a:lstStyle/>
                    <a:p>
                      <a:pPr marL="219075" marR="0" algn="ctr">
                        <a:lnSpc>
                          <a:spcPct val="150000"/>
                        </a:lnSpc>
                        <a:spcBef>
                          <a:spcPts val="0"/>
                        </a:spcBef>
                        <a:spcAft>
                          <a:spcPts val="0"/>
                        </a:spcAft>
                      </a:pPr>
                      <a:r>
                        <a:rPr lang="en-US" sz="1800">
                          <a:effectLst/>
                        </a:rPr>
                        <a:t>2</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3"/>
                  </a:ext>
                </a:extLst>
              </a:tr>
              <a:tr h="404351">
                <a:tc>
                  <a:txBody>
                    <a:bodyPr/>
                    <a:lstStyle/>
                    <a:p>
                      <a:pPr marL="219075" marR="0" algn="ctr">
                        <a:lnSpc>
                          <a:spcPct val="150000"/>
                        </a:lnSpc>
                        <a:spcBef>
                          <a:spcPts val="0"/>
                        </a:spcBef>
                        <a:spcAft>
                          <a:spcPts val="0"/>
                        </a:spcAft>
                      </a:pPr>
                      <a:r>
                        <a:rPr lang="en-US" sz="1800">
                          <a:effectLst/>
                        </a:rPr>
                        <a:t>3</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4"/>
                  </a:ext>
                </a:extLst>
              </a:tr>
              <a:tr h="404351">
                <a:tc>
                  <a:txBody>
                    <a:bodyPr/>
                    <a:lstStyle/>
                    <a:p>
                      <a:pPr marL="219075" marR="0" algn="ctr">
                        <a:lnSpc>
                          <a:spcPct val="150000"/>
                        </a:lnSpc>
                        <a:spcBef>
                          <a:spcPts val="0"/>
                        </a:spcBef>
                        <a:spcAft>
                          <a:spcPts val="0"/>
                        </a:spcAft>
                      </a:pPr>
                      <a:r>
                        <a:rPr lang="en-US" sz="1800">
                          <a:effectLst/>
                        </a:rPr>
                        <a:t>4</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5"/>
                  </a:ext>
                </a:extLst>
              </a:tr>
              <a:tr h="404351">
                <a:tc>
                  <a:txBody>
                    <a:bodyPr/>
                    <a:lstStyle/>
                    <a:p>
                      <a:pPr marL="219075" marR="0" algn="ctr">
                        <a:lnSpc>
                          <a:spcPct val="150000"/>
                        </a:lnSpc>
                        <a:spcBef>
                          <a:spcPts val="0"/>
                        </a:spcBef>
                        <a:spcAft>
                          <a:spcPts val="0"/>
                        </a:spcAft>
                      </a:pPr>
                      <a:r>
                        <a:rPr lang="en-US" sz="1800">
                          <a:effectLst/>
                        </a:rPr>
                        <a:t>5</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6"/>
                  </a:ext>
                </a:extLst>
              </a:tr>
              <a:tr h="404351">
                <a:tc>
                  <a:txBody>
                    <a:bodyPr/>
                    <a:lstStyle/>
                    <a:p>
                      <a:pPr marL="219075" marR="0" algn="ctr">
                        <a:lnSpc>
                          <a:spcPct val="150000"/>
                        </a:lnSpc>
                        <a:spcBef>
                          <a:spcPts val="0"/>
                        </a:spcBef>
                        <a:spcAft>
                          <a:spcPts val="0"/>
                        </a:spcAft>
                      </a:pPr>
                      <a:r>
                        <a:rPr lang="en-US" sz="1800">
                          <a:effectLst/>
                        </a:rPr>
                        <a:t>6</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7"/>
                  </a:ext>
                </a:extLst>
              </a:tr>
              <a:tr h="404351">
                <a:tc>
                  <a:txBody>
                    <a:bodyPr/>
                    <a:lstStyle/>
                    <a:p>
                      <a:pPr marL="219075" marR="0" algn="ctr">
                        <a:lnSpc>
                          <a:spcPct val="150000"/>
                        </a:lnSpc>
                        <a:spcBef>
                          <a:spcPts val="0"/>
                        </a:spcBef>
                        <a:spcAft>
                          <a:spcPts val="0"/>
                        </a:spcAft>
                      </a:pPr>
                      <a:r>
                        <a:rPr lang="en-US" sz="1800">
                          <a:effectLst/>
                        </a:rPr>
                        <a:t>7</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8"/>
                  </a:ext>
                </a:extLst>
              </a:tr>
              <a:tr h="404351">
                <a:tc>
                  <a:txBody>
                    <a:bodyPr/>
                    <a:lstStyle/>
                    <a:p>
                      <a:pPr marL="219075" marR="0" algn="ctr">
                        <a:lnSpc>
                          <a:spcPct val="150000"/>
                        </a:lnSpc>
                        <a:spcBef>
                          <a:spcPts val="0"/>
                        </a:spcBef>
                        <a:spcAft>
                          <a:spcPts val="0"/>
                        </a:spcAft>
                      </a:pPr>
                      <a:r>
                        <a:rPr lang="en-US" sz="1800">
                          <a:effectLst/>
                        </a:rPr>
                        <a:t>8</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10100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9"/>
                  </a:ext>
                </a:extLst>
              </a:tr>
              <a:tr h="404351">
                <a:tc>
                  <a:txBody>
                    <a:bodyPr/>
                    <a:lstStyle/>
                    <a:p>
                      <a:pPr marL="219075" marR="0" algn="ctr">
                        <a:lnSpc>
                          <a:spcPct val="150000"/>
                        </a:lnSpc>
                        <a:spcBef>
                          <a:spcPts val="0"/>
                        </a:spcBef>
                        <a:spcAft>
                          <a:spcPts val="0"/>
                        </a:spcAft>
                      </a:pPr>
                      <a:r>
                        <a:rPr lang="en-US" sz="1800">
                          <a:effectLst/>
                        </a:rPr>
                        <a:t>9</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11000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412251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524716"/>
            <a:ext cx="8915400" cy="762000"/>
          </a:xfrm>
        </p:spPr>
        <p:txBody>
          <a:bodyPr>
            <a:normAutofit/>
          </a:bodyPr>
          <a:lstStyle/>
          <a:p>
            <a:r>
              <a:rPr lang="en-US" sz="3600" dirty="0"/>
              <a:t>Binary Codes -</a:t>
            </a:r>
            <a:r>
              <a:rPr lang="en-US" sz="3600" dirty="0">
                <a:solidFill>
                  <a:schemeClr val="tx1"/>
                </a:solidFill>
              </a:rPr>
              <a:t>Binary Codes: Examples</a:t>
            </a:r>
          </a:p>
        </p:txBody>
      </p:sp>
      <p:sp>
        <p:nvSpPr>
          <p:cNvPr id="6" name="Text Placeholder 5"/>
          <p:cNvSpPr>
            <a:spLocks noGrp="1"/>
          </p:cNvSpPr>
          <p:nvPr>
            <p:ph type="body" sz="quarter" idx="10"/>
          </p:nvPr>
        </p:nvSpPr>
        <p:spPr>
          <a:xfrm>
            <a:off x="1371599" y="1143000"/>
            <a:ext cx="10144539" cy="5181600"/>
          </a:xfrm>
        </p:spPr>
        <p:txBody>
          <a:bodyPr/>
          <a:lstStyle/>
          <a:p>
            <a:r>
              <a:rPr lang="en-US" sz="2000" dirty="0"/>
              <a:t>What does 1110 0110 represent in a 5-2-2-1 weighted code?</a:t>
            </a:r>
          </a:p>
          <a:p>
            <a:endParaRPr lang="en-US" dirty="0"/>
          </a:p>
          <a:p>
            <a:r>
              <a:rPr lang="en-US" sz="2000" dirty="0"/>
              <a:t>What does 1000 0110 represent in a BCD (</a:t>
            </a:r>
            <a:r>
              <a:rPr lang="en-US" sz="2000" i="1" dirty="0"/>
              <a:t>i.e</a:t>
            </a:r>
            <a:r>
              <a:rPr lang="en-US" sz="2000" dirty="0"/>
              <a:t>. 8-4-2-1) weighted code?</a:t>
            </a:r>
          </a:p>
          <a:p>
            <a:endParaRPr lang="en-US" dirty="0"/>
          </a:p>
          <a:p>
            <a:pPr>
              <a:spcBef>
                <a:spcPts val="1200"/>
              </a:spcBef>
            </a:pPr>
            <a:r>
              <a:rPr lang="en-US" sz="2000" dirty="0"/>
              <a:t>Express 4 9 in excess-3 code</a:t>
            </a:r>
          </a:p>
          <a:p>
            <a:endParaRPr lang="en-US" dirty="0"/>
          </a:p>
        </p:txBody>
      </p:sp>
      <p:sp>
        <p:nvSpPr>
          <p:cNvPr id="7" name="TextBox 6"/>
          <p:cNvSpPr txBox="1"/>
          <p:nvPr/>
        </p:nvSpPr>
        <p:spPr>
          <a:xfrm>
            <a:off x="2650674" y="2636226"/>
            <a:ext cx="1433406" cy="369332"/>
          </a:xfrm>
          <a:prstGeom prst="rect">
            <a:avLst/>
          </a:prstGeom>
          <a:noFill/>
        </p:spPr>
        <p:txBody>
          <a:bodyPr wrap="none" rtlCol="0">
            <a:spAutoFit/>
          </a:bodyPr>
          <a:lstStyle/>
          <a:p>
            <a:r>
              <a:rPr lang="en-US" dirty="0"/>
              <a:t>5+2+2+0=9</a:t>
            </a:r>
          </a:p>
        </p:txBody>
      </p:sp>
      <p:sp>
        <p:nvSpPr>
          <p:cNvPr id="8" name="TextBox 7"/>
          <p:cNvSpPr txBox="1"/>
          <p:nvPr/>
        </p:nvSpPr>
        <p:spPr>
          <a:xfrm>
            <a:off x="4322833" y="2693015"/>
            <a:ext cx="1433406" cy="369332"/>
          </a:xfrm>
          <a:prstGeom prst="rect">
            <a:avLst/>
          </a:prstGeom>
          <a:noFill/>
        </p:spPr>
        <p:txBody>
          <a:bodyPr wrap="none" rtlCol="0">
            <a:spAutoFit/>
          </a:bodyPr>
          <a:lstStyle/>
          <a:p>
            <a:r>
              <a:rPr lang="en-US" dirty="0"/>
              <a:t>0+2+2+0=4</a:t>
            </a:r>
          </a:p>
        </p:txBody>
      </p:sp>
      <p:sp>
        <p:nvSpPr>
          <p:cNvPr id="9" name="TextBox 8"/>
          <p:cNvSpPr txBox="1"/>
          <p:nvPr/>
        </p:nvSpPr>
        <p:spPr>
          <a:xfrm>
            <a:off x="6129311" y="2820892"/>
            <a:ext cx="1090363"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ANS:  9 4</a:t>
            </a:r>
          </a:p>
        </p:txBody>
      </p:sp>
      <p:sp>
        <p:nvSpPr>
          <p:cNvPr id="10" name="Rectangle 9"/>
          <p:cNvSpPr/>
          <p:nvPr/>
        </p:nvSpPr>
        <p:spPr>
          <a:xfrm>
            <a:off x="2525797" y="2743200"/>
            <a:ext cx="164592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36115" y="2653546"/>
            <a:ext cx="164592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48479" y="2653546"/>
            <a:ext cx="164592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362200" y="4814054"/>
            <a:ext cx="2677336" cy="369332"/>
          </a:xfrm>
          <a:prstGeom prst="rect">
            <a:avLst/>
          </a:prstGeom>
          <a:noFill/>
        </p:spPr>
        <p:txBody>
          <a:bodyPr wrap="none" rtlCol="0">
            <a:spAutoFit/>
          </a:bodyPr>
          <a:lstStyle/>
          <a:p>
            <a:r>
              <a:rPr lang="en-US" dirty="0"/>
              <a:t>4 = 0100 + 0011 = 0111</a:t>
            </a:r>
          </a:p>
        </p:txBody>
      </p:sp>
      <p:sp>
        <p:nvSpPr>
          <p:cNvPr id="14" name="TextBox 13"/>
          <p:cNvSpPr txBox="1"/>
          <p:nvPr/>
        </p:nvSpPr>
        <p:spPr>
          <a:xfrm>
            <a:off x="5223200" y="4814054"/>
            <a:ext cx="2292615" cy="369332"/>
          </a:xfrm>
          <a:prstGeom prst="rect">
            <a:avLst/>
          </a:prstGeom>
          <a:noFill/>
        </p:spPr>
        <p:txBody>
          <a:bodyPr wrap="none" rtlCol="0">
            <a:spAutoFit/>
          </a:bodyPr>
          <a:lstStyle/>
          <a:p>
            <a:r>
              <a:rPr lang="en-US" dirty="0"/>
              <a:t>9=1001+0011=1100</a:t>
            </a:r>
          </a:p>
        </p:txBody>
      </p:sp>
      <p:sp>
        <p:nvSpPr>
          <p:cNvPr id="16" name="Rectangle 15"/>
          <p:cNvSpPr/>
          <p:nvPr/>
        </p:nvSpPr>
        <p:spPr>
          <a:xfrm>
            <a:off x="2362200" y="4724400"/>
            <a:ext cx="2500596"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00925" y="4724400"/>
            <a:ext cx="2787153"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350412" y="5484614"/>
            <a:ext cx="1850186"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ANS:  0111 1100</a:t>
            </a:r>
          </a:p>
        </p:txBody>
      </p:sp>
      <p:sp>
        <p:nvSpPr>
          <p:cNvPr id="20" name="Rectangle 19"/>
          <p:cNvSpPr/>
          <p:nvPr/>
        </p:nvSpPr>
        <p:spPr>
          <a:xfrm>
            <a:off x="3270377" y="5394960"/>
            <a:ext cx="1952822"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888476" y="3655814"/>
            <a:ext cx="1433406" cy="369332"/>
          </a:xfrm>
          <a:prstGeom prst="rect">
            <a:avLst/>
          </a:prstGeom>
          <a:noFill/>
        </p:spPr>
        <p:txBody>
          <a:bodyPr wrap="none" rtlCol="0">
            <a:spAutoFit/>
          </a:bodyPr>
          <a:lstStyle/>
          <a:p>
            <a:r>
              <a:rPr lang="en-US" dirty="0"/>
              <a:t>8+0+0+0=8</a:t>
            </a:r>
          </a:p>
        </p:txBody>
      </p:sp>
      <p:sp>
        <p:nvSpPr>
          <p:cNvPr id="22" name="TextBox 21"/>
          <p:cNvSpPr txBox="1"/>
          <p:nvPr/>
        </p:nvSpPr>
        <p:spPr>
          <a:xfrm>
            <a:off x="4488676" y="3655814"/>
            <a:ext cx="1433406" cy="369332"/>
          </a:xfrm>
          <a:prstGeom prst="rect">
            <a:avLst/>
          </a:prstGeom>
          <a:noFill/>
        </p:spPr>
        <p:txBody>
          <a:bodyPr wrap="none" rtlCol="0">
            <a:spAutoFit/>
          </a:bodyPr>
          <a:lstStyle/>
          <a:p>
            <a:r>
              <a:rPr lang="en-US" dirty="0"/>
              <a:t>0+4+2+0=6</a:t>
            </a:r>
          </a:p>
        </p:txBody>
      </p:sp>
      <p:sp>
        <p:nvSpPr>
          <p:cNvPr id="23" name="TextBox 22"/>
          <p:cNvSpPr txBox="1"/>
          <p:nvPr/>
        </p:nvSpPr>
        <p:spPr>
          <a:xfrm>
            <a:off x="6135961" y="3655814"/>
            <a:ext cx="1090363"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ANS:  8 6</a:t>
            </a:r>
          </a:p>
        </p:txBody>
      </p:sp>
      <p:sp>
        <p:nvSpPr>
          <p:cNvPr id="24" name="Rectangle 23"/>
          <p:cNvSpPr/>
          <p:nvPr/>
        </p:nvSpPr>
        <p:spPr>
          <a:xfrm>
            <a:off x="2667000" y="3566160"/>
            <a:ext cx="164592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412476" y="3566160"/>
            <a:ext cx="164592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088876" y="3566160"/>
            <a:ext cx="164592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67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animBg="1"/>
      <p:bldP spid="17" grpId="0" animBg="1"/>
      <p:bldP spid="20" grpId="0" animBg="1"/>
      <p:bldP spid="24" grpId="0" animBg="1"/>
      <p:bldP spid="25" grpId="0" animBg="1"/>
      <p:bldP spid="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8000" y="545547"/>
            <a:ext cx="10055087" cy="762000"/>
          </a:xfrm>
        </p:spPr>
        <p:txBody>
          <a:bodyPr>
            <a:normAutofit/>
          </a:bodyPr>
          <a:lstStyle/>
          <a:p>
            <a:r>
              <a:rPr lang="en-US" dirty="0">
                <a:solidFill>
                  <a:schemeClr val="tx1"/>
                </a:solidFill>
              </a:rPr>
              <a:t>Binary Codes -Weighted Codes</a:t>
            </a:r>
          </a:p>
        </p:txBody>
      </p:sp>
      <p:sp>
        <p:nvSpPr>
          <p:cNvPr id="6" name="Text Placeholder 5"/>
          <p:cNvSpPr>
            <a:spLocks noGrp="1"/>
          </p:cNvSpPr>
          <p:nvPr>
            <p:ph type="body" sz="quarter" idx="10"/>
          </p:nvPr>
        </p:nvSpPr>
        <p:spPr/>
        <p:txBody>
          <a:bodyPr>
            <a:normAutofit/>
          </a:bodyPr>
          <a:lstStyle/>
          <a:p>
            <a:r>
              <a:rPr lang="en-US" sz="2800" dirty="0"/>
              <a:t>Other Weighted Codes</a:t>
            </a:r>
          </a:p>
          <a:p>
            <a:pPr lvl="1"/>
            <a:r>
              <a:rPr lang="en-US" sz="2400" dirty="0"/>
              <a:t>Gray Code</a:t>
            </a:r>
          </a:p>
          <a:p>
            <a:pPr lvl="2"/>
            <a:r>
              <a:rPr lang="en-US" sz="2000" dirty="0"/>
              <a:t>Codes for successive decimal digits differ by exactly one bit</a:t>
            </a:r>
          </a:p>
        </p:txBody>
      </p:sp>
      <p:graphicFrame>
        <p:nvGraphicFramePr>
          <p:cNvPr id="8" name="Table 7"/>
          <p:cNvGraphicFramePr>
            <a:graphicFrameLocks noGrp="1"/>
          </p:cNvGraphicFramePr>
          <p:nvPr>
            <p:extLst>
              <p:ext uri="{D42A27DB-BD31-4B8C-83A1-F6EECF244321}">
                <p14:modId xmlns:p14="http://schemas.microsoft.com/office/powerpoint/2010/main" val="1015692680"/>
              </p:ext>
            </p:extLst>
          </p:nvPr>
        </p:nvGraphicFramePr>
        <p:xfrm>
          <a:off x="7239000" y="1472094"/>
          <a:ext cx="3906078" cy="5047976"/>
        </p:xfrm>
        <a:graphic>
          <a:graphicData uri="http://schemas.openxmlformats.org/drawingml/2006/table">
            <a:tbl>
              <a:tblPr>
                <a:tableStyleId>{5C22544A-7EE6-4342-B048-85BDC9FD1C3A}</a:tableStyleId>
              </a:tblPr>
              <a:tblGrid>
                <a:gridCol w="1928921">
                  <a:extLst>
                    <a:ext uri="{9D8B030D-6E8A-4147-A177-3AD203B41FA5}">
                      <a16:colId xmlns:a16="http://schemas.microsoft.com/office/drawing/2014/main" xmlns="" val="20000"/>
                    </a:ext>
                  </a:extLst>
                </a:gridCol>
                <a:gridCol w="1977157">
                  <a:extLst>
                    <a:ext uri="{9D8B030D-6E8A-4147-A177-3AD203B41FA5}">
                      <a16:colId xmlns:a16="http://schemas.microsoft.com/office/drawing/2014/main" xmlns="" val="20001"/>
                    </a:ext>
                  </a:extLst>
                </a:gridCol>
              </a:tblGrid>
              <a:tr h="657666">
                <a:tc>
                  <a:txBody>
                    <a:bodyPr/>
                    <a:lstStyle/>
                    <a:p>
                      <a:pPr marL="104775" marR="0" algn="ctr">
                        <a:spcBef>
                          <a:spcPts val="0"/>
                        </a:spcBef>
                        <a:spcAft>
                          <a:spcPts val="0"/>
                        </a:spcAft>
                      </a:pPr>
                      <a:r>
                        <a:rPr lang="en-US" sz="1800" dirty="0">
                          <a:solidFill>
                            <a:srgbClr val="0070C0"/>
                          </a:solidFill>
                          <a:effectLst/>
                        </a:rPr>
                        <a:t>Decimal</a:t>
                      </a:r>
                    </a:p>
                    <a:p>
                      <a:pPr marL="104775" marR="0" algn="ctr">
                        <a:spcBef>
                          <a:spcPts val="0"/>
                        </a:spcBef>
                        <a:spcAft>
                          <a:spcPts val="0"/>
                        </a:spcAft>
                      </a:pPr>
                      <a:r>
                        <a:rPr lang="en-US" sz="1800" dirty="0">
                          <a:solidFill>
                            <a:srgbClr val="0070C0"/>
                          </a:solidFill>
                          <a:effectLst/>
                        </a:rPr>
                        <a:t>Digit</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Gray</a:t>
                      </a:r>
                    </a:p>
                    <a:p>
                      <a:pPr marL="57150" marR="0" algn="ctr">
                        <a:spcBef>
                          <a:spcPts val="0"/>
                        </a:spcBef>
                        <a:spcAft>
                          <a:spcPts val="0"/>
                        </a:spcAft>
                      </a:pPr>
                      <a:r>
                        <a:rPr lang="en-US" sz="1800" dirty="0">
                          <a:solidFill>
                            <a:srgbClr val="0070C0"/>
                          </a:solidFill>
                          <a:effectLst/>
                        </a:rPr>
                        <a:t>Code</a:t>
                      </a:r>
                      <a:endParaRPr lang="en-US" sz="1800" dirty="0">
                        <a:solidFill>
                          <a:srgbClr val="0070C0"/>
                        </a:solidFill>
                        <a:effectLst/>
                        <a:latin typeface="Times New Roman"/>
                        <a:ea typeface="Times New Roman"/>
                      </a:endParaRPr>
                    </a:p>
                  </a:txBody>
                  <a:tcPr marL="0" marR="0" marT="0" marB="0" anchor="ctr"/>
                </a:tc>
                <a:extLst>
                  <a:ext uri="{0D108BD9-81ED-4DB2-BD59-A6C34878D82A}">
                    <a16:rowId xmlns:a16="http://schemas.microsoft.com/office/drawing/2014/main" xmlns="" val="10000"/>
                  </a:ext>
                </a:extLst>
              </a:tr>
              <a:tr h="439031">
                <a:tc>
                  <a:txBody>
                    <a:bodyPr/>
                    <a:lstStyle/>
                    <a:p>
                      <a:pPr marL="219075" marR="0" algn="ctr">
                        <a:lnSpc>
                          <a:spcPct val="150000"/>
                        </a:lnSpc>
                        <a:spcBef>
                          <a:spcPts val="0"/>
                        </a:spcBef>
                        <a:spcAft>
                          <a:spcPts val="0"/>
                        </a:spcAft>
                      </a:pPr>
                      <a:r>
                        <a:rPr lang="en-US" sz="1800">
                          <a:effectLst/>
                        </a:rPr>
                        <a:t>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1"/>
                  </a:ext>
                </a:extLst>
              </a:tr>
              <a:tr h="439031">
                <a:tc>
                  <a:txBody>
                    <a:bodyPr/>
                    <a:lstStyle/>
                    <a:p>
                      <a:pPr marL="219075" marR="0" algn="ctr">
                        <a:lnSpc>
                          <a:spcPct val="150000"/>
                        </a:lnSpc>
                        <a:spcBef>
                          <a:spcPts val="0"/>
                        </a:spcBef>
                        <a:spcAft>
                          <a:spcPts val="0"/>
                        </a:spcAft>
                      </a:pPr>
                      <a:r>
                        <a:rPr lang="en-US" sz="1800">
                          <a:effectLst/>
                        </a:rPr>
                        <a:t>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2"/>
                  </a:ext>
                </a:extLst>
              </a:tr>
              <a:tr h="439031">
                <a:tc>
                  <a:txBody>
                    <a:bodyPr/>
                    <a:lstStyle/>
                    <a:p>
                      <a:pPr marL="219075" marR="0" algn="ctr">
                        <a:lnSpc>
                          <a:spcPct val="150000"/>
                        </a:lnSpc>
                        <a:spcBef>
                          <a:spcPts val="0"/>
                        </a:spcBef>
                        <a:spcAft>
                          <a:spcPts val="0"/>
                        </a:spcAft>
                      </a:pPr>
                      <a:r>
                        <a:rPr lang="en-US" sz="1800">
                          <a:effectLst/>
                        </a:rPr>
                        <a:t>2</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3"/>
                  </a:ext>
                </a:extLst>
              </a:tr>
              <a:tr h="439031">
                <a:tc>
                  <a:txBody>
                    <a:bodyPr/>
                    <a:lstStyle/>
                    <a:p>
                      <a:pPr marL="219075" marR="0" algn="ctr">
                        <a:lnSpc>
                          <a:spcPct val="150000"/>
                        </a:lnSpc>
                        <a:spcBef>
                          <a:spcPts val="0"/>
                        </a:spcBef>
                        <a:spcAft>
                          <a:spcPts val="0"/>
                        </a:spcAft>
                      </a:pPr>
                      <a:r>
                        <a:rPr lang="en-US" sz="1800">
                          <a:effectLst/>
                        </a:rPr>
                        <a:t>3</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4"/>
                  </a:ext>
                </a:extLst>
              </a:tr>
              <a:tr h="439031">
                <a:tc>
                  <a:txBody>
                    <a:bodyPr/>
                    <a:lstStyle/>
                    <a:p>
                      <a:pPr marL="219075" marR="0" algn="ctr">
                        <a:lnSpc>
                          <a:spcPct val="150000"/>
                        </a:lnSpc>
                        <a:spcBef>
                          <a:spcPts val="0"/>
                        </a:spcBef>
                        <a:spcAft>
                          <a:spcPts val="0"/>
                        </a:spcAft>
                      </a:pPr>
                      <a:r>
                        <a:rPr lang="en-US" sz="1800">
                          <a:effectLst/>
                        </a:rPr>
                        <a:t>4</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5"/>
                  </a:ext>
                </a:extLst>
              </a:tr>
              <a:tr h="439031">
                <a:tc>
                  <a:txBody>
                    <a:bodyPr/>
                    <a:lstStyle/>
                    <a:p>
                      <a:pPr marL="219075" marR="0" algn="ctr">
                        <a:lnSpc>
                          <a:spcPct val="150000"/>
                        </a:lnSpc>
                        <a:spcBef>
                          <a:spcPts val="0"/>
                        </a:spcBef>
                        <a:spcAft>
                          <a:spcPts val="0"/>
                        </a:spcAft>
                      </a:pPr>
                      <a:r>
                        <a:rPr lang="en-US" sz="1800">
                          <a:effectLst/>
                        </a:rPr>
                        <a:t>5</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1110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6"/>
                  </a:ext>
                </a:extLst>
              </a:tr>
              <a:tr h="439031">
                <a:tc>
                  <a:txBody>
                    <a:bodyPr/>
                    <a:lstStyle/>
                    <a:p>
                      <a:pPr marL="219075" marR="0" algn="ctr">
                        <a:lnSpc>
                          <a:spcPct val="150000"/>
                        </a:lnSpc>
                        <a:spcBef>
                          <a:spcPts val="0"/>
                        </a:spcBef>
                        <a:spcAft>
                          <a:spcPts val="0"/>
                        </a:spcAft>
                      </a:pPr>
                      <a:r>
                        <a:rPr lang="en-US" sz="1800">
                          <a:effectLst/>
                        </a:rPr>
                        <a:t>6</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7"/>
                  </a:ext>
                </a:extLst>
              </a:tr>
              <a:tr h="439031">
                <a:tc>
                  <a:txBody>
                    <a:bodyPr/>
                    <a:lstStyle/>
                    <a:p>
                      <a:pPr marL="219075" marR="0" algn="ctr">
                        <a:lnSpc>
                          <a:spcPct val="150000"/>
                        </a:lnSpc>
                        <a:spcBef>
                          <a:spcPts val="0"/>
                        </a:spcBef>
                        <a:spcAft>
                          <a:spcPts val="0"/>
                        </a:spcAft>
                      </a:pPr>
                      <a:r>
                        <a:rPr lang="en-US" sz="1800">
                          <a:effectLst/>
                        </a:rPr>
                        <a:t>7</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8"/>
                  </a:ext>
                </a:extLst>
              </a:tr>
              <a:tr h="439031">
                <a:tc>
                  <a:txBody>
                    <a:bodyPr/>
                    <a:lstStyle/>
                    <a:p>
                      <a:pPr marL="219075" marR="0" algn="ctr">
                        <a:lnSpc>
                          <a:spcPct val="150000"/>
                        </a:lnSpc>
                        <a:spcBef>
                          <a:spcPts val="0"/>
                        </a:spcBef>
                        <a:spcAft>
                          <a:spcPts val="0"/>
                        </a:spcAft>
                      </a:pPr>
                      <a:r>
                        <a:rPr lang="en-US" sz="1800">
                          <a:effectLst/>
                        </a:rPr>
                        <a:t>8</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9"/>
                  </a:ext>
                </a:extLst>
              </a:tr>
              <a:tr h="439031">
                <a:tc>
                  <a:txBody>
                    <a:bodyPr/>
                    <a:lstStyle/>
                    <a:p>
                      <a:pPr marL="219075" marR="0" algn="ctr">
                        <a:lnSpc>
                          <a:spcPct val="150000"/>
                        </a:lnSpc>
                        <a:spcBef>
                          <a:spcPts val="0"/>
                        </a:spcBef>
                        <a:spcAft>
                          <a:spcPts val="0"/>
                        </a:spcAft>
                      </a:pPr>
                      <a:r>
                        <a:rPr lang="en-US" sz="1800">
                          <a:effectLst/>
                        </a:rPr>
                        <a:t>9</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95594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8000" y="559904"/>
            <a:ext cx="8915400" cy="762000"/>
          </a:xfrm>
        </p:spPr>
        <p:txBody>
          <a:bodyPr/>
          <a:lstStyle/>
          <a:p>
            <a:r>
              <a:rPr lang="en-US" dirty="0"/>
              <a:t>Lecture Outline</a:t>
            </a:r>
          </a:p>
        </p:txBody>
      </p:sp>
      <p:sp>
        <p:nvSpPr>
          <p:cNvPr id="6" name="Text Placeholder 5"/>
          <p:cNvSpPr>
            <a:spLocks noGrp="1"/>
          </p:cNvSpPr>
          <p:nvPr>
            <p:ph type="body" sz="quarter" idx="10"/>
          </p:nvPr>
        </p:nvSpPr>
        <p:spPr/>
        <p:txBody>
          <a:bodyPr/>
          <a:lstStyle/>
          <a:p>
            <a:r>
              <a:rPr lang="en-US" sz="2800" dirty="0"/>
              <a:t>Binary Arithmetic Review</a:t>
            </a:r>
          </a:p>
          <a:p>
            <a:r>
              <a:rPr lang="en-US" sz="2800" dirty="0"/>
              <a:t>Extending Numeric Precision</a:t>
            </a:r>
          </a:p>
          <a:p>
            <a:r>
              <a:rPr lang="en-US" sz="2800" dirty="0"/>
              <a:t>Binary coded decimal</a:t>
            </a:r>
            <a:endParaRPr lang="en-US" dirty="0"/>
          </a:p>
        </p:txBody>
      </p:sp>
    </p:spTree>
    <p:extLst>
      <p:ext uri="{BB962C8B-B14F-4D97-AF65-F5344CB8AC3E}">
        <p14:creationId xmlns:p14="http://schemas.microsoft.com/office/powerpoint/2010/main" val="4275440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xmlns="" id="{D2B8DD05-5DD2-4CA1-A5E0-691F77AD0B9E}"/>
              </a:ext>
            </a:extLst>
          </p:cNvPr>
          <p:cNvSpPr>
            <a:spLocks noGrp="1" noChangeArrowheads="1"/>
          </p:cNvSpPr>
          <p:nvPr>
            <p:ph type="title"/>
          </p:nvPr>
        </p:nvSpPr>
        <p:spPr>
          <a:xfrm>
            <a:off x="581192" y="702156"/>
            <a:ext cx="11029616" cy="719087"/>
          </a:xfrm>
        </p:spPr>
        <p:txBody>
          <a:bodyPr/>
          <a:lstStyle/>
          <a:p>
            <a:r>
              <a:rPr lang="en-US" altLang="en-US" dirty="0"/>
              <a:t>Gray Codes</a:t>
            </a:r>
          </a:p>
        </p:txBody>
      </p:sp>
      <p:sp>
        <p:nvSpPr>
          <p:cNvPr id="3" name="Content Placeholder 2">
            <a:extLst>
              <a:ext uri="{FF2B5EF4-FFF2-40B4-BE49-F238E27FC236}">
                <a16:creationId xmlns:a16="http://schemas.microsoft.com/office/drawing/2014/main" xmlns="" id="{99EB1159-D164-47D6-A736-C5C3FE67BF5C}"/>
              </a:ext>
            </a:extLst>
          </p:cNvPr>
          <p:cNvSpPr>
            <a:spLocks noGrp="1"/>
          </p:cNvSpPr>
          <p:nvPr>
            <p:ph idx="1"/>
          </p:nvPr>
        </p:nvSpPr>
        <p:spPr>
          <a:xfrm>
            <a:off x="581193" y="1616765"/>
            <a:ext cx="5832860" cy="4358585"/>
          </a:xfrm>
        </p:spPr>
        <p:txBody>
          <a:bodyPr>
            <a:normAutofit/>
          </a:bodyPr>
          <a:lstStyle/>
          <a:p>
            <a:pPr>
              <a:defRPr/>
            </a:pPr>
            <a:r>
              <a:rPr lang="en-US" sz="2400" dirty="0"/>
              <a:t>When you count up or down in binary, the number of bit that change with each digit change varies.</a:t>
            </a:r>
          </a:p>
          <a:p>
            <a:pPr lvl="1">
              <a:defRPr/>
            </a:pPr>
            <a:r>
              <a:rPr lang="en-US" sz="2000" dirty="0"/>
              <a:t>From 0 to 1 just have a single but</a:t>
            </a:r>
          </a:p>
          <a:p>
            <a:pPr lvl="1">
              <a:defRPr/>
            </a:pPr>
            <a:r>
              <a:rPr lang="en-US" sz="2000" dirty="0"/>
              <a:t>From 1 to 2 have 2 bits, a 1 to 0 transition and      a 0 to 1 transition</a:t>
            </a:r>
          </a:p>
          <a:p>
            <a:pPr lvl="1">
              <a:defRPr/>
            </a:pPr>
            <a:r>
              <a:rPr lang="en-US" sz="2000" dirty="0"/>
              <a:t>From 7 to 8 have 3 bits changing back to 0 and     1 bit changing to a 1</a:t>
            </a:r>
          </a:p>
          <a:p>
            <a:pPr>
              <a:defRPr/>
            </a:pPr>
            <a:r>
              <a:rPr lang="en-US" sz="2400" dirty="0"/>
              <a:t>For some applications multiple bit changes cause significant problems.</a:t>
            </a:r>
          </a:p>
        </p:txBody>
      </p:sp>
      <p:pic>
        <p:nvPicPr>
          <p:cNvPr id="4" name="Picture 3">
            <a:extLst>
              <a:ext uri="{FF2B5EF4-FFF2-40B4-BE49-F238E27FC236}">
                <a16:creationId xmlns:a16="http://schemas.microsoft.com/office/drawing/2014/main" xmlns="" id="{CE5F4E63-3C24-401F-A590-6BA373E895C5}"/>
              </a:ext>
            </a:extLst>
          </p:cNvPr>
          <p:cNvPicPr>
            <a:picLocks noChangeAspect="1"/>
          </p:cNvPicPr>
          <p:nvPr/>
        </p:nvPicPr>
        <p:blipFill>
          <a:blip r:embed="rId2"/>
          <a:stretch>
            <a:fillRect/>
          </a:stretch>
        </p:blipFill>
        <p:spPr>
          <a:xfrm>
            <a:off x="6315108" y="1421243"/>
            <a:ext cx="4968671" cy="455410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xmlns="" id="{8EE9F48B-69E7-4290-85B4-EE55632378EC}"/>
              </a:ext>
            </a:extLst>
          </p:cNvPr>
          <p:cNvSpPr>
            <a:spLocks noGrp="1" noChangeArrowheads="1"/>
          </p:cNvSpPr>
          <p:nvPr>
            <p:ph type="title"/>
          </p:nvPr>
        </p:nvSpPr>
        <p:spPr>
          <a:xfrm>
            <a:off x="581192" y="702156"/>
            <a:ext cx="11029616" cy="715827"/>
          </a:xfrm>
        </p:spPr>
        <p:txBody>
          <a:bodyPr/>
          <a:lstStyle/>
          <a:p>
            <a:r>
              <a:rPr lang="en-US" altLang="en-US" dirty="0"/>
              <a:t>Gray Code</a:t>
            </a:r>
          </a:p>
        </p:txBody>
      </p:sp>
      <p:sp>
        <p:nvSpPr>
          <p:cNvPr id="3" name="Content Placeholder 2">
            <a:extLst>
              <a:ext uri="{FF2B5EF4-FFF2-40B4-BE49-F238E27FC236}">
                <a16:creationId xmlns:a16="http://schemas.microsoft.com/office/drawing/2014/main" xmlns="" id="{28B0971F-A3EB-477B-8CF3-CEB69AB73B72}"/>
              </a:ext>
            </a:extLst>
          </p:cNvPr>
          <p:cNvSpPr>
            <a:spLocks noGrp="1"/>
          </p:cNvSpPr>
          <p:nvPr>
            <p:ph idx="1"/>
          </p:nvPr>
        </p:nvSpPr>
        <p:spPr>
          <a:xfrm>
            <a:off x="581192" y="1431236"/>
            <a:ext cx="4931712" cy="4557367"/>
          </a:xfrm>
        </p:spPr>
        <p:txBody>
          <a:bodyPr>
            <a:normAutofit fontScale="92500" lnSpcReduction="20000"/>
          </a:bodyPr>
          <a:lstStyle/>
          <a:p>
            <a:pPr>
              <a:defRPr/>
            </a:pPr>
            <a:r>
              <a:rPr lang="en-US" sz="2300" dirty="0"/>
              <a:t>Contrast of bit changes</a:t>
            </a:r>
          </a:p>
          <a:p>
            <a:pPr lvl="1">
              <a:defRPr/>
            </a:pPr>
            <a:r>
              <a:rPr lang="en-US" sz="2100" u="sng" dirty="0"/>
              <a:t>Val	Bin		</a:t>
            </a:r>
            <a:r>
              <a:rPr lang="en-US" sz="2100" u="sng" dirty="0" err="1"/>
              <a:t>Chg</a:t>
            </a:r>
            <a:r>
              <a:rPr lang="en-US" sz="2100" u="sng" dirty="0"/>
              <a:t>		Gray	Chg</a:t>
            </a:r>
          </a:p>
          <a:p>
            <a:pPr lvl="1">
              <a:defRPr/>
            </a:pPr>
            <a:r>
              <a:rPr lang="en-US" sz="2100" dirty="0"/>
              <a:t>0		000				000</a:t>
            </a:r>
          </a:p>
          <a:p>
            <a:pPr lvl="1">
              <a:defRPr/>
            </a:pPr>
            <a:r>
              <a:rPr lang="en-US" sz="2100" dirty="0"/>
              <a:t>1		001		1		001		1</a:t>
            </a:r>
          </a:p>
          <a:p>
            <a:pPr lvl="1">
              <a:defRPr/>
            </a:pPr>
            <a:r>
              <a:rPr lang="en-US" sz="2100" dirty="0"/>
              <a:t>2		010		2		011		1</a:t>
            </a:r>
          </a:p>
          <a:p>
            <a:pPr lvl="1">
              <a:defRPr/>
            </a:pPr>
            <a:r>
              <a:rPr lang="en-US" sz="2100" dirty="0"/>
              <a:t>3		011		1		010		1</a:t>
            </a:r>
          </a:p>
          <a:p>
            <a:pPr lvl="1">
              <a:defRPr/>
            </a:pPr>
            <a:r>
              <a:rPr lang="en-US" sz="2100" dirty="0"/>
              <a:t>4		100		3		110		1</a:t>
            </a:r>
          </a:p>
          <a:p>
            <a:pPr lvl="1">
              <a:defRPr/>
            </a:pPr>
            <a:r>
              <a:rPr lang="en-US" sz="2100" dirty="0"/>
              <a:t>5		101		1		111		1</a:t>
            </a:r>
          </a:p>
          <a:p>
            <a:pPr lvl="1">
              <a:defRPr/>
            </a:pPr>
            <a:r>
              <a:rPr lang="en-US" sz="2100" dirty="0"/>
              <a:t>6		110		2		101		1</a:t>
            </a:r>
          </a:p>
          <a:p>
            <a:pPr lvl="1">
              <a:defRPr/>
            </a:pPr>
            <a:r>
              <a:rPr lang="en-US" sz="2100" dirty="0"/>
              <a:t>7		111		1		100		1</a:t>
            </a:r>
          </a:p>
          <a:p>
            <a:pPr lvl="1">
              <a:defRPr/>
            </a:pPr>
            <a:r>
              <a:rPr lang="en-US" sz="2100" dirty="0"/>
              <a:t>0		000		3		000		1</a:t>
            </a:r>
            <a:endParaRPr lang="en-US" dirty="0"/>
          </a:p>
        </p:txBody>
      </p:sp>
      <p:pic>
        <p:nvPicPr>
          <p:cNvPr id="4" name="Picture 3">
            <a:extLst>
              <a:ext uri="{FF2B5EF4-FFF2-40B4-BE49-F238E27FC236}">
                <a16:creationId xmlns:a16="http://schemas.microsoft.com/office/drawing/2014/main" xmlns="" id="{D9FDD025-2883-4E89-B225-E2128C92AE49}"/>
              </a:ext>
            </a:extLst>
          </p:cNvPr>
          <p:cNvPicPr>
            <a:picLocks noChangeAspect="1"/>
          </p:cNvPicPr>
          <p:nvPr/>
        </p:nvPicPr>
        <p:blipFill>
          <a:blip r:embed="rId2"/>
          <a:stretch>
            <a:fillRect/>
          </a:stretch>
        </p:blipFill>
        <p:spPr>
          <a:xfrm>
            <a:off x="4757530" y="1653402"/>
            <a:ext cx="7434470" cy="429729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xmlns="" id="{D2BB69FD-0A48-4F8F-867C-BF44F67EA55F}"/>
              </a:ext>
            </a:extLst>
          </p:cNvPr>
          <p:cNvSpPr>
            <a:spLocks noGrp="1"/>
          </p:cNvSpPr>
          <p:nvPr>
            <p:ph type="title"/>
          </p:nvPr>
        </p:nvSpPr>
        <p:spPr>
          <a:xfrm>
            <a:off x="581192" y="185321"/>
            <a:ext cx="11029616" cy="1188720"/>
          </a:xfrm>
        </p:spPr>
        <p:txBody>
          <a:bodyPr/>
          <a:lstStyle/>
          <a:p>
            <a:r>
              <a:rPr lang="en-US" dirty="0"/>
              <a:t>Advantages of gray codes</a:t>
            </a:r>
            <a:endParaRPr lang="en-IN" dirty="0"/>
          </a:p>
        </p:txBody>
      </p:sp>
      <p:sp>
        <p:nvSpPr>
          <p:cNvPr id="22" name="Content Placeholder 21">
            <a:extLst>
              <a:ext uri="{FF2B5EF4-FFF2-40B4-BE49-F238E27FC236}">
                <a16:creationId xmlns:a16="http://schemas.microsoft.com/office/drawing/2014/main" xmlns="" id="{2D3C4A20-EB32-4DB9-A59E-ECD46D5B480D}"/>
              </a:ext>
            </a:extLst>
          </p:cNvPr>
          <p:cNvSpPr>
            <a:spLocks noGrp="1"/>
          </p:cNvSpPr>
          <p:nvPr>
            <p:ph idx="1"/>
          </p:nvPr>
        </p:nvSpPr>
        <p:spPr>
          <a:xfrm>
            <a:off x="581192" y="1374041"/>
            <a:ext cx="11029615" cy="5298638"/>
          </a:xfrm>
        </p:spPr>
        <p:txBody>
          <a:bodyPr>
            <a:normAutofit lnSpcReduction="10000"/>
          </a:bodyPr>
          <a:lstStyle/>
          <a:p>
            <a:r>
              <a:rPr lang="en-US" sz="2400" b="0" i="0" dirty="0">
                <a:solidFill>
                  <a:srgbClr val="282829"/>
                </a:solidFill>
                <a:effectLst/>
              </a:rPr>
              <a:t>The main advantage is power consumption is very less</a:t>
            </a:r>
          </a:p>
          <a:p>
            <a:r>
              <a:rPr lang="en-US" sz="2400" b="0" i="0" dirty="0">
                <a:solidFill>
                  <a:srgbClr val="282829"/>
                </a:solidFill>
                <a:effectLst/>
              </a:rPr>
              <a:t>useful in circuits that are sensitive to </a:t>
            </a:r>
            <a:r>
              <a:rPr lang="en-US" sz="2400" b="0" i="0" dirty="0" err="1">
                <a:solidFill>
                  <a:srgbClr val="282829"/>
                </a:solidFill>
                <a:effectLst/>
              </a:rPr>
              <a:t>glitche</a:t>
            </a:r>
            <a:endParaRPr lang="en-US" sz="2400" b="0" i="0" dirty="0">
              <a:solidFill>
                <a:srgbClr val="282829"/>
              </a:solidFill>
              <a:effectLst/>
            </a:endParaRPr>
          </a:p>
          <a:p>
            <a:r>
              <a:rPr lang="en-US" sz="2400" b="0" i="0" dirty="0">
                <a:solidFill>
                  <a:srgbClr val="373B3D"/>
                </a:solidFill>
                <a:effectLst/>
              </a:rPr>
              <a:t>Gray code encoder output is commonly used in high speed applications or those with large amounts of signal noise resulting in missing signal data when reading binary data. Absolute encoders with gray code are available for point to point communication protocols including parallel and SSI.</a:t>
            </a:r>
            <a:endParaRPr lang="en-US" sz="2400" dirty="0">
              <a:solidFill>
                <a:srgbClr val="282829"/>
              </a:solidFill>
            </a:endParaRPr>
          </a:p>
          <a:p>
            <a:pPr algn="l"/>
            <a:r>
              <a:rPr lang="en-US" sz="2400" b="0" i="0" dirty="0">
                <a:solidFill>
                  <a:srgbClr val="333333"/>
                </a:solidFill>
                <a:effectLst/>
              </a:rPr>
              <a:t>It is also used for asynchronous </a:t>
            </a:r>
            <a:r>
              <a:rPr lang="en-US" sz="2400" b="0" i="0" dirty="0" err="1">
                <a:solidFill>
                  <a:srgbClr val="333333"/>
                </a:solidFill>
                <a:effectLst/>
              </a:rPr>
              <a:t>fifo</a:t>
            </a:r>
            <a:r>
              <a:rPr lang="en-US" sz="2400" b="0" i="0" dirty="0">
                <a:solidFill>
                  <a:srgbClr val="333333"/>
                </a:solidFill>
                <a:effectLst/>
              </a:rPr>
              <a:t> pointer.</a:t>
            </a:r>
          </a:p>
          <a:p>
            <a:pPr algn="l"/>
            <a:r>
              <a:rPr lang="en-US" sz="2400" b="0" i="0" dirty="0">
                <a:solidFill>
                  <a:srgbClr val="333333"/>
                </a:solidFill>
                <a:effectLst/>
              </a:rPr>
              <a:t>Used for high speed decode circuit.</a:t>
            </a:r>
          </a:p>
          <a:p>
            <a:pPr algn="l"/>
            <a:r>
              <a:rPr lang="en-US" sz="2400" b="0" i="0" dirty="0">
                <a:solidFill>
                  <a:srgbClr val="333333"/>
                </a:solidFill>
                <a:effectLst/>
              </a:rPr>
              <a:t>When Gray code are used in computers to address program memory , the computer uses less power because fever address line change as the program counter advances.</a:t>
            </a:r>
          </a:p>
          <a:p>
            <a:pPr algn="l"/>
            <a:r>
              <a:rPr lang="en-US" sz="2400" b="0" i="0">
                <a:solidFill>
                  <a:srgbClr val="333333"/>
                </a:solidFill>
                <a:effectLst/>
              </a:rPr>
              <a:t>Gray </a:t>
            </a:r>
            <a:r>
              <a:rPr lang="en-US" sz="2400" b="0" i="0" dirty="0">
                <a:solidFill>
                  <a:srgbClr val="333333"/>
                </a:solidFill>
                <a:effectLst/>
              </a:rPr>
              <a:t>code also play a vital role in error correction.</a:t>
            </a:r>
          </a:p>
          <a:p>
            <a:endParaRPr lang="en-IN" dirty="0"/>
          </a:p>
        </p:txBody>
      </p:sp>
    </p:spTree>
    <p:extLst>
      <p:ext uri="{BB962C8B-B14F-4D97-AF65-F5344CB8AC3E}">
        <p14:creationId xmlns:p14="http://schemas.microsoft.com/office/powerpoint/2010/main" val="26072353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xmlns="" id="{91496569-7317-460D-BA36-2325172116DA}"/>
              </a:ext>
            </a:extLst>
          </p:cNvPr>
          <p:cNvSpPr>
            <a:spLocks noGrp="1" noRot="1" noChangeArrowheads="1"/>
          </p:cNvSpPr>
          <p:nvPr>
            <p:ph type="title"/>
          </p:nvPr>
        </p:nvSpPr>
        <p:spPr/>
        <p:txBody>
          <a:bodyPr/>
          <a:lstStyle/>
          <a:p>
            <a:r>
              <a:rPr lang="en-US" altLang="en-US">
                <a:effectLst/>
              </a:rPr>
              <a:t>Gray Code</a:t>
            </a:r>
          </a:p>
        </p:txBody>
      </p:sp>
      <p:sp>
        <p:nvSpPr>
          <p:cNvPr id="82947" name="Rectangle 3">
            <a:extLst>
              <a:ext uri="{FF2B5EF4-FFF2-40B4-BE49-F238E27FC236}">
                <a16:creationId xmlns:a16="http://schemas.microsoft.com/office/drawing/2014/main" xmlns="" id="{5D22A83F-D4D7-45EA-AE4C-D9F3BAAEB4A6}"/>
              </a:ext>
            </a:extLst>
          </p:cNvPr>
          <p:cNvSpPr>
            <a:spLocks noGrp="1" noChangeArrowheads="1"/>
          </p:cNvSpPr>
          <p:nvPr>
            <p:ph type="body" idx="1"/>
          </p:nvPr>
        </p:nvSpPr>
        <p:spPr>
          <a:xfrm>
            <a:off x="581193" y="1890876"/>
            <a:ext cx="11029615" cy="3634486"/>
          </a:xfrm>
        </p:spPr>
        <p:txBody>
          <a:bodyPr>
            <a:normAutofit/>
          </a:bodyPr>
          <a:lstStyle/>
          <a:p>
            <a:pPr algn="l" rtl="0"/>
            <a:r>
              <a:rPr lang="en-US" altLang="en-US" sz="2800" dirty="0">
                <a:solidFill>
                  <a:schemeClr val="tx1"/>
                </a:solidFill>
                <a:effectLst/>
              </a:rPr>
              <a:t>In pure binary coding or 8421 BCD then counting from 7 (0111) to 8 (1000) requires 4 bits to be changed simultaneously.</a:t>
            </a:r>
            <a:endParaRPr lang="ar-SA" altLang="en-US" sz="2800" dirty="0">
              <a:solidFill>
                <a:schemeClr val="tx1"/>
              </a:solidFill>
              <a:effectLst/>
            </a:endParaRPr>
          </a:p>
          <a:p>
            <a:pPr algn="l" rtl="0"/>
            <a:r>
              <a:rPr lang="en-US" altLang="en-US" sz="2800" dirty="0">
                <a:solidFill>
                  <a:schemeClr val="tx1"/>
                </a:solidFill>
                <a:effectLst/>
              </a:rPr>
              <a:t>Gray coding avoids this since only one bit changes between subsequent numbers</a:t>
            </a:r>
          </a:p>
          <a:p>
            <a:pPr algn="l" rtl="0"/>
            <a:r>
              <a:rPr lang="en-US" altLang="en-US" sz="2800" dirty="0">
                <a:solidFill>
                  <a:schemeClr val="tx1"/>
                </a:solidFill>
              </a:rPr>
              <a:t>Gray code eliminates errors</a:t>
            </a:r>
            <a:endParaRPr lang="en-US" altLang="en-US" sz="2800" dirty="0">
              <a:solidFill>
                <a:schemeClr val="tx1"/>
              </a:solidFill>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xmlns="" id="{DCA72458-327A-4B07-9C4D-DD45D6569521}"/>
              </a:ext>
            </a:extLst>
          </p:cNvPr>
          <p:cNvSpPr>
            <a:spLocks noGrp="1"/>
          </p:cNvSpPr>
          <p:nvPr>
            <p:ph type="body" idx="1"/>
          </p:nvPr>
        </p:nvSpPr>
        <p:spPr>
          <a:xfrm>
            <a:off x="835631" y="905966"/>
            <a:ext cx="5194769" cy="557784"/>
          </a:xfrm>
        </p:spPr>
        <p:txBody>
          <a:bodyPr/>
          <a:lstStyle/>
          <a:p>
            <a:r>
              <a:rPr lang="en-US" sz="2800" dirty="0">
                <a:latin typeface="+mj-lt"/>
              </a:rPr>
              <a:t>Binary to Gray Conversion </a:t>
            </a:r>
            <a:endParaRPr lang="en-IN" sz="2800" dirty="0">
              <a:latin typeface="+mj-lt"/>
            </a:endParaRPr>
          </a:p>
        </p:txBody>
      </p:sp>
      <p:sp>
        <p:nvSpPr>
          <p:cNvPr id="13" name="Text Placeholder 12">
            <a:extLst>
              <a:ext uri="{FF2B5EF4-FFF2-40B4-BE49-F238E27FC236}">
                <a16:creationId xmlns:a16="http://schemas.microsoft.com/office/drawing/2014/main" xmlns="" id="{EE69F09C-24EA-41DF-B9D0-40513D6C7772}"/>
              </a:ext>
            </a:extLst>
          </p:cNvPr>
          <p:cNvSpPr>
            <a:spLocks noGrp="1"/>
          </p:cNvSpPr>
          <p:nvPr>
            <p:ph type="body" sz="quarter" idx="3"/>
          </p:nvPr>
        </p:nvSpPr>
        <p:spPr>
          <a:xfrm>
            <a:off x="6529049" y="1062111"/>
            <a:ext cx="5194770" cy="553373"/>
          </a:xfrm>
        </p:spPr>
        <p:txBody>
          <a:bodyPr/>
          <a:lstStyle/>
          <a:p>
            <a:r>
              <a:rPr lang="en-US" sz="2800" dirty="0"/>
              <a:t>Gray to Binary Conversion </a:t>
            </a:r>
            <a:endParaRPr lang="en-IN" sz="2800" dirty="0"/>
          </a:p>
          <a:p>
            <a:endParaRPr lang="en-IN" dirty="0"/>
          </a:p>
        </p:txBody>
      </p:sp>
      <p:pic>
        <p:nvPicPr>
          <p:cNvPr id="6" name="Picture 5">
            <a:extLst>
              <a:ext uri="{FF2B5EF4-FFF2-40B4-BE49-F238E27FC236}">
                <a16:creationId xmlns:a16="http://schemas.microsoft.com/office/drawing/2014/main" xmlns="" id="{DFDA2CA2-98EF-47D7-B53B-43226C22816E}"/>
              </a:ext>
            </a:extLst>
          </p:cNvPr>
          <p:cNvPicPr>
            <a:picLocks noChangeAspect="1"/>
          </p:cNvPicPr>
          <p:nvPr/>
        </p:nvPicPr>
        <p:blipFill>
          <a:blip r:embed="rId2"/>
          <a:stretch>
            <a:fillRect/>
          </a:stretch>
        </p:blipFill>
        <p:spPr>
          <a:xfrm>
            <a:off x="668558" y="1617385"/>
            <a:ext cx="5243014" cy="3950550"/>
          </a:xfrm>
          <a:prstGeom prst="rect">
            <a:avLst/>
          </a:prstGeom>
        </p:spPr>
      </p:pic>
      <p:pic>
        <p:nvPicPr>
          <p:cNvPr id="19" name="Content Placeholder 18">
            <a:extLst>
              <a:ext uri="{FF2B5EF4-FFF2-40B4-BE49-F238E27FC236}">
                <a16:creationId xmlns:a16="http://schemas.microsoft.com/office/drawing/2014/main" xmlns="" id="{7BD89BF7-0507-4A79-A5F3-60AB3CE3256F}"/>
              </a:ext>
            </a:extLst>
          </p:cNvPr>
          <p:cNvPicPr>
            <a:picLocks noGrp="1" noChangeAspect="1"/>
          </p:cNvPicPr>
          <p:nvPr>
            <p:ph sz="quarter" idx="4"/>
          </p:nvPr>
        </p:nvPicPr>
        <p:blipFill rotWithShape="1">
          <a:blip r:embed="rId3"/>
          <a:srcRect b="14928"/>
          <a:stretch/>
        </p:blipFill>
        <p:spPr>
          <a:xfrm>
            <a:off x="6030400" y="2053200"/>
            <a:ext cx="5966984" cy="3742689"/>
          </a:xfrm>
          <a:prstGeom prst="rect">
            <a:avLst/>
          </a:prstGeom>
        </p:spPr>
      </p:pic>
    </p:spTree>
    <p:extLst>
      <p:ext uri="{BB962C8B-B14F-4D97-AF65-F5344CB8AC3E}">
        <p14:creationId xmlns:p14="http://schemas.microsoft.com/office/powerpoint/2010/main" val="191513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xmlns="" id="{41986875-FB44-40A7-9FBF-843534A5C3CD}"/>
              </a:ext>
            </a:extLst>
          </p:cNvPr>
          <p:cNvSpPr>
            <a:spLocks noGrp="1" noRot="1" noChangeArrowheads="1"/>
          </p:cNvSpPr>
          <p:nvPr>
            <p:ph type="title"/>
          </p:nvPr>
        </p:nvSpPr>
        <p:spPr>
          <a:xfrm>
            <a:off x="581192" y="702156"/>
            <a:ext cx="11029616" cy="795340"/>
          </a:xfrm>
        </p:spPr>
        <p:txBody>
          <a:bodyPr/>
          <a:lstStyle/>
          <a:p>
            <a:r>
              <a:rPr lang="en-US" altLang="en-US" dirty="0">
                <a:effectLst/>
              </a:rPr>
              <a:t>Binary </a:t>
            </a:r>
            <a:r>
              <a:rPr lang="en-US" altLang="en-US" dirty="0">
                <a:effectLst/>
                <a:latin typeface="Arial" panose="020B0604020202020204" pitchFamily="34" charset="0"/>
              </a:rPr>
              <a:t>–</a:t>
            </a:r>
            <a:r>
              <a:rPr lang="en-US" altLang="en-US" dirty="0">
                <a:effectLst/>
              </a:rPr>
              <a:t>to-Gray Code Conversion</a:t>
            </a:r>
          </a:p>
        </p:txBody>
      </p:sp>
      <p:pic>
        <p:nvPicPr>
          <p:cNvPr id="83972" name="Picture 4">
            <a:extLst>
              <a:ext uri="{FF2B5EF4-FFF2-40B4-BE49-F238E27FC236}">
                <a16:creationId xmlns:a16="http://schemas.microsoft.com/office/drawing/2014/main" xmlns="" id="{7A7CA58C-0C74-46F4-9F7F-4171EC3CC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251" y="1497496"/>
            <a:ext cx="6471749" cy="443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xmlns="" id="{458369DB-DDA3-4E9A-8E20-72CC0A71618B}"/>
              </a:ext>
            </a:extLst>
          </p:cNvPr>
          <p:cNvPicPr>
            <a:picLocks noChangeAspect="1"/>
          </p:cNvPicPr>
          <p:nvPr/>
        </p:nvPicPr>
        <p:blipFill rotWithShape="1">
          <a:blip r:embed="rId3"/>
          <a:srcRect b="15421"/>
          <a:stretch/>
        </p:blipFill>
        <p:spPr>
          <a:xfrm>
            <a:off x="477079" y="1497496"/>
            <a:ext cx="5243172" cy="395384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09D70DBE-D00F-479F-BBC3-67A195531F9A}"/>
              </a:ext>
            </a:extLst>
          </p:cNvPr>
          <p:cNvPicPr>
            <a:picLocks noChangeAspect="1"/>
          </p:cNvPicPr>
          <p:nvPr/>
        </p:nvPicPr>
        <p:blipFill>
          <a:blip r:embed="rId2"/>
          <a:stretch>
            <a:fillRect/>
          </a:stretch>
        </p:blipFill>
        <p:spPr>
          <a:xfrm>
            <a:off x="169089" y="1627954"/>
            <a:ext cx="6218459" cy="4785775"/>
          </a:xfrm>
          <a:prstGeom prst="rect">
            <a:avLst/>
          </a:prstGeom>
        </p:spPr>
      </p:pic>
      <p:sp>
        <p:nvSpPr>
          <p:cNvPr id="84994" name="Rectangle 2">
            <a:extLst>
              <a:ext uri="{FF2B5EF4-FFF2-40B4-BE49-F238E27FC236}">
                <a16:creationId xmlns:a16="http://schemas.microsoft.com/office/drawing/2014/main" xmlns="" id="{BB757C45-8A83-465F-80FE-98C5FFE53D87}"/>
              </a:ext>
            </a:extLst>
          </p:cNvPr>
          <p:cNvSpPr>
            <a:spLocks noGrp="1" noRot="1" noChangeArrowheads="1"/>
          </p:cNvSpPr>
          <p:nvPr>
            <p:ph type="title"/>
          </p:nvPr>
        </p:nvSpPr>
        <p:spPr>
          <a:xfrm>
            <a:off x="687210" y="119060"/>
            <a:ext cx="11029616" cy="1188720"/>
          </a:xfrm>
        </p:spPr>
        <p:txBody>
          <a:bodyPr/>
          <a:lstStyle/>
          <a:p>
            <a:r>
              <a:rPr lang="en-US" altLang="en-US" dirty="0">
                <a:effectLst/>
              </a:rPr>
              <a:t>Gray </a:t>
            </a:r>
            <a:r>
              <a:rPr lang="en-US" altLang="en-US" dirty="0">
                <a:effectLst/>
                <a:latin typeface="Arial" panose="020B0604020202020204" pitchFamily="34" charset="0"/>
              </a:rPr>
              <a:t>–</a:t>
            </a:r>
            <a:r>
              <a:rPr lang="en-US" altLang="en-US" dirty="0">
                <a:effectLst/>
              </a:rPr>
              <a:t>to-Binary Conversion</a:t>
            </a:r>
          </a:p>
        </p:txBody>
      </p:sp>
      <p:pic>
        <p:nvPicPr>
          <p:cNvPr id="3" name="Picture 2">
            <a:extLst>
              <a:ext uri="{FF2B5EF4-FFF2-40B4-BE49-F238E27FC236}">
                <a16:creationId xmlns:a16="http://schemas.microsoft.com/office/drawing/2014/main" xmlns="" id="{1FEC3051-6AC4-4FC6-9EE3-37C3FD80C70C}"/>
              </a:ext>
            </a:extLst>
          </p:cNvPr>
          <p:cNvPicPr>
            <a:picLocks noChangeAspect="1"/>
          </p:cNvPicPr>
          <p:nvPr/>
        </p:nvPicPr>
        <p:blipFill>
          <a:blip r:embed="rId3"/>
          <a:stretch>
            <a:fillRect/>
          </a:stretch>
        </p:blipFill>
        <p:spPr>
          <a:xfrm>
            <a:off x="6096000" y="1627954"/>
            <a:ext cx="6255038" cy="49737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08313" y="636104"/>
            <a:ext cx="8915400" cy="762000"/>
          </a:xfrm>
        </p:spPr>
        <p:txBody>
          <a:bodyPr>
            <a:normAutofit/>
          </a:bodyPr>
          <a:lstStyle/>
          <a:p>
            <a:r>
              <a:rPr lang="en-US" dirty="0">
                <a:solidFill>
                  <a:schemeClr val="tx1"/>
                </a:solidFill>
              </a:rPr>
              <a:t>Binary Codes -Various Codes</a:t>
            </a:r>
          </a:p>
        </p:txBody>
      </p:sp>
      <p:graphicFrame>
        <p:nvGraphicFramePr>
          <p:cNvPr id="7" name="Table 6"/>
          <p:cNvGraphicFramePr>
            <a:graphicFrameLocks noGrp="1"/>
          </p:cNvGraphicFramePr>
          <p:nvPr>
            <p:extLst>
              <p:ext uri="{D42A27DB-BD31-4B8C-83A1-F6EECF244321}">
                <p14:modId xmlns:p14="http://schemas.microsoft.com/office/powerpoint/2010/main" val="4172647664"/>
              </p:ext>
            </p:extLst>
          </p:nvPr>
        </p:nvGraphicFramePr>
        <p:xfrm>
          <a:off x="2194063" y="1623392"/>
          <a:ext cx="7353300" cy="4937760"/>
        </p:xfrm>
        <a:graphic>
          <a:graphicData uri="http://schemas.openxmlformats.org/drawingml/2006/table">
            <a:tbl>
              <a:tblPr>
                <a:tableStyleId>{5C22544A-7EE6-4342-B048-85BDC9FD1C3A}</a:tableStyleId>
              </a:tblPr>
              <a:tblGrid>
                <a:gridCol w="1292888">
                  <a:extLst>
                    <a:ext uri="{9D8B030D-6E8A-4147-A177-3AD203B41FA5}">
                      <a16:colId xmlns:a16="http://schemas.microsoft.com/office/drawing/2014/main" xmlns="" val="20000"/>
                    </a:ext>
                  </a:extLst>
                </a:gridCol>
                <a:gridCol w="1050471">
                  <a:extLst>
                    <a:ext uri="{9D8B030D-6E8A-4147-A177-3AD203B41FA5}">
                      <a16:colId xmlns:a16="http://schemas.microsoft.com/office/drawing/2014/main" xmlns="" val="20001"/>
                    </a:ext>
                  </a:extLst>
                </a:gridCol>
                <a:gridCol w="1707573">
                  <a:extLst>
                    <a:ext uri="{9D8B030D-6E8A-4147-A177-3AD203B41FA5}">
                      <a16:colId xmlns:a16="http://schemas.microsoft.com/office/drawing/2014/main" xmlns="" val="20002"/>
                    </a:ext>
                  </a:extLst>
                </a:gridCol>
                <a:gridCol w="959009">
                  <a:extLst>
                    <a:ext uri="{9D8B030D-6E8A-4147-A177-3AD203B41FA5}">
                      <a16:colId xmlns:a16="http://schemas.microsoft.com/office/drawing/2014/main" xmlns="" val="20003"/>
                    </a:ext>
                  </a:extLst>
                </a:gridCol>
                <a:gridCol w="1018140">
                  <a:extLst>
                    <a:ext uri="{9D8B030D-6E8A-4147-A177-3AD203B41FA5}">
                      <a16:colId xmlns:a16="http://schemas.microsoft.com/office/drawing/2014/main" xmlns="" val="20004"/>
                    </a:ext>
                  </a:extLst>
                </a:gridCol>
                <a:gridCol w="1325219">
                  <a:extLst>
                    <a:ext uri="{9D8B030D-6E8A-4147-A177-3AD203B41FA5}">
                      <a16:colId xmlns:a16="http://schemas.microsoft.com/office/drawing/2014/main" xmlns="" val="20005"/>
                    </a:ext>
                  </a:extLst>
                </a:gridCol>
              </a:tblGrid>
              <a:tr h="737678">
                <a:tc>
                  <a:txBody>
                    <a:bodyPr/>
                    <a:lstStyle/>
                    <a:p>
                      <a:pPr marL="104775" marR="0" algn="ctr">
                        <a:spcBef>
                          <a:spcPts val="0"/>
                        </a:spcBef>
                        <a:spcAft>
                          <a:spcPts val="0"/>
                        </a:spcAft>
                      </a:pPr>
                      <a:r>
                        <a:rPr lang="en-US" sz="1800" dirty="0">
                          <a:solidFill>
                            <a:srgbClr val="0070C0"/>
                          </a:solidFill>
                          <a:effectLst/>
                        </a:rPr>
                        <a:t>Decimal</a:t>
                      </a:r>
                    </a:p>
                    <a:p>
                      <a:pPr marL="104775" marR="0" algn="ctr">
                        <a:spcBef>
                          <a:spcPts val="0"/>
                        </a:spcBef>
                        <a:spcAft>
                          <a:spcPts val="0"/>
                        </a:spcAft>
                      </a:pPr>
                      <a:r>
                        <a:rPr lang="en-US" sz="1800" dirty="0">
                          <a:solidFill>
                            <a:srgbClr val="0070C0"/>
                          </a:solidFill>
                          <a:effectLst/>
                        </a:rPr>
                        <a:t>Digit</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8-4-2-1</a:t>
                      </a:r>
                    </a:p>
                    <a:p>
                      <a:pPr marL="57150" marR="0" algn="ctr">
                        <a:spcBef>
                          <a:spcPts val="0"/>
                        </a:spcBef>
                        <a:spcAft>
                          <a:spcPts val="0"/>
                        </a:spcAft>
                      </a:pPr>
                      <a:r>
                        <a:rPr lang="en-US" sz="1800" dirty="0">
                          <a:solidFill>
                            <a:srgbClr val="0070C0"/>
                          </a:solidFill>
                          <a:effectLst/>
                        </a:rPr>
                        <a:t>Code</a:t>
                      </a:r>
                    </a:p>
                    <a:p>
                      <a:pPr marL="57150" marR="0" algn="ctr">
                        <a:spcBef>
                          <a:spcPts val="0"/>
                        </a:spcBef>
                        <a:spcAft>
                          <a:spcPts val="0"/>
                        </a:spcAft>
                      </a:pPr>
                      <a:r>
                        <a:rPr lang="en-US" sz="1800" dirty="0">
                          <a:solidFill>
                            <a:srgbClr val="0070C0"/>
                          </a:solidFill>
                          <a:effectLst/>
                        </a:rPr>
                        <a:t>(BCD)</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6-3-1-1</a:t>
                      </a:r>
                    </a:p>
                    <a:p>
                      <a:pPr marL="57150" marR="0" algn="ctr">
                        <a:spcBef>
                          <a:spcPts val="0"/>
                        </a:spcBef>
                        <a:spcAft>
                          <a:spcPts val="0"/>
                        </a:spcAft>
                      </a:pPr>
                      <a:r>
                        <a:rPr lang="en-US" sz="1800" dirty="0">
                          <a:solidFill>
                            <a:srgbClr val="0070C0"/>
                          </a:solidFill>
                          <a:effectLst/>
                        </a:rPr>
                        <a:t>Code</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Excess-3</a:t>
                      </a:r>
                    </a:p>
                    <a:p>
                      <a:pPr marL="57150" marR="0" algn="ctr">
                        <a:spcBef>
                          <a:spcPts val="0"/>
                        </a:spcBef>
                        <a:spcAft>
                          <a:spcPts val="0"/>
                        </a:spcAft>
                      </a:pPr>
                      <a:r>
                        <a:rPr lang="en-US" sz="1800" dirty="0">
                          <a:solidFill>
                            <a:srgbClr val="0070C0"/>
                          </a:solidFill>
                          <a:effectLst/>
                        </a:rPr>
                        <a:t>Code</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2-out-of-5</a:t>
                      </a:r>
                    </a:p>
                    <a:p>
                      <a:pPr marL="57150" marR="0" algn="ctr">
                        <a:spcBef>
                          <a:spcPts val="0"/>
                        </a:spcBef>
                        <a:spcAft>
                          <a:spcPts val="0"/>
                        </a:spcAft>
                      </a:pPr>
                      <a:r>
                        <a:rPr lang="en-US" sz="1800" dirty="0">
                          <a:solidFill>
                            <a:srgbClr val="0070C0"/>
                          </a:solidFill>
                          <a:effectLst/>
                        </a:rPr>
                        <a:t>Code</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Gray</a:t>
                      </a:r>
                    </a:p>
                    <a:p>
                      <a:pPr marL="57150" marR="0" algn="ctr">
                        <a:spcBef>
                          <a:spcPts val="0"/>
                        </a:spcBef>
                        <a:spcAft>
                          <a:spcPts val="0"/>
                        </a:spcAft>
                      </a:pPr>
                      <a:r>
                        <a:rPr lang="en-US" sz="1800" dirty="0">
                          <a:solidFill>
                            <a:srgbClr val="0070C0"/>
                          </a:solidFill>
                          <a:effectLst/>
                        </a:rPr>
                        <a:t>Code</a:t>
                      </a:r>
                      <a:endParaRPr lang="en-US" sz="1800" dirty="0">
                        <a:solidFill>
                          <a:srgbClr val="0070C0"/>
                        </a:solidFill>
                        <a:effectLst/>
                        <a:latin typeface="Times New Roman"/>
                        <a:ea typeface="Times New Roman"/>
                      </a:endParaRPr>
                    </a:p>
                  </a:txBody>
                  <a:tcPr marL="0" marR="0" marT="0" marB="0" anchor="ctr"/>
                </a:tc>
                <a:extLst>
                  <a:ext uri="{0D108BD9-81ED-4DB2-BD59-A6C34878D82A}">
                    <a16:rowId xmlns:a16="http://schemas.microsoft.com/office/drawing/2014/main" xmlns="" val="10000"/>
                  </a:ext>
                </a:extLst>
              </a:tr>
              <a:tr h="329394">
                <a:tc>
                  <a:txBody>
                    <a:bodyPr/>
                    <a:lstStyle/>
                    <a:p>
                      <a:pPr marL="219075" marR="0" algn="ctr">
                        <a:lnSpc>
                          <a:spcPct val="150000"/>
                        </a:lnSpc>
                        <a:spcBef>
                          <a:spcPts val="0"/>
                        </a:spcBef>
                        <a:spcAft>
                          <a:spcPts val="0"/>
                        </a:spcAft>
                      </a:pPr>
                      <a:r>
                        <a:rPr lang="en-US" sz="1800">
                          <a:effectLst/>
                        </a:rPr>
                        <a:t>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0011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00011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0000</a:t>
                      </a:r>
                      <a:endParaRPr lang="en-US" sz="180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1"/>
                  </a:ext>
                </a:extLst>
              </a:tr>
              <a:tr h="329394">
                <a:tc>
                  <a:txBody>
                    <a:bodyPr/>
                    <a:lstStyle/>
                    <a:p>
                      <a:pPr marL="219075" marR="0" algn="ctr">
                        <a:lnSpc>
                          <a:spcPct val="150000"/>
                        </a:lnSpc>
                        <a:spcBef>
                          <a:spcPts val="0"/>
                        </a:spcBef>
                        <a:spcAft>
                          <a:spcPts val="0"/>
                        </a:spcAft>
                      </a:pPr>
                      <a:r>
                        <a:rPr lang="en-US" sz="1800">
                          <a:effectLst/>
                        </a:rPr>
                        <a:t>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00101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0001</a:t>
                      </a:r>
                      <a:endParaRPr lang="en-US" sz="180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2"/>
                  </a:ext>
                </a:extLst>
              </a:tr>
              <a:tr h="329394">
                <a:tc>
                  <a:txBody>
                    <a:bodyPr/>
                    <a:lstStyle/>
                    <a:p>
                      <a:pPr marL="219075" marR="0" algn="ctr">
                        <a:lnSpc>
                          <a:spcPct val="150000"/>
                        </a:lnSpc>
                        <a:spcBef>
                          <a:spcPts val="0"/>
                        </a:spcBef>
                        <a:spcAft>
                          <a:spcPts val="0"/>
                        </a:spcAft>
                      </a:pPr>
                      <a:r>
                        <a:rPr lang="en-US" sz="1800">
                          <a:effectLst/>
                        </a:rPr>
                        <a:t>2</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0010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0011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00110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0011</a:t>
                      </a:r>
                      <a:endParaRPr lang="en-US" sz="180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3"/>
                  </a:ext>
                </a:extLst>
              </a:tr>
              <a:tr h="329394">
                <a:tc>
                  <a:txBody>
                    <a:bodyPr/>
                    <a:lstStyle/>
                    <a:p>
                      <a:pPr marL="219075" marR="0" algn="ctr">
                        <a:lnSpc>
                          <a:spcPct val="150000"/>
                        </a:lnSpc>
                        <a:spcBef>
                          <a:spcPts val="0"/>
                        </a:spcBef>
                        <a:spcAft>
                          <a:spcPts val="0"/>
                        </a:spcAft>
                      </a:pPr>
                      <a:r>
                        <a:rPr lang="en-US" sz="1800">
                          <a:effectLst/>
                        </a:rPr>
                        <a:t>3</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0011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0110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01001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4"/>
                  </a:ext>
                </a:extLst>
              </a:tr>
              <a:tr h="329394">
                <a:tc>
                  <a:txBody>
                    <a:bodyPr/>
                    <a:lstStyle/>
                    <a:p>
                      <a:pPr marL="219075" marR="0" algn="ctr">
                        <a:lnSpc>
                          <a:spcPct val="150000"/>
                        </a:lnSpc>
                        <a:spcBef>
                          <a:spcPts val="0"/>
                        </a:spcBef>
                        <a:spcAft>
                          <a:spcPts val="0"/>
                        </a:spcAft>
                      </a:pPr>
                      <a:r>
                        <a:rPr lang="en-US" sz="1800">
                          <a:effectLst/>
                        </a:rPr>
                        <a:t>4</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0111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01010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0110</a:t>
                      </a:r>
                      <a:endParaRPr lang="en-US" sz="180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5"/>
                  </a:ext>
                </a:extLst>
              </a:tr>
              <a:tr h="329394">
                <a:tc>
                  <a:txBody>
                    <a:bodyPr/>
                    <a:lstStyle/>
                    <a:p>
                      <a:pPr marL="219075" marR="0" algn="ctr">
                        <a:lnSpc>
                          <a:spcPct val="150000"/>
                        </a:lnSpc>
                        <a:spcBef>
                          <a:spcPts val="0"/>
                        </a:spcBef>
                        <a:spcAft>
                          <a:spcPts val="0"/>
                        </a:spcAft>
                      </a:pPr>
                      <a:r>
                        <a:rPr lang="en-US" sz="1800">
                          <a:effectLst/>
                        </a:rPr>
                        <a:t>5</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0111</a:t>
                      </a:r>
                      <a:endParaRPr lang="en-US" sz="1800" dirty="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01100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1110</a:t>
                      </a:r>
                      <a:endParaRPr lang="en-US" sz="180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6"/>
                  </a:ext>
                </a:extLst>
              </a:tr>
              <a:tr h="329394">
                <a:tc>
                  <a:txBody>
                    <a:bodyPr/>
                    <a:lstStyle/>
                    <a:p>
                      <a:pPr marL="219075" marR="0" algn="ctr">
                        <a:lnSpc>
                          <a:spcPct val="150000"/>
                        </a:lnSpc>
                        <a:spcBef>
                          <a:spcPts val="0"/>
                        </a:spcBef>
                        <a:spcAft>
                          <a:spcPts val="0"/>
                        </a:spcAft>
                      </a:pPr>
                      <a:r>
                        <a:rPr lang="en-US" sz="1800">
                          <a:effectLst/>
                        </a:rPr>
                        <a:t>6</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0110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10001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1010</a:t>
                      </a:r>
                      <a:endParaRPr lang="en-US" sz="180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7"/>
                  </a:ext>
                </a:extLst>
              </a:tr>
              <a:tr h="329394">
                <a:tc>
                  <a:txBody>
                    <a:bodyPr/>
                    <a:lstStyle/>
                    <a:p>
                      <a:pPr marL="219075" marR="0" algn="ctr">
                        <a:lnSpc>
                          <a:spcPct val="150000"/>
                        </a:lnSpc>
                        <a:spcBef>
                          <a:spcPts val="0"/>
                        </a:spcBef>
                        <a:spcAft>
                          <a:spcPts val="0"/>
                        </a:spcAft>
                      </a:pPr>
                      <a:r>
                        <a:rPr lang="en-US" sz="1800">
                          <a:effectLst/>
                        </a:rPr>
                        <a:t>7</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0111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1010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10010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1011</a:t>
                      </a:r>
                      <a:endParaRPr lang="en-US" sz="180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8"/>
                  </a:ext>
                </a:extLst>
              </a:tr>
              <a:tr h="329394">
                <a:tc>
                  <a:txBody>
                    <a:bodyPr/>
                    <a:lstStyle/>
                    <a:p>
                      <a:pPr marL="219075" marR="0" algn="ctr">
                        <a:lnSpc>
                          <a:spcPct val="150000"/>
                        </a:lnSpc>
                        <a:spcBef>
                          <a:spcPts val="0"/>
                        </a:spcBef>
                        <a:spcAft>
                          <a:spcPts val="0"/>
                        </a:spcAft>
                      </a:pPr>
                      <a:r>
                        <a:rPr lang="en-US" sz="1800">
                          <a:effectLst/>
                        </a:rPr>
                        <a:t>8</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1011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1011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10100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1001</a:t>
                      </a:r>
                      <a:endParaRPr lang="en-US" sz="180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9"/>
                  </a:ext>
                </a:extLst>
              </a:tr>
              <a:tr h="329394">
                <a:tc>
                  <a:txBody>
                    <a:bodyPr/>
                    <a:lstStyle/>
                    <a:p>
                      <a:pPr marL="219075" marR="0" algn="ctr">
                        <a:lnSpc>
                          <a:spcPct val="150000"/>
                        </a:lnSpc>
                        <a:spcBef>
                          <a:spcPts val="0"/>
                        </a:spcBef>
                        <a:spcAft>
                          <a:spcPts val="0"/>
                        </a:spcAft>
                      </a:pPr>
                      <a:r>
                        <a:rPr lang="en-US" sz="1800">
                          <a:effectLst/>
                        </a:rPr>
                        <a:t>9</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1001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1100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1100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a:effectLst/>
                        </a:rPr>
                        <a:t>11000</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771120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4A62B520-3A59-4730-95B0-A3DF7F6F43F1}"/>
              </a:ext>
            </a:extLst>
          </p:cNvPr>
          <p:cNvSpPr>
            <a:spLocks noGrp="1" noChangeArrowheads="1"/>
          </p:cNvSpPr>
          <p:nvPr>
            <p:ph type="title"/>
          </p:nvPr>
        </p:nvSpPr>
        <p:spPr/>
        <p:txBody>
          <a:bodyPr/>
          <a:lstStyle/>
          <a:p>
            <a:r>
              <a:rPr lang="en-US" altLang="en-US"/>
              <a:t>Alphanumeric Codes</a:t>
            </a:r>
          </a:p>
        </p:txBody>
      </p:sp>
      <p:sp>
        <p:nvSpPr>
          <p:cNvPr id="3" name="Content Placeholder 2">
            <a:extLst>
              <a:ext uri="{FF2B5EF4-FFF2-40B4-BE49-F238E27FC236}">
                <a16:creationId xmlns:a16="http://schemas.microsoft.com/office/drawing/2014/main" xmlns="" id="{951A60C6-7719-4C9C-8776-E91A95CBB1BC}"/>
              </a:ext>
            </a:extLst>
          </p:cNvPr>
          <p:cNvSpPr>
            <a:spLocks noGrp="1"/>
          </p:cNvSpPr>
          <p:nvPr>
            <p:ph idx="1"/>
          </p:nvPr>
        </p:nvSpPr>
        <p:spPr/>
        <p:txBody>
          <a:bodyPr>
            <a:normAutofit/>
          </a:bodyPr>
          <a:lstStyle/>
          <a:p>
            <a:pPr>
              <a:defRPr/>
            </a:pPr>
            <a:r>
              <a:rPr lang="en-US" sz="2800" dirty="0"/>
              <a:t>How do you handle alphanumeric data?</a:t>
            </a:r>
          </a:p>
          <a:p>
            <a:pPr>
              <a:defRPr/>
            </a:pPr>
            <a:r>
              <a:rPr lang="en-US" sz="2800" dirty="0"/>
              <a:t>Easy answer!</a:t>
            </a:r>
          </a:p>
          <a:p>
            <a:pPr>
              <a:defRPr/>
            </a:pPr>
            <a:r>
              <a:rPr lang="en-US" sz="2800" dirty="0"/>
              <a:t>Formulate a binary code to represent characters!  </a:t>
            </a:r>
            <a:r>
              <a:rPr lang="en-US" sz="2800" dirty="0">
                <a:sym typeface="Wingdings" pitchFamily="2" charset="2"/>
              </a:rPr>
              <a:t></a:t>
            </a:r>
          </a:p>
          <a:p>
            <a:pPr>
              <a:defRPr/>
            </a:pPr>
            <a:r>
              <a:rPr lang="en-US" sz="2800" dirty="0">
                <a:sym typeface="Wingdings" pitchFamily="2" charset="2"/>
              </a:rPr>
              <a:t>For the 26 letter of the alphabet would need    5 bit for representation.</a:t>
            </a:r>
          </a:p>
          <a:p>
            <a:pPr>
              <a:defRPr/>
            </a:pPr>
            <a:r>
              <a:rPr lang="en-US" sz="2800" dirty="0">
                <a:sym typeface="Wingdings" pitchFamily="2" charset="2"/>
              </a:rPr>
              <a:t>But what about the upper case and lower case, and the digits, and special characters</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xmlns="" id="{3F101A01-5849-4326-AD0E-7EC6033B196C}"/>
              </a:ext>
            </a:extLst>
          </p:cNvPr>
          <p:cNvSpPr>
            <a:spLocks noGrp="1" noChangeArrowheads="1"/>
          </p:cNvSpPr>
          <p:nvPr>
            <p:ph type="title"/>
          </p:nvPr>
        </p:nvSpPr>
        <p:spPr/>
        <p:txBody>
          <a:bodyPr/>
          <a:lstStyle/>
          <a:p>
            <a:r>
              <a:rPr lang="en-US" altLang="en-US"/>
              <a:t>A code called ASCII</a:t>
            </a:r>
          </a:p>
        </p:txBody>
      </p:sp>
      <p:sp>
        <p:nvSpPr>
          <p:cNvPr id="3" name="Content Placeholder 2">
            <a:extLst>
              <a:ext uri="{FF2B5EF4-FFF2-40B4-BE49-F238E27FC236}">
                <a16:creationId xmlns:a16="http://schemas.microsoft.com/office/drawing/2014/main" xmlns="" id="{E5FE902B-D18B-4863-9C93-412F6BF57384}"/>
              </a:ext>
            </a:extLst>
          </p:cNvPr>
          <p:cNvSpPr>
            <a:spLocks noGrp="1"/>
          </p:cNvSpPr>
          <p:nvPr>
            <p:ph idx="1"/>
          </p:nvPr>
        </p:nvSpPr>
        <p:spPr/>
        <p:txBody>
          <a:bodyPr>
            <a:normAutofit/>
          </a:bodyPr>
          <a:lstStyle/>
          <a:p>
            <a:pPr>
              <a:defRPr/>
            </a:pPr>
            <a:r>
              <a:rPr lang="en-US" sz="2400" dirty="0"/>
              <a:t>ASCII stands for American Standard Code for Information Interchange</a:t>
            </a:r>
          </a:p>
          <a:p>
            <a:pPr>
              <a:defRPr/>
            </a:pPr>
            <a:r>
              <a:rPr lang="en-US" sz="2400" dirty="0"/>
              <a:t>The code uses 7 bits to encode 128 unique characters</a:t>
            </a:r>
          </a:p>
          <a:p>
            <a:pPr>
              <a:defRPr/>
            </a:pPr>
            <a:r>
              <a:rPr lang="en-US" sz="2400" dirty="0"/>
              <a:t>Reference the textbook, pg. 27, for a table of the ASCII code</a:t>
            </a:r>
          </a:p>
          <a:p>
            <a:pPr>
              <a:defRPr/>
            </a:pPr>
            <a:r>
              <a:rPr lang="en-US" sz="2400" dirty="0"/>
              <a:t>As a note, formally, work to create this code began in 1960.  1</a:t>
            </a:r>
            <a:r>
              <a:rPr lang="en-US" sz="2400" baseline="30000" dirty="0"/>
              <a:t>st</a:t>
            </a:r>
            <a:r>
              <a:rPr lang="en-US" sz="2400" dirty="0"/>
              <a:t> standard in 1963. Last updated in 1986.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17982" y="266823"/>
            <a:ext cx="8915400" cy="762000"/>
          </a:xfrm>
        </p:spPr>
        <p:txBody>
          <a:bodyPr>
            <a:normAutofit fontScale="90000"/>
          </a:bodyPr>
          <a:lstStyle/>
          <a:p>
            <a:r>
              <a:rPr lang="en-US" dirty="0"/>
              <a:t/>
            </a:r>
            <a:br>
              <a:rPr lang="en-US" dirty="0"/>
            </a:br>
            <a:r>
              <a:rPr lang="en-US" sz="2400" dirty="0">
                <a:solidFill>
                  <a:schemeClr val="tx1"/>
                </a:solidFill>
              </a:rPr>
              <a:t>Binary Arithmetic Review</a:t>
            </a:r>
            <a:endParaRPr lang="en-US" dirty="0">
              <a:solidFill>
                <a:schemeClr val="tx1"/>
              </a:solidFill>
            </a:endParaRPr>
          </a:p>
        </p:txBody>
      </p:sp>
      <p:sp>
        <p:nvSpPr>
          <p:cNvPr id="6" name="Text Placeholder 5"/>
          <p:cNvSpPr>
            <a:spLocks noGrp="1"/>
          </p:cNvSpPr>
          <p:nvPr>
            <p:ph type="body" sz="quarter" idx="10"/>
          </p:nvPr>
        </p:nvSpPr>
        <p:spPr>
          <a:xfrm>
            <a:off x="1073426" y="990600"/>
            <a:ext cx="10190922" cy="5334000"/>
          </a:xfrm>
        </p:spPr>
        <p:txBody>
          <a:bodyPr/>
          <a:lstStyle/>
          <a:p>
            <a:pPr>
              <a:spcAft>
                <a:spcPts val="1200"/>
              </a:spcAft>
            </a:pPr>
            <a:r>
              <a:rPr lang="en-US" sz="2400" dirty="0"/>
              <a:t>The following Binary pattern represents what signed number?</a:t>
            </a:r>
          </a:p>
          <a:p>
            <a:pPr lvl="1"/>
            <a:r>
              <a:rPr lang="en-US" sz="2000" dirty="0"/>
              <a:t>Given that the representation is sign and magnitude?</a:t>
            </a:r>
          </a:p>
          <a:p>
            <a:pPr lvl="1"/>
            <a:endParaRPr lang="en-US" sz="2000" dirty="0"/>
          </a:p>
          <a:p>
            <a:pPr lvl="1"/>
            <a:r>
              <a:rPr lang="en-US" sz="2000" dirty="0"/>
              <a:t>Given that the representation is 1’s complement?</a:t>
            </a:r>
          </a:p>
          <a:p>
            <a:pPr lvl="1"/>
            <a:endParaRPr lang="en-US" sz="2000" dirty="0"/>
          </a:p>
          <a:p>
            <a:pPr lvl="1"/>
            <a:r>
              <a:rPr lang="en-US" sz="2000" dirty="0"/>
              <a:t>Given that the representation is 2’s complement?</a:t>
            </a:r>
          </a:p>
          <a:p>
            <a:pPr lvl="1"/>
            <a:endParaRPr lang="en-US" sz="2000" dirty="0"/>
          </a:p>
          <a:p>
            <a:r>
              <a:rPr lang="en-US" sz="2400" dirty="0"/>
              <a:t>What is the difference between carry out and overflow?</a:t>
            </a:r>
          </a:p>
          <a:p>
            <a:r>
              <a:rPr lang="en-US" sz="2400" dirty="0"/>
              <a:t>How do we convert 143.2</a:t>
            </a:r>
            <a:r>
              <a:rPr lang="en-US" sz="2400" baseline="-25000" dirty="0"/>
              <a:t>5</a:t>
            </a:r>
            <a:r>
              <a:rPr lang="en-US" sz="2400" dirty="0"/>
              <a:t> to base 6 ?</a:t>
            </a:r>
          </a:p>
          <a:p>
            <a:pPr lvl="1"/>
            <a:endParaRPr lang="en-US" sz="2000" dirty="0"/>
          </a:p>
          <a:p>
            <a:pPr marL="457200" lvl="1" indent="0">
              <a:buNone/>
            </a:pPr>
            <a:endParaRPr lang="en-US" dirty="0"/>
          </a:p>
        </p:txBody>
      </p:sp>
      <p:sp>
        <p:nvSpPr>
          <p:cNvPr id="7" name="TextBox 6"/>
          <p:cNvSpPr txBox="1"/>
          <p:nvPr/>
        </p:nvSpPr>
        <p:spPr>
          <a:xfrm>
            <a:off x="8910206" y="1028823"/>
            <a:ext cx="1034257" cy="461665"/>
          </a:xfrm>
          <a:prstGeom prst="rect">
            <a:avLst/>
          </a:prstGeom>
          <a:noFill/>
        </p:spPr>
        <p:txBody>
          <a:bodyPr wrap="none" rtlCol="0">
            <a:spAutoFit/>
          </a:bodyPr>
          <a:lstStyle/>
          <a:p>
            <a:r>
              <a:rPr lang="en-US" sz="2400" dirty="0"/>
              <a:t>10110</a:t>
            </a:r>
          </a:p>
        </p:txBody>
      </p:sp>
      <p:sp>
        <p:nvSpPr>
          <p:cNvPr id="12" name="TextBox 11"/>
          <p:cNvSpPr txBox="1"/>
          <p:nvPr/>
        </p:nvSpPr>
        <p:spPr>
          <a:xfrm>
            <a:off x="4347460" y="2142231"/>
            <a:ext cx="1766830" cy="461665"/>
          </a:xfrm>
          <a:prstGeom prst="rect">
            <a:avLst/>
          </a:prstGeom>
          <a:noFill/>
        </p:spPr>
        <p:txBody>
          <a:bodyPr wrap="none" rtlCol="0">
            <a:spAutoFit/>
          </a:bodyPr>
          <a:lstStyle/>
          <a:p>
            <a:r>
              <a:rPr lang="en-US" sz="2400" dirty="0"/>
              <a:t>10110 = - 6</a:t>
            </a:r>
          </a:p>
        </p:txBody>
      </p:sp>
      <p:sp>
        <p:nvSpPr>
          <p:cNvPr id="13" name="TextBox 12"/>
          <p:cNvSpPr txBox="1"/>
          <p:nvPr/>
        </p:nvSpPr>
        <p:spPr>
          <a:xfrm>
            <a:off x="4677299" y="3104986"/>
            <a:ext cx="1766830" cy="461665"/>
          </a:xfrm>
          <a:prstGeom prst="rect">
            <a:avLst/>
          </a:prstGeom>
          <a:noFill/>
        </p:spPr>
        <p:txBody>
          <a:bodyPr wrap="none" rtlCol="0">
            <a:spAutoFit/>
          </a:bodyPr>
          <a:lstStyle/>
          <a:p>
            <a:r>
              <a:rPr lang="en-US" sz="2400" dirty="0"/>
              <a:t>10110 = - 9</a:t>
            </a:r>
          </a:p>
        </p:txBody>
      </p:sp>
      <p:sp>
        <p:nvSpPr>
          <p:cNvPr id="14" name="TextBox 13"/>
          <p:cNvSpPr txBox="1"/>
          <p:nvPr/>
        </p:nvSpPr>
        <p:spPr>
          <a:xfrm>
            <a:off x="4592339" y="4038181"/>
            <a:ext cx="1936749" cy="461665"/>
          </a:xfrm>
          <a:prstGeom prst="rect">
            <a:avLst/>
          </a:prstGeom>
          <a:noFill/>
        </p:spPr>
        <p:txBody>
          <a:bodyPr wrap="none" rtlCol="0">
            <a:spAutoFit/>
          </a:bodyPr>
          <a:lstStyle/>
          <a:p>
            <a:r>
              <a:rPr lang="en-US" sz="2400" dirty="0"/>
              <a:t>10110 = - 10</a:t>
            </a:r>
          </a:p>
        </p:txBody>
      </p:sp>
      <p:sp>
        <p:nvSpPr>
          <p:cNvPr id="15" name="Rectangle 14"/>
          <p:cNvSpPr/>
          <p:nvPr/>
        </p:nvSpPr>
        <p:spPr>
          <a:xfrm>
            <a:off x="4303414" y="2041535"/>
            <a:ext cx="2514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973575" y="2983780"/>
            <a:ext cx="2514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21558" y="3902066"/>
            <a:ext cx="25146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03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427E6B7F-583B-4320-8F88-72C41804F695}"/>
              </a:ext>
            </a:extLst>
          </p:cNvPr>
          <p:cNvSpPr>
            <a:spLocks noGrp="1" noChangeArrowheads="1"/>
          </p:cNvSpPr>
          <p:nvPr>
            <p:ph type="title"/>
          </p:nvPr>
        </p:nvSpPr>
        <p:spPr/>
        <p:txBody>
          <a:bodyPr/>
          <a:lstStyle/>
          <a:p>
            <a:r>
              <a:rPr lang="en-US" altLang="en-US"/>
              <a:t>ASCII Code</a:t>
            </a:r>
          </a:p>
        </p:txBody>
      </p:sp>
      <p:sp>
        <p:nvSpPr>
          <p:cNvPr id="19459" name="Content Placeholder 2">
            <a:extLst>
              <a:ext uri="{FF2B5EF4-FFF2-40B4-BE49-F238E27FC236}">
                <a16:creationId xmlns:a16="http://schemas.microsoft.com/office/drawing/2014/main" xmlns="" id="{C9AFF857-4C0F-46B6-A15E-E557DE21A18B}"/>
              </a:ext>
            </a:extLst>
          </p:cNvPr>
          <p:cNvSpPr>
            <a:spLocks noGrp="1" noChangeArrowheads="1"/>
          </p:cNvSpPr>
          <p:nvPr>
            <p:ph idx="1"/>
          </p:nvPr>
        </p:nvSpPr>
        <p:spPr/>
        <p:txBody>
          <a:bodyPr>
            <a:normAutofit fontScale="92500" lnSpcReduction="10000"/>
          </a:bodyPr>
          <a:lstStyle/>
          <a:p>
            <a:r>
              <a:rPr lang="en-US" altLang="en-US" sz="2800" dirty="0"/>
              <a:t>Represents the numbers</a:t>
            </a:r>
          </a:p>
          <a:p>
            <a:pPr lvl="1"/>
            <a:r>
              <a:rPr lang="en-US" altLang="en-US" sz="2400" dirty="0"/>
              <a:t>All start 011 </a:t>
            </a:r>
            <a:r>
              <a:rPr lang="en-US" altLang="en-US" sz="2400" dirty="0" err="1"/>
              <a:t>xxxx</a:t>
            </a:r>
            <a:r>
              <a:rPr lang="en-US" altLang="en-US" sz="2400" dirty="0"/>
              <a:t>  and the </a:t>
            </a:r>
            <a:r>
              <a:rPr lang="en-US" altLang="en-US" sz="2400" dirty="0" err="1"/>
              <a:t>xxxx</a:t>
            </a:r>
            <a:r>
              <a:rPr lang="en-US" altLang="en-US" sz="2400" dirty="0"/>
              <a:t> is the BCD for the digit</a:t>
            </a:r>
          </a:p>
          <a:p>
            <a:r>
              <a:rPr lang="en-US" altLang="en-US" sz="2800" dirty="0"/>
              <a:t>Represent the characters of the alphabet</a:t>
            </a:r>
          </a:p>
          <a:p>
            <a:pPr lvl="1"/>
            <a:r>
              <a:rPr lang="en-US" altLang="en-US" sz="2400" dirty="0"/>
              <a:t>Start with either 100, 101, 110, or 111</a:t>
            </a:r>
          </a:p>
          <a:p>
            <a:pPr lvl="1"/>
            <a:r>
              <a:rPr lang="en-US" altLang="en-US" sz="2400" dirty="0"/>
              <a:t>A few special characters are in this area</a:t>
            </a:r>
          </a:p>
          <a:p>
            <a:r>
              <a:rPr lang="en-US" altLang="en-US" sz="2800" dirty="0"/>
              <a:t>Start with 010 – space and !”#$%&amp;’()*+.-,/</a:t>
            </a:r>
          </a:p>
          <a:p>
            <a:r>
              <a:rPr lang="en-US" altLang="en-US" sz="2800" dirty="0"/>
              <a:t>Start with 000 or 001 – control char like ESC</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E0AE341F-88FB-4E17-8BF2-9C1C581A1ED6}"/>
              </a:ext>
            </a:extLst>
          </p:cNvPr>
          <p:cNvSpPr>
            <a:spLocks noGrp="1" noChangeArrowheads="1"/>
          </p:cNvSpPr>
          <p:nvPr>
            <p:ph type="title"/>
          </p:nvPr>
        </p:nvSpPr>
        <p:spPr>
          <a:xfrm>
            <a:off x="581192" y="288290"/>
            <a:ext cx="11029616" cy="1188720"/>
          </a:xfrm>
        </p:spPr>
        <p:txBody>
          <a:bodyPr/>
          <a:lstStyle/>
          <a:p>
            <a:r>
              <a:rPr lang="en-US" altLang="en-US" dirty="0"/>
              <a:t>ASCII Example</a:t>
            </a:r>
          </a:p>
        </p:txBody>
      </p:sp>
      <p:sp>
        <p:nvSpPr>
          <p:cNvPr id="20483" name="Content Placeholder 2">
            <a:extLst>
              <a:ext uri="{FF2B5EF4-FFF2-40B4-BE49-F238E27FC236}">
                <a16:creationId xmlns:a16="http://schemas.microsoft.com/office/drawing/2014/main" xmlns="" id="{ABC3BF4F-BD21-4E16-9FB4-9D07926B6FBA}"/>
              </a:ext>
            </a:extLst>
          </p:cNvPr>
          <p:cNvSpPr>
            <a:spLocks noGrp="1" noChangeArrowheads="1"/>
          </p:cNvSpPr>
          <p:nvPr>
            <p:ph idx="1"/>
          </p:nvPr>
        </p:nvSpPr>
        <p:spPr>
          <a:xfrm>
            <a:off x="581192" y="1890876"/>
            <a:ext cx="11029615" cy="4084474"/>
          </a:xfrm>
        </p:spPr>
        <p:txBody>
          <a:bodyPr/>
          <a:lstStyle/>
          <a:p>
            <a:r>
              <a:rPr lang="en-US" altLang="en-US" sz="2400" dirty="0"/>
              <a:t>Encoding of 123</a:t>
            </a:r>
          </a:p>
          <a:p>
            <a:pPr lvl="1"/>
            <a:r>
              <a:rPr lang="en-US" altLang="en-US" sz="2000" dirty="0"/>
              <a:t>011 0001   011 0010    011 0011</a:t>
            </a:r>
          </a:p>
          <a:p>
            <a:r>
              <a:rPr lang="en-US" altLang="en-US" sz="2400" dirty="0"/>
              <a:t>Encoding of Joanne</a:t>
            </a:r>
          </a:p>
          <a:p>
            <a:pPr lvl="1"/>
            <a:r>
              <a:rPr lang="en-US" altLang="en-US" sz="2000" dirty="0"/>
              <a:t>100 1010  110 1111   110 0001    110 1110   110 1110   110 0101</a:t>
            </a:r>
          </a:p>
          <a:p>
            <a:pPr lvl="1"/>
            <a:endParaRPr lang="en-US" altLang="en-US" sz="2000" dirty="0"/>
          </a:p>
          <a:p>
            <a:r>
              <a:rPr lang="en-US" altLang="en-US" sz="2400" dirty="0"/>
              <a:t>Note that these are 7 bit codes</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xmlns="" id="{8E26726F-490B-4BE4-929A-91C057274B90}"/>
              </a:ext>
            </a:extLst>
          </p:cNvPr>
          <p:cNvSpPr>
            <a:spLocks noGrp="1" noChangeArrowheads="1"/>
          </p:cNvSpPr>
          <p:nvPr>
            <p:ph type="title"/>
          </p:nvPr>
        </p:nvSpPr>
        <p:spPr/>
        <p:txBody>
          <a:bodyPr/>
          <a:lstStyle/>
          <a:p>
            <a:r>
              <a:rPr lang="en-US" altLang="en-US"/>
              <a:t>What to do with the 8</a:t>
            </a:r>
            <a:r>
              <a:rPr lang="en-US" altLang="en-US" baseline="30000"/>
              <a:t>th</a:t>
            </a:r>
            <a:r>
              <a:rPr lang="en-US" altLang="en-US"/>
              <a:t> Bit?</a:t>
            </a:r>
          </a:p>
        </p:txBody>
      </p:sp>
      <p:sp>
        <p:nvSpPr>
          <p:cNvPr id="21507" name="Content Placeholder 2">
            <a:extLst>
              <a:ext uri="{FF2B5EF4-FFF2-40B4-BE49-F238E27FC236}">
                <a16:creationId xmlns:a16="http://schemas.microsoft.com/office/drawing/2014/main" xmlns="" id="{10A61F8D-7B12-4963-BC6A-4DBF34B46AE6}"/>
              </a:ext>
            </a:extLst>
          </p:cNvPr>
          <p:cNvSpPr>
            <a:spLocks noGrp="1" noChangeArrowheads="1"/>
          </p:cNvSpPr>
          <p:nvPr>
            <p:ph idx="1"/>
          </p:nvPr>
        </p:nvSpPr>
        <p:spPr/>
        <p:txBody>
          <a:bodyPr>
            <a:normAutofit/>
          </a:bodyPr>
          <a:lstStyle/>
          <a:p>
            <a:r>
              <a:rPr lang="en-US" altLang="en-US" sz="2800" dirty="0"/>
              <a:t>In digital systems data is usually organized as bytes or 8 bit of data.</a:t>
            </a:r>
          </a:p>
          <a:p>
            <a:r>
              <a:rPr lang="en-US" altLang="en-US" sz="2800" dirty="0"/>
              <a:t>How about using the 8</a:t>
            </a:r>
            <a:r>
              <a:rPr lang="en-US" altLang="en-US" sz="2800" baseline="30000" dirty="0"/>
              <a:t>th</a:t>
            </a:r>
            <a:r>
              <a:rPr lang="en-US" altLang="en-US" sz="2800" dirty="0"/>
              <a:t> bit for an error coding.  This would help during data transmission, etc.</a:t>
            </a:r>
          </a:p>
          <a:p>
            <a:r>
              <a:rPr lang="en-US" altLang="en-US" sz="2800" dirty="0"/>
              <a:t>Parity bit – the extra bit included to make the total number of 1s in the byte either even or odd – called even parity and odd parity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xmlns="" id="{E6750A21-840E-4F90-85B7-A82E8D34D3E8}"/>
              </a:ext>
            </a:extLst>
          </p:cNvPr>
          <p:cNvSpPr>
            <a:spLocks noGrp="1" noChangeArrowheads="1"/>
          </p:cNvSpPr>
          <p:nvPr>
            <p:ph type="title"/>
          </p:nvPr>
        </p:nvSpPr>
        <p:spPr>
          <a:xfrm>
            <a:off x="581192" y="397356"/>
            <a:ext cx="11029616" cy="1188720"/>
          </a:xfrm>
        </p:spPr>
        <p:txBody>
          <a:bodyPr/>
          <a:lstStyle/>
          <a:p>
            <a:r>
              <a:rPr lang="en-US" altLang="en-US" dirty="0"/>
              <a:t>Example of Parity</a:t>
            </a:r>
          </a:p>
        </p:txBody>
      </p:sp>
      <p:sp>
        <p:nvSpPr>
          <p:cNvPr id="22531" name="Content Placeholder 2">
            <a:extLst>
              <a:ext uri="{FF2B5EF4-FFF2-40B4-BE49-F238E27FC236}">
                <a16:creationId xmlns:a16="http://schemas.microsoft.com/office/drawing/2014/main" xmlns="" id="{50AB4678-2D08-413D-94D3-49F78A9E56C3}"/>
              </a:ext>
            </a:extLst>
          </p:cNvPr>
          <p:cNvSpPr>
            <a:spLocks noGrp="1" noChangeArrowheads="1"/>
          </p:cNvSpPr>
          <p:nvPr>
            <p:ph idx="1"/>
          </p:nvPr>
        </p:nvSpPr>
        <p:spPr>
          <a:xfrm>
            <a:off x="581192" y="1987826"/>
            <a:ext cx="11029615" cy="3987524"/>
          </a:xfrm>
        </p:spPr>
        <p:txBody>
          <a:bodyPr/>
          <a:lstStyle/>
          <a:p>
            <a:r>
              <a:rPr lang="en-US" altLang="en-US" sz="2400" dirty="0"/>
              <a:t>Consider data           100 0001</a:t>
            </a:r>
          </a:p>
          <a:p>
            <a:pPr lvl="1"/>
            <a:r>
              <a:rPr lang="en-US" altLang="en-US" sz="2000" dirty="0"/>
              <a:t>Even Parity		0100 0001</a:t>
            </a:r>
          </a:p>
          <a:p>
            <a:pPr lvl="1"/>
            <a:r>
              <a:rPr lang="en-US" altLang="en-US" sz="2000" dirty="0"/>
              <a:t>Odd Parity		1100 0001</a:t>
            </a:r>
          </a:p>
          <a:p>
            <a:r>
              <a:rPr lang="en-US" altLang="en-US" sz="2400" dirty="0"/>
              <a:t>Consider data           1010100</a:t>
            </a:r>
          </a:p>
          <a:p>
            <a:pPr lvl="1"/>
            <a:r>
              <a:rPr lang="en-US" altLang="en-US" sz="2000" dirty="0"/>
              <a:t>Even Parity		1101 0100</a:t>
            </a:r>
          </a:p>
          <a:p>
            <a:pPr lvl="1"/>
            <a:r>
              <a:rPr lang="en-US" altLang="en-US" sz="2000" dirty="0"/>
              <a:t>Odd Parity		0101 0100</a:t>
            </a:r>
          </a:p>
          <a:p>
            <a:r>
              <a:rPr lang="en-US" altLang="en-US" sz="2400" dirty="0"/>
              <a:t>A parity code can be used for ASCII characters and any binary data.</a:t>
            </a:r>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0"/>
            <a:ext cx="8915400" cy="762000"/>
          </a:xfrm>
        </p:spPr>
        <p:txBody>
          <a:bodyPr>
            <a:normAutofit fontScale="90000"/>
          </a:bodyPr>
          <a:lstStyle/>
          <a:p>
            <a:r>
              <a:rPr lang="en-US" dirty="0">
                <a:solidFill>
                  <a:schemeClr val="tx1"/>
                </a:solidFill>
              </a:rPr>
              <a:t/>
            </a:r>
            <a:br>
              <a:rPr lang="en-US" dirty="0">
                <a:solidFill>
                  <a:schemeClr val="tx1"/>
                </a:solidFill>
              </a:rPr>
            </a:br>
            <a:r>
              <a:rPr lang="en-US" dirty="0">
                <a:solidFill>
                  <a:schemeClr val="tx1"/>
                </a:solidFill>
              </a:rPr>
              <a:t>ASCII Codes</a:t>
            </a:r>
          </a:p>
        </p:txBody>
      </p:sp>
      <p:pic>
        <p:nvPicPr>
          <p:cNvPr id="5122"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652" y="762000"/>
            <a:ext cx="10959548"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185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xmlns="" id="{5CEB16D1-A7B8-418A-8ADB-9B797F869A87}"/>
              </a:ext>
            </a:extLst>
          </p:cNvPr>
          <p:cNvSpPr>
            <a:spLocks noGrp="1" noChangeArrowheads="1"/>
          </p:cNvSpPr>
          <p:nvPr>
            <p:ph type="title"/>
          </p:nvPr>
        </p:nvSpPr>
        <p:spPr/>
        <p:txBody>
          <a:bodyPr/>
          <a:lstStyle/>
          <a:p>
            <a:r>
              <a:rPr lang="en-US" altLang="en-US"/>
              <a:t>Other Character Codes</a:t>
            </a:r>
          </a:p>
        </p:txBody>
      </p:sp>
      <p:sp>
        <p:nvSpPr>
          <p:cNvPr id="3" name="Content Placeholder 2">
            <a:extLst>
              <a:ext uri="{FF2B5EF4-FFF2-40B4-BE49-F238E27FC236}">
                <a16:creationId xmlns:a16="http://schemas.microsoft.com/office/drawing/2014/main" xmlns="" id="{9B0AA3BF-7F86-4BE9-AD87-C5A7D97C6CB8}"/>
              </a:ext>
            </a:extLst>
          </p:cNvPr>
          <p:cNvSpPr>
            <a:spLocks noGrp="1"/>
          </p:cNvSpPr>
          <p:nvPr>
            <p:ph idx="1"/>
          </p:nvPr>
        </p:nvSpPr>
        <p:spPr>
          <a:xfrm>
            <a:off x="581193" y="1771020"/>
            <a:ext cx="11029615" cy="3634486"/>
          </a:xfrm>
        </p:spPr>
        <p:txBody>
          <a:bodyPr>
            <a:normAutofit/>
          </a:bodyPr>
          <a:lstStyle/>
          <a:p>
            <a:pPr>
              <a:defRPr/>
            </a:pPr>
            <a:r>
              <a:rPr lang="en-US" sz="2400" dirty="0"/>
              <a:t>A long time ago, there existed cards, called punch cards!</a:t>
            </a:r>
          </a:p>
          <a:p>
            <a:pPr lvl="1">
              <a:defRPr/>
            </a:pPr>
            <a:r>
              <a:rPr lang="en-US" sz="2000" dirty="0"/>
              <a:t>And a code for those cards called Hollerith code. (patented in 1889)</a:t>
            </a:r>
          </a:p>
          <a:p>
            <a:pPr lvl="1">
              <a:defRPr/>
            </a:pPr>
            <a:r>
              <a:rPr lang="en-US" sz="2000" dirty="0"/>
              <a:t>The code told you what character was being represented in a column when there was a punch out in various rows of that column.</a:t>
            </a:r>
          </a:p>
          <a:p>
            <a:pPr>
              <a:defRPr/>
            </a:pPr>
            <a:r>
              <a:rPr lang="en-US" sz="2400" dirty="0"/>
              <a:t>And another code for characters called EBCDIC (Extended Binary Coded Decimal Interchange Code) (1963, 1964 IBM)  - similar to ASCII –</a:t>
            </a:r>
          </a:p>
          <a:p>
            <a:pPr lvl="1">
              <a:defRPr/>
            </a:pPr>
            <a:r>
              <a:rPr lang="en-US" sz="2000" dirty="0"/>
              <a:t>Digits are coded F0 through F9 in EBCDIC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35477" y="594360"/>
            <a:ext cx="10774017" cy="762000"/>
          </a:xfrm>
        </p:spPr>
        <p:txBody>
          <a:bodyPr>
            <a:noAutofit/>
          </a:bodyPr>
          <a:lstStyle/>
          <a:p>
            <a:r>
              <a:rPr lang="en-US" sz="2800" dirty="0"/>
              <a:t>Binary Codes -</a:t>
            </a:r>
            <a:r>
              <a:rPr lang="en-US" sz="2800" dirty="0">
                <a:solidFill>
                  <a:schemeClr val="tx1"/>
                </a:solidFill>
              </a:rPr>
              <a:t>Extending Precision</a:t>
            </a:r>
          </a:p>
        </p:txBody>
      </p:sp>
      <p:sp>
        <p:nvSpPr>
          <p:cNvPr id="6" name="Text Placeholder 5"/>
          <p:cNvSpPr>
            <a:spLocks noGrp="1"/>
          </p:cNvSpPr>
          <p:nvPr>
            <p:ph type="body" sz="quarter" idx="10"/>
          </p:nvPr>
        </p:nvSpPr>
        <p:spPr>
          <a:xfrm>
            <a:off x="558800" y="838200"/>
            <a:ext cx="11074400" cy="5181600"/>
          </a:xfrm>
        </p:spPr>
        <p:txBody>
          <a:bodyPr/>
          <a:lstStyle/>
          <a:p>
            <a:r>
              <a:rPr lang="en-US" sz="2400" dirty="0"/>
              <a:t>How do we increase the number of bits used to represent (in 2’s comp) a given number?</a:t>
            </a:r>
          </a:p>
          <a:p>
            <a:pPr lvl="1"/>
            <a:r>
              <a:rPr lang="en-US" sz="2000" dirty="0"/>
              <a:t>We don’t want to change the numeric value!!</a:t>
            </a:r>
          </a:p>
          <a:p>
            <a:r>
              <a:rPr lang="en-US" sz="2400" dirty="0"/>
              <a:t>Simply sign extend the number</a:t>
            </a:r>
          </a:p>
          <a:p>
            <a:pPr lvl="1"/>
            <a:r>
              <a:rPr lang="en-US" sz="2000" i="1" dirty="0"/>
              <a:t>i.e</a:t>
            </a:r>
            <a:r>
              <a:rPr lang="en-US" sz="2400" i="1" dirty="0"/>
              <a:t>.</a:t>
            </a:r>
            <a:r>
              <a:rPr lang="en-US" sz="2400" dirty="0"/>
              <a:t> replicate the sign bit again &amp; again …</a:t>
            </a:r>
          </a:p>
          <a:p>
            <a:r>
              <a:rPr lang="en-US" sz="2000" dirty="0"/>
              <a:t>Example:</a:t>
            </a:r>
          </a:p>
          <a:p>
            <a:pPr lvl="1"/>
            <a:r>
              <a:rPr lang="en-US" sz="2000" dirty="0"/>
              <a:t>0011</a:t>
            </a:r>
          </a:p>
          <a:p>
            <a:pPr lvl="1">
              <a:spcBef>
                <a:spcPts val="1200"/>
              </a:spcBef>
            </a:pPr>
            <a:r>
              <a:rPr lang="en-US" sz="2000" kern="0" dirty="0"/>
              <a:t>1010</a:t>
            </a:r>
            <a:endParaRPr lang="en-US" sz="2000" dirty="0"/>
          </a:p>
        </p:txBody>
      </p:sp>
      <p:sp>
        <p:nvSpPr>
          <p:cNvPr id="12" name="Right Arrow 11"/>
          <p:cNvSpPr/>
          <p:nvPr/>
        </p:nvSpPr>
        <p:spPr>
          <a:xfrm flipH="1">
            <a:off x="5290966" y="3914775"/>
            <a:ext cx="731520" cy="95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ight Arrow 12"/>
          <p:cNvSpPr/>
          <p:nvPr/>
        </p:nvSpPr>
        <p:spPr>
          <a:xfrm flipH="1">
            <a:off x="5212080" y="4885038"/>
            <a:ext cx="731520" cy="95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TextBox 6"/>
          <p:cNvSpPr txBox="1"/>
          <p:nvPr/>
        </p:nvSpPr>
        <p:spPr>
          <a:xfrm>
            <a:off x="3731813" y="3962401"/>
            <a:ext cx="3026791" cy="461665"/>
          </a:xfrm>
          <a:prstGeom prst="rect">
            <a:avLst/>
          </a:prstGeom>
          <a:noFill/>
        </p:spPr>
        <p:txBody>
          <a:bodyPr wrap="none" rtlCol="0">
            <a:spAutoFit/>
          </a:bodyPr>
          <a:lstStyle/>
          <a:p>
            <a:pPr marL="0" lvl="1"/>
            <a:r>
              <a:rPr lang="en-US" sz="2400" dirty="0"/>
              <a:t>becomes     </a:t>
            </a:r>
            <a:r>
              <a:rPr lang="en-US" sz="2400" kern="0" dirty="0"/>
              <a:t>00000011</a:t>
            </a:r>
          </a:p>
        </p:txBody>
      </p:sp>
      <p:sp>
        <p:nvSpPr>
          <p:cNvPr id="8" name="TextBox 7"/>
          <p:cNvSpPr txBox="1"/>
          <p:nvPr/>
        </p:nvSpPr>
        <p:spPr>
          <a:xfrm>
            <a:off x="2719467" y="4431268"/>
            <a:ext cx="1835952" cy="369332"/>
          </a:xfrm>
          <a:prstGeom prst="rect">
            <a:avLst/>
          </a:prstGeom>
          <a:noFill/>
        </p:spPr>
        <p:txBody>
          <a:bodyPr wrap="none" rtlCol="0">
            <a:spAutoFit/>
          </a:bodyPr>
          <a:lstStyle/>
          <a:p>
            <a:pPr marL="0" lvl="1"/>
            <a:r>
              <a:rPr lang="en-US" dirty="0"/>
              <a:t>= +3 (in four bits)</a:t>
            </a:r>
          </a:p>
        </p:txBody>
      </p:sp>
      <p:sp>
        <p:nvSpPr>
          <p:cNvPr id="9" name="TextBox 8"/>
          <p:cNvSpPr txBox="1"/>
          <p:nvPr/>
        </p:nvSpPr>
        <p:spPr>
          <a:xfrm>
            <a:off x="4994257" y="4417537"/>
            <a:ext cx="1927131" cy="369332"/>
          </a:xfrm>
          <a:prstGeom prst="rect">
            <a:avLst/>
          </a:prstGeom>
          <a:noFill/>
        </p:spPr>
        <p:txBody>
          <a:bodyPr wrap="none" rtlCol="0">
            <a:spAutoFit/>
          </a:bodyPr>
          <a:lstStyle/>
          <a:p>
            <a:pPr marL="0" lvl="1"/>
            <a:r>
              <a:rPr lang="en-US" kern="0" dirty="0"/>
              <a:t>= +3 (in eight bits)</a:t>
            </a:r>
          </a:p>
        </p:txBody>
      </p:sp>
      <p:sp>
        <p:nvSpPr>
          <p:cNvPr id="10" name="Rectangle 9"/>
          <p:cNvSpPr/>
          <p:nvPr/>
        </p:nvSpPr>
        <p:spPr>
          <a:xfrm>
            <a:off x="2438400" y="4352324"/>
            <a:ext cx="236220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00600" y="4386648"/>
            <a:ext cx="25146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823885" y="5374369"/>
            <a:ext cx="1759008" cy="369332"/>
          </a:xfrm>
          <a:prstGeom prst="rect">
            <a:avLst/>
          </a:prstGeom>
          <a:noFill/>
        </p:spPr>
        <p:txBody>
          <a:bodyPr wrap="none" rtlCol="0">
            <a:spAutoFit/>
          </a:bodyPr>
          <a:lstStyle/>
          <a:p>
            <a:pPr marL="0" lvl="1"/>
            <a:r>
              <a:rPr lang="en-US" dirty="0"/>
              <a:t>= -6 (in four bits)</a:t>
            </a:r>
          </a:p>
        </p:txBody>
      </p:sp>
      <p:sp>
        <p:nvSpPr>
          <p:cNvPr id="16" name="TextBox 15"/>
          <p:cNvSpPr txBox="1"/>
          <p:nvPr/>
        </p:nvSpPr>
        <p:spPr>
          <a:xfrm>
            <a:off x="5098674" y="5360638"/>
            <a:ext cx="1850186" cy="369332"/>
          </a:xfrm>
          <a:prstGeom prst="rect">
            <a:avLst/>
          </a:prstGeom>
          <a:noFill/>
        </p:spPr>
        <p:txBody>
          <a:bodyPr wrap="none" rtlCol="0">
            <a:spAutoFit/>
          </a:bodyPr>
          <a:lstStyle/>
          <a:p>
            <a:pPr marL="0" lvl="1"/>
            <a:r>
              <a:rPr lang="en-US" kern="0" dirty="0"/>
              <a:t>= -6 (in eight bits)</a:t>
            </a:r>
          </a:p>
        </p:txBody>
      </p:sp>
      <p:sp>
        <p:nvSpPr>
          <p:cNvPr id="17" name="Rectangle 16"/>
          <p:cNvSpPr/>
          <p:nvPr/>
        </p:nvSpPr>
        <p:spPr>
          <a:xfrm>
            <a:off x="2438400" y="5334000"/>
            <a:ext cx="251460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953000" y="5334000"/>
            <a:ext cx="2514600" cy="548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690553" y="4932060"/>
            <a:ext cx="3026791" cy="461665"/>
          </a:xfrm>
          <a:prstGeom prst="rect">
            <a:avLst/>
          </a:prstGeom>
          <a:noFill/>
        </p:spPr>
        <p:txBody>
          <a:bodyPr wrap="none" rtlCol="0">
            <a:spAutoFit/>
          </a:bodyPr>
          <a:lstStyle/>
          <a:p>
            <a:pPr marL="0" lvl="1"/>
            <a:r>
              <a:rPr lang="en-US" sz="2400" dirty="0"/>
              <a:t>becomes     </a:t>
            </a:r>
            <a:r>
              <a:rPr lang="en-US" sz="2400" kern="0" dirty="0"/>
              <a:t>11111010</a:t>
            </a:r>
          </a:p>
        </p:txBody>
      </p:sp>
    </p:spTree>
    <p:extLst>
      <p:ext uri="{BB962C8B-B14F-4D97-AF65-F5344CB8AC3E}">
        <p14:creationId xmlns:p14="http://schemas.microsoft.com/office/powerpoint/2010/main" val="26557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p:bldP spid="10" grpId="0" animBg="1"/>
      <p:bldP spid="14" grpId="0" animBg="1"/>
      <p:bldP spid="17" grpId="0" animBg="1"/>
      <p:bldP spid="18"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434338"/>
            <a:ext cx="8915400" cy="762000"/>
          </a:xfrm>
        </p:spPr>
        <p:txBody>
          <a:bodyPr>
            <a:normAutofit/>
          </a:bodyPr>
          <a:lstStyle/>
          <a:p>
            <a:r>
              <a:rPr lang="en-US" dirty="0">
                <a:solidFill>
                  <a:schemeClr val="tx1"/>
                </a:solidFill>
              </a:rPr>
              <a:t>Binary Codes -Increasing Precision</a:t>
            </a:r>
          </a:p>
        </p:txBody>
      </p:sp>
      <p:sp>
        <p:nvSpPr>
          <p:cNvPr id="6" name="Text Placeholder 5"/>
          <p:cNvSpPr>
            <a:spLocks noGrp="1"/>
          </p:cNvSpPr>
          <p:nvPr>
            <p:ph type="body" sz="quarter" idx="10"/>
          </p:nvPr>
        </p:nvSpPr>
        <p:spPr>
          <a:xfrm>
            <a:off x="702365" y="1143000"/>
            <a:ext cx="10508974" cy="5181600"/>
          </a:xfrm>
        </p:spPr>
        <p:txBody>
          <a:bodyPr/>
          <a:lstStyle/>
          <a:p>
            <a:r>
              <a:rPr lang="en-US" sz="2800" dirty="0"/>
              <a:t>Range of Integers (2’s complement representation)</a:t>
            </a:r>
          </a:p>
          <a:p>
            <a:pPr lvl="1"/>
            <a:r>
              <a:rPr lang="en-US" sz="2400" dirty="0"/>
              <a:t>An 8-bit unsigned integer?</a:t>
            </a:r>
          </a:p>
          <a:p>
            <a:pPr lvl="1"/>
            <a:r>
              <a:rPr lang="en-US" sz="2400" dirty="0"/>
              <a:t>A 16-bit unsigned integer?</a:t>
            </a:r>
          </a:p>
          <a:p>
            <a:pPr lvl="1"/>
            <a:r>
              <a:rPr lang="en-US" sz="2400" dirty="0"/>
              <a:t>A 32-bit unsigned integer?</a:t>
            </a:r>
          </a:p>
          <a:p>
            <a:pPr lvl="1"/>
            <a:r>
              <a:rPr lang="en-US" sz="2400" dirty="0"/>
              <a:t>An 8-bit signed integer?</a:t>
            </a:r>
          </a:p>
          <a:p>
            <a:pPr lvl="1"/>
            <a:r>
              <a:rPr lang="en-US" sz="2400" dirty="0"/>
              <a:t>A 16-bit signed integer?</a:t>
            </a:r>
          </a:p>
          <a:p>
            <a:pPr lvl="1"/>
            <a:r>
              <a:rPr lang="en-US" sz="2400" dirty="0"/>
              <a:t>A 32-bit signed integer?</a:t>
            </a:r>
          </a:p>
          <a:p>
            <a:pPr marL="457200" lvl="1" indent="0">
              <a:buNone/>
            </a:pPr>
            <a:endParaRPr lang="en-US" dirty="0"/>
          </a:p>
        </p:txBody>
      </p:sp>
      <p:sp>
        <p:nvSpPr>
          <p:cNvPr id="7" name="TextBox 6"/>
          <p:cNvSpPr txBox="1"/>
          <p:nvPr/>
        </p:nvSpPr>
        <p:spPr>
          <a:xfrm>
            <a:off x="6096000" y="2119307"/>
            <a:ext cx="2468946"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0 to (2</a:t>
            </a:r>
            <a:r>
              <a:rPr lang="en-US" baseline="30000" dirty="0"/>
              <a:t>n</a:t>
            </a:r>
            <a:r>
              <a:rPr lang="en-US" dirty="0"/>
              <a:t> -1) = 0 to 255</a:t>
            </a:r>
            <a:r>
              <a:rPr lang="en-US" baseline="-25000" dirty="0"/>
              <a:t>10</a:t>
            </a:r>
          </a:p>
        </p:txBody>
      </p:sp>
      <p:sp>
        <p:nvSpPr>
          <p:cNvPr id="8" name="TextBox 7"/>
          <p:cNvSpPr txBox="1"/>
          <p:nvPr/>
        </p:nvSpPr>
        <p:spPr>
          <a:xfrm>
            <a:off x="6096000" y="2745497"/>
            <a:ext cx="2773516"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0 to (2</a:t>
            </a:r>
            <a:r>
              <a:rPr lang="en-US" baseline="30000" dirty="0"/>
              <a:t>n</a:t>
            </a:r>
            <a:r>
              <a:rPr lang="en-US" dirty="0"/>
              <a:t> -1) = 0 to 65,535</a:t>
            </a:r>
            <a:r>
              <a:rPr lang="en-US" baseline="-25000" dirty="0"/>
              <a:t>10</a:t>
            </a:r>
          </a:p>
        </p:txBody>
      </p:sp>
      <p:sp>
        <p:nvSpPr>
          <p:cNvPr id="9" name="TextBox 8"/>
          <p:cNvSpPr txBox="1"/>
          <p:nvPr/>
        </p:nvSpPr>
        <p:spPr>
          <a:xfrm>
            <a:off x="5811346" y="3920936"/>
            <a:ext cx="3510898"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-(2</a:t>
            </a:r>
            <a:r>
              <a:rPr lang="en-US" baseline="30000" dirty="0"/>
              <a:t>n-1</a:t>
            </a:r>
            <a:r>
              <a:rPr lang="en-US" dirty="0"/>
              <a:t>) to (2</a:t>
            </a:r>
            <a:r>
              <a:rPr lang="en-US" baseline="30000" dirty="0"/>
              <a:t>n-1</a:t>
            </a:r>
            <a:r>
              <a:rPr lang="en-US" dirty="0"/>
              <a:t> -1) = -128</a:t>
            </a:r>
            <a:r>
              <a:rPr lang="en-US" baseline="-25000" dirty="0"/>
              <a:t>10</a:t>
            </a:r>
            <a:r>
              <a:rPr lang="en-US" dirty="0"/>
              <a:t> to 127</a:t>
            </a:r>
            <a:r>
              <a:rPr lang="en-US" baseline="-25000" dirty="0"/>
              <a:t>10</a:t>
            </a:r>
          </a:p>
        </p:txBody>
      </p:sp>
      <p:sp>
        <p:nvSpPr>
          <p:cNvPr id="13" name="TextBox 12"/>
          <p:cNvSpPr txBox="1"/>
          <p:nvPr/>
        </p:nvSpPr>
        <p:spPr>
          <a:xfrm>
            <a:off x="5202205" y="4479574"/>
            <a:ext cx="4120039"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-(2</a:t>
            </a:r>
            <a:r>
              <a:rPr lang="en-US" baseline="30000" dirty="0"/>
              <a:t>n-1</a:t>
            </a:r>
            <a:r>
              <a:rPr lang="en-US" dirty="0"/>
              <a:t>) to (2</a:t>
            </a:r>
            <a:r>
              <a:rPr lang="en-US" baseline="30000" dirty="0"/>
              <a:t>n-1</a:t>
            </a:r>
            <a:r>
              <a:rPr lang="en-US" dirty="0"/>
              <a:t> -1) = -32,768</a:t>
            </a:r>
            <a:r>
              <a:rPr lang="en-US" baseline="-25000" dirty="0"/>
              <a:t>10</a:t>
            </a:r>
            <a:r>
              <a:rPr lang="en-US" dirty="0"/>
              <a:t> to 32,767</a:t>
            </a:r>
            <a:r>
              <a:rPr lang="en-US" baseline="-25000" dirty="0"/>
              <a:t>10</a:t>
            </a:r>
          </a:p>
        </p:txBody>
      </p:sp>
      <p:sp>
        <p:nvSpPr>
          <p:cNvPr id="14" name="TextBox 13"/>
          <p:cNvSpPr txBox="1"/>
          <p:nvPr/>
        </p:nvSpPr>
        <p:spPr>
          <a:xfrm>
            <a:off x="5811346" y="3347464"/>
            <a:ext cx="3509294"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a:t>0 to (2</a:t>
            </a:r>
            <a:r>
              <a:rPr lang="en-US" baseline="30000" dirty="0"/>
              <a:t>n</a:t>
            </a:r>
            <a:r>
              <a:rPr lang="en-US" dirty="0"/>
              <a:t> -1) = 0 to 4,294,967,295</a:t>
            </a:r>
            <a:r>
              <a:rPr lang="en-US" baseline="-25000" dirty="0"/>
              <a:t>10</a:t>
            </a:r>
          </a:p>
        </p:txBody>
      </p:sp>
      <p:sp>
        <p:nvSpPr>
          <p:cNvPr id="15" name="TextBox 14"/>
          <p:cNvSpPr txBox="1"/>
          <p:nvPr/>
        </p:nvSpPr>
        <p:spPr>
          <a:xfrm>
            <a:off x="5202205" y="5124870"/>
            <a:ext cx="5009705" cy="338554"/>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1600" dirty="0"/>
              <a:t>-(2</a:t>
            </a:r>
            <a:r>
              <a:rPr lang="en-US" sz="1600" baseline="30000" dirty="0"/>
              <a:t>n-1</a:t>
            </a:r>
            <a:r>
              <a:rPr lang="en-US" sz="1600" dirty="0"/>
              <a:t>) to (2</a:t>
            </a:r>
            <a:r>
              <a:rPr lang="en-US" sz="1600" baseline="30000" dirty="0"/>
              <a:t>n-1</a:t>
            </a:r>
            <a:r>
              <a:rPr lang="en-US" sz="1600" dirty="0"/>
              <a:t> -1) = -2,147,483,648</a:t>
            </a:r>
            <a:r>
              <a:rPr lang="en-US" sz="1600" baseline="-25000" dirty="0"/>
              <a:t>10</a:t>
            </a:r>
            <a:r>
              <a:rPr lang="en-US" sz="1600" dirty="0"/>
              <a:t> to 2,147,483,647</a:t>
            </a:r>
            <a:r>
              <a:rPr lang="en-US" sz="1600" baseline="-25000" dirty="0"/>
              <a:t>10</a:t>
            </a:r>
          </a:p>
        </p:txBody>
      </p:sp>
    </p:spTree>
    <p:extLst>
      <p:ext uri="{BB962C8B-B14F-4D97-AF65-F5344CB8AC3E}">
        <p14:creationId xmlns:p14="http://schemas.microsoft.com/office/powerpoint/2010/main" val="9338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8000" y="367918"/>
            <a:ext cx="9970275" cy="762000"/>
          </a:xfrm>
        </p:spPr>
        <p:txBody>
          <a:bodyPr>
            <a:noAutofit/>
          </a:bodyPr>
          <a:lstStyle/>
          <a:p>
            <a:r>
              <a:rPr lang="en-US" sz="2800" dirty="0">
                <a:solidFill>
                  <a:schemeClr val="tx1"/>
                </a:solidFill>
              </a:rPr>
              <a:t>Binary Codes - Increasing Precision</a:t>
            </a:r>
          </a:p>
        </p:txBody>
      </p:sp>
      <p:sp>
        <p:nvSpPr>
          <p:cNvPr id="6" name="Text Placeholder 5"/>
          <p:cNvSpPr>
            <a:spLocks noGrp="1"/>
          </p:cNvSpPr>
          <p:nvPr>
            <p:ph type="body" sz="quarter" idx="10"/>
          </p:nvPr>
        </p:nvSpPr>
        <p:spPr/>
        <p:txBody>
          <a:bodyPr>
            <a:normAutofit/>
          </a:bodyPr>
          <a:lstStyle/>
          <a:p>
            <a:r>
              <a:rPr lang="en-US" sz="2800" dirty="0">
                <a:hlinkClick r:id="rId3" action="ppaction://hlinkpres?slideindex=1&amp;slidetitle="/>
              </a:rPr>
              <a:t>Representation of Floating Point Numbers- </a:t>
            </a:r>
            <a:r>
              <a:rPr lang="en-US" sz="2400" kern="0" dirty="0">
                <a:hlinkClick r:id="rId3" action="ppaction://hlinkpres?slideindex=1&amp;slidetitle="/>
              </a:rPr>
              <a:t>Example of the IEEE 754 standard</a:t>
            </a:r>
            <a:endParaRPr lang="en-US" sz="2400" kern="0" dirty="0"/>
          </a:p>
          <a:p>
            <a:pPr lvl="2"/>
            <a:r>
              <a:rPr lang="en-US" sz="2000" kern="0" dirty="0"/>
              <a:t>Single precision 32 bit floating point format</a:t>
            </a:r>
          </a:p>
          <a:p>
            <a:pPr lvl="2"/>
            <a:endParaRPr lang="en-US" sz="2000" kern="0" dirty="0"/>
          </a:p>
          <a:p>
            <a:pPr lvl="2"/>
            <a:endParaRPr lang="en-US" sz="2000" kern="0" dirty="0"/>
          </a:p>
          <a:p>
            <a:pPr lvl="2"/>
            <a:endParaRPr lang="en-US" sz="2000" kern="0" dirty="0"/>
          </a:p>
          <a:p>
            <a:pPr lvl="2"/>
            <a:r>
              <a:rPr lang="en-US" sz="2000" dirty="0"/>
              <a:t>For this example:</a:t>
            </a:r>
          </a:p>
          <a:p>
            <a:pPr lvl="3"/>
            <a:r>
              <a:rPr lang="en-US" sz="1800" b="1" dirty="0">
                <a:solidFill>
                  <a:srgbClr val="00B0F0"/>
                </a:solidFill>
              </a:rPr>
              <a:t>Sign</a:t>
            </a:r>
            <a:r>
              <a:rPr lang="en-US" sz="1800" dirty="0">
                <a:solidFill>
                  <a:srgbClr val="00B0F0"/>
                </a:solidFill>
              </a:rPr>
              <a:t> </a:t>
            </a:r>
            <a:r>
              <a:rPr lang="en-US" sz="1800" dirty="0"/>
              <a:t>= </a:t>
            </a:r>
            <a:r>
              <a:rPr lang="en-US" sz="1800" b="1" dirty="0"/>
              <a:t>0</a:t>
            </a:r>
            <a:r>
              <a:rPr lang="en-US" sz="1800" dirty="0"/>
              <a:t>, hence, a positive number</a:t>
            </a:r>
          </a:p>
          <a:p>
            <a:pPr lvl="3"/>
            <a:r>
              <a:rPr lang="en-US" sz="1800" b="1" dirty="0">
                <a:solidFill>
                  <a:srgbClr val="00B050"/>
                </a:solidFill>
              </a:rPr>
              <a:t>Exponent</a:t>
            </a:r>
            <a:r>
              <a:rPr lang="en-US" sz="1800" dirty="0">
                <a:solidFill>
                  <a:srgbClr val="00B050"/>
                </a:solidFill>
              </a:rPr>
              <a:t> </a:t>
            </a:r>
            <a:r>
              <a:rPr lang="en-US" sz="1800" dirty="0"/>
              <a:t>= 124, hence,</a:t>
            </a:r>
          </a:p>
          <a:p>
            <a:pPr lvl="3"/>
            <a:r>
              <a:rPr lang="en-US" sz="1800" b="1" dirty="0">
                <a:solidFill>
                  <a:schemeClr val="accent2">
                    <a:lumMod val="75000"/>
                  </a:schemeClr>
                </a:solidFill>
              </a:rPr>
              <a:t>Fraction</a:t>
            </a:r>
            <a:r>
              <a:rPr lang="en-US" sz="1800" dirty="0">
                <a:solidFill>
                  <a:schemeClr val="accent2">
                    <a:lumMod val="75000"/>
                  </a:schemeClr>
                </a:solidFill>
              </a:rPr>
              <a:t> </a:t>
            </a:r>
            <a:r>
              <a:rPr lang="en-US" sz="1800" dirty="0"/>
              <a:t>= 1.0100…0</a:t>
            </a:r>
            <a:r>
              <a:rPr lang="en-US" sz="1800" baseline="-25000" dirty="0"/>
              <a:t>2</a:t>
            </a:r>
            <a:r>
              <a:rPr lang="en-US" sz="1800" dirty="0"/>
              <a:t>= 1+0x2</a:t>
            </a:r>
            <a:r>
              <a:rPr lang="en-US" sz="1800" baseline="30000" dirty="0"/>
              <a:t>-1</a:t>
            </a:r>
            <a:r>
              <a:rPr lang="en-US" sz="1800" dirty="0"/>
              <a:t>+1x2</a:t>
            </a:r>
            <a:r>
              <a:rPr lang="en-US" sz="1800" baseline="30000" dirty="0"/>
              <a:t>-2</a:t>
            </a:r>
            <a:r>
              <a:rPr lang="en-US" sz="1800" dirty="0"/>
              <a:t>+0x2</a:t>
            </a:r>
            <a:r>
              <a:rPr lang="en-US" sz="1800" baseline="30000" dirty="0"/>
              <a:t>-3</a:t>
            </a:r>
            <a:r>
              <a:rPr lang="en-US" sz="1800" dirty="0"/>
              <a:t>+… = </a:t>
            </a:r>
            <a:r>
              <a:rPr lang="en-US" sz="1800" b="1" dirty="0"/>
              <a:t>1.25</a:t>
            </a:r>
            <a:r>
              <a:rPr lang="en-US" sz="1800" baseline="-25000" dirty="0"/>
              <a:t>10</a:t>
            </a:r>
            <a:endParaRPr lang="en-US" sz="1800" dirty="0"/>
          </a:p>
          <a:p>
            <a:pPr lvl="2">
              <a:spcBef>
                <a:spcPts val="600"/>
              </a:spcBef>
            </a:pPr>
            <a:r>
              <a:rPr lang="en-US" sz="2000" dirty="0"/>
              <a:t>Hence, the number is +1.25/8 = </a:t>
            </a:r>
            <a:r>
              <a:rPr lang="en-US" sz="2000" b="1" dirty="0"/>
              <a:t>0.15625</a:t>
            </a:r>
            <a:r>
              <a:rPr lang="en-US" sz="2000" baseline="-25000" dirty="0"/>
              <a:t>10</a:t>
            </a:r>
            <a:endParaRPr lang="en-US" baseline="-25000" dirty="0"/>
          </a:p>
        </p:txBody>
      </p:sp>
      <p:pic>
        <p:nvPicPr>
          <p:cNvPr id="1026" name="Picture 2" descr="http://upload.wikimedia.org/wikipedia/commons/thumb/d/d2/Float_example.svg/2000px-Float_example.svg.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4890"/>
          <a:stretch/>
        </p:blipFill>
        <p:spPr bwMode="auto">
          <a:xfrm>
            <a:off x="2506212" y="2537460"/>
            <a:ext cx="6485389" cy="96774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7"/>
          <p:cNvGraphicFramePr>
            <a:graphicFrameLocks noChangeAspect="1"/>
          </p:cNvGraphicFramePr>
          <p:nvPr/>
        </p:nvGraphicFramePr>
        <p:xfrm>
          <a:off x="3048000" y="3581400"/>
          <a:ext cx="4699000" cy="482600"/>
        </p:xfrm>
        <a:graphic>
          <a:graphicData uri="http://schemas.openxmlformats.org/presentationml/2006/ole">
            <mc:AlternateContent xmlns:mc="http://schemas.openxmlformats.org/markup-compatibility/2006">
              <mc:Choice xmlns:v="urn:schemas-microsoft-com:vml" Requires="v">
                <p:oleObj spid="_x0000_s13374" name="Equation" r:id="rId5" imgW="2349360" imgH="241200" progId="Equation.DSMT4">
                  <p:embed/>
                </p:oleObj>
              </mc:Choice>
              <mc:Fallback>
                <p:oleObj name="Equation" r:id="rId5" imgW="2349360" imgH="241200" progId="Equation.DSMT4">
                  <p:embed/>
                  <p:pic>
                    <p:nvPicPr>
                      <p:cNvPr id="8" name="Object 7"/>
                      <p:cNvPicPr/>
                      <p:nvPr/>
                    </p:nvPicPr>
                    <p:blipFill>
                      <a:blip r:embed="rId6"/>
                      <a:stretch>
                        <a:fillRect/>
                      </a:stretch>
                    </p:blipFill>
                    <p:spPr>
                      <a:xfrm>
                        <a:off x="3048000" y="3581400"/>
                        <a:ext cx="4699000" cy="4826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766164073"/>
              </p:ext>
            </p:extLst>
          </p:nvPr>
        </p:nvGraphicFramePr>
        <p:xfrm>
          <a:off x="4282266" y="4792008"/>
          <a:ext cx="2933280" cy="333270"/>
        </p:xfrm>
        <a:graphic>
          <a:graphicData uri="http://schemas.openxmlformats.org/presentationml/2006/ole">
            <mc:AlternateContent xmlns:mc="http://schemas.openxmlformats.org/markup-compatibility/2006">
              <mc:Choice xmlns:v="urn:schemas-microsoft-com:vml" Requires="v">
                <p:oleObj spid="_x0000_s13375" name="Equation" r:id="rId7" imgW="1676160" imgH="190440" progId="Equation.DSMT4">
                  <p:embed/>
                </p:oleObj>
              </mc:Choice>
              <mc:Fallback>
                <p:oleObj name="Equation" r:id="rId7" imgW="1676160" imgH="190440" progId="Equation.DSMT4">
                  <p:embed/>
                  <p:pic>
                    <p:nvPicPr>
                      <p:cNvPr id="10" name="Object 9"/>
                      <p:cNvPicPr>
                        <a:picLocks noChangeAspect="1" noChangeArrowheads="1"/>
                      </p:cNvPicPr>
                      <p:nvPr/>
                    </p:nvPicPr>
                    <p:blipFill>
                      <a:blip r:embed="rId8"/>
                      <a:srcRect/>
                      <a:stretch>
                        <a:fillRect/>
                      </a:stretch>
                    </p:blipFill>
                    <p:spPr bwMode="auto">
                      <a:xfrm>
                        <a:off x="4282266" y="4792008"/>
                        <a:ext cx="2933280" cy="333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8974822" y="2865269"/>
            <a:ext cx="1519968" cy="400110"/>
          </a:xfrm>
          <a:prstGeom prst="rect">
            <a:avLst/>
          </a:prstGeom>
          <a:noFill/>
        </p:spPr>
        <p:txBody>
          <a:bodyPr wrap="none" rtlCol="0">
            <a:spAutoFit/>
          </a:bodyPr>
          <a:lstStyle/>
          <a:p>
            <a:r>
              <a:rPr lang="en-US" sz="2000" b="1" dirty="0"/>
              <a:t>= 0.15625</a:t>
            </a:r>
            <a:r>
              <a:rPr lang="en-US" sz="2000" b="1" baseline="-25000" dirty="0"/>
              <a:t>10</a:t>
            </a:r>
          </a:p>
        </p:txBody>
      </p:sp>
    </p:spTree>
    <p:extLst>
      <p:ext uri="{BB962C8B-B14F-4D97-AF65-F5344CB8AC3E}">
        <p14:creationId xmlns:p14="http://schemas.microsoft.com/office/powerpoint/2010/main" val="338907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15220" y="773668"/>
            <a:ext cx="9684026" cy="762000"/>
          </a:xfrm>
        </p:spPr>
        <p:txBody>
          <a:bodyPr>
            <a:normAutofit fontScale="90000"/>
          </a:bodyPr>
          <a:lstStyle/>
          <a:p>
            <a:r>
              <a:rPr lang="en-US" dirty="0">
                <a:solidFill>
                  <a:schemeClr val="tx1"/>
                </a:solidFill>
              </a:rPr>
              <a:t>Binary Codes</a:t>
            </a:r>
            <a:br>
              <a:rPr lang="en-US" dirty="0">
                <a:solidFill>
                  <a:schemeClr val="tx1"/>
                </a:solidFill>
              </a:rPr>
            </a:br>
            <a:r>
              <a:rPr lang="en-US" dirty="0">
                <a:solidFill>
                  <a:schemeClr val="tx1"/>
                </a:solidFill>
              </a:rPr>
              <a:t>Binary Coded Decimal (BCD)</a:t>
            </a:r>
          </a:p>
        </p:txBody>
      </p:sp>
      <p:sp>
        <p:nvSpPr>
          <p:cNvPr id="6" name="Text Placeholder 5"/>
          <p:cNvSpPr>
            <a:spLocks noGrp="1"/>
          </p:cNvSpPr>
          <p:nvPr>
            <p:ph type="body" sz="quarter" idx="10"/>
          </p:nvPr>
        </p:nvSpPr>
        <p:spPr/>
        <p:txBody>
          <a:bodyPr/>
          <a:lstStyle/>
          <a:p>
            <a:r>
              <a:rPr lang="en-US" sz="2400" dirty="0"/>
              <a:t>Represent a decimal by encoding each individual digit in binary form</a:t>
            </a:r>
          </a:p>
          <a:p>
            <a:pPr lvl="1"/>
            <a:r>
              <a:rPr lang="en-US" sz="2000" dirty="0"/>
              <a:t>How many bits do we need to represent each digit?</a:t>
            </a:r>
          </a:p>
          <a:p>
            <a:pPr lvl="2"/>
            <a:r>
              <a:rPr lang="en-US" sz="1800" dirty="0"/>
              <a:t>Ten possible choices for each digit (</a:t>
            </a:r>
            <a:r>
              <a:rPr lang="en-US" sz="1800" i="1" dirty="0"/>
              <a:t>i.e</a:t>
            </a:r>
            <a:r>
              <a:rPr lang="en-US" sz="1800" dirty="0"/>
              <a:t>. 0 to 9)</a:t>
            </a:r>
          </a:p>
          <a:p>
            <a:r>
              <a:rPr lang="en-US" sz="2400" dirty="0"/>
              <a:t>An example of using the binary coded decimal representation (BCD)</a:t>
            </a:r>
          </a:p>
          <a:p>
            <a:endParaRPr lang="en-US" dirty="0"/>
          </a:p>
          <a:p>
            <a:endParaRPr lang="en-US" dirty="0"/>
          </a:p>
          <a:p>
            <a:endParaRPr lang="en-US" dirty="0"/>
          </a:p>
          <a:p>
            <a:pPr>
              <a:spcBef>
                <a:spcPts val="1200"/>
              </a:spcBef>
            </a:pPr>
            <a:r>
              <a:rPr lang="en-US" sz="2400" dirty="0">
                <a:solidFill>
                  <a:schemeClr val="tx1"/>
                </a:solidFill>
              </a:rPr>
              <a:t>Not a very efficient use of “bits” !!!</a:t>
            </a:r>
          </a:p>
        </p:txBody>
      </p:sp>
      <p:sp>
        <p:nvSpPr>
          <p:cNvPr id="7" name="TextBox 6"/>
          <p:cNvSpPr txBox="1"/>
          <p:nvPr/>
        </p:nvSpPr>
        <p:spPr>
          <a:xfrm>
            <a:off x="4788001" y="3972580"/>
            <a:ext cx="1782860" cy="523220"/>
          </a:xfrm>
          <a:prstGeom prst="rect">
            <a:avLst/>
          </a:prstGeom>
          <a:noFill/>
        </p:spPr>
        <p:txBody>
          <a:bodyPr wrap="none" rtlCol="0">
            <a:spAutoFit/>
          </a:bodyPr>
          <a:lstStyle/>
          <a:p>
            <a:r>
              <a:rPr lang="en-US" sz="2800" dirty="0"/>
              <a:t>9 3 7 . 2 5</a:t>
            </a:r>
          </a:p>
        </p:txBody>
      </p:sp>
      <p:sp>
        <p:nvSpPr>
          <p:cNvPr id="8" name="TextBox 7"/>
          <p:cNvSpPr txBox="1"/>
          <p:nvPr/>
        </p:nvSpPr>
        <p:spPr>
          <a:xfrm>
            <a:off x="3624649" y="4953000"/>
            <a:ext cx="697627" cy="369332"/>
          </a:xfrm>
          <a:prstGeom prst="rect">
            <a:avLst/>
          </a:prstGeom>
          <a:solidFill>
            <a:srgbClr val="00B0F0"/>
          </a:solidFill>
        </p:spPr>
        <p:txBody>
          <a:bodyPr wrap="none" rtlCol="0">
            <a:spAutoFit/>
          </a:bodyPr>
          <a:lstStyle/>
          <a:p>
            <a:r>
              <a:rPr lang="en-US" dirty="0"/>
              <a:t>1001</a:t>
            </a:r>
          </a:p>
        </p:txBody>
      </p:sp>
      <p:cxnSp>
        <p:nvCxnSpPr>
          <p:cNvPr id="10" name="Straight Connector 9"/>
          <p:cNvCxnSpPr>
            <a:endCxn id="8" idx="0"/>
          </p:cNvCxnSpPr>
          <p:nvPr/>
        </p:nvCxnSpPr>
        <p:spPr>
          <a:xfrm flipH="1">
            <a:off x="3973462" y="4419600"/>
            <a:ext cx="911576" cy="533400"/>
          </a:xfrm>
          <a:prstGeom prst="line">
            <a:avLst/>
          </a:prstGeom>
        </p:spPr>
        <p:style>
          <a:lnRef idx="2">
            <a:schemeClr val="accent5"/>
          </a:lnRef>
          <a:fillRef idx="0">
            <a:schemeClr val="accent5"/>
          </a:fillRef>
          <a:effectRef idx="1">
            <a:schemeClr val="accent5"/>
          </a:effectRef>
          <a:fontRef idx="minor">
            <a:schemeClr val="tx1"/>
          </a:fontRef>
        </p:style>
      </p:cxnSp>
      <p:sp>
        <p:nvSpPr>
          <p:cNvPr id="13" name="TextBox 12"/>
          <p:cNvSpPr txBox="1"/>
          <p:nvPr/>
        </p:nvSpPr>
        <p:spPr>
          <a:xfrm>
            <a:off x="4361935" y="4953000"/>
            <a:ext cx="691215" cy="369332"/>
          </a:xfrm>
          <a:prstGeom prst="rect">
            <a:avLst/>
          </a:prstGeom>
          <a:solidFill>
            <a:srgbClr val="00B0F0"/>
          </a:solidFill>
        </p:spPr>
        <p:txBody>
          <a:bodyPr wrap="none" rtlCol="0">
            <a:spAutoFit/>
          </a:bodyPr>
          <a:lstStyle/>
          <a:p>
            <a:r>
              <a:rPr lang="en-US" dirty="0"/>
              <a:t>0011</a:t>
            </a:r>
          </a:p>
        </p:txBody>
      </p:sp>
      <p:cxnSp>
        <p:nvCxnSpPr>
          <p:cNvPr id="14" name="Straight Connector 13"/>
          <p:cNvCxnSpPr>
            <a:endCxn id="13" idx="0"/>
          </p:cNvCxnSpPr>
          <p:nvPr/>
        </p:nvCxnSpPr>
        <p:spPr>
          <a:xfrm flipH="1">
            <a:off x="4707542" y="4419600"/>
            <a:ext cx="474058" cy="533400"/>
          </a:xfrm>
          <a:prstGeom prst="line">
            <a:avLst/>
          </a:prstGeom>
        </p:spPr>
        <p:style>
          <a:lnRef idx="2">
            <a:schemeClr val="accent5"/>
          </a:lnRef>
          <a:fillRef idx="0">
            <a:schemeClr val="accent5"/>
          </a:fillRef>
          <a:effectRef idx="1">
            <a:schemeClr val="accent5"/>
          </a:effectRef>
          <a:fontRef idx="minor">
            <a:schemeClr val="tx1"/>
          </a:fontRef>
        </p:style>
      </p:cxnSp>
      <p:sp>
        <p:nvSpPr>
          <p:cNvPr id="16" name="TextBox 15"/>
          <p:cNvSpPr txBox="1"/>
          <p:nvPr/>
        </p:nvSpPr>
        <p:spPr>
          <a:xfrm>
            <a:off x="5062153" y="4953000"/>
            <a:ext cx="691215" cy="369332"/>
          </a:xfrm>
          <a:prstGeom prst="rect">
            <a:avLst/>
          </a:prstGeom>
          <a:solidFill>
            <a:srgbClr val="00B0F0"/>
          </a:solidFill>
        </p:spPr>
        <p:txBody>
          <a:bodyPr wrap="none" rtlCol="0">
            <a:spAutoFit/>
          </a:bodyPr>
          <a:lstStyle/>
          <a:p>
            <a:r>
              <a:rPr lang="en-US" dirty="0"/>
              <a:t>0111</a:t>
            </a:r>
          </a:p>
        </p:txBody>
      </p:sp>
      <p:cxnSp>
        <p:nvCxnSpPr>
          <p:cNvPr id="17" name="Straight Connector 16"/>
          <p:cNvCxnSpPr>
            <a:endCxn id="16" idx="0"/>
          </p:cNvCxnSpPr>
          <p:nvPr/>
        </p:nvCxnSpPr>
        <p:spPr>
          <a:xfrm flipH="1">
            <a:off x="5407760" y="4495800"/>
            <a:ext cx="78640" cy="457200"/>
          </a:xfrm>
          <a:prstGeom prst="line">
            <a:avLst/>
          </a:prstGeom>
        </p:spPr>
        <p:style>
          <a:lnRef idx="2">
            <a:schemeClr val="accent5"/>
          </a:lnRef>
          <a:fillRef idx="0">
            <a:schemeClr val="accent5"/>
          </a:fillRef>
          <a:effectRef idx="1">
            <a:schemeClr val="accent5"/>
          </a:effectRef>
          <a:fontRef idx="minor">
            <a:schemeClr val="tx1"/>
          </a:fontRef>
        </p:style>
      </p:cxnSp>
      <p:sp>
        <p:nvSpPr>
          <p:cNvPr id="18" name="TextBox 17"/>
          <p:cNvSpPr txBox="1"/>
          <p:nvPr/>
        </p:nvSpPr>
        <p:spPr>
          <a:xfrm>
            <a:off x="6007974" y="4953000"/>
            <a:ext cx="697627" cy="369332"/>
          </a:xfrm>
          <a:prstGeom prst="rect">
            <a:avLst/>
          </a:prstGeom>
          <a:solidFill>
            <a:srgbClr val="00B0F0"/>
          </a:solidFill>
        </p:spPr>
        <p:txBody>
          <a:bodyPr wrap="none" rtlCol="0">
            <a:spAutoFit/>
          </a:bodyPr>
          <a:lstStyle/>
          <a:p>
            <a:r>
              <a:rPr lang="en-US" dirty="0"/>
              <a:t>0010</a:t>
            </a:r>
          </a:p>
        </p:txBody>
      </p:sp>
      <p:cxnSp>
        <p:nvCxnSpPr>
          <p:cNvPr id="19" name="Straight Connector 18"/>
          <p:cNvCxnSpPr>
            <a:endCxn id="18" idx="0"/>
          </p:cNvCxnSpPr>
          <p:nvPr/>
        </p:nvCxnSpPr>
        <p:spPr>
          <a:xfrm>
            <a:off x="6096001" y="4495800"/>
            <a:ext cx="260787" cy="457200"/>
          </a:xfrm>
          <a:prstGeom prst="line">
            <a:avLst/>
          </a:prstGeom>
        </p:spPr>
        <p:style>
          <a:lnRef idx="2">
            <a:schemeClr val="accent5"/>
          </a:lnRef>
          <a:fillRef idx="0">
            <a:schemeClr val="accent5"/>
          </a:fillRef>
          <a:effectRef idx="1">
            <a:schemeClr val="accent5"/>
          </a:effectRef>
          <a:fontRef idx="minor">
            <a:schemeClr val="tx1"/>
          </a:fontRef>
        </p:style>
      </p:cxnSp>
      <p:sp>
        <p:nvSpPr>
          <p:cNvPr id="20" name="TextBox 19"/>
          <p:cNvSpPr txBox="1"/>
          <p:nvPr/>
        </p:nvSpPr>
        <p:spPr>
          <a:xfrm>
            <a:off x="6728784" y="4953000"/>
            <a:ext cx="697627" cy="369332"/>
          </a:xfrm>
          <a:prstGeom prst="rect">
            <a:avLst/>
          </a:prstGeom>
          <a:solidFill>
            <a:srgbClr val="00B0F0"/>
          </a:solidFill>
        </p:spPr>
        <p:txBody>
          <a:bodyPr wrap="none" rtlCol="0">
            <a:spAutoFit/>
          </a:bodyPr>
          <a:lstStyle/>
          <a:p>
            <a:r>
              <a:rPr lang="en-US" dirty="0"/>
              <a:t>0101</a:t>
            </a:r>
          </a:p>
        </p:txBody>
      </p:sp>
      <p:cxnSp>
        <p:nvCxnSpPr>
          <p:cNvPr id="21" name="Straight Connector 20"/>
          <p:cNvCxnSpPr>
            <a:endCxn id="20" idx="0"/>
          </p:cNvCxnSpPr>
          <p:nvPr/>
        </p:nvCxnSpPr>
        <p:spPr>
          <a:xfrm>
            <a:off x="6384325" y="4419600"/>
            <a:ext cx="693273" cy="533400"/>
          </a:xfrm>
          <a:prstGeom prst="line">
            <a:avLst/>
          </a:prstGeom>
        </p:spPr>
        <p:style>
          <a:lnRef idx="2">
            <a:schemeClr val="accent5"/>
          </a:lnRef>
          <a:fillRef idx="0">
            <a:schemeClr val="accent5"/>
          </a:fillRef>
          <a:effectRef idx="1">
            <a:schemeClr val="accent5"/>
          </a:effectRef>
          <a:fontRef idx="minor">
            <a:schemeClr val="tx1"/>
          </a:fontRef>
        </p:style>
      </p:cxnSp>
      <p:sp>
        <p:nvSpPr>
          <p:cNvPr id="25" name="TextBox 24"/>
          <p:cNvSpPr txBox="1"/>
          <p:nvPr/>
        </p:nvSpPr>
        <p:spPr>
          <a:xfrm>
            <a:off x="5746213" y="4953000"/>
            <a:ext cx="242374" cy="369332"/>
          </a:xfrm>
          <a:prstGeom prst="rect">
            <a:avLst/>
          </a:prstGeom>
          <a:solidFill>
            <a:srgbClr val="00B0F0"/>
          </a:solidFill>
        </p:spPr>
        <p:txBody>
          <a:bodyPr wrap="none" rtlCol="0">
            <a:spAutoFit/>
          </a:bodyPr>
          <a:lstStyle/>
          <a:p>
            <a:r>
              <a:rPr lang="en-US" b="1" dirty="0">
                <a:sym typeface="Symbol"/>
              </a:rPr>
              <a:t></a:t>
            </a:r>
            <a:endParaRPr lang="en-US" b="1" dirty="0"/>
          </a:p>
        </p:txBody>
      </p:sp>
    </p:spTree>
    <p:extLst>
      <p:ext uri="{BB962C8B-B14F-4D97-AF65-F5344CB8AC3E}">
        <p14:creationId xmlns:p14="http://schemas.microsoft.com/office/powerpoint/2010/main" val="418197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3" grpId="0" animBg="1"/>
      <p:bldP spid="16" grpId="0" animBg="1"/>
      <p:bldP spid="18" grpId="0" animBg="1"/>
      <p:bldP spid="20"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0334" y="491002"/>
            <a:ext cx="9432235" cy="762000"/>
          </a:xfrm>
        </p:spPr>
        <p:txBody>
          <a:bodyPr>
            <a:normAutofit/>
          </a:bodyPr>
          <a:lstStyle/>
          <a:p>
            <a:r>
              <a:rPr lang="en-US" dirty="0">
                <a:solidFill>
                  <a:schemeClr val="tx1"/>
                </a:solidFill>
              </a:rPr>
              <a:t>Binary Codes-Weighted Codes</a:t>
            </a:r>
          </a:p>
        </p:txBody>
      </p:sp>
      <p:sp>
        <p:nvSpPr>
          <p:cNvPr id="6" name="Text Placeholder 5"/>
          <p:cNvSpPr>
            <a:spLocks noGrp="1"/>
          </p:cNvSpPr>
          <p:nvPr>
            <p:ph type="body" sz="quarter" idx="10"/>
          </p:nvPr>
        </p:nvSpPr>
        <p:spPr>
          <a:xfrm>
            <a:off x="684143" y="1217059"/>
            <a:ext cx="11357113" cy="5580298"/>
          </a:xfrm>
        </p:spPr>
        <p:txBody>
          <a:bodyPr>
            <a:noAutofit/>
          </a:bodyPr>
          <a:lstStyle/>
          <a:p>
            <a:r>
              <a:rPr lang="en-US" sz="2800" dirty="0"/>
              <a:t>BCD is one example of a generalized “weighted” code:</a:t>
            </a:r>
          </a:p>
          <a:p>
            <a:endParaRPr lang="en-US" sz="2800" dirty="0"/>
          </a:p>
          <a:p>
            <a:pPr lvl="1"/>
            <a:r>
              <a:rPr lang="en-US" sz="2400" dirty="0"/>
              <a:t>Weights: </a:t>
            </a:r>
          </a:p>
          <a:p>
            <a:pPr lvl="1"/>
            <a:r>
              <a:rPr lang="en-US" sz="2400" dirty="0"/>
              <a:t>Binary digits:</a:t>
            </a:r>
          </a:p>
          <a:p>
            <a:pPr lvl="1"/>
            <a:r>
              <a:rPr lang="en-US" sz="2400" dirty="0"/>
              <a:t>In the case of BCD the weights are:</a:t>
            </a:r>
          </a:p>
          <a:p>
            <a:pPr lvl="1"/>
            <a:endParaRPr lang="en-US" sz="2400" dirty="0"/>
          </a:p>
          <a:p>
            <a:pPr lvl="2">
              <a:spcBef>
                <a:spcPts val="1200"/>
              </a:spcBef>
            </a:pPr>
            <a:r>
              <a:rPr lang="en-US" sz="2000" dirty="0"/>
              <a:t>E.g.: </a:t>
            </a:r>
            <a:r>
              <a:rPr lang="en-US" sz="2000" dirty="0">
                <a:solidFill>
                  <a:srgbClr val="0070C0"/>
                </a:solidFill>
              </a:rPr>
              <a:t>0110</a:t>
            </a:r>
            <a:r>
              <a:rPr lang="en-US" sz="2000" dirty="0"/>
              <a:t> = 8x</a:t>
            </a:r>
            <a:r>
              <a:rPr lang="en-US" sz="2000" dirty="0">
                <a:solidFill>
                  <a:srgbClr val="0070C0"/>
                </a:solidFill>
              </a:rPr>
              <a:t>0</a:t>
            </a:r>
            <a:r>
              <a:rPr lang="en-US" sz="2000" dirty="0"/>
              <a:t>+4x</a:t>
            </a:r>
            <a:r>
              <a:rPr lang="en-US" sz="2000" dirty="0">
                <a:solidFill>
                  <a:srgbClr val="0070C0"/>
                </a:solidFill>
              </a:rPr>
              <a:t>1</a:t>
            </a:r>
            <a:r>
              <a:rPr lang="en-US" sz="2000" dirty="0"/>
              <a:t>+2x</a:t>
            </a:r>
            <a:r>
              <a:rPr lang="en-US" sz="2000" dirty="0">
                <a:solidFill>
                  <a:srgbClr val="0070C0"/>
                </a:solidFill>
              </a:rPr>
              <a:t>1</a:t>
            </a:r>
            <a:r>
              <a:rPr lang="en-US" sz="2000" dirty="0"/>
              <a:t>+1x</a:t>
            </a:r>
            <a:r>
              <a:rPr lang="en-US" sz="2000" dirty="0">
                <a:solidFill>
                  <a:srgbClr val="0070C0"/>
                </a:solidFill>
              </a:rPr>
              <a:t>0</a:t>
            </a:r>
            <a:r>
              <a:rPr lang="en-US" sz="2000" dirty="0"/>
              <a:t> = 6</a:t>
            </a:r>
          </a:p>
          <a:p>
            <a:pPr lvl="1">
              <a:spcBef>
                <a:spcPts val="1200"/>
              </a:spcBef>
            </a:pPr>
            <a:r>
              <a:rPr lang="en-US" sz="2400" dirty="0"/>
              <a:t>BCD is referred to as a 8-4-2-1 weighted code</a:t>
            </a:r>
          </a:p>
          <a:p>
            <a:pPr lvl="2">
              <a:spcBef>
                <a:spcPts val="1200"/>
              </a:spcBef>
            </a:pPr>
            <a:r>
              <a:rPr lang="en-US" sz="2000" dirty="0"/>
              <a:t>The codes 1010, 1011, 1100, 1101, 1110, and 1111 are unused</a:t>
            </a:r>
          </a:p>
        </p:txBody>
      </p:sp>
      <p:graphicFrame>
        <p:nvGraphicFramePr>
          <p:cNvPr id="8" name="Object 7"/>
          <p:cNvGraphicFramePr>
            <a:graphicFrameLocks noChangeAspect="1"/>
          </p:cNvGraphicFramePr>
          <p:nvPr>
            <p:extLst>
              <p:ext uri="{D42A27DB-BD31-4B8C-83A1-F6EECF244321}">
                <p14:modId xmlns:p14="http://schemas.microsoft.com/office/powerpoint/2010/main" val="2412973336"/>
              </p:ext>
            </p:extLst>
          </p:nvPr>
        </p:nvGraphicFramePr>
        <p:xfrm>
          <a:off x="2534040" y="1941099"/>
          <a:ext cx="5447520" cy="685800"/>
        </p:xfrm>
        <a:graphic>
          <a:graphicData uri="http://schemas.openxmlformats.org/presentationml/2006/ole">
            <mc:AlternateContent xmlns:mc="http://schemas.openxmlformats.org/markup-compatibility/2006">
              <mc:Choice xmlns:v="urn:schemas-microsoft-com:vml" Requires="v">
                <p:oleObj spid="_x0000_s14488" name="Equation" r:id="rId3" imgW="1815840" imgH="228600" progId="Equation.DSMT4">
                  <p:embed/>
                </p:oleObj>
              </mc:Choice>
              <mc:Fallback>
                <p:oleObj name="Equation" r:id="rId3" imgW="1815840" imgH="228600" progId="Equation.DSMT4">
                  <p:embed/>
                  <p:pic>
                    <p:nvPicPr>
                      <p:cNvPr id="8" name="Object 7"/>
                      <p:cNvPicPr/>
                      <p:nvPr/>
                    </p:nvPicPr>
                    <p:blipFill>
                      <a:blip r:embed="rId4"/>
                      <a:stretch>
                        <a:fillRect/>
                      </a:stretch>
                    </p:blipFill>
                    <p:spPr>
                      <a:xfrm>
                        <a:off x="2534040" y="1941099"/>
                        <a:ext cx="5447520" cy="685800"/>
                      </a:xfrm>
                      <a:prstGeom prst="rect">
                        <a:avLst/>
                      </a:prstGeom>
                    </p:spPr>
                  </p:pic>
                </p:oleObj>
              </mc:Fallback>
            </mc:AlternateContent>
          </a:graphicData>
        </a:graphic>
      </p:graphicFrame>
      <p:graphicFrame>
        <p:nvGraphicFramePr>
          <p:cNvPr id="37" name="Object 36"/>
          <p:cNvGraphicFramePr>
            <a:graphicFrameLocks noChangeAspect="1"/>
          </p:cNvGraphicFramePr>
          <p:nvPr>
            <p:extLst>
              <p:ext uri="{D42A27DB-BD31-4B8C-83A1-F6EECF244321}">
                <p14:modId xmlns:p14="http://schemas.microsoft.com/office/powerpoint/2010/main" val="1278423334"/>
              </p:ext>
            </p:extLst>
          </p:nvPr>
        </p:nvGraphicFramePr>
        <p:xfrm>
          <a:off x="3486651" y="2651443"/>
          <a:ext cx="2209800" cy="457200"/>
        </p:xfrm>
        <a:graphic>
          <a:graphicData uri="http://schemas.openxmlformats.org/presentationml/2006/ole">
            <mc:AlternateContent xmlns:mc="http://schemas.openxmlformats.org/markup-compatibility/2006">
              <mc:Choice xmlns:v="urn:schemas-microsoft-com:vml" Requires="v">
                <p:oleObj spid="_x0000_s14489" name="Equation" r:id="rId5" imgW="1104840" imgH="228600" progId="Equation.DSMT4">
                  <p:embed/>
                </p:oleObj>
              </mc:Choice>
              <mc:Fallback>
                <p:oleObj name="Equation" r:id="rId5" imgW="1104840" imgH="228600" progId="Equation.DSMT4">
                  <p:embed/>
                  <p:pic>
                    <p:nvPicPr>
                      <p:cNvPr id="37" name="Object 36"/>
                      <p:cNvPicPr>
                        <a:picLocks noChangeAspect="1" noChangeArrowheads="1"/>
                      </p:cNvPicPr>
                      <p:nvPr/>
                    </p:nvPicPr>
                    <p:blipFill>
                      <a:blip r:embed="rId6"/>
                      <a:srcRect/>
                      <a:stretch>
                        <a:fillRect/>
                      </a:stretch>
                    </p:blipFill>
                    <p:spPr bwMode="auto">
                      <a:xfrm>
                        <a:off x="3486651" y="2651443"/>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2747729491"/>
              </p:ext>
            </p:extLst>
          </p:nvPr>
        </p:nvGraphicFramePr>
        <p:xfrm>
          <a:off x="3486651" y="3224458"/>
          <a:ext cx="2032000" cy="457200"/>
        </p:xfrm>
        <a:graphic>
          <a:graphicData uri="http://schemas.openxmlformats.org/presentationml/2006/ole">
            <mc:AlternateContent xmlns:mc="http://schemas.openxmlformats.org/markup-compatibility/2006">
              <mc:Choice xmlns:v="urn:schemas-microsoft-com:vml" Requires="v">
                <p:oleObj spid="_x0000_s14490" name="Equation" r:id="rId7" imgW="1015920" imgH="228600" progId="Equation.DSMT4">
                  <p:embed/>
                </p:oleObj>
              </mc:Choice>
              <mc:Fallback>
                <p:oleObj name="Equation" r:id="rId7" imgW="1015920" imgH="228600" progId="Equation.DSMT4">
                  <p:embed/>
                  <p:pic>
                    <p:nvPicPr>
                      <p:cNvPr id="38" name="Object 37"/>
                      <p:cNvPicPr>
                        <a:picLocks noChangeAspect="1" noChangeArrowheads="1"/>
                      </p:cNvPicPr>
                      <p:nvPr/>
                    </p:nvPicPr>
                    <p:blipFill>
                      <a:blip r:embed="rId8"/>
                      <a:srcRect/>
                      <a:stretch>
                        <a:fillRect/>
                      </a:stretch>
                    </p:blipFill>
                    <p:spPr bwMode="auto">
                      <a:xfrm>
                        <a:off x="3486651" y="3224458"/>
                        <a:ext cx="20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580844658"/>
              </p:ext>
            </p:extLst>
          </p:nvPr>
        </p:nvGraphicFramePr>
        <p:xfrm>
          <a:off x="3162300" y="4151385"/>
          <a:ext cx="3987800" cy="457200"/>
        </p:xfrm>
        <a:graphic>
          <a:graphicData uri="http://schemas.openxmlformats.org/presentationml/2006/ole">
            <mc:AlternateContent xmlns:mc="http://schemas.openxmlformats.org/markup-compatibility/2006">
              <mc:Choice xmlns:v="urn:schemas-microsoft-com:vml" Requires="v">
                <p:oleObj spid="_x0000_s14491" name="Equation" r:id="rId9" imgW="1993680" imgH="228600" progId="Equation.DSMT4">
                  <p:embed/>
                </p:oleObj>
              </mc:Choice>
              <mc:Fallback>
                <p:oleObj name="Equation" r:id="rId9" imgW="1993680" imgH="228600" progId="Equation.DSMT4">
                  <p:embed/>
                  <p:pic>
                    <p:nvPicPr>
                      <p:cNvPr id="4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2300" y="4151385"/>
                        <a:ext cx="398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40"/>
          <p:cNvGraphicFramePr>
            <a:graphicFrameLocks noChangeAspect="1"/>
          </p:cNvGraphicFramePr>
          <p:nvPr/>
        </p:nvGraphicFramePr>
        <p:xfrm>
          <a:off x="3175000" y="4495800"/>
          <a:ext cx="3962400" cy="457200"/>
        </p:xfrm>
        <a:graphic>
          <a:graphicData uri="http://schemas.openxmlformats.org/presentationml/2006/ole">
            <mc:AlternateContent xmlns:mc="http://schemas.openxmlformats.org/markup-compatibility/2006">
              <mc:Choice xmlns:v="urn:schemas-microsoft-com:vml" Requires="v">
                <p:oleObj spid="_x0000_s14492" name="Equation" r:id="rId11" imgW="1981080" imgH="228600" progId="Equation.DSMT4">
                  <p:embed/>
                </p:oleObj>
              </mc:Choice>
              <mc:Fallback>
                <p:oleObj name="Equation" r:id="rId11" imgW="1981080" imgH="228600" progId="Equation.DSMT4">
                  <p:embed/>
                  <p:pic>
                    <p:nvPicPr>
                      <p:cNvPr id="41" name="Object 40"/>
                      <p:cNvPicPr>
                        <a:picLocks noChangeAspect="1" noChangeArrowheads="1"/>
                      </p:cNvPicPr>
                      <p:nvPr/>
                    </p:nvPicPr>
                    <p:blipFill>
                      <a:blip r:embed="rId12"/>
                      <a:srcRect/>
                      <a:stretch>
                        <a:fillRect/>
                      </a:stretch>
                    </p:blipFill>
                    <p:spPr bwMode="auto">
                      <a:xfrm>
                        <a:off x="3175000" y="44958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787670149"/>
              </p:ext>
            </p:extLst>
          </p:nvPr>
        </p:nvGraphicFramePr>
        <p:xfrm>
          <a:off x="8825720" y="1752600"/>
          <a:ext cx="2667821" cy="4937760"/>
        </p:xfrm>
        <a:graphic>
          <a:graphicData uri="http://schemas.openxmlformats.org/drawingml/2006/table">
            <a:tbl>
              <a:tblPr>
                <a:tableStyleId>{5C22544A-7EE6-4342-B048-85BDC9FD1C3A}</a:tableStyleId>
              </a:tblPr>
              <a:tblGrid>
                <a:gridCol w="1103926">
                  <a:extLst>
                    <a:ext uri="{9D8B030D-6E8A-4147-A177-3AD203B41FA5}">
                      <a16:colId xmlns:a16="http://schemas.microsoft.com/office/drawing/2014/main" xmlns="" val="20000"/>
                    </a:ext>
                  </a:extLst>
                </a:gridCol>
                <a:gridCol w="1563895">
                  <a:extLst>
                    <a:ext uri="{9D8B030D-6E8A-4147-A177-3AD203B41FA5}">
                      <a16:colId xmlns:a16="http://schemas.microsoft.com/office/drawing/2014/main" xmlns="" val="20001"/>
                    </a:ext>
                  </a:extLst>
                </a:gridCol>
              </a:tblGrid>
              <a:tr h="741614">
                <a:tc>
                  <a:txBody>
                    <a:bodyPr/>
                    <a:lstStyle/>
                    <a:p>
                      <a:pPr marL="104775" marR="0" algn="ctr">
                        <a:spcBef>
                          <a:spcPts val="0"/>
                        </a:spcBef>
                        <a:spcAft>
                          <a:spcPts val="0"/>
                        </a:spcAft>
                      </a:pPr>
                      <a:r>
                        <a:rPr lang="en-US" sz="1800" dirty="0">
                          <a:solidFill>
                            <a:srgbClr val="0070C0"/>
                          </a:solidFill>
                          <a:effectLst/>
                        </a:rPr>
                        <a:t>Decimal</a:t>
                      </a:r>
                    </a:p>
                    <a:p>
                      <a:pPr marL="104775" marR="0" algn="ctr">
                        <a:spcBef>
                          <a:spcPts val="0"/>
                        </a:spcBef>
                        <a:spcAft>
                          <a:spcPts val="0"/>
                        </a:spcAft>
                      </a:pPr>
                      <a:r>
                        <a:rPr lang="en-US" sz="1800" dirty="0">
                          <a:solidFill>
                            <a:srgbClr val="0070C0"/>
                          </a:solidFill>
                          <a:effectLst/>
                        </a:rPr>
                        <a:t>Digit</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8-4-2-1</a:t>
                      </a:r>
                    </a:p>
                    <a:p>
                      <a:pPr marL="57150" marR="0" algn="ctr">
                        <a:spcBef>
                          <a:spcPts val="0"/>
                        </a:spcBef>
                        <a:spcAft>
                          <a:spcPts val="0"/>
                        </a:spcAft>
                      </a:pPr>
                      <a:r>
                        <a:rPr lang="en-US" sz="1800" dirty="0">
                          <a:solidFill>
                            <a:srgbClr val="0070C0"/>
                          </a:solidFill>
                          <a:effectLst/>
                        </a:rPr>
                        <a:t>Code </a:t>
                      </a:r>
                    </a:p>
                    <a:p>
                      <a:pPr marL="57150" marR="0" algn="ctr">
                        <a:spcBef>
                          <a:spcPts val="0"/>
                        </a:spcBef>
                        <a:spcAft>
                          <a:spcPts val="0"/>
                        </a:spcAft>
                      </a:pPr>
                      <a:r>
                        <a:rPr lang="en-US" sz="1800" dirty="0">
                          <a:solidFill>
                            <a:srgbClr val="0070C0"/>
                          </a:solidFill>
                          <a:effectLst/>
                        </a:rPr>
                        <a:t>(BCD)</a:t>
                      </a:r>
                      <a:endParaRPr lang="en-US" sz="1800" dirty="0">
                        <a:solidFill>
                          <a:srgbClr val="0070C0"/>
                        </a:solidFill>
                        <a:effectLst/>
                        <a:latin typeface="Times New Roman"/>
                        <a:ea typeface="Times New Roman"/>
                      </a:endParaRPr>
                    </a:p>
                  </a:txBody>
                  <a:tcPr marL="0" marR="0" marT="0" marB="0" anchor="ctr"/>
                </a:tc>
                <a:extLst>
                  <a:ext uri="{0D108BD9-81ED-4DB2-BD59-A6C34878D82A}">
                    <a16:rowId xmlns:a16="http://schemas.microsoft.com/office/drawing/2014/main" xmlns="" val="10000"/>
                  </a:ext>
                </a:extLst>
              </a:tr>
              <a:tr h="330048">
                <a:tc>
                  <a:txBody>
                    <a:bodyPr/>
                    <a:lstStyle/>
                    <a:p>
                      <a:pPr marL="219075" marR="0" algn="ctr">
                        <a:lnSpc>
                          <a:spcPct val="150000"/>
                        </a:lnSpc>
                        <a:spcBef>
                          <a:spcPts val="0"/>
                        </a:spcBef>
                        <a:spcAft>
                          <a:spcPts val="0"/>
                        </a:spcAft>
                      </a:pPr>
                      <a:r>
                        <a:rPr lang="en-US" sz="1800" dirty="0">
                          <a:effectLst/>
                        </a:rPr>
                        <a:t>0</a:t>
                      </a:r>
                      <a:endParaRPr lang="en-US" sz="1800" dirty="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1"/>
                  </a:ext>
                </a:extLst>
              </a:tr>
              <a:tr h="330048">
                <a:tc>
                  <a:txBody>
                    <a:bodyPr/>
                    <a:lstStyle/>
                    <a:p>
                      <a:pPr marL="219075" marR="0" algn="ctr">
                        <a:lnSpc>
                          <a:spcPct val="150000"/>
                        </a:lnSpc>
                        <a:spcBef>
                          <a:spcPts val="0"/>
                        </a:spcBef>
                        <a:spcAft>
                          <a:spcPts val="0"/>
                        </a:spcAft>
                      </a:pPr>
                      <a:r>
                        <a:rPr lang="en-US" sz="1800">
                          <a:effectLst/>
                        </a:rPr>
                        <a:t>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2"/>
                  </a:ext>
                </a:extLst>
              </a:tr>
              <a:tr h="330048">
                <a:tc>
                  <a:txBody>
                    <a:bodyPr/>
                    <a:lstStyle/>
                    <a:p>
                      <a:pPr marL="219075" marR="0" algn="ctr">
                        <a:lnSpc>
                          <a:spcPct val="150000"/>
                        </a:lnSpc>
                        <a:spcBef>
                          <a:spcPts val="0"/>
                        </a:spcBef>
                        <a:spcAft>
                          <a:spcPts val="0"/>
                        </a:spcAft>
                      </a:pPr>
                      <a:r>
                        <a:rPr lang="en-US" sz="1800">
                          <a:effectLst/>
                        </a:rPr>
                        <a:t>2</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3"/>
                  </a:ext>
                </a:extLst>
              </a:tr>
              <a:tr h="330048">
                <a:tc>
                  <a:txBody>
                    <a:bodyPr/>
                    <a:lstStyle/>
                    <a:p>
                      <a:pPr marL="219075" marR="0" algn="ctr">
                        <a:lnSpc>
                          <a:spcPct val="150000"/>
                        </a:lnSpc>
                        <a:spcBef>
                          <a:spcPts val="0"/>
                        </a:spcBef>
                        <a:spcAft>
                          <a:spcPts val="0"/>
                        </a:spcAft>
                      </a:pPr>
                      <a:r>
                        <a:rPr lang="en-US" sz="1800">
                          <a:effectLst/>
                        </a:rPr>
                        <a:t>3</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4"/>
                  </a:ext>
                </a:extLst>
              </a:tr>
              <a:tr h="330048">
                <a:tc>
                  <a:txBody>
                    <a:bodyPr/>
                    <a:lstStyle/>
                    <a:p>
                      <a:pPr marL="219075" marR="0" algn="ctr">
                        <a:lnSpc>
                          <a:spcPct val="150000"/>
                        </a:lnSpc>
                        <a:spcBef>
                          <a:spcPts val="0"/>
                        </a:spcBef>
                        <a:spcAft>
                          <a:spcPts val="0"/>
                        </a:spcAft>
                      </a:pPr>
                      <a:r>
                        <a:rPr lang="en-US" sz="1800">
                          <a:effectLst/>
                        </a:rPr>
                        <a:t>4</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5"/>
                  </a:ext>
                </a:extLst>
              </a:tr>
              <a:tr h="330048">
                <a:tc>
                  <a:txBody>
                    <a:bodyPr/>
                    <a:lstStyle/>
                    <a:p>
                      <a:pPr marL="219075" marR="0" algn="ctr">
                        <a:lnSpc>
                          <a:spcPct val="150000"/>
                        </a:lnSpc>
                        <a:spcBef>
                          <a:spcPts val="0"/>
                        </a:spcBef>
                        <a:spcAft>
                          <a:spcPts val="0"/>
                        </a:spcAft>
                      </a:pPr>
                      <a:r>
                        <a:rPr lang="en-US" sz="1800">
                          <a:effectLst/>
                        </a:rPr>
                        <a:t>5</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6"/>
                  </a:ext>
                </a:extLst>
              </a:tr>
              <a:tr h="330048">
                <a:tc>
                  <a:txBody>
                    <a:bodyPr/>
                    <a:lstStyle/>
                    <a:p>
                      <a:pPr marL="219075" marR="0" algn="ctr">
                        <a:lnSpc>
                          <a:spcPct val="150000"/>
                        </a:lnSpc>
                        <a:spcBef>
                          <a:spcPts val="0"/>
                        </a:spcBef>
                        <a:spcAft>
                          <a:spcPts val="0"/>
                        </a:spcAft>
                      </a:pPr>
                      <a:r>
                        <a:rPr lang="en-US" sz="1800">
                          <a:effectLst/>
                        </a:rPr>
                        <a:t>6</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7"/>
                  </a:ext>
                </a:extLst>
              </a:tr>
              <a:tr h="330048">
                <a:tc>
                  <a:txBody>
                    <a:bodyPr/>
                    <a:lstStyle/>
                    <a:p>
                      <a:pPr marL="219075" marR="0" algn="ctr">
                        <a:lnSpc>
                          <a:spcPct val="150000"/>
                        </a:lnSpc>
                        <a:spcBef>
                          <a:spcPts val="0"/>
                        </a:spcBef>
                        <a:spcAft>
                          <a:spcPts val="0"/>
                        </a:spcAft>
                      </a:pPr>
                      <a:r>
                        <a:rPr lang="en-US" sz="1800">
                          <a:effectLst/>
                        </a:rPr>
                        <a:t>7</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8"/>
                  </a:ext>
                </a:extLst>
              </a:tr>
              <a:tr h="330048">
                <a:tc>
                  <a:txBody>
                    <a:bodyPr/>
                    <a:lstStyle/>
                    <a:p>
                      <a:pPr marL="219075" marR="0" algn="ctr">
                        <a:lnSpc>
                          <a:spcPct val="150000"/>
                        </a:lnSpc>
                        <a:spcBef>
                          <a:spcPts val="0"/>
                        </a:spcBef>
                        <a:spcAft>
                          <a:spcPts val="0"/>
                        </a:spcAft>
                      </a:pPr>
                      <a:r>
                        <a:rPr lang="en-US" sz="1800">
                          <a:effectLst/>
                        </a:rPr>
                        <a:t>8</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9"/>
                  </a:ext>
                </a:extLst>
              </a:tr>
              <a:tr h="330048">
                <a:tc>
                  <a:txBody>
                    <a:bodyPr/>
                    <a:lstStyle/>
                    <a:p>
                      <a:pPr marL="219075" marR="0" algn="ctr">
                        <a:lnSpc>
                          <a:spcPct val="150000"/>
                        </a:lnSpc>
                        <a:spcBef>
                          <a:spcPts val="0"/>
                        </a:spcBef>
                        <a:spcAft>
                          <a:spcPts val="0"/>
                        </a:spcAft>
                      </a:pPr>
                      <a:r>
                        <a:rPr lang="en-US" sz="1800">
                          <a:effectLst/>
                        </a:rPr>
                        <a:t>9</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90430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xmlns="" id="{F41DE1AA-07F8-4C57-9C01-0BFE73E47802}"/>
              </a:ext>
            </a:extLst>
          </p:cNvPr>
          <p:cNvSpPr>
            <a:spLocks noGrp="1" noChangeArrowheads="1"/>
          </p:cNvSpPr>
          <p:nvPr>
            <p:ph type="title"/>
          </p:nvPr>
        </p:nvSpPr>
        <p:spPr/>
        <p:txBody>
          <a:bodyPr/>
          <a:lstStyle/>
          <a:p>
            <a:r>
              <a:rPr lang="en-US" altLang="en-US" dirty="0"/>
              <a:t>Decimal and BCD</a:t>
            </a:r>
          </a:p>
        </p:txBody>
      </p:sp>
      <p:sp>
        <p:nvSpPr>
          <p:cNvPr id="3" name="Content Placeholder 2">
            <a:extLst>
              <a:ext uri="{FF2B5EF4-FFF2-40B4-BE49-F238E27FC236}">
                <a16:creationId xmlns:a16="http://schemas.microsoft.com/office/drawing/2014/main" xmlns="" id="{63817C7C-E81F-4DFD-A248-285233C37ECA}"/>
              </a:ext>
            </a:extLst>
          </p:cNvPr>
          <p:cNvSpPr>
            <a:spLocks noGrp="1"/>
          </p:cNvSpPr>
          <p:nvPr>
            <p:ph idx="1"/>
          </p:nvPr>
        </p:nvSpPr>
        <p:spPr>
          <a:xfrm>
            <a:off x="410817" y="1828801"/>
            <a:ext cx="6294783" cy="4302125"/>
          </a:xfrm>
        </p:spPr>
        <p:txBody>
          <a:bodyPr>
            <a:normAutofit/>
          </a:bodyPr>
          <a:lstStyle/>
          <a:p>
            <a:pPr>
              <a:defRPr/>
            </a:pPr>
            <a:r>
              <a:rPr lang="en-US" sz="2400" dirty="0"/>
              <a:t>The BCD is simply the 4 bit representation of the decimal digit.</a:t>
            </a:r>
          </a:p>
          <a:p>
            <a:pPr>
              <a:defRPr/>
            </a:pPr>
            <a:r>
              <a:rPr lang="en-US" sz="2400" dirty="0"/>
              <a:t>For multiple digit base 10 numbers, each symbol is represented by its BCD digit</a:t>
            </a:r>
          </a:p>
          <a:p>
            <a:pPr>
              <a:defRPr/>
            </a:pPr>
            <a:r>
              <a:rPr lang="en-US" sz="2400" dirty="0"/>
              <a:t>What happened to 6 digits not used?</a:t>
            </a:r>
          </a:p>
          <a:p>
            <a:pPr lvl="1">
              <a:defRPr/>
            </a:pPr>
            <a:endParaRPr lang="en-US" dirty="0"/>
          </a:p>
        </p:txBody>
      </p:sp>
      <p:graphicFrame>
        <p:nvGraphicFramePr>
          <p:cNvPr id="5" name="Table 4">
            <a:extLst>
              <a:ext uri="{FF2B5EF4-FFF2-40B4-BE49-F238E27FC236}">
                <a16:creationId xmlns:a16="http://schemas.microsoft.com/office/drawing/2014/main" xmlns="" id="{A9D2C2D9-B544-4BA5-9987-93433B04F8B7}"/>
              </a:ext>
            </a:extLst>
          </p:cNvPr>
          <p:cNvGraphicFramePr>
            <a:graphicFrameLocks noGrp="1"/>
          </p:cNvGraphicFramePr>
          <p:nvPr>
            <p:extLst>
              <p:ext uri="{D42A27DB-BD31-4B8C-83A1-F6EECF244321}">
                <p14:modId xmlns:p14="http://schemas.microsoft.com/office/powerpoint/2010/main" val="502752429"/>
              </p:ext>
            </p:extLst>
          </p:nvPr>
        </p:nvGraphicFramePr>
        <p:xfrm>
          <a:off x="8229372" y="1296516"/>
          <a:ext cx="2667821" cy="4937760"/>
        </p:xfrm>
        <a:graphic>
          <a:graphicData uri="http://schemas.openxmlformats.org/drawingml/2006/table">
            <a:tbl>
              <a:tblPr>
                <a:tableStyleId>{5C22544A-7EE6-4342-B048-85BDC9FD1C3A}</a:tableStyleId>
              </a:tblPr>
              <a:tblGrid>
                <a:gridCol w="1103926">
                  <a:extLst>
                    <a:ext uri="{9D8B030D-6E8A-4147-A177-3AD203B41FA5}">
                      <a16:colId xmlns:a16="http://schemas.microsoft.com/office/drawing/2014/main" xmlns="" val="20000"/>
                    </a:ext>
                  </a:extLst>
                </a:gridCol>
                <a:gridCol w="1563895">
                  <a:extLst>
                    <a:ext uri="{9D8B030D-6E8A-4147-A177-3AD203B41FA5}">
                      <a16:colId xmlns:a16="http://schemas.microsoft.com/office/drawing/2014/main" xmlns="" val="20001"/>
                    </a:ext>
                  </a:extLst>
                </a:gridCol>
              </a:tblGrid>
              <a:tr h="741614">
                <a:tc>
                  <a:txBody>
                    <a:bodyPr/>
                    <a:lstStyle/>
                    <a:p>
                      <a:pPr marL="104775" marR="0" algn="ctr">
                        <a:spcBef>
                          <a:spcPts val="0"/>
                        </a:spcBef>
                        <a:spcAft>
                          <a:spcPts val="0"/>
                        </a:spcAft>
                      </a:pPr>
                      <a:r>
                        <a:rPr lang="en-US" sz="1800" dirty="0">
                          <a:solidFill>
                            <a:srgbClr val="0070C0"/>
                          </a:solidFill>
                          <a:effectLst/>
                        </a:rPr>
                        <a:t>Decimal</a:t>
                      </a:r>
                    </a:p>
                    <a:p>
                      <a:pPr marL="104775" marR="0" algn="ctr">
                        <a:spcBef>
                          <a:spcPts val="0"/>
                        </a:spcBef>
                        <a:spcAft>
                          <a:spcPts val="0"/>
                        </a:spcAft>
                      </a:pPr>
                      <a:r>
                        <a:rPr lang="en-US" sz="1800" dirty="0">
                          <a:solidFill>
                            <a:srgbClr val="0070C0"/>
                          </a:solidFill>
                          <a:effectLst/>
                        </a:rPr>
                        <a:t>Digit</a:t>
                      </a:r>
                      <a:endParaRPr lang="en-US" sz="1800" dirty="0">
                        <a:solidFill>
                          <a:srgbClr val="0070C0"/>
                        </a:solidFill>
                        <a:effectLst/>
                        <a:latin typeface="Times New Roman"/>
                        <a:ea typeface="Times New Roman"/>
                      </a:endParaRPr>
                    </a:p>
                  </a:txBody>
                  <a:tcPr marL="0" marR="0" marT="0" marB="0" anchor="ctr"/>
                </a:tc>
                <a:tc>
                  <a:txBody>
                    <a:bodyPr/>
                    <a:lstStyle/>
                    <a:p>
                      <a:pPr marL="57150" marR="0" algn="ctr">
                        <a:spcBef>
                          <a:spcPts val="0"/>
                        </a:spcBef>
                        <a:spcAft>
                          <a:spcPts val="0"/>
                        </a:spcAft>
                      </a:pPr>
                      <a:r>
                        <a:rPr lang="en-US" sz="1800" dirty="0">
                          <a:solidFill>
                            <a:srgbClr val="0070C0"/>
                          </a:solidFill>
                          <a:effectLst/>
                        </a:rPr>
                        <a:t>8-4-2-1</a:t>
                      </a:r>
                    </a:p>
                    <a:p>
                      <a:pPr marL="57150" marR="0" algn="ctr">
                        <a:spcBef>
                          <a:spcPts val="0"/>
                        </a:spcBef>
                        <a:spcAft>
                          <a:spcPts val="0"/>
                        </a:spcAft>
                      </a:pPr>
                      <a:r>
                        <a:rPr lang="en-US" sz="1800" dirty="0">
                          <a:solidFill>
                            <a:srgbClr val="0070C0"/>
                          </a:solidFill>
                          <a:effectLst/>
                        </a:rPr>
                        <a:t>Code </a:t>
                      </a:r>
                    </a:p>
                    <a:p>
                      <a:pPr marL="57150" marR="0" algn="ctr">
                        <a:spcBef>
                          <a:spcPts val="0"/>
                        </a:spcBef>
                        <a:spcAft>
                          <a:spcPts val="0"/>
                        </a:spcAft>
                      </a:pPr>
                      <a:r>
                        <a:rPr lang="en-US" sz="1800" dirty="0">
                          <a:solidFill>
                            <a:srgbClr val="0070C0"/>
                          </a:solidFill>
                          <a:effectLst/>
                        </a:rPr>
                        <a:t>(BCD)</a:t>
                      </a:r>
                      <a:endParaRPr lang="en-US" sz="1800" dirty="0">
                        <a:solidFill>
                          <a:srgbClr val="0070C0"/>
                        </a:solidFill>
                        <a:effectLst/>
                        <a:latin typeface="Times New Roman"/>
                        <a:ea typeface="Times New Roman"/>
                      </a:endParaRPr>
                    </a:p>
                  </a:txBody>
                  <a:tcPr marL="0" marR="0" marT="0" marB="0" anchor="ctr"/>
                </a:tc>
                <a:extLst>
                  <a:ext uri="{0D108BD9-81ED-4DB2-BD59-A6C34878D82A}">
                    <a16:rowId xmlns:a16="http://schemas.microsoft.com/office/drawing/2014/main" xmlns="" val="10000"/>
                  </a:ext>
                </a:extLst>
              </a:tr>
              <a:tr h="330048">
                <a:tc>
                  <a:txBody>
                    <a:bodyPr/>
                    <a:lstStyle/>
                    <a:p>
                      <a:pPr marL="219075" marR="0" algn="ctr">
                        <a:lnSpc>
                          <a:spcPct val="150000"/>
                        </a:lnSpc>
                        <a:spcBef>
                          <a:spcPts val="0"/>
                        </a:spcBef>
                        <a:spcAft>
                          <a:spcPts val="0"/>
                        </a:spcAft>
                      </a:pPr>
                      <a:r>
                        <a:rPr lang="en-US" sz="1800" dirty="0">
                          <a:effectLst/>
                        </a:rPr>
                        <a:t>0</a:t>
                      </a:r>
                      <a:endParaRPr lang="en-US" sz="1800" dirty="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1"/>
                  </a:ext>
                </a:extLst>
              </a:tr>
              <a:tr h="330048">
                <a:tc>
                  <a:txBody>
                    <a:bodyPr/>
                    <a:lstStyle/>
                    <a:p>
                      <a:pPr marL="219075" marR="0" algn="ctr">
                        <a:lnSpc>
                          <a:spcPct val="150000"/>
                        </a:lnSpc>
                        <a:spcBef>
                          <a:spcPts val="0"/>
                        </a:spcBef>
                        <a:spcAft>
                          <a:spcPts val="0"/>
                        </a:spcAft>
                      </a:pPr>
                      <a:r>
                        <a:rPr lang="en-US" sz="1800">
                          <a:effectLst/>
                        </a:rPr>
                        <a:t>1</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2"/>
                  </a:ext>
                </a:extLst>
              </a:tr>
              <a:tr h="330048">
                <a:tc>
                  <a:txBody>
                    <a:bodyPr/>
                    <a:lstStyle/>
                    <a:p>
                      <a:pPr marL="219075" marR="0" algn="ctr">
                        <a:lnSpc>
                          <a:spcPct val="150000"/>
                        </a:lnSpc>
                        <a:spcBef>
                          <a:spcPts val="0"/>
                        </a:spcBef>
                        <a:spcAft>
                          <a:spcPts val="0"/>
                        </a:spcAft>
                      </a:pPr>
                      <a:r>
                        <a:rPr lang="en-US" sz="1800">
                          <a:effectLst/>
                        </a:rPr>
                        <a:t>2</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3"/>
                  </a:ext>
                </a:extLst>
              </a:tr>
              <a:tr h="330048">
                <a:tc>
                  <a:txBody>
                    <a:bodyPr/>
                    <a:lstStyle/>
                    <a:p>
                      <a:pPr marL="219075" marR="0" algn="ctr">
                        <a:lnSpc>
                          <a:spcPct val="150000"/>
                        </a:lnSpc>
                        <a:spcBef>
                          <a:spcPts val="0"/>
                        </a:spcBef>
                        <a:spcAft>
                          <a:spcPts val="0"/>
                        </a:spcAft>
                      </a:pPr>
                      <a:r>
                        <a:rPr lang="en-US" sz="1800">
                          <a:effectLst/>
                        </a:rPr>
                        <a:t>3</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0011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4"/>
                  </a:ext>
                </a:extLst>
              </a:tr>
              <a:tr h="330048">
                <a:tc>
                  <a:txBody>
                    <a:bodyPr/>
                    <a:lstStyle/>
                    <a:p>
                      <a:pPr marL="219075" marR="0" algn="ctr">
                        <a:lnSpc>
                          <a:spcPct val="150000"/>
                        </a:lnSpc>
                        <a:spcBef>
                          <a:spcPts val="0"/>
                        </a:spcBef>
                        <a:spcAft>
                          <a:spcPts val="0"/>
                        </a:spcAft>
                      </a:pPr>
                      <a:r>
                        <a:rPr lang="en-US" sz="1800">
                          <a:effectLst/>
                        </a:rPr>
                        <a:t>4</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5"/>
                  </a:ext>
                </a:extLst>
              </a:tr>
              <a:tr h="330048">
                <a:tc>
                  <a:txBody>
                    <a:bodyPr/>
                    <a:lstStyle/>
                    <a:p>
                      <a:pPr marL="219075" marR="0" algn="ctr">
                        <a:lnSpc>
                          <a:spcPct val="150000"/>
                        </a:lnSpc>
                        <a:spcBef>
                          <a:spcPts val="0"/>
                        </a:spcBef>
                        <a:spcAft>
                          <a:spcPts val="0"/>
                        </a:spcAft>
                      </a:pPr>
                      <a:r>
                        <a:rPr lang="en-US" sz="1800">
                          <a:effectLst/>
                        </a:rPr>
                        <a:t>5</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6"/>
                  </a:ext>
                </a:extLst>
              </a:tr>
              <a:tr h="330048">
                <a:tc>
                  <a:txBody>
                    <a:bodyPr/>
                    <a:lstStyle/>
                    <a:p>
                      <a:pPr marL="219075" marR="0" algn="ctr">
                        <a:lnSpc>
                          <a:spcPct val="150000"/>
                        </a:lnSpc>
                        <a:spcBef>
                          <a:spcPts val="0"/>
                        </a:spcBef>
                        <a:spcAft>
                          <a:spcPts val="0"/>
                        </a:spcAft>
                      </a:pPr>
                      <a:r>
                        <a:rPr lang="en-US" sz="1800">
                          <a:effectLst/>
                        </a:rPr>
                        <a:t>6</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7"/>
                  </a:ext>
                </a:extLst>
              </a:tr>
              <a:tr h="330048">
                <a:tc>
                  <a:txBody>
                    <a:bodyPr/>
                    <a:lstStyle/>
                    <a:p>
                      <a:pPr marL="219075" marR="0" algn="ctr">
                        <a:lnSpc>
                          <a:spcPct val="150000"/>
                        </a:lnSpc>
                        <a:spcBef>
                          <a:spcPts val="0"/>
                        </a:spcBef>
                        <a:spcAft>
                          <a:spcPts val="0"/>
                        </a:spcAft>
                      </a:pPr>
                      <a:r>
                        <a:rPr lang="en-US" sz="1800">
                          <a:effectLst/>
                        </a:rPr>
                        <a:t>7</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0111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8"/>
                  </a:ext>
                </a:extLst>
              </a:tr>
              <a:tr h="330048">
                <a:tc>
                  <a:txBody>
                    <a:bodyPr/>
                    <a:lstStyle/>
                    <a:p>
                      <a:pPr marL="219075" marR="0" algn="ctr">
                        <a:lnSpc>
                          <a:spcPct val="150000"/>
                        </a:lnSpc>
                        <a:spcBef>
                          <a:spcPts val="0"/>
                        </a:spcBef>
                        <a:spcAft>
                          <a:spcPts val="0"/>
                        </a:spcAft>
                      </a:pPr>
                      <a:r>
                        <a:rPr lang="en-US" sz="1800">
                          <a:effectLst/>
                        </a:rPr>
                        <a:t>8</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1000</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09"/>
                  </a:ext>
                </a:extLst>
              </a:tr>
              <a:tr h="330048">
                <a:tc>
                  <a:txBody>
                    <a:bodyPr/>
                    <a:lstStyle/>
                    <a:p>
                      <a:pPr marL="219075" marR="0" algn="ctr">
                        <a:lnSpc>
                          <a:spcPct val="150000"/>
                        </a:lnSpc>
                        <a:spcBef>
                          <a:spcPts val="0"/>
                        </a:spcBef>
                        <a:spcAft>
                          <a:spcPts val="0"/>
                        </a:spcAft>
                      </a:pPr>
                      <a:r>
                        <a:rPr lang="en-US" sz="1800">
                          <a:effectLst/>
                        </a:rPr>
                        <a:t>9</a:t>
                      </a:r>
                      <a:endParaRPr lang="en-US" sz="1800">
                        <a:solidFill>
                          <a:srgbClr val="000000"/>
                        </a:solidFill>
                        <a:effectLst/>
                        <a:latin typeface="Times New Roman"/>
                        <a:ea typeface="Times New Roman"/>
                      </a:endParaRPr>
                    </a:p>
                  </a:txBody>
                  <a:tcPr marL="0" marR="0" marT="0" marB="0" anchor="ctr"/>
                </a:tc>
                <a:tc>
                  <a:txBody>
                    <a:bodyPr/>
                    <a:lstStyle/>
                    <a:p>
                      <a:pPr marL="219075" marR="0" algn="ctr">
                        <a:lnSpc>
                          <a:spcPct val="150000"/>
                        </a:lnSpc>
                        <a:spcBef>
                          <a:spcPts val="0"/>
                        </a:spcBef>
                        <a:spcAft>
                          <a:spcPts val="0"/>
                        </a:spcAft>
                      </a:pPr>
                      <a:r>
                        <a:rPr lang="en-US" sz="1800" dirty="0">
                          <a:effectLst/>
                        </a:rPr>
                        <a:t>1001</a:t>
                      </a:r>
                      <a:endParaRPr lang="en-US" sz="1800" dirty="0">
                        <a:solidFill>
                          <a:srgbClr val="000000"/>
                        </a:solidFill>
                        <a:effectLst/>
                        <a:latin typeface="Times New Roman"/>
                        <a:ea typeface="Times New Roman"/>
                      </a:endParaRPr>
                    </a:p>
                  </a:txBody>
                  <a:tcPr marL="0" marR="0" marT="0" marB="0" anchor="ctr"/>
                </a:tc>
                <a:extLst>
                  <a:ext uri="{0D108BD9-81ED-4DB2-BD59-A6C34878D82A}">
                    <a16:rowId xmlns:a16="http://schemas.microsoft.com/office/drawing/2014/main" xmlns=""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VTI">
  <a:themeElements>
    <a:clrScheme name="AnalogousFromDarkSeedLeftStep">
      <a:dk1>
        <a:srgbClr val="000000"/>
      </a:dk1>
      <a:lt1>
        <a:srgbClr val="FFFFFF"/>
      </a:lt1>
      <a:dk2>
        <a:srgbClr val="243341"/>
      </a:dk2>
      <a:lt2>
        <a:srgbClr val="E4E8E2"/>
      </a:lt2>
      <a:accent1>
        <a:srgbClr val="B629E7"/>
      </a:accent1>
      <a:accent2>
        <a:srgbClr val="6F3ADB"/>
      </a:accent2>
      <a:accent3>
        <a:srgbClr val="3949E9"/>
      </a:accent3>
      <a:accent4>
        <a:srgbClr val="1778D5"/>
      </a:accent4>
      <a:accent5>
        <a:srgbClr val="22B4C0"/>
      </a:accent5>
      <a:accent6>
        <a:srgbClr val="14BB82"/>
      </a:accent6>
      <a:hlink>
        <a:srgbClr val="388DA8"/>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1466</TotalTime>
  <Words>1718</Words>
  <Application>Microsoft Office PowerPoint</Application>
  <PresentationFormat>Widescreen</PresentationFormat>
  <Paragraphs>520</Paragraphs>
  <Slides>35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Arial</vt:lpstr>
      <vt:lpstr>Calibri</vt:lpstr>
      <vt:lpstr>Majalla UI</vt:lpstr>
      <vt:lpstr>Symbol</vt:lpstr>
      <vt:lpstr>Times New Roman</vt:lpstr>
      <vt:lpstr>Tw Cen MT</vt:lpstr>
      <vt:lpstr>Wingdings</vt:lpstr>
      <vt:lpstr>Wingdings 2</vt:lpstr>
      <vt:lpstr>DividendVTI</vt:lpstr>
      <vt:lpstr>Equation</vt:lpstr>
      <vt:lpstr>BINARY CODES</vt:lpstr>
      <vt:lpstr>Lecture Outline</vt:lpstr>
      <vt:lpstr> Binary Arithmetic Review</vt:lpstr>
      <vt:lpstr>Binary Codes -Extending Precision</vt:lpstr>
      <vt:lpstr>Binary Codes -Increasing Precision</vt:lpstr>
      <vt:lpstr>Binary Codes - Increasing Precision</vt:lpstr>
      <vt:lpstr>Binary Codes Binary Coded Decimal (BCD)</vt:lpstr>
      <vt:lpstr>Binary Codes-Weighted Codes</vt:lpstr>
      <vt:lpstr>Decimal and BCD</vt:lpstr>
      <vt:lpstr>BCD operation</vt:lpstr>
      <vt:lpstr>And now</vt:lpstr>
      <vt:lpstr>Another carry example</vt:lpstr>
      <vt:lpstr>Multibit BCD</vt:lpstr>
      <vt:lpstr>Multibit BCD</vt:lpstr>
      <vt:lpstr>Binary Codes-Other Weighted Codes</vt:lpstr>
      <vt:lpstr>Binary Codes -Weighted Codes</vt:lpstr>
      <vt:lpstr>Binary Codes -Weighted Codes</vt:lpstr>
      <vt:lpstr>Binary Codes -Binary Codes: Examples</vt:lpstr>
      <vt:lpstr>Binary Codes -Weighted Codes</vt:lpstr>
      <vt:lpstr>Gray Codes</vt:lpstr>
      <vt:lpstr>Gray Code</vt:lpstr>
      <vt:lpstr>Advantages of gray codes</vt:lpstr>
      <vt:lpstr>Gray Code</vt:lpstr>
      <vt:lpstr>PowerPoint Presentation</vt:lpstr>
      <vt:lpstr>Binary –to-Gray Code Conversion</vt:lpstr>
      <vt:lpstr>Gray –to-Binary Conversion</vt:lpstr>
      <vt:lpstr>Binary Codes -Various Codes</vt:lpstr>
      <vt:lpstr>Alphanumeric Codes</vt:lpstr>
      <vt:lpstr>A code called ASCII</vt:lpstr>
      <vt:lpstr>ASCII Code</vt:lpstr>
      <vt:lpstr>ASCII Example</vt:lpstr>
      <vt:lpstr>What to do with the 8th Bit?</vt:lpstr>
      <vt:lpstr>Example of Parity</vt:lpstr>
      <vt:lpstr> ASCII Codes</vt:lpstr>
      <vt:lpstr>Other Character Codes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CYBER SECURITY</dc:title>
  <dc:creator>Suganthi</dc:creator>
  <cp:lastModifiedBy>Suganthi</cp:lastModifiedBy>
  <cp:revision>91</cp:revision>
  <dcterms:created xsi:type="dcterms:W3CDTF">2020-08-27T16:59:00Z</dcterms:created>
  <dcterms:modified xsi:type="dcterms:W3CDTF">2021-09-24T09:17:10Z</dcterms:modified>
</cp:coreProperties>
</file>