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33" r:id="rId2"/>
  </p:sldMasterIdLst>
  <p:notesMasterIdLst>
    <p:notesMasterId r:id="rId31"/>
  </p:notesMasterIdLst>
  <p:sldIdLst>
    <p:sldId id="256" r:id="rId3"/>
    <p:sldId id="257" r:id="rId4"/>
    <p:sldId id="259" r:id="rId5"/>
    <p:sldId id="527" r:id="rId6"/>
    <p:sldId id="505" r:id="rId7"/>
    <p:sldId id="528" r:id="rId8"/>
    <p:sldId id="506" r:id="rId9"/>
    <p:sldId id="260" r:id="rId10"/>
    <p:sldId id="262" r:id="rId11"/>
    <p:sldId id="515" r:id="rId12"/>
    <p:sldId id="518" r:id="rId13"/>
    <p:sldId id="267" r:id="rId14"/>
    <p:sldId id="533" r:id="rId15"/>
    <p:sldId id="534" r:id="rId16"/>
    <p:sldId id="523" r:id="rId17"/>
    <p:sldId id="524" r:id="rId18"/>
    <p:sldId id="501" r:id="rId19"/>
    <p:sldId id="312" r:id="rId20"/>
    <p:sldId id="532" r:id="rId21"/>
    <p:sldId id="263" r:id="rId22"/>
    <p:sldId id="313" r:id="rId23"/>
    <p:sldId id="502" r:id="rId24"/>
    <p:sldId id="521" r:id="rId25"/>
    <p:sldId id="522" r:id="rId26"/>
    <p:sldId id="503" r:id="rId27"/>
    <p:sldId id="504" r:id="rId28"/>
    <p:sldId id="530" r:id="rId29"/>
    <p:sldId id="52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6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E0DB6-B324-4FC9-993B-CC69DF97DE5A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6C352-085B-4397-8200-537F46C2A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32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0353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62283883-FD98-453D-BE34-3C10673382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4D686-0EDD-404F-8512-13BE35F02E3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EB2AC56A-B786-4714-8D5B-5B39A1A94D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9219" name="Rectangle 3">
            <a:extLst>
              <a:ext uri="{FF2B5EF4-FFF2-40B4-BE49-F238E27FC236}">
                <a16:creationId xmlns="" xmlns:a16="http://schemas.microsoft.com/office/drawing/2014/main" id="{D96BFE3C-8BCD-4C8D-8D4C-02E1D4F17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5055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3203753E-823F-4658-BE4D-4E2A5F883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AF14A-A6E6-4328-9E3C-B7ADADA5C42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="" xmlns:a16="http://schemas.microsoft.com/office/drawing/2014/main" id="{2776083B-4F59-4C69-B3DF-6E995331ED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267" name="Rectangle 3">
            <a:extLst>
              <a:ext uri="{FF2B5EF4-FFF2-40B4-BE49-F238E27FC236}">
                <a16:creationId xmlns="" xmlns:a16="http://schemas.microsoft.com/office/drawing/2014/main" id="{67B56EED-3020-4F28-AAE3-4784C8F59E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22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4B74B46E-01E2-4CA4-956E-BADF02AF9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9F91D-D4A8-4239-8E19-74AC2F7271E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CCCB1E46-F2E0-4CF5-A49A-EF0C725AA6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>
            <a:extLst>
              <a:ext uri="{FF2B5EF4-FFF2-40B4-BE49-F238E27FC236}">
                <a16:creationId xmlns="" xmlns:a16="http://schemas.microsoft.com/office/drawing/2014/main" id="{F979B2F1-69A1-41A4-A13B-C4E1DACB4A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1211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7038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4905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rau.edu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u.edu/" TargetMode="External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u.edu/" TargetMode="External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rau.edu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1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12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9042400" y="6477000"/>
            <a:ext cx="31496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 userDrawn="1"/>
        </p:nvSpPr>
        <p:spPr>
          <a:xfrm>
            <a:off x="3251200" y="6477000"/>
            <a:ext cx="5791200" cy="381000"/>
          </a:xfrm>
          <a:prstGeom prst="rect">
            <a:avLst/>
          </a:prstGeom>
          <a:solidFill>
            <a:srgbClr val="262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0" y="6477000"/>
            <a:ext cx="3251200" cy="381000"/>
          </a:xfrm>
          <a:prstGeom prst="rect">
            <a:avLst/>
          </a:prstGeom>
          <a:solidFill>
            <a:srgbClr val="1A1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ounded Rectangle 5"/>
          <p:cNvSpPr/>
          <p:nvPr/>
        </p:nvSpPr>
        <p:spPr>
          <a:xfrm>
            <a:off x="508000" y="1295400"/>
            <a:ext cx="109728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447800"/>
            <a:ext cx="103632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2667000"/>
            <a:ext cx="85344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Friday, January 9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520131"/>
            <a:ext cx="54864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b="1"/>
              <a:t>CEC 220 Digital Circuit Design</a:t>
            </a:r>
            <a:endParaRPr lang="en-US" b="1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16</a:t>
            </a:r>
          </a:p>
        </p:txBody>
      </p:sp>
      <p:pic>
        <p:nvPicPr>
          <p:cNvPr id="15" name="Picture 14" descr="Description: Description: Description: Description: ERAU_SMALL_locale0809">
            <a:hlinkClick r:id="rId2"/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350" y="152401"/>
            <a:ext cx="2679700" cy="466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8261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1"/>
            <a:ext cx="56896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6896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762000"/>
          </a:xfrm>
        </p:spPr>
        <p:txBody>
          <a:bodyPr/>
          <a:lstStyle>
            <a:lvl1pPr marL="182880" algn="l">
              <a:defRPr sz="3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9042400" y="6477000"/>
            <a:ext cx="31496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Rectangle 26"/>
          <p:cNvSpPr/>
          <p:nvPr userDrawn="1"/>
        </p:nvSpPr>
        <p:spPr>
          <a:xfrm>
            <a:off x="3251200" y="6477000"/>
            <a:ext cx="5791200" cy="381000"/>
          </a:xfrm>
          <a:prstGeom prst="rect">
            <a:avLst/>
          </a:prstGeom>
          <a:solidFill>
            <a:srgbClr val="262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/>
          <p:cNvSpPr/>
          <p:nvPr userDrawn="1"/>
        </p:nvSpPr>
        <p:spPr>
          <a:xfrm>
            <a:off x="0" y="6477000"/>
            <a:ext cx="3251200" cy="381000"/>
          </a:xfrm>
          <a:prstGeom prst="rect">
            <a:avLst/>
          </a:prstGeom>
          <a:solidFill>
            <a:srgbClr val="1A1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Friday, January 9</a:t>
            </a:r>
            <a:endParaRPr lang="en-US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520131"/>
            <a:ext cx="54864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CEC 220 Digital Circuit Design</a:t>
            </a:r>
            <a:endParaRPr lang="en-US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???</a:t>
            </a:r>
          </a:p>
        </p:txBody>
      </p:sp>
      <p:pic>
        <p:nvPicPr>
          <p:cNvPr id="13" name="Picture 12" descr="Description: Description: Description: Description: ERAU_SMALL_locale0809">
            <a:hlinkClick r:id="rId3"/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350" y="152401"/>
            <a:ext cx="2679700" cy="466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6803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76401"/>
            <a:ext cx="5386917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9060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76401"/>
            <a:ext cx="5389033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762000"/>
          </a:xfrm>
        </p:spPr>
        <p:txBody>
          <a:bodyPr/>
          <a:lstStyle>
            <a:lvl1pPr marL="182880" algn="l">
              <a:defRPr sz="3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9042400" y="6477000"/>
            <a:ext cx="31496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Rectangle 28"/>
          <p:cNvSpPr/>
          <p:nvPr userDrawn="1"/>
        </p:nvSpPr>
        <p:spPr>
          <a:xfrm>
            <a:off x="3251200" y="6477000"/>
            <a:ext cx="5791200" cy="381000"/>
          </a:xfrm>
          <a:prstGeom prst="rect">
            <a:avLst/>
          </a:prstGeom>
          <a:solidFill>
            <a:srgbClr val="262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Rectangle 29"/>
          <p:cNvSpPr/>
          <p:nvPr userDrawn="1"/>
        </p:nvSpPr>
        <p:spPr>
          <a:xfrm>
            <a:off x="0" y="6477000"/>
            <a:ext cx="3251200" cy="381000"/>
          </a:xfrm>
          <a:prstGeom prst="rect">
            <a:avLst/>
          </a:prstGeom>
          <a:solidFill>
            <a:srgbClr val="1A1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Friday, January 9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520131"/>
            <a:ext cx="54864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CEC 220 Digital Circuit Design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???</a:t>
            </a:r>
          </a:p>
        </p:txBody>
      </p:sp>
      <p:pic>
        <p:nvPicPr>
          <p:cNvPr id="15" name="Picture 14" descr="Description: Description: Description: Description: ERAU_SMALL_locale0809">
            <a:hlinkClick r:id="rId3"/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350" y="152401"/>
            <a:ext cx="2679700" cy="466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307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</p:spPr>
        <p:txBody>
          <a:bodyPr/>
          <a:lstStyle>
            <a:lvl1pPr marL="182880" algn="l">
              <a:defRPr sz="3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9042400" y="6477000"/>
            <a:ext cx="31496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Rectangle 24"/>
          <p:cNvSpPr/>
          <p:nvPr userDrawn="1"/>
        </p:nvSpPr>
        <p:spPr>
          <a:xfrm>
            <a:off x="3251200" y="6477000"/>
            <a:ext cx="5791200" cy="381000"/>
          </a:xfrm>
          <a:prstGeom prst="rect">
            <a:avLst/>
          </a:prstGeom>
          <a:solidFill>
            <a:srgbClr val="262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Rectangle 25"/>
          <p:cNvSpPr/>
          <p:nvPr userDrawn="1"/>
        </p:nvSpPr>
        <p:spPr>
          <a:xfrm>
            <a:off x="0" y="6477000"/>
            <a:ext cx="3251200" cy="381000"/>
          </a:xfrm>
          <a:prstGeom prst="rect">
            <a:avLst/>
          </a:prstGeom>
          <a:solidFill>
            <a:srgbClr val="1A1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Friday, January 9</a:t>
            </a:r>
            <a:endParaRPr lang="en-US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520131"/>
            <a:ext cx="54864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CEC 220 Digital Circuit Design</a:t>
            </a:r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???</a:t>
            </a:r>
          </a:p>
        </p:txBody>
      </p:sp>
      <p:pic>
        <p:nvPicPr>
          <p:cNvPr id="11" name="Picture 10" descr="Description: Description: Description: Description: ERAU_SMALL_locale0809">
            <a:hlinkClick r:id="rId2"/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350" y="152401"/>
            <a:ext cx="2679700" cy="466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4494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143000"/>
            <a:ext cx="11074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1889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8710730-B611-448A-BA3C-6FB5D0CEF229}" type="datetime1">
              <a:rPr lang="en-US">
                <a:solidFill>
                  <a:prstClr val="black"/>
                </a:solidFill>
              </a:rPr>
              <a:pPr/>
              <a:t>9/28/2021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BF846-BF52-458C-BB8B-EE8212F210CD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058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74065E71-CD40-4FA1-AB8C-7A8412E92E49}" type="datetime1">
              <a:rPr lang="en-US">
                <a:solidFill>
                  <a:prstClr val="black"/>
                </a:solidFill>
              </a:rPr>
              <a:pPr/>
              <a:t>9/28/2021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CDFF0-2CC5-4602-897C-438F7D9963CE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562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28738BF1-B28A-4BAC-AA35-99BB2A981C4A}" type="datetime1">
              <a:rPr lang="en-US">
                <a:solidFill>
                  <a:prstClr val="black"/>
                </a:solidFill>
              </a:rPr>
              <a:pPr/>
              <a:t>9/28/2021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16370-BF13-4A71-A0AF-D542C183BB47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84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06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767" y="2459039"/>
            <a:ext cx="4430184" cy="7058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7151" y="2459039"/>
            <a:ext cx="4430183" cy="7058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AC92B886-1571-4806-A223-FABAE97335AD}" type="datetime1">
              <a:rPr lang="en-US">
                <a:solidFill>
                  <a:prstClr val="black"/>
                </a:solidFill>
              </a:rPr>
              <a:pPr/>
              <a:t>9/28/2021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D292D-F259-4806-A237-CD0562A7235B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329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EC73696-9B7F-4020-992B-A8FA7416D020}" type="datetime1">
              <a:rPr lang="en-US">
                <a:solidFill>
                  <a:prstClr val="black"/>
                </a:solidFill>
              </a:rPr>
              <a:pPr/>
              <a:t>9/28/2021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36E65F-A83E-411B-BAB9-CD188856F068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274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7586251C-5242-4B84-B3F1-3781B0DB1EC4}" type="datetime1">
              <a:rPr lang="en-US">
                <a:solidFill>
                  <a:prstClr val="black"/>
                </a:solidFill>
              </a:rPr>
              <a:pPr/>
              <a:t>9/28/2021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3D54A-3053-49CA-BCF0-6B47174A0B33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917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ECA2B96-B788-4E6B-AB16-7745FE404E35}" type="datetime1">
              <a:rPr lang="en-US">
                <a:solidFill>
                  <a:prstClr val="black"/>
                </a:solidFill>
              </a:rPr>
              <a:pPr/>
              <a:t>9/28/2021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273B3-D2B6-4579-9DBC-C15FF83B3486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0081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C4AA709-D5FD-4AC3-BA6F-A2223139E089}" type="datetime1">
              <a:rPr lang="en-US">
                <a:solidFill>
                  <a:prstClr val="black"/>
                </a:solidFill>
              </a:rPr>
              <a:pPr/>
              <a:t>9/28/2021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47BF4-EAA4-4088-A838-FBB4FA2BCB2E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8031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E05BF50-92C6-48C2-AE7F-F0EAE9A850B1}" type="datetime1">
              <a:rPr lang="en-US">
                <a:solidFill>
                  <a:prstClr val="black"/>
                </a:solidFill>
              </a:rPr>
              <a:pPr/>
              <a:t>9/28/2021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0027F-98F3-4F5D-992B-91104A11E6BF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717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2498A0C-F30A-4E3D-8C32-1D53D652A0E4}" type="datetime1">
              <a:rPr lang="en-US">
                <a:solidFill>
                  <a:prstClr val="black"/>
                </a:solidFill>
              </a:rPr>
              <a:pPr/>
              <a:t>9/28/2021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9A697F-FB11-44FF-B5AC-9668FD2D3C83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76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2501" y="427039"/>
            <a:ext cx="2264833" cy="9090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67" y="427039"/>
            <a:ext cx="6595533" cy="9090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AF2134CD-1AB7-437A-B35E-73664A0FBDBC}" type="datetime1">
              <a:rPr lang="en-US">
                <a:solidFill>
                  <a:prstClr val="black"/>
                </a:solidFill>
              </a:rPr>
              <a:pPr/>
              <a:t>9/28/2021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9FD9EF-7947-4A7D-BE55-0F419821EAA7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32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9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0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7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2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6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0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2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847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  <p:sldLayoutId id="2147483727" r:id="rId12"/>
    <p:sldLayoutId id="2147483729" r:id="rId13"/>
    <p:sldLayoutId id="2147483730" r:id="rId14"/>
    <p:sldLayoutId id="2147483731" r:id="rId15"/>
    <p:sldLayoutId id="2147483732" r:id="rId16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03767" y="427039"/>
            <a:ext cx="9063567" cy="171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7" name="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767" y="2459039"/>
            <a:ext cx="9063567" cy="705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8" name="Holder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424767" y="9944100"/>
            <a:ext cx="3223684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9" name="Holder 5"/>
          <p:cNvSpPr>
            <a:spLocks noGrp="1" noChangeArrowheads="1"/>
          </p:cNvSpPr>
          <p:nvPr>
            <p:ph type="dt" sz="half" idx="3"/>
          </p:nvPr>
        </p:nvSpPr>
        <p:spPr bwMode="auto">
          <a:xfrm>
            <a:off x="503768" y="9944100"/>
            <a:ext cx="231563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buNone/>
            </a:pPr>
            <a:fld id="{7891B792-28C0-4FB2-BDE6-9E0866151202}" type="datetime1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Calibri" panose="020F0502020204030204" pitchFamily="34" charset="0"/>
                <a:buNone/>
              </a:pPr>
              <a:t>9/28/2021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30" name="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51701" y="9944100"/>
            <a:ext cx="231563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buNone/>
            </a:pPr>
            <a:fld id="{01F4B458-4710-4719-9E0C-6010CE1B7125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Calibri" panose="020F0502020204030204" pitchFamily="34" charset="0"/>
                <a:buNone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3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7.wmf"/><Relationship Id="rId2" Type="http://schemas.openxmlformats.org/officeDocument/2006/relationships/tags" Target="../tags/tag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6.wmf"/><Relationship Id="rId4" Type="http://schemas.openxmlformats.org/officeDocument/2006/relationships/notesSlide" Target="../notesSlides/notesSlide5.xml"/><Relationship Id="rId9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23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26B4480E-B7FF-4481-890E-043A69AE6F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E9E26DB-425D-46E6-A5B1-5C1442E98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46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4C13BAB-7C00-4D21-A857-E3D41C0A2A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488635B-5F1E-450D-988C-60E58FE536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B629E7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F1FF39A-AC3C-4066-9D4C-519AA22812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194F1D8-917A-408B-9C96-873AE00BF8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rgbClr val="B629E7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27E0C8-1867-4115-A5AE-22A971688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0574" y="1524001"/>
            <a:ext cx="3537226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FLOATING POINT NUMBER REPRESENTATION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FD30A4D-E560-44B8-9C37-95172E65B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5733" y="5145513"/>
            <a:ext cx="3412067" cy="73882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20XC14 DIGITAL SYSTEM DESIGN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90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bject 1"/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051" name="object 3"/>
          <p:cNvSpPr>
            <a:spLocks noChangeArrowheads="1"/>
          </p:cNvSpPr>
          <p:nvPr/>
        </p:nvSpPr>
        <p:spPr bwMode="auto">
          <a:xfrm>
            <a:off x="3902076" y="4064001"/>
            <a:ext cx="5775325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ts val="3538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ru-RU" sz="3000" b="1">
                <a:solidFill>
                  <a:srgbClr val="212745"/>
                </a:solidFill>
                <a:latin typeface="RVGADE+Century Schoolbook,Bold"/>
              </a:rPr>
              <a:t>IEEE 754 F</a:t>
            </a:r>
            <a:r>
              <a:rPr lang="ru-RU" sz="2400" b="1">
                <a:solidFill>
                  <a:srgbClr val="212745"/>
                </a:solidFill>
                <a:latin typeface="RVGADE+Century Schoolbook,Bold"/>
              </a:rPr>
              <a:t>LOATING </a:t>
            </a:r>
            <a:r>
              <a:rPr lang="ru-RU" sz="3000" b="1">
                <a:solidFill>
                  <a:srgbClr val="212745"/>
                </a:solidFill>
                <a:latin typeface="RVGADE+Century Schoolbook,Bold"/>
              </a:rPr>
              <a:t>P</a:t>
            </a:r>
            <a:r>
              <a:rPr lang="ru-RU" sz="2400" b="1">
                <a:solidFill>
                  <a:srgbClr val="212745"/>
                </a:solidFill>
                <a:latin typeface="RVGADE+Century Schoolbook,Bold"/>
              </a:rPr>
              <a:t>OINT</a:t>
            </a:r>
          </a:p>
          <a:p>
            <a:pPr fontAlgn="base">
              <a:lnSpc>
                <a:spcPts val="3538"/>
              </a:lnSpc>
              <a:spcBef>
                <a:spcPts val="50"/>
              </a:spcBef>
              <a:spcAft>
                <a:spcPct val="0"/>
              </a:spcAft>
              <a:buSzPct val="100000"/>
            </a:pPr>
            <a:r>
              <a:rPr lang="ru-RU" sz="3000" b="1">
                <a:solidFill>
                  <a:srgbClr val="212745"/>
                </a:solidFill>
                <a:latin typeface="RVGADE+Century Schoolbook,Bold"/>
              </a:rPr>
              <a:t>R</a:t>
            </a:r>
            <a:r>
              <a:rPr lang="ru-RU" sz="2400" b="1">
                <a:solidFill>
                  <a:srgbClr val="212745"/>
                </a:solidFill>
                <a:latin typeface="RVGADE+Century Schoolbook,Bold"/>
              </a:rPr>
              <a:t>EPRESENTATION</a:t>
            </a:r>
          </a:p>
        </p:txBody>
      </p:sp>
      <p:sp>
        <p:nvSpPr>
          <p:cNvPr id="2052" name="object 4"/>
          <p:cNvSpPr>
            <a:spLocks noChangeArrowheads="1"/>
          </p:cNvSpPr>
          <p:nvPr/>
        </p:nvSpPr>
        <p:spPr bwMode="auto">
          <a:xfrm>
            <a:off x="3902075" y="5053014"/>
            <a:ext cx="1716088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ts val="2125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ru-RU" b="1" dirty="0">
              <a:solidFill>
                <a:srgbClr val="212745"/>
              </a:solidFill>
              <a:latin typeface="RVGADE+Century Schoolbook,Bold"/>
            </a:endParaRPr>
          </a:p>
        </p:txBody>
      </p:sp>
    </p:spTree>
    <p:extLst>
      <p:ext uri="{BB962C8B-B14F-4D97-AF65-F5344CB8AC3E}">
        <p14:creationId xmlns:p14="http://schemas.microsoft.com/office/powerpoint/2010/main" val="139947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600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Century Schoolbook" panose="02040604050505020304" pitchFamily="18" charset="0"/>
              </a:rPr>
              <a:t>F</a:t>
            </a:r>
            <a:r>
              <a:rPr lang="en-US" sz="1900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Century Schoolbook" panose="02040604050505020304" pitchFamily="18" charset="0"/>
              </a:rPr>
              <a:t>LOATING </a:t>
            </a:r>
            <a:r>
              <a:rPr lang="en-US" sz="2600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Century Schoolbook" panose="02040604050505020304" pitchFamily="18" charset="0"/>
              </a:rPr>
              <a:t>P</a:t>
            </a:r>
            <a:r>
              <a:rPr lang="en-US" sz="1900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Century Schoolbook" panose="02040604050505020304" pitchFamily="18" charset="0"/>
              </a:rPr>
              <a:t>OINT </a:t>
            </a:r>
            <a:r>
              <a:rPr lang="en-US" sz="2600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Century Schoolbook" panose="02040604050505020304" pitchFamily="18" charset="0"/>
              </a:rPr>
              <a:t>S</a:t>
            </a:r>
            <a:r>
              <a:rPr lang="en-US" sz="1900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Century Schoolbook" panose="02040604050505020304" pitchFamily="18" charset="0"/>
              </a:rPr>
              <a:t>TANDARD </a:t>
            </a:r>
            <a:br>
              <a:rPr lang="en-US" sz="1900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Century Schoolbook" panose="02040604050505020304" pitchFamily="18" charset="0"/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1039" y="1452221"/>
            <a:ext cx="11029615" cy="5193278"/>
          </a:xfrm>
        </p:spPr>
        <p:txBody>
          <a:bodyPr>
            <a:normAutofit/>
          </a:bodyPr>
          <a:lstStyle/>
          <a:p>
            <a:endParaRPr lang="en-US" sz="11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Wingdings" panose="05000000000000000000" pitchFamily="2" charset="2"/>
              </a:rPr>
              <a:t></a:t>
            </a:r>
            <a:r>
              <a:rPr lang="en-US" sz="2600" dirty="0">
                <a:latin typeface="Century Schoolbook" panose="02040604050505020304" pitchFamily="18" charset="0"/>
              </a:rPr>
              <a:t>Defined by IEEE </a:t>
            </a:r>
            <a:r>
              <a:rPr lang="en-US" sz="2600" dirty="0" err="1">
                <a:latin typeface="Century Schoolbook" panose="02040604050505020304" pitchFamily="18" charset="0"/>
              </a:rPr>
              <a:t>Std</a:t>
            </a:r>
            <a:r>
              <a:rPr lang="en-US" sz="2600" dirty="0">
                <a:latin typeface="Century Schoolbook" panose="02040604050505020304" pitchFamily="18" charset="0"/>
              </a:rPr>
              <a:t> 754-1985 </a:t>
            </a:r>
          </a:p>
          <a:p>
            <a:pPr marL="0" indent="0">
              <a:buNone/>
            </a:pPr>
            <a:r>
              <a:rPr lang="en-US" sz="1700" dirty="0">
                <a:latin typeface="Wingdings" panose="05000000000000000000" pitchFamily="2" charset="2"/>
              </a:rPr>
              <a:t></a:t>
            </a:r>
            <a:r>
              <a:rPr lang="en-US" sz="2600" dirty="0">
                <a:latin typeface="Century Schoolbook" panose="02040604050505020304" pitchFamily="18" charset="0"/>
              </a:rPr>
              <a:t>Developed in response to divergence of representations </a:t>
            </a:r>
          </a:p>
          <a:p>
            <a:pPr marL="0" indent="0">
              <a:buNone/>
            </a:pPr>
            <a:r>
              <a:rPr lang="en-US" sz="1700" dirty="0">
                <a:latin typeface="Wingdings 2" panose="05020102010507070707" pitchFamily="18" charset="2"/>
              </a:rPr>
              <a:t></a:t>
            </a:r>
            <a:r>
              <a:rPr lang="en-US" sz="2600" dirty="0">
                <a:latin typeface="Century Schoolbook" panose="02040604050505020304" pitchFamily="18" charset="0"/>
              </a:rPr>
              <a:t>Portability issues for scientific code </a:t>
            </a:r>
          </a:p>
          <a:p>
            <a:pPr marL="0" indent="0">
              <a:buNone/>
            </a:pPr>
            <a:r>
              <a:rPr lang="en-US" sz="1700" dirty="0">
                <a:latin typeface="Wingdings" panose="05000000000000000000" pitchFamily="2" charset="2"/>
              </a:rPr>
              <a:t></a:t>
            </a:r>
            <a:r>
              <a:rPr lang="en-US" sz="2600" dirty="0">
                <a:latin typeface="Century Schoolbook" panose="02040604050505020304" pitchFamily="18" charset="0"/>
              </a:rPr>
              <a:t>Now almost universally adopted </a:t>
            </a:r>
          </a:p>
          <a:p>
            <a:pPr marL="0" indent="0">
              <a:buNone/>
            </a:pPr>
            <a:r>
              <a:rPr lang="en-US" sz="1700" dirty="0">
                <a:latin typeface="Wingdings" panose="05000000000000000000" pitchFamily="2" charset="2"/>
              </a:rPr>
              <a:t></a:t>
            </a:r>
            <a:r>
              <a:rPr lang="en-US" sz="2600" dirty="0">
                <a:latin typeface="Century Schoolbook" panose="02040604050505020304" pitchFamily="18" charset="0"/>
              </a:rPr>
              <a:t>Two representations </a:t>
            </a:r>
          </a:p>
          <a:p>
            <a:pPr marL="324000" lvl="1" indent="0">
              <a:buNone/>
            </a:pPr>
            <a:r>
              <a:rPr lang="en-US" sz="1500" dirty="0">
                <a:latin typeface="Wingdings 2" panose="05020102010507070707" pitchFamily="18" charset="2"/>
              </a:rPr>
              <a:t></a:t>
            </a:r>
            <a:r>
              <a:rPr lang="en-US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Single precision (32-bit) </a:t>
            </a:r>
          </a:p>
          <a:p>
            <a:pPr marL="324000" lvl="1" indent="0">
              <a:buNone/>
            </a:pPr>
            <a:r>
              <a:rPr lang="en-US" sz="1500" dirty="0">
                <a:solidFill>
                  <a:srgbClr val="FF0000"/>
                </a:solidFill>
                <a:latin typeface="Wingdings 2" panose="05020102010507070707" pitchFamily="18" charset="2"/>
              </a:rPr>
              <a:t></a:t>
            </a:r>
            <a:r>
              <a:rPr lang="en-US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Double precision (64-bit</a:t>
            </a:r>
            <a:r>
              <a:rPr lang="en-US" sz="2400" dirty="0">
                <a:latin typeface="Century Schoolbook" panose="020406040505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5325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BF1D789A-D185-4E56-B9CC-AA1BF9456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225078"/>
            <a:ext cx="11029616" cy="1188720"/>
          </a:xfrm>
          <a:noFill/>
          <a:ln/>
        </p:spPr>
        <p:txBody>
          <a:bodyPr/>
          <a:lstStyle/>
          <a:p>
            <a:pPr eaLnBrk="0" hangingPunct="0"/>
            <a:r>
              <a:rPr lang="en-US" altLang="en-US" dirty="0"/>
              <a:t>Biased Representation - (IEEE FP Standard)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="" xmlns:a16="http://schemas.microsoft.com/office/drawing/2014/main" id="{ED45BDFE-8A93-44EA-A88C-F089567B86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8382" y="1413798"/>
            <a:ext cx="10296940" cy="4495800"/>
          </a:xfrm>
          <a:noFill/>
          <a:ln/>
        </p:spPr>
        <p:txBody>
          <a:bodyPr>
            <a:normAutofit/>
          </a:bodyPr>
          <a:lstStyle/>
          <a:p>
            <a:pPr eaLnBrk="0" hangingPunct="0"/>
            <a:r>
              <a:rPr lang="en-US" altLang="en-US" sz="2400" dirty="0"/>
              <a:t>The ‘bias’ 127 represents 0</a:t>
            </a:r>
          </a:p>
          <a:p>
            <a:pPr eaLnBrk="0" hangingPunct="0"/>
            <a:r>
              <a:rPr lang="en-US" altLang="en-US" sz="2400" dirty="0"/>
              <a:t>128 to 255 represent positive exponents</a:t>
            </a:r>
          </a:p>
          <a:p>
            <a:pPr eaLnBrk="0" hangingPunct="0"/>
            <a:r>
              <a:rPr lang="en-US" altLang="en-US" sz="2400" dirty="0"/>
              <a:t>1 to 127 represent negative exponents</a:t>
            </a:r>
          </a:p>
          <a:p>
            <a:pPr lvl="1" eaLnBrk="0" hangingPunct="0">
              <a:buSzPct val="75000"/>
            </a:pPr>
            <a:r>
              <a:rPr lang="en-US" altLang="en-US" sz="2000" dirty="0"/>
              <a:t>(remember 0 is reserved for the entire number being zero).</a:t>
            </a:r>
          </a:p>
          <a:p>
            <a:pPr eaLnBrk="0" hangingPunct="0"/>
            <a:r>
              <a:rPr lang="en-US" altLang="en-US" sz="2400" dirty="0"/>
              <a:t>The actual exponent is therefore:</a:t>
            </a:r>
          </a:p>
          <a:p>
            <a:pPr lvl="1" eaLnBrk="0" hangingPunct="0">
              <a:buSzPct val="75000"/>
            </a:pPr>
            <a:r>
              <a:rPr lang="en-US" altLang="en-US" sz="2000" dirty="0"/>
              <a:t>E - bias</a:t>
            </a:r>
          </a:p>
          <a:p>
            <a:pPr eaLnBrk="0" hangingPunct="0"/>
            <a:r>
              <a:rPr lang="en-US" altLang="en-US" sz="2400" dirty="0"/>
              <a:t>(-1)</a:t>
            </a:r>
            <a:r>
              <a:rPr lang="en-US" altLang="en-US" sz="2400" baseline="30000" dirty="0"/>
              <a:t>S</a:t>
            </a:r>
            <a:r>
              <a:rPr lang="en-US" altLang="en-US" sz="2400" dirty="0"/>
              <a:t> * (1 + significand) * 2</a:t>
            </a:r>
            <a:r>
              <a:rPr lang="en-US" altLang="en-US" sz="2400" baseline="30000" dirty="0"/>
              <a:t>E-bias</a:t>
            </a:r>
          </a:p>
        </p:txBody>
      </p:sp>
    </p:spTree>
    <p:extLst>
      <p:ext uri="{BB962C8B-B14F-4D97-AF65-F5344CB8AC3E}">
        <p14:creationId xmlns:p14="http://schemas.microsoft.com/office/powerpoint/2010/main" val="3009597484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163" y="1017431"/>
            <a:ext cx="8899301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6062" y="2459866"/>
            <a:ext cx="2588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IEEE representation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53048" y="2690698"/>
            <a:ext cx="57954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5343" y="3217572"/>
            <a:ext cx="198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Actual Value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04942" y="3448405"/>
            <a:ext cx="57954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79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645" y="824249"/>
            <a:ext cx="9136248" cy="56795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5003" y="2498503"/>
            <a:ext cx="2588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IEEE representation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71989" y="2729335"/>
            <a:ext cx="57954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4436" y="3346361"/>
            <a:ext cx="198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Actual Value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14035" y="3577194"/>
            <a:ext cx="57954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217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03" y="579548"/>
            <a:ext cx="11029616" cy="667383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FLOATING-POINT EXAMPLE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344" y="1429555"/>
            <a:ext cx="8937937" cy="497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1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489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FLOATING-POINT EXAMPLE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281" y="1545466"/>
            <a:ext cx="8319753" cy="475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5">
            <a:extLst>
              <a:ext uri="{FF2B5EF4-FFF2-40B4-BE49-F238E27FC236}">
                <a16:creationId xmlns="" xmlns:a16="http://schemas.microsoft.com/office/drawing/2014/main" id="{A324C8E8-AD46-49A0-A4B5-1BD582381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383" y="50483"/>
            <a:ext cx="11029616" cy="118872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Binary Floating-Point Notation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2E0B0089-839E-4D66-990E-3F5C40B8836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81192" y="1190311"/>
            <a:ext cx="11029615" cy="5502037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Example:  (0x42280000 in hexadecimal)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324000" lvl="1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Three fields: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Sign bit (S)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Exponent (E):  Unsigned “Bias 127” 8-bit integer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E = Exponent + 127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Exponent = 10000100 (132) – 127 = 5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Significand (F): Unsigned fixed binary point with “hidden-one”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Significand = “1”+ 0.01010000000000000000000 = 1.3125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Final value:  N = -1</a:t>
            </a:r>
            <a:r>
              <a:rPr lang="en-US" altLang="en-US" sz="2000" b="1" i="1" baseline="30000" dirty="0">
                <a:ea typeface="ＭＳ Ｐゴシック" panose="020B0600070205080204" pitchFamily="34" charset="-128"/>
              </a:rPr>
              <a:t>S</a:t>
            </a:r>
            <a:r>
              <a:rPr lang="en-US" altLang="en-US" sz="2000" dirty="0">
                <a:ea typeface="ＭＳ Ｐゴシック" panose="020B0600070205080204" pitchFamily="34" charset="-128"/>
              </a:rPr>
              <a:t> (1+</a:t>
            </a:r>
            <a:r>
              <a:rPr lang="en-US" altLang="en-US" sz="2000" b="1" i="1" dirty="0"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ea typeface="ＭＳ Ｐゴシック" panose="020B0600070205080204" pitchFamily="34" charset="-128"/>
              </a:rPr>
              <a:t>) x 2</a:t>
            </a:r>
            <a:r>
              <a:rPr lang="en-US" altLang="en-US" sz="2000" b="1" i="1" baseline="30000" dirty="0">
                <a:ea typeface="ＭＳ Ｐゴシック" panose="020B0600070205080204" pitchFamily="34" charset="-128"/>
              </a:rPr>
              <a:t>E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-127 </a:t>
            </a:r>
            <a:r>
              <a:rPr lang="en-US" altLang="en-US" sz="2000" dirty="0">
                <a:ea typeface="ＭＳ Ｐゴシック" panose="020B0600070205080204" pitchFamily="34" charset="-128"/>
              </a:rPr>
              <a:t>= -1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0</a:t>
            </a:r>
            <a:r>
              <a:rPr lang="en-US" altLang="en-US" sz="2000" dirty="0">
                <a:ea typeface="ＭＳ Ｐゴシック" panose="020B0600070205080204" pitchFamily="34" charset="-128"/>
              </a:rPr>
              <a:t>(1.3125) x 2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5</a:t>
            </a:r>
            <a:r>
              <a:rPr lang="en-US" altLang="en-US" sz="2000" dirty="0">
                <a:ea typeface="ＭＳ Ｐゴシック" panose="020B0600070205080204" pitchFamily="34" charset="-128"/>
              </a:rPr>
              <a:t> = 42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592059" name="Group 187">
            <a:extLst>
              <a:ext uri="{FF2B5EF4-FFF2-40B4-BE49-F238E27FC236}">
                <a16:creationId xmlns="" xmlns:a16="http://schemas.microsoft.com/office/drawing/2014/main" id="{1AF96778-803C-4B3D-A1D0-242D34DD4EF1}"/>
              </a:ext>
            </a:extLst>
          </p:cNvPr>
          <p:cNvGraphicFramePr>
            <a:graphicFrameLocks noGrp="1"/>
          </p:cNvGraphicFramePr>
          <p:nvPr/>
        </p:nvGraphicFramePr>
        <p:xfrm>
          <a:off x="4586288" y="1844675"/>
          <a:ext cx="5029200" cy="533400"/>
        </p:xfrm>
        <a:graphic>
          <a:graphicData uri="http://schemas.openxmlformats.org/drawingml/2006/table">
            <a:tbl>
              <a:tblPr/>
              <a:tblGrid>
                <a:gridCol w="2190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74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92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89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190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748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190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190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190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1748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1907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1907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1907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17488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1907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219075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219075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217487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219075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219075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219075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217488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219075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2058" name="Group 186">
            <a:extLst>
              <a:ext uri="{FF2B5EF4-FFF2-40B4-BE49-F238E27FC236}">
                <a16:creationId xmlns="" xmlns:a16="http://schemas.microsoft.com/office/drawing/2014/main" id="{D3611219-BD82-4D2B-B2FD-9AC558D9A434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844675"/>
          <a:ext cx="233363" cy="533400"/>
        </p:xfrm>
        <a:graphic>
          <a:graphicData uri="http://schemas.openxmlformats.org/drawingml/2006/table">
            <a:tbl>
              <a:tblPr/>
              <a:tblGrid>
                <a:gridCol w="2333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636" name="AutoShape 188">
            <a:extLst>
              <a:ext uri="{FF2B5EF4-FFF2-40B4-BE49-F238E27FC236}">
                <a16:creationId xmlns="" xmlns:a16="http://schemas.microsoft.com/office/drawing/2014/main" id="{157529D1-4990-4D39-8660-944562F03A0B}"/>
              </a:ext>
            </a:extLst>
          </p:cNvPr>
          <p:cNvSpPr>
            <a:spLocks/>
          </p:cNvSpPr>
          <p:nvPr/>
        </p:nvSpPr>
        <p:spPr bwMode="auto">
          <a:xfrm rot="5400000">
            <a:off x="6984207" y="-19843"/>
            <a:ext cx="219075" cy="5014912"/>
          </a:xfrm>
          <a:prstGeom prst="rightBrace">
            <a:avLst>
              <a:gd name="adj1" fmla="val 1907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4637" name="AutoShape 189">
            <a:extLst>
              <a:ext uri="{FF2B5EF4-FFF2-40B4-BE49-F238E27FC236}">
                <a16:creationId xmlns="" xmlns:a16="http://schemas.microsoft.com/office/drawing/2014/main" id="{FB952BE2-DAAE-4080-B34B-D737BB39EEC2}"/>
              </a:ext>
            </a:extLst>
          </p:cNvPr>
          <p:cNvSpPr>
            <a:spLocks/>
          </p:cNvSpPr>
          <p:nvPr/>
        </p:nvSpPr>
        <p:spPr bwMode="auto">
          <a:xfrm rot="5400000">
            <a:off x="3711576" y="1722438"/>
            <a:ext cx="219075" cy="1530350"/>
          </a:xfrm>
          <a:prstGeom prst="rightBrace">
            <a:avLst>
              <a:gd name="adj1" fmla="val 582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4638" name="Text Box 190">
            <a:extLst>
              <a:ext uri="{FF2B5EF4-FFF2-40B4-BE49-F238E27FC236}">
                <a16:creationId xmlns="" xmlns:a16="http://schemas.microsoft.com/office/drawing/2014/main" id="{1B2D7384-865A-4111-A88E-8CCB7888E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2549526"/>
            <a:ext cx="3060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0">
                <a:latin typeface="Tahoma" panose="020B0604030504040204" pitchFamily="34" charset="0"/>
              </a:rPr>
              <a:t>“F”</a:t>
            </a:r>
            <a:br>
              <a:rPr lang="en-US" altLang="en-US" sz="2000" b="0">
                <a:latin typeface="Tahoma" panose="020B0604030504040204" pitchFamily="34" charset="0"/>
              </a:rPr>
            </a:br>
            <a:r>
              <a:rPr lang="en-US" altLang="en-US" sz="2000" b="0">
                <a:latin typeface="Tahoma" panose="020B0604030504040204" pitchFamily="34" charset="0"/>
              </a:rPr>
              <a:t>Significand (Mantissa) - 1</a:t>
            </a:r>
          </a:p>
        </p:txBody>
      </p:sp>
      <p:sp>
        <p:nvSpPr>
          <p:cNvPr id="24639" name="Text Box 191">
            <a:extLst>
              <a:ext uri="{FF2B5EF4-FFF2-40B4-BE49-F238E27FC236}">
                <a16:creationId xmlns="" xmlns:a16="http://schemas.microsoft.com/office/drawing/2014/main" id="{8FE9B7F3-6093-4444-9DB2-685B0E8B7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2571750"/>
            <a:ext cx="14620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0">
                <a:latin typeface="Tahoma" panose="020B0604030504040204" pitchFamily="34" charset="0"/>
              </a:rPr>
              <a:t>“E”</a:t>
            </a:r>
          </a:p>
          <a:p>
            <a:pPr algn="ctr"/>
            <a:r>
              <a:rPr lang="en-US" altLang="en-US" sz="1400" b="0">
                <a:latin typeface="Tahoma" panose="020B0604030504040204" pitchFamily="34" charset="0"/>
              </a:rPr>
              <a:t>Exponent + 127</a:t>
            </a:r>
          </a:p>
        </p:txBody>
      </p:sp>
      <p:sp>
        <p:nvSpPr>
          <p:cNvPr id="24640" name="Text Box 192">
            <a:extLst>
              <a:ext uri="{FF2B5EF4-FFF2-40B4-BE49-F238E27FC236}">
                <a16:creationId xmlns="" xmlns:a16="http://schemas.microsoft.com/office/drawing/2014/main" id="{48E35849-7B72-4E84-BB1E-F6E6A0394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2614614"/>
            <a:ext cx="8096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0">
                <a:latin typeface="Tahoma" panose="020B0604030504040204" pitchFamily="34" charset="0"/>
              </a:rPr>
              <a:t>“S”</a:t>
            </a:r>
          </a:p>
          <a:p>
            <a:pPr algn="ctr"/>
            <a:r>
              <a:rPr lang="en-US" altLang="en-US" sz="1400" b="0">
                <a:latin typeface="Tahoma" panose="020B0604030504040204" pitchFamily="34" charset="0"/>
              </a:rPr>
              <a:t>Sign</a:t>
            </a:r>
            <a:br>
              <a:rPr lang="en-US" altLang="en-US" sz="1400" b="0">
                <a:latin typeface="Tahoma" panose="020B0604030504040204" pitchFamily="34" charset="0"/>
              </a:rPr>
            </a:br>
            <a:r>
              <a:rPr lang="en-US" altLang="en-US" sz="1400" b="0">
                <a:latin typeface="Tahoma" panose="020B0604030504040204" pitchFamily="34" charset="0"/>
              </a:rPr>
              <a:t>Bit</a:t>
            </a:r>
          </a:p>
        </p:txBody>
      </p:sp>
      <p:sp>
        <p:nvSpPr>
          <p:cNvPr id="24641" name="Line 193">
            <a:extLst>
              <a:ext uri="{FF2B5EF4-FFF2-40B4-BE49-F238E27FC236}">
                <a16:creationId xmlns="" xmlns:a16="http://schemas.microsoft.com/office/drawing/2014/main" id="{EEB1C41B-27DC-400C-A0D4-883AAE694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888" y="2378076"/>
            <a:ext cx="0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5" name="Group 95">
            <a:extLst>
              <a:ext uri="{FF2B5EF4-FFF2-40B4-BE49-F238E27FC236}">
                <a16:creationId xmlns="" xmlns:a16="http://schemas.microsoft.com/office/drawing/2014/main" id="{71A41AC4-2D9A-4F2D-9F15-296F915AE6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9077802"/>
              </p:ext>
            </p:extLst>
          </p:nvPr>
        </p:nvGraphicFramePr>
        <p:xfrm>
          <a:off x="3048000" y="1844675"/>
          <a:ext cx="1530350" cy="533400"/>
        </p:xfrm>
        <a:graphic>
          <a:graphicData uri="http://schemas.openxmlformats.org/drawingml/2006/table">
            <a:tbl>
              <a:tblPr/>
              <a:tblGrid>
                <a:gridCol w="1920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4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709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20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05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08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044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8000" y="367918"/>
            <a:ext cx="9970275" cy="7620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Binary Codes - Increasing Precision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04969" y="1129918"/>
            <a:ext cx="11074400" cy="460962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Representation of Floating Point Numbers- </a:t>
            </a:r>
            <a:r>
              <a:rPr lang="en-US" sz="2400" kern="0" dirty="0"/>
              <a:t>Example of the IEEE 754 standard</a:t>
            </a:r>
          </a:p>
          <a:p>
            <a:pPr lvl="2"/>
            <a:r>
              <a:rPr lang="en-US" sz="2000" kern="0" dirty="0"/>
              <a:t>Single precision 32 bit floating point format</a:t>
            </a:r>
          </a:p>
          <a:p>
            <a:pPr lvl="2"/>
            <a:endParaRPr lang="en-US" sz="2000" kern="0" dirty="0"/>
          </a:p>
          <a:p>
            <a:pPr lvl="2"/>
            <a:endParaRPr lang="en-US" sz="2000" dirty="0" smtClean="0"/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2"/>
            <a:r>
              <a:rPr lang="en-US" sz="2000" dirty="0" smtClean="0"/>
              <a:t>For </a:t>
            </a:r>
            <a:r>
              <a:rPr lang="en-US" sz="2000" dirty="0"/>
              <a:t>this example:</a:t>
            </a:r>
          </a:p>
          <a:p>
            <a:pPr lvl="3"/>
            <a:r>
              <a:rPr lang="en-US" sz="2000" b="1" dirty="0">
                <a:solidFill>
                  <a:srgbClr val="00B0F0"/>
                </a:solidFill>
              </a:rPr>
              <a:t>Sign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= </a:t>
            </a:r>
            <a:r>
              <a:rPr lang="en-US" sz="2000" b="1" dirty="0"/>
              <a:t>0</a:t>
            </a:r>
            <a:r>
              <a:rPr lang="en-US" sz="2000" dirty="0"/>
              <a:t>, hence, a positive number</a:t>
            </a:r>
          </a:p>
          <a:p>
            <a:pPr lvl="3"/>
            <a:r>
              <a:rPr lang="en-US" sz="2000" b="1" dirty="0">
                <a:solidFill>
                  <a:srgbClr val="00B050"/>
                </a:solidFill>
              </a:rPr>
              <a:t>Exponent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= 124, hence,</a:t>
            </a:r>
          </a:p>
          <a:p>
            <a:pPr lvl="3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Fraction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/>
              <a:t>= 1.0100…0</a:t>
            </a:r>
            <a:r>
              <a:rPr lang="en-US" sz="2000" baseline="-25000" dirty="0"/>
              <a:t>2</a:t>
            </a:r>
            <a:r>
              <a:rPr lang="en-US" sz="2000" dirty="0"/>
              <a:t>= 1+0x2</a:t>
            </a:r>
            <a:r>
              <a:rPr lang="en-US" sz="2000" baseline="30000" dirty="0"/>
              <a:t>-1</a:t>
            </a:r>
            <a:r>
              <a:rPr lang="en-US" sz="2000" dirty="0"/>
              <a:t>+1x2</a:t>
            </a:r>
            <a:r>
              <a:rPr lang="en-US" sz="2000" baseline="30000" dirty="0"/>
              <a:t>-2</a:t>
            </a:r>
            <a:r>
              <a:rPr lang="en-US" sz="2000" dirty="0"/>
              <a:t>+0x2</a:t>
            </a:r>
            <a:r>
              <a:rPr lang="en-US" sz="2000" baseline="30000" dirty="0"/>
              <a:t>-3</a:t>
            </a:r>
            <a:r>
              <a:rPr lang="en-US" sz="2000" dirty="0"/>
              <a:t>+… = </a:t>
            </a:r>
            <a:r>
              <a:rPr lang="en-US" sz="2000" b="1" dirty="0"/>
              <a:t>1.25</a:t>
            </a:r>
            <a:r>
              <a:rPr lang="en-US" sz="2000" baseline="-25000" dirty="0"/>
              <a:t>10</a:t>
            </a:r>
            <a:endParaRPr lang="en-US" sz="2000" dirty="0"/>
          </a:p>
          <a:p>
            <a:pPr lvl="2">
              <a:spcBef>
                <a:spcPts val="600"/>
              </a:spcBef>
            </a:pPr>
            <a:r>
              <a:rPr lang="en-US" sz="2400" dirty="0"/>
              <a:t>Hence, the number is +1.25/8 = </a:t>
            </a:r>
            <a:r>
              <a:rPr lang="en-US" sz="2400" b="1" dirty="0"/>
              <a:t>0.15625</a:t>
            </a:r>
            <a:r>
              <a:rPr lang="en-US" sz="2400" baseline="-25000" dirty="0"/>
              <a:t>10</a:t>
            </a:r>
            <a:endParaRPr lang="en-US" baseline="-25000" dirty="0"/>
          </a:p>
        </p:txBody>
      </p:sp>
      <p:pic>
        <p:nvPicPr>
          <p:cNvPr id="1026" name="Picture 2" descr="http://upload.wikimedia.org/wikipedia/commons/thumb/d/d2/Float_example.svg/2000px-Float_example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90"/>
          <a:stretch/>
        </p:blipFill>
        <p:spPr bwMode="auto">
          <a:xfrm>
            <a:off x="3004810" y="2572170"/>
            <a:ext cx="6485389" cy="96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565691"/>
              </p:ext>
            </p:extLst>
          </p:nvPr>
        </p:nvGraphicFramePr>
        <p:xfrm>
          <a:off x="3898005" y="1964327"/>
          <a:ext cx="4699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4" imgW="2349360" imgH="241200" progId="Equation.DSMT4">
                  <p:embed/>
                </p:oleObj>
              </mc:Choice>
              <mc:Fallback>
                <p:oleObj name="Equation" r:id="rId4" imgW="2349360" imgH="2412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98005" y="1964327"/>
                        <a:ext cx="4699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040143"/>
              </p:ext>
            </p:extLst>
          </p:nvPr>
        </p:nvGraphicFramePr>
        <p:xfrm>
          <a:off x="4475529" y="4473090"/>
          <a:ext cx="2933280" cy="333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6" imgW="1676160" imgH="190440" progId="Equation.DSMT4">
                  <p:embed/>
                </p:oleObj>
              </mc:Choice>
              <mc:Fallback>
                <p:oleObj name="Equation" r:id="rId6" imgW="1676160" imgH="19044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529" y="4473090"/>
                        <a:ext cx="2933280" cy="333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958307" y="5339430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0.15625</a:t>
            </a:r>
            <a:r>
              <a:rPr lang="en-US" sz="2000" b="1" baseline="-25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8414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Slide Number Placeholder 7"/>
          <p:cNvSpPr txBox="1">
            <a:spLocks noGrp="1"/>
          </p:cNvSpPr>
          <p:nvPr/>
        </p:nvSpPr>
        <p:spPr bwMode="auto">
          <a:xfrm>
            <a:off x="1524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fld id="{13703DC7-9EBC-4771-AE35-821834D663DE}" type="slidenum">
              <a:rPr lang="en-US" sz="1400"/>
              <a:pPr algn="l" eaLnBrk="1" hangingPunct="1"/>
              <a:t>19</a:t>
            </a:fld>
            <a:endParaRPr lang="en-US" sz="1400"/>
          </a:p>
        </p:txBody>
      </p:sp>
      <p:sp>
        <p:nvSpPr>
          <p:cNvPr id="81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16865" y="-255865"/>
            <a:ext cx="7391400" cy="774700"/>
          </a:xfrm>
        </p:spPr>
        <p:txBody>
          <a:bodyPr anchor="b"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8200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5410200" y="5029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819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184472"/>
              </p:ext>
            </p:extLst>
          </p:nvPr>
        </p:nvGraphicFramePr>
        <p:xfrm>
          <a:off x="3030538" y="3124200"/>
          <a:ext cx="49085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5" imgW="1815840" imgH="253800" progId="Equation.3">
                  <p:embed/>
                </p:oleObj>
              </mc:Choice>
              <mc:Fallback>
                <p:oleObj name="Equation" r:id="rId5" imgW="1815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3124200"/>
                        <a:ext cx="49085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3"/>
          <p:cNvGraphicFramePr>
            <a:graphicFrameLocks noChangeAspect="1"/>
          </p:cNvGraphicFramePr>
          <p:nvPr/>
        </p:nvGraphicFramePr>
        <p:xfrm>
          <a:off x="4114801" y="3810000"/>
          <a:ext cx="62087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7" imgW="2298600" imgH="253800" progId="Equation.3">
                  <p:embed/>
                </p:oleObj>
              </mc:Choice>
              <mc:Fallback>
                <p:oleObj name="Equation" r:id="rId7" imgW="2298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3810000"/>
                        <a:ext cx="62087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3"/>
          <p:cNvGraphicFramePr>
            <a:graphicFrameLocks noChangeAspect="1"/>
          </p:cNvGraphicFramePr>
          <p:nvPr/>
        </p:nvGraphicFramePr>
        <p:xfrm>
          <a:off x="4081463" y="4419600"/>
          <a:ext cx="40132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9" imgW="1485720" imgH="228600" progId="Equation.3">
                  <p:embed/>
                </p:oleObj>
              </mc:Choice>
              <mc:Fallback>
                <p:oleObj name="Equation" r:id="rId9" imgW="1485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463" y="4419600"/>
                        <a:ext cx="40132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3"/>
          <p:cNvGraphicFramePr>
            <a:graphicFrameLocks noChangeAspect="1"/>
          </p:cNvGraphicFramePr>
          <p:nvPr/>
        </p:nvGraphicFramePr>
        <p:xfrm>
          <a:off x="4114800" y="5029200"/>
          <a:ext cx="60706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Equation" r:id="rId11" imgW="2247840" imgH="228600" progId="Equation.3">
                  <p:embed/>
                </p:oleObj>
              </mc:Choice>
              <mc:Fallback>
                <p:oleObj name="Equation" r:id="rId11" imgW="2247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029200"/>
                        <a:ext cx="60706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33" name="Group 85"/>
          <p:cNvGraphicFramePr>
            <a:graphicFrameLocks noGrp="1"/>
          </p:cNvGraphicFramePr>
          <p:nvPr/>
        </p:nvGraphicFramePr>
        <p:xfrm>
          <a:off x="2667000" y="990600"/>
          <a:ext cx="7315200" cy="43180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270" name="Left Brace 18"/>
          <p:cNvSpPr>
            <a:spLocks/>
          </p:cNvSpPr>
          <p:nvPr/>
        </p:nvSpPr>
        <p:spPr bwMode="auto">
          <a:xfrm rot="-5400000">
            <a:off x="2667000" y="1447800"/>
            <a:ext cx="228600" cy="228600"/>
          </a:xfrm>
          <a:prstGeom prst="leftBrace">
            <a:avLst>
              <a:gd name="adj1" fmla="val 28569"/>
              <a:gd name="adj2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271" name="Left Brace 19"/>
          <p:cNvSpPr>
            <a:spLocks/>
          </p:cNvSpPr>
          <p:nvPr/>
        </p:nvSpPr>
        <p:spPr bwMode="auto">
          <a:xfrm rot="-5400000">
            <a:off x="3695700" y="647700"/>
            <a:ext cx="228600" cy="1828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272" name="Left Brace 20"/>
          <p:cNvSpPr>
            <a:spLocks/>
          </p:cNvSpPr>
          <p:nvPr/>
        </p:nvSpPr>
        <p:spPr bwMode="auto">
          <a:xfrm rot="-5400000">
            <a:off x="7239000" y="-1066800"/>
            <a:ext cx="228600" cy="5257800"/>
          </a:xfrm>
          <a:prstGeom prst="leftBrace">
            <a:avLst>
              <a:gd name="adj1" fmla="val 58352"/>
              <a:gd name="adj2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273" name="TextBox 21"/>
          <p:cNvSpPr txBox="1">
            <a:spLocks noChangeArrowheads="1"/>
          </p:cNvSpPr>
          <p:nvPr/>
        </p:nvSpPr>
        <p:spPr bwMode="auto">
          <a:xfrm>
            <a:off x="2365376" y="1752601"/>
            <a:ext cx="7681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/>
              <a:t>Sign</a:t>
            </a:r>
          </a:p>
          <a:p>
            <a:pPr eaLnBrk="1" hangingPunct="1"/>
            <a:r>
              <a:rPr lang="en-US"/>
              <a:t>(s)</a:t>
            </a:r>
          </a:p>
        </p:txBody>
      </p:sp>
      <p:sp>
        <p:nvSpPr>
          <p:cNvPr id="8274" name="TextBox 22"/>
          <p:cNvSpPr txBox="1">
            <a:spLocks noChangeArrowheads="1"/>
          </p:cNvSpPr>
          <p:nvPr/>
        </p:nvSpPr>
        <p:spPr bwMode="auto">
          <a:xfrm>
            <a:off x="3048000" y="1747839"/>
            <a:ext cx="2590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dirty="0"/>
              <a:t>Biased</a:t>
            </a:r>
          </a:p>
          <a:p>
            <a:pPr eaLnBrk="1" hangingPunct="1"/>
            <a:r>
              <a:rPr lang="en-US" dirty="0"/>
              <a:t>Exponent </a:t>
            </a:r>
            <a:r>
              <a:rPr lang="en-US" dirty="0" smtClean="0"/>
              <a:t>(E)</a:t>
            </a:r>
            <a:endParaRPr lang="en-US" dirty="0"/>
          </a:p>
        </p:txBody>
      </p:sp>
      <p:sp>
        <p:nvSpPr>
          <p:cNvPr id="8275" name="TextBox 23"/>
          <p:cNvSpPr txBox="1">
            <a:spLocks noChangeArrowheads="1"/>
          </p:cNvSpPr>
          <p:nvPr/>
        </p:nvSpPr>
        <p:spPr bwMode="auto">
          <a:xfrm>
            <a:off x="6424614" y="1824038"/>
            <a:ext cx="1939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/>
              <a:t>Mantissa (m)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9215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148179-5232-40DC-BBE9-5D96C5B6C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09" y="1015647"/>
            <a:ext cx="11029615" cy="3634486"/>
          </a:xfrm>
        </p:spPr>
        <p:txBody>
          <a:bodyPr/>
          <a:lstStyle/>
          <a:p>
            <a:pPr algn="l"/>
            <a:r>
              <a:rPr lang="en-US" altLang="en-US" sz="2400" dirty="0"/>
              <a:t>Need for floating point number</a:t>
            </a:r>
          </a:p>
          <a:p>
            <a:pPr algn="l"/>
            <a:r>
              <a:rPr lang="en-US" altLang="en-US" sz="2400" dirty="0"/>
              <a:t>Binary representation of floating point Numbers </a:t>
            </a:r>
          </a:p>
          <a:p>
            <a:pPr algn="l"/>
            <a:r>
              <a:rPr lang="en-US" altLang="en-US" sz="2400" dirty="0" smtClean="0"/>
              <a:t>Computer </a:t>
            </a:r>
            <a:r>
              <a:rPr lang="en-US" altLang="en-US" sz="2400" dirty="0"/>
              <a:t>representation of floating point numbers</a:t>
            </a:r>
          </a:p>
          <a:p>
            <a:pPr algn="l"/>
            <a:r>
              <a:rPr lang="en-US" altLang="en-US" sz="2400" dirty="0"/>
              <a:t>IEEE 754 </a:t>
            </a:r>
          </a:p>
          <a:p>
            <a:pPr algn="l"/>
            <a:endParaRPr lang="en-US" altLang="en-US" sz="20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1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01F52D-C3BE-4F22-B611-DDB78DB7B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427" y="1002394"/>
            <a:ext cx="11029615" cy="5855606"/>
          </a:xfrm>
        </p:spPr>
        <p:txBody>
          <a:bodyPr>
            <a:normAutofit/>
          </a:bodyPr>
          <a:lstStyle/>
          <a:p>
            <a:pPr algn="l"/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Example 1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.  </a:t>
            </a:r>
            <a:r>
              <a:rPr lang="en-US" altLang="en-US" sz="2000" dirty="0">
                <a:latin typeface="Arial" panose="020B0604020202020204" pitchFamily="34" charset="0"/>
              </a:rPr>
              <a:t>Represent the decimal value 2.5 in 32-bit floating point format. </a:t>
            </a:r>
          </a:p>
          <a:p>
            <a:pPr marL="0" indent="0" algn="l"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                            2.5 = 10.1</a:t>
            </a:r>
            <a:r>
              <a:rPr lang="en-US" altLang="en-US" sz="2800" baseline="-25000" dirty="0">
                <a:latin typeface="Arial" panose="020B0604020202020204" pitchFamily="34" charset="0"/>
              </a:rPr>
              <a:t>b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</a:p>
          <a:p>
            <a:pPr algn="l"/>
            <a:r>
              <a:rPr lang="en-US" altLang="en-US" sz="2000" dirty="0">
                <a:latin typeface="Arial" panose="020B0604020202020204" pitchFamily="34" charset="0"/>
              </a:rPr>
              <a:t>In normalized form, this is: 1.01 * 2</a:t>
            </a:r>
            <a:r>
              <a:rPr lang="en-US" altLang="en-US" sz="2000" baseline="30000" dirty="0">
                <a:latin typeface="Arial" panose="020B0604020202020204" pitchFamily="34" charset="0"/>
              </a:rPr>
              <a:t>1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</a:p>
          <a:p>
            <a:pPr algn="l"/>
            <a:r>
              <a:rPr lang="en-US" altLang="en-US" sz="2000" dirty="0">
                <a:latin typeface="Arial" panose="020B0604020202020204" pitchFamily="34" charset="0"/>
              </a:rPr>
              <a:t>The mantissa: M = 01000000000000000000000   …..(23 bits without the leading 1) </a:t>
            </a:r>
          </a:p>
          <a:p>
            <a:pPr algn="l"/>
            <a:endParaRPr lang="en-US" altLang="en-US" sz="2000" dirty="0">
              <a:latin typeface="Arial" panose="020B0604020202020204" pitchFamily="34" charset="0"/>
            </a:endParaRPr>
          </a:p>
          <a:p>
            <a:pPr algn="l"/>
            <a:r>
              <a:rPr lang="en-US" altLang="en-US" sz="2000" dirty="0">
                <a:latin typeface="Arial" panose="020B0604020202020204" pitchFamily="34" charset="0"/>
              </a:rPr>
              <a:t>The exponent: E = 1 + 127 = 128 = 10000000</a:t>
            </a:r>
            <a:r>
              <a:rPr lang="en-US" altLang="en-US" sz="2000" baseline="-25000" dirty="0">
                <a:latin typeface="Arial" panose="020B0604020202020204" pitchFamily="34" charset="0"/>
              </a:rPr>
              <a:t>b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</a:p>
          <a:p>
            <a:pPr algn="l"/>
            <a:r>
              <a:rPr lang="en-US" altLang="en-US" sz="2000" dirty="0">
                <a:latin typeface="Arial" panose="020B0604020202020204" pitchFamily="34" charset="0"/>
              </a:rPr>
              <a:t>The sign: S = 0 (the value stored is positive) </a:t>
            </a:r>
          </a:p>
          <a:p>
            <a:pPr algn="l"/>
            <a:r>
              <a:rPr lang="en-US" altLang="en-US" sz="2000" dirty="0">
                <a:latin typeface="Arial" panose="020B0604020202020204" pitchFamily="34" charset="0"/>
              </a:rPr>
              <a:t>So, 2.5 =  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0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10000000 </a:t>
            </a:r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01000000000000000000000</a:t>
            </a:r>
            <a:r>
              <a:rPr lang="en-US" altLang="en-US" sz="2000" dirty="0">
                <a:latin typeface="Arial" panose="020B0604020202020204" pitchFamily="34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064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B2A11A-BDCC-4551-8766-C5DD33D45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43367"/>
            <a:ext cx="11029615" cy="5332145"/>
          </a:xfrm>
        </p:spPr>
        <p:txBody>
          <a:bodyPr>
            <a:normAutofit/>
          </a:bodyPr>
          <a:lstStyle/>
          <a:p>
            <a:pPr algn="l"/>
            <a:r>
              <a:rPr lang="en-US" altLang="en-US" sz="2000" b="1" dirty="0">
                <a:latin typeface="Arial" panose="020B0604020202020204" pitchFamily="34" charset="0"/>
              </a:rPr>
              <a:t>Example 2</a:t>
            </a:r>
            <a:r>
              <a:rPr lang="en-US" altLang="en-US" sz="2000" dirty="0">
                <a:latin typeface="Arial" panose="020B0604020202020204" pitchFamily="34" charset="0"/>
              </a:rPr>
              <a:t>: Represent the number -0.00010011b in floating point form.</a:t>
            </a:r>
          </a:p>
          <a:p>
            <a:pPr marL="0" indent="0" algn="l"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      0.00010011</a:t>
            </a:r>
            <a:r>
              <a:rPr lang="en-US" altLang="en-US" sz="2000" baseline="-25000" dirty="0">
                <a:latin typeface="Arial" panose="020B0604020202020204" pitchFamily="34" charset="0"/>
              </a:rPr>
              <a:t>b</a:t>
            </a:r>
            <a:r>
              <a:rPr lang="en-US" altLang="en-US" sz="2000" dirty="0">
                <a:latin typeface="Arial" panose="020B0604020202020204" pitchFamily="34" charset="0"/>
              </a:rPr>
              <a:t> = 1.0011 * 2</a:t>
            </a:r>
            <a:r>
              <a:rPr lang="en-US" altLang="en-US" sz="2000" baseline="30000" dirty="0">
                <a:latin typeface="Arial" panose="020B0604020202020204" pitchFamily="34" charset="0"/>
              </a:rPr>
              <a:t>-4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</a:p>
          <a:p>
            <a:pPr algn="l"/>
            <a:r>
              <a:rPr lang="en-US" altLang="en-US" sz="2000" dirty="0">
                <a:latin typeface="Arial" panose="020B0604020202020204" pitchFamily="34" charset="0"/>
              </a:rPr>
              <a:t>Mantissa: M = 00110000000000000000000 (23 bits with the integral 1 not represented) </a:t>
            </a:r>
          </a:p>
          <a:p>
            <a:pPr algn="l"/>
            <a:endParaRPr lang="en-US" altLang="en-US" sz="2000" dirty="0">
              <a:latin typeface="Arial" panose="020B0604020202020204" pitchFamily="34" charset="0"/>
            </a:endParaRPr>
          </a:p>
          <a:p>
            <a:pPr algn="l"/>
            <a:r>
              <a:rPr lang="en-US" altLang="en-US" sz="2000" dirty="0">
                <a:latin typeface="Arial" panose="020B0604020202020204" pitchFamily="34" charset="0"/>
              </a:rPr>
              <a:t>Exponent: E = -4 + 127 = 01111011b</a:t>
            </a:r>
          </a:p>
          <a:p>
            <a:pPr algn="l"/>
            <a:endParaRPr lang="en-US" altLang="en-US" sz="2000" dirty="0">
              <a:latin typeface="Arial" panose="020B0604020202020204" pitchFamily="34" charset="0"/>
            </a:endParaRPr>
          </a:p>
          <a:p>
            <a:pPr algn="l"/>
            <a:r>
              <a:rPr lang="en-US" altLang="en-US" sz="2000" dirty="0">
                <a:latin typeface="Arial" panose="020B0604020202020204" pitchFamily="34" charset="0"/>
              </a:rPr>
              <a:t>S = 1 (as the number is negative)</a:t>
            </a:r>
          </a:p>
          <a:p>
            <a:pPr algn="l"/>
            <a:endParaRPr lang="en-US" altLang="en-US" sz="2000" dirty="0">
              <a:latin typeface="Arial" panose="020B0604020202020204" pitchFamily="34" charset="0"/>
            </a:endParaRPr>
          </a:p>
          <a:p>
            <a:pPr algn="l"/>
            <a:r>
              <a:rPr lang="en-US" altLang="en-US" sz="2000" dirty="0">
                <a:latin typeface="Arial" panose="020B0604020202020204" pitchFamily="34" charset="0"/>
              </a:rPr>
              <a:t>Result: 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1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01111011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00B0F0"/>
                </a:solidFill>
                <a:latin typeface="Arial" panose="020B0604020202020204" pitchFamily="34" charset="0"/>
              </a:rPr>
              <a:t>00110000000000000000000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570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C4C4AA6D-CE18-4000-904B-60FE9F297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14" y="816864"/>
            <a:ext cx="11029615" cy="604113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One</a:t>
            </a:r>
          </a:p>
          <a:p>
            <a:r>
              <a:rPr lang="en-US" dirty="0"/>
              <a:t>Sign = +, Exponent = 0, Significand = 1.0</a:t>
            </a:r>
          </a:p>
          <a:p>
            <a:r>
              <a:rPr lang="en-US" dirty="0"/>
              <a:t>1 = -10 (1.0) x 20</a:t>
            </a:r>
          </a:p>
          <a:p>
            <a:r>
              <a:rPr lang="en-US" dirty="0"/>
              <a:t>S = 0, E = 0 + 127, F = 1.0 – ‘1’</a:t>
            </a:r>
          </a:p>
          <a:p>
            <a:r>
              <a:rPr lang="en-US" dirty="0"/>
              <a:t>0  01111111  00000000000000000000000 = 0x3f800000</a:t>
            </a:r>
          </a:p>
          <a:p>
            <a:r>
              <a:rPr lang="en-US" dirty="0">
                <a:solidFill>
                  <a:srgbClr val="FF0000"/>
                </a:solidFill>
              </a:rPr>
              <a:t>One-half</a:t>
            </a:r>
          </a:p>
          <a:p>
            <a:r>
              <a:rPr lang="en-US" dirty="0"/>
              <a:t>Sign = +, Exponent = -1, Significand = 1.0 </a:t>
            </a:r>
          </a:p>
          <a:p>
            <a:r>
              <a:rPr lang="en-US" dirty="0"/>
              <a:t>½ = -10 (1.0) x 2-1</a:t>
            </a:r>
          </a:p>
          <a:p>
            <a:r>
              <a:rPr lang="en-US" dirty="0"/>
              <a:t>S = 0, E = -1 + 127, F = 1.0 – ‘1’</a:t>
            </a:r>
          </a:p>
          <a:p>
            <a:r>
              <a:rPr lang="en-US" dirty="0"/>
              <a:t>0  01111110  00000000000000000000000 = 0x3f000000</a:t>
            </a:r>
          </a:p>
          <a:p>
            <a:r>
              <a:rPr lang="en-US" sz="2200" dirty="0">
                <a:solidFill>
                  <a:srgbClr val="FF0000"/>
                </a:solidFill>
              </a:rPr>
              <a:t>Minus Two</a:t>
            </a:r>
          </a:p>
          <a:p>
            <a:r>
              <a:rPr lang="en-US" dirty="0"/>
              <a:t>Sign = -, Exponent = 1, Significand = 1.0</a:t>
            </a:r>
          </a:p>
          <a:p>
            <a:r>
              <a:rPr lang="en-US" dirty="0"/>
              <a:t>-2 = -11 (1.0) x 21</a:t>
            </a:r>
          </a:p>
          <a:p>
            <a:r>
              <a:rPr lang="en-US" dirty="0"/>
              <a:t>1  10000000  00000000000000000000000 = 0xc0000000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62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01641"/>
          </a:xfrm>
        </p:spPr>
        <p:txBody>
          <a:bodyPr/>
          <a:lstStyle/>
          <a:p>
            <a:r>
              <a:rPr lang="en-US" dirty="0" smtClean="0"/>
              <a:t>SINGLE PRECISION RANGE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493" y="1403797"/>
            <a:ext cx="9195515" cy="494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46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20" y="225637"/>
            <a:ext cx="11029616" cy="118872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DOUBLE-PRECISION RANGE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919" y="1519573"/>
            <a:ext cx="8461420" cy="507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1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0A655C13-18D5-4B0F-A906-51ED567A4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1" y="543339"/>
            <a:ext cx="11029616" cy="656398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Zeros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="" xmlns:a16="http://schemas.microsoft.com/office/drawing/2014/main" id="{0250261C-4237-45FB-B5E4-39864B257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7392" y="1255299"/>
            <a:ext cx="11029615" cy="5454594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How do you represent 0?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Sign = ?, Exponent = ?, Significand = ?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Here’s where the hidden “1” comes back to bite you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Hint: Zero is small.  What’s the smallest number you can generate?</a:t>
            </a:r>
          </a:p>
          <a:p>
            <a:pPr lvl="3"/>
            <a:r>
              <a:rPr lang="en-US" altLang="en-US" sz="1800" dirty="0">
                <a:ea typeface="ＭＳ Ｐゴシック" panose="020B0600070205080204" pitchFamily="34" charset="-128"/>
              </a:rPr>
              <a:t>Exponent = -127, Signficand = 1.0</a:t>
            </a:r>
          </a:p>
          <a:p>
            <a:pPr lvl="3"/>
            <a:r>
              <a:rPr lang="en-US" altLang="en-US" sz="1800" dirty="0">
                <a:ea typeface="ＭＳ Ｐゴシック" panose="020B0600070205080204" pitchFamily="34" charset="-128"/>
              </a:rPr>
              <a:t>-1</a:t>
            </a:r>
            <a:r>
              <a:rPr lang="en-US" altLang="en-US" sz="1800" baseline="30000" dirty="0">
                <a:ea typeface="ＭＳ Ｐゴシック" panose="020B0600070205080204" pitchFamily="34" charset="-128"/>
              </a:rPr>
              <a:t>0</a:t>
            </a:r>
            <a:r>
              <a:rPr lang="en-US" altLang="en-US" sz="1800" dirty="0">
                <a:ea typeface="ＭＳ Ｐゴシック" panose="020B0600070205080204" pitchFamily="34" charset="-128"/>
              </a:rPr>
              <a:t> (1.0) x 2</a:t>
            </a:r>
            <a:r>
              <a:rPr lang="en-US" altLang="en-US" sz="1800" baseline="30000" dirty="0">
                <a:ea typeface="ＭＳ Ｐゴシック" panose="020B0600070205080204" pitchFamily="34" charset="-128"/>
              </a:rPr>
              <a:t>-127</a:t>
            </a:r>
            <a:r>
              <a:rPr lang="en-US" altLang="en-US" sz="1800" dirty="0">
                <a:ea typeface="ＭＳ Ｐゴシック" panose="020B0600070205080204" pitchFamily="34" charset="-128"/>
              </a:rPr>
              <a:t> = 5.87747 x 10</a:t>
            </a:r>
            <a:r>
              <a:rPr lang="en-US" altLang="en-US" sz="1800" baseline="30000" dirty="0">
                <a:ea typeface="ＭＳ Ｐゴシック" panose="020B0600070205080204" pitchFamily="34" charset="-128"/>
              </a:rPr>
              <a:t>-39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IEEE Convention 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When E = 0 (Exponent = -127), we’ll interpret numbers differently…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0 00000000 00000000000000000000000 = 0 not 1.0 x 2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-127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1 00000000 00000000000000000000000 = -0 not -1.0 x 2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-127</a:t>
            </a:r>
            <a:endParaRPr lang="en-US" altLang="en-US" baseline="30000" dirty="0">
              <a:ea typeface="ＭＳ Ｐゴシック" panose="020B0600070205080204" pitchFamily="34" charset="-128"/>
            </a:endParaRPr>
          </a:p>
        </p:txBody>
      </p:sp>
      <p:pic>
        <p:nvPicPr>
          <p:cNvPr id="26628" name="Picture 4" descr="MCj00787110000[1]">
            <a:extLst>
              <a:ext uri="{FF2B5EF4-FFF2-40B4-BE49-F238E27FC236}">
                <a16:creationId xmlns="" xmlns:a16="http://schemas.microsoft.com/office/drawing/2014/main" id="{1D9D0B6C-6D8F-4229-BBD7-3179196CD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364" y="5811838"/>
            <a:ext cx="307975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Line 6">
            <a:extLst>
              <a:ext uri="{FF2B5EF4-FFF2-40B4-BE49-F238E27FC236}">
                <a16:creationId xmlns="" xmlns:a16="http://schemas.microsoft.com/office/drawing/2014/main" id="{A1D691A2-EDEE-45AE-B76F-CBF22F0EC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2875" y="5867400"/>
            <a:ext cx="471488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A25DF9AE-C170-4D54-9758-C7D3D8A2D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0"/>
            <a:ext cx="11029616" cy="118872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Infinities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="" xmlns:a16="http://schemas.microsoft.com/office/drawing/2014/main" id="{178FE931-06C8-48E0-AF0F-6EBCC7DF7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6966" y="1188720"/>
            <a:ext cx="11029615" cy="5463871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200" dirty="0">
                <a:ea typeface="ＭＳ Ｐゴシック" panose="020B0600070205080204" pitchFamily="34" charset="-128"/>
              </a:rPr>
              <a:t>IEEE floating point also reserves the largest possible exponent to represent “unrepresentable” large numbers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Positive Infinity:  S = 0, E = 255, F = 0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0 11111111 00000000000000000000000 = +∞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0x7f800000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Negative Infinity:  S = 1, E = 255, F = 0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1 11111111 00000000000000000000000 = -∞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0xff800000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Other numbers with E = 255 (F ≠ 0) are used to represent exceptions or </a:t>
            </a:r>
            <a:r>
              <a:rPr lang="en-US" altLang="en-US" sz="2400" u="sng" dirty="0">
                <a:ea typeface="ＭＳ Ｐゴシック" panose="020B0600070205080204" pitchFamily="34" charset="-128"/>
              </a:rPr>
              <a:t>Not-A-Number</a:t>
            </a:r>
            <a:r>
              <a:rPr lang="en-US" altLang="en-US" sz="2400" dirty="0">
                <a:ea typeface="ＭＳ Ｐゴシック" panose="020B0600070205080204" pitchFamily="34" charset="-128"/>
              </a:rPr>
              <a:t> (NAN)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√-1, -∞ x 42, 0/0, ∞/∞, log(-5)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It does, however, attempt to handle a few special cases: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1/0 = + ∞, -1/0 = - ∞,  log(0) = - ∞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228600"/>
            <a:ext cx="8562975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Special Exponents and Numbers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81307"/>
              </p:ext>
            </p:extLst>
          </p:nvPr>
        </p:nvGraphicFramePr>
        <p:xfrm>
          <a:off x="5470525" y="1524000"/>
          <a:ext cx="10080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4" imgW="380880" imgH="177480" progId="Equation.3">
                  <p:embed/>
                </p:oleObj>
              </mc:Choice>
              <mc:Fallback>
                <p:oleObj name="Equation" r:id="rId4" imgW="380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525" y="1524000"/>
                        <a:ext cx="10080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4"/>
          <p:cNvSpPr txBox="1">
            <a:spLocks noChangeArrowheads="1"/>
          </p:cNvSpPr>
          <p:nvPr/>
        </p:nvSpPr>
        <p:spPr bwMode="auto">
          <a:xfrm>
            <a:off x="7239000" y="15240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all zeros</a:t>
            </a:r>
          </a:p>
        </p:txBody>
      </p:sp>
      <p:sp>
        <p:nvSpPr>
          <p:cNvPr id="12297" name="Line 5"/>
          <p:cNvSpPr>
            <a:spLocks noChangeShapeType="1"/>
          </p:cNvSpPr>
          <p:nvPr/>
        </p:nvSpPr>
        <p:spPr bwMode="auto">
          <a:xfrm>
            <a:off x="67056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229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188968"/>
              </p:ext>
            </p:extLst>
          </p:nvPr>
        </p:nvGraphicFramePr>
        <p:xfrm>
          <a:off x="5241925" y="2057400"/>
          <a:ext cx="14112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Equation" r:id="rId6" imgW="533160" imgH="177480" progId="Equation.3">
                  <p:embed/>
                </p:oleObj>
              </mc:Choice>
              <mc:Fallback>
                <p:oleObj name="Equation" r:id="rId6" imgW="533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925" y="2057400"/>
                        <a:ext cx="14112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Line 7"/>
          <p:cNvSpPr>
            <a:spLocks noChangeShapeType="1"/>
          </p:cNvSpPr>
          <p:nvPr/>
        </p:nvSpPr>
        <p:spPr bwMode="auto">
          <a:xfrm>
            <a:off x="67056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7315200" y="20574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all ones</a:t>
            </a:r>
          </a:p>
        </p:txBody>
      </p:sp>
      <p:graphicFrame>
        <p:nvGraphicFramePr>
          <p:cNvPr id="83977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399657"/>
              </p:ext>
            </p:extLst>
          </p:nvPr>
        </p:nvGraphicFramePr>
        <p:xfrm>
          <a:off x="3962400" y="2590800"/>
          <a:ext cx="6477000" cy="3108852"/>
        </p:xfrm>
        <a:graphic>
          <a:graphicData uri="http://schemas.openxmlformats.org/drawingml/2006/table">
            <a:tbl>
              <a:tblPr/>
              <a:tblGrid>
                <a:gridCol w="1143000"/>
                <a:gridCol w="1600200"/>
                <a:gridCol w="1600200"/>
                <a:gridCol w="2133600"/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Represents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zeros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zeros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zeros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zeros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ones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zeros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ones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zeros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or 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ones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non-zero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NaN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29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353767"/>
              </p:ext>
            </p:extLst>
          </p:nvPr>
        </p:nvGraphicFramePr>
        <p:xfrm>
          <a:off x="5562600" y="2682875"/>
          <a:ext cx="4032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8" imgW="152280" imgH="164880" progId="Equation.3">
                  <p:embed/>
                </p:oleObj>
              </mc:Choice>
              <mc:Fallback>
                <p:oleObj name="Equation" r:id="rId8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682875"/>
                        <a:ext cx="4032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47"/>
          <p:cNvGraphicFramePr>
            <a:graphicFrameLocks noGrp="1" noChangeAspect="1"/>
          </p:cNvGraphicFramePr>
          <p:nvPr>
            <p:ph idx="1"/>
          </p:nvPr>
        </p:nvGraphicFramePr>
        <p:xfrm>
          <a:off x="9067800" y="4191000"/>
          <a:ext cx="5651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10" imgW="152280" imgH="126720" progId="Equation.3">
                  <p:embed/>
                </p:oleObj>
              </mc:Choice>
              <mc:Fallback>
                <p:oleObj name="Equation" r:id="rId10" imgW="1522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4191000"/>
                        <a:ext cx="5651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48"/>
          <p:cNvGraphicFramePr>
            <a:graphicFrameLocks noChangeAspect="1"/>
          </p:cNvGraphicFramePr>
          <p:nvPr/>
        </p:nvGraphicFramePr>
        <p:xfrm>
          <a:off x="8839201" y="4724401"/>
          <a:ext cx="8858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12" imgW="266400" imgH="126720" progId="Equation.3">
                  <p:embed/>
                </p:oleObj>
              </mc:Choice>
              <mc:Fallback>
                <p:oleObj name="Equation" r:id="rId12" imgW="26640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4724401"/>
                        <a:ext cx="8858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83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0090" y="766763"/>
            <a:ext cx="8540986" cy="1095375"/>
          </a:xfrm>
        </p:spPr>
        <p:txBody>
          <a:bodyPr/>
          <a:lstStyle/>
          <a:p>
            <a:r>
              <a:rPr lang="en-US" dirty="0"/>
              <a:t>Summary of Floating Point </a:t>
            </a:r>
            <a:br>
              <a:rPr lang="en-US" dirty="0"/>
            </a:br>
            <a:r>
              <a:rPr lang="en-US" dirty="0"/>
              <a:t>Real Number Encodings</a:t>
            </a:r>
          </a:p>
        </p:txBody>
      </p:sp>
      <p:sp>
        <p:nvSpPr>
          <p:cNvPr id="118787" name="Line 3"/>
          <p:cNvSpPr>
            <a:spLocks noChangeShapeType="1"/>
          </p:cNvSpPr>
          <p:nvPr/>
        </p:nvSpPr>
        <p:spPr bwMode="auto">
          <a:xfrm>
            <a:off x="2362200" y="2831545"/>
            <a:ext cx="731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2362200" y="26765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>
            <a:off x="9677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9677400" y="26765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>
            <a:off x="5791200" y="26765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9677400" y="3438525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9677400" y="314325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/>
              <a:t>NaN</a:t>
            </a:r>
          </a:p>
        </p:txBody>
      </p:sp>
      <p:sp>
        <p:nvSpPr>
          <p:cNvPr id="118794" name="Line 10"/>
          <p:cNvSpPr>
            <a:spLocks noChangeShapeType="1"/>
          </p:cNvSpPr>
          <p:nvPr/>
        </p:nvSpPr>
        <p:spPr bwMode="auto">
          <a:xfrm>
            <a:off x="102108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5" name="Line 11"/>
          <p:cNvSpPr>
            <a:spLocks noChangeShapeType="1"/>
          </p:cNvSpPr>
          <p:nvPr/>
        </p:nvSpPr>
        <p:spPr bwMode="auto">
          <a:xfrm>
            <a:off x="1828800" y="33528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6" name="Line 12"/>
          <p:cNvSpPr>
            <a:spLocks noChangeShapeType="1"/>
          </p:cNvSpPr>
          <p:nvPr/>
        </p:nvSpPr>
        <p:spPr bwMode="auto">
          <a:xfrm>
            <a:off x="1828800" y="35052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7" name="Text Box 13"/>
          <p:cNvSpPr txBox="1">
            <a:spLocks noChangeArrowheads="1"/>
          </p:cNvSpPr>
          <p:nvPr/>
        </p:nvSpPr>
        <p:spPr bwMode="auto">
          <a:xfrm>
            <a:off x="1828800" y="3209925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/>
              <a:t>NaN</a:t>
            </a:r>
          </a:p>
        </p:txBody>
      </p:sp>
      <p:sp>
        <p:nvSpPr>
          <p:cNvPr id="118798" name="Line 14"/>
          <p:cNvSpPr>
            <a:spLocks noChangeShapeType="1"/>
          </p:cNvSpPr>
          <p:nvPr/>
        </p:nvSpPr>
        <p:spPr bwMode="auto">
          <a:xfrm>
            <a:off x="2362200" y="33528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9" name="Rectangle 15"/>
          <p:cNvSpPr>
            <a:spLocks noChangeArrowheads="1"/>
          </p:cNvSpPr>
          <p:nvPr/>
        </p:nvSpPr>
        <p:spPr bwMode="auto">
          <a:xfrm>
            <a:off x="9296401" y="2319338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latin typeface="Times" panose="02020603050405020304" pitchFamily="18" charset="0"/>
              </a:rPr>
              <a:t>+</a:t>
            </a:r>
            <a:r>
              <a:rPr lang="en-US" sz="2400"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118800" name="Rectangle 16"/>
          <p:cNvSpPr>
            <a:spLocks noChangeArrowheads="1"/>
          </p:cNvSpPr>
          <p:nvPr/>
        </p:nvSpPr>
        <p:spPr bwMode="auto">
          <a:xfrm>
            <a:off x="2239963" y="2295525"/>
            <a:ext cx="52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ym typeface="Symbol" panose="05050102010706020507" pitchFamily="18" charset="2"/>
              </a:rPr>
              <a:t></a:t>
            </a:r>
            <a:r>
              <a:rPr lang="en-US" sz="2400"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5486401" y="3273426"/>
            <a:ext cx="436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ym typeface="Symbol" panose="05050102010706020507" pitchFamily="18" charset="2"/>
              </a:rPr>
              <a:t></a:t>
            </a:r>
            <a:r>
              <a:rPr lang="en-US"/>
              <a:t>0</a:t>
            </a:r>
          </a:p>
        </p:txBody>
      </p:sp>
      <p:sp>
        <p:nvSpPr>
          <p:cNvPr id="118802" name="Line 18"/>
          <p:cNvSpPr>
            <a:spLocks noChangeShapeType="1"/>
          </p:cNvSpPr>
          <p:nvPr/>
        </p:nvSpPr>
        <p:spPr bwMode="auto">
          <a:xfrm>
            <a:off x="7391400" y="26765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6261100" y="2447925"/>
            <a:ext cx="10452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+Denorm</a:t>
            </a:r>
          </a:p>
        </p:txBody>
      </p:sp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7620000" y="2447925"/>
            <a:ext cx="14155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+Normalized</a:t>
            </a:r>
          </a:p>
        </p:txBody>
      </p:sp>
      <p:sp>
        <p:nvSpPr>
          <p:cNvPr id="118805" name="Text Box 21"/>
          <p:cNvSpPr txBox="1">
            <a:spLocks noChangeArrowheads="1"/>
          </p:cNvSpPr>
          <p:nvPr/>
        </p:nvSpPr>
        <p:spPr bwMode="auto">
          <a:xfrm>
            <a:off x="4572000" y="2462213"/>
            <a:ext cx="9683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-Denorm</a:t>
            </a:r>
          </a:p>
        </p:txBody>
      </p:sp>
      <p:sp>
        <p:nvSpPr>
          <p:cNvPr id="118806" name="Line 22"/>
          <p:cNvSpPr>
            <a:spLocks noChangeShapeType="1"/>
          </p:cNvSpPr>
          <p:nvPr/>
        </p:nvSpPr>
        <p:spPr bwMode="auto">
          <a:xfrm>
            <a:off x="4572000" y="26765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2927350" y="2447925"/>
            <a:ext cx="13386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-Normalized</a:t>
            </a:r>
          </a:p>
        </p:txBody>
      </p:sp>
      <p:sp>
        <p:nvSpPr>
          <p:cNvPr id="118808" name="Line 24"/>
          <p:cNvSpPr>
            <a:spLocks noChangeShapeType="1"/>
          </p:cNvSpPr>
          <p:nvPr/>
        </p:nvSpPr>
        <p:spPr bwMode="auto">
          <a:xfrm>
            <a:off x="6248400" y="26765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09" name="Line 25"/>
          <p:cNvSpPr>
            <a:spLocks noChangeShapeType="1"/>
          </p:cNvSpPr>
          <p:nvPr/>
        </p:nvSpPr>
        <p:spPr bwMode="auto">
          <a:xfrm>
            <a:off x="6019800" y="26765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10" name="Line 26"/>
          <p:cNvSpPr>
            <a:spLocks noChangeShapeType="1"/>
          </p:cNvSpPr>
          <p:nvPr/>
        </p:nvSpPr>
        <p:spPr bwMode="auto">
          <a:xfrm>
            <a:off x="9448800" y="26765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11" name="Line 27"/>
          <p:cNvSpPr>
            <a:spLocks noChangeShapeType="1"/>
          </p:cNvSpPr>
          <p:nvPr/>
        </p:nvSpPr>
        <p:spPr bwMode="auto">
          <a:xfrm>
            <a:off x="2667000" y="26765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12" name="Line 28"/>
          <p:cNvSpPr>
            <a:spLocks noChangeShapeType="1"/>
          </p:cNvSpPr>
          <p:nvPr/>
        </p:nvSpPr>
        <p:spPr bwMode="auto">
          <a:xfrm flipV="1">
            <a:off x="5791200" y="28194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3" name="Line 29"/>
          <p:cNvSpPr>
            <a:spLocks noChangeShapeType="1"/>
          </p:cNvSpPr>
          <p:nvPr/>
        </p:nvSpPr>
        <p:spPr bwMode="auto">
          <a:xfrm flipH="1" flipV="1">
            <a:off x="6019800" y="28194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4" name="Rectangle 30"/>
          <p:cNvSpPr>
            <a:spLocks noChangeArrowheads="1"/>
          </p:cNvSpPr>
          <p:nvPr/>
        </p:nvSpPr>
        <p:spPr bwMode="auto">
          <a:xfrm>
            <a:off x="6096000" y="3276600"/>
            <a:ext cx="465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+0</a:t>
            </a:r>
          </a:p>
        </p:txBody>
      </p:sp>
    </p:spTree>
    <p:extLst>
      <p:ext uri="{BB962C8B-B14F-4D97-AF65-F5344CB8AC3E}">
        <p14:creationId xmlns:p14="http://schemas.microsoft.com/office/powerpoint/2010/main" val="86714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76B651-F755-42A7-9B75-81DECDE9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56382"/>
            <a:ext cx="11029616" cy="583305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Why do we need floating point?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48D76D-2734-4CD9-8ACC-766497761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39687"/>
            <a:ext cx="11029615" cy="5433391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Many numeric applications need numbers over a huge range</a:t>
            </a:r>
          </a:p>
          <a:p>
            <a:pPr lvl="1"/>
            <a:r>
              <a:rPr lang="en-US" altLang="en-US" sz="2100" dirty="0">
                <a:ea typeface="ＭＳ Ｐゴシック" panose="020B0600070205080204" pitchFamily="34" charset="-128"/>
              </a:rPr>
              <a:t>e.g., nanoseconds to centuries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Most scientific applications require real numbers (e.g. </a:t>
            </a:r>
            <a:r>
              <a:rPr lang="en-US" altLang="en-US" sz="22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)</a:t>
            </a:r>
          </a:p>
          <a:p>
            <a:r>
              <a:rPr lang="en-US" altLang="en-US" sz="2600" dirty="0">
                <a:ea typeface="ＭＳ Ｐゴシック" panose="020B0600070205080204" pitchFamily="34" charset="-128"/>
              </a:rPr>
              <a:t>But so far we only have integers.  What do we do?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We </a:t>
            </a:r>
            <a:r>
              <a:rPr lang="en-US" altLang="en-US" sz="2200" u="sng" dirty="0">
                <a:ea typeface="ＭＳ Ｐゴシック" panose="020B0600070205080204" pitchFamily="34" charset="-128"/>
              </a:rPr>
              <a:t>could</a:t>
            </a:r>
            <a:r>
              <a:rPr lang="en-US" altLang="en-US" sz="2200" dirty="0">
                <a:ea typeface="ＭＳ Ｐゴシック" panose="020B0600070205080204" pitchFamily="34" charset="-128"/>
              </a:rPr>
              <a:t> implement the fractions explicitly</a:t>
            </a:r>
          </a:p>
          <a:p>
            <a:pPr lvl="2"/>
            <a:r>
              <a:rPr lang="en-US" altLang="en-US" sz="1900" dirty="0">
                <a:ea typeface="ＭＳ Ｐゴシック" panose="020B0600070205080204" pitchFamily="34" charset="-128"/>
              </a:rPr>
              <a:t>e.g.:  ½, 1023/102934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We </a:t>
            </a:r>
            <a:r>
              <a:rPr lang="en-US" altLang="en-US" sz="2200" u="sng" dirty="0">
                <a:ea typeface="ＭＳ Ｐゴシック" panose="020B0600070205080204" pitchFamily="34" charset="-128"/>
              </a:rPr>
              <a:t>could</a:t>
            </a:r>
            <a:r>
              <a:rPr lang="en-US" altLang="en-US" sz="2200" dirty="0">
                <a:ea typeface="ＭＳ Ｐゴシック" panose="020B0600070205080204" pitchFamily="34" charset="-128"/>
              </a:rPr>
              <a:t> use bigger integers</a:t>
            </a:r>
          </a:p>
          <a:p>
            <a:pPr lvl="2"/>
            <a:r>
              <a:rPr lang="en-US" altLang="en-US" sz="1900" dirty="0">
                <a:ea typeface="ＭＳ Ｐゴシック" panose="020B0600070205080204" pitchFamily="34" charset="-128"/>
              </a:rPr>
              <a:t>e.g.: 64-bit integers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Floating-point representation is often better</a:t>
            </a:r>
          </a:p>
          <a:p>
            <a:pPr lvl="2"/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has some drawbacks too!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38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0" y="6629400"/>
            <a:ext cx="3810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C0C0"/>
                </a:solidFill>
              </a:rPr>
              <a:t>                                           http://numericalmethods.eng.usf.edu</a:t>
            </a: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0" y="66294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fld id="{4D1230E8-A949-4F63-B198-37A5C6B3C29C}" type="slidenum">
              <a:rPr lang="en-US" sz="1400"/>
              <a:pPr algn="l" eaLnBrk="1" hangingPunct="1"/>
              <a:t>4</a:t>
            </a:fld>
            <a:endParaRPr lang="en-US" sz="140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617538"/>
            <a:ext cx="9144000" cy="1143000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z="4000"/>
              <a:t>Floating Decimal Point : Scientific Form</a:t>
            </a: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049602"/>
              </p:ext>
            </p:extLst>
          </p:nvPr>
        </p:nvGraphicFramePr>
        <p:xfrm>
          <a:off x="1776212" y="2357907"/>
          <a:ext cx="8099425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4" imgW="2247840" imgH="736560" progId="Equation.3">
                  <p:embed/>
                </p:oleObj>
              </mc:Choice>
              <mc:Fallback>
                <p:oleObj name="Equation" r:id="rId4" imgW="224784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212" y="2357907"/>
                        <a:ext cx="8099425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79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93C19D71-512C-4BB8-8D23-65275B409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157" y="457199"/>
            <a:ext cx="11029616" cy="916841"/>
          </a:xfrm>
          <a:noFill/>
          <a:ln/>
        </p:spPr>
        <p:txBody>
          <a:bodyPr/>
          <a:lstStyle/>
          <a:p>
            <a:pPr eaLnBrk="0" hangingPunct="0"/>
            <a:r>
              <a:rPr lang="en-US" altLang="en-US" dirty="0"/>
              <a:t>Floating Point Notation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="" xmlns:a16="http://schemas.microsoft.com/office/drawing/2014/main" id="{004FC1BD-0FC5-42D3-8675-6C94AAE18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6835" y="1752601"/>
            <a:ext cx="10614991" cy="4648200"/>
          </a:xfrm>
          <a:noFill/>
          <a:ln/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altLang="en-US" sz="3200" dirty="0"/>
              <a:t>Decimal</a:t>
            </a:r>
          </a:p>
          <a:p>
            <a:pPr lvl="1" eaLnBrk="0" hangingPunct="0">
              <a:lnSpc>
                <a:spcPct val="90000"/>
              </a:lnSpc>
              <a:buSzPct val="75000"/>
            </a:pPr>
            <a:r>
              <a:rPr lang="en-US" altLang="en-US" sz="2800" dirty="0" smtClean="0"/>
              <a:t>12.4568</a:t>
            </a:r>
            <a:r>
              <a:rPr lang="en-US" altLang="en-US" sz="2800" baseline="-25000" dirty="0" smtClean="0"/>
              <a:t>10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(decimal notation) means</a:t>
            </a:r>
          </a:p>
          <a:p>
            <a:pPr lvl="3" eaLnBrk="0" hangingPunct="0">
              <a:lnSpc>
                <a:spcPct val="90000"/>
              </a:lnSpc>
              <a:buSzPct val="65000"/>
            </a:pPr>
            <a:r>
              <a:rPr lang="en-US" altLang="en-US" sz="2000" dirty="0"/>
              <a:t>10*1 + 2 + 4/10 + 5/100 + 6/1000 + 8/10000</a:t>
            </a:r>
          </a:p>
          <a:p>
            <a:pPr lvl="1" eaLnBrk="0" hangingPunct="0">
              <a:lnSpc>
                <a:spcPct val="90000"/>
              </a:lnSpc>
              <a:buSzPct val="75000"/>
            </a:pPr>
            <a:r>
              <a:rPr lang="en-US" altLang="en-US" sz="2800" dirty="0"/>
              <a:t>In scientific notation</a:t>
            </a:r>
          </a:p>
          <a:p>
            <a:pPr lvl="2" eaLnBrk="0" hangingPunct="0">
              <a:lnSpc>
                <a:spcPct val="90000"/>
              </a:lnSpc>
              <a:buSzPct val="75000"/>
            </a:pPr>
            <a:r>
              <a:rPr lang="en-US" altLang="en-US" sz="2400" dirty="0"/>
              <a:t>12.4568 =</a:t>
            </a:r>
          </a:p>
          <a:p>
            <a:pPr lvl="3" eaLnBrk="0" hangingPunct="0">
              <a:lnSpc>
                <a:spcPct val="90000"/>
              </a:lnSpc>
              <a:buSzPct val="65000"/>
            </a:pPr>
            <a:r>
              <a:rPr lang="en-US" altLang="en-US" sz="2000" dirty="0"/>
              <a:t>124568 * 10</a:t>
            </a:r>
            <a:r>
              <a:rPr lang="en-US" altLang="en-US" sz="2000" baseline="30000" dirty="0"/>
              <a:t>-4</a:t>
            </a:r>
            <a:r>
              <a:rPr lang="en-US" altLang="en-US" sz="2000" dirty="0"/>
              <a:t> = 1245680 * 10</a:t>
            </a:r>
            <a:r>
              <a:rPr lang="en-US" altLang="en-US" sz="2000" baseline="30000" dirty="0"/>
              <a:t>-5</a:t>
            </a:r>
            <a:r>
              <a:rPr lang="en-US" altLang="en-US" sz="2000" dirty="0"/>
              <a:t> =</a:t>
            </a:r>
          </a:p>
          <a:p>
            <a:pPr lvl="3" eaLnBrk="0" hangingPunct="0">
              <a:lnSpc>
                <a:spcPct val="90000"/>
              </a:lnSpc>
              <a:buSzPct val="65000"/>
            </a:pPr>
            <a:r>
              <a:rPr lang="en-US" altLang="en-US" sz="2000" dirty="0"/>
              <a:t>12456.8 * 10</a:t>
            </a:r>
            <a:r>
              <a:rPr lang="en-US" altLang="en-US" sz="2000" baseline="30000" dirty="0"/>
              <a:t>-3</a:t>
            </a:r>
            <a:r>
              <a:rPr lang="en-US" altLang="en-US" sz="2000" dirty="0"/>
              <a:t> = 1245.68 * 10</a:t>
            </a:r>
            <a:r>
              <a:rPr lang="en-US" altLang="en-US" sz="2000" baseline="30000" dirty="0"/>
              <a:t>-2</a:t>
            </a:r>
            <a:r>
              <a:rPr lang="en-US" altLang="en-US" sz="2000" dirty="0"/>
              <a:t> =</a:t>
            </a:r>
          </a:p>
          <a:p>
            <a:pPr lvl="3" eaLnBrk="0" hangingPunct="0">
              <a:lnSpc>
                <a:spcPct val="90000"/>
              </a:lnSpc>
              <a:buSzPct val="65000"/>
            </a:pPr>
            <a:r>
              <a:rPr lang="en-US" altLang="en-US" sz="2000" dirty="0"/>
              <a:t>124.568 * 10</a:t>
            </a:r>
            <a:r>
              <a:rPr lang="en-US" altLang="en-US" sz="2000" baseline="30000" dirty="0"/>
              <a:t>-1</a:t>
            </a:r>
            <a:r>
              <a:rPr lang="en-US" altLang="en-US" sz="2000" dirty="0"/>
              <a:t> =12.4568 * 10</a:t>
            </a:r>
            <a:r>
              <a:rPr lang="en-US" altLang="en-US" sz="2000" baseline="30000" dirty="0"/>
              <a:t>0</a:t>
            </a:r>
            <a:endParaRPr lang="en-US" altLang="en-US" sz="2000" dirty="0"/>
          </a:p>
          <a:p>
            <a:pPr lvl="3" eaLnBrk="0" hangingPunct="0">
              <a:lnSpc>
                <a:spcPct val="90000"/>
              </a:lnSpc>
              <a:buSzPct val="65000"/>
            </a:pPr>
            <a:r>
              <a:rPr lang="en-US" altLang="en-US" sz="2000" dirty="0"/>
              <a:t>1.24568 * 10</a:t>
            </a:r>
            <a:r>
              <a:rPr lang="en-US" altLang="en-US" sz="2000" baseline="30000" dirty="0"/>
              <a:t>1</a:t>
            </a:r>
          </a:p>
          <a:p>
            <a:pPr lvl="2" eaLnBrk="0" hangingPunct="0">
              <a:lnSpc>
                <a:spcPct val="90000"/>
              </a:lnSpc>
              <a:buSzPct val="75000"/>
            </a:pPr>
            <a:r>
              <a:rPr lang="en-US" altLang="en-US" sz="2400" dirty="0"/>
              <a:t>1.24568*10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is an example of </a:t>
            </a:r>
            <a:r>
              <a:rPr lang="en-US" altLang="en-US" sz="2400" b="1" i="1" dirty="0" err="1">
                <a:solidFill>
                  <a:srgbClr val="FF0000"/>
                </a:solidFill>
              </a:rPr>
              <a:t>normalised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 scientific notation.</a:t>
            </a:r>
            <a:endParaRPr lang="en-US" altLang="en-US"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36" y="721216"/>
            <a:ext cx="9311425" cy="506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="" xmlns:a16="http://schemas.microsoft.com/office/drawing/2014/main" id="{42DC3209-0B7A-44C1-A380-021038148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477077"/>
            <a:ext cx="11029616" cy="695077"/>
          </a:xfrm>
          <a:noFill/>
          <a:ln/>
        </p:spPr>
        <p:txBody>
          <a:bodyPr/>
          <a:lstStyle/>
          <a:p>
            <a:pPr eaLnBrk="0" hangingPunct="0"/>
            <a:r>
              <a:rPr lang="en-US" altLang="en-US" dirty="0"/>
              <a:t>Floating Point in Binary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="" xmlns:a16="http://schemas.microsoft.com/office/drawing/2014/main" id="{4A3FD0A4-0357-4FD8-BA8E-FDF3E8AC3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607" y="1172154"/>
            <a:ext cx="9813235" cy="5072270"/>
          </a:xfrm>
          <a:noFill/>
          <a:ln/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altLang="en-US" sz="2800" dirty="0"/>
              <a:t>Binary</a:t>
            </a:r>
          </a:p>
          <a:p>
            <a:pPr lvl="1" eaLnBrk="0" hangingPunct="0">
              <a:lnSpc>
                <a:spcPct val="90000"/>
              </a:lnSpc>
              <a:buSzPct val="75000"/>
            </a:pPr>
            <a:r>
              <a:rPr lang="en-US" altLang="en-US" sz="2400" dirty="0"/>
              <a:t>0.010011</a:t>
            </a:r>
            <a:r>
              <a:rPr lang="en-US" altLang="en-US" sz="2400" baseline="-25000" dirty="0"/>
              <a:t>two</a:t>
            </a:r>
            <a:r>
              <a:rPr lang="en-US" altLang="en-US" sz="2400" dirty="0"/>
              <a:t> = </a:t>
            </a:r>
          </a:p>
          <a:p>
            <a:pPr lvl="2" eaLnBrk="0" hangingPunct="0">
              <a:lnSpc>
                <a:spcPct val="90000"/>
              </a:lnSpc>
              <a:buFontTx/>
              <a:buNone/>
            </a:pPr>
            <a:r>
              <a:rPr lang="en-US" altLang="en-US" sz="2000" dirty="0"/>
              <a:t>     (0/2) + (1/2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) + (0/2</a:t>
            </a:r>
            <a:r>
              <a:rPr lang="en-US" altLang="en-US" sz="2000" baseline="30000" dirty="0"/>
              <a:t>4</a:t>
            </a:r>
            <a:r>
              <a:rPr lang="en-US" altLang="en-US" sz="2000" dirty="0"/>
              <a:t>) +(1/2</a:t>
            </a:r>
            <a:r>
              <a:rPr lang="en-US" altLang="en-US" sz="2000" baseline="30000" dirty="0"/>
              <a:t>5</a:t>
            </a:r>
            <a:r>
              <a:rPr lang="en-US" altLang="en-US" sz="2000" dirty="0"/>
              <a:t>) + (1/2</a:t>
            </a:r>
            <a:r>
              <a:rPr lang="en-US" altLang="en-US" sz="2000" baseline="30000" dirty="0"/>
              <a:t>6</a:t>
            </a:r>
            <a:r>
              <a:rPr lang="en-US" altLang="en-US" sz="2000" dirty="0"/>
              <a:t>)</a:t>
            </a:r>
          </a:p>
          <a:p>
            <a:pPr lvl="3" eaLnBrk="0" hangingPunct="0">
              <a:lnSpc>
                <a:spcPct val="90000"/>
              </a:lnSpc>
              <a:buSzPct val="65000"/>
            </a:pPr>
            <a:r>
              <a:rPr lang="en-US" altLang="en-US" sz="1800" dirty="0"/>
              <a:t>0 + 1/4 + 0 + 1/32 + 1/64 =</a:t>
            </a:r>
          </a:p>
          <a:p>
            <a:pPr lvl="3" eaLnBrk="0" hangingPunct="0">
              <a:lnSpc>
                <a:spcPct val="90000"/>
              </a:lnSpc>
              <a:spcAft>
                <a:spcPct val="10000"/>
              </a:spcAft>
              <a:buSzPct val="65000"/>
            </a:pPr>
            <a:r>
              <a:rPr lang="en-US" altLang="en-US" sz="1800" dirty="0"/>
              <a:t>(0.25 + 0.03125 + </a:t>
            </a:r>
            <a:r>
              <a:rPr lang="en-US" altLang="en-US" sz="1800" dirty="0" smtClean="0"/>
              <a:t>0.015625)</a:t>
            </a:r>
            <a:r>
              <a:rPr lang="en-US" altLang="en-US" sz="1800" baseline="-25000" dirty="0" smtClean="0"/>
              <a:t>10 </a:t>
            </a:r>
            <a:r>
              <a:rPr lang="en-US" altLang="en-US" sz="1800" dirty="0"/>
              <a:t>=</a:t>
            </a:r>
          </a:p>
          <a:p>
            <a:pPr lvl="3" eaLnBrk="0" hangingPunct="0">
              <a:lnSpc>
                <a:spcPct val="90000"/>
              </a:lnSpc>
              <a:spcAft>
                <a:spcPct val="10000"/>
              </a:spcAft>
              <a:buSzPct val="65000"/>
            </a:pPr>
            <a:r>
              <a:rPr lang="en-US" altLang="en-US" sz="1800" dirty="0" smtClean="0"/>
              <a:t>0.296875 </a:t>
            </a:r>
            <a:r>
              <a:rPr lang="en-US" altLang="en-US" sz="1800" baseline="-25000" dirty="0" smtClean="0"/>
              <a:t>10</a:t>
            </a:r>
            <a:endParaRPr lang="en-US" altLang="en-US" sz="1800" baseline="-25000" dirty="0"/>
          </a:p>
          <a:p>
            <a:pPr eaLnBrk="0" hangingPunct="0">
              <a:lnSpc>
                <a:spcPct val="90000"/>
              </a:lnSpc>
            </a:pPr>
            <a:r>
              <a:rPr lang="en-US" altLang="en-US" sz="2800" dirty="0"/>
              <a:t>In scientific notation</a:t>
            </a:r>
          </a:p>
          <a:p>
            <a:pPr lvl="1" eaLnBrk="0" hangingPunct="0">
              <a:lnSpc>
                <a:spcPct val="90000"/>
              </a:lnSpc>
              <a:buSzPct val="75000"/>
            </a:pPr>
            <a:r>
              <a:rPr lang="en-US" altLang="en-US" sz="2400" dirty="0"/>
              <a:t>10011*2</a:t>
            </a:r>
            <a:r>
              <a:rPr lang="en-US" altLang="en-US" sz="2400" baseline="30000" dirty="0"/>
              <a:t>-6 </a:t>
            </a:r>
            <a:r>
              <a:rPr lang="en-US" altLang="en-US" sz="2400" dirty="0"/>
              <a:t>= 1001.1*2</a:t>
            </a:r>
            <a:r>
              <a:rPr lang="en-US" altLang="en-US" sz="2400" baseline="30000" dirty="0"/>
              <a:t>-5</a:t>
            </a:r>
            <a:r>
              <a:rPr lang="en-US" altLang="en-US" sz="2400" dirty="0"/>
              <a:t> =</a:t>
            </a:r>
          </a:p>
          <a:p>
            <a:pPr lvl="1" eaLnBrk="0" hangingPunct="0">
              <a:lnSpc>
                <a:spcPct val="90000"/>
              </a:lnSpc>
              <a:buSzPct val="75000"/>
              <a:buFontTx/>
              <a:buChar char="="/>
            </a:pPr>
            <a:r>
              <a:rPr lang="en-US" altLang="en-US" sz="2400" dirty="0"/>
              <a:t>100.11*2</a:t>
            </a:r>
            <a:r>
              <a:rPr lang="en-US" altLang="en-US" sz="2400" baseline="30000" dirty="0"/>
              <a:t>-4</a:t>
            </a:r>
            <a:r>
              <a:rPr lang="en-US" altLang="en-US" sz="2400" dirty="0"/>
              <a:t> </a:t>
            </a:r>
          </a:p>
          <a:p>
            <a:pPr lvl="1" eaLnBrk="0" hangingPunct="0">
              <a:lnSpc>
                <a:spcPct val="90000"/>
              </a:lnSpc>
              <a:buSzPct val="75000"/>
              <a:buFontTx/>
              <a:buChar char="="/>
            </a:pPr>
            <a:r>
              <a:rPr lang="en-US" altLang="en-US" sz="2400" dirty="0"/>
              <a:t>1.0011*2</a:t>
            </a:r>
            <a:r>
              <a:rPr lang="en-US" altLang="en-US" sz="2400" baseline="30000" dirty="0"/>
              <a:t>-2</a:t>
            </a:r>
            <a:r>
              <a:rPr lang="en-US" altLang="en-US" sz="2400" dirty="0"/>
              <a:t> </a:t>
            </a:r>
            <a:r>
              <a:rPr lang="en-US" altLang="en-US" sz="2400" i="1" dirty="0" err="1">
                <a:solidFill>
                  <a:srgbClr val="FF0000"/>
                </a:solidFill>
              </a:rPr>
              <a:t>normalised</a:t>
            </a:r>
            <a:endParaRPr lang="en-US" alt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EEFBE7-1B06-43B0-BD2A-CA685218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57" y="423037"/>
            <a:ext cx="11029616" cy="118872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COMPUTER REPRESENTATION OF FLOATING POINT NUMBERS</a:t>
            </a:r>
            <a:r>
              <a:rPr lang="en-US" altLang="en-US" sz="3200" b="1" dirty="0">
                <a:latin typeface="Arial" panose="020B0604020202020204" pitchFamily="34" charset="0"/>
              </a:rPr>
              <a:t/>
            </a:r>
            <a:br>
              <a:rPr lang="en-US" altLang="en-US" sz="3200" b="1" dirty="0"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272014-C680-4A78-998B-C9F99B4B5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00" y="1145168"/>
            <a:ext cx="11029615" cy="5442375"/>
          </a:xfrm>
        </p:spPr>
        <p:txBody>
          <a:bodyPr/>
          <a:lstStyle/>
          <a:p>
            <a:pPr algn="l"/>
            <a:r>
              <a:rPr lang="en-US" altLang="en-US" sz="2400" dirty="0">
                <a:cs typeface="Courier New" panose="02070309020205020404" pitchFamily="49" charset="0"/>
              </a:rPr>
              <a:t>In the CPU, a 32-bit floating point number is represented using IEEE standard format as follows:</a:t>
            </a:r>
          </a:p>
          <a:p>
            <a:pPr algn="l"/>
            <a:r>
              <a:rPr lang="en-US" altLang="en-US" sz="2400" dirty="0"/>
              <a:t>       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S</a:t>
            </a:r>
            <a:r>
              <a:rPr lang="en-US" alt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 | EXPONENT | </a:t>
            </a:r>
            <a:r>
              <a:rPr lang="en-US" altLang="en-US" sz="24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MANTISSA</a:t>
            </a:r>
            <a:endParaRPr lang="en-US" altLang="en-US" sz="24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alt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    </a:t>
            </a:r>
            <a:r>
              <a:rPr lang="en-US" altLang="en-US" sz="2400" dirty="0">
                <a:cs typeface="Courier New" panose="02070309020205020404" pitchFamily="49" charset="0"/>
              </a:rPr>
              <a:t>where S is </a:t>
            </a:r>
            <a:r>
              <a:rPr lang="en-US" altLang="en-US" sz="2400" dirty="0" smtClean="0">
                <a:cs typeface="Courier New" panose="02070309020205020404" pitchFamily="49" charset="0"/>
              </a:rPr>
              <a:t>single </a:t>
            </a:r>
            <a:r>
              <a:rPr lang="en-US" altLang="en-US" sz="2400" dirty="0">
                <a:cs typeface="Courier New" panose="02070309020205020404" pitchFamily="49" charset="0"/>
              </a:rPr>
              <a:t>bit, the EXPONENT is 8 bits, and the MANTISSA is 23 bits</a:t>
            </a:r>
          </a:p>
          <a:p>
            <a:r>
              <a:rPr lang="en-US" altLang="en-US" sz="2400" dirty="0">
                <a:cs typeface="Courier New" panose="02070309020205020404" pitchFamily="49" charset="0"/>
              </a:rPr>
              <a:t>The</a:t>
            </a:r>
            <a:r>
              <a:rPr lang="en-US" alt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 mantissa </a:t>
            </a:r>
            <a:r>
              <a:rPr lang="en-US" altLang="en-US" sz="2400" dirty="0">
                <a:cs typeface="Courier New" panose="02070309020205020404" pitchFamily="49" charset="0"/>
              </a:rPr>
              <a:t>represents the leading significant bits in the number.</a:t>
            </a:r>
            <a:r>
              <a:rPr lang="en-US" altLang="en-US" sz="2400" dirty="0"/>
              <a:t> </a:t>
            </a:r>
          </a:p>
          <a:p>
            <a:r>
              <a:rPr lang="en-US" altLang="en-US" sz="2400" dirty="0">
                <a:cs typeface="Courier New" panose="02070309020205020404" pitchFamily="49" charset="0"/>
              </a:rPr>
              <a:t>The mantissa is said to be </a:t>
            </a:r>
            <a:r>
              <a:rPr lang="en-US" altLang="en-US" sz="2400" b="1" dirty="0">
                <a:solidFill>
                  <a:srgbClr val="FF0000"/>
                </a:solidFill>
                <a:cs typeface="Courier New" panose="02070309020205020404" pitchFamily="49" charset="0"/>
              </a:rPr>
              <a:t>normalized</a:t>
            </a:r>
            <a:r>
              <a:rPr lang="en-US" altLang="en-US" sz="2400" dirty="0">
                <a:cs typeface="Courier New" panose="02070309020205020404" pitchFamily="49" charset="0"/>
              </a:rPr>
              <a:t> when it is expressed as a value between 1 and 2. </a:t>
            </a:r>
            <a:r>
              <a:rPr lang="en-US" altLang="en-US" sz="2400" dirty="0" smtClean="0">
                <a:cs typeface="Courier New" panose="02070309020205020404" pitchFamily="49" charset="0"/>
              </a:rPr>
              <a:t>i.e</a:t>
            </a:r>
            <a:r>
              <a:rPr lang="en-US" altLang="en-US" sz="2400" dirty="0">
                <a:cs typeface="Courier New" panose="02070309020205020404" pitchFamily="49" charset="0"/>
              </a:rPr>
              <a:t>., the mantissa would be in the form </a:t>
            </a:r>
            <a:r>
              <a:rPr lang="en-US" altLang="en-US" sz="2400" b="1" dirty="0">
                <a:solidFill>
                  <a:srgbClr val="FF0000"/>
                </a:solidFill>
                <a:cs typeface="Courier New" panose="02070309020205020404" pitchFamily="49" charset="0"/>
              </a:rPr>
              <a:t>1.xxxx</a:t>
            </a:r>
          </a:p>
          <a:p>
            <a:r>
              <a:rPr lang="en-US" altLang="en-US" sz="2400" dirty="0">
                <a:cs typeface="Courier New" panose="02070309020205020404" pitchFamily="49" charset="0"/>
              </a:rPr>
              <a:t>The leading integer of the binary representation is not stored.  Since it is always a 1, it can be easily restored</a:t>
            </a:r>
            <a:endParaRPr lang="en-US" altLang="en-US" sz="2400" b="1" dirty="0"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58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28258A-23BB-4234-B395-1636EBF5F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14" y="779255"/>
            <a:ext cx="11029615" cy="5714310"/>
          </a:xfrm>
        </p:spPr>
        <p:txBody>
          <a:bodyPr>
            <a:normAutofit/>
          </a:bodyPr>
          <a:lstStyle/>
          <a:p>
            <a:pPr algn="l"/>
            <a:r>
              <a:rPr lang="en-US" altLang="en-US" sz="2400" dirty="0">
                <a:cs typeface="Courier New" panose="02070309020205020404" pitchFamily="49" charset="0"/>
              </a:rPr>
              <a:t>The "S" bit is </a:t>
            </a:r>
            <a:r>
              <a:rPr lang="en-US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cs typeface="Courier New" panose="02070309020205020404" pitchFamily="49" charset="0"/>
              </a:rPr>
              <a:t>a sign bit and indicates whether the value represented is positive or negative(0 for positive, 1 for negative)</a:t>
            </a:r>
          </a:p>
          <a:p>
            <a:r>
              <a:rPr lang="en-US" altLang="en-US" sz="2400" dirty="0">
                <a:cs typeface="Courier New" panose="02070309020205020404" pitchFamily="49" charset="0"/>
              </a:rPr>
              <a:t>The </a:t>
            </a:r>
            <a:r>
              <a:rPr lang="en-US" alt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exponent</a:t>
            </a:r>
            <a:r>
              <a:rPr lang="en-US" altLang="en-US" sz="2400" i="1" dirty="0"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cs typeface="Courier New" panose="02070309020205020404" pitchFamily="49" charset="0"/>
              </a:rPr>
              <a:t>is used to adjust the position of the binary point </a:t>
            </a:r>
            <a:endParaRPr lang="en-US" altLang="en-US" sz="2400" dirty="0" smtClean="0">
              <a:cs typeface="Courier New" panose="02070309020205020404" pitchFamily="49" charset="0"/>
            </a:endParaRPr>
          </a:p>
          <a:p>
            <a:r>
              <a:rPr lang="en-US" altLang="en-US" sz="2400" dirty="0" smtClean="0">
                <a:cs typeface="Courier New" panose="02070309020205020404" pitchFamily="49" charset="0"/>
              </a:rPr>
              <a:t>If </a:t>
            </a:r>
            <a:r>
              <a:rPr lang="en-US" altLang="en-US" sz="2400" dirty="0">
                <a:cs typeface="Courier New" panose="02070309020205020404" pitchFamily="49" charset="0"/>
              </a:rPr>
              <a:t>a number is smaller than 1, normalizing the mantissa will produce a negative exponent. </a:t>
            </a:r>
            <a:r>
              <a:rPr lang="en-US" altLang="en-US" sz="2400" dirty="0" smtClean="0">
                <a:cs typeface="Courier New" panose="02070309020205020404" pitchFamily="49" charset="0"/>
              </a:rPr>
              <a:t>  (Ex: </a:t>
            </a:r>
            <a:r>
              <a:rPr lang="en-US" altLang="en-US" sz="2400" dirty="0" smtClean="0"/>
              <a:t>0.010011 = 1.0011*2</a:t>
            </a:r>
            <a:r>
              <a:rPr lang="en-US" altLang="en-US" sz="2400" baseline="30000" dirty="0" smtClean="0"/>
              <a:t>-2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normalized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en-US" sz="2400" i="1" dirty="0" smtClean="0">
                <a:solidFill>
                  <a:srgbClr val="FF0000"/>
                </a:solidFill>
              </a:rPr>
              <a:t>2 sign bits ??( Mantissa and Exponent)</a:t>
            </a:r>
            <a:endParaRPr lang="en-US" altLang="en-US" i="1" dirty="0">
              <a:solidFill>
                <a:srgbClr val="FF0000"/>
              </a:solidFill>
            </a:endParaRPr>
          </a:p>
          <a:p>
            <a:pPr algn="l"/>
            <a:r>
              <a:rPr lang="en-US" altLang="en-US" sz="2400" dirty="0" smtClean="0">
                <a:cs typeface="Courier New" panose="02070309020205020404" pitchFamily="49" charset="0"/>
              </a:rPr>
              <a:t>But </a:t>
            </a:r>
            <a:r>
              <a:rPr lang="en-US" altLang="en-US" sz="2400" dirty="0">
                <a:cs typeface="Courier New" panose="02070309020205020404" pitchFamily="49" charset="0"/>
              </a:rPr>
              <a:t>127 is added to all exponents in the floating point representation, allowing  all exponents to be represented by a positive number (</a:t>
            </a:r>
            <a:r>
              <a:rPr lang="en-US" alt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BIASED EXPONENT</a:t>
            </a:r>
            <a:r>
              <a:rPr lang="en-US" altLang="en-US" sz="2400" dirty="0">
                <a:cs typeface="Courier New" panose="02070309020205020404" pitchFamily="49" charset="0"/>
              </a:rPr>
              <a:t>)</a:t>
            </a:r>
            <a:endParaRPr lang="en-US" altLang="en-US" sz="2400" dirty="0"/>
          </a:p>
          <a:p>
            <a:pPr algn="l"/>
            <a:endParaRPr lang="en-US" altLang="en-US" sz="2000" dirty="0">
              <a:cs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14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3341"/>
      </a:dk2>
      <a:lt2>
        <a:srgbClr val="E4E8E2"/>
      </a:lt2>
      <a:accent1>
        <a:srgbClr val="B629E7"/>
      </a:accent1>
      <a:accent2>
        <a:srgbClr val="6F3ADB"/>
      </a:accent2>
      <a:accent3>
        <a:srgbClr val="3949E9"/>
      </a:accent3>
      <a:accent4>
        <a:srgbClr val="1778D5"/>
      </a:accent4>
      <a:accent5>
        <a:srgbClr val="22B4C0"/>
      </a:accent5>
      <a:accent6>
        <a:srgbClr val="14BB82"/>
      </a:accent6>
      <a:hlink>
        <a:srgbClr val="388DA8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</TotalTime>
  <Words>1192</Words>
  <Application>Microsoft Office PowerPoint</Application>
  <PresentationFormat>Widescreen</PresentationFormat>
  <Paragraphs>275</Paragraphs>
  <Slides>28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4" baseType="lpstr">
      <vt:lpstr>ＭＳ Ｐゴシック</vt:lpstr>
      <vt:lpstr>Arial</vt:lpstr>
      <vt:lpstr>Calibri</vt:lpstr>
      <vt:lpstr>Century Schoolbook</vt:lpstr>
      <vt:lpstr>Courier New</vt:lpstr>
      <vt:lpstr>RVGADE+Century Schoolbook,Bold</vt:lpstr>
      <vt:lpstr>Symbol</vt:lpstr>
      <vt:lpstr>Tahoma</vt:lpstr>
      <vt:lpstr>Times</vt:lpstr>
      <vt:lpstr>Tw Cen MT</vt:lpstr>
      <vt:lpstr>Wingdings</vt:lpstr>
      <vt:lpstr>Wingdings 2</vt:lpstr>
      <vt:lpstr>DividendVTI</vt:lpstr>
      <vt:lpstr>Theme Office</vt:lpstr>
      <vt:lpstr>Microsoft Equation 3.0</vt:lpstr>
      <vt:lpstr>Equation</vt:lpstr>
      <vt:lpstr>FLOATING POINT NUMBER REPRESENTATION</vt:lpstr>
      <vt:lpstr>PowerPoint Presentation</vt:lpstr>
      <vt:lpstr>Why do we need floating point?</vt:lpstr>
      <vt:lpstr>Floating Decimal Point : Scientific Form</vt:lpstr>
      <vt:lpstr>Floating Point Notation</vt:lpstr>
      <vt:lpstr>PowerPoint Presentation</vt:lpstr>
      <vt:lpstr>Floating Point in Binary</vt:lpstr>
      <vt:lpstr>COMPUTER REPRESENTATION OF FLOATING POINT NUMBERS </vt:lpstr>
      <vt:lpstr>PowerPoint Presentation</vt:lpstr>
      <vt:lpstr>PowerPoint Presentation</vt:lpstr>
      <vt:lpstr>FLOATING POINT STANDARD  </vt:lpstr>
      <vt:lpstr>Biased Representation - (IEEE FP Standard)</vt:lpstr>
      <vt:lpstr>PowerPoint Presentation</vt:lpstr>
      <vt:lpstr>PowerPoint Presentation</vt:lpstr>
      <vt:lpstr> FLOATING-POINT EXAMPLE </vt:lpstr>
      <vt:lpstr> FLOATING-POINT EXAMPLE </vt:lpstr>
      <vt:lpstr>Binary Floating-Point Notation</vt:lpstr>
      <vt:lpstr>Binary Codes - Increasing Precision</vt:lpstr>
      <vt:lpstr>Example</vt:lpstr>
      <vt:lpstr>PowerPoint Presentation</vt:lpstr>
      <vt:lpstr>PowerPoint Presentation</vt:lpstr>
      <vt:lpstr>PowerPoint Presentation</vt:lpstr>
      <vt:lpstr>SINGLE PRECISION RANGE</vt:lpstr>
      <vt:lpstr> DOUBLE-PRECISION RANGE </vt:lpstr>
      <vt:lpstr>Zeros</vt:lpstr>
      <vt:lpstr>Infinities</vt:lpstr>
      <vt:lpstr>Special Exponents and Numbers</vt:lpstr>
      <vt:lpstr>Summary of Floating Point  Real Number Encodings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CYBER SECURITY</dc:title>
  <dc:creator>Suganthi</dc:creator>
  <cp:lastModifiedBy>Suganthi</cp:lastModifiedBy>
  <cp:revision>96</cp:revision>
  <dcterms:created xsi:type="dcterms:W3CDTF">2020-08-27T16:59:00Z</dcterms:created>
  <dcterms:modified xsi:type="dcterms:W3CDTF">2021-09-28T04:57:54Z</dcterms:modified>
</cp:coreProperties>
</file>