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4"/>
  </p:notesMasterIdLst>
  <p:sldIdLst>
    <p:sldId id="256" r:id="rId2"/>
    <p:sldId id="296" r:id="rId3"/>
    <p:sldId id="323" r:id="rId4"/>
    <p:sldId id="268" r:id="rId5"/>
    <p:sldId id="269" r:id="rId6"/>
    <p:sldId id="324" r:id="rId7"/>
    <p:sldId id="311" r:id="rId8"/>
    <p:sldId id="309" r:id="rId9"/>
    <p:sldId id="313" r:id="rId10"/>
    <p:sldId id="314" r:id="rId11"/>
    <p:sldId id="310" r:id="rId12"/>
    <p:sldId id="307" r:id="rId13"/>
    <p:sldId id="308" r:id="rId14"/>
    <p:sldId id="312" r:id="rId15"/>
    <p:sldId id="315" r:id="rId16"/>
    <p:sldId id="273" r:id="rId17"/>
    <p:sldId id="322" r:id="rId18"/>
    <p:sldId id="275" r:id="rId19"/>
    <p:sldId id="274" r:id="rId20"/>
    <p:sldId id="339" r:id="rId21"/>
    <p:sldId id="318" r:id="rId22"/>
    <p:sldId id="335" r:id="rId23"/>
    <p:sldId id="316" r:id="rId24"/>
    <p:sldId id="317" r:id="rId25"/>
    <p:sldId id="319" r:id="rId26"/>
    <p:sldId id="336" r:id="rId27"/>
    <p:sldId id="338" r:id="rId28"/>
    <p:sldId id="325" r:id="rId29"/>
    <p:sldId id="321" r:id="rId30"/>
    <p:sldId id="326" r:id="rId31"/>
    <p:sldId id="343" r:id="rId32"/>
    <p:sldId id="327" r:id="rId33"/>
    <p:sldId id="328" r:id="rId34"/>
    <p:sldId id="329" r:id="rId35"/>
    <p:sldId id="330" r:id="rId36"/>
    <p:sldId id="282" r:id="rId37"/>
    <p:sldId id="331" r:id="rId38"/>
    <p:sldId id="332" r:id="rId39"/>
    <p:sldId id="333" r:id="rId40"/>
    <p:sldId id="334" r:id="rId41"/>
    <p:sldId id="342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0DB6-B324-4FC9-993B-CC69DF97DE5A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C352-085B-4397-8200-537F46C2A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FF7CF3A-E11E-4499-A874-BD0B9F64B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246EA-338E-41DD-A794-720AB1AF221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5C51384F-78F9-4D7B-A694-D030C9FF9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xmlns="" id="{186AD1E9-7EAC-43D8-A52A-2F9F123E0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 (A, B, C, D) = A ((B C') + D) = A B C' + A D</a:t>
            </a:r>
          </a:p>
        </p:txBody>
      </p:sp>
    </p:spTree>
    <p:extLst>
      <p:ext uri="{BB962C8B-B14F-4D97-AF65-F5344CB8AC3E}">
        <p14:creationId xmlns:p14="http://schemas.microsoft.com/office/powerpoint/2010/main" val="224262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67000"/>
            <a:ext cx="85344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b="1"/>
              <a:t>CEC 220 Digital Circuit Design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16</a:t>
            </a:r>
          </a:p>
        </p:txBody>
      </p:sp>
      <p:pic>
        <p:nvPicPr>
          <p:cNvPr id="15" name="Picture 14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26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3" name="Picture 12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8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5" name="Picture 14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07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1" name="Picture 10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49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9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51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3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7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06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1908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210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89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985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543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635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617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10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67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5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9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91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137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6473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298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112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366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03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749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11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7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06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316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960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197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  <a:effectLst/>
        </p:spPr>
        <p:txBody>
          <a:bodyPr/>
          <a:lstStyle>
            <a:lvl1pPr marL="182880"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042400" y="6477000"/>
            <a:ext cx="31496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3251200" y="6477000"/>
            <a:ext cx="57912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32512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520131"/>
            <a:ext cx="54864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20130"/>
            <a:ext cx="2438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143000"/>
            <a:ext cx="11074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0" y="152401"/>
            <a:ext cx="2679700" cy="46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6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Wednesday, January 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CEC 220 Digital Circuit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  <p:sldLayoutId id="2147483727" r:id="rId12"/>
    <p:sldLayoutId id="2147483729" r:id="rId13"/>
    <p:sldLayoutId id="2147483730" r:id="rId14"/>
    <p:sldLayoutId id="2147483731" r:id="rId15"/>
    <p:sldLayoutId id="2147483732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2.emf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68.png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6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6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9E26DB-425D-46E6-A5B1-5C1442E9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4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C13BAB-7C00-4D21-A857-E3D41C0A2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488635B-5F1E-450D-988C-60E58FE53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B629E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F1FF39A-AC3C-4066-9D4C-519AA2281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194F1D8-917A-408B-9C96-873AE00BF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B629E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E0C8-1867-4115-A5AE-22A97168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574" y="1524001"/>
            <a:ext cx="353722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BOOLEAN ALGEBRA and LOGIC </a:t>
            </a:r>
            <a:r>
              <a:rPr lang="en-US" dirty="0" smtClean="0">
                <a:solidFill>
                  <a:srgbClr val="FFFFFF"/>
                </a:solidFill>
              </a:rPr>
              <a:t>GATES 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D30A4D-E560-44B8-9C37-95172E65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20XC14 DIGITAL SYSTEM DESIGN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204245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sz="4000" dirty="0"/>
              <a:t>Algebra- </a:t>
            </a:r>
            <a:r>
              <a:rPr lang="en-US" dirty="0">
                <a:solidFill>
                  <a:srgbClr val="FF0000"/>
                </a:solidFill>
              </a:rPr>
              <a:t>Basic Operations: NOT, AND, OR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1192" y="1611756"/>
            <a:ext cx="11029615" cy="4948069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Logical OR</a:t>
            </a:r>
          </a:p>
          <a:p>
            <a:pPr lvl="1"/>
            <a:r>
              <a:rPr lang="en-US" sz="3400" u="sng" dirty="0"/>
              <a:t>Description</a:t>
            </a:r>
            <a:r>
              <a:rPr lang="en-US" sz="3400" dirty="0"/>
              <a:t>: </a:t>
            </a:r>
          </a:p>
          <a:p>
            <a:pPr lvl="2"/>
            <a:r>
              <a:rPr lang="en-US" sz="2900" dirty="0"/>
              <a:t>The output is TRUE if any of the inputs are TRUE</a:t>
            </a:r>
          </a:p>
          <a:p>
            <a:pPr lvl="1">
              <a:spcBef>
                <a:spcPts val="1200"/>
              </a:spcBef>
            </a:pPr>
            <a:r>
              <a:rPr lang="en-US" sz="3400" u="sng" dirty="0"/>
              <a:t>Symbolic Representation (OR gate</a:t>
            </a:r>
            <a:r>
              <a:rPr lang="en-US" sz="2300" u="sng" dirty="0"/>
              <a:t>)</a:t>
            </a:r>
            <a:r>
              <a:rPr lang="en-US" sz="2300" dirty="0"/>
              <a:t>:</a:t>
            </a:r>
          </a:p>
          <a:p>
            <a:pPr lvl="1">
              <a:spcBef>
                <a:spcPts val="1200"/>
              </a:spcBef>
            </a:pPr>
            <a:endParaRPr lang="en-US" sz="2300" dirty="0"/>
          </a:p>
          <a:p>
            <a:pPr lvl="1">
              <a:spcBef>
                <a:spcPts val="1200"/>
              </a:spcBef>
            </a:pPr>
            <a:r>
              <a:rPr lang="en-US" sz="2900" u="sng" dirty="0"/>
              <a:t>Truth Table Representation</a:t>
            </a:r>
            <a:r>
              <a:rPr lang="en-US" sz="2900" dirty="0"/>
              <a:t>:</a:t>
            </a:r>
          </a:p>
          <a:p>
            <a:pPr lvl="1">
              <a:spcBef>
                <a:spcPts val="1200"/>
              </a:spcBef>
            </a:pPr>
            <a:endParaRPr lang="en-US" sz="2900" dirty="0"/>
          </a:p>
          <a:p>
            <a:pPr lvl="1">
              <a:spcBef>
                <a:spcPts val="1200"/>
              </a:spcBef>
            </a:pPr>
            <a:endParaRPr lang="en-US" sz="2900" dirty="0"/>
          </a:p>
          <a:p>
            <a:pPr lvl="1">
              <a:spcBef>
                <a:spcPts val="1200"/>
              </a:spcBef>
            </a:pPr>
            <a:r>
              <a:rPr lang="en-US" sz="2900" u="sng" dirty="0"/>
              <a:t>Boolean Description</a:t>
            </a:r>
            <a:r>
              <a:rPr lang="en-US" sz="2900" dirty="0"/>
              <a:t>: </a:t>
            </a:r>
            <a:r>
              <a:rPr lang="en-US" sz="2900" b="1" dirty="0"/>
              <a:t>C = A OR B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1" y="3683535"/>
          <a:ext cx="1295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86800" y="3683535"/>
          <a:ext cx="1295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5"/>
          <a:stretch/>
        </p:blipFill>
        <p:spPr bwMode="auto">
          <a:xfrm>
            <a:off x="7391400" y="2195963"/>
            <a:ext cx="2971800" cy="9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936" y="5937400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or </a:t>
            </a:r>
            <a:r>
              <a:rPr lang="en-US" sz="2400" b="1" dirty="0"/>
              <a:t>C = A</a:t>
            </a:r>
            <a:r>
              <a:rPr lang="en-US" sz="2400" b="1" dirty="0">
                <a:sym typeface="Symbol"/>
              </a:rPr>
              <a:t> + 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46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Logic Gates and Boolean Expressions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73958" y="1890876"/>
            <a:ext cx="11029615" cy="4377402"/>
          </a:xfrm>
        </p:spPr>
        <p:txBody>
          <a:bodyPr/>
          <a:lstStyle/>
          <a:p>
            <a:r>
              <a:rPr lang="en-US" sz="2000" dirty="0"/>
              <a:t>Derive an expression for the output of this logic circuit?</a:t>
            </a:r>
          </a:p>
          <a:p>
            <a:pPr lvl="1"/>
            <a:r>
              <a:rPr lang="en-US" sz="2000" dirty="0"/>
              <a:t>Eventually we will omit the “</a:t>
            </a:r>
            <a:r>
              <a:rPr lang="en-US" sz="2000" dirty="0">
                <a:sym typeface="Symbol"/>
              </a:rPr>
              <a:t>” in the AND gate and “+” in the OR gate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r>
              <a:rPr lang="en-US" sz="2000" dirty="0">
                <a:sym typeface="Symbol"/>
              </a:rPr>
              <a:t>The logic expression is a function of three variables (</a:t>
            </a:r>
            <a:r>
              <a:rPr lang="en-US" sz="2000" b="1" dirty="0">
                <a:solidFill>
                  <a:schemeClr val="tx1"/>
                </a:solidFill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b="1" dirty="0">
                <a:solidFill>
                  <a:schemeClr val="tx1"/>
                </a:solidFill>
                <a:sym typeface="Symbol"/>
              </a:rPr>
              <a:t>B</a:t>
            </a:r>
            <a:r>
              <a:rPr lang="en-US" sz="2000" dirty="0">
                <a:sym typeface="Symbol"/>
              </a:rPr>
              <a:t>, and </a:t>
            </a:r>
            <a:r>
              <a:rPr lang="en-US" sz="2000" b="1" dirty="0">
                <a:solidFill>
                  <a:schemeClr val="tx1"/>
                </a:solidFill>
                <a:sym typeface="Symbol"/>
              </a:rPr>
              <a:t>C</a:t>
            </a:r>
            <a:r>
              <a:rPr lang="en-US" sz="2000" dirty="0">
                <a:sym typeface="Symbol"/>
              </a:rPr>
              <a:t>).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44" y="3429000"/>
            <a:ext cx="7877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60557" y="403413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1" y="340042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b="1" dirty="0"/>
              <a:t>B</a:t>
            </a:r>
            <a:r>
              <a:rPr lang="en-US" sz="2400" b="1" dirty="0">
                <a:solidFill>
                  <a:srgbClr val="0070C0"/>
                </a:solidFill>
              </a:rPr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7858" y="384492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</a:t>
            </a:r>
            <a:r>
              <a:rPr lang="en-US" sz="2400" b="1" dirty="0">
                <a:solidFill>
                  <a:srgbClr val="0070C0"/>
                </a:solidFill>
              </a:rPr>
              <a:t>B’+C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8157" y="4495801"/>
            <a:ext cx="304800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85530" y="3580212"/>
            <a:ext cx="633413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55674" y="3884531"/>
            <a:ext cx="1093126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57" y="146585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-l</a:t>
            </a:r>
            <a:r>
              <a:rPr lang="en-US" sz="2400" dirty="0">
                <a:solidFill>
                  <a:srgbClr val="FF0000"/>
                </a:solidFill>
              </a:rPr>
              <a:t>ogic Gates and Boolean Expressions</a:t>
            </a:r>
            <a:endParaRPr lang="en-US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Derive an expression for the output of this logic circuit?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The output </a:t>
                </a:r>
                <a:r>
                  <a:rPr lang="en-US" sz="2400" dirty="0">
                    <a:solidFill>
                      <a:srgbClr val="0000CC"/>
                    </a:solidFill>
                  </a:rPr>
                  <a:t>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CC"/>
                            </a:solidFill>
                          </a:rPr>
                          <m:t>)</m:t>
                        </m:r>
                      </m:e>
                    </m:acc>
                    <m:r>
                      <a:rPr lang="en-US" sz="2400" b="1" i="0" dirty="0" smtClean="0">
                        <a:solidFill>
                          <a:srgbClr val="0000CC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𝐁𝐄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</a:rPr>
                  <a:t> which may also be written as </a:t>
                </a:r>
                <a:r>
                  <a:rPr lang="en-US" sz="2400" b="1" dirty="0">
                    <a:solidFill>
                      <a:srgbClr val="0000CC"/>
                    </a:solidFill>
                  </a:rPr>
                  <a:t>[A(C+D)]’+BE</a:t>
                </a:r>
              </a:p>
              <a:p>
                <a:pPr lvl="1"/>
                <a:r>
                  <a:rPr lang="en-US" sz="2000" dirty="0"/>
                  <a:t>This expression has five variables (A, B, C, D, and E)</a:t>
                </a: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1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6"/>
          <a:stretch/>
        </p:blipFill>
        <p:spPr bwMode="auto">
          <a:xfrm>
            <a:off x="1752601" y="2428875"/>
            <a:ext cx="745730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0400" y="24288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C+D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042" y="2343839"/>
            <a:ext cx="752850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02818" y="25557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A(C+D)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1" y="255579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2555790"/>
                <a:ext cx="982961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010400" y="40612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3000" y="2743200"/>
                <a:ext cx="1398140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𝐁𝐄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743200"/>
                <a:ext cx="1398140" cy="382284"/>
              </a:xfrm>
              <a:prstGeom prst="rect">
                <a:avLst/>
              </a:prstGeom>
              <a:blipFill>
                <a:blip r:embed="rId5"/>
                <a:stretch>
                  <a:fillRect l="-437" t="-6349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067184" y="2518028"/>
            <a:ext cx="828135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8719" y="2518028"/>
            <a:ext cx="1014344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25226" y="4114800"/>
            <a:ext cx="828135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50527" y="2705438"/>
            <a:ext cx="1527123" cy="420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Literals</a:t>
            </a:r>
          </a:p>
          <a:p>
            <a:pPr lvl="1"/>
            <a:r>
              <a:rPr lang="en-US" sz="2000" dirty="0"/>
              <a:t>Each appearance of a variable or its complement in an expression is referred to as a literal.</a:t>
            </a:r>
          </a:p>
          <a:p>
            <a:pPr lvl="1"/>
            <a:r>
              <a:rPr lang="en-US" sz="2000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The expression has three variables (A, B, and C)</a:t>
            </a:r>
          </a:p>
          <a:p>
            <a:pPr lvl="1"/>
            <a:r>
              <a:rPr lang="en-US" sz="2000" dirty="0"/>
              <a:t>The expression has 10 literals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573157"/>
            <a:ext cx="11392452" cy="762000"/>
          </a:xfrm>
        </p:spPr>
        <p:txBody>
          <a:bodyPr>
            <a:normAutofit/>
          </a:bodyPr>
          <a:lstStyle/>
          <a:p>
            <a:r>
              <a:rPr lang="en-US" dirty="0"/>
              <a:t>Boolean Algebra-</a:t>
            </a:r>
            <a:r>
              <a:rPr lang="en-US" sz="2400" dirty="0">
                <a:solidFill>
                  <a:srgbClr val="C00000"/>
                </a:solidFill>
              </a:rPr>
              <a:t>Logic Gates and Boolean Expressions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353" y="3109785"/>
            <a:ext cx="2965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AB’C+A’B+A’BC’+B’C’ </a:t>
            </a:r>
          </a:p>
        </p:txBody>
      </p:sp>
    </p:spTree>
    <p:extLst>
      <p:ext uri="{BB962C8B-B14F-4D97-AF65-F5344CB8AC3E}">
        <p14:creationId xmlns:p14="http://schemas.microsoft.com/office/powerpoint/2010/main" val="469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Determine the truth table for the output (F) of the logic circuit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33400"/>
            <a:ext cx="11887200" cy="762000"/>
          </a:xfrm>
        </p:spPr>
        <p:txBody>
          <a:bodyPr>
            <a:normAutofit/>
          </a:bodyPr>
          <a:lstStyle/>
          <a:p>
            <a:r>
              <a:rPr lang="en-US" dirty="0"/>
              <a:t>Boolean Algebra- </a:t>
            </a:r>
            <a:r>
              <a:rPr lang="en-US" sz="2800" dirty="0">
                <a:solidFill>
                  <a:srgbClr val="C00000"/>
                </a:solidFill>
              </a:rPr>
              <a:t>Truth Tables of a Logic Circuit</a:t>
            </a:r>
            <a:endParaRPr lang="en-US" b="0" dirty="0">
              <a:solidFill>
                <a:srgbClr val="C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88"/>
          <a:stretch>
            <a:fillRect/>
          </a:stretch>
        </p:blipFill>
        <p:spPr bwMode="auto">
          <a:xfrm>
            <a:off x="2792946" y="1528763"/>
            <a:ext cx="6086011" cy="15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41790" y="4038600"/>
          <a:ext cx="84716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15001" y="4038600"/>
          <a:ext cx="7530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494202" y="4038600"/>
          <a:ext cx="12864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F=A’+B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33600" y="4572000"/>
            <a:ext cx="17526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Two variables</a:t>
            </a:r>
          </a:p>
          <a:p>
            <a:r>
              <a:rPr lang="en-US" dirty="0">
                <a:sym typeface="Symbol"/>
              </a:rPr>
              <a:t></a:t>
            </a:r>
            <a:r>
              <a:rPr lang="en-US" dirty="0"/>
              <a:t>Four possible  </a:t>
            </a:r>
            <a:br>
              <a:rPr lang="en-US" dirty="0"/>
            </a:br>
            <a:r>
              <a:rPr lang="en-US" dirty="0"/>
              <a:t>     inputs (</a:t>
            </a:r>
            <a:r>
              <a:rPr lang="en-US" i="1" dirty="0"/>
              <a:t>i.e</a:t>
            </a:r>
            <a:r>
              <a:rPr lang="en-US" dirty="0"/>
              <a:t>. 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4572000"/>
            <a:ext cx="990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81417" y="3200400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A+C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33400"/>
            <a:ext cx="11887200" cy="762000"/>
          </a:xfrm>
        </p:spPr>
        <p:txBody>
          <a:bodyPr>
            <a:normAutofit/>
          </a:bodyPr>
          <a:lstStyle/>
          <a:p>
            <a:r>
              <a:rPr lang="en-US" dirty="0"/>
              <a:t>Boolean Algebra - </a:t>
            </a:r>
            <a:r>
              <a:rPr lang="en-US" sz="2800" dirty="0">
                <a:solidFill>
                  <a:schemeClr val="tx1"/>
                </a:solidFill>
              </a:rPr>
              <a:t>Truth Tables of a Logic Circuit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72" y="1364333"/>
            <a:ext cx="4604993" cy="173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251378" y="3200400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B’+C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081417" y="3200400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A+C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235556" y="3200400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B’+C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029200" y="3200400"/>
          <a:ext cx="139294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(A+C)(B’+C)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029200" y="3200400"/>
          <a:ext cx="139294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(A+C)(B’+C)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778356" y="3200400"/>
          <a:ext cx="4126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B’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01411" y="3201526"/>
          <a:ext cx="30615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508269" y="3201526"/>
          <a:ext cx="270503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80076" y="3201526"/>
          <a:ext cx="270503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xmlns="" id="{7C488F73-76BD-4E8D-8F18-D54A2E9CA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0175" y="1295401"/>
            <a:ext cx="8922025" cy="50276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Using Switches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1 is </a:t>
            </a:r>
            <a:r>
              <a:rPr lang="en-US" altLang="en-US" sz="2000" u="sng" dirty="0">
                <a:cs typeface="Times New Roman" panose="02020603050405020304" pitchFamily="18" charset="0"/>
              </a:rPr>
              <a:t>switch closed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0 is </a:t>
            </a:r>
            <a:r>
              <a:rPr lang="en-US" altLang="en-US" sz="2000" u="sng" dirty="0">
                <a:cs typeface="Times New Roman" panose="02020603050405020304" pitchFamily="18" charset="0"/>
              </a:rPr>
              <a:t>switch open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1 is </a:t>
            </a:r>
            <a:r>
              <a:rPr lang="en-US" altLang="en-US" sz="2000" u="sng" dirty="0">
                <a:cs typeface="Times New Roman" panose="02020603050405020304" pitchFamily="18" charset="0"/>
              </a:rPr>
              <a:t>light on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0 is </a:t>
            </a:r>
            <a:r>
              <a:rPr lang="en-US" altLang="en-US" sz="2000" u="sng" dirty="0">
                <a:cs typeface="Times New Roman" panose="02020603050405020304" pitchFamily="18" charset="0"/>
              </a:rPr>
              <a:t>light off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NOT uses a switch such that: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1 is </a:t>
            </a:r>
            <a:r>
              <a:rPr lang="en-US" altLang="en-US" sz="2000" u="sng" dirty="0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logic 0 is </a:t>
            </a:r>
            <a:r>
              <a:rPr lang="en-US" altLang="en-US" sz="2000" u="sng" dirty="0">
                <a:cs typeface="Times New Roman" panose="02020603050405020304" pitchFamily="18" charset="0"/>
              </a:rPr>
              <a:t>switch closed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xmlns="" id="{1261621C-713F-43E4-84C2-B2C83CB1F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905" y="65268"/>
            <a:ext cx="11029616" cy="1188720"/>
          </a:xfrm>
        </p:spPr>
        <p:txBody>
          <a:bodyPr/>
          <a:lstStyle/>
          <a:p>
            <a:r>
              <a:rPr lang="en-US" altLang="en-US" dirty="0"/>
              <a:t>Logic Function Implementation</a:t>
            </a:r>
          </a:p>
        </p:txBody>
      </p:sp>
      <p:grpSp>
        <p:nvGrpSpPr>
          <p:cNvPr id="230536" name="Group 136">
            <a:extLst>
              <a:ext uri="{FF2B5EF4-FFF2-40B4-BE49-F238E27FC236}">
                <a16:creationId xmlns:a16="http://schemas.microsoft.com/office/drawing/2014/main" xmlns="" id="{92269530-AC88-43B8-A985-87C9B0792EAC}"/>
              </a:ext>
            </a:extLst>
          </p:cNvPr>
          <p:cNvGrpSpPr>
            <a:grpSpLocks/>
          </p:cNvGrpSpPr>
          <p:nvPr/>
        </p:nvGrpSpPr>
        <p:grpSpPr bwMode="auto">
          <a:xfrm>
            <a:off x="5592248" y="3392906"/>
            <a:ext cx="3408363" cy="1362075"/>
            <a:chOff x="3362" y="2045"/>
            <a:chExt cx="2147" cy="858"/>
          </a:xfrm>
        </p:grpSpPr>
        <p:sp>
          <p:nvSpPr>
            <p:cNvPr id="230423" name="Freeform 23">
              <a:extLst>
                <a:ext uri="{FF2B5EF4-FFF2-40B4-BE49-F238E27FC236}">
                  <a16:creationId xmlns:a16="http://schemas.microsoft.com/office/drawing/2014/main" xmlns="" id="{1B8EE22C-29EE-49C6-9C51-BEBD00A77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4" name="Line 24">
              <a:extLst>
                <a:ext uri="{FF2B5EF4-FFF2-40B4-BE49-F238E27FC236}">
                  <a16:creationId xmlns:a16="http://schemas.microsoft.com/office/drawing/2014/main" xmlns="" id="{AE880F90-D4C2-4EC5-A1E9-50F9F241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5" name="Line 25">
              <a:extLst>
                <a:ext uri="{FF2B5EF4-FFF2-40B4-BE49-F238E27FC236}">
                  <a16:creationId xmlns:a16="http://schemas.microsoft.com/office/drawing/2014/main" xmlns="" id="{118B5F68-E132-4249-8097-B4540E783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6" name="Line 26">
              <a:extLst>
                <a:ext uri="{FF2B5EF4-FFF2-40B4-BE49-F238E27FC236}">
                  <a16:creationId xmlns:a16="http://schemas.microsoft.com/office/drawing/2014/main" xmlns="" id="{716C3622-7CBF-4A58-8CD1-426943820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7" name="Line 27">
              <a:extLst>
                <a:ext uri="{FF2B5EF4-FFF2-40B4-BE49-F238E27FC236}">
                  <a16:creationId xmlns:a16="http://schemas.microsoft.com/office/drawing/2014/main" xmlns="" id="{A7A7099A-922C-4013-98FE-EF34A3F12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8" name="Line 28">
              <a:extLst>
                <a:ext uri="{FF2B5EF4-FFF2-40B4-BE49-F238E27FC236}">
                  <a16:creationId xmlns:a16="http://schemas.microsoft.com/office/drawing/2014/main" xmlns="" id="{1889CD6D-EEE4-47B2-95AD-A44378877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9" name="Line 29">
              <a:extLst>
                <a:ext uri="{FF2B5EF4-FFF2-40B4-BE49-F238E27FC236}">
                  <a16:creationId xmlns:a16="http://schemas.microsoft.com/office/drawing/2014/main" xmlns="" id="{6A65BED3-3675-4C08-A027-B2E7ED56C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0" name="Line 30">
              <a:extLst>
                <a:ext uri="{FF2B5EF4-FFF2-40B4-BE49-F238E27FC236}">
                  <a16:creationId xmlns:a16="http://schemas.microsoft.com/office/drawing/2014/main" xmlns="" id="{F4AA2358-4D92-481C-952A-33AF82455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1" name="Line 31">
              <a:extLst>
                <a:ext uri="{FF2B5EF4-FFF2-40B4-BE49-F238E27FC236}">
                  <a16:creationId xmlns:a16="http://schemas.microsoft.com/office/drawing/2014/main" xmlns="" id="{0197A0ED-675F-4831-8592-6B1F0B9AB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2" name="Line 32">
              <a:extLst>
                <a:ext uri="{FF2B5EF4-FFF2-40B4-BE49-F238E27FC236}">
                  <a16:creationId xmlns:a16="http://schemas.microsoft.com/office/drawing/2014/main" xmlns="" id="{3DEE92A8-8910-4B30-9DC5-3C6611F77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6" name="Freeform 36">
              <a:extLst>
                <a:ext uri="{FF2B5EF4-FFF2-40B4-BE49-F238E27FC236}">
                  <a16:creationId xmlns:a16="http://schemas.microsoft.com/office/drawing/2014/main" xmlns="" id="{C2678E5A-56FE-4F29-8794-D35FC6A7A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7" name="Freeform 37">
              <a:extLst>
                <a:ext uri="{FF2B5EF4-FFF2-40B4-BE49-F238E27FC236}">
                  <a16:creationId xmlns:a16="http://schemas.microsoft.com/office/drawing/2014/main" xmlns="" id="{4244D9F2-49EC-464A-9519-7993D120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8" name="Line 38">
              <a:extLst>
                <a:ext uri="{FF2B5EF4-FFF2-40B4-BE49-F238E27FC236}">
                  <a16:creationId xmlns:a16="http://schemas.microsoft.com/office/drawing/2014/main" xmlns="" id="{1E324B90-B477-4602-B95C-305B7C5BD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9" name="Freeform 39">
              <a:extLst>
                <a:ext uri="{FF2B5EF4-FFF2-40B4-BE49-F238E27FC236}">
                  <a16:creationId xmlns:a16="http://schemas.microsoft.com/office/drawing/2014/main" xmlns="" id="{6B366B13-5B86-4789-BBD2-48A24A1B7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0" name="Freeform 40">
              <a:extLst>
                <a:ext uri="{FF2B5EF4-FFF2-40B4-BE49-F238E27FC236}">
                  <a16:creationId xmlns:a16="http://schemas.microsoft.com/office/drawing/2014/main" xmlns="" id="{E651F8C0-5FAA-4781-8C29-9BE9236EB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1" name="Line 41">
              <a:extLst>
                <a:ext uri="{FF2B5EF4-FFF2-40B4-BE49-F238E27FC236}">
                  <a16:creationId xmlns:a16="http://schemas.microsoft.com/office/drawing/2014/main" xmlns="" id="{3DEBCB33-C5BA-4D01-9AA4-D9ADAD92F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4" name="Line 54">
              <a:extLst>
                <a:ext uri="{FF2B5EF4-FFF2-40B4-BE49-F238E27FC236}">
                  <a16:creationId xmlns:a16="http://schemas.microsoft.com/office/drawing/2014/main" xmlns="" id="{A420EAED-737B-49DD-BDD4-E038D19DA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5" name="Line 55">
              <a:extLst>
                <a:ext uri="{FF2B5EF4-FFF2-40B4-BE49-F238E27FC236}">
                  <a16:creationId xmlns:a16="http://schemas.microsoft.com/office/drawing/2014/main" xmlns="" id="{25F8E04E-660B-4FB0-8869-D5A70447E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6" name="Line 56">
              <a:extLst>
                <a:ext uri="{FF2B5EF4-FFF2-40B4-BE49-F238E27FC236}">
                  <a16:creationId xmlns:a16="http://schemas.microsoft.com/office/drawing/2014/main" xmlns="" id="{191CAD4F-DB4D-4ABC-90B6-E656ACF59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7" name="Line 57">
              <a:extLst>
                <a:ext uri="{FF2B5EF4-FFF2-40B4-BE49-F238E27FC236}">
                  <a16:creationId xmlns:a16="http://schemas.microsoft.com/office/drawing/2014/main" xmlns="" id="{68B8A6FA-8FB3-408A-A6F4-EC07A08EF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8" name="Line 58">
              <a:extLst>
                <a:ext uri="{FF2B5EF4-FFF2-40B4-BE49-F238E27FC236}">
                  <a16:creationId xmlns:a16="http://schemas.microsoft.com/office/drawing/2014/main" xmlns="" id="{C30D09D2-B3A5-4F87-9ABE-30CB2294C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9" name="Line 59">
              <a:extLst>
                <a:ext uri="{FF2B5EF4-FFF2-40B4-BE49-F238E27FC236}">
                  <a16:creationId xmlns:a16="http://schemas.microsoft.com/office/drawing/2014/main" xmlns="" id="{CE5C00AC-1A5E-4328-8938-EC07F5356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0" name="Line 60">
              <a:extLst>
                <a:ext uri="{FF2B5EF4-FFF2-40B4-BE49-F238E27FC236}">
                  <a16:creationId xmlns:a16="http://schemas.microsoft.com/office/drawing/2014/main" xmlns="" id="{75EA946B-9497-49B3-98D2-3A03403B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1" name="Line 61">
              <a:extLst>
                <a:ext uri="{FF2B5EF4-FFF2-40B4-BE49-F238E27FC236}">
                  <a16:creationId xmlns:a16="http://schemas.microsoft.com/office/drawing/2014/main" xmlns="" id="{9A824270-22AA-4BE8-8705-64D0AE1B9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2" name="Line 62">
              <a:extLst>
                <a:ext uri="{FF2B5EF4-FFF2-40B4-BE49-F238E27FC236}">
                  <a16:creationId xmlns:a16="http://schemas.microsoft.com/office/drawing/2014/main" xmlns="" id="{082ABC02-9596-45EF-9D2E-9DA34570B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3" name="Line 63">
              <a:extLst>
                <a:ext uri="{FF2B5EF4-FFF2-40B4-BE49-F238E27FC236}">
                  <a16:creationId xmlns:a16="http://schemas.microsoft.com/office/drawing/2014/main" xmlns="" id="{98576CD2-D470-41A4-BCBF-3ED697014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4" name="Line 64">
              <a:extLst>
                <a:ext uri="{FF2B5EF4-FFF2-40B4-BE49-F238E27FC236}">
                  <a16:creationId xmlns:a16="http://schemas.microsoft.com/office/drawing/2014/main" xmlns="" id="{5FCEA726-16D8-4629-A286-18583C986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5" name="Rectangle 65">
              <a:extLst>
                <a:ext uri="{FF2B5EF4-FFF2-40B4-BE49-F238E27FC236}">
                  <a16:creationId xmlns:a16="http://schemas.microsoft.com/office/drawing/2014/main" xmlns="" id="{4B6D0D5B-3F2A-4BC8-9015-C31F02E92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045"/>
              <a:ext cx="20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00"/>
                  </a:solidFill>
                </a:rPr>
                <a:t>Switches in series =&gt; AND</a:t>
              </a:r>
              <a:endParaRPr lang="en-US" altLang="en-US" sz="2800" dirty="0"/>
            </a:p>
          </p:txBody>
        </p:sp>
      </p:grpSp>
      <p:grpSp>
        <p:nvGrpSpPr>
          <p:cNvPr id="230472" name="Group 72">
            <a:extLst>
              <a:ext uri="{FF2B5EF4-FFF2-40B4-BE49-F238E27FC236}">
                <a16:creationId xmlns:a16="http://schemas.microsoft.com/office/drawing/2014/main" xmlns="" id="{216F9001-1666-4C6A-9661-0110FA2938C7}"/>
              </a:ext>
            </a:extLst>
          </p:cNvPr>
          <p:cNvGrpSpPr>
            <a:grpSpLocks/>
          </p:cNvGrpSpPr>
          <p:nvPr/>
        </p:nvGrpSpPr>
        <p:grpSpPr bwMode="auto">
          <a:xfrm>
            <a:off x="5443022" y="1495427"/>
            <a:ext cx="3390900" cy="1543050"/>
            <a:chOff x="3373" y="833"/>
            <a:chExt cx="2136" cy="972"/>
          </a:xfrm>
        </p:grpSpPr>
        <p:sp>
          <p:nvSpPr>
            <p:cNvPr id="230406" name="Freeform 6">
              <a:extLst>
                <a:ext uri="{FF2B5EF4-FFF2-40B4-BE49-F238E27FC236}">
                  <a16:creationId xmlns:a16="http://schemas.microsoft.com/office/drawing/2014/main" xmlns="" id="{10655F90-0A84-409C-97C9-8A844070F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07" name="Freeform 7">
              <a:extLst>
                <a:ext uri="{FF2B5EF4-FFF2-40B4-BE49-F238E27FC236}">
                  <a16:creationId xmlns:a16="http://schemas.microsoft.com/office/drawing/2014/main" xmlns="" id="{643B9C1F-EF44-4CFE-9E31-C1FFEBB61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08" name="Line 8">
              <a:extLst>
                <a:ext uri="{FF2B5EF4-FFF2-40B4-BE49-F238E27FC236}">
                  <a16:creationId xmlns:a16="http://schemas.microsoft.com/office/drawing/2014/main" xmlns="" id="{1F434224-BEB6-409B-AA31-61F5A53AF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09" name="Line 9">
              <a:extLst>
                <a:ext uri="{FF2B5EF4-FFF2-40B4-BE49-F238E27FC236}">
                  <a16:creationId xmlns:a16="http://schemas.microsoft.com/office/drawing/2014/main" xmlns="" id="{BCA18AB8-5B73-424E-A7FC-17890CBCE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0" name="Line 10">
              <a:extLst>
                <a:ext uri="{FF2B5EF4-FFF2-40B4-BE49-F238E27FC236}">
                  <a16:creationId xmlns:a16="http://schemas.microsoft.com/office/drawing/2014/main" xmlns="" id="{F021FD8A-BF5F-4E8B-BD37-84A04E38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1" name="Line 11">
              <a:extLst>
                <a:ext uri="{FF2B5EF4-FFF2-40B4-BE49-F238E27FC236}">
                  <a16:creationId xmlns:a16="http://schemas.microsoft.com/office/drawing/2014/main" xmlns="" id="{60CA2E86-3208-4CEE-8630-E3CC2D5AE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2" name="Line 12">
              <a:extLst>
                <a:ext uri="{FF2B5EF4-FFF2-40B4-BE49-F238E27FC236}">
                  <a16:creationId xmlns:a16="http://schemas.microsoft.com/office/drawing/2014/main" xmlns="" id="{0B1539FC-317B-459B-987F-65F2627F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3" name="Freeform 13">
              <a:extLst>
                <a:ext uri="{FF2B5EF4-FFF2-40B4-BE49-F238E27FC236}">
                  <a16:creationId xmlns:a16="http://schemas.microsoft.com/office/drawing/2014/main" xmlns="" id="{C39CE5CD-BD95-4C3B-B65F-3DDB4640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4" name="Line 14">
              <a:extLst>
                <a:ext uri="{FF2B5EF4-FFF2-40B4-BE49-F238E27FC236}">
                  <a16:creationId xmlns:a16="http://schemas.microsoft.com/office/drawing/2014/main" xmlns="" id="{9C3A5788-2B1F-40CF-B713-74035A1C7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5" name="Line 15">
              <a:extLst>
                <a:ext uri="{FF2B5EF4-FFF2-40B4-BE49-F238E27FC236}">
                  <a16:creationId xmlns:a16="http://schemas.microsoft.com/office/drawing/2014/main" xmlns="" id="{91913B60-1739-4F50-BF28-69AE96A91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6" name="Line 16">
              <a:extLst>
                <a:ext uri="{FF2B5EF4-FFF2-40B4-BE49-F238E27FC236}">
                  <a16:creationId xmlns:a16="http://schemas.microsoft.com/office/drawing/2014/main" xmlns="" id="{04F9C045-42A3-407A-A5BC-2840663CA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7" name="Line 17">
              <a:extLst>
                <a:ext uri="{FF2B5EF4-FFF2-40B4-BE49-F238E27FC236}">
                  <a16:creationId xmlns:a16="http://schemas.microsoft.com/office/drawing/2014/main" xmlns="" id="{4625242A-EAB7-49FA-B1E1-98A659AAE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8" name="Line 18">
              <a:extLst>
                <a:ext uri="{FF2B5EF4-FFF2-40B4-BE49-F238E27FC236}">
                  <a16:creationId xmlns:a16="http://schemas.microsoft.com/office/drawing/2014/main" xmlns="" id="{304555F4-7B62-4AA7-882C-EACFA2E3A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19" name="Line 19">
              <a:extLst>
                <a:ext uri="{FF2B5EF4-FFF2-40B4-BE49-F238E27FC236}">
                  <a16:creationId xmlns:a16="http://schemas.microsoft.com/office/drawing/2014/main" xmlns="" id="{4E85DB97-EA6C-464D-B3C0-653BD0D97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0" name="Line 20">
              <a:extLst>
                <a:ext uri="{FF2B5EF4-FFF2-40B4-BE49-F238E27FC236}">
                  <a16:creationId xmlns:a16="http://schemas.microsoft.com/office/drawing/2014/main" xmlns="" id="{DF459CF4-E9C3-4558-950F-D8229903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1" name="Line 21">
              <a:extLst>
                <a:ext uri="{FF2B5EF4-FFF2-40B4-BE49-F238E27FC236}">
                  <a16:creationId xmlns:a16="http://schemas.microsoft.com/office/drawing/2014/main" xmlns="" id="{1FCFB567-1446-4A71-B260-1F10F7956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22" name="Line 22">
              <a:extLst>
                <a:ext uri="{FF2B5EF4-FFF2-40B4-BE49-F238E27FC236}">
                  <a16:creationId xmlns:a16="http://schemas.microsoft.com/office/drawing/2014/main" xmlns="" id="{98FD3B65-58D3-415E-B815-7FA4A6AE1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3" name="Freeform 33">
              <a:extLst>
                <a:ext uri="{FF2B5EF4-FFF2-40B4-BE49-F238E27FC236}">
                  <a16:creationId xmlns:a16="http://schemas.microsoft.com/office/drawing/2014/main" xmlns="" id="{320F3C10-B594-47B6-B48A-9CF58D065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4" name="Freeform 34">
              <a:extLst>
                <a:ext uri="{FF2B5EF4-FFF2-40B4-BE49-F238E27FC236}">
                  <a16:creationId xmlns:a16="http://schemas.microsoft.com/office/drawing/2014/main" xmlns="" id="{7205D1D2-67C8-4F0E-95EC-8C19792E5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35" name="Line 35">
              <a:extLst>
                <a:ext uri="{FF2B5EF4-FFF2-40B4-BE49-F238E27FC236}">
                  <a16:creationId xmlns:a16="http://schemas.microsoft.com/office/drawing/2014/main" xmlns="" id="{95C18F38-B070-462A-B6AF-20E6C55D9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2" name="Line 42">
              <a:extLst>
                <a:ext uri="{FF2B5EF4-FFF2-40B4-BE49-F238E27FC236}">
                  <a16:creationId xmlns:a16="http://schemas.microsoft.com/office/drawing/2014/main" xmlns="" id="{B4C5CCB0-FCA3-4F24-AFF1-22174C927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3" name="Line 43">
              <a:extLst>
                <a:ext uri="{FF2B5EF4-FFF2-40B4-BE49-F238E27FC236}">
                  <a16:creationId xmlns:a16="http://schemas.microsoft.com/office/drawing/2014/main" xmlns="" id="{D3FD879B-7FC3-4B2C-B2E4-E5FE383D5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4" name="Line 44">
              <a:extLst>
                <a:ext uri="{FF2B5EF4-FFF2-40B4-BE49-F238E27FC236}">
                  <a16:creationId xmlns:a16="http://schemas.microsoft.com/office/drawing/2014/main" xmlns="" id="{00EBD5D2-80BB-4FBA-A293-3D043ECC8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5" name="Line 45">
              <a:extLst>
                <a:ext uri="{FF2B5EF4-FFF2-40B4-BE49-F238E27FC236}">
                  <a16:creationId xmlns:a16="http://schemas.microsoft.com/office/drawing/2014/main" xmlns="" id="{29558309-3429-4CDE-B773-EF378E932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6" name="Line 46">
              <a:extLst>
                <a:ext uri="{FF2B5EF4-FFF2-40B4-BE49-F238E27FC236}">
                  <a16:creationId xmlns:a16="http://schemas.microsoft.com/office/drawing/2014/main" xmlns="" id="{7EA961EB-F708-44FE-9CC7-67963F5C6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7" name="Line 47">
              <a:extLst>
                <a:ext uri="{FF2B5EF4-FFF2-40B4-BE49-F238E27FC236}">
                  <a16:creationId xmlns:a16="http://schemas.microsoft.com/office/drawing/2014/main" xmlns="" id="{4501CA7A-FAFA-4A2E-A3F1-BF5B869F4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8" name="Line 48">
              <a:extLst>
                <a:ext uri="{FF2B5EF4-FFF2-40B4-BE49-F238E27FC236}">
                  <a16:creationId xmlns:a16="http://schemas.microsoft.com/office/drawing/2014/main" xmlns="" id="{07346A53-411A-4692-AFBD-DB813648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49" name="Line 49">
              <a:extLst>
                <a:ext uri="{FF2B5EF4-FFF2-40B4-BE49-F238E27FC236}">
                  <a16:creationId xmlns:a16="http://schemas.microsoft.com/office/drawing/2014/main" xmlns="" id="{E320BD9D-565C-43A2-93D8-1D95EE88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0" name="Line 50">
              <a:extLst>
                <a:ext uri="{FF2B5EF4-FFF2-40B4-BE49-F238E27FC236}">
                  <a16:creationId xmlns:a16="http://schemas.microsoft.com/office/drawing/2014/main" xmlns="" id="{9D5DBB0C-ACD8-47D8-BD70-043DF24E3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1" name="Line 51">
              <a:extLst>
                <a:ext uri="{FF2B5EF4-FFF2-40B4-BE49-F238E27FC236}">
                  <a16:creationId xmlns:a16="http://schemas.microsoft.com/office/drawing/2014/main" xmlns="" id="{3E7F3562-C4EC-4026-9090-118AD81E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2" name="Line 52">
              <a:extLst>
                <a:ext uri="{FF2B5EF4-FFF2-40B4-BE49-F238E27FC236}">
                  <a16:creationId xmlns:a16="http://schemas.microsoft.com/office/drawing/2014/main" xmlns="" id="{08454FEB-F26F-4193-83EC-7F7A418B3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53" name="Line 53">
              <a:extLst>
                <a:ext uri="{FF2B5EF4-FFF2-40B4-BE49-F238E27FC236}">
                  <a16:creationId xmlns:a16="http://schemas.microsoft.com/office/drawing/2014/main" xmlns="" id="{AB5FF667-0D55-43AA-8E0D-19189CEB9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66" name="Rectangle 66">
              <a:extLst>
                <a:ext uri="{FF2B5EF4-FFF2-40B4-BE49-F238E27FC236}">
                  <a16:creationId xmlns:a16="http://schemas.microsoft.com/office/drawing/2014/main" xmlns="" id="{8A242977-44CC-45E3-BE92-CEB6417F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33"/>
              <a:ext cx="2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00"/>
                  </a:solidFill>
                </a:rPr>
                <a:t>Switches in parallel =&gt; OR</a:t>
              </a:r>
              <a:endParaRPr lang="en-US" altLang="en-US" sz="2800" dirty="0"/>
            </a:p>
          </p:txBody>
        </p:sp>
      </p:grpSp>
      <p:sp>
        <p:nvSpPr>
          <p:cNvPr id="230468" name="Rectangle 68">
            <a:extLst>
              <a:ext uri="{FF2B5EF4-FFF2-40B4-BE49-F238E27FC236}">
                <a16:creationId xmlns:a16="http://schemas.microsoft.com/office/drawing/2014/main" xmlns="" id="{83E79BF2-52CE-4619-A454-164923ED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550" y="4367213"/>
            <a:ext cx="529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30535" name="Group 135">
            <a:extLst>
              <a:ext uri="{FF2B5EF4-FFF2-40B4-BE49-F238E27FC236}">
                <a16:creationId xmlns:a16="http://schemas.microsoft.com/office/drawing/2014/main" xmlns="" id="{6481C85B-FEED-4F3A-BEAB-CAA60772A3F8}"/>
              </a:ext>
            </a:extLst>
          </p:cNvPr>
          <p:cNvGrpSpPr>
            <a:grpSpLocks/>
          </p:cNvGrpSpPr>
          <p:nvPr/>
        </p:nvGrpSpPr>
        <p:grpSpPr bwMode="auto">
          <a:xfrm>
            <a:off x="5551766" y="4932783"/>
            <a:ext cx="3957638" cy="1582737"/>
            <a:chOff x="3080" y="3009"/>
            <a:chExt cx="2493" cy="997"/>
          </a:xfrm>
        </p:grpSpPr>
        <p:sp>
          <p:nvSpPr>
            <p:cNvPr id="230474" name="Freeform 74">
              <a:extLst>
                <a:ext uri="{FF2B5EF4-FFF2-40B4-BE49-F238E27FC236}">
                  <a16:creationId xmlns:a16="http://schemas.microsoft.com/office/drawing/2014/main" xmlns="" id="{F42E7B12-451F-4B1B-8D3C-2C75E4CF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378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75" name="Line 75">
              <a:extLst>
                <a:ext uri="{FF2B5EF4-FFF2-40B4-BE49-F238E27FC236}">
                  <a16:creationId xmlns:a16="http://schemas.microsoft.com/office/drawing/2014/main" xmlns="" id="{1780FCE8-EEC1-4FD6-9F8F-356DDE7AB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" y="344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76" name="Line 76">
              <a:extLst>
                <a:ext uri="{FF2B5EF4-FFF2-40B4-BE49-F238E27FC236}">
                  <a16:creationId xmlns:a16="http://schemas.microsoft.com/office/drawing/2014/main" xmlns="" id="{CF304D42-4CA0-4D5B-83A7-05F7282CE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77" name="Line 77">
              <a:extLst>
                <a:ext uri="{FF2B5EF4-FFF2-40B4-BE49-F238E27FC236}">
                  <a16:creationId xmlns:a16="http://schemas.microsoft.com/office/drawing/2014/main" xmlns="" id="{86783DA8-22CC-4E79-8B41-DE7C15B89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3446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78" name="Line 78">
              <a:extLst>
                <a:ext uri="{FF2B5EF4-FFF2-40B4-BE49-F238E27FC236}">
                  <a16:creationId xmlns:a16="http://schemas.microsoft.com/office/drawing/2014/main" xmlns="" id="{98D4CC52-702D-4E83-B2F8-6B050C8BF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79" name="Line 79">
              <a:extLst>
                <a:ext uri="{FF2B5EF4-FFF2-40B4-BE49-F238E27FC236}">
                  <a16:creationId xmlns:a16="http://schemas.microsoft.com/office/drawing/2014/main" xmlns="" id="{DC9C045F-372D-40EC-AD54-E7664308E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0" name="Line 80">
              <a:extLst>
                <a:ext uri="{FF2B5EF4-FFF2-40B4-BE49-F238E27FC236}">
                  <a16:creationId xmlns:a16="http://schemas.microsoft.com/office/drawing/2014/main" xmlns="" id="{29F6F4C6-1113-402D-9728-CD1A2CCD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1" name="Line 81">
              <a:extLst>
                <a:ext uri="{FF2B5EF4-FFF2-40B4-BE49-F238E27FC236}">
                  <a16:creationId xmlns:a16="http://schemas.microsoft.com/office/drawing/2014/main" xmlns="" id="{88EBF699-3876-45F8-AF80-32A510671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7" y="3515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2" name="Line 82">
              <a:extLst>
                <a:ext uri="{FF2B5EF4-FFF2-40B4-BE49-F238E27FC236}">
                  <a16:creationId xmlns:a16="http://schemas.microsoft.com/office/drawing/2014/main" xmlns="" id="{11C26A12-AAA0-44E4-86FA-AB4713A5F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3515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4" name="Freeform 84">
              <a:extLst>
                <a:ext uri="{FF2B5EF4-FFF2-40B4-BE49-F238E27FC236}">
                  <a16:creationId xmlns:a16="http://schemas.microsoft.com/office/drawing/2014/main" xmlns="" id="{674216EF-DB78-4E7A-9346-82CAE99D2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3483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5" name="Freeform 85">
              <a:extLst>
                <a:ext uri="{FF2B5EF4-FFF2-40B4-BE49-F238E27FC236}">
                  <a16:creationId xmlns:a16="http://schemas.microsoft.com/office/drawing/2014/main" xmlns="" id="{4D1A34B5-335D-4399-B446-92615CF82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489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6" name="Line 86">
              <a:extLst>
                <a:ext uri="{FF2B5EF4-FFF2-40B4-BE49-F238E27FC236}">
                  <a16:creationId xmlns:a16="http://schemas.microsoft.com/office/drawing/2014/main" xmlns="" id="{04841AF8-02CE-48BA-8EA2-420C4D2DC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" y="3466"/>
              <a:ext cx="266" cy="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7" name="Line 87">
              <a:extLst>
                <a:ext uri="{FF2B5EF4-FFF2-40B4-BE49-F238E27FC236}">
                  <a16:creationId xmlns:a16="http://schemas.microsoft.com/office/drawing/2014/main" xmlns="" id="{AF8B68A7-30D6-42E4-AA2D-DD73BA91B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35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89" name="Line 89">
              <a:extLst>
                <a:ext uri="{FF2B5EF4-FFF2-40B4-BE49-F238E27FC236}">
                  <a16:creationId xmlns:a16="http://schemas.microsoft.com/office/drawing/2014/main" xmlns="" id="{D0EEAE47-CB6A-4BEF-A22F-2D883A7A1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3" y="3510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0" name="Line 90">
              <a:extLst>
                <a:ext uri="{FF2B5EF4-FFF2-40B4-BE49-F238E27FC236}">
                  <a16:creationId xmlns:a16="http://schemas.microsoft.com/office/drawing/2014/main" xmlns="" id="{85E7CF64-C2B3-4453-BF40-2120A0F71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3519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2" name="Text Box 92">
              <a:extLst>
                <a:ext uri="{FF2B5EF4-FFF2-40B4-BE49-F238E27FC236}">
                  <a16:creationId xmlns:a16="http://schemas.microsoft.com/office/drawing/2014/main" xmlns="" id="{B7D0158E-993B-4184-AAE1-33CB4B43E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3240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/>
                <a:t>C</a:t>
              </a:r>
            </a:p>
          </p:txBody>
        </p:sp>
        <p:sp>
          <p:nvSpPr>
            <p:cNvPr id="230493" name="Line 93">
              <a:extLst>
                <a:ext uri="{FF2B5EF4-FFF2-40B4-BE49-F238E27FC236}">
                  <a16:creationId xmlns:a16="http://schemas.microsoft.com/office/drawing/2014/main" xmlns="" id="{47D77E3A-7ADA-4348-AD88-ACDB553C2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3244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5" name="Line 95">
              <a:extLst>
                <a:ext uri="{FF2B5EF4-FFF2-40B4-BE49-F238E27FC236}">
                  <a16:creationId xmlns:a16="http://schemas.microsoft.com/office/drawing/2014/main" xmlns="" id="{6C48C1B7-C064-4D51-9F77-81F481C92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660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6" name="Line 96">
              <a:extLst>
                <a:ext uri="{FF2B5EF4-FFF2-40B4-BE49-F238E27FC236}">
                  <a16:creationId xmlns:a16="http://schemas.microsoft.com/office/drawing/2014/main" xmlns="" id="{615DBE0B-FD98-4800-B744-CD882C81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72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7" name="Line 97">
              <a:extLst>
                <a:ext uri="{FF2B5EF4-FFF2-40B4-BE49-F238E27FC236}">
                  <a16:creationId xmlns:a16="http://schemas.microsoft.com/office/drawing/2014/main" xmlns="" id="{65340561-A887-45B1-8DBC-AF08DDABD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798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8" name="Line 98">
              <a:extLst>
                <a:ext uri="{FF2B5EF4-FFF2-40B4-BE49-F238E27FC236}">
                  <a16:creationId xmlns:a16="http://schemas.microsoft.com/office/drawing/2014/main" xmlns="" id="{07FD5046-E3B0-4F79-A8AC-9E0A4E8B9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866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499" name="Line 99">
              <a:extLst>
                <a:ext uri="{FF2B5EF4-FFF2-40B4-BE49-F238E27FC236}">
                  <a16:creationId xmlns:a16="http://schemas.microsoft.com/office/drawing/2014/main" xmlns="" id="{E3A8A850-23CE-4E6E-A415-360349CE3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3982"/>
              <a:ext cx="16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500" name="Line 100">
              <a:extLst>
                <a:ext uri="{FF2B5EF4-FFF2-40B4-BE49-F238E27FC236}">
                  <a16:creationId xmlns:a16="http://schemas.microsoft.com/office/drawing/2014/main" xmlns="" id="{FE4E4CB2-DE66-4421-AB3E-D58186551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3514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501" name="Line 101">
              <a:extLst>
                <a:ext uri="{FF2B5EF4-FFF2-40B4-BE49-F238E27FC236}">
                  <a16:creationId xmlns:a16="http://schemas.microsoft.com/office/drawing/2014/main" xmlns="" id="{731A6BC2-4501-483F-A976-697F4EC1E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3876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502" name="Line 102">
              <a:extLst>
                <a:ext uri="{FF2B5EF4-FFF2-40B4-BE49-F238E27FC236}">
                  <a16:creationId xmlns:a16="http://schemas.microsoft.com/office/drawing/2014/main" xmlns="" id="{D316843C-4BE4-4966-9E78-B6554BE3B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3519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0533" name="Rectangle 133">
              <a:extLst>
                <a:ext uri="{FF2B5EF4-FFF2-40B4-BE49-F238E27FC236}">
                  <a16:creationId xmlns:a16="http://schemas.microsoft.com/office/drawing/2014/main" xmlns="" id="{D14603D7-854D-47B7-B131-F7596DC6B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009"/>
              <a:ext cx="24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00"/>
                  </a:solidFill>
                </a:rPr>
                <a:t>Normally-closed switch =&gt; NOT</a:t>
              </a:r>
              <a:endParaRPr lang="en-US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>
            <a:extLst>
              <a:ext uri="{FF2B5EF4-FFF2-40B4-BE49-F238E27FC236}">
                <a16:creationId xmlns:a16="http://schemas.microsoft.com/office/drawing/2014/main" xmlns="" id="{06D05571-1390-4E5C-884A-BED88FBB9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2175" y="1241426"/>
            <a:ext cx="7772400" cy="5027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/>
              <a:t>Example: Logic Using Switches</a:t>
            </a:r>
            <a:r>
              <a:rPr lang="en-US" altLang="en-US" sz="2800"/>
              <a:t>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Light is on (L = 1) for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L(A, B, C, D) =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/>
              <a:t>and off (L = 0), otherwise.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Useful model for relay circuits and for CMOS gate circuits, the foundation of current digital logic technology</a:t>
            </a:r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xmlns="" id="{E131A94B-DF8C-4C4F-A2CA-D55AED638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1663" y="100013"/>
            <a:ext cx="8413750" cy="1020762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Logic Function Implementation </a:t>
            </a:r>
            <a:r>
              <a:rPr lang="en-US" altLang="en-US"/>
              <a:t>(Continued)</a:t>
            </a:r>
          </a:p>
        </p:txBody>
      </p:sp>
      <p:sp>
        <p:nvSpPr>
          <p:cNvPr id="323655" name="Text Box 71">
            <a:extLst>
              <a:ext uri="{FF2B5EF4-FFF2-40B4-BE49-F238E27FC236}">
                <a16:creationId xmlns:a16="http://schemas.microsoft.com/office/drawing/2014/main" xmlns="" id="{DDA3E439-E20B-415C-B7B8-5FAB29249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155416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/>
              <a:t>B</a:t>
            </a:r>
          </a:p>
        </p:txBody>
      </p:sp>
      <p:grpSp>
        <p:nvGrpSpPr>
          <p:cNvPr id="323662" name="Group 78">
            <a:extLst>
              <a:ext uri="{FF2B5EF4-FFF2-40B4-BE49-F238E27FC236}">
                <a16:creationId xmlns:a16="http://schemas.microsoft.com/office/drawing/2014/main" xmlns="" id="{2ABCC096-7CBF-4C20-9784-9B1F4D71AAB8}"/>
              </a:ext>
            </a:extLst>
          </p:cNvPr>
          <p:cNvGrpSpPr>
            <a:grpSpLocks/>
          </p:cNvGrpSpPr>
          <p:nvPr/>
        </p:nvGrpSpPr>
        <p:grpSpPr bwMode="auto">
          <a:xfrm>
            <a:off x="3278189" y="1890714"/>
            <a:ext cx="5500687" cy="1830387"/>
            <a:chOff x="1105" y="1191"/>
            <a:chExt cx="3465" cy="1153"/>
          </a:xfrm>
        </p:grpSpPr>
        <p:grpSp>
          <p:nvGrpSpPr>
            <p:cNvPr id="323616" name="Group 32">
              <a:extLst>
                <a:ext uri="{FF2B5EF4-FFF2-40B4-BE49-F238E27FC236}">
                  <a16:creationId xmlns:a16="http://schemas.microsoft.com/office/drawing/2014/main" xmlns="" id="{4B63D927-C6FD-47FD-B811-1FA99CE20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" y="1524"/>
              <a:ext cx="360" cy="274"/>
              <a:chOff x="3131" y="1339"/>
              <a:chExt cx="360" cy="274"/>
            </a:xfrm>
          </p:grpSpPr>
          <p:sp>
            <p:nvSpPr>
              <p:cNvPr id="323589" name="Freeform 5">
                <a:extLst>
                  <a:ext uri="{FF2B5EF4-FFF2-40B4-BE49-F238E27FC236}">
                    <a16:creationId xmlns:a16="http://schemas.microsoft.com/office/drawing/2014/main" xmlns="" id="{0133A94D-6531-4052-BAD2-6235AB1E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" y="1339"/>
                <a:ext cx="320" cy="274"/>
              </a:xfrm>
              <a:custGeom>
                <a:avLst/>
                <a:gdLst>
                  <a:gd name="T0" fmla="*/ 320 w 320"/>
                  <a:gd name="T1" fmla="*/ 137 h 274"/>
                  <a:gd name="T2" fmla="*/ 319 w 320"/>
                  <a:gd name="T3" fmla="*/ 154 h 274"/>
                  <a:gd name="T4" fmla="*/ 315 w 320"/>
                  <a:gd name="T5" fmla="*/ 171 h 274"/>
                  <a:gd name="T6" fmla="*/ 308 w 320"/>
                  <a:gd name="T7" fmla="*/ 188 h 274"/>
                  <a:gd name="T8" fmla="*/ 300 w 320"/>
                  <a:gd name="T9" fmla="*/ 204 h 274"/>
                  <a:gd name="T10" fmla="*/ 288 w 320"/>
                  <a:gd name="T11" fmla="*/ 219 h 274"/>
                  <a:gd name="T12" fmla="*/ 275 w 320"/>
                  <a:gd name="T13" fmla="*/ 232 h 274"/>
                  <a:gd name="T14" fmla="*/ 260 w 320"/>
                  <a:gd name="T15" fmla="*/ 244 h 274"/>
                  <a:gd name="T16" fmla="*/ 243 w 320"/>
                  <a:gd name="T17" fmla="*/ 255 h 274"/>
                  <a:gd name="T18" fmla="*/ 225 w 320"/>
                  <a:gd name="T19" fmla="*/ 263 h 274"/>
                  <a:gd name="T20" fmla="*/ 205 w 320"/>
                  <a:gd name="T21" fmla="*/ 269 h 274"/>
                  <a:gd name="T22" fmla="*/ 185 w 320"/>
                  <a:gd name="T23" fmla="*/ 272 h 274"/>
                  <a:gd name="T24" fmla="*/ 165 w 320"/>
                  <a:gd name="T25" fmla="*/ 274 h 274"/>
                  <a:gd name="T26" fmla="*/ 144 w 320"/>
                  <a:gd name="T27" fmla="*/ 273 h 274"/>
                  <a:gd name="T28" fmla="*/ 124 w 320"/>
                  <a:gd name="T29" fmla="*/ 271 h 274"/>
                  <a:gd name="T30" fmla="*/ 105 w 320"/>
                  <a:gd name="T31" fmla="*/ 266 h 274"/>
                  <a:gd name="T32" fmla="*/ 85 w 320"/>
                  <a:gd name="T33" fmla="*/ 258 h 274"/>
                  <a:gd name="T34" fmla="*/ 68 w 320"/>
                  <a:gd name="T35" fmla="*/ 249 h 274"/>
                  <a:gd name="T36" fmla="*/ 52 w 320"/>
                  <a:gd name="T37" fmla="*/ 239 h 274"/>
                  <a:gd name="T38" fmla="*/ 39 w 320"/>
                  <a:gd name="T39" fmla="*/ 226 h 274"/>
                  <a:gd name="T40" fmla="*/ 25 w 320"/>
                  <a:gd name="T41" fmla="*/ 211 h 274"/>
                  <a:gd name="T42" fmla="*/ 16 w 320"/>
                  <a:gd name="T43" fmla="*/ 196 h 274"/>
                  <a:gd name="T44" fmla="*/ 8 w 320"/>
                  <a:gd name="T45" fmla="*/ 180 h 274"/>
                  <a:gd name="T46" fmla="*/ 3 w 320"/>
                  <a:gd name="T47" fmla="*/ 163 h 274"/>
                  <a:gd name="T48" fmla="*/ 0 w 320"/>
                  <a:gd name="T49" fmla="*/ 146 h 274"/>
                  <a:gd name="T50" fmla="*/ 0 w 320"/>
                  <a:gd name="T51" fmla="*/ 128 h 274"/>
                  <a:gd name="T52" fmla="*/ 3 w 320"/>
                  <a:gd name="T53" fmla="*/ 111 h 274"/>
                  <a:gd name="T54" fmla="*/ 8 w 320"/>
                  <a:gd name="T55" fmla="*/ 93 h 274"/>
                  <a:gd name="T56" fmla="*/ 16 w 320"/>
                  <a:gd name="T57" fmla="*/ 77 h 274"/>
                  <a:gd name="T58" fmla="*/ 25 w 320"/>
                  <a:gd name="T59" fmla="*/ 63 h 274"/>
                  <a:gd name="T60" fmla="*/ 39 w 320"/>
                  <a:gd name="T61" fmla="*/ 48 h 274"/>
                  <a:gd name="T62" fmla="*/ 52 w 320"/>
                  <a:gd name="T63" fmla="*/ 35 h 274"/>
                  <a:gd name="T64" fmla="*/ 68 w 320"/>
                  <a:gd name="T65" fmla="*/ 25 h 274"/>
                  <a:gd name="T66" fmla="*/ 85 w 320"/>
                  <a:gd name="T67" fmla="*/ 16 h 274"/>
                  <a:gd name="T68" fmla="*/ 105 w 320"/>
                  <a:gd name="T69" fmla="*/ 8 h 274"/>
                  <a:gd name="T70" fmla="*/ 124 w 320"/>
                  <a:gd name="T71" fmla="*/ 3 h 274"/>
                  <a:gd name="T72" fmla="*/ 144 w 320"/>
                  <a:gd name="T73" fmla="*/ 1 h 274"/>
                  <a:gd name="T74" fmla="*/ 165 w 320"/>
                  <a:gd name="T75" fmla="*/ 0 h 274"/>
                  <a:gd name="T76" fmla="*/ 185 w 320"/>
                  <a:gd name="T77" fmla="*/ 2 h 274"/>
                  <a:gd name="T78" fmla="*/ 205 w 320"/>
                  <a:gd name="T79" fmla="*/ 5 h 274"/>
                  <a:gd name="T80" fmla="*/ 225 w 320"/>
                  <a:gd name="T81" fmla="*/ 11 h 274"/>
                  <a:gd name="T82" fmla="*/ 243 w 320"/>
                  <a:gd name="T83" fmla="*/ 19 h 274"/>
                  <a:gd name="T84" fmla="*/ 260 w 320"/>
                  <a:gd name="T85" fmla="*/ 29 h 274"/>
                  <a:gd name="T86" fmla="*/ 275 w 320"/>
                  <a:gd name="T87" fmla="*/ 42 h 274"/>
                  <a:gd name="T88" fmla="*/ 288 w 320"/>
                  <a:gd name="T89" fmla="*/ 55 h 274"/>
                  <a:gd name="T90" fmla="*/ 300 w 320"/>
                  <a:gd name="T91" fmla="*/ 69 h 274"/>
                  <a:gd name="T92" fmla="*/ 308 w 320"/>
                  <a:gd name="T93" fmla="*/ 85 h 274"/>
                  <a:gd name="T94" fmla="*/ 315 w 320"/>
                  <a:gd name="T95" fmla="*/ 103 h 274"/>
                  <a:gd name="T96" fmla="*/ 319 w 320"/>
                  <a:gd name="T97" fmla="*/ 120 h 274"/>
                  <a:gd name="T98" fmla="*/ 320 w 320"/>
                  <a:gd name="T99" fmla="*/ 137 h 274"/>
                  <a:gd name="T100" fmla="*/ 320 w 320"/>
                  <a:gd name="T101" fmla="*/ 13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0" h="274">
                    <a:moveTo>
                      <a:pt x="320" y="137"/>
                    </a:moveTo>
                    <a:lnTo>
                      <a:pt x="319" y="154"/>
                    </a:lnTo>
                    <a:lnTo>
                      <a:pt x="315" y="171"/>
                    </a:lnTo>
                    <a:lnTo>
                      <a:pt x="308" y="188"/>
                    </a:lnTo>
                    <a:lnTo>
                      <a:pt x="300" y="204"/>
                    </a:lnTo>
                    <a:lnTo>
                      <a:pt x="288" y="219"/>
                    </a:lnTo>
                    <a:lnTo>
                      <a:pt x="275" y="232"/>
                    </a:lnTo>
                    <a:lnTo>
                      <a:pt x="260" y="244"/>
                    </a:lnTo>
                    <a:lnTo>
                      <a:pt x="243" y="255"/>
                    </a:lnTo>
                    <a:lnTo>
                      <a:pt x="225" y="263"/>
                    </a:lnTo>
                    <a:lnTo>
                      <a:pt x="205" y="269"/>
                    </a:lnTo>
                    <a:lnTo>
                      <a:pt x="185" y="272"/>
                    </a:lnTo>
                    <a:lnTo>
                      <a:pt x="165" y="274"/>
                    </a:lnTo>
                    <a:lnTo>
                      <a:pt x="144" y="273"/>
                    </a:lnTo>
                    <a:lnTo>
                      <a:pt x="124" y="271"/>
                    </a:lnTo>
                    <a:lnTo>
                      <a:pt x="105" y="266"/>
                    </a:lnTo>
                    <a:lnTo>
                      <a:pt x="85" y="258"/>
                    </a:lnTo>
                    <a:lnTo>
                      <a:pt x="68" y="249"/>
                    </a:lnTo>
                    <a:lnTo>
                      <a:pt x="52" y="239"/>
                    </a:lnTo>
                    <a:lnTo>
                      <a:pt x="39" y="226"/>
                    </a:lnTo>
                    <a:lnTo>
                      <a:pt x="25" y="211"/>
                    </a:lnTo>
                    <a:lnTo>
                      <a:pt x="16" y="196"/>
                    </a:lnTo>
                    <a:lnTo>
                      <a:pt x="8" y="180"/>
                    </a:lnTo>
                    <a:lnTo>
                      <a:pt x="3" y="163"/>
                    </a:lnTo>
                    <a:lnTo>
                      <a:pt x="0" y="146"/>
                    </a:lnTo>
                    <a:lnTo>
                      <a:pt x="0" y="128"/>
                    </a:lnTo>
                    <a:lnTo>
                      <a:pt x="3" y="111"/>
                    </a:lnTo>
                    <a:lnTo>
                      <a:pt x="8" y="93"/>
                    </a:lnTo>
                    <a:lnTo>
                      <a:pt x="16" y="77"/>
                    </a:lnTo>
                    <a:lnTo>
                      <a:pt x="25" y="63"/>
                    </a:lnTo>
                    <a:lnTo>
                      <a:pt x="39" y="48"/>
                    </a:lnTo>
                    <a:lnTo>
                      <a:pt x="52" y="35"/>
                    </a:lnTo>
                    <a:lnTo>
                      <a:pt x="68" y="25"/>
                    </a:lnTo>
                    <a:lnTo>
                      <a:pt x="85" y="16"/>
                    </a:lnTo>
                    <a:lnTo>
                      <a:pt x="105" y="8"/>
                    </a:lnTo>
                    <a:lnTo>
                      <a:pt x="124" y="3"/>
                    </a:lnTo>
                    <a:lnTo>
                      <a:pt x="144" y="1"/>
                    </a:lnTo>
                    <a:lnTo>
                      <a:pt x="165" y="0"/>
                    </a:lnTo>
                    <a:lnTo>
                      <a:pt x="185" y="2"/>
                    </a:lnTo>
                    <a:lnTo>
                      <a:pt x="205" y="5"/>
                    </a:lnTo>
                    <a:lnTo>
                      <a:pt x="225" y="11"/>
                    </a:lnTo>
                    <a:lnTo>
                      <a:pt x="243" y="19"/>
                    </a:lnTo>
                    <a:lnTo>
                      <a:pt x="260" y="29"/>
                    </a:lnTo>
                    <a:lnTo>
                      <a:pt x="275" y="42"/>
                    </a:lnTo>
                    <a:lnTo>
                      <a:pt x="288" y="55"/>
                    </a:lnTo>
                    <a:lnTo>
                      <a:pt x="300" y="69"/>
                    </a:lnTo>
                    <a:lnTo>
                      <a:pt x="308" y="85"/>
                    </a:lnTo>
                    <a:lnTo>
                      <a:pt x="315" y="103"/>
                    </a:lnTo>
                    <a:lnTo>
                      <a:pt x="319" y="120"/>
                    </a:lnTo>
                    <a:lnTo>
                      <a:pt x="320" y="137"/>
                    </a:lnTo>
                    <a:lnTo>
                      <a:pt x="320" y="137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1" name="Line 7">
                <a:extLst>
                  <a:ext uri="{FF2B5EF4-FFF2-40B4-BE49-F238E27FC236}">
                    <a16:creationId xmlns:a16="http://schemas.microsoft.com/office/drawing/2014/main" xmlns="" id="{31A8977E-D0E9-4710-B1D6-225BD2BE7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1" y="1407"/>
                <a:ext cx="40" cy="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2" name="Line 8">
                <a:extLst>
                  <a:ext uri="{FF2B5EF4-FFF2-40B4-BE49-F238E27FC236}">
                    <a16:creationId xmlns:a16="http://schemas.microsoft.com/office/drawing/2014/main" xmlns="" id="{A988FCD8-C551-4DA1-9E1D-108FD8131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3" name="Line 9">
                <a:extLst>
                  <a:ext uri="{FF2B5EF4-FFF2-40B4-BE49-F238E27FC236}">
                    <a16:creationId xmlns:a16="http://schemas.microsoft.com/office/drawing/2014/main" xmlns="" id="{1408E053-9059-4B18-BA14-34DDF2E8C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1" y="1407"/>
                <a:ext cx="8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4" name="Line 10">
                <a:extLst>
                  <a:ext uri="{FF2B5EF4-FFF2-40B4-BE49-F238E27FC236}">
                    <a16:creationId xmlns:a16="http://schemas.microsoft.com/office/drawing/2014/main" xmlns="" id="{FBD109C9-0B14-4CB8-9EF5-060EBF4C1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1" y="1407"/>
                <a:ext cx="1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5" name="Line 11">
                <a:extLst>
                  <a:ext uri="{FF2B5EF4-FFF2-40B4-BE49-F238E27FC236}">
                    <a16:creationId xmlns:a16="http://schemas.microsoft.com/office/drawing/2014/main" xmlns="" id="{DFBE1B49-421E-4199-BCDC-34FE55A99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6" name="Line 12">
                <a:extLst>
                  <a:ext uri="{FF2B5EF4-FFF2-40B4-BE49-F238E27FC236}">
                    <a16:creationId xmlns:a16="http://schemas.microsoft.com/office/drawing/2014/main" xmlns="" id="{8674AB00-073B-4886-84E5-594E502E4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1" y="1442"/>
                <a:ext cx="40" cy="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7" name="Line 13">
                <a:extLst>
                  <a:ext uri="{FF2B5EF4-FFF2-40B4-BE49-F238E27FC236}">
                    <a16:creationId xmlns:a16="http://schemas.microsoft.com/office/drawing/2014/main" xmlns="" id="{96F1903A-5AEA-4376-8DA6-B681826EA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1" y="1476"/>
                <a:ext cx="1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598" name="Line 14">
                <a:extLst>
                  <a:ext uri="{FF2B5EF4-FFF2-40B4-BE49-F238E27FC236}">
                    <a16:creationId xmlns:a16="http://schemas.microsoft.com/office/drawing/2014/main" xmlns="" id="{581FDFF2-7909-47EA-BBBA-09F8C7CFF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1" y="1476"/>
                <a:ext cx="1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3617" name="Group 33">
              <a:extLst>
                <a:ext uri="{FF2B5EF4-FFF2-40B4-BE49-F238E27FC236}">
                  <a16:creationId xmlns:a16="http://schemas.microsoft.com/office/drawing/2014/main" xmlns="" id="{3F368BCB-D58C-4A9C-B187-F517E7B06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1493"/>
              <a:ext cx="407" cy="178"/>
              <a:chOff x="2017" y="1344"/>
              <a:chExt cx="407" cy="178"/>
            </a:xfrm>
          </p:grpSpPr>
          <p:sp>
            <p:nvSpPr>
              <p:cNvPr id="323599" name="Freeform 15">
                <a:extLst>
                  <a:ext uri="{FF2B5EF4-FFF2-40B4-BE49-F238E27FC236}">
                    <a16:creationId xmlns:a16="http://schemas.microsoft.com/office/drawing/2014/main" xmlns="" id="{F03CF41C-B421-445E-AB24-9497A63FF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0" name="Freeform 16">
                <a:extLst>
                  <a:ext uri="{FF2B5EF4-FFF2-40B4-BE49-F238E27FC236}">
                    <a16:creationId xmlns:a16="http://schemas.microsoft.com/office/drawing/2014/main" xmlns="" id="{AD773C8B-AA43-4155-8B34-0CF6A6620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1" name="Line 17">
                <a:extLst>
                  <a:ext uri="{FF2B5EF4-FFF2-40B4-BE49-F238E27FC236}">
                    <a16:creationId xmlns:a16="http://schemas.microsoft.com/office/drawing/2014/main" xmlns="" id="{62064B8F-7FC4-47C9-8E64-4ADC23207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3618" name="Group 34">
              <a:extLst>
                <a:ext uri="{FF2B5EF4-FFF2-40B4-BE49-F238E27FC236}">
                  <a16:creationId xmlns:a16="http://schemas.microsoft.com/office/drawing/2014/main" xmlns="" id="{22218D97-8183-4190-B658-C75A90E1A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276"/>
              <a:ext cx="407" cy="92"/>
              <a:chOff x="2617" y="1430"/>
              <a:chExt cx="407" cy="92"/>
            </a:xfrm>
          </p:grpSpPr>
          <p:sp>
            <p:nvSpPr>
              <p:cNvPr id="323602" name="Freeform 18">
                <a:extLst>
                  <a:ext uri="{FF2B5EF4-FFF2-40B4-BE49-F238E27FC236}">
                    <a16:creationId xmlns:a16="http://schemas.microsoft.com/office/drawing/2014/main" xmlns="" id="{28FBEA39-72D5-42B2-8FE2-4CCEADC4D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30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6 w 80"/>
                  <a:gd name="T21" fmla="*/ 52 h 69"/>
                  <a:gd name="T22" fmla="*/ 2 w 80"/>
                  <a:gd name="T23" fmla="*/ 44 h 69"/>
                  <a:gd name="T24" fmla="*/ 0 w 80"/>
                  <a:gd name="T25" fmla="*/ 35 h 69"/>
                  <a:gd name="T26" fmla="*/ 2 w 80"/>
                  <a:gd name="T27" fmla="*/ 25 h 69"/>
                  <a:gd name="T28" fmla="*/ 6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30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30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6" y="52"/>
                    </a:lnTo>
                    <a:lnTo>
                      <a:pt x="2" y="44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30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3" name="Freeform 19">
                <a:extLst>
                  <a:ext uri="{FF2B5EF4-FFF2-40B4-BE49-F238E27FC236}">
                    <a16:creationId xmlns:a16="http://schemas.microsoft.com/office/drawing/2014/main" xmlns="" id="{8D655DA2-A604-470F-9320-792B15D7F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4" name="Line 20">
                <a:extLst>
                  <a:ext uri="{FF2B5EF4-FFF2-40B4-BE49-F238E27FC236}">
                    <a16:creationId xmlns:a16="http://schemas.microsoft.com/office/drawing/2014/main" xmlns="" id="{ADBE5950-C5F6-43D7-A502-E3AD224E2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7" y="1430"/>
                <a:ext cx="266" cy="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3619" name="Group 35">
              <a:extLst>
                <a:ext uri="{FF2B5EF4-FFF2-40B4-BE49-F238E27FC236}">
                  <a16:creationId xmlns:a16="http://schemas.microsoft.com/office/drawing/2014/main" xmlns="" id="{0DCF4B81-9CF0-483F-9309-60026AE92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5" y="1896"/>
              <a:ext cx="240" cy="207"/>
              <a:chOff x="1617" y="1653"/>
              <a:chExt cx="240" cy="207"/>
            </a:xfrm>
          </p:grpSpPr>
          <p:sp>
            <p:nvSpPr>
              <p:cNvPr id="323605" name="Line 21">
                <a:extLst>
                  <a:ext uri="{FF2B5EF4-FFF2-40B4-BE49-F238E27FC236}">
                    <a16:creationId xmlns:a16="http://schemas.microsoft.com/office/drawing/2014/main" xmlns="" id="{D20A70E9-A91F-446C-954E-4C0EFB8AF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7" y="1653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6" name="Line 22">
                <a:extLst>
                  <a:ext uri="{FF2B5EF4-FFF2-40B4-BE49-F238E27FC236}">
                    <a16:creationId xmlns:a16="http://schemas.microsoft.com/office/drawing/2014/main" xmlns="" id="{A98FCF9A-8ADD-45B8-B3F6-F80261688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7" y="1722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7" name="Line 23">
                <a:extLst>
                  <a:ext uri="{FF2B5EF4-FFF2-40B4-BE49-F238E27FC236}">
                    <a16:creationId xmlns:a16="http://schemas.microsoft.com/office/drawing/2014/main" xmlns="" id="{DF5E7652-AFA0-4B90-9DBD-9A9E0257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7" y="1791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08" name="Line 24">
                <a:extLst>
                  <a:ext uri="{FF2B5EF4-FFF2-40B4-BE49-F238E27FC236}">
                    <a16:creationId xmlns:a16="http://schemas.microsoft.com/office/drawing/2014/main" xmlns="" id="{4B36ADEB-0791-47C9-B066-D36FE895C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7" y="1859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3620" name="Group 36">
              <a:extLst>
                <a:ext uri="{FF2B5EF4-FFF2-40B4-BE49-F238E27FC236}">
                  <a16:creationId xmlns:a16="http://schemas.microsoft.com/office/drawing/2014/main" xmlns="" id="{6D93924F-6C5D-42FA-B329-96F62E71C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1191"/>
              <a:ext cx="407" cy="178"/>
              <a:chOff x="2017" y="1344"/>
              <a:chExt cx="407" cy="178"/>
            </a:xfrm>
          </p:grpSpPr>
          <p:sp>
            <p:nvSpPr>
              <p:cNvPr id="323621" name="Freeform 37">
                <a:extLst>
                  <a:ext uri="{FF2B5EF4-FFF2-40B4-BE49-F238E27FC236}">
                    <a16:creationId xmlns:a16="http://schemas.microsoft.com/office/drawing/2014/main" xmlns="" id="{938944C1-710C-49C7-9AB1-69B5636DD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22" name="Freeform 38">
                <a:extLst>
                  <a:ext uri="{FF2B5EF4-FFF2-40B4-BE49-F238E27FC236}">
                    <a16:creationId xmlns:a16="http://schemas.microsoft.com/office/drawing/2014/main" xmlns="" id="{6676C8A1-8BA5-4227-9EEE-51C369D39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23" name="Line 39">
                <a:extLst>
                  <a:ext uri="{FF2B5EF4-FFF2-40B4-BE49-F238E27FC236}">
                    <a16:creationId xmlns:a16="http://schemas.microsoft.com/office/drawing/2014/main" xmlns="" id="{0AD68EFD-8110-471C-8BCE-9530425A6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3624" name="Group 40">
              <a:extLst>
                <a:ext uri="{FF2B5EF4-FFF2-40B4-BE49-F238E27FC236}">
                  <a16:creationId xmlns:a16="http://schemas.microsoft.com/office/drawing/2014/main" xmlns="" id="{ADD26273-B6E4-4E72-9141-40B917209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7" y="1799"/>
              <a:ext cx="407" cy="178"/>
              <a:chOff x="2017" y="1344"/>
              <a:chExt cx="407" cy="178"/>
            </a:xfrm>
          </p:grpSpPr>
          <p:sp>
            <p:nvSpPr>
              <p:cNvPr id="323625" name="Freeform 41">
                <a:extLst>
                  <a:ext uri="{FF2B5EF4-FFF2-40B4-BE49-F238E27FC236}">
                    <a16:creationId xmlns:a16="http://schemas.microsoft.com/office/drawing/2014/main" xmlns="" id="{22242B80-A17D-44BC-B739-701417A62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1447"/>
                <a:ext cx="80" cy="69"/>
              </a:xfrm>
              <a:custGeom>
                <a:avLst/>
                <a:gdLst>
                  <a:gd name="T0" fmla="*/ 80 w 80"/>
                  <a:gd name="T1" fmla="*/ 35 h 69"/>
                  <a:gd name="T2" fmla="*/ 79 w 80"/>
                  <a:gd name="T3" fmla="*/ 44 h 69"/>
                  <a:gd name="T4" fmla="*/ 75 w 80"/>
                  <a:gd name="T5" fmla="*/ 52 h 69"/>
                  <a:gd name="T6" fmla="*/ 68 w 80"/>
                  <a:gd name="T7" fmla="*/ 59 h 69"/>
                  <a:gd name="T8" fmla="*/ 60 w 80"/>
                  <a:gd name="T9" fmla="*/ 64 h 69"/>
                  <a:gd name="T10" fmla="*/ 51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9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5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1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1 w 80"/>
                  <a:gd name="T39" fmla="*/ 1 h 69"/>
                  <a:gd name="T40" fmla="*/ 60 w 80"/>
                  <a:gd name="T41" fmla="*/ 5 h 69"/>
                  <a:gd name="T42" fmla="*/ 68 w 80"/>
                  <a:gd name="T43" fmla="*/ 11 h 69"/>
                  <a:gd name="T44" fmla="*/ 75 w 80"/>
                  <a:gd name="T45" fmla="*/ 17 h 69"/>
                  <a:gd name="T46" fmla="*/ 79 w 80"/>
                  <a:gd name="T47" fmla="*/ 25 h 69"/>
                  <a:gd name="T48" fmla="*/ 80 w 80"/>
                  <a:gd name="T49" fmla="*/ 35 h 69"/>
                  <a:gd name="T50" fmla="*/ 80 w 80"/>
                  <a:gd name="T51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5"/>
                    </a:moveTo>
                    <a:lnTo>
                      <a:pt x="79" y="44"/>
                    </a:lnTo>
                    <a:lnTo>
                      <a:pt x="75" y="52"/>
                    </a:lnTo>
                    <a:lnTo>
                      <a:pt x="68" y="59"/>
                    </a:lnTo>
                    <a:lnTo>
                      <a:pt x="60" y="64"/>
                    </a:lnTo>
                    <a:lnTo>
                      <a:pt x="51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9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5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1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1" y="1"/>
                    </a:lnTo>
                    <a:lnTo>
                      <a:pt x="60" y="5"/>
                    </a:lnTo>
                    <a:lnTo>
                      <a:pt x="68" y="11"/>
                    </a:lnTo>
                    <a:lnTo>
                      <a:pt x="75" y="17"/>
                    </a:lnTo>
                    <a:lnTo>
                      <a:pt x="79" y="25"/>
                    </a:lnTo>
                    <a:lnTo>
                      <a:pt x="80" y="35"/>
                    </a:lnTo>
                    <a:lnTo>
                      <a:pt x="80" y="3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26" name="Freeform 42">
                <a:extLst>
                  <a:ext uri="{FF2B5EF4-FFF2-40B4-BE49-F238E27FC236}">
                    <a16:creationId xmlns:a16="http://schemas.microsoft.com/office/drawing/2014/main" xmlns="" id="{37F87CE7-97D0-468A-B7D0-DA3C30937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1453"/>
                <a:ext cx="80" cy="69"/>
              </a:xfrm>
              <a:custGeom>
                <a:avLst/>
                <a:gdLst>
                  <a:gd name="T0" fmla="*/ 80 w 80"/>
                  <a:gd name="T1" fmla="*/ 34 h 69"/>
                  <a:gd name="T2" fmla="*/ 78 w 80"/>
                  <a:gd name="T3" fmla="*/ 44 h 69"/>
                  <a:gd name="T4" fmla="*/ 74 w 80"/>
                  <a:gd name="T5" fmla="*/ 52 h 69"/>
                  <a:gd name="T6" fmla="*/ 68 w 80"/>
                  <a:gd name="T7" fmla="*/ 58 h 69"/>
                  <a:gd name="T8" fmla="*/ 60 w 80"/>
                  <a:gd name="T9" fmla="*/ 64 h 69"/>
                  <a:gd name="T10" fmla="*/ 50 w 80"/>
                  <a:gd name="T11" fmla="*/ 68 h 69"/>
                  <a:gd name="T12" fmla="*/ 40 w 80"/>
                  <a:gd name="T13" fmla="*/ 69 h 69"/>
                  <a:gd name="T14" fmla="*/ 29 w 80"/>
                  <a:gd name="T15" fmla="*/ 68 h 69"/>
                  <a:gd name="T16" fmla="*/ 20 w 80"/>
                  <a:gd name="T17" fmla="*/ 64 h 69"/>
                  <a:gd name="T18" fmla="*/ 12 w 80"/>
                  <a:gd name="T19" fmla="*/ 58 h 69"/>
                  <a:gd name="T20" fmla="*/ 5 w 80"/>
                  <a:gd name="T21" fmla="*/ 52 h 69"/>
                  <a:gd name="T22" fmla="*/ 1 w 80"/>
                  <a:gd name="T23" fmla="*/ 44 h 69"/>
                  <a:gd name="T24" fmla="*/ 0 w 80"/>
                  <a:gd name="T25" fmla="*/ 34 h 69"/>
                  <a:gd name="T26" fmla="*/ 1 w 80"/>
                  <a:gd name="T27" fmla="*/ 25 h 69"/>
                  <a:gd name="T28" fmla="*/ 5 w 80"/>
                  <a:gd name="T29" fmla="*/ 17 h 69"/>
                  <a:gd name="T30" fmla="*/ 12 w 80"/>
                  <a:gd name="T31" fmla="*/ 10 h 69"/>
                  <a:gd name="T32" fmla="*/ 20 w 80"/>
                  <a:gd name="T33" fmla="*/ 5 h 69"/>
                  <a:gd name="T34" fmla="*/ 29 w 80"/>
                  <a:gd name="T35" fmla="*/ 1 h 69"/>
                  <a:gd name="T36" fmla="*/ 40 w 80"/>
                  <a:gd name="T37" fmla="*/ 0 h 69"/>
                  <a:gd name="T38" fmla="*/ 50 w 80"/>
                  <a:gd name="T39" fmla="*/ 1 h 69"/>
                  <a:gd name="T40" fmla="*/ 60 w 80"/>
                  <a:gd name="T41" fmla="*/ 5 h 69"/>
                  <a:gd name="T42" fmla="*/ 68 w 80"/>
                  <a:gd name="T43" fmla="*/ 10 h 69"/>
                  <a:gd name="T44" fmla="*/ 74 w 80"/>
                  <a:gd name="T45" fmla="*/ 17 h 69"/>
                  <a:gd name="T46" fmla="*/ 78 w 80"/>
                  <a:gd name="T47" fmla="*/ 25 h 69"/>
                  <a:gd name="T48" fmla="*/ 80 w 80"/>
                  <a:gd name="T49" fmla="*/ 34 h 69"/>
                  <a:gd name="T50" fmla="*/ 80 w 80"/>
                  <a:gd name="T51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" h="69">
                    <a:moveTo>
                      <a:pt x="80" y="34"/>
                    </a:moveTo>
                    <a:lnTo>
                      <a:pt x="78" y="44"/>
                    </a:lnTo>
                    <a:lnTo>
                      <a:pt x="74" y="52"/>
                    </a:lnTo>
                    <a:lnTo>
                      <a:pt x="68" y="58"/>
                    </a:lnTo>
                    <a:lnTo>
                      <a:pt x="60" y="64"/>
                    </a:lnTo>
                    <a:lnTo>
                      <a:pt x="50" y="68"/>
                    </a:lnTo>
                    <a:lnTo>
                      <a:pt x="40" y="69"/>
                    </a:lnTo>
                    <a:lnTo>
                      <a:pt x="29" y="68"/>
                    </a:lnTo>
                    <a:lnTo>
                      <a:pt x="20" y="64"/>
                    </a:lnTo>
                    <a:lnTo>
                      <a:pt x="12" y="58"/>
                    </a:lnTo>
                    <a:lnTo>
                      <a:pt x="5" y="52"/>
                    </a:lnTo>
                    <a:lnTo>
                      <a:pt x="1" y="44"/>
                    </a:lnTo>
                    <a:lnTo>
                      <a:pt x="0" y="34"/>
                    </a:lnTo>
                    <a:lnTo>
                      <a:pt x="1" y="25"/>
                    </a:lnTo>
                    <a:lnTo>
                      <a:pt x="5" y="17"/>
                    </a:lnTo>
                    <a:lnTo>
                      <a:pt x="12" y="10"/>
                    </a:lnTo>
                    <a:lnTo>
                      <a:pt x="20" y="5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50" y="1"/>
                    </a:lnTo>
                    <a:lnTo>
                      <a:pt x="60" y="5"/>
                    </a:lnTo>
                    <a:lnTo>
                      <a:pt x="68" y="10"/>
                    </a:lnTo>
                    <a:lnTo>
                      <a:pt x="74" y="17"/>
                    </a:lnTo>
                    <a:lnTo>
                      <a:pt x="78" y="25"/>
                    </a:lnTo>
                    <a:lnTo>
                      <a:pt x="80" y="34"/>
                    </a:lnTo>
                    <a:lnTo>
                      <a:pt x="80" y="34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3627" name="Line 43">
                <a:extLst>
                  <a:ext uri="{FF2B5EF4-FFF2-40B4-BE49-F238E27FC236}">
                    <a16:creationId xmlns:a16="http://schemas.microsoft.com/office/drawing/2014/main" xmlns="" id="{4719FCCC-C1C3-42B1-8C18-357E9308F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1344"/>
                <a:ext cx="240" cy="1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23630" name="Line 46">
              <a:extLst>
                <a:ext uri="{FF2B5EF4-FFF2-40B4-BE49-F238E27FC236}">
                  <a16:creationId xmlns:a16="http://schemas.microsoft.com/office/drawing/2014/main" xmlns="" id="{C0B34637-1D52-4156-80AB-C53FE280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1330"/>
              <a:ext cx="0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31" name="Line 47">
              <a:extLst>
                <a:ext uri="{FF2B5EF4-FFF2-40B4-BE49-F238E27FC236}">
                  <a16:creationId xmlns:a16="http://schemas.microsoft.com/office/drawing/2014/main" xmlns="" id="{F51A3363-162D-475C-A15D-0A313C02B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1637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32" name="Line 48">
              <a:extLst>
                <a:ext uri="{FF2B5EF4-FFF2-40B4-BE49-F238E27FC236}">
                  <a16:creationId xmlns:a16="http://schemas.microsoft.com/office/drawing/2014/main" xmlns="" id="{48AB978F-3D0F-4162-980F-C5279DCB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630"/>
              <a:ext cx="2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36" name="Line 52">
              <a:extLst>
                <a:ext uri="{FF2B5EF4-FFF2-40B4-BE49-F238E27FC236}">
                  <a16:creationId xmlns:a16="http://schemas.microsoft.com/office/drawing/2014/main" xmlns="" id="{6FC3842E-A7A2-4219-A037-1DB06E442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338"/>
              <a:ext cx="1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37" name="Line 53">
              <a:extLst>
                <a:ext uri="{FF2B5EF4-FFF2-40B4-BE49-F238E27FC236}">
                  <a16:creationId xmlns:a16="http://schemas.microsoft.com/office/drawing/2014/main" xmlns="" id="{3E929041-E7D4-4CCE-A757-1258D202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1339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1" name="Line 57">
              <a:extLst>
                <a:ext uri="{FF2B5EF4-FFF2-40B4-BE49-F238E27FC236}">
                  <a16:creationId xmlns:a16="http://schemas.microsoft.com/office/drawing/2014/main" xmlns="" id="{08AB809C-92D1-4B2C-8854-CD5E192B7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330"/>
              <a:ext cx="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2" name="Line 58">
              <a:extLst>
                <a:ext uri="{FF2B5EF4-FFF2-40B4-BE49-F238E27FC236}">
                  <a16:creationId xmlns:a16="http://schemas.microsoft.com/office/drawing/2014/main" xmlns="" id="{544EAFD2-DDCE-4471-A95F-C9D5EC199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1321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3" name="Line 59">
              <a:extLst>
                <a:ext uri="{FF2B5EF4-FFF2-40B4-BE49-F238E27FC236}">
                  <a16:creationId xmlns:a16="http://schemas.microsoft.com/office/drawing/2014/main" xmlns="" id="{00FF05D2-DA43-4FEE-BCFC-B28362740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5" y="1940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4" name="Line 60">
              <a:extLst>
                <a:ext uri="{FF2B5EF4-FFF2-40B4-BE49-F238E27FC236}">
                  <a16:creationId xmlns:a16="http://schemas.microsoft.com/office/drawing/2014/main" xmlns="" id="{810260C9-7576-441A-B241-D9D3E224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940"/>
              <a:ext cx="7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6" name="Line 62">
              <a:extLst>
                <a:ext uri="{FF2B5EF4-FFF2-40B4-BE49-F238E27FC236}">
                  <a16:creationId xmlns:a16="http://schemas.microsoft.com/office/drawing/2014/main" xmlns="" id="{357099E3-394B-49B7-AF5C-1514AC07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1" y="1656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48" name="Line 64">
              <a:extLst>
                <a:ext uri="{FF2B5EF4-FFF2-40B4-BE49-F238E27FC236}">
                  <a16:creationId xmlns:a16="http://schemas.microsoft.com/office/drawing/2014/main" xmlns="" id="{22E00FF7-0567-4195-AA54-6155B5BE0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" y="1665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50" name="Line 66">
              <a:extLst>
                <a:ext uri="{FF2B5EF4-FFF2-40B4-BE49-F238E27FC236}">
                  <a16:creationId xmlns:a16="http://schemas.microsoft.com/office/drawing/2014/main" xmlns="" id="{CBF63352-8B47-4415-8663-053ECB6C8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665"/>
              <a:ext cx="0" cy="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51" name="Line 67">
              <a:extLst>
                <a:ext uri="{FF2B5EF4-FFF2-40B4-BE49-F238E27FC236}">
                  <a16:creationId xmlns:a16="http://schemas.microsoft.com/office/drawing/2014/main" xmlns="" id="{22EA4F76-7195-492C-8D43-521369271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7" y="2344"/>
              <a:ext cx="3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52" name="Line 68">
              <a:extLst>
                <a:ext uri="{FF2B5EF4-FFF2-40B4-BE49-F238E27FC236}">
                  <a16:creationId xmlns:a16="http://schemas.microsoft.com/office/drawing/2014/main" xmlns="" id="{334896B6-B28A-424D-BC1B-75117029C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6" y="1631"/>
              <a:ext cx="0" cy="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53" name="Line 69">
              <a:extLst>
                <a:ext uri="{FF2B5EF4-FFF2-40B4-BE49-F238E27FC236}">
                  <a16:creationId xmlns:a16="http://schemas.microsoft.com/office/drawing/2014/main" xmlns="" id="{364EDD4A-44DB-4466-A8FF-52E5472E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2112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654" name="Text Box 70">
              <a:extLst>
                <a:ext uri="{FF2B5EF4-FFF2-40B4-BE49-F238E27FC236}">
                  <a16:creationId xmlns:a16="http://schemas.microsoft.com/office/drawing/2014/main" xmlns="" id="{E65FBA49-A546-4BCA-A6BE-A30485133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1264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/>
                <a:t>A</a:t>
              </a:r>
            </a:p>
          </p:txBody>
        </p:sp>
        <p:sp>
          <p:nvSpPr>
            <p:cNvPr id="323657" name="Text Box 73">
              <a:extLst>
                <a:ext uri="{FF2B5EF4-FFF2-40B4-BE49-F238E27FC236}">
                  <a16:creationId xmlns:a16="http://schemas.microsoft.com/office/drawing/2014/main" xmlns="" id="{511336B7-0BD7-4930-B2E5-678BADCE2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953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/>
                <a:t>D</a:t>
              </a:r>
            </a:p>
          </p:txBody>
        </p:sp>
      </p:grpSp>
      <p:grpSp>
        <p:nvGrpSpPr>
          <p:cNvPr id="323659" name="Group 75">
            <a:extLst>
              <a:ext uri="{FF2B5EF4-FFF2-40B4-BE49-F238E27FC236}">
                <a16:creationId xmlns:a16="http://schemas.microsoft.com/office/drawing/2014/main" xmlns="" id="{F4400EE0-3F0A-444D-B6C7-C8534A3571D4}"/>
              </a:ext>
            </a:extLst>
          </p:cNvPr>
          <p:cNvGrpSpPr>
            <a:grpSpLocks/>
          </p:cNvGrpSpPr>
          <p:nvPr/>
        </p:nvGrpSpPr>
        <p:grpSpPr bwMode="auto">
          <a:xfrm>
            <a:off x="6438902" y="1658941"/>
            <a:ext cx="369888" cy="461963"/>
            <a:chOff x="1114" y="1439"/>
            <a:chExt cx="233" cy="291"/>
          </a:xfrm>
        </p:grpSpPr>
        <p:sp>
          <p:nvSpPr>
            <p:cNvPr id="323656" name="Text Box 72">
              <a:extLst>
                <a:ext uri="{FF2B5EF4-FFF2-40B4-BE49-F238E27FC236}">
                  <a16:creationId xmlns:a16="http://schemas.microsoft.com/office/drawing/2014/main" xmlns="" id="{3AF27850-352C-411C-A1BB-E4CEA89D0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439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/>
                <a:t>C</a:t>
              </a:r>
            </a:p>
          </p:txBody>
        </p:sp>
        <p:sp>
          <p:nvSpPr>
            <p:cNvPr id="323658" name="Line 74">
              <a:extLst>
                <a:ext uri="{FF2B5EF4-FFF2-40B4-BE49-F238E27FC236}">
                  <a16:creationId xmlns:a16="http://schemas.microsoft.com/office/drawing/2014/main" xmlns="" id="{9508E0B6-5441-44AD-B899-AB03ADFC8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1488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xmlns="" id="{AA3C95B9-BAC7-4F71-8FD2-6236AC46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Logic Gates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xmlns="" id="{9BCB3F3D-6587-4A08-8F0A-FFD1B635A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7772400" cy="5027613"/>
          </a:xfrm>
        </p:spPr>
        <p:txBody>
          <a:bodyPr/>
          <a:lstStyle/>
          <a:p>
            <a:r>
              <a:rPr lang="en-US" altLang="en-US" sz="2800" b="1"/>
              <a:t>In the earliest computers, switches were opened and closed by magnetic fields produced by energizing coils in </a:t>
            </a:r>
            <a:r>
              <a:rPr lang="en-US" altLang="en-US" sz="2800" b="1" i="1"/>
              <a:t>relays</a:t>
            </a:r>
            <a:r>
              <a:rPr lang="en-US" altLang="en-US" sz="2800" b="1"/>
              <a:t>. The switches in turn opened and closed the current paths.</a:t>
            </a:r>
          </a:p>
          <a:p>
            <a:r>
              <a:rPr lang="en-US" altLang="en-US" sz="2800" b="1"/>
              <a:t>Later, </a:t>
            </a:r>
            <a:r>
              <a:rPr lang="en-US" altLang="en-US" sz="2800" b="1" i="1"/>
              <a:t>vacuum tubes</a:t>
            </a:r>
            <a:r>
              <a:rPr lang="en-US" altLang="en-US" sz="2800" b="1"/>
              <a:t> that open and close current paths electronically replaced relays.</a:t>
            </a:r>
          </a:p>
          <a:p>
            <a:r>
              <a:rPr lang="en-US" altLang="en-US" sz="2800" b="1"/>
              <a:t>Today, </a:t>
            </a:r>
            <a:r>
              <a:rPr lang="en-US" altLang="en-US" sz="2800" b="1" i="1"/>
              <a:t>transistors</a:t>
            </a:r>
            <a:r>
              <a:rPr lang="en-US" altLang="en-US" sz="2800" b="1"/>
              <a:t> are used as electronic switches that open and close current paths.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9" name="Picture 5">
            <a:extLst>
              <a:ext uri="{FF2B5EF4-FFF2-40B4-BE49-F238E27FC236}">
                <a16:creationId xmlns:a16="http://schemas.microsoft.com/office/drawing/2014/main" xmlns="" id="{D0CF82C9-F07F-4717-BB72-95F1196A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24" y="2276477"/>
            <a:ext cx="8367713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26" name="Rectangle 2">
            <a:extLst>
              <a:ext uri="{FF2B5EF4-FFF2-40B4-BE49-F238E27FC236}">
                <a16:creationId xmlns:a16="http://schemas.microsoft.com/office/drawing/2014/main" xmlns="" id="{616DEA49-6E7F-4812-83B5-F97386578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4607"/>
            <a:ext cx="11029616" cy="1188720"/>
          </a:xfrm>
        </p:spPr>
        <p:txBody>
          <a:bodyPr/>
          <a:lstStyle/>
          <a:p>
            <a:r>
              <a:rPr lang="en-US" altLang="en-US" sz="4000" b="1" dirty="0"/>
              <a:t>Logic Gate Symbols and Behavior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xmlns="" id="{C28E5850-7A71-4BBD-9D72-C0722797C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130" y="336149"/>
            <a:ext cx="7772400" cy="4587874"/>
          </a:xfrm>
        </p:spPr>
        <p:txBody>
          <a:bodyPr/>
          <a:lstStyle/>
          <a:p>
            <a:r>
              <a:rPr lang="en-US" altLang="en-US" sz="2400" b="1" dirty="0"/>
              <a:t>Logic gates have special symbols:</a:t>
            </a:r>
          </a:p>
          <a:p>
            <a:r>
              <a:rPr lang="en-US" altLang="en-US" sz="2400" b="1" dirty="0" smtClean="0"/>
              <a:t>                                =                                   =</a:t>
            </a:r>
            <a:endParaRPr lang="en-US" altLang="en-US" sz="2400" b="1" dirty="0"/>
          </a:p>
          <a:p>
            <a:r>
              <a:rPr lang="en-US" altLang="en-US" sz="2400" b="1" dirty="0" smtClean="0"/>
              <a:t>And </a:t>
            </a:r>
            <a:r>
              <a:rPr lang="en-US" altLang="en-US" sz="2400" b="1" dirty="0"/>
              <a:t>waveform behavior in time as follows</a:t>
            </a:r>
            <a:r>
              <a:rPr lang="en-US" altLang="en-US" sz="2800" b="1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11417" y="2334535"/>
            <a:ext cx="45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40946" y="321971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6" y="3219718"/>
                <a:ext cx="2372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559904"/>
            <a:ext cx="8915400" cy="762000"/>
          </a:xfrm>
        </p:spPr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Basic Operations: NOT, AND, OR</a:t>
            </a:r>
          </a:p>
          <a:p>
            <a:r>
              <a:rPr lang="en-US" sz="2800" dirty="0"/>
              <a:t>Representations of Boolean Expressions</a:t>
            </a:r>
          </a:p>
          <a:p>
            <a:r>
              <a:rPr lang="en-US" sz="2800" dirty="0"/>
              <a:t>Basic Boolean Theorems</a:t>
            </a:r>
          </a:p>
          <a:p>
            <a:r>
              <a:rPr lang="en-US" sz="2800" dirty="0"/>
              <a:t>Implementation of Boolean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4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FC256-C05F-48A8-A256-DFA97082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n-US" dirty="0"/>
              <a:t>BOOLEAN </a:t>
            </a:r>
            <a:r>
              <a:rPr lang="en-US" dirty="0" smtClean="0"/>
              <a:t>ALGEBRA -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98850-26AC-4D4B-AB31-2E698100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8720"/>
            <a:ext cx="11029615" cy="5493434"/>
          </a:xfrm>
        </p:spPr>
        <p:txBody>
          <a:bodyPr/>
          <a:lstStyle/>
          <a:p>
            <a:r>
              <a:rPr lang="en-US" sz="2400" b="0" i="0" u="none" strike="noStrike" baseline="0" dirty="0"/>
              <a:t>The </a:t>
            </a:r>
            <a:r>
              <a:rPr lang="en-US" sz="2400" b="0" i="1" u="none" strike="noStrike" baseline="0" dirty="0">
                <a:solidFill>
                  <a:srgbClr val="FF0000"/>
                </a:solidFill>
              </a:rPr>
              <a:t>complement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of a variable, </a:t>
            </a:r>
            <a:r>
              <a:rPr lang="en-US" sz="2400" b="0" i="1" u="none" strike="noStrike" baseline="0" dirty="0"/>
              <a:t>A, </a:t>
            </a:r>
            <a:r>
              <a:rPr lang="en-US" sz="2400" b="0" i="0" u="none" strike="noStrike" baseline="0" dirty="0"/>
              <a:t>is its inverse,</a:t>
            </a:r>
          </a:p>
          <a:p>
            <a:pPr algn="l"/>
            <a:r>
              <a:rPr lang="en-IN" sz="2400" b="0" i="0" u="none" strike="noStrike" baseline="0" dirty="0"/>
              <a:t>The variable or its  </a:t>
            </a:r>
            <a:r>
              <a:rPr lang="en-US" sz="2400" b="0" i="0" u="none" strike="noStrike" baseline="0" dirty="0" smtClean="0"/>
              <a:t>complement  </a:t>
            </a:r>
            <a:r>
              <a:rPr lang="en-US" sz="2400" b="0" i="0" u="none" strike="noStrike" baseline="0" dirty="0"/>
              <a:t>is called a </a:t>
            </a:r>
            <a:r>
              <a:rPr lang="en-US" sz="2400" b="0" u="none" strike="noStrike" baseline="0" dirty="0">
                <a:solidFill>
                  <a:srgbClr val="FF0000"/>
                </a:solidFill>
              </a:rPr>
              <a:t>literal</a:t>
            </a:r>
            <a:r>
              <a:rPr lang="en-US" sz="2400" b="0" i="1" u="none" strike="noStrike" baseline="0" dirty="0"/>
              <a:t>.</a:t>
            </a:r>
          </a:p>
          <a:p>
            <a:pPr algn="l"/>
            <a:r>
              <a:rPr lang="en-US" sz="2400" b="0" i="1" u="none" strike="noStrike" baseline="0" dirty="0"/>
              <a:t>A </a:t>
            </a:r>
            <a:r>
              <a:rPr lang="en-US" sz="2400" b="0" i="1" u="none" strike="noStrike" baseline="0" dirty="0" smtClean="0"/>
              <a:t>is </a:t>
            </a:r>
            <a:r>
              <a:rPr lang="en-US" sz="2400" b="0" i="0" u="none" strike="noStrike" baseline="0" dirty="0" smtClean="0"/>
              <a:t>the </a:t>
            </a:r>
            <a:r>
              <a:rPr lang="en-US" sz="2400" b="0" i="1" u="none" strike="noStrike" baseline="0" dirty="0"/>
              <a:t>true form </a:t>
            </a:r>
            <a:r>
              <a:rPr lang="en-US" sz="2400" b="0" i="0" u="none" strike="noStrike" baseline="0" dirty="0"/>
              <a:t>of the variable and the </a:t>
            </a:r>
            <a:r>
              <a:rPr lang="en-US" sz="2400" b="0" i="0" u="none" strike="noStrike" baseline="0" dirty="0" smtClean="0"/>
              <a:t>A’ is the </a:t>
            </a:r>
            <a:r>
              <a:rPr lang="en-US" sz="2400" b="0" i="1" u="none" strike="noStrike" baseline="0" dirty="0" smtClean="0">
                <a:solidFill>
                  <a:srgbClr val="FF0000"/>
                </a:solidFill>
              </a:rPr>
              <a:t>complementary </a:t>
            </a:r>
            <a:r>
              <a:rPr lang="en-US" sz="2400" b="0" i="1" u="none" strike="noStrike" baseline="0" dirty="0">
                <a:solidFill>
                  <a:srgbClr val="FF0000"/>
                </a:solidFill>
              </a:rPr>
              <a:t>form</a:t>
            </a:r>
            <a:endParaRPr lang="en-US" sz="2400" i="1" dirty="0">
              <a:solidFill>
                <a:srgbClr val="FF0000"/>
              </a:solidFill>
            </a:endParaRPr>
          </a:p>
          <a:p>
            <a:pPr algn="l"/>
            <a:r>
              <a:rPr lang="en-US" sz="2400" b="0" i="0" u="none" strike="noStrike" baseline="0" dirty="0"/>
              <a:t>The AND of one or more literals is called a </a:t>
            </a:r>
            <a:r>
              <a:rPr lang="en-US" sz="2400" b="0" i="1" u="none" strike="noStrike" baseline="0" dirty="0">
                <a:solidFill>
                  <a:srgbClr val="FF0000"/>
                </a:solidFill>
              </a:rPr>
              <a:t>product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or an </a:t>
            </a:r>
            <a:r>
              <a:rPr lang="en-US" sz="2400" b="0" i="1" u="none" strike="noStrike" baseline="0" dirty="0">
                <a:solidFill>
                  <a:srgbClr val="FF0000"/>
                </a:solidFill>
              </a:rPr>
              <a:t>implicant.</a:t>
            </a:r>
          </a:p>
          <a:p>
            <a:pPr algn="l"/>
            <a:r>
              <a:rPr lang="en-US" sz="2400" b="0" i="0" u="none" strike="noStrike" baseline="0" dirty="0"/>
              <a:t>A </a:t>
            </a:r>
            <a:r>
              <a:rPr lang="en-US" sz="2400" b="0" u="none" strike="noStrike" baseline="0" dirty="0">
                <a:solidFill>
                  <a:srgbClr val="FF0000"/>
                </a:solidFill>
              </a:rPr>
              <a:t>minterm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is a product involving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all of the inputs </a:t>
            </a:r>
            <a:r>
              <a:rPr lang="en-US" sz="2400" b="0" i="0" u="none" strike="noStrike" baseline="0" dirty="0"/>
              <a:t>to the function. </a:t>
            </a:r>
          </a:p>
          <a:p>
            <a:pPr algn="l"/>
            <a:r>
              <a:rPr lang="en-US" sz="2400" b="0" i="0" u="none" strike="noStrike" baseline="0" dirty="0"/>
              <a:t>ABC’  is a minterm for a function of the three variables </a:t>
            </a:r>
            <a:r>
              <a:rPr lang="en-US" sz="2400" b="0" i="1" u="none" strike="noStrike" baseline="0" dirty="0"/>
              <a:t>A, B, </a:t>
            </a:r>
            <a:r>
              <a:rPr lang="en-US" sz="2400" b="0" i="0" u="none" strike="noStrike" baseline="0" dirty="0"/>
              <a:t>and </a:t>
            </a:r>
            <a:r>
              <a:rPr lang="en-US" sz="2400" b="0" i="1" u="none" strike="noStrike" baseline="0" dirty="0"/>
              <a:t>C</a:t>
            </a:r>
          </a:p>
          <a:p>
            <a:pPr algn="l"/>
            <a:r>
              <a:rPr lang="en-US" sz="2400" b="0" u="none" strike="noStrike" baseline="0" dirty="0">
                <a:solidFill>
                  <a:srgbClr val="FF0000"/>
                </a:solidFill>
              </a:rPr>
              <a:t>maxterm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is a sum involving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all of the inputs </a:t>
            </a:r>
            <a:r>
              <a:rPr lang="en-IN" sz="2400" b="0" i="0" u="none" strike="noStrike" baseline="0" dirty="0"/>
              <a:t>to the function(A+B’+C)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5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45564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 </a:t>
            </a:r>
            <a:r>
              <a:rPr lang="en-US" sz="2800" dirty="0">
                <a:solidFill>
                  <a:srgbClr val="C00000"/>
                </a:solidFill>
              </a:rPr>
              <a:t>Basic Boolean Theorems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r>
              <a:rPr lang="en-US" sz="3200" dirty="0"/>
              <a:t>Basic Theorems</a:t>
            </a:r>
          </a:p>
          <a:p>
            <a:pPr lvl="1"/>
            <a:r>
              <a:rPr lang="en-US" sz="2800" b="1" dirty="0"/>
              <a:t>Principle of DUALITY:</a:t>
            </a:r>
          </a:p>
          <a:p>
            <a:pPr lvl="2"/>
            <a:r>
              <a:rPr lang="en-US" sz="2400" dirty="0"/>
              <a:t>Given any Boolean expression its DUAL expression can be obtained by:</a:t>
            </a:r>
          </a:p>
          <a:p>
            <a:pPr lvl="3"/>
            <a:r>
              <a:rPr lang="en-US" altLang="en-US" sz="2000" dirty="0"/>
              <a:t>Replace “ • “ by “ + “ (and vice versa), also</a:t>
            </a:r>
          </a:p>
          <a:p>
            <a:pPr lvl="3"/>
            <a:r>
              <a:rPr lang="en-US" altLang="en-US" sz="2000" dirty="0"/>
              <a:t>Replace “ 0 “ by “ 1 “ (and vice versa)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42C42-4F93-472A-A48C-5B354B13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9180"/>
            <a:ext cx="11029616" cy="1188720"/>
          </a:xfrm>
        </p:spPr>
        <p:txBody>
          <a:bodyPr/>
          <a:lstStyle/>
          <a:p>
            <a:r>
              <a:rPr lang="en-US" dirty="0"/>
              <a:t>Boolean Algebra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59A79AB-3143-4A31-9EAB-73A23DE44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9" y="1715871"/>
            <a:ext cx="10138211" cy="4440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F5FEC8-B160-4A59-A0F6-D56688584705}"/>
              </a:ext>
            </a:extLst>
          </p:cNvPr>
          <p:cNvSpPr txBox="1"/>
          <p:nvPr/>
        </p:nvSpPr>
        <p:spPr>
          <a:xfrm>
            <a:off x="2176720" y="1315761"/>
            <a:ext cx="8056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Axioms and theorems of Boolean algebra obey the principle of duality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A079C2-3A62-44AB-B7CC-71DF2A083363}"/>
              </a:ext>
            </a:extLst>
          </p:cNvPr>
          <p:cNvSpPr txBox="1"/>
          <p:nvPr/>
        </p:nvSpPr>
        <p:spPr>
          <a:xfrm>
            <a:off x="3476555" y="2258266"/>
            <a:ext cx="1457739" cy="3174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6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19" y="223868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 </a:t>
            </a:r>
            <a:r>
              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1192" y="1359275"/>
            <a:ext cx="11029615" cy="5274857"/>
          </a:xfrm>
        </p:spPr>
        <p:txBody>
          <a:bodyPr/>
          <a:lstStyle/>
          <a:p>
            <a:r>
              <a:rPr lang="en-US" sz="2000" dirty="0"/>
              <a:t>Basic Theorems</a:t>
            </a:r>
          </a:p>
          <a:p>
            <a:pPr lvl="1"/>
            <a:r>
              <a:rPr lang="en-US" sz="1800" dirty="0"/>
              <a:t>Operations with 0 and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6587" y="25908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dirty="0">
                <a:sym typeface="Symbol"/>
              </a:rPr>
              <a:t>0 = 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78857" y="3310836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dirty="0">
                <a:sym typeface="Symbol"/>
              </a:rPr>
              <a:t>1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84588" y="4723025"/>
          <a:ext cx="1295401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x</a:t>
                      </a:r>
                      <a:r>
                        <a:rPr lang="en-US" sz="2400" b="0" dirty="0">
                          <a:sym typeface="Symbol"/>
                        </a:rPr>
                        <a:t>0</a:t>
                      </a:r>
                      <a:endParaRPr lang="en-US" sz="2400" b="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50822"/>
              </p:ext>
            </p:extLst>
          </p:nvPr>
        </p:nvGraphicFramePr>
        <p:xfrm>
          <a:off x="4568629" y="4708380"/>
          <a:ext cx="1295401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x</a:t>
                      </a:r>
                      <a:r>
                        <a:rPr lang="en-US" sz="2400" b="0" dirty="0">
                          <a:sym typeface="Symbol"/>
                        </a:rPr>
                        <a:t>1</a:t>
                      </a:r>
                      <a:endParaRPr lang="en-US" sz="2400" b="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0" y="3310836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+</a:t>
            </a:r>
            <a:r>
              <a:rPr lang="en-US" sz="2400" dirty="0">
                <a:sym typeface="Symbol"/>
              </a:rPr>
              <a:t>0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8816" y="2590801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dirty="0">
                <a:sym typeface="Symbol"/>
              </a:rPr>
              <a:t>+1 = 1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81300"/>
              </p:ext>
            </p:extLst>
          </p:nvPr>
        </p:nvGraphicFramePr>
        <p:xfrm>
          <a:off x="6477000" y="4159740"/>
          <a:ext cx="1371599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x</a:t>
                      </a:r>
                      <a:r>
                        <a:rPr lang="en-US" sz="2400" b="0" dirty="0">
                          <a:sym typeface="Symbol"/>
                        </a:rPr>
                        <a:t>+0</a:t>
                      </a:r>
                      <a:endParaRPr lang="en-US" sz="2400" b="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1374"/>
              </p:ext>
            </p:extLst>
          </p:nvPr>
        </p:nvGraphicFramePr>
        <p:xfrm>
          <a:off x="8413441" y="4058441"/>
          <a:ext cx="13716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x</a:t>
                      </a:r>
                      <a:r>
                        <a:rPr lang="en-US" sz="2400" b="0" dirty="0">
                          <a:sym typeface="Symbol"/>
                        </a:rPr>
                        <a:t>+1</a:t>
                      </a:r>
                      <a:endParaRPr lang="en-US" sz="2400" b="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546587" y="5254193"/>
            <a:ext cx="457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2987" y="5254193"/>
            <a:ext cx="457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522748" y="2821633"/>
            <a:ext cx="457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38177" y="3646710"/>
            <a:ext cx="457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2096673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1672" y="2070342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</p:spTree>
    <p:extLst>
      <p:ext uri="{BB962C8B-B14F-4D97-AF65-F5344CB8AC3E}">
        <p14:creationId xmlns:p14="http://schemas.microsoft.com/office/powerpoint/2010/main" val="6028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12" y="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</a:t>
            </a:r>
            <a:r>
              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Idempotent Law: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sz="2600" dirty="0"/>
              <a:t>Laws of Complementarity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sz="2600" dirty="0"/>
              <a:t>Involution Law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8943" y="2281535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x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6150" y="231817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x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150" y="1704112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4168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85945" y="4113634"/>
                <a:ext cx="1270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 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ym typeface="Symbol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0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945" y="4113634"/>
                <a:ext cx="1270861" cy="461665"/>
              </a:xfrm>
              <a:prstGeom prst="rect">
                <a:avLst/>
              </a:prstGeom>
              <a:blipFill>
                <a:blip r:embed="rId2"/>
                <a:stretch>
                  <a:fillRect t="-11842" r="-6731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33132" y="3346103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2191" y="3359152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57078" y="4114801"/>
                <a:ext cx="1492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ym typeface="Symbol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78" y="4114801"/>
                <a:ext cx="1492653" cy="461665"/>
              </a:xfrm>
              <a:prstGeom prst="rect">
                <a:avLst/>
              </a:prstGeom>
              <a:blipFill>
                <a:blip r:embed="rId3"/>
                <a:stretch>
                  <a:fillRect t="-11842" r="-5714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33132" y="5153888"/>
                <a:ext cx="1007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sym typeface="Symbol"/>
                        </a:rPr>
                        <m:t>𝑥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32" y="5153888"/>
                <a:ext cx="1007392" cy="461665"/>
              </a:xfrm>
              <a:prstGeom prst="rect">
                <a:avLst/>
              </a:prstGeom>
              <a:blipFill>
                <a:blip r:embed="rId4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5" y="8505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</a:t>
            </a:r>
            <a:r>
              <a:rPr lang="en-US" sz="2400" dirty="0">
                <a:solidFill>
                  <a:srgbClr val="C00000"/>
                </a:solidFill>
              </a:rPr>
              <a:t>More Boolean Theorems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581192" y="2193586"/>
            <a:ext cx="11029615" cy="36344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Commutative Law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sz="2600" dirty="0"/>
              <a:t>Associative Law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sz="2600" dirty="0"/>
              <a:t>Distributive Law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883" y="23164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4467" y="1674222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8728" y="1638917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6578" y="22815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 + 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997" y="3782206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y)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4467" y="312395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4586" y="3153443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988" y="3778595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(x + y) + z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(y +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0321" y="5247034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(y + z) </a:t>
            </a:r>
            <a:r>
              <a:rPr lang="en-US" sz="2400" dirty="0">
                <a:sym typeface="Symbol"/>
              </a:rPr>
              <a:t>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y) + (x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5343" y="463588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48727" y="4574965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62988" y="534069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(y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z) </a:t>
            </a:r>
            <a:r>
              <a:rPr lang="en-US" sz="2400" dirty="0">
                <a:sym typeface="Symbol"/>
              </a:rPr>
              <a:t>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y)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(x +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5C691C-2810-4A5F-885C-A3FAF22F6A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14332" y="584892"/>
            <a:ext cx="6824870" cy="254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E8A954-C9E7-4E48-8921-74BFBADC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67" y="2877124"/>
            <a:ext cx="8983400" cy="3874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B60277-F051-4BB5-9B32-35827421DF94}"/>
              </a:ext>
            </a:extLst>
          </p:cNvPr>
          <p:cNvSpPr txBox="1"/>
          <p:nvPr/>
        </p:nvSpPr>
        <p:spPr>
          <a:xfrm>
            <a:off x="3239239" y="764956"/>
            <a:ext cx="1093610" cy="276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E3086D-B20D-4785-B47F-872D7C8B0FC8}"/>
              </a:ext>
            </a:extLst>
          </p:cNvPr>
          <p:cNvSpPr txBox="1"/>
          <p:nvPr/>
        </p:nvSpPr>
        <p:spPr>
          <a:xfrm>
            <a:off x="3124353" y="3152947"/>
            <a:ext cx="1093610" cy="276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6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5D7F5-27C0-45BA-A737-96302879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US" sz="3200" b="0" i="0" u="none" strike="noStrike" baseline="0" dirty="0"/>
              <a:t>how to prove that a theorem is true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8CA56-9446-4E4C-B72F-6DB2A183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07216"/>
            <a:ext cx="11029615" cy="363448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b="0" u="none" strike="noStrike" baseline="0" dirty="0">
                <a:solidFill>
                  <a:srgbClr val="FF0000"/>
                </a:solidFill>
              </a:rPr>
              <a:t>erfect induction </a:t>
            </a:r>
          </a:p>
          <a:p>
            <a:pPr algn="l"/>
            <a:r>
              <a:rPr lang="en-US" sz="2400" dirty="0">
                <a:latin typeface="Sabon-Roman"/>
              </a:rPr>
              <a:t>I</a:t>
            </a:r>
            <a:r>
              <a:rPr lang="en-US" sz="2400" b="0" i="0" u="none" strike="noStrike" baseline="0" dirty="0">
                <a:latin typeface="Sabon-Roman"/>
              </a:rPr>
              <a:t>n Boolean algebra, proofs of theorems with a finite number of variables are easy</a:t>
            </a:r>
          </a:p>
          <a:p>
            <a:pPr algn="l"/>
            <a:r>
              <a:rPr lang="en-US" sz="2400" dirty="0">
                <a:latin typeface="Sabon-Roman"/>
              </a:rPr>
              <a:t>S</a:t>
            </a:r>
            <a:r>
              <a:rPr lang="en-US" sz="2400" b="0" i="0" u="none" strike="noStrike" baseline="0" dirty="0">
                <a:latin typeface="Sabon-Roman"/>
              </a:rPr>
              <a:t>how that the theorem holds for all possible values of these variables. </a:t>
            </a:r>
          </a:p>
          <a:p>
            <a:pPr lvl="1"/>
            <a:r>
              <a:rPr lang="en-US" sz="2200" dirty="0" smtClean="0">
                <a:latin typeface="Sabon-Roman"/>
              </a:rPr>
              <a:t>In </a:t>
            </a:r>
            <a:r>
              <a:rPr lang="en-US" sz="2200" dirty="0">
                <a:latin typeface="Sabon-Roman"/>
              </a:rPr>
              <a:t>Boolean equations, NOT has the highest </a:t>
            </a:r>
            <a:r>
              <a:rPr lang="en-US" sz="2200" i="1" dirty="0">
                <a:latin typeface="Sabon-Italic"/>
              </a:rPr>
              <a:t>precedence, </a:t>
            </a:r>
            <a:r>
              <a:rPr lang="en-US" sz="2200" dirty="0">
                <a:latin typeface="Sabon-Roman"/>
              </a:rPr>
              <a:t>followed by AND, then </a:t>
            </a:r>
            <a:r>
              <a:rPr lang="en-US" sz="2200" dirty="0" smtClean="0">
                <a:latin typeface="Sabon-Roman"/>
              </a:rPr>
              <a:t>OR</a:t>
            </a:r>
          </a:p>
          <a:p>
            <a:pPr lvl="1"/>
            <a:r>
              <a:rPr lang="en-US" sz="2000" dirty="0">
                <a:latin typeface="Sabon-Roman"/>
              </a:rPr>
              <a:t>Can be done with a </a:t>
            </a:r>
            <a:r>
              <a:rPr lang="en-IN" sz="2000" dirty="0">
                <a:latin typeface="Sabon-Roman"/>
              </a:rPr>
              <a:t>truth </a:t>
            </a:r>
            <a:r>
              <a:rPr lang="en-IN" sz="2000" dirty="0" smtClean="0">
                <a:latin typeface="Sabon-Roman"/>
              </a:rPr>
              <a:t>table also.</a:t>
            </a:r>
            <a:endParaRPr lang="en-IN" sz="2000" dirty="0">
              <a:latin typeface="Sabon-Roman"/>
            </a:endParaRPr>
          </a:p>
          <a:p>
            <a:pPr lvl="1"/>
            <a:endParaRPr lang="en-IN" sz="2200" dirty="0"/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96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111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 -</a:t>
            </a:r>
            <a:r>
              <a:rPr lang="en-US" sz="2400" dirty="0">
                <a:solidFill>
                  <a:srgbClr val="C00000"/>
                </a:solidFill>
              </a:rPr>
              <a:t>Boolean Algebra Examples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06462" y="2133601"/>
                <a:ext cx="2289538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462" y="2133601"/>
                <a:ext cx="228953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6462" y="2597115"/>
                <a:ext cx="1497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462" y="2597115"/>
                <a:ext cx="14971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78838" y="2581447"/>
            <a:ext cx="219265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Distributive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5401" y="3088335"/>
                <a:ext cx="1512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=0+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3088335"/>
                <a:ext cx="15125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86610" y="2667000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9526" y="3615586"/>
                <a:ext cx="976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26" y="3615586"/>
                <a:ext cx="9765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178838" y="3088334"/>
            <a:ext cx="295576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Complementary </a:t>
            </a:r>
            <a:r>
              <a:rPr lang="en-US" sz="2400" dirty="0"/>
              <a:t>Law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78838" y="3615585"/>
            <a:ext cx="319041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Operations with 0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5400" y="2605446"/>
                <a:ext cx="175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05446"/>
                <a:ext cx="1755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0568" y="4191001"/>
                <a:ext cx="1840632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68" y="4191001"/>
                <a:ext cx="18406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10413" y="4724400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95016" y="4724401"/>
                <a:ext cx="1234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16" y="4724401"/>
                <a:ext cx="123418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02840" y="5177136"/>
                <a:ext cx="1775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40" y="5177136"/>
                <a:ext cx="17754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1521" y="4724401"/>
                <a:ext cx="1788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  <a:sym typeface="Symbol"/>
                        </a:rPr>
                        <m:t></m:t>
                      </m:r>
                      <m:r>
                        <a:rPr lang="en-US" sz="2400" i="1">
                          <a:latin typeface="Cambria Math"/>
                        </a:rPr>
                        <m:t>1+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21" y="4724401"/>
                <a:ext cx="178824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61511" y="4724400"/>
            <a:ext cx="319041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Operations with 0 and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61511" y="5211087"/>
            <a:ext cx="2192652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Distributive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02841" y="5614334"/>
                <a:ext cx="1029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  <a:sym typeface="Symbol"/>
                        </a:rPr>
                        <m:t>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41" y="5614334"/>
                <a:ext cx="102996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078603" y="5703895"/>
            <a:ext cx="3190416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Operations with 0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62514" y="5997566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14" y="5997566"/>
                <a:ext cx="7906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7293CB6-2864-4148-B08B-A8C03B4D252E}"/>
              </a:ext>
            </a:extLst>
          </p:cNvPr>
          <p:cNvSpPr txBox="1"/>
          <p:nvPr/>
        </p:nvSpPr>
        <p:spPr>
          <a:xfrm>
            <a:off x="747016" y="13532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Prove the following algebraically</a:t>
            </a:r>
          </a:p>
        </p:txBody>
      </p:sp>
    </p:spTree>
    <p:extLst>
      <p:ext uri="{BB962C8B-B14F-4D97-AF65-F5344CB8AC3E}">
        <p14:creationId xmlns:p14="http://schemas.microsoft.com/office/powerpoint/2010/main" val="37414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59" y="-159037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 -  </a:t>
            </a:r>
            <a:r>
              <a:rPr lang="en-US" sz="2800" dirty="0">
                <a:solidFill>
                  <a:srgbClr val="C00000"/>
                </a:solidFill>
              </a:rPr>
              <a:t>Boolean Algebra Examples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9955" y="1752601"/>
                <a:ext cx="3657604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55" y="1752601"/>
                <a:ext cx="365760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05000" y="2343090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2286001"/>
                <a:ext cx="23089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1"/>
                <a:ext cx="230890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67218" y="2286001"/>
                <a:ext cx="3386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18" y="2286001"/>
                <a:ext cx="33861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467600" y="3810001"/>
            <a:ext cx="306265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Last example: </a:t>
            </a:r>
            <a:r>
              <a:rPr lang="en-US" sz="2400" i="1" dirty="0"/>
              <a:t>X+XZ =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1" y="1752600"/>
            <a:ext cx="301659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Distributive Law (Dual)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3843" y="3276600"/>
            <a:ext cx="220907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Idempotent Law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6748" y="2586336"/>
            <a:ext cx="219265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Distributive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67218" y="2780185"/>
                <a:ext cx="3244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𝑋𝑍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18" y="2780185"/>
                <a:ext cx="32449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67218" y="3274369"/>
                <a:ext cx="3046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𝑋𝑍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18" y="3274369"/>
                <a:ext cx="3046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67217" y="3768553"/>
                <a:ext cx="229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17" y="3768553"/>
                <a:ext cx="22911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67217" y="4262736"/>
                <a:ext cx="1532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17" y="4262736"/>
                <a:ext cx="15328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468740" y="4309738"/>
            <a:ext cx="3061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dirty="0"/>
              <a:t>Last example: </a:t>
            </a:r>
            <a:r>
              <a:rPr lang="en-US" sz="2400" i="1" dirty="0"/>
              <a:t>X+XY 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90643" y="5181869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𝑋𝑍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𝑋𝑌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𝑍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43" y="5181869"/>
                <a:ext cx="6553200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30723" y="5600998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3" y="5600998"/>
                <a:ext cx="2133600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08122" y="6058466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𝑌𝑍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22" y="6058466"/>
                <a:ext cx="21336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28800" y="476693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60FC7F7-2E5B-4701-B0B5-CA0F5E1D955C}"/>
              </a:ext>
            </a:extLst>
          </p:cNvPr>
          <p:cNvSpPr txBox="1"/>
          <p:nvPr/>
        </p:nvSpPr>
        <p:spPr>
          <a:xfrm>
            <a:off x="581192" y="1050099"/>
            <a:ext cx="6212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Examples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643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 animBg="1"/>
      <p:bldP spid="12" grpId="1" animBg="1"/>
      <p:bldP spid="13" grpId="0" animBg="1"/>
      <p:bldP spid="15" grpId="0" animBg="1"/>
      <p:bldP spid="17" grpId="0" animBg="1"/>
      <p:bldP spid="18" grpId="0"/>
      <p:bldP spid="19" grpId="0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4" grpId="0"/>
      <p:bldP spid="25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xmlns="" id="{A7E4F500-E255-4D7F-BCFF-3E89514C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US" altLang="en-US" b="1" dirty="0"/>
              <a:t>Overview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xmlns="" id="{6DC89ED2-4998-4D98-B7A4-936AD2651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Gate Circuits and Boolean Equations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Standard Forms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Circuit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Additional Gates and Circuits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High-Impedance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6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6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41" y="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 -A Circuit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06402" y="4193148"/>
            <a:ext cx="11029615" cy="3634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25"/>
          <a:stretch/>
        </p:blipFill>
        <p:spPr bwMode="auto">
          <a:xfrm>
            <a:off x="3352800" y="1982915"/>
            <a:ext cx="4572000" cy="129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1" y="1795849"/>
                <a:ext cx="349903" cy="3082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1795849"/>
                <a:ext cx="349903" cy="308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0010" y="3122938"/>
                <a:ext cx="364202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10" y="3122938"/>
                <a:ext cx="36420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21049" y="1752601"/>
                <a:ext cx="511679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sz="1400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49" y="1752601"/>
                <a:ext cx="511679" cy="307777"/>
              </a:xfrm>
              <a:prstGeom prst="rect">
                <a:avLst/>
              </a:prstGeom>
              <a:blipFill>
                <a:blip r:embed="rId5"/>
                <a:stretch>
                  <a:fillRect r="-22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24600" y="2742520"/>
                <a:ext cx="482824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742520"/>
                <a:ext cx="482824" cy="307777"/>
              </a:xfrm>
              <a:prstGeom prst="rect">
                <a:avLst/>
              </a:prstGeom>
              <a:blipFill>
                <a:blip r:embed="rId6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43800" y="2287715"/>
                <a:ext cx="974562" cy="307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sz="1400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87715"/>
                <a:ext cx="974562" cy="307777"/>
              </a:xfrm>
              <a:prstGeom prst="rect">
                <a:avLst/>
              </a:prstGeom>
              <a:blipFill>
                <a:blip r:embed="rId7"/>
                <a:stretch>
                  <a:fillRect r="-201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09800" y="4038600"/>
                <a:ext cx="2074286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F</m:t>
                      </m:r>
                      <m:r>
                        <a:rPr lang="en-US" sz="24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sz="240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038600"/>
                <a:ext cx="2074286" cy="462434"/>
              </a:xfrm>
              <a:prstGeom prst="rect">
                <a:avLst/>
              </a:prstGeom>
              <a:blipFill>
                <a:blip r:embed="rId8"/>
                <a:stretch>
                  <a:fillRect r="-1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14600" y="4486959"/>
                <a:ext cx="1557798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86959"/>
                <a:ext cx="1557798" cy="462434"/>
              </a:xfrm>
              <a:prstGeom prst="rect">
                <a:avLst/>
              </a:prstGeom>
              <a:blipFill>
                <a:blip r:embed="rId9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14600" y="4949393"/>
                <a:ext cx="2795252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1" dirty="0">
                          <a:sym typeface="Symbol"/>
                        </a:rPr>
                        <m:t>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949393"/>
                <a:ext cx="2795252" cy="462434"/>
              </a:xfrm>
              <a:prstGeom prst="rect">
                <a:avLst/>
              </a:prstGeom>
              <a:blipFill>
                <a:blip r:embed="rId10"/>
                <a:stretch>
                  <a:fillRect r="-2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19800" y="457646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(y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z) </a:t>
            </a:r>
            <a:r>
              <a:rPr lang="en-US" sz="2400" dirty="0">
                <a:sym typeface="Symbol"/>
              </a:rPr>
              <a:t>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y)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(x +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2225" y="4114801"/>
            <a:ext cx="301659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Distributive Law (Dual)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4601" y="5404966"/>
                <a:ext cx="1946495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b="1" dirty="0">
                          <a:sym typeface="Symbol"/>
                        </a:rPr>
                        <m:t>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5404966"/>
                <a:ext cx="1946495" cy="462434"/>
              </a:xfrm>
              <a:prstGeom prst="rect">
                <a:avLst/>
              </a:prstGeom>
              <a:blipFill>
                <a:blip r:embed="rId11"/>
                <a:stretch>
                  <a:fillRect r="-3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14601" y="5862167"/>
                <a:ext cx="136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5862167"/>
                <a:ext cx="1368773" cy="461665"/>
              </a:xfrm>
              <a:prstGeom prst="rect">
                <a:avLst/>
              </a:prstGeom>
              <a:blipFill>
                <a:blip r:embed="rId12"/>
                <a:stretch>
                  <a:fillRect r="-20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96729"/>
            <a:ext cx="2881695" cy="1150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52ECBD-9ADA-4996-BE24-F06D1EBBC32A}"/>
              </a:ext>
            </a:extLst>
          </p:cNvPr>
          <p:cNvSpPr txBox="1"/>
          <p:nvPr/>
        </p:nvSpPr>
        <p:spPr>
          <a:xfrm>
            <a:off x="756143" y="110114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Determine the Output of the Following Circuit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B316F3D-538E-4A2C-94F0-6C7349732932}"/>
              </a:ext>
            </a:extLst>
          </p:cNvPr>
          <p:cNvSpPr txBox="1"/>
          <p:nvPr/>
        </p:nvSpPr>
        <p:spPr>
          <a:xfrm>
            <a:off x="470012" y="34664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Design a Simpler Circuit with the Same Output</a:t>
            </a:r>
          </a:p>
        </p:txBody>
      </p:sp>
    </p:spTree>
    <p:extLst>
      <p:ext uri="{BB962C8B-B14F-4D97-AF65-F5344CB8AC3E}">
        <p14:creationId xmlns:p14="http://schemas.microsoft.com/office/powerpoint/2010/main" val="10554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0" grpId="0"/>
      <p:bldP spid="21" grpId="0" animBg="1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72591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Boolean Algebra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More Boolean Theorems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71800" y="2799209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b="0" dirty="0"/>
                        <a:t> 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46483" y="143915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(y + z) = x y + x z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702156" y="2799209"/>
          <a:ext cx="869844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x(y </a:t>
                      </a:r>
                      <a:r>
                        <a:rPr lang="en-US" sz="1800" b="0" dirty="0"/>
                        <a:t>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z)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95600" y="2314694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13444" y="2814975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y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543800" y="2814975"/>
          <a:ext cx="8698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z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5550" y="2330460"/>
            <a:ext cx="6030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426556" y="2814975"/>
          <a:ext cx="946044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800" b="0" dirty="0"/>
                        <a:t>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z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971800" y="2799209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b="0" dirty="0"/>
                        <a:t> 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702156" y="2799209"/>
          <a:ext cx="869844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x(y </a:t>
                      </a:r>
                      <a:r>
                        <a:rPr lang="en-US" sz="1800" b="0" dirty="0"/>
                        <a:t>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z)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826356" y="2814975"/>
          <a:ext cx="7174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y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43800" y="2814975"/>
          <a:ext cx="86984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z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426556" y="2814975"/>
          <a:ext cx="946044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800" b="0" dirty="0"/>
                        <a:t>+ 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z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25211" y="2799209"/>
          <a:ext cx="84716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75244" y="2814975"/>
          <a:ext cx="847164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7C1370-C015-4769-BD1E-2BDDC474FFCF}"/>
              </a:ext>
            </a:extLst>
          </p:cNvPr>
          <p:cNvSpPr txBox="1"/>
          <p:nvPr/>
        </p:nvSpPr>
        <p:spPr>
          <a:xfrm>
            <a:off x="1117163" y="14940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Let’s verify the Distributive Law via a truth table </a:t>
            </a:r>
          </a:p>
        </p:txBody>
      </p:sp>
    </p:spTree>
    <p:extLst>
      <p:ext uri="{BB962C8B-B14F-4D97-AF65-F5344CB8AC3E}">
        <p14:creationId xmlns:p14="http://schemas.microsoft.com/office/powerpoint/2010/main" val="10220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Review of </a:t>
            </a:r>
            <a:r>
              <a:rPr lang="en-US" altLang="en-US" sz="3200" dirty="0"/>
              <a:t>Commutative, Associative, and	 Distributive Laws</a:t>
            </a:r>
            <a:endParaRPr lang="en-US" sz="3200" dirty="0"/>
          </a:p>
          <a:p>
            <a:r>
              <a:rPr lang="en-US" sz="3200" dirty="0" err="1"/>
              <a:t>DeMorgan’s</a:t>
            </a:r>
            <a:r>
              <a:rPr lang="en-US" sz="3200" dirty="0"/>
              <a:t> Law</a:t>
            </a:r>
          </a:p>
          <a:p>
            <a:r>
              <a:rPr lang="en-US" sz="3200" dirty="0"/>
              <a:t> Simplification Theorems</a:t>
            </a:r>
          </a:p>
        </p:txBody>
      </p:sp>
    </p:spTree>
    <p:extLst>
      <p:ext uri="{BB962C8B-B14F-4D97-AF65-F5344CB8AC3E}">
        <p14:creationId xmlns:p14="http://schemas.microsoft.com/office/powerpoint/2010/main" val="250842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Commutative Law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461666"/>
            <a:ext cx="11887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Review of Commutative Law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28153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0425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5444" y="1617305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9253" y="226672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</a:t>
            </a:r>
            <a:r>
              <a:rPr lang="en-US" sz="2400" dirty="0">
                <a:sym typeface="Symbol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 + 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3027407" y="3104464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r="52108" b="61273"/>
          <a:stretch/>
        </p:blipFill>
        <p:spPr bwMode="auto">
          <a:xfrm>
            <a:off x="3029465" y="4408102"/>
            <a:ext cx="1612556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9446" y="48469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9446" y="4417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7981" y="3535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7981" y="310566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3616773" y="382381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6122149" y="3100346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6028504" y="4388368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 rot="5400000">
            <a:off x="6489347" y="384996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89758" y="49131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89758" y="44837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08293" y="36013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08293" y="317190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59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5" grpId="0"/>
      <p:bldP spid="15" grpId="0"/>
      <p:bldP spid="18" grpId="0"/>
      <p:bldP spid="19" grpId="0"/>
      <p:bldP spid="14" grpId="0"/>
      <p:bldP spid="23" grpId="0"/>
      <p:bldP spid="24" grpId="0"/>
      <p:bldP spid="25" grpId="0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349" y="451367"/>
            <a:ext cx="11887200" cy="762000"/>
          </a:xfrm>
        </p:spPr>
        <p:txBody>
          <a:bodyPr>
            <a:normAutofit/>
          </a:bodyPr>
          <a:lstStyle/>
          <a:p>
            <a:r>
              <a:rPr lang="en-US" dirty="0"/>
              <a:t>Boolean Algebra -</a:t>
            </a:r>
            <a:r>
              <a:rPr lang="en-US" sz="2400" dirty="0">
                <a:solidFill>
                  <a:srgbClr val="C00000"/>
                </a:solidFill>
              </a:rPr>
              <a:t>Review of Associative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8260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2879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7678" y="2891318"/>
            <a:ext cx="2641759" cy="821830"/>
            <a:chOff x="330041" y="2891318"/>
            <a:chExt cx="2641759" cy="82183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1759306" y="3090672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633775" y="2937559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554366" y="331779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041" y="317687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041" y="289131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15836" y="2286001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y)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859" y="2279078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(x + y) + z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(y +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82437" y="3706823"/>
            <a:ext cx="2641759" cy="1248431"/>
            <a:chOff x="304800" y="3706822"/>
            <a:chExt cx="2641759" cy="1248431"/>
          </a:xfrm>
        </p:grpSpPr>
        <p:sp>
          <p:nvSpPr>
            <p:cNvPr id="23" name="TextBox 22"/>
            <p:cNvSpPr txBox="1"/>
            <p:nvPr/>
          </p:nvSpPr>
          <p:spPr>
            <a:xfrm rot="5400000">
              <a:off x="1381287" y="360262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4128558"/>
              <a:ext cx="2641759" cy="826695"/>
              <a:chOff x="304800" y="4128558"/>
              <a:chExt cx="2641759" cy="826695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0" r="52108" b="61273"/>
              <a:stretch/>
            </p:blipFill>
            <p:spPr bwMode="auto">
              <a:xfrm>
                <a:off x="1734065" y="4332777"/>
                <a:ext cx="1212494" cy="62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0" r="52108" b="61273"/>
              <a:stretch/>
            </p:blipFill>
            <p:spPr bwMode="auto">
              <a:xfrm>
                <a:off x="608534" y="4185073"/>
                <a:ext cx="1212494" cy="62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475640" y="456762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4800" y="4424393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04800" y="412855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101460" y="2819401"/>
            <a:ext cx="2652598" cy="853133"/>
            <a:chOff x="4555637" y="2819400"/>
            <a:chExt cx="2652598" cy="853133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4861151" y="2819400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555637" y="313668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5637" y="28429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4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6010705" y="2971800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5738894" y="330320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41623" y="3676861"/>
            <a:ext cx="2652598" cy="1291073"/>
            <a:chOff x="4495800" y="3676860"/>
            <a:chExt cx="2652598" cy="1291073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5515689" y="3572664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4801314" y="4114800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95800" y="443208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95800" y="4138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5950868" y="4267052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679057" y="459860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0979" y="5063546"/>
            <a:ext cx="2698669" cy="1261055"/>
            <a:chOff x="703342" y="5063545"/>
            <a:chExt cx="2698669" cy="1261055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01" b="71908"/>
            <a:stretch/>
          </p:blipFill>
          <p:spPr bwMode="auto">
            <a:xfrm>
              <a:off x="1023087" y="5467671"/>
              <a:ext cx="1214695" cy="85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 rot="5400000">
              <a:off x="1344217" y="495934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3342" y="57150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3342" y="54864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9754" y="59436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86000" y="5639574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x </a:t>
              </a:r>
              <a:r>
                <a:rPr lang="en-US" sz="2400" b="1" dirty="0">
                  <a:sym typeface="Symbol"/>
                </a:rPr>
                <a:t>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y </a:t>
              </a:r>
              <a:r>
                <a:rPr lang="en-US" sz="2400" b="1" dirty="0">
                  <a:sym typeface="Symbol"/>
                </a:rPr>
                <a:t>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z 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61550" y="5064610"/>
            <a:ext cx="3001651" cy="1248323"/>
            <a:chOff x="4815726" y="5064609"/>
            <a:chExt cx="3001651" cy="1248323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5471192" y="4960413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26" t="56530" b="22657"/>
            <a:stretch/>
          </p:blipFill>
          <p:spPr bwMode="auto">
            <a:xfrm>
              <a:off x="5112348" y="5578691"/>
              <a:ext cx="1222903" cy="63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4815726" y="57150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15726" y="54864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22138" y="59436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8473" y="5660881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x + y + z 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65824" y="2976485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50314" y="4332777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93866" y="3037323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5368" y="4319430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5AB4A3C-286D-4087-9317-48002ED9F2DE}"/>
              </a:ext>
            </a:extLst>
          </p:cNvPr>
          <p:cNvSpPr txBox="1"/>
          <p:nvPr/>
        </p:nvSpPr>
        <p:spPr>
          <a:xfrm>
            <a:off x="505277" y="12197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Associative Law</a:t>
            </a:r>
          </a:p>
        </p:txBody>
      </p:sp>
    </p:spTree>
    <p:extLst>
      <p:ext uri="{BB962C8B-B14F-4D97-AF65-F5344CB8AC3E}">
        <p14:creationId xmlns:p14="http://schemas.microsoft.com/office/powerpoint/2010/main" val="3487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8" grpId="0"/>
      <p:bldP spid="29" grpId="0"/>
      <p:bldP spid="55" grpId="0" animBg="1"/>
      <p:bldP spid="56" grpId="0" animBg="1"/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572484"/>
            <a:ext cx="118872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 -</a:t>
            </a:r>
            <a:r>
              <a:rPr lang="en-US" sz="2400" dirty="0">
                <a:solidFill>
                  <a:srgbClr val="C00000"/>
                </a:solidFill>
              </a:rPr>
              <a:t>Review of Distributive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3186" y="2216724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(y + z)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y + x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9369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1461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7154" y="2216724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z </a:t>
            </a:r>
            <a:r>
              <a:rPr lang="en-US" sz="2400" dirty="0">
                <a:sym typeface="Symbol"/>
              </a:rPr>
              <a:t>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+ y) </a:t>
            </a:r>
            <a:r>
              <a:rPr lang="en-US" sz="2400" b="1" dirty="0">
                <a:sym typeface="Symbol"/>
              </a:rPr>
              <a:t>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(x + z)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04712" y="2858276"/>
            <a:ext cx="2631029" cy="888488"/>
            <a:chOff x="750345" y="2858276"/>
            <a:chExt cx="2631029" cy="888488"/>
          </a:xfrm>
          <a:solidFill>
            <a:schemeClr val="bg1"/>
          </a:solidFill>
        </p:grpSpPr>
        <p:sp>
          <p:nvSpPr>
            <p:cNvPr id="23" name="TextBox 22"/>
            <p:cNvSpPr txBox="1"/>
            <p:nvPr/>
          </p:nvSpPr>
          <p:spPr>
            <a:xfrm>
              <a:off x="750345" y="3175558"/>
              <a:ext cx="27443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0345" y="2881856"/>
              <a:ext cx="28725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4764" y="3377432"/>
              <a:ext cx="28725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1055859" y="2858276"/>
              <a:ext cx="1197530" cy="658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2" r="52108" b="61273"/>
            <a:stretch/>
          </p:blipFill>
          <p:spPr bwMode="auto">
            <a:xfrm>
              <a:off x="2209800" y="3088521"/>
              <a:ext cx="1171574" cy="6224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440166" y="3718639"/>
            <a:ext cx="2678582" cy="1989552"/>
            <a:chOff x="685800" y="3718639"/>
            <a:chExt cx="2678582" cy="1989552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2166852" y="4599607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989534" y="4279637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685800" y="451895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2333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794636" y="3614443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989534" y="5085715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85800" y="532503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" y="50292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2171071" y="4540635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171071" y="5104515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56536" y="2876607"/>
            <a:ext cx="2632111" cy="805266"/>
            <a:chOff x="4572000" y="2876607"/>
            <a:chExt cx="2632111" cy="805266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4838423" y="2920539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787786" y="331254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6006581" y="2992969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72000" y="317030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0" y="287660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8624" y="4205136"/>
            <a:ext cx="2648203" cy="1496040"/>
            <a:chOff x="4494088" y="4205136"/>
            <a:chExt cx="2648203" cy="1496040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4801201" y="5029200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94088" y="452576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4088" y="424020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0" r="52108" b="61273"/>
            <a:stretch/>
          </p:blipFill>
          <p:spPr bwMode="auto">
            <a:xfrm>
              <a:off x="5929797" y="4684604"/>
              <a:ext cx="1212494" cy="62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494088" y="533184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4088" y="503600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5979359" y="4547444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979359" y="5111324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24" t="55755" r="45143" b="22668"/>
            <a:stretch/>
          </p:blipFill>
          <p:spPr bwMode="auto">
            <a:xfrm>
              <a:off x="4802128" y="4205136"/>
              <a:ext cx="1197530" cy="65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1868873" y="3014930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28366" y="4795787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76244" y="3079544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35737" y="4860401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74E2CE1-04F6-4795-8477-AFD5BD074434}"/>
              </a:ext>
            </a:extLst>
          </p:cNvPr>
          <p:cNvSpPr txBox="1"/>
          <p:nvPr/>
        </p:nvSpPr>
        <p:spPr>
          <a:xfrm>
            <a:off x="844435" y="124623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Distributive Law</a:t>
            </a:r>
          </a:p>
        </p:txBody>
      </p:sp>
    </p:spTree>
    <p:extLst>
      <p:ext uri="{BB962C8B-B14F-4D97-AF65-F5344CB8AC3E}">
        <p14:creationId xmlns:p14="http://schemas.microsoft.com/office/powerpoint/2010/main" val="13689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55" grpId="0" animBg="1"/>
      <p:bldP spid="56" grpId="0" animBg="1"/>
      <p:bldP spid="57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6091" y="342894"/>
            <a:ext cx="11887200" cy="76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Boolean Algebra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sz="2400" dirty="0" err="1">
                <a:solidFill>
                  <a:srgbClr val="C00000"/>
                </a:solidFill>
              </a:rPr>
              <a:t>DeMorgan’s</a:t>
            </a:r>
            <a:r>
              <a:rPr lang="en-US" sz="2400" dirty="0">
                <a:solidFill>
                  <a:srgbClr val="C00000"/>
                </a:solidFill>
              </a:rPr>
              <a:t>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003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0926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  <a:sym typeface="Symbol"/>
                      </a:rPr>
                      <m:t>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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34830" y="4362524"/>
          <a:ext cx="6857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445602" y="4362524"/>
          <a:ext cx="6096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endParaRPr lang="en-US" sz="1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047999" y="4362524"/>
              <a:ext cx="6858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047999" y="4362524"/>
              <a:ext cx="6858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r="-1754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3962401" y="4225364"/>
              <a:ext cx="685799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41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169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3962401" y="4225364"/>
              <a:ext cx="685799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4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91667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3208" r="-3774" b="-308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/>
            </p:nvGraphicFramePr>
            <p:xfrm>
              <a:off x="4648200" y="4225364"/>
              <a:ext cx="685801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1800" b="1" i="1" smtClean="0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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/>
            </p:nvGraphicFramePr>
            <p:xfrm>
              <a:off x="4648200" y="4225364"/>
              <a:ext cx="685801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54" r="-1754" b="-308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2400809" y="3581400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0999" y="3573879"/>
            <a:ext cx="6030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925831" y="4362524"/>
          <a:ext cx="6857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6636603" y="4362524"/>
              <a:ext cx="6096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sz="1800" b="1" i="1" smtClean="0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</m:t>
                                </m:r>
                                <m:r>
                                  <a:rPr lang="en-US" sz="1800" b="1" i="1" smtClean="0">
                                    <a:latin typeface="Cambria Math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6636603" y="4362524"/>
              <a:ext cx="6096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r="-297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7239000" y="4362524"/>
              <a:ext cx="6858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  <a:sym typeface="Symbol"/>
                                      </a:rPr>
                                      <m:t>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  <a:sym typeface="Symbol"/>
                                      </a:rPr>
                                      <m:t>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i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7239000" y="4362524"/>
              <a:ext cx="685801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754" r="-1754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/>
            </p:nvGraphicFramePr>
            <p:xfrm>
              <a:off x="8153402" y="4225364"/>
              <a:ext cx="685799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41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169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/>
            </p:nvGraphicFramePr>
            <p:xfrm>
              <a:off x="8153402" y="4225364"/>
              <a:ext cx="685799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41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1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r="-9016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15094" r="-3774" b="-308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8839200" y="4225364"/>
              <a:ext cx="762000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249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1800" b="1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4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8839200" y="4225364"/>
              <a:ext cx="762000" cy="1965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400" r="-2400" b="-308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TextBox 37"/>
          <p:cNvSpPr txBox="1"/>
          <p:nvPr/>
        </p:nvSpPr>
        <p:spPr>
          <a:xfrm>
            <a:off x="6591810" y="3588921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0" y="3581400"/>
            <a:ext cx="6030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</p:spTree>
    <p:extLst>
      <p:ext uri="{BB962C8B-B14F-4D97-AF65-F5344CB8AC3E}">
        <p14:creationId xmlns:p14="http://schemas.microsoft.com/office/powerpoint/2010/main" val="5363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/>
      <p:bldP spid="10" grpId="0"/>
      <p:bldP spid="31" grpId="0" animBg="1"/>
      <p:bldP spid="32" grpId="0" animBg="1"/>
      <p:bldP spid="38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err="1"/>
              <a:t>DeMorgan’s</a:t>
            </a:r>
            <a:r>
              <a:rPr lang="en-US" dirty="0"/>
              <a:t> Law via gates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7326" y="556378"/>
            <a:ext cx="11887200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Boolean Algebra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sz="2400" dirty="0" err="1">
                <a:solidFill>
                  <a:srgbClr val="C00000"/>
                </a:solidFill>
              </a:rPr>
              <a:t>DeMorgan’s</a:t>
            </a:r>
            <a:r>
              <a:rPr lang="en-US" sz="2400" dirty="0">
                <a:solidFill>
                  <a:srgbClr val="C00000"/>
                </a:solidFill>
              </a:rPr>
              <a:t>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003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0926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  <a:sym typeface="Symbol"/>
                      </a:rPr>
                      <m:t>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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3088905" y="3607291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789479" y="40378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89479" y="36084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3678271" y="43266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3142736" y="4905292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789574" y="54218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89574" y="4992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352800" y="3718859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352800" y="4111673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43558" y="531216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7081226" y="5001700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781800" y="40378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81800" y="36084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7670592" y="43266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7135057" y="3505201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781895" y="54218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81895" y="4992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2" name="Oval 61"/>
          <p:cNvSpPr/>
          <p:nvPr/>
        </p:nvSpPr>
        <p:spPr>
          <a:xfrm>
            <a:off x="7345121" y="3718859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345121" y="4111673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335879" y="531216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061295" y="5221813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61295" y="3837835"/>
            <a:ext cx="6030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5222188"/>
            <a:ext cx="5709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0" y="3838210"/>
            <a:ext cx="60305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48400" y="2712366"/>
            <a:ext cx="2286000" cy="684225"/>
            <a:chOff x="4724400" y="2712365"/>
            <a:chExt cx="2286000" cy="684225"/>
          </a:xfrm>
        </p:grpSpPr>
        <p:sp>
          <p:nvSpPr>
            <p:cNvPr id="12" name="Rectangle 11"/>
            <p:cNvSpPr/>
            <p:nvPr/>
          </p:nvSpPr>
          <p:spPr>
            <a:xfrm>
              <a:off x="4724400" y="2809220"/>
              <a:ext cx="2286000" cy="587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8" t="25572" r="69562" b="22104"/>
            <a:stretch/>
          </p:blipFill>
          <p:spPr bwMode="auto">
            <a:xfrm>
              <a:off x="4813594" y="2809220"/>
              <a:ext cx="1175669" cy="54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Oval 69"/>
            <p:cNvSpPr/>
            <p:nvPr/>
          </p:nvSpPr>
          <p:spPr>
            <a:xfrm>
              <a:off x="6620148" y="3035531"/>
              <a:ext cx="137160" cy="134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7552" y="2712365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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2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43" grpId="0"/>
      <p:bldP spid="44" grpId="0"/>
      <p:bldP spid="45" grpId="0"/>
      <p:bldP spid="51" grpId="0"/>
      <p:bldP spid="52" grpId="0"/>
      <p:bldP spid="11" grpId="0" animBg="1"/>
      <p:bldP spid="53" grpId="0" animBg="1"/>
      <p:bldP spid="54" grpId="0" animBg="1"/>
      <p:bldP spid="56" grpId="0"/>
      <p:bldP spid="57" grpId="0"/>
      <p:bldP spid="58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156960" y="3827457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56960" y="5217277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4563" y="5214118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54563" y="3852462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7158620" y="4902716"/>
            <a:ext cx="1581665" cy="8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7123610" y="3607291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3142736" y="3505201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0574" y="1461717"/>
            <a:ext cx="11074400" cy="5181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sz="2400" dirty="0" err="1"/>
              <a:t>DeMorgan’s</a:t>
            </a:r>
            <a:r>
              <a:rPr lang="en-US" sz="2400" dirty="0"/>
              <a:t> Law via “pushing bubbles”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15938"/>
            <a:ext cx="118872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DeMorgan’s</a:t>
            </a:r>
            <a:r>
              <a:rPr lang="en-US" sz="2400" dirty="0">
                <a:solidFill>
                  <a:srgbClr val="C00000"/>
                </a:solidFill>
              </a:rPr>
              <a:t> Law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9003" y="1676401"/>
            <a:ext cx="14606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0926" y="1676401"/>
            <a:ext cx="248574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Dual of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  <a:sym typeface="Symbol"/>
                      </a:rPr>
                      <m:t>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1955664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  <a:sym typeface="Symbol"/>
                          </a:rPr>
                          <m:t>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286000"/>
                <a:ext cx="1944763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3076737" y="3607291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789479" y="40378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89479" y="36084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3678271" y="43266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89574" y="54218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89574" y="4992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352800" y="3718859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352800" y="4111673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3067045" y="5000630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3123915" y="4902716"/>
            <a:ext cx="1581665" cy="8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5" name="TextBox 64"/>
          <p:cNvSpPr txBox="1"/>
          <p:nvPr/>
        </p:nvSpPr>
        <p:spPr>
          <a:xfrm>
            <a:off x="2054563" y="5213684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54563" y="3852462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54" name="Oval 53"/>
          <p:cNvSpPr/>
          <p:nvPr/>
        </p:nvSpPr>
        <p:spPr>
          <a:xfrm>
            <a:off x="4334032" y="533400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34032" y="533400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4" t="55755" r="45143" b="22668"/>
          <a:stretch/>
        </p:blipFill>
        <p:spPr bwMode="auto">
          <a:xfrm>
            <a:off x="7177441" y="3505201"/>
            <a:ext cx="1581665" cy="86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824184" y="40378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24184" y="36084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7712976" y="43266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24279" y="54218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4279" y="49924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7" name="Oval 46"/>
          <p:cNvSpPr/>
          <p:nvPr/>
        </p:nvSpPr>
        <p:spPr>
          <a:xfrm>
            <a:off x="7387505" y="3718859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387505" y="4111673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r="52108" b="61273"/>
          <a:stretch/>
        </p:blipFill>
        <p:spPr bwMode="auto">
          <a:xfrm>
            <a:off x="7101750" y="5023877"/>
            <a:ext cx="1616675" cy="8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156960" y="5221813"/>
            <a:ext cx="56778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LHS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6960" y="3837835"/>
            <a:ext cx="5966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RHS</a:t>
            </a:r>
          </a:p>
        </p:txBody>
      </p:sp>
      <p:sp>
        <p:nvSpPr>
          <p:cNvPr id="71" name="Oval 70"/>
          <p:cNvSpPr/>
          <p:nvPr/>
        </p:nvSpPr>
        <p:spPr>
          <a:xfrm>
            <a:off x="8368737" y="533400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368737" y="5334001"/>
            <a:ext cx="137160" cy="13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ECC4AAF-6D4B-4A3B-9CC2-7E0E10C5A16D}"/>
              </a:ext>
            </a:extLst>
          </p:cNvPr>
          <p:cNvSpPr txBox="1"/>
          <p:nvPr/>
        </p:nvSpPr>
        <p:spPr>
          <a:xfrm>
            <a:off x="520632" y="12462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DeMorgan’s</a:t>
            </a:r>
            <a:r>
              <a:rPr lang="en-IN" sz="2000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845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1092 0.02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1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1092 -0.031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1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10643 -0.03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139 L -0.10643 0.0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11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1092 0.02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12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7.40741E-7 L 0.11042 -0.0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10643 -0.0319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159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139 L -0.10643 0.0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11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3" grpId="0" animBg="1"/>
      <p:bldP spid="65" grpId="0" animBg="1"/>
      <p:bldP spid="66" grpId="0" animBg="1"/>
      <p:bldP spid="54" grpId="0" animBg="1"/>
      <p:bldP spid="35" grpId="0" animBg="1"/>
      <p:bldP spid="47" grpId="0" animBg="1"/>
      <p:bldP spid="4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0817" y="546652"/>
            <a:ext cx="118872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Boolean Algebra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Simplification Theorems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2" descr="C:\Documents and Settings\altit\Desktop\Roth 7e Images\Ch02\Table\Table 2-4.jpg"/>
          <p:cNvPicPr>
            <a:picLocks noChangeAspect="1" noChangeArrowheads="1"/>
          </p:cNvPicPr>
          <p:nvPr/>
        </p:nvPicPr>
        <p:blipFill rotWithShape="1">
          <a:blip r:embed="rId2" cstate="print"/>
          <a:srcRect l="20759"/>
          <a:stretch/>
        </p:blipFill>
        <p:spPr bwMode="auto">
          <a:xfrm>
            <a:off x="410817" y="1265582"/>
            <a:ext cx="11370366" cy="53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2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xmlns="" id="{ED2D7C97-CB1B-4018-87CF-2FA9142DB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678" y="228600"/>
            <a:ext cx="8895522" cy="8382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Binary Logic and Gates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xmlns="" id="{C40977A1-4B51-4585-8EC0-9010D64B7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6678" y="1404939"/>
            <a:ext cx="8895522" cy="4899025"/>
          </a:xfrm>
        </p:spPr>
        <p:txBody>
          <a:bodyPr>
            <a:normAutofit/>
          </a:bodyPr>
          <a:lstStyle/>
          <a:p>
            <a:pPr marL="228600" indent="-228600"/>
            <a:r>
              <a:rPr lang="en-US" altLang="en-US" sz="24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Binary variables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take on one of two values.</a:t>
            </a:r>
          </a:p>
          <a:p>
            <a:pPr marL="228600" indent="-228600"/>
            <a:r>
              <a:rPr lang="en-US" altLang="en-US" sz="24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Logical operators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operate on binary values and binary variables.</a:t>
            </a:r>
          </a:p>
          <a:p>
            <a:pPr marL="228600" indent="-228600"/>
            <a:r>
              <a:rPr lang="en-US" altLang="en-US" sz="2400" dirty="0">
                <a:cs typeface="Times New Roman" panose="02020603050405020304" pitchFamily="18" charset="0"/>
              </a:rPr>
              <a:t>Basic logical operators are the </a:t>
            </a:r>
            <a:r>
              <a:rPr lang="en-US" altLang="en-US" sz="2400" u="sng" dirty="0">
                <a:cs typeface="Times New Roman" panose="02020603050405020304" pitchFamily="18" charset="0"/>
              </a:rPr>
              <a:t>logic functions</a:t>
            </a:r>
            <a:r>
              <a:rPr lang="en-US" altLang="en-US" sz="2400" dirty="0">
                <a:cs typeface="Times New Roman" panose="02020603050405020304" pitchFamily="18" charset="0"/>
              </a:rPr>
              <a:t> AND, OR and NOT.</a:t>
            </a:r>
          </a:p>
          <a:p>
            <a:pPr marL="228600" indent="-228600"/>
            <a:r>
              <a:rPr lang="en-US" altLang="en-US" sz="24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Logic gates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implement logic functions.</a:t>
            </a:r>
          </a:p>
          <a:p>
            <a:pPr marL="228600" indent="-228600"/>
            <a:r>
              <a:rPr lang="en-US" altLang="en-US" sz="2400" u="sng" dirty="0">
                <a:solidFill>
                  <a:srgbClr val="FF0000"/>
                </a:solidFill>
                <a:cs typeface="Times New Roman" panose="02020603050405020304" pitchFamily="18" charset="0"/>
              </a:rPr>
              <a:t>Boolean Algebra</a:t>
            </a:r>
            <a:r>
              <a:rPr lang="en-US" altLang="en-US" sz="2400" dirty="0">
                <a:cs typeface="Times New Roman" panose="02020603050405020304" pitchFamily="18" charset="0"/>
              </a:rPr>
              <a:t>: a useful mathematical system for specifying and transforming logic functions.</a:t>
            </a:r>
          </a:p>
          <a:p>
            <a:pPr marL="228600" indent="-228600"/>
            <a:r>
              <a:rPr lang="en-US" altLang="en-US" sz="2400" dirty="0">
                <a:cs typeface="Times New Roman" panose="02020603050405020304" pitchFamily="18" charset="0"/>
              </a:rPr>
              <a:t>We study Boolean algebra as foundation for designing and analyzing digital systems!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800" y="561447"/>
            <a:ext cx="11074400" cy="4938205"/>
          </a:xfrm>
        </p:spPr>
        <p:txBody>
          <a:bodyPr/>
          <a:lstStyle/>
          <a:p>
            <a:r>
              <a:rPr lang="en-US" sz="2400" dirty="0"/>
              <a:t>Simplify the following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Simplify: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65331"/>
            <a:ext cx="11887200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Boolean Algebra </a:t>
            </a:r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sz="2400" dirty="0">
                <a:solidFill>
                  <a:srgbClr val="C00000"/>
                </a:solidFill>
              </a:rPr>
              <a:t>Examples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 b="61421"/>
          <a:stretch>
            <a:fillRect/>
          </a:stretch>
        </p:blipFill>
        <p:spPr bwMode="auto">
          <a:xfrm>
            <a:off x="3180371" y="1982045"/>
            <a:ext cx="432435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42546" y="1966243"/>
          <a:ext cx="554724" cy="31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4" imgW="291960" imgH="164880" progId="Equation.DSMT4">
                  <p:embed/>
                </p:oleObj>
              </mc:Choice>
              <mc:Fallback>
                <p:oleObj name="Equation" r:id="rId4" imgW="291960" imgH="1648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2546" y="1966243"/>
                        <a:ext cx="554724" cy="313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291389" y="2314575"/>
          <a:ext cx="10874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6" imgW="571320" imgH="215640" progId="Equation.DSMT4">
                  <p:embed/>
                </p:oleObj>
              </mc:Choice>
              <mc:Fallback>
                <p:oleObj name="Equation" r:id="rId6" imgW="571320" imgH="2156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9" y="2314575"/>
                        <a:ext cx="1087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91388" y="3199343"/>
          <a:ext cx="7985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8" imgW="419040" imgH="177480" progId="Equation.DSMT4">
                  <p:embed/>
                </p:oleObj>
              </mc:Choice>
              <mc:Fallback>
                <p:oleObj name="Equation" r:id="rId8" imgW="419040" imgH="177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3199343"/>
                        <a:ext cx="7985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291388" y="2769659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2769659"/>
                        <a:ext cx="1016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291388" y="3581401"/>
          <a:ext cx="5572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12" imgW="291960" imgH="177480" progId="Equation.DSMT4">
                  <p:embed/>
                </p:oleObj>
              </mc:Choice>
              <mc:Fallback>
                <p:oleObj name="Equation" r:id="rId12" imgW="291960" imgH="1774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3581401"/>
                        <a:ext cx="55721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0" r="18878" b="61421"/>
          <a:stretch/>
        </p:blipFill>
        <p:spPr bwMode="auto">
          <a:xfrm>
            <a:off x="4591328" y="3670860"/>
            <a:ext cx="175188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 rot="5400000">
            <a:off x="5133396" y="309620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/>
              </a:rPr>
              <a:t>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38351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194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810000" y="4838700"/>
          <a:ext cx="13716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14" imgW="685800" imgH="203040" progId="Equation.DSMT4">
                  <p:embed/>
                </p:oleObj>
              </mc:Choice>
              <mc:Fallback>
                <p:oleObj name="Equation" r:id="rId14" imgW="685800" imgH="2030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0" y="4838700"/>
                        <a:ext cx="13716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244301" y="48387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16" imgW="647640" imgH="203040" progId="Equation.DSMT4">
                  <p:embed/>
                </p:oleObj>
              </mc:Choice>
              <mc:Fallback>
                <p:oleObj name="Equation" r:id="rId16" imgW="647640" imgH="2030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301" y="483870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629400" y="48260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18" imgW="647640" imgH="215640" progId="Equation.DSMT4">
                  <p:embed/>
                </p:oleObj>
              </mc:Choice>
              <mc:Fallback>
                <p:oleObj name="Equation" r:id="rId18" imgW="647640" imgH="21564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260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886700" y="48514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20" imgW="355320" imgH="203040" progId="Equation.DSMT4">
                  <p:embed/>
                </p:oleObj>
              </mc:Choice>
              <mc:Fallback>
                <p:oleObj name="Equation" r:id="rId20" imgW="355320" imgH="2030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48514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661400" y="4838700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22" imgW="241200" imgH="203040" progId="Equation.DSMT4">
                  <p:embed/>
                </p:oleObj>
              </mc:Choice>
              <mc:Fallback>
                <p:oleObj name="Equation" r:id="rId22" imgW="241200" imgH="20304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400" y="4838700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0000" y="5822196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24" imgW="863280" imgH="228600" progId="Equation.DSMT4">
                  <p:embed/>
                </p:oleObj>
              </mc:Choice>
              <mc:Fallback>
                <p:oleObj name="Equation" r:id="rId24" imgW="863280" imgH="2286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822196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664200" y="5853192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26" imgW="431640" imgH="177480" progId="Equation.DSMT4">
                  <p:embed/>
                </p:oleObj>
              </mc:Choice>
              <mc:Fallback>
                <p:oleObj name="Equation" r:id="rId26" imgW="431640" imgH="17748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853192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680200" y="5934343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28" imgW="203040" imgH="139680" progId="Equation.DSMT4">
                  <p:embed/>
                </p:oleObj>
              </mc:Choice>
              <mc:Fallback>
                <p:oleObj name="Equation" r:id="rId28" imgW="203040" imgH="13968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5934343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99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0795FC-D6D6-4063-BA8B-219F7CA2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889781"/>
            <a:ext cx="4922114" cy="2688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200416-5C0E-4313-B9C7-39F5C239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0" y="3350060"/>
            <a:ext cx="5962101" cy="30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5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2800" dirty="0"/>
              <a:t>Sum of Products / Product of Sums</a:t>
            </a:r>
          </a:p>
          <a:p>
            <a:r>
              <a:rPr lang="en-US" altLang="en-US" sz="2800" dirty="0"/>
              <a:t> Exclusive OR operation</a:t>
            </a:r>
          </a:p>
          <a:p>
            <a:r>
              <a:rPr lang="en-US" altLang="en-US" sz="2800" dirty="0"/>
              <a:t> Simplification</a:t>
            </a:r>
          </a:p>
          <a:p>
            <a:r>
              <a:rPr lang="en-US" altLang="en-US" sz="2800" dirty="0"/>
              <a:t> Proving equations (Validity)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0817" y="506896"/>
            <a:ext cx="11887200" cy="762000"/>
          </a:xfrm>
        </p:spPr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251433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xmlns="" id="{BC121DC0-D97C-4BC9-AA56-C46CC2154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383" y="228601"/>
            <a:ext cx="10376452" cy="1020763"/>
          </a:xfrm>
        </p:spPr>
        <p:txBody>
          <a:bodyPr/>
          <a:lstStyle/>
          <a:p>
            <a:r>
              <a:rPr lang="en-US" altLang="en-US" dirty="0"/>
              <a:t>Binary Variables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xmlns="" id="{170EDE0B-84DE-4568-A429-03ADFEAAA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383" y="1295400"/>
            <a:ext cx="10508971" cy="489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Recall that the two binary values have different names: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True/False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On/Off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Yes/No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We use 1 and 0 to denote the two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values (True/False)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Variable identifier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A, B, y, z, or 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for now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RESET, START_IT, or ADD1 later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64EB0-593D-4B28-804D-502AAAAA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22" y="132312"/>
            <a:ext cx="11029616" cy="1188720"/>
          </a:xfrm>
        </p:spPr>
        <p:txBody>
          <a:bodyPr/>
          <a:lstStyle/>
          <a:p>
            <a:r>
              <a:rPr lang="en-US" dirty="0"/>
              <a:t>Boolean Algebra-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BC00EA-B4F2-47E7-B961-7839BAF8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61" y="1744516"/>
            <a:ext cx="11029615" cy="3634486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Boolean Algebra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2000" dirty="0"/>
              <a:t>In 1849 George Boole published a scheme for the algebraic description of logic processes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2000" dirty="0"/>
              <a:t>In the 1930’s Claude Shannon used Boolean Algebra to describe circuits built with switches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Boolean Algebra is an effective tool for describing logic circuits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86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42" y="145034"/>
            <a:ext cx="11029616" cy="1188720"/>
          </a:xfrm>
        </p:spPr>
        <p:txBody>
          <a:bodyPr>
            <a:normAutofit/>
          </a:bodyPr>
          <a:lstStyle/>
          <a:p>
            <a:r>
              <a:rPr lang="en-US" b="0" dirty="0"/>
              <a:t>Boolean Algebra -</a:t>
            </a:r>
            <a:r>
              <a:rPr lang="en-US" sz="2400" b="0" dirty="0">
                <a:solidFill>
                  <a:srgbClr val="FF0000"/>
                </a:solidFill>
              </a:rPr>
              <a:t>Boolean Logic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120648" y="2473894"/>
            <a:ext cx="11029615" cy="3634486"/>
          </a:xfrm>
        </p:spPr>
        <p:txBody>
          <a:bodyPr/>
          <a:lstStyle/>
          <a:p>
            <a:r>
              <a:rPr lang="en-US" dirty="0"/>
              <a:t>Two logic levels</a:t>
            </a:r>
          </a:p>
          <a:p>
            <a:pPr lvl="1"/>
            <a:r>
              <a:rPr lang="en-US" dirty="0"/>
              <a:t>TRUE = HIGH = 1</a:t>
            </a:r>
          </a:p>
          <a:p>
            <a:pPr lvl="1"/>
            <a:r>
              <a:rPr lang="en-US" dirty="0"/>
              <a:t>FALSE = LOW = 0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6627813" y="1202656"/>
            <a:ext cx="0" cy="192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6657976" y="1485230"/>
            <a:ext cx="19907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629400" y="2872472"/>
            <a:ext cx="2590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172200" y="1336675"/>
            <a:ext cx="530594" cy="34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+5 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337300" y="1991644"/>
            <a:ext cx="400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251576" y="2672680"/>
            <a:ext cx="314189" cy="34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6819900" y="1707481"/>
            <a:ext cx="374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1 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7504113" y="1707481"/>
            <a:ext cx="374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0 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8186738" y="1707481"/>
            <a:ext cx="374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1 </a:t>
            </a:r>
          </a:p>
        </p:txBody>
      </p: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8642349" y="2218655"/>
            <a:ext cx="682625" cy="342900"/>
            <a:chOff x="2290" y="1938"/>
            <a:chExt cx="430" cy="216"/>
          </a:xfrm>
        </p:grpSpPr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2290" y="1938"/>
              <a:ext cx="22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T </a:t>
              </a: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2361" y="1938"/>
              <a:ext cx="35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ime </a:t>
              </a:r>
            </a:p>
          </p:txBody>
        </p:sp>
      </p:grpSp>
      <p:sp>
        <p:nvSpPr>
          <p:cNvPr id="21" name="Freeform 36"/>
          <p:cNvSpPr>
            <a:spLocks/>
          </p:cNvSpPr>
          <p:nvPr/>
        </p:nvSpPr>
        <p:spPr bwMode="auto">
          <a:xfrm>
            <a:off x="6656389" y="1512218"/>
            <a:ext cx="2249487" cy="1365250"/>
          </a:xfrm>
          <a:custGeom>
            <a:avLst/>
            <a:gdLst>
              <a:gd name="T0" fmla="*/ 0 w 1417"/>
              <a:gd name="T1" fmla="*/ 0 h 860"/>
              <a:gd name="T2" fmla="*/ 430 w 1417"/>
              <a:gd name="T3" fmla="*/ 0 h 860"/>
              <a:gd name="T4" fmla="*/ 430 w 1417"/>
              <a:gd name="T5" fmla="*/ 859 h 860"/>
              <a:gd name="T6" fmla="*/ 860 w 1417"/>
              <a:gd name="T7" fmla="*/ 859 h 860"/>
              <a:gd name="T8" fmla="*/ 860 w 1417"/>
              <a:gd name="T9" fmla="*/ 0 h 860"/>
              <a:gd name="T10" fmla="*/ 1273 w 1417"/>
              <a:gd name="T11" fmla="*/ 0 h 860"/>
              <a:gd name="T12" fmla="*/ 1273 w 1417"/>
              <a:gd name="T13" fmla="*/ 859 h 860"/>
              <a:gd name="T14" fmla="*/ 1416 w 1417"/>
              <a:gd name="T15" fmla="*/ 859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7" h="860">
                <a:moveTo>
                  <a:pt x="0" y="0"/>
                </a:moveTo>
                <a:lnTo>
                  <a:pt x="430" y="0"/>
                </a:lnTo>
                <a:lnTo>
                  <a:pt x="430" y="859"/>
                </a:lnTo>
                <a:lnTo>
                  <a:pt x="860" y="859"/>
                </a:lnTo>
                <a:lnTo>
                  <a:pt x="860" y="0"/>
                </a:lnTo>
                <a:lnTo>
                  <a:pt x="1273" y="0"/>
                </a:lnTo>
                <a:lnTo>
                  <a:pt x="1273" y="859"/>
                </a:lnTo>
                <a:lnTo>
                  <a:pt x="1416" y="859"/>
                </a:lnTo>
              </a:path>
            </a:pathLst>
          </a:custGeom>
          <a:noFill/>
          <a:ln w="50800" cap="rnd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7"/>
          <p:cNvSpPr>
            <a:spLocks/>
          </p:cNvSpPr>
          <p:nvPr/>
        </p:nvSpPr>
        <p:spPr bwMode="auto">
          <a:xfrm>
            <a:off x="6599238" y="1143918"/>
            <a:ext cx="87312" cy="114300"/>
          </a:xfrm>
          <a:custGeom>
            <a:avLst/>
            <a:gdLst>
              <a:gd name="T0" fmla="*/ 36 w 55"/>
              <a:gd name="T1" fmla="*/ 18 h 72"/>
              <a:gd name="T2" fmla="*/ 36 w 55"/>
              <a:gd name="T3" fmla="*/ 36 h 72"/>
              <a:gd name="T4" fmla="*/ 54 w 55"/>
              <a:gd name="T5" fmla="*/ 53 h 72"/>
              <a:gd name="T6" fmla="*/ 54 w 55"/>
              <a:gd name="T7" fmla="*/ 71 h 72"/>
              <a:gd name="T8" fmla="*/ 36 w 55"/>
              <a:gd name="T9" fmla="*/ 71 h 72"/>
              <a:gd name="T10" fmla="*/ 36 w 55"/>
              <a:gd name="T11" fmla="*/ 53 h 72"/>
              <a:gd name="T12" fmla="*/ 18 w 55"/>
              <a:gd name="T13" fmla="*/ 71 h 72"/>
              <a:gd name="T14" fmla="*/ 0 w 55"/>
              <a:gd name="T15" fmla="*/ 71 h 72"/>
              <a:gd name="T16" fmla="*/ 18 w 55"/>
              <a:gd name="T17" fmla="*/ 36 h 72"/>
              <a:gd name="T18" fmla="*/ 18 w 55"/>
              <a:gd name="T19" fmla="*/ 18 h 72"/>
              <a:gd name="T20" fmla="*/ 18 w 55"/>
              <a:gd name="T21" fmla="*/ 0 h 72"/>
              <a:gd name="T22" fmla="*/ 36 w 55"/>
              <a:gd name="T23" fmla="*/ 0 h 72"/>
              <a:gd name="T24" fmla="*/ 36 w 55"/>
              <a:gd name="T25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72">
                <a:moveTo>
                  <a:pt x="36" y="18"/>
                </a:moveTo>
                <a:lnTo>
                  <a:pt x="36" y="36"/>
                </a:lnTo>
                <a:lnTo>
                  <a:pt x="54" y="53"/>
                </a:lnTo>
                <a:lnTo>
                  <a:pt x="54" y="71"/>
                </a:lnTo>
                <a:lnTo>
                  <a:pt x="36" y="71"/>
                </a:lnTo>
                <a:lnTo>
                  <a:pt x="36" y="53"/>
                </a:lnTo>
                <a:lnTo>
                  <a:pt x="18" y="71"/>
                </a:lnTo>
                <a:lnTo>
                  <a:pt x="0" y="71"/>
                </a:lnTo>
                <a:lnTo>
                  <a:pt x="18" y="36"/>
                </a:lnTo>
                <a:lnTo>
                  <a:pt x="18" y="18"/>
                </a:lnTo>
                <a:lnTo>
                  <a:pt x="18" y="0"/>
                </a:lnTo>
                <a:lnTo>
                  <a:pt x="36" y="0"/>
                </a:lnTo>
                <a:lnTo>
                  <a:pt x="36" y="18"/>
                </a:lnTo>
              </a:path>
            </a:pathLst>
          </a:custGeom>
          <a:solidFill>
            <a:srgbClr val="0000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38"/>
          <p:cNvSpPr>
            <a:spLocks/>
          </p:cNvSpPr>
          <p:nvPr/>
        </p:nvSpPr>
        <p:spPr bwMode="auto">
          <a:xfrm>
            <a:off x="6599238" y="3047331"/>
            <a:ext cx="87312" cy="142875"/>
          </a:xfrm>
          <a:custGeom>
            <a:avLst/>
            <a:gdLst>
              <a:gd name="T0" fmla="*/ 36 w 55"/>
              <a:gd name="T1" fmla="*/ 71 h 90"/>
              <a:gd name="T2" fmla="*/ 36 w 55"/>
              <a:gd name="T3" fmla="*/ 53 h 90"/>
              <a:gd name="T4" fmla="*/ 54 w 55"/>
              <a:gd name="T5" fmla="*/ 18 h 90"/>
              <a:gd name="T6" fmla="*/ 54 w 55"/>
              <a:gd name="T7" fmla="*/ 0 h 90"/>
              <a:gd name="T8" fmla="*/ 36 w 55"/>
              <a:gd name="T9" fmla="*/ 0 h 90"/>
              <a:gd name="T10" fmla="*/ 18 w 55"/>
              <a:gd name="T11" fmla="*/ 0 h 90"/>
              <a:gd name="T12" fmla="*/ 0 w 55"/>
              <a:gd name="T13" fmla="*/ 0 h 90"/>
              <a:gd name="T14" fmla="*/ 18 w 55"/>
              <a:gd name="T15" fmla="*/ 35 h 90"/>
              <a:gd name="T16" fmla="*/ 18 w 55"/>
              <a:gd name="T17" fmla="*/ 53 h 90"/>
              <a:gd name="T18" fmla="*/ 18 w 55"/>
              <a:gd name="T19" fmla="*/ 71 h 90"/>
              <a:gd name="T20" fmla="*/ 18 w 55"/>
              <a:gd name="T21" fmla="*/ 89 h 90"/>
              <a:gd name="T22" fmla="*/ 36 w 55"/>
              <a:gd name="T23" fmla="*/ 7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90">
                <a:moveTo>
                  <a:pt x="36" y="71"/>
                </a:moveTo>
                <a:lnTo>
                  <a:pt x="36" y="53"/>
                </a:lnTo>
                <a:lnTo>
                  <a:pt x="54" y="18"/>
                </a:lnTo>
                <a:lnTo>
                  <a:pt x="54" y="0"/>
                </a:lnTo>
                <a:lnTo>
                  <a:pt x="36" y="0"/>
                </a:lnTo>
                <a:lnTo>
                  <a:pt x="18" y="0"/>
                </a:lnTo>
                <a:lnTo>
                  <a:pt x="0" y="0"/>
                </a:lnTo>
                <a:lnTo>
                  <a:pt x="18" y="35"/>
                </a:lnTo>
                <a:lnTo>
                  <a:pt x="18" y="53"/>
                </a:lnTo>
                <a:lnTo>
                  <a:pt x="18" y="71"/>
                </a:lnTo>
                <a:lnTo>
                  <a:pt x="18" y="89"/>
                </a:lnTo>
                <a:lnTo>
                  <a:pt x="36" y="71"/>
                </a:lnTo>
              </a:path>
            </a:pathLst>
          </a:custGeom>
          <a:solidFill>
            <a:srgbClr val="0000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76800" y="1512220"/>
            <a:ext cx="1943100" cy="365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4976" y="2331369"/>
            <a:ext cx="2796462" cy="51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059270" y="3996599"/>
            <a:ext cx="3392147" cy="7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Transition from logic 1 to logic 0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does not take place instantaneously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in real digital systems</a:t>
            </a:r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462587" y="5659437"/>
            <a:ext cx="103188" cy="76200"/>
          </a:xfrm>
          <a:custGeom>
            <a:avLst/>
            <a:gdLst>
              <a:gd name="T0" fmla="*/ 64 w 65"/>
              <a:gd name="T1" fmla="*/ 16 h 48"/>
              <a:gd name="T2" fmla="*/ 32 w 65"/>
              <a:gd name="T3" fmla="*/ 0 h 48"/>
              <a:gd name="T4" fmla="*/ 0 w 65"/>
              <a:gd name="T5" fmla="*/ 0 h 48"/>
              <a:gd name="T6" fmla="*/ 16 w 65"/>
              <a:gd name="T7" fmla="*/ 16 h 48"/>
              <a:gd name="T8" fmla="*/ 16 w 65"/>
              <a:gd name="T9" fmla="*/ 31 h 48"/>
              <a:gd name="T10" fmla="*/ 0 w 65"/>
              <a:gd name="T11" fmla="*/ 47 h 48"/>
              <a:gd name="T12" fmla="*/ 32 w 65"/>
              <a:gd name="T13" fmla="*/ 31 h 48"/>
              <a:gd name="T14" fmla="*/ 64 w 65"/>
              <a:gd name="T15" fmla="*/ 31 h 48"/>
              <a:gd name="T16" fmla="*/ 64 w 65"/>
              <a:gd name="T17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48">
                <a:moveTo>
                  <a:pt x="64" y="16"/>
                </a:moveTo>
                <a:lnTo>
                  <a:pt x="32" y="0"/>
                </a:lnTo>
                <a:lnTo>
                  <a:pt x="0" y="0"/>
                </a:lnTo>
                <a:lnTo>
                  <a:pt x="16" y="16"/>
                </a:lnTo>
                <a:lnTo>
                  <a:pt x="16" y="31"/>
                </a:lnTo>
                <a:lnTo>
                  <a:pt x="0" y="47"/>
                </a:lnTo>
                <a:lnTo>
                  <a:pt x="32" y="31"/>
                </a:lnTo>
                <a:lnTo>
                  <a:pt x="64" y="31"/>
                </a:lnTo>
                <a:lnTo>
                  <a:pt x="64" y="16"/>
                </a:lnTo>
              </a:path>
            </a:pathLst>
          </a:custGeom>
          <a:solidFill>
            <a:srgbClr val="0000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679701" y="5784851"/>
            <a:ext cx="77787" cy="77787"/>
          </a:xfrm>
          <a:custGeom>
            <a:avLst/>
            <a:gdLst>
              <a:gd name="T0" fmla="*/ 32 w 49"/>
              <a:gd name="T1" fmla="*/ 48 h 49"/>
              <a:gd name="T2" fmla="*/ 32 w 49"/>
              <a:gd name="T3" fmla="*/ 16 h 49"/>
              <a:gd name="T4" fmla="*/ 48 w 49"/>
              <a:gd name="T5" fmla="*/ 0 h 49"/>
              <a:gd name="T6" fmla="*/ 32 w 49"/>
              <a:gd name="T7" fmla="*/ 0 h 49"/>
              <a:gd name="T8" fmla="*/ 16 w 49"/>
              <a:gd name="T9" fmla="*/ 0 h 49"/>
              <a:gd name="T10" fmla="*/ 0 w 49"/>
              <a:gd name="T11" fmla="*/ 0 h 49"/>
              <a:gd name="T12" fmla="*/ 16 w 49"/>
              <a:gd name="T13" fmla="*/ 16 h 49"/>
              <a:gd name="T14" fmla="*/ 16 w 49"/>
              <a:gd name="T15" fmla="*/ 48 h 49"/>
              <a:gd name="T16" fmla="*/ 32 w 49"/>
              <a:gd name="T17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9">
                <a:moveTo>
                  <a:pt x="32" y="48"/>
                </a:moveTo>
                <a:lnTo>
                  <a:pt x="32" y="16"/>
                </a:lnTo>
                <a:lnTo>
                  <a:pt x="48" y="0"/>
                </a:lnTo>
                <a:lnTo>
                  <a:pt x="32" y="0"/>
                </a:lnTo>
                <a:lnTo>
                  <a:pt x="16" y="0"/>
                </a:lnTo>
                <a:lnTo>
                  <a:pt x="0" y="0"/>
                </a:lnTo>
                <a:lnTo>
                  <a:pt x="16" y="16"/>
                </a:lnTo>
                <a:lnTo>
                  <a:pt x="16" y="48"/>
                </a:lnTo>
                <a:lnTo>
                  <a:pt x="32" y="48"/>
                </a:lnTo>
              </a:path>
            </a:pathLst>
          </a:custGeom>
          <a:solidFill>
            <a:srgbClr val="0000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4097338" y="5178425"/>
            <a:ext cx="1038225" cy="531812"/>
          </a:xfrm>
          <a:custGeom>
            <a:avLst/>
            <a:gdLst>
              <a:gd name="T0" fmla="*/ 0 w 654"/>
              <a:gd name="T1" fmla="*/ 0 h 335"/>
              <a:gd name="T2" fmla="*/ 159 w 654"/>
              <a:gd name="T3" fmla="*/ 334 h 335"/>
              <a:gd name="T4" fmla="*/ 653 w 654"/>
              <a:gd name="T5" fmla="*/ 334 h 335"/>
              <a:gd name="T6" fmla="*/ 653 w 654"/>
              <a:gd name="T7" fmla="*/ 0 h 335"/>
              <a:gd name="T8" fmla="*/ 0 w 654"/>
              <a:gd name="T9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" h="335">
                <a:moveTo>
                  <a:pt x="0" y="0"/>
                </a:moveTo>
                <a:lnTo>
                  <a:pt x="159" y="334"/>
                </a:lnTo>
                <a:lnTo>
                  <a:pt x="653" y="334"/>
                </a:lnTo>
                <a:lnTo>
                  <a:pt x="653" y="0"/>
                </a:lnTo>
                <a:lnTo>
                  <a:pt x="0" y="0"/>
                </a:lnTo>
              </a:path>
            </a:pathLst>
          </a:custGeom>
          <a:solidFill>
            <a:srgbClr val="BA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0"/>
          <p:cNvSpPr>
            <a:spLocks/>
          </p:cNvSpPr>
          <p:nvPr/>
        </p:nvSpPr>
        <p:spPr bwMode="auto">
          <a:xfrm>
            <a:off x="2730500" y="4041775"/>
            <a:ext cx="1039812" cy="506412"/>
          </a:xfrm>
          <a:custGeom>
            <a:avLst/>
            <a:gdLst>
              <a:gd name="T0" fmla="*/ 0 w 655"/>
              <a:gd name="T1" fmla="*/ 318 h 319"/>
              <a:gd name="T2" fmla="*/ 654 w 655"/>
              <a:gd name="T3" fmla="*/ 318 h 319"/>
              <a:gd name="T4" fmla="*/ 494 w 655"/>
              <a:gd name="T5" fmla="*/ 0 h 319"/>
              <a:gd name="T6" fmla="*/ 0 w 655"/>
              <a:gd name="T7" fmla="*/ 0 h 319"/>
              <a:gd name="T8" fmla="*/ 0 w 655"/>
              <a:gd name="T9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319">
                <a:moveTo>
                  <a:pt x="0" y="318"/>
                </a:moveTo>
                <a:lnTo>
                  <a:pt x="654" y="318"/>
                </a:lnTo>
                <a:lnTo>
                  <a:pt x="494" y="0"/>
                </a:lnTo>
                <a:lnTo>
                  <a:pt x="0" y="0"/>
                </a:lnTo>
                <a:lnTo>
                  <a:pt x="0" y="318"/>
                </a:lnTo>
              </a:path>
            </a:pathLst>
          </a:custGeom>
          <a:solidFill>
            <a:srgbClr val="BAD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2730500" y="3867150"/>
            <a:ext cx="0" cy="1968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2732087" y="5708650"/>
            <a:ext cx="2806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757487" y="4041775"/>
            <a:ext cx="283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284412" y="3906837"/>
            <a:ext cx="492122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</a:rPr>
              <a:t>+5 </a:t>
            </a: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2386012" y="4740276"/>
            <a:ext cx="376238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2411413" y="5573712"/>
            <a:ext cx="35401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</a:rPr>
              <a:t>0 </a:t>
            </a: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3776662" y="4133850"/>
            <a:ext cx="830356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66FF"/>
                </a:solidFill>
              </a:rPr>
              <a:t>Logic 1 </a:t>
            </a:r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 flipH="1">
            <a:off x="3162301" y="4270375"/>
            <a:ext cx="706437" cy="100012"/>
          </a:xfrm>
          <a:prstGeom prst="line">
            <a:avLst/>
          </a:prstGeom>
          <a:noFill/>
          <a:ln w="25400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017837" y="5195887"/>
            <a:ext cx="830356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66FF"/>
                </a:solidFill>
              </a:rPr>
              <a:t>Logic 0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3844926" y="5332413"/>
            <a:ext cx="833437" cy="123825"/>
          </a:xfrm>
          <a:prstGeom prst="line">
            <a:avLst/>
          </a:prstGeom>
          <a:noFill/>
          <a:ln w="25400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1"/>
          <p:cNvSpPr>
            <a:spLocks/>
          </p:cNvSpPr>
          <p:nvPr/>
        </p:nvSpPr>
        <p:spPr bwMode="auto">
          <a:xfrm>
            <a:off x="2730500" y="4041775"/>
            <a:ext cx="2405062" cy="1668462"/>
          </a:xfrm>
          <a:custGeom>
            <a:avLst/>
            <a:gdLst>
              <a:gd name="T0" fmla="*/ 0 w 1515"/>
              <a:gd name="T1" fmla="*/ 0 h 1051"/>
              <a:gd name="T2" fmla="*/ 494 w 1515"/>
              <a:gd name="T3" fmla="*/ 0 h 1051"/>
              <a:gd name="T4" fmla="*/ 1020 w 1515"/>
              <a:gd name="T5" fmla="*/ 1050 h 1051"/>
              <a:gd name="T6" fmla="*/ 1514 w 1515"/>
              <a:gd name="T7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5" h="1051">
                <a:moveTo>
                  <a:pt x="0" y="0"/>
                </a:moveTo>
                <a:lnTo>
                  <a:pt x="494" y="0"/>
                </a:lnTo>
                <a:lnTo>
                  <a:pt x="1020" y="1050"/>
                </a:lnTo>
                <a:lnTo>
                  <a:pt x="1514" y="105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22"/>
          <p:cNvSpPr>
            <a:spLocks/>
          </p:cNvSpPr>
          <p:nvPr/>
        </p:nvSpPr>
        <p:spPr bwMode="auto">
          <a:xfrm>
            <a:off x="2679701" y="3840162"/>
            <a:ext cx="77787" cy="103188"/>
          </a:xfrm>
          <a:custGeom>
            <a:avLst/>
            <a:gdLst>
              <a:gd name="T0" fmla="*/ 32 w 49"/>
              <a:gd name="T1" fmla="*/ 0 h 65"/>
              <a:gd name="T2" fmla="*/ 32 w 49"/>
              <a:gd name="T3" fmla="*/ 32 h 65"/>
              <a:gd name="T4" fmla="*/ 48 w 49"/>
              <a:gd name="T5" fmla="*/ 48 h 65"/>
              <a:gd name="T6" fmla="*/ 48 w 49"/>
              <a:gd name="T7" fmla="*/ 64 h 65"/>
              <a:gd name="T8" fmla="*/ 48 w 49"/>
              <a:gd name="T9" fmla="*/ 48 h 65"/>
              <a:gd name="T10" fmla="*/ 32 w 49"/>
              <a:gd name="T11" fmla="*/ 48 h 65"/>
              <a:gd name="T12" fmla="*/ 16 w 49"/>
              <a:gd name="T13" fmla="*/ 48 h 65"/>
              <a:gd name="T14" fmla="*/ 0 w 49"/>
              <a:gd name="T15" fmla="*/ 64 h 65"/>
              <a:gd name="T16" fmla="*/ 0 w 49"/>
              <a:gd name="T17" fmla="*/ 48 h 65"/>
              <a:gd name="T18" fmla="*/ 16 w 49"/>
              <a:gd name="T19" fmla="*/ 32 h 65"/>
              <a:gd name="T20" fmla="*/ 16 w 49"/>
              <a:gd name="T21" fmla="*/ 0 h 65"/>
              <a:gd name="T22" fmla="*/ 32 w 49"/>
              <a:gd name="T2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65">
                <a:moveTo>
                  <a:pt x="32" y="0"/>
                </a:moveTo>
                <a:lnTo>
                  <a:pt x="32" y="32"/>
                </a:lnTo>
                <a:lnTo>
                  <a:pt x="48" y="48"/>
                </a:lnTo>
                <a:lnTo>
                  <a:pt x="48" y="64"/>
                </a:lnTo>
                <a:lnTo>
                  <a:pt x="48" y="48"/>
                </a:lnTo>
                <a:lnTo>
                  <a:pt x="32" y="48"/>
                </a:lnTo>
                <a:lnTo>
                  <a:pt x="16" y="48"/>
                </a:lnTo>
                <a:lnTo>
                  <a:pt x="0" y="64"/>
                </a:lnTo>
                <a:lnTo>
                  <a:pt x="0" y="48"/>
                </a:lnTo>
                <a:lnTo>
                  <a:pt x="16" y="32"/>
                </a:lnTo>
                <a:lnTo>
                  <a:pt x="16" y="0"/>
                </a:lnTo>
                <a:lnTo>
                  <a:pt x="32" y="0"/>
                </a:lnTo>
              </a:path>
            </a:pathLst>
          </a:custGeom>
          <a:solidFill>
            <a:srgbClr val="0000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090965" y="4986432"/>
            <a:ext cx="3323217" cy="52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Intermediate values may be visible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for an instant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77639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771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09181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Boolean Algebra -</a:t>
            </a:r>
            <a:r>
              <a:rPr lang="en-US" sz="2400" dirty="0">
                <a:solidFill>
                  <a:srgbClr val="FF0000"/>
                </a:solidFill>
              </a:rPr>
              <a:t>Basic Operations: NOT, AND, OR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Logical NOT</a:t>
            </a:r>
          </a:p>
          <a:p>
            <a:pPr lvl="1"/>
            <a:r>
              <a:rPr lang="en-US" sz="2000" u="sng" dirty="0"/>
              <a:t>Description</a:t>
            </a:r>
            <a:r>
              <a:rPr lang="en-US" sz="2000" dirty="0"/>
              <a:t>: </a:t>
            </a:r>
          </a:p>
          <a:p>
            <a:pPr lvl="2"/>
            <a:r>
              <a:rPr lang="en-US" sz="1800" dirty="0"/>
              <a:t>The output is the complement/inverse/opposite of the input</a:t>
            </a:r>
          </a:p>
          <a:p>
            <a:pPr lvl="1">
              <a:spcBef>
                <a:spcPts val="1200"/>
              </a:spcBef>
            </a:pPr>
            <a:r>
              <a:rPr lang="en-US" sz="2000" u="sng" dirty="0"/>
              <a:t>Symbolic Representation (NOT gate)</a:t>
            </a:r>
            <a:r>
              <a:rPr lang="en-US" sz="20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000" u="sng" dirty="0"/>
              <a:t>Truth Table Representation</a:t>
            </a:r>
            <a:r>
              <a:rPr lang="en-US" sz="2000" dirty="0"/>
              <a:t>:</a:t>
            </a:r>
          </a:p>
          <a:p>
            <a:pPr lvl="1">
              <a:spcBef>
                <a:spcPts val="1200"/>
              </a:spcBef>
            </a:pP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sz="2000" u="sng" dirty="0"/>
              <a:t>Boolean Description</a:t>
            </a:r>
            <a:r>
              <a:rPr lang="en-US" sz="2000" dirty="0"/>
              <a:t>: </a:t>
            </a:r>
            <a:r>
              <a:rPr lang="en-US" sz="2000" b="1" dirty="0"/>
              <a:t>C = NOT 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977366" y="2360842"/>
            <a:ext cx="3141156" cy="779463"/>
            <a:chOff x="1947446" y="3182937"/>
            <a:chExt cx="3141156" cy="77946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55" r="13381"/>
            <a:stretch/>
          </p:blipFill>
          <p:spPr bwMode="auto">
            <a:xfrm>
              <a:off x="2286000" y="3182937"/>
              <a:ext cx="2558642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47446" y="334183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3341836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81800" y="3939746"/>
          <a:ext cx="135552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763000" y="3939746"/>
          <a:ext cx="135552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7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32814" y="5668591"/>
            <a:ext cx="13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 </a:t>
            </a:r>
            <a:r>
              <a:rPr lang="en-US" sz="2400" b="1" dirty="0"/>
              <a:t>C = A’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04389" y="5668590"/>
                <a:ext cx="1282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or </a:t>
                </a:r>
                <a:r>
                  <a:rPr lang="en-US" sz="2400" b="1" dirty="0"/>
                  <a:t>C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89" y="5668590"/>
                <a:ext cx="1282723" cy="461665"/>
              </a:xfrm>
              <a:prstGeom prst="rect">
                <a:avLst/>
              </a:prstGeom>
              <a:blipFill>
                <a:blip r:embed="rId3"/>
                <a:stretch>
                  <a:fillRect l="-7109" t="-9211" r="-36019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Algebra-</a:t>
            </a:r>
            <a:r>
              <a:rPr lang="en-US" sz="2400" dirty="0">
                <a:solidFill>
                  <a:srgbClr val="FF0000"/>
                </a:solidFill>
              </a:rPr>
              <a:t>Basic Operations: NOT, AND, OR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/>
              <a:t>Logical AND</a:t>
            </a:r>
          </a:p>
          <a:p>
            <a:pPr lvl="1"/>
            <a:r>
              <a:rPr lang="en-US" sz="2600" u="sng" dirty="0"/>
              <a:t>Description</a:t>
            </a:r>
            <a:r>
              <a:rPr lang="en-US" sz="2600" dirty="0"/>
              <a:t>: </a:t>
            </a:r>
          </a:p>
          <a:p>
            <a:pPr lvl="2"/>
            <a:r>
              <a:rPr lang="en-US" sz="2300" dirty="0"/>
              <a:t>The output is TRUE if and only if all the inputs are TRUE</a:t>
            </a:r>
          </a:p>
          <a:p>
            <a:pPr lvl="1">
              <a:spcBef>
                <a:spcPts val="1200"/>
              </a:spcBef>
            </a:pPr>
            <a:r>
              <a:rPr lang="en-US" sz="3200" u="sng" dirty="0"/>
              <a:t>Symbolic Representation (AND gate)</a:t>
            </a:r>
            <a:r>
              <a:rPr lang="en-US" sz="3200" dirty="0"/>
              <a:t>:</a:t>
            </a:r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sz="2900" u="sng" dirty="0"/>
              <a:t>Truth Table Representation</a:t>
            </a:r>
            <a:r>
              <a:rPr lang="en-US" sz="2900" dirty="0"/>
              <a:t>:</a:t>
            </a:r>
          </a:p>
          <a:p>
            <a:pPr lvl="1"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sz="2900" u="sng" dirty="0"/>
              <a:t>Boolean Description</a:t>
            </a:r>
            <a:r>
              <a:rPr lang="en-US" sz="2900" dirty="0"/>
              <a:t>: </a:t>
            </a:r>
            <a:r>
              <a:rPr lang="en-US" sz="2900" b="1" dirty="0"/>
              <a:t>C = A AND B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1" y="3683535"/>
          <a:ext cx="1295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9"/>
          <a:stretch/>
        </p:blipFill>
        <p:spPr bwMode="auto">
          <a:xfrm>
            <a:off x="7948886" y="2002597"/>
            <a:ext cx="2771227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86800" y="3683535"/>
          <a:ext cx="1295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1630" y="5652297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 </a:t>
            </a:r>
            <a:r>
              <a:rPr lang="en-US" sz="2400" b="1" dirty="0"/>
              <a:t>C = A</a:t>
            </a:r>
            <a:r>
              <a:rPr lang="en-US" sz="2400" b="1" dirty="0">
                <a:sym typeface="Symbol"/>
              </a:rPr>
              <a:t>B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451012" y="5652296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 </a:t>
            </a:r>
            <a:r>
              <a:rPr lang="en-US" sz="2400" b="1" dirty="0"/>
              <a:t>C = A</a:t>
            </a:r>
            <a:r>
              <a:rPr lang="en-US" sz="2400" b="1" dirty="0">
                <a:sym typeface="Symbol"/>
              </a:rPr>
              <a:t>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B629E7"/>
      </a:accent1>
      <a:accent2>
        <a:srgbClr val="6F3ADB"/>
      </a:accent2>
      <a:accent3>
        <a:srgbClr val="3949E9"/>
      </a:accent3>
      <a:accent4>
        <a:srgbClr val="1778D5"/>
      </a:accent4>
      <a:accent5>
        <a:srgbClr val="22B4C0"/>
      </a:accent5>
      <a:accent6>
        <a:srgbClr val="14BB82"/>
      </a:accent6>
      <a:hlink>
        <a:srgbClr val="388DA8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243341"/>
    </a:dk2>
    <a:lt2>
      <a:srgbClr val="E4E8E2"/>
    </a:lt2>
    <a:accent1>
      <a:srgbClr val="B629E7"/>
    </a:accent1>
    <a:accent2>
      <a:srgbClr val="6F3ADB"/>
    </a:accent2>
    <a:accent3>
      <a:srgbClr val="3949E9"/>
    </a:accent3>
    <a:accent4>
      <a:srgbClr val="1778D5"/>
    </a:accent4>
    <a:accent5>
      <a:srgbClr val="22B4C0"/>
    </a:accent5>
    <a:accent6>
      <a:srgbClr val="14BB82"/>
    </a:accent6>
    <a:hlink>
      <a:srgbClr val="388DA8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2164</Words>
  <Application>Microsoft Office PowerPoint</Application>
  <PresentationFormat>Widescreen</PresentationFormat>
  <Paragraphs>835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Cambria Math</vt:lpstr>
      <vt:lpstr>휴먼매직체</vt:lpstr>
      <vt:lpstr>Sabon-Italic</vt:lpstr>
      <vt:lpstr>Sabon-Roman</vt:lpstr>
      <vt:lpstr>Symbol</vt:lpstr>
      <vt:lpstr>Times New Roman</vt:lpstr>
      <vt:lpstr>Tw Cen MT</vt:lpstr>
      <vt:lpstr>Wingdings 2</vt:lpstr>
      <vt:lpstr>DividendVTI</vt:lpstr>
      <vt:lpstr>Equation</vt:lpstr>
      <vt:lpstr>BOOLEAN ALGEBRA and LOGIC GATES </vt:lpstr>
      <vt:lpstr>Lecture Outline</vt:lpstr>
      <vt:lpstr>Overview</vt:lpstr>
      <vt:lpstr>Binary Logic and Gates</vt:lpstr>
      <vt:lpstr>Binary Variables</vt:lpstr>
      <vt:lpstr>Boolean Algebra- Introduction</vt:lpstr>
      <vt:lpstr>Boolean Algebra -Boolean Logic</vt:lpstr>
      <vt:lpstr>Boolean Algebra -Basic Operations: NOT, AND, OR</vt:lpstr>
      <vt:lpstr>Boolean Algebra-Basic Operations: NOT, AND, OR</vt:lpstr>
      <vt:lpstr>Boolean Algebra- Basic Operations: NOT, AND, OR</vt:lpstr>
      <vt:lpstr>Boolean Algebra Logic Gates and Boolean Expressions</vt:lpstr>
      <vt:lpstr>Boolean Algebra -logic Gates and Boolean Expressions</vt:lpstr>
      <vt:lpstr>Boolean Algebra-Logic Gates and Boolean Expressions</vt:lpstr>
      <vt:lpstr>Boolean Algebra- Truth Tables of a Logic Circuit</vt:lpstr>
      <vt:lpstr>Boolean Algebra - Truth Tables of a Logic Circuit</vt:lpstr>
      <vt:lpstr>Logic Function Implementation</vt:lpstr>
      <vt:lpstr>Logic Function Implementation (Continued)</vt:lpstr>
      <vt:lpstr>Logic Gates</vt:lpstr>
      <vt:lpstr>Logic Gate Symbols and Behavior</vt:lpstr>
      <vt:lpstr>BOOLEAN ALGEBRA - terminologies</vt:lpstr>
      <vt:lpstr>Boolean Algebra - Basic Boolean Theorems</vt:lpstr>
      <vt:lpstr>Boolean Algebra</vt:lpstr>
      <vt:lpstr>Boolean Algebra - Basic Boolean Theorems</vt:lpstr>
      <vt:lpstr>Boolean Algebra -Basic Boolean Theorems</vt:lpstr>
      <vt:lpstr>Boolean Algebra -More Boolean Theorems</vt:lpstr>
      <vt:lpstr>PowerPoint Presentation</vt:lpstr>
      <vt:lpstr>how to prove that a theorem is true</vt:lpstr>
      <vt:lpstr>Boolean Algebra -Boolean Algebra Examples</vt:lpstr>
      <vt:lpstr>Boolean Algebra -  Boolean Algebra Examples</vt:lpstr>
      <vt:lpstr>Boolean Algebra -A Circuit Example</vt:lpstr>
      <vt:lpstr>Boolean Algebra More Boolean Theorems</vt:lpstr>
      <vt:lpstr>PowerPoint Presentation</vt:lpstr>
      <vt:lpstr>Boolean Algebra Review of Commutative Law</vt:lpstr>
      <vt:lpstr>Boolean Algebra -Review of Associative Law</vt:lpstr>
      <vt:lpstr>Boolean Algebra -Review of Distributive Law</vt:lpstr>
      <vt:lpstr>Boolean Algebra -DeMorgan’s Law</vt:lpstr>
      <vt:lpstr>Boolean Algebra -DeMorgan’s Law</vt:lpstr>
      <vt:lpstr>Boolean Algebra DeMorgan’s Law</vt:lpstr>
      <vt:lpstr>Boolean Algebra Simplification Theorems</vt:lpstr>
      <vt:lpstr>Boolean Algebra - Examples</vt:lpstr>
      <vt:lpstr>PowerPoint Presentation</vt:lpstr>
      <vt:lpstr>Next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CYBER SECURITY</dc:title>
  <dc:creator>Suganthi</dc:creator>
  <cp:lastModifiedBy>Suganthi</cp:lastModifiedBy>
  <cp:revision>118</cp:revision>
  <dcterms:created xsi:type="dcterms:W3CDTF">2020-08-27T16:59:00Z</dcterms:created>
  <dcterms:modified xsi:type="dcterms:W3CDTF">2021-09-28T07:59:41Z</dcterms:modified>
</cp:coreProperties>
</file>