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2"/>
  </p:notesMasterIdLst>
  <p:sldIdLst>
    <p:sldId id="256" r:id="rId2"/>
    <p:sldId id="289" r:id="rId3"/>
    <p:sldId id="288" r:id="rId4"/>
    <p:sldId id="290" r:id="rId5"/>
    <p:sldId id="291" r:id="rId6"/>
    <p:sldId id="283" r:id="rId7"/>
    <p:sldId id="285" r:id="rId8"/>
    <p:sldId id="284" r:id="rId9"/>
    <p:sldId id="286" r:id="rId10"/>
    <p:sldId id="272" r:id="rId11"/>
    <p:sldId id="273" r:id="rId12"/>
    <p:sldId id="274" r:id="rId13"/>
    <p:sldId id="275" r:id="rId14"/>
    <p:sldId id="278" r:id="rId15"/>
    <p:sldId id="282" r:id="rId16"/>
    <p:sldId id="279" r:id="rId17"/>
    <p:sldId id="267" r:id="rId18"/>
    <p:sldId id="269" r:id="rId19"/>
    <p:sldId id="268" r:id="rId20"/>
    <p:sldId id="271" r:id="rId21"/>
    <p:sldId id="310" r:id="rId22"/>
    <p:sldId id="345" r:id="rId23"/>
    <p:sldId id="352" r:id="rId24"/>
    <p:sldId id="343" r:id="rId25"/>
    <p:sldId id="346" r:id="rId26"/>
    <p:sldId id="347" r:id="rId27"/>
    <p:sldId id="348" r:id="rId28"/>
    <p:sldId id="349" r:id="rId29"/>
    <p:sldId id="344" r:id="rId30"/>
    <p:sldId id="311" r:id="rId31"/>
    <p:sldId id="312" r:id="rId32"/>
    <p:sldId id="337" r:id="rId33"/>
    <p:sldId id="339" r:id="rId34"/>
    <p:sldId id="338" r:id="rId35"/>
    <p:sldId id="326" r:id="rId36"/>
    <p:sldId id="327" r:id="rId37"/>
    <p:sldId id="350" r:id="rId38"/>
    <p:sldId id="298" r:id="rId39"/>
    <p:sldId id="258" r:id="rId40"/>
    <p:sldId id="259" r:id="rId41"/>
    <p:sldId id="294" r:id="rId42"/>
    <p:sldId id="264" r:id="rId43"/>
    <p:sldId id="265" r:id="rId44"/>
    <p:sldId id="266" r:id="rId45"/>
    <p:sldId id="299" r:id="rId46"/>
    <p:sldId id="300" r:id="rId47"/>
    <p:sldId id="301" r:id="rId48"/>
    <p:sldId id="280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40" r:id="rId58"/>
    <p:sldId id="341" r:id="rId59"/>
    <p:sldId id="342" r:id="rId60"/>
    <p:sldId id="29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E0DB6-B324-4FC9-993B-CC69DF97DE5A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C352-085B-4397-8200-537F46C2A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2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2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2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C162BC5-4DA1-40C1-B67D-9A4B3EF36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2E954-C501-40F4-945F-0F4F30FE1C4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94914" name="Rectangle 2">
            <a:extLst>
              <a:ext uri="{FF2B5EF4-FFF2-40B4-BE49-F238E27FC236}">
                <a16:creationId xmlns="" xmlns:a16="http://schemas.microsoft.com/office/drawing/2014/main" id="{43C7CF4A-13D9-4CF6-9A30-6FB38DC93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0" y="4714875"/>
            <a:ext cx="5746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94915" name="Rectangle 3">
            <a:extLst>
              <a:ext uri="{FF2B5EF4-FFF2-40B4-BE49-F238E27FC236}">
                <a16:creationId xmlns="" xmlns:a16="http://schemas.microsoft.com/office/drawing/2014/main" id="{EF7AFDA5-426A-409C-9D04-4E11B6659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68363" y="638175"/>
            <a:ext cx="4945062" cy="370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29704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7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69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13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4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30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A370B62-4228-445B-A591-0396E8DB8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6D25E-DE29-4586-9C7E-C9E6C1CBD22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2082" name="Rectangle 2">
            <a:extLst>
              <a:ext uri="{FF2B5EF4-FFF2-40B4-BE49-F238E27FC236}">
                <a16:creationId xmlns="" xmlns:a16="http://schemas.microsoft.com/office/drawing/2014/main" id="{46F921DE-2F6B-4A06-943E-31C2EC6F9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02083" name="Rectangle 3">
            <a:extLst>
              <a:ext uri="{FF2B5EF4-FFF2-40B4-BE49-F238E27FC236}">
                <a16:creationId xmlns="" xmlns:a16="http://schemas.microsoft.com/office/drawing/2014/main" id="{A8371870-C128-40C2-AE60-AF7DBD3AE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6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84EBC5AF-BF59-4609-B814-C7A9F8707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1594E9-09E4-44C3-B4C2-1EFAD05A499F}" type="slidenum">
              <a:rPr lang="en-US" altLang="en-US" sz="1300"/>
              <a:pPr/>
              <a:t>39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0B35BF84-317B-44DC-9D49-B26005D692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6BB906DC-07A1-4483-983F-357185F20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074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BD858493-D7B9-473E-B11D-6669F7768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0E8C9B-FDEC-417D-8A9A-8BAD1BCED0BF}" type="slidenum">
              <a:rPr lang="en-US" altLang="en-US" sz="1300"/>
              <a:pPr/>
              <a:t>40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="" xmlns:a16="http://schemas.microsoft.com/office/drawing/2014/main" id="{B91191D3-2B52-4473-8F44-698C6C9D4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="" xmlns:a16="http://schemas.microsoft.com/office/drawing/2014/main" id="{2D4EE256-99AA-494A-9700-BED344104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31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1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="" xmlns:a16="http://schemas.microsoft.com/office/drawing/2014/main" id="{F3064136-2867-43FF-A0A7-87DA8C241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EAAD1-94DC-48F0-B724-77E557DE958E}" type="slidenum">
              <a:rPr lang="en-US" altLang="en-US" sz="1300"/>
              <a:pPr/>
              <a:t>41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192CC9E8-6468-4B1E-A58B-006DEBA65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="" xmlns:a16="http://schemas.microsoft.com/office/drawing/2014/main" id="{09C72C83-85D2-4D5D-82EF-A98808F9C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71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="" xmlns:a16="http://schemas.microsoft.com/office/drawing/2014/main" id="{33B4637A-5D94-450A-8624-DE43E160A8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5B9C3D-01BD-4935-AF11-B4D29816A0DE}" type="slidenum">
              <a:rPr lang="en-US" altLang="en-US" sz="1300"/>
              <a:pPr/>
              <a:t>42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="" xmlns:a16="http://schemas.microsoft.com/office/drawing/2014/main" id="{EA291DC0-124D-4656-966F-F96BBD1E8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="" xmlns:a16="http://schemas.microsoft.com/office/drawing/2014/main" id="{F1720A4B-C629-4E6E-B56F-084386DC7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352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="" xmlns:a16="http://schemas.microsoft.com/office/drawing/2014/main" id="{6BCDA957-BE4E-423D-AA0B-ABFDAFB5A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5600A3-47B9-40CE-81B6-6716491671DD}" type="slidenum">
              <a:rPr lang="en-US" altLang="en-US" sz="1300"/>
              <a:pPr/>
              <a:t>60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9F4E1E6D-075F-4ECD-8436-CD6EFF4E7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="" xmlns:a16="http://schemas.microsoft.com/office/drawing/2014/main" id="{6B430DBA-1CDF-4B62-8DEE-808CC0B4B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01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3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1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40E8D29-C686-49F5-953E-09553995CA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CFF46-332D-4696-9A76-69F5481182B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92866" name="Rectangle 2">
            <a:extLst>
              <a:ext uri="{FF2B5EF4-FFF2-40B4-BE49-F238E27FC236}">
                <a16:creationId xmlns="" xmlns:a16="http://schemas.microsoft.com/office/drawing/2014/main" id="{D623AE95-0B53-4D60-8F1A-A28991393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0" y="4714875"/>
            <a:ext cx="5746750" cy="4467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292867" name="Rectangle 3">
            <a:extLst>
              <a:ext uri="{FF2B5EF4-FFF2-40B4-BE49-F238E27FC236}">
                <a16:creationId xmlns="" xmlns:a16="http://schemas.microsoft.com/office/drawing/2014/main" id="{8F01C86A-9359-4327-A117-A98437744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68363" y="638175"/>
            <a:ext cx="4945062" cy="370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5947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3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2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1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0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0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4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6B4480E-B7FF-4481-890E-043A69AE6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E9E26DB-425D-46E6-A5B1-5C1442E9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4662"/>
          <a:stretch/>
        </p:blipFill>
        <p:spPr>
          <a:xfrm>
            <a:off x="0" y="67772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4C13BAB-7C00-4D21-A857-E3D41C0A2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488635B-5F1E-450D-988C-60E58FE536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B629E7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F1FF39A-AC3C-4066-9D4C-519AA22812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194F1D8-917A-408B-9C96-873AE00BF8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B629E7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27E0C8-1867-4115-A5AE-22A971688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677" y="941625"/>
            <a:ext cx="3557189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BASIC PRINCIPLES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704" y="1738648"/>
            <a:ext cx="5988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DIGITAL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07590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00F7F8-EF79-4539-8AB0-130BC874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58672"/>
            <a:ext cx="11029616" cy="795340"/>
          </a:xfrm>
        </p:spPr>
        <p:txBody>
          <a:bodyPr/>
          <a:lstStyle/>
          <a:p>
            <a:r>
              <a:rPr lang="en-IN" dirty="0"/>
              <a:t>Why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26748D-FF98-4E53-B688-958AE83B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4013"/>
            <a:ext cx="11029615" cy="471221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Advantages</a:t>
            </a:r>
          </a:p>
          <a:p>
            <a:pPr marL="0" indent="0">
              <a:buNone/>
            </a:pPr>
            <a:r>
              <a:rPr lang="en-US" sz="2400" dirty="0"/>
              <a:t>  -  </a:t>
            </a:r>
            <a:r>
              <a:rPr lang="en-US" sz="2800" dirty="0"/>
              <a:t>Reproducibility of information</a:t>
            </a:r>
          </a:p>
          <a:p>
            <a:pPr marL="0" indent="0">
              <a:buNone/>
            </a:pPr>
            <a:r>
              <a:rPr lang="en-US" sz="2800" dirty="0"/>
              <a:t>  - Quality of the data</a:t>
            </a:r>
          </a:p>
          <a:p>
            <a:pPr marL="0" indent="0">
              <a:buNone/>
            </a:pPr>
            <a:r>
              <a:rPr lang="en-US" sz="2800" dirty="0"/>
              <a:t>  - Flexibility and functionality: easier to store, transmit and manipulate information</a:t>
            </a:r>
          </a:p>
          <a:p>
            <a:pPr marL="0" indent="0">
              <a:buNone/>
            </a:pPr>
            <a:r>
              <a:rPr lang="en-US" sz="2800" dirty="0"/>
              <a:t> - Economy: cheaper device and easier to design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45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F6456-9AA4-4786-A7D1-919B2754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88290"/>
            <a:ext cx="11029616" cy="1188720"/>
          </a:xfrm>
        </p:spPr>
        <p:txBody>
          <a:bodyPr/>
          <a:lstStyle/>
          <a:p>
            <a:r>
              <a:rPr lang="en-US" dirty="0"/>
              <a:t>Applications of digital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51C587-0EF2-4F9A-B2F9-629D0521D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4736034"/>
          </a:xfrm>
        </p:spPr>
        <p:txBody>
          <a:bodyPr>
            <a:normAutofit/>
          </a:bodyPr>
          <a:lstStyle/>
          <a:p>
            <a:r>
              <a:rPr lang="en-US" sz="2400" dirty="0"/>
              <a:t>“Digitization” has spread to a wide range of applications, including information (computers), telecommunications, control systems etc. </a:t>
            </a:r>
          </a:p>
          <a:p>
            <a:r>
              <a:rPr lang="en-US" sz="2400" dirty="0"/>
              <a:t> Digital circuitry replaces many analog systems: – Audio recording: from tape to music CD to MP3 (MPEG Layer 3) player</a:t>
            </a:r>
          </a:p>
          <a:p>
            <a:r>
              <a:rPr lang="en-US" sz="2400" dirty="0"/>
              <a:t> Image processing: from silver-halide film to digital camera</a:t>
            </a:r>
          </a:p>
          <a:p>
            <a:r>
              <a:rPr lang="en-US" sz="2400" dirty="0"/>
              <a:t> Telephone switching networks</a:t>
            </a:r>
          </a:p>
          <a:p>
            <a:r>
              <a:rPr lang="en-US" sz="2400" dirty="0"/>
              <a:t> Control of mechanical system: e.g., “flight-by-wire”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66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D233E8-FEBF-4398-9F4B-022E0C55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1" y="288290"/>
            <a:ext cx="11029616" cy="1188720"/>
          </a:xfrm>
        </p:spPr>
        <p:txBody>
          <a:bodyPr/>
          <a:lstStyle/>
          <a:p>
            <a:r>
              <a:rPr lang="en-US" dirty="0"/>
              <a:t>digital circuit in a wireless communication system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90F2D39-199B-42F2-820E-D8564C2CB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3" b="-1548"/>
          <a:stretch/>
        </p:blipFill>
        <p:spPr>
          <a:xfrm>
            <a:off x="659359" y="1700011"/>
            <a:ext cx="10820272" cy="4868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B206A1-9014-4D46-87E0-FEB60E8D57AF}"/>
              </a:ext>
            </a:extLst>
          </p:cNvPr>
          <p:cNvSpPr txBox="1"/>
          <p:nvPr/>
        </p:nvSpPr>
        <p:spPr>
          <a:xfrm>
            <a:off x="5261113" y="6228522"/>
            <a:ext cx="1616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8DAEC53-1031-4486-9CA2-78534575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66" y="1399888"/>
            <a:ext cx="161558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F9EEE-B459-4BFD-8DEE-8BAD901A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15629"/>
          </a:xfrm>
        </p:spPr>
        <p:txBody>
          <a:bodyPr/>
          <a:lstStyle/>
          <a:p>
            <a:r>
              <a:rPr lang="en-US" dirty="0"/>
              <a:t>digital circuit in a control system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9403406-379B-4581-8F51-4B15EBC0B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792403"/>
            <a:ext cx="11348847" cy="465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D3480A-D203-4A9F-A45C-042CC004BA91}"/>
              </a:ext>
            </a:extLst>
          </p:cNvPr>
          <p:cNvSpPr txBox="1"/>
          <p:nvPr/>
        </p:nvSpPr>
        <p:spPr>
          <a:xfrm>
            <a:off x="5205046" y="1792403"/>
            <a:ext cx="8909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0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A19D71-3587-438E-A13F-83FB8974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8008"/>
            <a:ext cx="11029616" cy="1188720"/>
          </a:xfrm>
        </p:spPr>
        <p:txBody>
          <a:bodyPr/>
          <a:lstStyle/>
          <a:p>
            <a:r>
              <a:rPr lang="en-US" dirty="0"/>
              <a:t>Digital SYSTEM 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54AD60-0AFE-4CF8-BF92-B42514DB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6727"/>
            <a:ext cx="11029615" cy="540322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Digital System Design</a:t>
            </a:r>
          </a:p>
          <a:p>
            <a:pPr lvl="1"/>
            <a:r>
              <a:rPr lang="en-US" sz="2400" dirty="0"/>
              <a:t>what does it mean?</a:t>
            </a:r>
          </a:p>
          <a:p>
            <a:pPr lvl="1"/>
            <a:r>
              <a:rPr lang="en-US" sz="2400" dirty="0"/>
              <a:t>What is this course is about?</a:t>
            </a:r>
          </a:p>
          <a:p>
            <a:pPr lvl="1"/>
            <a:r>
              <a:rPr lang="en-US" sz="2400" dirty="0"/>
              <a:t>What really are computers? and how to they work?</a:t>
            </a:r>
          </a:p>
          <a:p>
            <a:pPr marL="0" indent="0">
              <a:buNone/>
            </a:pPr>
            <a:r>
              <a:rPr lang="en-US" sz="2000" dirty="0"/>
              <a:t>Definition of a Computer</a:t>
            </a:r>
          </a:p>
          <a:p>
            <a:pPr marL="0" indent="0">
              <a:buNone/>
            </a:pPr>
            <a:r>
              <a:rPr lang="en-US" sz="2000" dirty="0"/>
              <a:t>An electronic device which is capable of</a:t>
            </a:r>
          </a:p>
          <a:p>
            <a:pPr marL="0" indent="0">
              <a:buNone/>
            </a:pPr>
            <a:r>
              <a:rPr lang="en-US" sz="2000" dirty="0"/>
              <a:t>1. receiving information (data) in a particular form and</a:t>
            </a:r>
          </a:p>
          <a:p>
            <a:pPr marL="0" indent="0">
              <a:buNone/>
            </a:pPr>
            <a:r>
              <a:rPr lang="en-US" sz="2000" dirty="0"/>
              <a:t>2. of performing a sequence of operations in accordance with a predetermined but variable set of procedural instructions (program)</a:t>
            </a:r>
          </a:p>
          <a:p>
            <a:pPr marL="0" indent="0">
              <a:buNone/>
            </a:pPr>
            <a:r>
              <a:rPr lang="en-US" sz="2000" dirty="0"/>
              <a:t>3. to produce a result in the form of information or signals.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8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9A72DA-D1C9-427D-BBEA-4D11C0BA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3548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AD8A1D-E892-4B5A-9D4B-FA1754EE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39687"/>
            <a:ext cx="11029615" cy="561280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 digital computer stores data in terms of digits (numbers) and proceeds in discrete steps from one state to the next.</a:t>
            </a:r>
          </a:p>
          <a:p>
            <a:r>
              <a:rPr lang="en-US" sz="2800" dirty="0"/>
              <a:t>The states of a digital computer typically involve binary digits which may take the form of the presence or absence of magnetic markers in a storage medium , on off switches or relay</a:t>
            </a:r>
          </a:p>
          <a:p>
            <a:r>
              <a:rPr lang="en-US" sz="2800" dirty="0"/>
              <a:t> In digital computers, even letters, words and whole texts are represented digitally.</a:t>
            </a:r>
          </a:p>
          <a:p>
            <a:pPr lvl="1" eaLnBrk="1" hangingPunct="1"/>
            <a:r>
              <a:rPr lang="en-US" altLang="en-US" sz="2800" dirty="0"/>
              <a:t>Enables:</a:t>
            </a:r>
          </a:p>
          <a:p>
            <a:pPr lvl="2" eaLnBrk="1" hangingPunct="1"/>
            <a:r>
              <a:rPr lang="en-US" altLang="en-US" sz="2800" dirty="0"/>
              <a:t>Better devices: Better sound recorders, cameras, cars, cell phones, medical devices,...</a:t>
            </a:r>
          </a:p>
          <a:p>
            <a:pPr lvl="2" eaLnBrk="1" hangingPunct="1"/>
            <a:r>
              <a:rPr lang="en-US" altLang="en-US" sz="2800" dirty="0"/>
              <a:t>New devices: Video games, PDAs, ...</a:t>
            </a:r>
          </a:p>
          <a:p>
            <a:pPr lvl="1" eaLnBrk="1" hangingPunct="1"/>
            <a:r>
              <a:rPr lang="en-US" altLang="en-US" sz="2800" dirty="0"/>
              <a:t>Known as “embedded systems”</a:t>
            </a:r>
          </a:p>
          <a:p>
            <a:pPr lvl="2" eaLnBrk="1" hangingPunct="1"/>
            <a:r>
              <a:rPr lang="en-US" altLang="en-US" sz="2800" dirty="0"/>
              <a:t>Thousands of new devices every year</a:t>
            </a:r>
          </a:p>
          <a:p>
            <a:pPr lvl="2" eaLnBrk="1" hangingPunct="1"/>
            <a:r>
              <a:rPr lang="en-US" altLang="en-US" sz="2800" dirty="0"/>
              <a:t>Designers needed: Potential career direction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969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0DC35D-7644-4343-A3C3-806B75E5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87493"/>
          </a:xfrm>
        </p:spPr>
        <p:txBody>
          <a:bodyPr>
            <a:normAutofit/>
          </a:bodyPr>
          <a:lstStyle/>
          <a:p>
            <a:r>
              <a:rPr lang="en-US" sz="2400" i="0" u="none" strike="noStrike" baseline="0" dirty="0">
                <a:solidFill>
                  <a:schemeClr val="tx1"/>
                </a:solidFill>
                <a:latin typeface="+mn-lt"/>
              </a:rPr>
              <a:t>Blocks needed to design a digital computer</a:t>
            </a:r>
            <a:endParaRPr lang="en-IN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4F7CE8-3EB9-49B1-8064-3A5F7947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8462"/>
            <a:ext cx="11029615" cy="42168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4D4D9F"/>
                </a:solidFill>
                <a:latin typeface="URWPalladioL-Roma"/>
              </a:rPr>
              <a:t>1.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URWPalladioL-Roma"/>
              </a:rPr>
              <a:t>A way to distinguish between 0’s and 1’s (called Binary digits)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4D4D9F"/>
                </a:solidFill>
                <a:latin typeface="URWPalladioL-Roma"/>
              </a:rPr>
              <a:t>2.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URWPalladioL-Roma"/>
              </a:rPr>
              <a:t>A way to store information (Memory)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4D4D9F"/>
                </a:solidFill>
                <a:latin typeface="URWPalladioL-Roma"/>
              </a:rPr>
              <a:t>3.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URWPalladioL-Roma"/>
              </a:rPr>
              <a:t>A way to encode Finite state instructions (Boolean functions)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516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75880" y="4615921"/>
            <a:ext cx="1279440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694561" y="1297320"/>
            <a:ext cx="2456999" cy="220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514600" y="1297320"/>
            <a:ext cx="3134160" cy="2488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1981201" y="3810000"/>
            <a:ext cx="8077199" cy="722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A computer is a general purpose device that can be programmed to process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information, and yield meaningful results.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048440" y="4648201"/>
            <a:ext cx="2009160" cy="1905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5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583719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a computer look </a:t>
            </a:r>
            <a:r>
              <a:rPr lang="fr-FR" dirty="0" err="1">
                <a:solidFill>
                  <a:schemeClr val="tx1"/>
                </a:solidFill>
              </a:rPr>
              <a:t>like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597026"/>
            <a:ext cx="7416800" cy="384175"/>
          </a:xfrm>
        </p:spPr>
        <p:txBody>
          <a:bodyPr vert="horz" lIns="0" tIns="0" rIns="0" bIns="0" rtlCol="0" anchor="ctr">
            <a:normAutofit fontScale="92500"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Calibri" panose="020F0502020204030204" pitchFamily="34" charset="0"/>
              </a:rPr>
              <a:t>Let us take the lid off a desktop computer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71800" y="2120168"/>
            <a:ext cx="6248400" cy="4280632"/>
            <a:chOff x="1828800" y="1981201"/>
            <a:chExt cx="6248400" cy="4280632"/>
          </a:xfrm>
        </p:grpSpPr>
        <p:pic>
          <p:nvPicPr>
            <p:cNvPr id="2051" name="Picture 3" descr="D:\Job\TATA\sarangi\imgs\intro\open_cas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995597"/>
              <a:ext cx="6248400" cy="4266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7"/>
            <p:cNvGrpSpPr>
              <a:grpSpLocks noChangeAspect="1"/>
            </p:cNvGrpSpPr>
            <p:nvPr/>
          </p:nvGrpSpPr>
          <p:grpSpPr bwMode="auto">
            <a:xfrm>
              <a:off x="1903413" y="1981201"/>
              <a:ext cx="6173787" cy="4270375"/>
              <a:chOff x="1199" y="1248"/>
              <a:chExt cx="3889" cy="2690"/>
            </a:xfrm>
          </p:grpSpPr>
          <p:sp>
            <p:nvSpPr>
              <p:cNvPr id="8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199" y="1248"/>
                <a:ext cx="3889" cy="2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788" y="2050"/>
                <a:ext cx="542" cy="494"/>
              </a:xfrm>
              <a:prstGeom prst="rect">
                <a:avLst/>
              </a:prstGeom>
              <a:noFill/>
              <a:ln w="28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368" y="2377"/>
                <a:ext cx="255" cy="622"/>
              </a:xfrm>
              <a:prstGeom prst="rect">
                <a:avLst/>
              </a:prstGeom>
              <a:noFill/>
              <a:ln w="28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4032" y="2188"/>
                <a:ext cx="999" cy="476"/>
              </a:xfrm>
              <a:prstGeom prst="rect">
                <a:avLst/>
              </a:prstGeom>
              <a:noFill/>
              <a:ln w="27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830" y="1827"/>
                <a:ext cx="3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 dirty="0">
                    <a:solidFill>
                      <a:srgbClr val="F1E8E8"/>
                    </a:solidFill>
                    <a:latin typeface="Bitstream Vera Sans"/>
                  </a:rPr>
                  <a:t>CPU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2459" y="2763"/>
                <a:ext cx="7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>
                    <a:solidFill>
                      <a:srgbClr val="F1E8E8"/>
                    </a:solidFill>
                    <a:latin typeface="Bitstream Vera Sans"/>
                  </a:rPr>
                  <a:t>Memory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021" y="1958"/>
                <a:ext cx="7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 dirty="0">
                    <a:solidFill>
                      <a:srgbClr val="F1E8E8"/>
                    </a:solidFill>
                    <a:latin typeface="Bitstream Vera Sans"/>
                  </a:rPr>
                  <a:t>Hard disk</a:t>
                </a:r>
                <a:endParaRPr lang="en-US" dirty="0"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40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05831" y="550864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work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72197" y="4497388"/>
            <a:ext cx="10564837" cy="1979612"/>
          </a:xfrm>
        </p:spPr>
        <p:txBody>
          <a:bodyPr vert="horz" lIns="0" tIns="0" rIns="0" bIns="0" rtlCol="0" anchor="ctr">
            <a:noAutofit/>
          </a:bodyPr>
          <a:lstStyle/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sz="2000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Program – List of instructions given to the computer</a:t>
            </a:r>
          </a:p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sz="2000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Information store – data, images, files, videos</a:t>
            </a:r>
          </a:p>
          <a:p>
            <a:pPr marL="432000" indent="-324000">
              <a:spcBef>
                <a:spcPts val="0"/>
              </a:spcBef>
              <a:spcAft>
                <a:spcPts val="1414"/>
              </a:spcAft>
            </a:pPr>
            <a:r>
              <a:rPr lang="en-US" sz="2000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Computer – Process the information store according to the instructions in the program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3581400" y="1524001"/>
            <a:ext cx="4572000" cy="2709863"/>
            <a:chOff x="1680" y="960"/>
            <a:chExt cx="2880" cy="170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80" y="960"/>
              <a:ext cx="2880" cy="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97" y="1027"/>
              <a:ext cx="1022" cy="598"/>
            </a:xfrm>
            <a:prstGeom prst="rect">
              <a:avLst/>
            </a:prstGeom>
            <a:solidFill>
              <a:srgbClr val="A2D0D9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518" y="1771"/>
              <a:ext cx="937" cy="46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717" y="1015"/>
              <a:ext cx="803" cy="620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598" y="1879"/>
              <a:ext cx="7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764" y="1195"/>
              <a:ext cx="6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Program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573" y="1104"/>
              <a:ext cx="85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Information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store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524" y="1320"/>
              <a:ext cx="358" cy="442"/>
            </a:xfrm>
            <a:custGeom>
              <a:avLst/>
              <a:gdLst>
                <a:gd name="T0" fmla="*/ 0 w 675"/>
                <a:gd name="T1" fmla="*/ 0 h 837"/>
                <a:gd name="T2" fmla="*/ 675 w 675"/>
                <a:gd name="T3" fmla="*/ 0 h 837"/>
                <a:gd name="T4" fmla="*/ 675 w 675"/>
                <a:gd name="T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" h="837">
                  <a:moveTo>
                    <a:pt x="0" y="0"/>
                  </a:moveTo>
                  <a:lnTo>
                    <a:pt x="675" y="0"/>
                  </a:lnTo>
                  <a:lnTo>
                    <a:pt x="675" y="837"/>
                  </a:lnTo>
                </a:path>
              </a:pathLst>
            </a:custGeom>
            <a:noFill/>
            <a:ln w="10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840" y="1616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150" y="1325"/>
              <a:ext cx="341" cy="448"/>
            </a:xfrm>
            <a:custGeom>
              <a:avLst/>
              <a:gdLst>
                <a:gd name="T0" fmla="*/ 645 w 645"/>
                <a:gd name="T1" fmla="*/ 0 h 847"/>
                <a:gd name="T2" fmla="*/ 0 w 645"/>
                <a:gd name="T3" fmla="*/ 0 h 847"/>
                <a:gd name="T4" fmla="*/ 0 w 645"/>
                <a:gd name="T5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5" h="847">
                  <a:moveTo>
                    <a:pt x="645" y="0"/>
                  </a:moveTo>
                  <a:lnTo>
                    <a:pt x="0" y="0"/>
                  </a:lnTo>
                  <a:lnTo>
                    <a:pt x="0" y="847"/>
                  </a:lnTo>
                </a:path>
              </a:pathLst>
            </a:custGeom>
            <a:noFill/>
            <a:ln w="10" cap="flat">
              <a:solidFill>
                <a:srgbClr val="2A24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108" y="1626"/>
              <a:ext cx="83" cy="147"/>
            </a:xfrm>
            <a:custGeom>
              <a:avLst/>
              <a:gdLst>
                <a:gd name="T0" fmla="*/ 42 w 83"/>
                <a:gd name="T1" fmla="*/ 42 h 147"/>
                <a:gd name="T2" fmla="*/ 0 w 83"/>
                <a:gd name="T3" fmla="*/ 0 h 147"/>
                <a:gd name="T4" fmla="*/ 42 w 83"/>
                <a:gd name="T5" fmla="*/ 147 h 147"/>
                <a:gd name="T6" fmla="*/ 83 w 83"/>
                <a:gd name="T7" fmla="*/ 0 h 147"/>
                <a:gd name="T8" fmla="*/ 42 w 83"/>
                <a:gd name="T9" fmla="*/ 4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7">
                  <a:moveTo>
                    <a:pt x="42" y="42"/>
                  </a:moveTo>
                  <a:lnTo>
                    <a:pt x="0" y="0"/>
                  </a:lnTo>
                  <a:lnTo>
                    <a:pt x="42" y="147"/>
                  </a:lnTo>
                  <a:lnTo>
                    <a:pt x="83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016" y="2236"/>
              <a:ext cx="0" cy="373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4" y="2463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05" y="2384"/>
              <a:ext cx="4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results</a:t>
              </a:r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5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376B4E-CC07-4CB6-B00D-18D55842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76088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20XC14 DIGITAL SYSTEM DESIGN 					    3 2 0 4 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A5EEEF-4DDD-49A9-8A6E-E9092206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63041"/>
            <a:ext cx="11029615" cy="566224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INTRODUCTION</a:t>
            </a:r>
            <a:r>
              <a:rPr lang="en-IN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Basic principles of System Design -Building blocks for Computer Systems; CPU, Storage, I/O, Multimedia devices - Functional components of a computer system- Workstations, Servers - Interaction among functional components.        						(4) </a:t>
            </a:r>
          </a:p>
          <a:p>
            <a:pPr algn="just">
              <a:lnSpc>
                <a:spcPct val="150000"/>
              </a:lnSpc>
            </a:pPr>
            <a:r>
              <a:rPr lang="en-IN" sz="2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NUMBER REPRESENTATION: </a:t>
            </a:r>
            <a:r>
              <a:rPr lang="en-IN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Binary - Octal - Hexadecimal - BCD - excess three - Gray codes - Error correcting and detecting codes - Representation of signed numbers – arithmetic operation on signed numbers - Alphanumeric data representation. 							(5) </a:t>
            </a:r>
          </a:p>
          <a:p>
            <a:pPr algn="just">
              <a:lnSpc>
                <a:spcPct val="150000"/>
              </a:lnSpc>
            </a:pPr>
            <a:r>
              <a:rPr lang="en-IN" sz="26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BOOLEAN ALGEBRA AND LOGIC GATES: </a:t>
            </a:r>
            <a:r>
              <a:rPr lang="en-IN" sz="26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Boolean relations - Laws and theorems - AND, OR, NOT, NAND and NOR gates - exclusive OR gates - Positive and negative logic systems - Simplifications - Karnaugh maps and simplifications - Don’t care conditions - NAND-NAND realizations-PAL and PLA Logics													         (8)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43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21720" y="7112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Let us </a:t>
            </a:r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a full system ...</a:t>
            </a:r>
          </a:p>
        </p:txBody>
      </p:sp>
      <p:grpSp>
        <p:nvGrpSpPr>
          <p:cNvPr id="4169" name="Group 105"/>
          <p:cNvGrpSpPr>
            <a:grpSpLocks noChangeAspect="1"/>
          </p:cNvGrpSpPr>
          <p:nvPr/>
        </p:nvGrpSpPr>
        <p:grpSpPr bwMode="auto">
          <a:xfrm>
            <a:off x="3178176" y="1912938"/>
            <a:ext cx="5661025" cy="4183063"/>
            <a:chOff x="1330" y="1104"/>
            <a:chExt cx="3566" cy="2635"/>
          </a:xfrm>
        </p:grpSpPr>
        <p:sp>
          <p:nvSpPr>
            <p:cNvPr id="4170" name="AutoShape 104"/>
            <p:cNvSpPr>
              <a:spLocks noChangeAspect="1" noChangeArrowheads="1" noTextEdit="1"/>
            </p:cNvSpPr>
            <p:nvPr/>
          </p:nvSpPr>
          <p:spPr bwMode="auto">
            <a:xfrm>
              <a:off x="1330" y="1104"/>
              <a:ext cx="3566" cy="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1" name="Rectangle 106"/>
            <p:cNvSpPr>
              <a:spLocks noChangeArrowheads="1"/>
            </p:cNvSpPr>
            <p:nvPr/>
          </p:nvSpPr>
          <p:spPr bwMode="auto">
            <a:xfrm>
              <a:off x="3475" y="1256"/>
              <a:ext cx="1312" cy="384"/>
            </a:xfrm>
            <a:prstGeom prst="rect">
              <a:avLst/>
            </a:pr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2" name="Rectangle 107"/>
            <p:cNvSpPr>
              <a:spLocks noChangeArrowheads="1"/>
            </p:cNvSpPr>
            <p:nvPr/>
          </p:nvSpPr>
          <p:spPr bwMode="auto">
            <a:xfrm>
              <a:off x="2232" y="1929"/>
              <a:ext cx="1397" cy="54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3" name="Rectangle 108"/>
            <p:cNvSpPr>
              <a:spLocks noChangeArrowheads="1"/>
            </p:cNvSpPr>
            <p:nvPr/>
          </p:nvSpPr>
          <p:spPr bwMode="auto">
            <a:xfrm>
              <a:off x="1456" y="1242"/>
              <a:ext cx="1202" cy="456"/>
            </a:xfrm>
            <a:prstGeom prst="rect">
              <a:avLst/>
            </a:prstGeom>
            <a:solidFill>
              <a:srgbClr val="D5F6FF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4" name="Rectangle 109"/>
            <p:cNvSpPr>
              <a:spLocks noChangeArrowheads="1"/>
            </p:cNvSpPr>
            <p:nvPr/>
          </p:nvSpPr>
          <p:spPr bwMode="auto">
            <a:xfrm>
              <a:off x="2372" y="2049"/>
              <a:ext cx="10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75" name="Rectangle 110"/>
            <p:cNvSpPr>
              <a:spLocks noChangeArrowheads="1"/>
            </p:cNvSpPr>
            <p:nvPr/>
          </p:nvSpPr>
          <p:spPr bwMode="auto">
            <a:xfrm>
              <a:off x="1561" y="1339"/>
              <a:ext cx="92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76" name="Rectangle 111"/>
            <p:cNvSpPr>
              <a:spLocks noChangeArrowheads="1"/>
            </p:cNvSpPr>
            <p:nvPr/>
          </p:nvSpPr>
          <p:spPr bwMode="auto">
            <a:xfrm>
              <a:off x="3503" y="1267"/>
              <a:ext cx="122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latin typeface="Sans"/>
                </a:rPr>
                <a:t>Hard disk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77" name="Freeform 112"/>
            <p:cNvSpPr>
              <a:spLocks/>
            </p:cNvSpPr>
            <p:nvPr/>
          </p:nvSpPr>
          <p:spPr bwMode="auto">
            <a:xfrm>
              <a:off x="2657" y="1608"/>
              <a:ext cx="204" cy="315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Freeform 113"/>
            <p:cNvSpPr>
              <a:spLocks/>
            </p:cNvSpPr>
            <p:nvPr/>
          </p:nvSpPr>
          <p:spPr bwMode="auto">
            <a:xfrm>
              <a:off x="2657" y="1577"/>
              <a:ext cx="108" cy="62"/>
            </a:xfrm>
            <a:custGeom>
              <a:avLst/>
              <a:gdLst>
                <a:gd name="T0" fmla="*/ 77 w 108"/>
                <a:gd name="T1" fmla="*/ 31 h 62"/>
                <a:gd name="T2" fmla="*/ 108 w 108"/>
                <a:gd name="T3" fmla="*/ 0 h 62"/>
                <a:gd name="T4" fmla="*/ 0 w 108"/>
                <a:gd name="T5" fmla="*/ 31 h 62"/>
                <a:gd name="T6" fmla="*/ 108 w 108"/>
                <a:gd name="T7" fmla="*/ 62 h 62"/>
                <a:gd name="T8" fmla="*/ 77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77" y="31"/>
                  </a:moveTo>
                  <a:lnTo>
                    <a:pt x="108" y="0"/>
                  </a:lnTo>
                  <a:lnTo>
                    <a:pt x="0" y="31"/>
                  </a:lnTo>
                  <a:lnTo>
                    <a:pt x="108" y="62"/>
                  </a:lnTo>
                  <a:lnTo>
                    <a:pt x="77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Freeform 114"/>
            <p:cNvSpPr>
              <a:spLocks/>
            </p:cNvSpPr>
            <p:nvPr/>
          </p:nvSpPr>
          <p:spPr bwMode="auto">
            <a:xfrm>
              <a:off x="2830" y="1815"/>
              <a:ext cx="62" cy="108"/>
            </a:xfrm>
            <a:custGeom>
              <a:avLst/>
              <a:gdLst>
                <a:gd name="T0" fmla="*/ 31 w 62"/>
                <a:gd name="T1" fmla="*/ 31 h 108"/>
                <a:gd name="T2" fmla="*/ 0 w 62"/>
                <a:gd name="T3" fmla="*/ 0 h 108"/>
                <a:gd name="T4" fmla="*/ 31 w 62"/>
                <a:gd name="T5" fmla="*/ 108 h 108"/>
                <a:gd name="T6" fmla="*/ 62 w 62"/>
                <a:gd name="T7" fmla="*/ 0 h 108"/>
                <a:gd name="T8" fmla="*/ 31 w 62"/>
                <a:gd name="T9" fmla="*/ 3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8">
                  <a:moveTo>
                    <a:pt x="31" y="31"/>
                  </a:moveTo>
                  <a:lnTo>
                    <a:pt x="0" y="0"/>
                  </a:lnTo>
                  <a:lnTo>
                    <a:pt x="31" y="108"/>
                  </a:lnTo>
                  <a:lnTo>
                    <a:pt x="62" y="0"/>
                  </a:lnTo>
                  <a:lnTo>
                    <a:pt x="31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Line 115"/>
            <p:cNvSpPr>
              <a:spLocks noChangeShapeType="1"/>
            </p:cNvSpPr>
            <p:nvPr/>
          </p:nvSpPr>
          <p:spPr bwMode="auto">
            <a:xfrm>
              <a:off x="2651" y="1381"/>
              <a:ext cx="807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Freeform 116"/>
            <p:cNvSpPr>
              <a:spLocks/>
            </p:cNvSpPr>
            <p:nvPr/>
          </p:nvSpPr>
          <p:spPr bwMode="auto">
            <a:xfrm>
              <a:off x="2651" y="1351"/>
              <a:ext cx="109" cy="62"/>
            </a:xfrm>
            <a:custGeom>
              <a:avLst/>
              <a:gdLst>
                <a:gd name="T0" fmla="*/ 77 w 109"/>
                <a:gd name="T1" fmla="*/ 30 h 62"/>
                <a:gd name="T2" fmla="*/ 109 w 109"/>
                <a:gd name="T3" fmla="*/ 0 h 62"/>
                <a:gd name="T4" fmla="*/ 0 w 109"/>
                <a:gd name="T5" fmla="*/ 30 h 62"/>
                <a:gd name="T6" fmla="*/ 109 w 109"/>
                <a:gd name="T7" fmla="*/ 62 h 62"/>
                <a:gd name="T8" fmla="*/ 77 w 109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77" y="30"/>
                  </a:moveTo>
                  <a:lnTo>
                    <a:pt x="109" y="0"/>
                  </a:lnTo>
                  <a:lnTo>
                    <a:pt x="0" y="30"/>
                  </a:lnTo>
                  <a:lnTo>
                    <a:pt x="109" y="62"/>
                  </a:lnTo>
                  <a:lnTo>
                    <a:pt x="77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117"/>
            <p:cNvSpPr>
              <a:spLocks/>
            </p:cNvSpPr>
            <p:nvPr/>
          </p:nvSpPr>
          <p:spPr bwMode="auto">
            <a:xfrm>
              <a:off x="3350" y="1351"/>
              <a:ext cx="108" cy="62"/>
            </a:xfrm>
            <a:custGeom>
              <a:avLst/>
              <a:gdLst>
                <a:gd name="T0" fmla="*/ 30 w 108"/>
                <a:gd name="T1" fmla="*/ 30 h 62"/>
                <a:gd name="T2" fmla="*/ 0 w 108"/>
                <a:gd name="T3" fmla="*/ 62 h 62"/>
                <a:gd name="T4" fmla="*/ 108 w 108"/>
                <a:gd name="T5" fmla="*/ 30 h 62"/>
                <a:gd name="T6" fmla="*/ 0 w 108"/>
                <a:gd name="T7" fmla="*/ 0 h 62"/>
                <a:gd name="T8" fmla="*/ 30 w 108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30" y="30"/>
                  </a:moveTo>
                  <a:lnTo>
                    <a:pt x="0" y="62"/>
                  </a:lnTo>
                  <a:lnTo>
                    <a:pt x="108" y="30"/>
                  </a:lnTo>
                  <a:lnTo>
                    <a:pt x="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Rectangle 118"/>
            <p:cNvSpPr>
              <a:spLocks noChangeArrowheads="1"/>
            </p:cNvSpPr>
            <p:nvPr/>
          </p:nvSpPr>
          <p:spPr bwMode="auto">
            <a:xfrm>
              <a:off x="1380" y="1133"/>
              <a:ext cx="3493" cy="1398"/>
            </a:xfrm>
            <a:prstGeom prst="rect">
              <a:avLst/>
            </a:prstGeom>
            <a:noFill/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19"/>
            <p:cNvSpPr>
              <a:spLocks/>
            </p:cNvSpPr>
            <p:nvPr/>
          </p:nvSpPr>
          <p:spPr bwMode="auto">
            <a:xfrm>
              <a:off x="1407" y="2804"/>
              <a:ext cx="1332" cy="354"/>
            </a:xfrm>
            <a:custGeom>
              <a:avLst/>
              <a:gdLst>
                <a:gd name="T0" fmla="*/ 323 w 2429"/>
                <a:gd name="T1" fmla="*/ 0 h 645"/>
                <a:gd name="T2" fmla="*/ 2107 w 2429"/>
                <a:gd name="T3" fmla="*/ 0 h 645"/>
                <a:gd name="T4" fmla="*/ 2429 w 2429"/>
                <a:gd name="T5" fmla="*/ 322 h 645"/>
                <a:gd name="T6" fmla="*/ 2107 w 2429"/>
                <a:gd name="T7" fmla="*/ 645 h 645"/>
                <a:gd name="T8" fmla="*/ 323 w 2429"/>
                <a:gd name="T9" fmla="*/ 645 h 645"/>
                <a:gd name="T10" fmla="*/ 0 w 2429"/>
                <a:gd name="T11" fmla="*/ 322 h 645"/>
                <a:gd name="T12" fmla="*/ 323 w 242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5">
                  <a:moveTo>
                    <a:pt x="323" y="0"/>
                  </a:moveTo>
                  <a:lnTo>
                    <a:pt x="2107" y="0"/>
                  </a:lnTo>
                  <a:cubicBezTo>
                    <a:pt x="2285" y="0"/>
                    <a:pt x="2429" y="143"/>
                    <a:pt x="2429" y="322"/>
                  </a:cubicBezTo>
                  <a:cubicBezTo>
                    <a:pt x="2429" y="501"/>
                    <a:pt x="2285" y="645"/>
                    <a:pt x="210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3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Rectangle 120"/>
            <p:cNvSpPr>
              <a:spLocks noChangeArrowheads="1"/>
            </p:cNvSpPr>
            <p:nvPr/>
          </p:nvSpPr>
          <p:spPr bwMode="auto">
            <a:xfrm>
              <a:off x="1537" y="2832"/>
              <a:ext cx="102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Keyboard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86" name="Freeform 121"/>
            <p:cNvSpPr>
              <a:spLocks/>
            </p:cNvSpPr>
            <p:nvPr/>
          </p:nvSpPr>
          <p:spPr bwMode="auto">
            <a:xfrm>
              <a:off x="1707" y="3321"/>
              <a:ext cx="981" cy="354"/>
            </a:xfrm>
            <a:custGeom>
              <a:avLst/>
              <a:gdLst>
                <a:gd name="T0" fmla="*/ 323 w 1789"/>
                <a:gd name="T1" fmla="*/ 0 h 645"/>
                <a:gd name="T2" fmla="*/ 1467 w 1789"/>
                <a:gd name="T3" fmla="*/ 0 h 645"/>
                <a:gd name="T4" fmla="*/ 1789 w 1789"/>
                <a:gd name="T5" fmla="*/ 323 h 645"/>
                <a:gd name="T6" fmla="*/ 1467 w 1789"/>
                <a:gd name="T7" fmla="*/ 645 h 645"/>
                <a:gd name="T8" fmla="*/ 323 w 1789"/>
                <a:gd name="T9" fmla="*/ 645 h 645"/>
                <a:gd name="T10" fmla="*/ 0 w 1789"/>
                <a:gd name="T11" fmla="*/ 323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7" y="0"/>
                  </a:lnTo>
                  <a:cubicBezTo>
                    <a:pt x="1645" y="0"/>
                    <a:pt x="1789" y="144"/>
                    <a:pt x="1789" y="323"/>
                  </a:cubicBezTo>
                  <a:cubicBezTo>
                    <a:pt x="1789" y="501"/>
                    <a:pt x="1645" y="645"/>
                    <a:pt x="146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3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Rectangle 122"/>
            <p:cNvSpPr>
              <a:spLocks noChangeArrowheads="1"/>
            </p:cNvSpPr>
            <p:nvPr/>
          </p:nvSpPr>
          <p:spPr bwMode="auto">
            <a:xfrm>
              <a:off x="1827" y="3345"/>
              <a:ext cx="74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Mouse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88" name="Freeform 123"/>
            <p:cNvSpPr>
              <a:spLocks/>
            </p:cNvSpPr>
            <p:nvPr/>
          </p:nvSpPr>
          <p:spPr bwMode="auto">
            <a:xfrm>
              <a:off x="3411" y="2825"/>
              <a:ext cx="1332" cy="354"/>
            </a:xfrm>
            <a:custGeom>
              <a:avLst/>
              <a:gdLst>
                <a:gd name="T0" fmla="*/ 322 w 2429"/>
                <a:gd name="T1" fmla="*/ 0 h 646"/>
                <a:gd name="T2" fmla="*/ 2106 w 2429"/>
                <a:gd name="T3" fmla="*/ 0 h 646"/>
                <a:gd name="T4" fmla="*/ 2429 w 2429"/>
                <a:gd name="T5" fmla="*/ 323 h 646"/>
                <a:gd name="T6" fmla="*/ 2106 w 2429"/>
                <a:gd name="T7" fmla="*/ 646 h 646"/>
                <a:gd name="T8" fmla="*/ 322 w 2429"/>
                <a:gd name="T9" fmla="*/ 646 h 646"/>
                <a:gd name="T10" fmla="*/ 0 w 2429"/>
                <a:gd name="T11" fmla="*/ 323 h 646"/>
                <a:gd name="T12" fmla="*/ 322 w 2429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6">
                  <a:moveTo>
                    <a:pt x="322" y="0"/>
                  </a:moveTo>
                  <a:lnTo>
                    <a:pt x="2106" y="0"/>
                  </a:lnTo>
                  <a:cubicBezTo>
                    <a:pt x="2285" y="0"/>
                    <a:pt x="2429" y="144"/>
                    <a:pt x="2429" y="323"/>
                  </a:cubicBezTo>
                  <a:cubicBezTo>
                    <a:pt x="2429" y="502"/>
                    <a:pt x="2285" y="646"/>
                    <a:pt x="2106" y="646"/>
                  </a:cubicBezTo>
                  <a:lnTo>
                    <a:pt x="322" y="646"/>
                  </a:lnTo>
                  <a:cubicBezTo>
                    <a:pt x="144" y="646"/>
                    <a:pt x="0" y="502"/>
                    <a:pt x="0" y="323"/>
                  </a:cubicBezTo>
                  <a:cubicBezTo>
                    <a:pt x="0" y="144"/>
                    <a:pt x="144" y="0"/>
                    <a:pt x="322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Rectangle 124"/>
            <p:cNvSpPr>
              <a:spLocks noChangeArrowheads="1"/>
            </p:cNvSpPr>
            <p:nvPr/>
          </p:nvSpPr>
          <p:spPr bwMode="auto">
            <a:xfrm>
              <a:off x="3659" y="2832"/>
              <a:ext cx="89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Monitor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0" name="Freeform 125"/>
            <p:cNvSpPr>
              <a:spLocks/>
            </p:cNvSpPr>
            <p:nvPr/>
          </p:nvSpPr>
          <p:spPr bwMode="auto">
            <a:xfrm>
              <a:off x="3433" y="3343"/>
              <a:ext cx="981" cy="353"/>
            </a:xfrm>
            <a:custGeom>
              <a:avLst/>
              <a:gdLst>
                <a:gd name="T0" fmla="*/ 323 w 1789"/>
                <a:gd name="T1" fmla="*/ 0 h 645"/>
                <a:gd name="T2" fmla="*/ 1466 w 1789"/>
                <a:gd name="T3" fmla="*/ 0 h 645"/>
                <a:gd name="T4" fmla="*/ 1789 w 1789"/>
                <a:gd name="T5" fmla="*/ 322 h 645"/>
                <a:gd name="T6" fmla="*/ 1466 w 1789"/>
                <a:gd name="T7" fmla="*/ 645 h 645"/>
                <a:gd name="T8" fmla="*/ 323 w 1789"/>
                <a:gd name="T9" fmla="*/ 645 h 645"/>
                <a:gd name="T10" fmla="*/ 0 w 1789"/>
                <a:gd name="T11" fmla="*/ 322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6" y="0"/>
                  </a:lnTo>
                  <a:cubicBezTo>
                    <a:pt x="1645" y="0"/>
                    <a:pt x="1789" y="144"/>
                    <a:pt x="1789" y="322"/>
                  </a:cubicBezTo>
                  <a:cubicBezTo>
                    <a:pt x="1789" y="501"/>
                    <a:pt x="1645" y="645"/>
                    <a:pt x="1466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Rectangle 126"/>
            <p:cNvSpPr>
              <a:spLocks noChangeArrowheads="1"/>
            </p:cNvSpPr>
            <p:nvPr/>
          </p:nvSpPr>
          <p:spPr bwMode="auto">
            <a:xfrm>
              <a:off x="3570" y="3360"/>
              <a:ext cx="74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 dirty="0">
                  <a:solidFill>
                    <a:srgbClr val="000000"/>
                  </a:solidFill>
                  <a:latin typeface="Sans"/>
                </a:rPr>
                <a:t>Printer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2" name="Line 127"/>
            <p:cNvSpPr>
              <a:spLocks noChangeShapeType="1"/>
            </p:cNvSpPr>
            <p:nvPr/>
          </p:nvSpPr>
          <p:spPr bwMode="auto">
            <a:xfrm>
              <a:off x="2906" y="2533"/>
              <a:ext cx="0" cy="45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128"/>
            <p:cNvSpPr>
              <a:spLocks/>
            </p:cNvSpPr>
            <p:nvPr/>
          </p:nvSpPr>
          <p:spPr bwMode="auto">
            <a:xfrm>
              <a:off x="2868" y="2533"/>
              <a:ext cx="74" cy="130"/>
            </a:xfrm>
            <a:custGeom>
              <a:avLst/>
              <a:gdLst>
                <a:gd name="T0" fmla="*/ 38 w 74"/>
                <a:gd name="T1" fmla="*/ 93 h 130"/>
                <a:gd name="T2" fmla="*/ 74 w 74"/>
                <a:gd name="T3" fmla="*/ 130 h 130"/>
                <a:gd name="T4" fmla="*/ 38 w 74"/>
                <a:gd name="T5" fmla="*/ 0 h 130"/>
                <a:gd name="T6" fmla="*/ 0 w 74"/>
                <a:gd name="T7" fmla="*/ 130 h 130"/>
                <a:gd name="T8" fmla="*/ 38 w 74"/>
                <a:gd name="T9" fmla="*/ 9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0">
                  <a:moveTo>
                    <a:pt x="38" y="93"/>
                  </a:moveTo>
                  <a:lnTo>
                    <a:pt x="74" y="130"/>
                  </a:lnTo>
                  <a:lnTo>
                    <a:pt x="38" y="0"/>
                  </a:lnTo>
                  <a:lnTo>
                    <a:pt x="0" y="1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129"/>
            <p:cNvSpPr>
              <a:spLocks/>
            </p:cNvSpPr>
            <p:nvPr/>
          </p:nvSpPr>
          <p:spPr bwMode="auto">
            <a:xfrm>
              <a:off x="2673" y="2986"/>
              <a:ext cx="233" cy="536"/>
            </a:xfrm>
            <a:custGeom>
              <a:avLst/>
              <a:gdLst>
                <a:gd name="T0" fmla="*/ 121 w 424"/>
                <a:gd name="T1" fmla="*/ 0 h 978"/>
                <a:gd name="T2" fmla="*/ 424 w 424"/>
                <a:gd name="T3" fmla="*/ 0 h 978"/>
                <a:gd name="T4" fmla="*/ 424 w 424"/>
                <a:gd name="T5" fmla="*/ 978 h 978"/>
                <a:gd name="T6" fmla="*/ 0 w 424"/>
                <a:gd name="T7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978">
                  <a:moveTo>
                    <a:pt x="121" y="0"/>
                  </a:moveTo>
                  <a:lnTo>
                    <a:pt x="424" y="0"/>
                  </a:lnTo>
                  <a:lnTo>
                    <a:pt x="424" y="978"/>
                  </a:lnTo>
                  <a:lnTo>
                    <a:pt x="0" y="97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5" name="Freeform 130"/>
            <p:cNvSpPr>
              <a:spLocks/>
            </p:cNvSpPr>
            <p:nvPr/>
          </p:nvSpPr>
          <p:spPr bwMode="auto">
            <a:xfrm>
              <a:off x="3220" y="2498"/>
              <a:ext cx="194" cy="1017"/>
            </a:xfrm>
            <a:custGeom>
              <a:avLst/>
              <a:gdLst>
                <a:gd name="T0" fmla="*/ 0 w 353"/>
                <a:gd name="T1" fmla="*/ 0 h 1855"/>
                <a:gd name="T2" fmla="*/ 0 w 353"/>
                <a:gd name="T3" fmla="*/ 1855 h 1855"/>
                <a:gd name="T4" fmla="*/ 353 w 353"/>
                <a:gd name="T5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1855">
                  <a:moveTo>
                    <a:pt x="0" y="0"/>
                  </a:moveTo>
                  <a:lnTo>
                    <a:pt x="0" y="1855"/>
                  </a:lnTo>
                  <a:lnTo>
                    <a:pt x="353" y="185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6" name="Freeform 131"/>
            <p:cNvSpPr>
              <a:spLocks/>
            </p:cNvSpPr>
            <p:nvPr/>
          </p:nvSpPr>
          <p:spPr bwMode="auto">
            <a:xfrm>
              <a:off x="3305" y="3484"/>
              <a:ext cx="109" cy="61"/>
            </a:xfrm>
            <a:custGeom>
              <a:avLst/>
              <a:gdLst>
                <a:gd name="T0" fmla="*/ 32 w 109"/>
                <a:gd name="T1" fmla="*/ 31 h 61"/>
                <a:gd name="T2" fmla="*/ 0 w 109"/>
                <a:gd name="T3" fmla="*/ 61 h 61"/>
                <a:gd name="T4" fmla="*/ 109 w 109"/>
                <a:gd name="T5" fmla="*/ 31 h 61"/>
                <a:gd name="T6" fmla="*/ 0 w 109"/>
                <a:gd name="T7" fmla="*/ 0 h 61"/>
                <a:gd name="T8" fmla="*/ 32 w 109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32" y="31"/>
                  </a:moveTo>
                  <a:lnTo>
                    <a:pt x="0" y="61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7" name="Line 132"/>
            <p:cNvSpPr>
              <a:spLocks noChangeShapeType="1"/>
            </p:cNvSpPr>
            <p:nvPr/>
          </p:nvSpPr>
          <p:spPr bwMode="auto">
            <a:xfrm>
              <a:off x="3215" y="2995"/>
              <a:ext cx="188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" name="Freeform 133"/>
            <p:cNvSpPr>
              <a:spLocks/>
            </p:cNvSpPr>
            <p:nvPr/>
          </p:nvSpPr>
          <p:spPr bwMode="auto">
            <a:xfrm>
              <a:off x="3294" y="2964"/>
              <a:ext cx="109" cy="62"/>
            </a:xfrm>
            <a:custGeom>
              <a:avLst/>
              <a:gdLst>
                <a:gd name="T0" fmla="*/ 32 w 109"/>
                <a:gd name="T1" fmla="*/ 31 h 62"/>
                <a:gd name="T2" fmla="*/ 0 w 109"/>
                <a:gd name="T3" fmla="*/ 62 h 62"/>
                <a:gd name="T4" fmla="*/ 109 w 109"/>
                <a:gd name="T5" fmla="*/ 31 h 62"/>
                <a:gd name="T6" fmla="*/ 0 w 109"/>
                <a:gd name="T7" fmla="*/ 0 h 62"/>
                <a:gd name="T8" fmla="*/ 32 w 109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32" y="31"/>
                  </a:moveTo>
                  <a:lnTo>
                    <a:pt x="0" y="62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91066" y="539630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to Instruct a Computer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0006" y="3359150"/>
            <a:ext cx="9589396" cy="2730500"/>
          </a:xfrm>
        </p:spPr>
        <p:txBody>
          <a:bodyPr vert="horz" lIns="0" tIns="0" rIns="0" bIns="0" rtlCol="0" anchor="ctr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+mn-lt"/>
              </a:rPr>
              <a:t>Write a program in a high level language – C, C++, Java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b="1" dirty="0">
                <a:latin typeface="+mn-lt"/>
              </a:rPr>
              <a:t>Compile </a:t>
            </a:r>
            <a:r>
              <a:rPr lang="en-US" dirty="0">
                <a:latin typeface="+mn-lt"/>
              </a:rPr>
              <a:t>it into a format that the computer understands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+mn-lt"/>
              </a:rPr>
              <a:t>Execute the program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209800" y="1828801"/>
            <a:ext cx="7772400" cy="936859"/>
            <a:chOff x="816" y="1296"/>
            <a:chExt cx="5069" cy="61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816" y="1296"/>
              <a:ext cx="506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910" y="1399"/>
              <a:ext cx="933" cy="41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69" y="1392"/>
              <a:ext cx="1066" cy="455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765" y="1399"/>
              <a:ext cx="1251" cy="434"/>
            </a:xfrm>
            <a:prstGeom prst="rect">
              <a:avLst/>
            </a:prstGeom>
            <a:solidFill>
              <a:srgbClr val="F4D7E3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953" y="1447"/>
              <a:ext cx="80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Program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826" y="1445"/>
              <a:ext cx="102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Executable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996" y="1448"/>
              <a:ext cx="68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Output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939" y="1601"/>
              <a:ext cx="809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606" y="1560"/>
              <a:ext cx="142" cy="82"/>
            </a:xfrm>
            <a:custGeom>
              <a:avLst/>
              <a:gdLst>
                <a:gd name="T0" fmla="*/ 41 w 142"/>
                <a:gd name="T1" fmla="*/ 41 h 82"/>
                <a:gd name="T2" fmla="*/ 0 w 142"/>
                <a:gd name="T3" fmla="*/ 82 h 82"/>
                <a:gd name="T4" fmla="*/ 142 w 142"/>
                <a:gd name="T5" fmla="*/ 41 h 82"/>
                <a:gd name="T6" fmla="*/ 0 w 142"/>
                <a:gd name="T7" fmla="*/ 0 h 82"/>
                <a:gd name="T8" fmla="*/ 41 w 142"/>
                <a:gd name="T9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2">
                  <a:moveTo>
                    <a:pt x="41" y="41"/>
                  </a:moveTo>
                  <a:lnTo>
                    <a:pt x="0" y="82"/>
                  </a:lnTo>
                  <a:lnTo>
                    <a:pt x="142" y="41"/>
                  </a:lnTo>
                  <a:lnTo>
                    <a:pt x="0" y="0"/>
                  </a:lnTo>
                  <a:lnTo>
                    <a:pt x="41" y="41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016" y="1595"/>
              <a:ext cx="888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762" y="1554"/>
              <a:ext cx="142" cy="82"/>
            </a:xfrm>
            <a:custGeom>
              <a:avLst/>
              <a:gdLst>
                <a:gd name="T0" fmla="*/ 40 w 142"/>
                <a:gd name="T1" fmla="*/ 41 h 82"/>
                <a:gd name="T2" fmla="*/ 0 w 142"/>
                <a:gd name="T3" fmla="*/ 82 h 82"/>
                <a:gd name="T4" fmla="*/ 142 w 142"/>
                <a:gd name="T5" fmla="*/ 41 h 82"/>
                <a:gd name="T6" fmla="*/ 0 w 142"/>
                <a:gd name="T7" fmla="*/ 0 h 82"/>
                <a:gd name="T8" fmla="*/ 40 w 142"/>
                <a:gd name="T9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2">
                  <a:moveTo>
                    <a:pt x="40" y="41"/>
                  </a:moveTo>
                  <a:lnTo>
                    <a:pt x="0" y="82"/>
                  </a:lnTo>
                  <a:lnTo>
                    <a:pt x="142" y="41"/>
                  </a:lnTo>
                  <a:lnTo>
                    <a:pt x="0" y="0"/>
                  </a:lnTo>
                  <a:lnTo>
                    <a:pt x="40" y="41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985" y="1339"/>
              <a:ext cx="64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compile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108" y="1321"/>
              <a:ext cx="63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execute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23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F68B2B-886B-44F8-A1B4-604C93AF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869910" cy="1188720"/>
          </a:xfrm>
        </p:spPr>
        <p:txBody>
          <a:bodyPr/>
          <a:lstStyle/>
          <a:p>
            <a:r>
              <a:rPr lang="en-US" dirty="0"/>
              <a:t>LEVEL OF ABSTRACTION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6730960-4DBB-4D5D-83E8-65F48B054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242" y="530440"/>
            <a:ext cx="6426557" cy="63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8A29AD51-FB77-44E9-AFC6-9F4E24F8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CA3-9E5B-4F59-8FA9-1E389532EDD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B9409125-21FB-45B0-ABEA-8D613458D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40" y="-160327"/>
            <a:ext cx="11029616" cy="1188720"/>
          </a:xfrm>
        </p:spPr>
        <p:txBody>
          <a:bodyPr/>
          <a:lstStyle/>
          <a:p>
            <a:r>
              <a:rPr lang="en-US" altLang="en-US" dirty="0"/>
              <a:t>Software Categories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5670645D-6FC3-4A68-A71C-8C30431B3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3734" y="1257681"/>
            <a:ext cx="11029615" cy="470765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Operating System</a:t>
            </a:r>
          </a:p>
          <a:p>
            <a:pPr lvl="1"/>
            <a:r>
              <a:rPr lang="en-US" altLang="en-US" sz="2000" dirty="0"/>
              <a:t>controls all machine activities</a:t>
            </a:r>
          </a:p>
          <a:p>
            <a:pPr lvl="1"/>
            <a:r>
              <a:rPr lang="en-US" altLang="en-US" sz="2000" dirty="0"/>
              <a:t>provides the user interface to the computer</a:t>
            </a:r>
          </a:p>
          <a:p>
            <a:pPr lvl="1"/>
            <a:r>
              <a:rPr lang="en-US" altLang="en-US" sz="2000" dirty="0"/>
              <a:t>manages resources such as the CPU and memory</a:t>
            </a:r>
          </a:p>
          <a:p>
            <a:pPr lvl="1"/>
            <a:r>
              <a:rPr lang="en-US" altLang="en-US" sz="2000" dirty="0"/>
              <a:t>Windows 98, Windows NT, Unix,</a:t>
            </a:r>
            <a:r>
              <a:rPr lang="en-US" altLang="en-US" sz="2000" dirty="0">
                <a:solidFill>
                  <a:srgbClr val="FF3300"/>
                </a:solidFill>
              </a:rPr>
              <a:t> Linux</a:t>
            </a:r>
            <a:r>
              <a:rPr lang="en-US" altLang="en-US" sz="2000" dirty="0"/>
              <a:t>, Mac OS</a:t>
            </a:r>
          </a:p>
          <a:p>
            <a:r>
              <a:rPr lang="en-US" altLang="en-US" sz="2400" dirty="0"/>
              <a:t>Application program</a:t>
            </a:r>
          </a:p>
          <a:p>
            <a:pPr lvl="1"/>
            <a:r>
              <a:rPr lang="en-US" altLang="en-US" sz="2000" dirty="0"/>
              <a:t>generic term for any other kind of software</a:t>
            </a:r>
          </a:p>
          <a:p>
            <a:pPr lvl="1"/>
            <a:r>
              <a:rPr lang="en-US" altLang="en-US" sz="2000" dirty="0"/>
              <a:t>word processors, missile control systems, games</a:t>
            </a:r>
          </a:p>
          <a:p>
            <a:pPr lvl="4"/>
            <a:endParaRPr lang="en-US" altLang="en-US" sz="1600" dirty="0"/>
          </a:p>
          <a:p>
            <a:r>
              <a:rPr lang="en-US" altLang="en-US" sz="2400" dirty="0"/>
              <a:t>Most operating systems and application programs have a graphical user interface (GUI)</a:t>
            </a:r>
          </a:p>
        </p:txBody>
      </p:sp>
    </p:spTree>
    <p:extLst>
      <p:ext uri="{BB962C8B-B14F-4D97-AF65-F5344CB8AC3E}">
        <p14:creationId xmlns:p14="http://schemas.microsoft.com/office/powerpoint/2010/main" val="11615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>
            <a:extLst>
              <a:ext uri="{FF2B5EF4-FFF2-40B4-BE49-F238E27FC236}">
                <a16:creationId xmlns="" xmlns:a16="http://schemas.microsoft.com/office/drawing/2014/main" id="{80830C6D-1727-4DFE-9AEA-BB8EE00E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4127500"/>
            <a:ext cx="1295226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I/O system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="" xmlns:a16="http://schemas.microsoft.com/office/drawing/2014/main" id="{6A21AFE2-DE7F-492A-8512-F1EC6427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537200"/>
            <a:ext cx="25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845" name="Rectangle 5">
            <a:extLst>
              <a:ext uri="{FF2B5EF4-FFF2-40B4-BE49-F238E27FC236}">
                <a16:creationId xmlns="" xmlns:a16="http://schemas.microsoft.com/office/drawing/2014/main" id="{5D41A8D2-C0B3-4B0E-B727-4A45A184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27500"/>
            <a:ext cx="2013372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Instars. Set Proc.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="" xmlns:a16="http://schemas.microsoft.com/office/drawing/2014/main" id="{049C050D-5D3D-4156-967E-BA9B2399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4108450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847" name="Line 7">
            <a:extLst>
              <a:ext uri="{FF2B5EF4-FFF2-40B4-BE49-F238E27FC236}">
                <a16:creationId xmlns="" xmlns:a16="http://schemas.microsoft.com/office/drawing/2014/main" id="{F68EBA7E-8D0B-46A7-9F8E-5C4011EAA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41021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48" name="Rectangle 8">
            <a:extLst>
              <a:ext uri="{FF2B5EF4-FFF2-40B4-BE49-F238E27FC236}">
                <a16:creationId xmlns="" xmlns:a16="http://schemas.microsoft.com/office/drawing/2014/main" id="{CB37F0CA-C46B-4271-BF06-7AA57431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3568700"/>
            <a:ext cx="1128514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Compiler</a:t>
            </a:r>
          </a:p>
        </p:txBody>
      </p:sp>
      <p:sp>
        <p:nvSpPr>
          <p:cNvPr id="291849" name="Rectangle 9">
            <a:extLst>
              <a:ext uri="{FF2B5EF4-FFF2-40B4-BE49-F238E27FC236}">
                <a16:creationId xmlns="" xmlns:a16="http://schemas.microsoft.com/office/drawing/2014/main" id="{4A6A7836-EEBB-4EEC-BAF4-091CBD4A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5877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850" name="Rectangle 10">
            <a:extLst>
              <a:ext uri="{FF2B5EF4-FFF2-40B4-BE49-F238E27FC236}">
                <a16:creationId xmlns="" xmlns:a16="http://schemas.microsoft.com/office/drawing/2014/main" id="{1CD8D781-3078-431D-86E4-F9EA91B4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2882900"/>
            <a:ext cx="1218282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Operating</a:t>
            </a:r>
          </a:p>
        </p:txBody>
      </p:sp>
      <p:sp>
        <p:nvSpPr>
          <p:cNvPr id="291851" name="Rectangle 11">
            <a:extLst>
              <a:ext uri="{FF2B5EF4-FFF2-40B4-BE49-F238E27FC236}">
                <a16:creationId xmlns="" xmlns:a16="http://schemas.microsoft.com/office/drawing/2014/main" id="{6DE25AA7-2581-4C8B-9035-6EC54C73F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136900"/>
            <a:ext cx="948978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291852" name="Line 12">
            <a:extLst>
              <a:ext uri="{FF2B5EF4-FFF2-40B4-BE49-F238E27FC236}">
                <a16:creationId xmlns="" xmlns:a16="http://schemas.microsoft.com/office/drawing/2014/main" id="{091E7887-6655-40F5-982A-248DE8A86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895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53" name="Line 13">
            <a:extLst>
              <a:ext uri="{FF2B5EF4-FFF2-40B4-BE49-F238E27FC236}">
                <a16:creationId xmlns="" xmlns:a16="http://schemas.microsoft.com/office/drawing/2014/main" id="{A675626F-91B5-4202-A609-CE38CDC99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54" name="Line 14">
            <a:extLst>
              <a:ext uri="{FF2B5EF4-FFF2-40B4-BE49-F238E27FC236}">
                <a16:creationId xmlns="" xmlns:a16="http://schemas.microsoft.com/office/drawing/2014/main" id="{AAFCC48D-BFEE-46B5-8041-3CEAD7D71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55" name="Rectangle 15">
            <a:extLst>
              <a:ext uri="{FF2B5EF4-FFF2-40B4-BE49-F238E27FC236}">
                <a16:creationId xmlns="" xmlns:a16="http://schemas.microsoft.com/office/drawing/2014/main" id="{5F2176F3-D714-4EB0-8C90-A17FF2B1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2540000"/>
            <a:ext cx="1384995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291856" name="Line 16">
            <a:extLst>
              <a:ext uri="{FF2B5EF4-FFF2-40B4-BE49-F238E27FC236}">
                <a16:creationId xmlns="" xmlns:a16="http://schemas.microsoft.com/office/drawing/2014/main" id="{596FB2DA-64A1-4B86-87CF-54E1C5E4A5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438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57" name="Line 17">
            <a:extLst>
              <a:ext uri="{FF2B5EF4-FFF2-40B4-BE49-F238E27FC236}">
                <a16:creationId xmlns="" xmlns:a16="http://schemas.microsoft.com/office/drawing/2014/main" id="{2139AAE8-C148-4D85-A3EE-2DCBC59C4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58" name="Rectangle 18">
            <a:extLst>
              <a:ext uri="{FF2B5EF4-FFF2-40B4-BE49-F238E27FC236}">
                <a16:creationId xmlns="" xmlns:a16="http://schemas.microsoft.com/office/drawing/2014/main" id="{E778FC3B-9736-4F33-AA50-AEF5694B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1" y="5016500"/>
            <a:ext cx="1667123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Digital Design</a:t>
            </a:r>
          </a:p>
        </p:txBody>
      </p:sp>
      <p:sp>
        <p:nvSpPr>
          <p:cNvPr id="291859" name="Rectangle 19">
            <a:extLst>
              <a:ext uri="{FF2B5EF4-FFF2-40B4-BE49-F238E27FC236}">
                <a16:creationId xmlns="" xmlns:a16="http://schemas.microsoft.com/office/drawing/2014/main" id="{EECC69FB-B9C2-46DC-8AA4-D45548646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984750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860" name="Rectangle 20">
            <a:extLst>
              <a:ext uri="{FF2B5EF4-FFF2-40B4-BE49-F238E27FC236}">
                <a16:creationId xmlns="" xmlns:a16="http://schemas.microsoft.com/office/drawing/2014/main" id="{810F0A5A-FF0C-43AC-A599-AF3339ED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5308600"/>
            <a:ext cx="1692771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Circuit Design</a:t>
            </a:r>
          </a:p>
        </p:txBody>
      </p:sp>
      <p:sp>
        <p:nvSpPr>
          <p:cNvPr id="291861" name="Rectangle 21">
            <a:extLst>
              <a:ext uri="{FF2B5EF4-FFF2-40B4-BE49-F238E27FC236}">
                <a16:creationId xmlns="" xmlns:a16="http://schemas.microsoft.com/office/drawing/2014/main" id="{AD530AFC-6E76-4712-8B8D-D2F00C9A6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5340350"/>
            <a:ext cx="2247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862" name="Rectangle 22">
            <a:extLst>
              <a:ext uri="{FF2B5EF4-FFF2-40B4-BE49-F238E27FC236}">
                <a16:creationId xmlns="" xmlns:a16="http://schemas.microsoft.com/office/drawing/2014/main" id="{511F7B0E-1DF8-4ED3-9DF3-CE2D91657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863" name="Rectangle 23">
            <a:extLst>
              <a:ext uri="{FF2B5EF4-FFF2-40B4-BE49-F238E27FC236}">
                <a16:creationId xmlns="" xmlns:a16="http://schemas.microsoft.com/office/drawing/2014/main" id="{A4C2DCFA-5C2F-4140-A7C6-53CA21F0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3784601"/>
            <a:ext cx="1727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>
                <a:latin typeface="Arial" panose="020B0604020202020204" pitchFamily="34" charset="0"/>
              </a:rPr>
              <a:t>Instruction Set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b="1">
                <a:latin typeface="Arial" panose="020B0604020202020204" pitchFamily="34" charset="0"/>
              </a:rPr>
              <a:t> Architecture</a:t>
            </a:r>
          </a:p>
        </p:txBody>
      </p:sp>
      <p:sp>
        <p:nvSpPr>
          <p:cNvPr id="291864" name="Rectangle 24">
            <a:extLst>
              <a:ext uri="{FF2B5EF4-FFF2-40B4-BE49-F238E27FC236}">
                <a16:creationId xmlns="" xmlns:a16="http://schemas.microsoft.com/office/drawing/2014/main" id="{1097E489-F1F0-4E18-B9EF-0799374F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3568700"/>
            <a:ext cx="1154162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Firmware</a:t>
            </a:r>
          </a:p>
        </p:txBody>
      </p:sp>
      <p:sp>
        <p:nvSpPr>
          <p:cNvPr id="291865" name="Rectangle 25">
            <a:extLst>
              <a:ext uri="{FF2B5EF4-FFF2-40B4-BE49-F238E27FC236}">
                <a16:creationId xmlns="" xmlns:a16="http://schemas.microsoft.com/office/drawing/2014/main" id="{FB127F39-F0CC-42C6-9D79-17FA70CA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5877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867" name="Line 27">
            <a:extLst>
              <a:ext uri="{FF2B5EF4-FFF2-40B4-BE49-F238E27FC236}">
                <a16:creationId xmlns="" xmlns:a16="http://schemas.microsoft.com/office/drawing/2014/main" id="{0F869416-6387-4C2D-B721-CB2BE32EA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68" name="Rectangle 28">
            <a:extLst>
              <a:ext uri="{FF2B5EF4-FFF2-40B4-BE49-F238E27FC236}">
                <a16:creationId xmlns="" xmlns:a16="http://schemas.microsoft.com/office/drawing/2014/main" id="{59405DF3-5765-44BE-BA40-BD0AC770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4513264"/>
            <a:ext cx="23500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Datapath &amp; Control </a:t>
            </a:r>
          </a:p>
        </p:txBody>
      </p:sp>
      <p:sp>
        <p:nvSpPr>
          <p:cNvPr id="291869" name="Rectangle 29">
            <a:extLst>
              <a:ext uri="{FF2B5EF4-FFF2-40B4-BE49-F238E27FC236}">
                <a16:creationId xmlns="" xmlns:a16="http://schemas.microsoft.com/office/drawing/2014/main" id="{D2E6AFB2-99FE-4B3F-826C-151FE4DF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4502150"/>
            <a:ext cx="2882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870" name="Rectangle 30">
            <a:extLst>
              <a:ext uri="{FF2B5EF4-FFF2-40B4-BE49-F238E27FC236}">
                <a16:creationId xmlns="" xmlns:a16="http://schemas.microsoft.com/office/drawing/2014/main" id="{DA75FCA2-5DE2-4E32-A2A3-B0512170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5562601"/>
            <a:ext cx="85440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 b="1">
                <a:latin typeface="Arial" panose="020B0604020202020204" pitchFamily="34" charset="0"/>
              </a:rPr>
              <a:t>Layout</a:t>
            </a:r>
          </a:p>
        </p:txBody>
      </p:sp>
      <p:sp>
        <p:nvSpPr>
          <p:cNvPr id="291871" name="Rectangle 31">
            <a:extLst>
              <a:ext uri="{FF2B5EF4-FFF2-40B4-BE49-F238E27FC236}">
                <a16:creationId xmlns="" xmlns:a16="http://schemas.microsoft.com/office/drawing/2014/main" id="{B620A4B0-DA7F-4575-86EB-68FF6F2A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55689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1872" name="Rectangle 32">
            <a:extLst>
              <a:ext uri="{FF2B5EF4-FFF2-40B4-BE49-F238E27FC236}">
                <a16:creationId xmlns="" xmlns:a16="http://schemas.microsoft.com/office/drawing/2014/main" id="{B1FF0FF9-8D82-4B1C-BCA5-CBF489D4D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1" y="617538"/>
            <a:ext cx="8181975" cy="1143000"/>
          </a:xfrm>
        </p:spPr>
        <p:txBody>
          <a:bodyPr/>
          <a:lstStyle/>
          <a:p>
            <a:r>
              <a:rPr lang="en-US" altLang="en-US"/>
              <a:t>What is Computer Architecture?</a:t>
            </a:r>
            <a:br>
              <a:rPr lang="en-US" altLang="en-US"/>
            </a:br>
            <a:r>
              <a:rPr lang="en-US" altLang="en-US"/>
              <a:t>Better (More Detailed) Answer</a:t>
            </a:r>
          </a:p>
        </p:txBody>
      </p:sp>
    </p:spTree>
    <p:extLst>
      <p:ext uri="{BB962C8B-B14F-4D97-AF65-F5344CB8AC3E}">
        <p14:creationId xmlns:p14="http://schemas.microsoft.com/office/powerpoint/2010/main" val="27910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53465" y="467768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4248" y="1571626"/>
            <a:ext cx="9386552" cy="2695575"/>
          </a:xfrm>
        </p:spPr>
        <p:txBody>
          <a:bodyPr vert="horz" lIns="0" tIns="0" rIns="0" bIns="0" rtlCol="0" anchor="ctr">
            <a:normAutofit fontScale="92500"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+mn-lt"/>
              </a:rPr>
              <a:t>We have derived the structure of a computer from </a:t>
            </a:r>
            <a:r>
              <a:rPr lang="en-US" sz="2600" u="sng" dirty="0">
                <a:latin typeface="+mn-lt"/>
              </a:rPr>
              <a:t>theoretical fundamentals</a:t>
            </a:r>
            <a:r>
              <a:rPr lang="en-US" sz="2600" dirty="0">
                <a:latin typeface="+mn-lt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+mn-lt"/>
              </a:rPr>
              <a:t>It has a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CPU</a:t>
            </a:r>
            <a:r>
              <a:rPr lang="en-US" sz="2600" dirty="0">
                <a:latin typeface="+mn-lt"/>
              </a:rPr>
              <a:t> with a program counter &amp; registers, memory, and peripherals.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+mn-lt"/>
              </a:rPr>
              <a:t>The</a:t>
            </a:r>
            <a:r>
              <a:rPr lang="en-US" sz="2600" dirty="0">
                <a:solidFill>
                  <a:srgbClr val="00AE00"/>
                </a:solidFill>
                <a:latin typeface="+mn-lt"/>
              </a:rPr>
              <a:t> Instruction Set Architecture (ISA)</a:t>
            </a:r>
            <a:r>
              <a:rPr lang="en-US" sz="2600" dirty="0">
                <a:latin typeface="+mn-lt"/>
              </a:rPr>
              <a:t> is the link between </a:t>
            </a:r>
            <a:r>
              <a:rPr lang="en-US" sz="2600" dirty="0">
                <a:solidFill>
                  <a:srgbClr val="DC2300"/>
                </a:solidFill>
                <a:latin typeface="+mn-lt"/>
              </a:rPr>
              <a:t>hardware</a:t>
            </a:r>
            <a:r>
              <a:rPr lang="en-US" sz="2600" dirty="0">
                <a:latin typeface="+mn-lt"/>
              </a:rPr>
              <a:t> and </a:t>
            </a:r>
            <a:r>
              <a:rPr lang="en-US" sz="2600" dirty="0">
                <a:solidFill>
                  <a:srgbClr val="2300DC"/>
                </a:solidFill>
                <a:latin typeface="+mn-lt"/>
              </a:rPr>
              <a:t>software</a:t>
            </a:r>
            <a:r>
              <a:rPr lang="en-US" sz="2600" dirty="0">
                <a:latin typeface="+mn-lt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44680" y="4192919"/>
            <a:ext cx="1839960" cy="1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61959" y="4370040"/>
            <a:ext cx="3025440" cy="19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4860640" y="4407479"/>
            <a:ext cx="1391400" cy="1596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Instruction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Set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Architecture</a:t>
            </a:r>
          </a:p>
        </p:txBody>
      </p:sp>
      <p:sp>
        <p:nvSpPr>
          <p:cNvPr id="7" name="Freeform 6"/>
          <p:cNvSpPr/>
          <p:nvPr/>
        </p:nvSpPr>
        <p:spPr>
          <a:xfrm>
            <a:off x="4097801" y="4977000"/>
            <a:ext cx="762839" cy="42984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252041" y="5005080"/>
            <a:ext cx="762839" cy="42984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25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75833" y="729875"/>
            <a:ext cx="7416800" cy="492443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of an ISA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459753"/>
            <a:ext cx="7416800" cy="2190600"/>
          </a:xfrm>
        </p:spPr>
        <p:txBody>
          <a:bodyPr vert="horz" lIns="0" tIns="0" rIns="0" bIns="0" rtlCol="0" anchor="ctr">
            <a:sp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Example of instructions in an ISA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Arithmetic instructions : add, sub, </a:t>
            </a:r>
            <a:r>
              <a:rPr lang="en-US" dirty="0" err="1">
                <a:latin typeface="" pitchFamily="18"/>
              </a:rPr>
              <a:t>mul</a:t>
            </a:r>
            <a:r>
              <a:rPr lang="en-US" dirty="0">
                <a:latin typeface="" pitchFamily="18"/>
              </a:rPr>
              <a:t>, div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Logical instructions : and, or, not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Data transfer/movement instructions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286000" y="3887788"/>
            <a:ext cx="7416800" cy="2157412"/>
          </a:xfrm>
        </p:spPr>
        <p:txBody>
          <a:bodyPr vert="horz" lIns="0" tIns="0" rIns="0" bIns="0" rtlCol="0" anchor="ctr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00AE00"/>
                </a:solidFill>
                <a:latin typeface="" pitchFamily="18"/>
              </a:rPr>
              <a:t>Complete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It should be able to implement all the programs that users may write.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39513" y="707299"/>
            <a:ext cx="7416800" cy="492443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of an ISA –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362162"/>
            <a:ext cx="7772400" cy="4851841"/>
          </a:xfrm>
        </p:spPr>
        <p:txBody>
          <a:bodyPr vert="horz" wrap="square" lIns="0" tIns="0" rIns="0" bIns="0" rtlCol="0" anchor="ctr">
            <a:sp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2300DC"/>
                </a:solidFill>
                <a:latin typeface="" pitchFamily="18"/>
              </a:rPr>
              <a:t>Concise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The instruction set should have a limited size. Typically an ISA contains 32-1000 instructions.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FF3333"/>
                </a:solidFill>
                <a:latin typeface="" pitchFamily="18"/>
              </a:rPr>
              <a:t>Generic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Instructions should not be too specialized, e.g. add14 (adds a number with 14) instruction is too specialized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solidFill>
                  <a:srgbClr val="33CC66"/>
                </a:solidFill>
                <a:latin typeface="" pitchFamily="18"/>
              </a:rPr>
              <a:t>Simple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Should not be very complicated.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27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09800" y="478702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Designing an ISA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447801"/>
            <a:ext cx="7237412" cy="2359025"/>
          </a:xfrm>
        </p:spPr>
        <p:txBody>
          <a:bodyPr vert="horz" lIns="0" tIns="0" rIns="0" bIns="0" rtlCol="0" anchor="ctr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Calibri" panose="020F0502020204030204" pitchFamily="34" charset="0"/>
              </a:rPr>
              <a:t>Important questions that need to be answered :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How many instructions should we have ?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What should they do ?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How complicated should they be ?</a:t>
            </a:r>
          </a:p>
        </p:txBody>
      </p:sp>
      <p:sp>
        <p:nvSpPr>
          <p:cNvPr id="4" name="Freeform 3"/>
          <p:cNvSpPr/>
          <p:nvPr/>
        </p:nvSpPr>
        <p:spPr>
          <a:xfrm>
            <a:off x="3640200" y="4268400"/>
            <a:ext cx="48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Two different paradigms : RISC and CISC</a:t>
            </a:r>
          </a:p>
        </p:txBody>
      </p:sp>
      <p:sp>
        <p:nvSpPr>
          <p:cNvPr id="5" name="Freeform 4"/>
          <p:cNvSpPr/>
          <p:nvPr/>
        </p:nvSpPr>
        <p:spPr>
          <a:xfrm>
            <a:off x="2740200" y="4808400"/>
            <a:ext cx="2880000" cy="14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RISC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(Reduced Instruction Set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Computer)</a:t>
            </a:r>
          </a:p>
        </p:txBody>
      </p:sp>
      <p:sp>
        <p:nvSpPr>
          <p:cNvPr id="6" name="Freeform 5"/>
          <p:cNvSpPr/>
          <p:nvPr/>
        </p:nvSpPr>
        <p:spPr>
          <a:xfrm>
            <a:off x="6340200" y="4808400"/>
            <a:ext cx="2880000" cy="144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808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CISC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(Complex Instruction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Set Computer)</a:t>
            </a: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28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0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="" xmlns:a16="http://schemas.microsoft.com/office/drawing/2014/main" id="{E21CAAA5-A8A3-43C0-8F7A-61B563955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85801"/>
            <a:ext cx="6751848" cy="54373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/>
              <a:t>Forces on Computer Architecture</a:t>
            </a:r>
          </a:p>
        </p:txBody>
      </p:sp>
      <p:sp>
        <p:nvSpPr>
          <p:cNvPr id="293891" name="AutoShape 3">
            <a:extLst>
              <a:ext uri="{FF2B5EF4-FFF2-40B4-BE49-F238E27FC236}">
                <a16:creationId xmlns="" xmlns:a16="http://schemas.microsoft.com/office/drawing/2014/main" id="{5E346F1E-08CD-40D5-AA4B-7E0DF58C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9" y="3794125"/>
            <a:ext cx="1533525" cy="6921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pPr algn="ctr" eaLnBrk="0" hangingPunct="0">
              <a:lnSpc>
                <a:spcPct val="106000"/>
              </a:lnSpc>
            </a:pPr>
            <a:r>
              <a:rPr lang="en-US" altLang="en-US" b="1">
                <a:latin typeface="Arial" panose="020B0604020202020204" pitchFamily="34" charset="0"/>
              </a:rPr>
              <a:t>Computer</a:t>
            </a:r>
          </a:p>
          <a:p>
            <a:pPr algn="ctr" eaLnBrk="0" hangingPunct="0">
              <a:lnSpc>
                <a:spcPct val="106000"/>
              </a:lnSpc>
            </a:pPr>
            <a:r>
              <a:rPr lang="en-US" altLang="en-US" b="1">
                <a:latin typeface="Arial" panose="020B0604020202020204" pitchFamily="34" charset="0"/>
              </a:rPr>
              <a:t>Architecture</a:t>
            </a:r>
          </a:p>
        </p:txBody>
      </p:sp>
      <p:sp>
        <p:nvSpPr>
          <p:cNvPr id="293892" name="Rectangle 4">
            <a:extLst>
              <a:ext uri="{FF2B5EF4-FFF2-40B4-BE49-F238E27FC236}">
                <a16:creationId xmlns="" xmlns:a16="http://schemas.microsoft.com/office/drawing/2014/main" id="{AFBE5E04-5838-4273-BD2A-1EED6CCE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2397126"/>
            <a:ext cx="2119747" cy="46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Technology</a:t>
            </a:r>
          </a:p>
        </p:txBody>
      </p:sp>
      <p:sp>
        <p:nvSpPr>
          <p:cNvPr id="293893" name="Rectangle 5">
            <a:extLst>
              <a:ext uri="{FF2B5EF4-FFF2-40B4-BE49-F238E27FC236}">
                <a16:creationId xmlns="" xmlns:a16="http://schemas.microsoft.com/office/drawing/2014/main" id="{CAB55336-D10B-4486-8E5F-BF7F9CE4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1" y="2527300"/>
            <a:ext cx="1628651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Programming</a:t>
            </a:r>
          </a:p>
        </p:txBody>
      </p:sp>
      <p:sp>
        <p:nvSpPr>
          <p:cNvPr id="293894" name="Rectangle 6">
            <a:extLst>
              <a:ext uri="{FF2B5EF4-FFF2-40B4-BE49-F238E27FC236}">
                <a16:creationId xmlns="" xmlns:a16="http://schemas.microsoft.com/office/drawing/2014/main" id="{7774FC1C-0FE1-4A8A-B020-CDF6831D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794000"/>
            <a:ext cx="1346522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Languages</a:t>
            </a:r>
          </a:p>
        </p:txBody>
      </p:sp>
      <p:sp>
        <p:nvSpPr>
          <p:cNvPr id="293895" name="Rectangle 7">
            <a:extLst>
              <a:ext uri="{FF2B5EF4-FFF2-40B4-BE49-F238E27FC236}">
                <a16:creationId xmlns="" xmlns:a16="http://schemas.microsoft.com/office/drawing/2014/main" id="{FD351B32-C4B5-4E77-B467-A3A76FA9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5105400"/>
            <a:ext cx="1218282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Operating</a:t>
            </a:r>
          </a:p>
        </p:txBody>
      </p:sp>
      <p:sp>
        <p:nvSpPr>
          <p:cNvPr id="293896" name="Rectangle 8">
            <a:extLst>
              <a:ext uri="{FF2B5EF4-FFF2-40B4-BE49-F238E27FC236}">
                <a16:creationId xmlns="" xmlns:a16="http://schemas.microsoft.com/office/drawing/2014/main" id="{B865DC1D-636E-4B9C-8A76-DE3E49CCA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5384800"/>
            <a:ext cx="1077218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>
                <a:latin typeface="Arial" panose="020B0604020202020204" pitchFamily="34" charset="0"/>
              </a:rPr>
              <a:t>Systems</a:t>
            </a:r>
          </a:p>
        </p:txBody>
      </p:sp>
      <p:sp>
        <p:nvSpPr>
          <p:cNvPr id="293897" name="Rectangle 9">
            <a:extLst>
              <a:ext uri="{FF2B5EF4-FFF2-40B4-BE49-F238E27FC236}">
                <a16:creationId xmlns="" xmlns:a16="http://schemas.microsoft.com/office/drawing/2014/main" id="{0FF7DCAC-F725-4FF7-B51C-0CBDCABA2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5626101"/>
            <a:ext cx="923330" cy="3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7000"/>
              </a:lnSpc>
            </a:pPr>
            <a:r>
              <a:rPr lang="en-US" altLang="en-US" b="1" i="1">
                <a:solidFill>
                  <a:schemeClr val="accent1"/>
                </a:solidFill>
                <a:latin typeface="Arial" panose="020B0604020202020204" pitchFamily="34" charset="0"/>
              </a:rPr>
              <a:t>History</a:t>
            </a:r>
          </a:p>
        </p:txBody>
      </p:sp>
      <p:sp>
        <p:nvSpPr>
          <p:cNvPr id="293898" name="Rectangle 10">
            <a:extLst>
              <a:ext uri="{FF2B5EF4-FFF2-40B4-BE49-F238E27FC236}">
                <a16:creationId xmlns="" xmlns:a16="http://schemas.microsoft.com/office/drawing/2014/main" id="{1F5927F6-0E04-41EC-8C8E-20B24BD1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3429000"/>
            <a:ext cx="1513235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en-US" b="1" i="1">
                <a:solidFill>
                  <a:schemeClr val="accent1"/>
                </a:solidFill>
                <a:latin typeface="Arial" panose="020B0604020202020204" pitchFamily="34" charset="0"/>
              </a:rPr>
              <a:t>Applications</a:t>
            </a:r>
          </a:p>
        </p:txBody>
      </p:sp>
      <p:sp>
        <p:nvSpPr>
          <p:cNvPr id="293899" name="Line 11">
            <a:extLst>
              <a:ext uri="{FF2B5EF4-FFF2-40B4-BE49-F238E27FC236}">
                <a16:creationId xmlns="" xmlns:a16="http://schemas.microsoft.com/office/drawing/2014/main" id="{7B16A0F3-D727-4E99-B78C-72B82B6CE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3759200"/>
            <a:ext cx="914400" cy="2159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3900" name="Line 12">
            <a:extLst>
              <a:ext uri="{FF2B5EF4-FFF2-40B4-BE49-F238E27FC236}">
                <a16:creationId xmlns="" xmlns:a16="http://schemas.microsoft.com/office/drawing/2014/main" id="{C5ABBC0A-2905-4043-A725-93F30B12A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6900" y="4445000"/>
            <a:ext cx="647700" cy="749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3901" name="Line 13">
            <a:extLst>
              <a:ext uri="{FF2B5EF4-FFF2-40B4-BE49-F238E27FC236}">
                <a16:creationId xmlns="" xmlns:a16="http://schemas.microsoft.com/office/drawing/2014/main" id="{531B5BB2-414E-4FF6-AA1D-A5A1AF7FB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44800"/>
            <a:ext cx="558800" cy="9017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3902" name="Line 14">
            <a:extLst>
              <a:ext uri="{FF2B5EF4-FFF2-40B4-BE49-F238E27FC236}">
                <a16:creationId xmlns="" xmlns:a16="http://schemas.microsoft.com/office/drawing/2014/main" id="{8B68594D-85C8-4DB0-B7EB-68968713D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2400" y="3136900"/>
            <a:ext cx="7620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3903" name="Line 15">
            <a:extLst>
              <a:ext uri="{FF2B5EF4-FFF2-40B4-BE49-F238E27FC236}">
                <a16:creationId xmlns="" xmlns:a16="http://schemas.microsoft.com/office/drawing/2014/main" id="{32BACAF3-7236-48F0-8955-18294B5DA9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4300" y="4546600"/>
            <a:ext cx="927100" cy="96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1402D-BA06-4C8E-A666-BFC67B1B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870"/>
            <a:ext cx="11029616" cy="69054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20XC14 DIGITAL SYSTEM DESIGN 							3 2 0 4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000D5D-D4C5-4987-9099-983EDD9C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25416"/>
            <a:ext cx="11029615" cy="608427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endParaRPr lang="en-IN" sz="20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DESIGN OF ARITHMETIC AND LOGIC UNIT</a:t>
            </a: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Combinational logic circuits – Encoder, Decoder, Multiplexer and Demultiplexer -Representation of integer data, Integer adders, Integer multipliers, Design of integer unit- floating point representation of real data-IEEE representation Floating-point adder/subtractor- Floating-point multiplier, Design of Floating point unit- design of ALU                                                                        (10)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DESIGN OF REGISTERS AND MEMORY UNIT</a:t>
            </a: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Flip-flops, Synchronous sequential circuits – Registers and Counters; Memory unit construction – State Machine Design - State machine as a sequential controller; Moore and Mealy state machines; Derivation of state graph and tables; Sequence detector                              (8) 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PROGRAM EXECUTION : </a:t>
            </a: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Processing of High Level Language Code:- Assembler- Code generation,-Application binary interface-Interpreter - simple compiler - Instruction set architecture of a simple CPU, Micro architecture of CPU, Generation and Execution of machine code- The hardware-software interface -Hardware features influenced by software requirements - Specifications of the performance of a system (10) </a:t>
            </a:r>
          </a:p>
          <a:p>
            <a:pPr algn="r"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Total L:45+30=75 </a:t>
            </a:r>
            <a:endParaRPr lang="en-IN" sz="2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4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09066" y="387753"/>
            <a:ext cx="88392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Can a Computer Understand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56068" y="1600201"/>
            <a:ext cx="8926132" cy="4498975"/>
          </a:xfrm>
        </p:spPr>
        <p:txBody>
          <a:bodyPr vert="horz" lIns="0" tIns="0" rIns="0" bIns="0" rtlCol="0" anchor="ctr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+mn-lt"/>
              </a:rPr>
              <a:t>Computer can clearly </a:t>
            </a:r>
            <a:r>
              <a:rPr lang="en-US" dirty="0">
                <a:solidFill>
                  <a:srgbClr val="FF3333"/>
                </a:solidFill>
                <a:effectLst>
                  <a:outerShdw dist="17961" dir="2700000">
                    <a:scrgbClr r="0" g="0" b="0"/>
                  </a:outerShdw>
                </a:effectLst>
                <a:latin typeface="+mn-lt"/>
              </a:rPr>
              <a:t>NOT</a:t>
            </a:r>
            <a:r>
              <a:rPr lang="en-US" dirty="0">
                <a:latin typeface="+mn-lt"/>
              </a:rPr>
              <a:t> understand instructions of the form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+mn-lt"/>
              </a:rPr>
              <a:t>Multiply two matrices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+mn-lt"/>
              </a:rPr>
              <a:t>Compute the determinant of a matrix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+mn-lt"/>
              </a:rPr>
              <a:t>Find the shortest path between Mumbai and Delhi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+mn-lt"/>
              </a:rPr>
              <a:t>They understand :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a + b</a:t>
            </a:r>
            <a:r>
              <a:rPr lang="en-US" dirty="0">
                <a:latin typeface="+mn-lt"/>
              </a:rPr>
              <a:t> to get</a:t>
            </a:r>
            <a:r>
              <a:rPr lang="en-US" i="1" dirty="0">
                <a:latin typeface="+mn-lt"/>
              </a:rPr>
              <a:t> c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+mn-lt"/>
              </a:rPr>
              <a:t>Multiply </a:t>
            </a:r>
            <a:r>
              <a:rPr lang="en-US" i="1" dirty="0">
                <a:latin typeface="+mn-lt"/>
              </a:rPr>
              <a:t>a * b</a:t>
            </a:r>
            <a:r>
              <a:rPr lang="en-US" dirty="0">
                <a:latin typeface="+mn-lt"/>
              </a:rPr>
              <a:t> to get</a:t>
            </a:r>
            <a:r>
              <a:rPr lang="en-US" i="1" dirty="0">
                <a:latin typeface="+mn-lt"/>
              </a:rPr>
              <a:t> c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30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11440" y="646248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r>
              <a:rPr lang="fr-FR" dirty="0">
                <a:solidFill>
                  <a:schemeClr val="tx1"/>
                </a:solidFill>
              </a:rPr>
              <a:t> of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447801"/>
            <a:ext cx="7416800" cy="2667000"/>
          </a:xfrm>
        </p:spPr>
        <p:txBody>
          <a:bodyPr vert="horz" lIns="0" tIns="0" rIns="0" bIns="0" rtlCol="0" anchor="ctr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Humans can understand</a:t>
            </a:r>
          </a:p>
          <a:p>
            <a:pPr lvl="1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Complicated sentences</a:t>
            </a:r>
          </a:p>
          <a:p>
            <a:pPr lvl="2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English, French, Spanish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Computers can understand</a:t>
            </a:r>
          </a:p>
          <a:p>
            <a:pPr lvl="1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Very simple instructions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2895600" y="4627716"/>
            <a:ext cx="7772400" cy="15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Calibri" panose="020F0502020204030204" pitchFamily="34" charset="0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648201"/>
            <a:ext cx="7391400" cy="1114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The semantics of all the instructions supported by a processor is known</a:t>
            </a:r>
          </a:p>
          <a:p>
            <a:pPr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as its instruction set architecture (ISA). This includes the semantics of</a:t>
            </a:r>
          </a:p>
          <a:p>
            <a:pPr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the instructions themselves, along with their operands, and interfaces </a:t>
            </a:r>
          </a:p>
          <a:p>
            <a:pPr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with peripheral devices.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31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2013" y="542132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Designing Practical Machines</a:t>
            </a:r>
          </a:p>
        </p:txBody>
      </p:sp>
      <p:sp>
        <p:nvSpPr>
          <p:cNvPr id="3" name="Freeform 2"/>
          <p:cNvSpPr/>
          <p:nvPr/>
        </p:nvSpPr>
        <p:spPr>
          <a:xfrm>
            <a:off x="4090920" y="5638305"/>
            <a:ext cx="3763440" cy="60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Harvard Architecture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2438400" y="1295400"/>
            <a:ext cx="7315200" cy="4319588"/>
            <a:chOff x="912" y="882"/>
            <a:chExt cx="4608" cy="272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882"/>
              <a:ext cx="4608" cy="2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516" y="1915"/>
              <a:ext cx="929" cy="721"/>
            </a:xfrm>
            <a:prstGeom prst="rect">
              <a:avLst/>
            </a:prstGeom>
            <a:solidFill>
              <a:srgbClr val="A2D0D9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359" y="1320"/>
              <a:ext cx="1546" cy="1490"/>
            </a:xfrm>
            <a:prstGeom prst="rect">
              <a:avLst/>
            </a:prstGeom>
            <a:solidFill>
              <a:srgbClr val="FFE6D5"/>
            </a:solidFill>
            <a:ln w="2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948" y="1968"/>
              <a:ext cx="929" cy="720"/>
            </a:xfrm>
            <a:prstGeom prst="rect">
              <a:avLst/>
            </a:prstGeom>
            <a:solidFill>
              <a:srgbClr val="D5F6F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524" y="2060"/>
              <a:ext cx="1168" cy="567"/>
            </a:xfrm>
            <a:custGeom>
              <a:avLst/>
              <a:gdLst>
                <a:gd name="T0" fmla="*/ 462 w 1905"/>
                <a:gd name="T1" fmla="*/ 0 h 922"/>
                <a:gd name="T2" fmla="*/ 1443 w 1905"/>
                <a:gd name="T3" fmla="*/ 0 h 922"/>
                <a:gd name="T4" fmla="*/ 1905 w 1905"/>
                <a:gd name="T5" fmla="*/ 461 h 922"/>
                <a:gd name="T6" fmla="*/ 1443 w 1905"/>
                <a:gd name="T7" fmla="*/ 922 h 922"/>
                <a:gd name="T8" fmla="*/ 462 w 1905"/>
                <a:gd name="T9" fmla="*/ 922 h 922"/>
                <a:gd name="T10" fmla="*/ 0 w 1905"/>
                <a:gd name="T11" fmla="*/ 461 h 922"/>
                <a:gd name="T12" fmla="*/ 462 w 1905"/>
                <a:gd name="T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5" h="922">
                  <a:moveTo>
                    <a:pt x="462" y="0"/>
                  </a:moveTo>
                  <a:lnTo>
                    <a:pt x="1443" y="0"/>
                  </a:lnTo>
                  <a:cubicBezTo>
                    <a:pt x="1699" y="0"/>
                    <a:pt x="1905" y="206"/>
                    <a:pt x="1905" y="461"/>
                  </a:cubicBezTo>
                  <a:cubicBezTo>
                    <a:pt x="1905" y="717"/>
                    <a:pt x="1699" y="922"/>
                    <a:pt x="1443" y="922"/>
                  </a:cubicBezTo>
                  <a:lnTo>
                    <a:pt x="462" y="922"/>
                  </a:lnTo>
                  <a:cubicBezTo>
                    <a:pt x="206" y="922"/>
                    <a:pt x="0" y="717"/>
                    <a:pt x="0" y="461"/>
                  </a:cubicBezTo>
                  <a:cubicBezTo>
                    <a:pt x="0" y="206"/>
                    <a:pt x="206" y="0"/>
                    <a:pt x="462" y="0"/>
                  </a:cubicBezTo>
                  <a:close/>
                </a:path>
              </a:pathLst>
            </a:custGeom>
            <a:solidFill>
              <a:srgbClr val="F4D7E3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837" y="947"/>
              <a:ext cx="51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800">
                  <a:solidFill>
                    <a:srgbClr val="000000"/>
                  </a:solidFill>
                  <a:latin typeface="Sans"/>
                </a:rPr>
                <a:t>CPU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639" y="2206"/>
              <a:ext cx="84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dirty="0">
                  <a:solidFill>
                    <a:srgbClr val="000000"/>
                  </a:solidFill>
                  <a:latin typeface="Sans"/>
                </a:rPr>
                <a:t>Control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2778" y="1383"/>
              <a:ext cx="645" cy="342"/>
            </a:xfrm>
            <a:custGeom>
              <a:avLst/>
              <a:gdLst>
                <a:gd name="T0" fmla="*/ 279 w 1052"/>
                <a:gd name="T1" fmla="*/ 0 h 558"/>
                <a:gd name="T2" fmla="*/ 773 w 1052"/>
                <a:gd name="T3" fmla="*/ 0 h 558"/>
                <a:gd name="T4" fmla="*/ 1052 w 1052"/>
                <a:gd name="T5" fmla="*/ 279 h 558"/>
                <a:gd name="T6" fmla="*/ 773 w 1052"/>
                <a:gd name="T7" fmla="*/ 558 h 558"/>
                <a:gd name="T8" fmla="*/ 279 w 1052"/>
                <a:gd name="T9" fmla="*/ 558 h 558"/>
                <a:gd name="T10" fmla="*/ 0 w 1052"/>
                <a:gd name="T11" fmla="*/ 279 h 558"/>
                <a:gd name="T12" fmla="*/ 279 w 1052"/>
                <a:gd name="T13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2" h="558">
                  <a:moveTo>
                    <a:pt x="279" y="0"/>
                  </a:moveTo>
                  <a:lnTo>
                    <a:pt x="773" y="0"/>
                  </a:lnTo>
                  <a:cubicBezTo>
                    <a:pt x="927" y="0"/>
                    <a:pt x="1052" y="124"/>
                    <a:pt x="1052" y="279"/>
                  </a:cubicBezTo>
                  <a:cubicBezTo>
                    <a:pt x="1052" y="434"/>
                    <a:pt x="927" y="558"/>
                    <a:pt x="773" y="558"/>
                  </a:cubicBezTo>
                  <a:lnTo>
                    <a:pt x="279" y="558"/>
                  </a:lnTo>
                  <a:cubicBezTo>
                    <a:pt x="125" y="558"/>
                    <a:pt x="0" y="434"/>
                    <a:pt x="0" y="279"/>
                  </a:cubicBezTo>
                  <a:cubicBezTo>
                    <a:pt x="0" y="124"/>
                    <a:pt x="125" y="0"/>
                    <a:pt x="279" y="0"/>
                  </a:cubicBezTo>
                  <a:close/>
                </a:path>
              </a:pathLst>
            </a:cu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941" y="1477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ALU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017" y="2149"/>
              <a:ext cx="6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Instruction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017" y="2349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  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652" y="2037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  Data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652" y="2271"/>
              <a:ext cx="6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606" y="3216"/>
              <a:ext cx="1001" cy="329"/>
            </a:xfrm>
            <a:custGeom>
              <a:avLst/>
              <a:gdLst>
                <a:gd name="T0" fmla="*/ 6 w 1633"/>
                <a:gd name="T1" fmla="*/ 0 h 535"/>
                <a:gd name="T2" fmla="*/ 1626 w 1633"/>
                <a:gd name="T3" fmla="*/ 0 h 535"/>
                <a:gd name="T4" fmla="*/ 1633 w 1633"/>
                <a:gd name="T5" fmla="*/ 7 h 535"/>
                <a:gd name="T6" fmla="*/ 1633 w 1633"/>
                <a:gd name="T7" fmla="*/ 528 h 535"/>
                <a:gd name="T8" fmla="*/ 1626 w 1633"/>
                <a:gd name="T9" fmla="*/ 535 h 535"/>
                <a:gd name="T10" fmla="*/ 6 w 1633"/>
                <a:gd name="T11" fmla="*/ 535 h 535"/>
                <a:gd name="T12" fmla="*/ 0 w 1633"/>
                <a:gd name="T13" fmla="*/ 528 h 535"/>
                <a:gd name="T14" fmla="*/ 0 w 1633"/>
                <a:gd name="T15" fmla="*/ 7 h 535"/>
                <a:gd name="T16" fmla="*/ 6 w 1633"/>
                <a:gd name="T17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3" h="535">
                  <a:moveTo>
                    <a:pt x="6" y="0"/>
                  </a:moveTo>
                  <a:lnTo>
                    <a:pt x="1626" y="0"/>
                  </a:lnTo>
                  <a:cubicBezTo>
                    <a:pt x="1630" y="0"/>
                    <a:pt x="1633" y="3"/>
                    <a:pt x="1633" y="7"/>
                  </a:cubicBezTo>
                  <a:lnTo>
                    <a:pt x="1633" y="528"/>
                  </a:lnTo>
                  <a:cubicBezTo>
                    <a:pt x="1633" y="532"/>
                    <a:pt x="1630" y="535"/>
                    <a:pt x="1626" y="535"/>
                  </a:cubicBezTo>
                  <a:lnTo>
                    <a:pt x="6" y="535"/>
                  </a:lnTo>
                  <a:cubicBezTo>
                    <a:pt x="3" y="535"/>
                    <a:pt x="0" y="532"/>
                    <a:pt x="0" y="528"/>
                  </a:cubicBezTo>
                  <a:lnTo>
                    <a:pt x="0" y="7"/>
                  </a:ln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4D7E3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33" y="3288"/>
              <a:ext cx="84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000000"/>
                  </a:solidFill>
                  <a:latin typeface="Sans"/>
                </a:rPr>
                <a:t>I/O devices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3697" y="2243"/>
              <a:ext cx="809" cy="207"/>
            </a:xfrm>
            <a:custGeom>
              <a:avLst/>
              <a:gdLst>
                <a:gd name="T0" fmla="*/ 0 w 1318"/>
                <a:gd name="T1" fmla="*/ 164 h 337"/>
                <a:gd name="T2" fmla="*/ 223 w 1318"/>
                <a:gd name="T3" fmla="*/ 337 h 337"/>
                <a:gd name="T4" fmla="*/ 223 w 1318"/>
                <a:gd name="T5" fmla="*/ 250 h 337"/>
                <a:gd name="T6" fmla="*/ 1082 w 1318"/>
                <a:gd name="T7" fmla="*/ 250 h 337"/>
                <a:gd name="T8" fmla="*/ 1082 w 1318"/>
                <a:gd name="T9" fmla="*/ 337 h 337"/>
                <a:gd name="T10" fmla="*/ 1318 w 1318"/>
                <a:gd name="T11" fmla="*/ 171 h 337"/>
                <a:gd name="T12" fmla="*/ 1098 w 1318"/>
                <a:gd name="T13" fmla="*/ 16 h 337"/>
                <a:gd name="T14" fmla="*/ 1098 w 1318"/>
                <a:gd name="T15" fmla="*/ 94 h 337"/>
                <a:gd name="T16" fmla="*/ 233 w 1318"/>
                <a:gd name="T17" fmla="*/ 94 h 337"/>
                <a:gd name="T18" fmla="*/ 233 w 1318"/>
                <a:gd name="T19" fmla="*/ 0 h 337"/>
                <a:gd name="T20" fmla="*/ 0 w 1318"/>
                <a:gd name="T21" fmla="*/ 16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8" h="337">
                  <a:moveTo>
                    <a:pt x="0" y="164"/>
                  </a:moveTo>
                  <a:lnTo>
                    <a:pt x="223" y="337"/>
                  </a:lnTo>
                  <a:lnTo>
                    <a:pt x="223" y="250"/>
                  </a:lnTo>
                  <a:lnTo>
                    <a:pt x="1082" y="250"/>
                  </a:lnTo>
                  <a:lnTo>
                    <a:pt x="1082" y="337"/>
                  </a:lnTo>
                  <a:lnTo>
                    <a:pt x="1318" y="171"/>
                  </a:lnTo>
                  <a:lnTo>
                    <a:pt x="1098" y="16"/>
                  </a:lnTo>
                  <a:lnTo>
                    <a:pt x="1098" y="94"/>
                  </a:lnTo>
                  <a:lnTo>
                    <a:pt x="233" y="94"/>
                  </a:lnTo>
                  <a:lnTo>
                    <a:pt x="233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3057" y="2622"/>
              <a:ext cx="206" cy="602"/>
            </a:xfrm>
            <a:custGeom>
              <a:avLst/>
              <a:gdLst>
                <a:gd name="T0" fmla="*/ 170 w 337"/>
                <a:gd name="T1" fmla="*/ 0 h 979"/>
                <a:gd name="T2" fmla="*/ 0 w 337"/>
                <a:gd name="T3" fmla="*/ 167 h 979"/>
                <a:gd name="T4" fmla="*/ 86 w 337"/>
                <a:gd name="T5" fmla="*/ 166 h 979"/>
                <a:gd name="T6" fmla="*/ 93 w 337"/>
                <a:gd name="T7" fmla="*/ 805 h 979"/>
                <a:gd name="T8" fmla="*/ 7 w 337"/>
                <a:gd name="T9" fmla="*/ 806 h 979"/>
                <a:gd name="T10" fmla="*/ 175 w 337"/>
                <a:gd name="T11" fmla="*/ 979 h 979"/>
                <a:gd name="T12" fmla="*/ 328 w 337"/>
                <a:gd name="T13" fmla="*/ 814 h 979"/>
                <a:gd name="T14" fmla="*/ 250 w 337"/>
                <a:gd name="T15" fmla="*/ 815 h 979"/>
                <a:gd name="T16" fmla="*/ 242 w 337"/>
                <a:gd name="T17" fmla="*/ 172 h 979"/>
                <a:gd name="T18" fmla="*/ 337 w 337"/>
                <a:gd name="T19" fmla="*/ 171 h 979"/>
                <a:gd name="T20" fmla="*/ 170 w 337"/>
                <a:gd name="T21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979">
                  <a:moveTo>
                    <a:pt x="170" y="0"/>
                  </a:moveTo>
                  <a:lnTo>
                    <a:pt x="0" y="167"/>
                  </a:lnTo>
                  <a:lnTo>
                    <a:pt x="86" y="166"/>
                  </a:lnTo>
                  <a:lnTo>
                    <a:pt x="93" y="805"/>
                  </a:lnTo>
                  <a:lnTo>
                    <a:pt x="7" y="806"/>
                  </a:lnTo>
                  <a:lnTo>
                    <a:pt x="175" y="979"/>
                  </a:lnTo>
                  <a:lnTo>
                    <a:pt x="328" y="814"/>
                  </a:lnTo>
                  <a:lnTo>
                    <a:pt x="250" y="815"/>
                  </a:lnTo>
                  <a:lnTo>
                    <a:pt x="242" y="172"/>
                  </a:lnTo>
                  <a:lnTo>
                    <a:pt x="337" y="171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F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1874" y="2218"/>
              <a:ext cx="664" cy="207"/>
            </a:xfrm>
            <a:custGeom>
              <a:avLst/>
              <a:gdLst>
                <a:gd name="T0" fmla="*/ 0 w 1083"/>
                <a:gd name="T1" fmla="*/ 165 h 337"/>
                <a:gd name="T2" fmla="*/ 183 w 1083"/>
                <a:gd name="T3" fmla="*/ 337 h 337"/>
                <a:gd name="T4" fmla="*/ 183 w 1083"/>
                <a:gd name="T5" fmla="*/ 251 h 337"/>
                <a:gd name="T6" fmla="*/ 889 w 1083"/>
                <a:gd name="T7" fmla="*/ 251 h 337"/>
                <a:gd name="T8" fmla="*/ 889 w 1083"/>
                <a:gd name="T9" fmla="*/ 337 h 337"/>
                <a:gd name="T10" fmla="*/ 1083 w 1083"/>
                <a:gd name="T11" fmla="*/ 171 h 337"/>
                <a:gd name="T12" fmla="*/ 902 w 1083"/>
                <a:gd name="T13" fmla="*/ 17 h 337"/>
                <a:gd name="T14" fmla="*/ 902 w 1083"/>
                <a:gd name="T15" fmla="*/ 95 h 337"/>
                <a:gd name="T16" fmla="*/ 191 w 1083"/>
                <a:gd name="T17" fmla="*/ 95 h 337"/>
                <a:gd name="T18" fmla="*/ 191 w 1083"/>
                <a:gd name="T19" fmla="*/ 0 h 337"/>
                <a:gd name="T20" fmla="*/ 0 w 1083"/>
                <a:gd name="T21" fmla="*/ 16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3" h="337">
                  <a:moveTo>
                    <a:pt x="0" y="165"/>
                  </a:moveTo>
                  <a:lnTo>
                    <a:pt x="183" y="337"/>
                  </a:lnTo>
                  <a:lnTo>
                    <a:pt x="183" y="251"/>
                  </a:lnTo>
                  <a:lnTo>
                    <a:pt x="889" y="251"/>
                  </a:lnTo>
                  <a:lnTo>
                    <a:pt x="889" y="337"/>
                  </a:lnTo>
                  <a:lnTo>
                    <a:pt x="1083" y="171"/>
                  </a:lnTo>
                  <a:lnTo>
                    <a:pt x="902" y="17"/>
                  </a:lnTo>
                  <a:lnTo>
                    <a:pt x="902" y="95"/>
                  </a:lnTo>
                  <a:lnTo>
                    <a:pt x="191" y="95"/>
                  </a:lnTo>
                  <a:lnTo>
                    <a:pt x="191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987" y="1728"/>
              <a:ext cx="206" cy="339"/>
            </a:xfrm>
            <a:custGeom>
              <a:avLst/>
              <a:gdLst>
                <a:gd name="T0" fmla="*/ 172 w 337"/>
                <a:gd name="T1" fmla="*/ 0 h 552"/>
                <a:gd name="T2" fmla="*/ 0 w 337"/>
                <a:gd name="T3" fmla="*/ 91 h 552"/>
                <a:gd name="T4" fmla="*/ 86 w 337"/>
                <a:gd name="T5" fmla="*/ 92 h 552"/>
                <a:gd name="T6" fmla="*/ 88 w 337"/>
                <a:gd name="T7" fmla="*/ 453 h 552"/>
                <a:gd name="T8" fmla="*/ 2 w 337"/>
                <a:gd name="T9" fmla="*/ 452 h 552"/>
                <a:gd name="T10" fmla="*/ 168 w 337"/>
                <a:gd name="T11" fmla="*/ 552 h 552"/>
                <a:gd name="T12" fmla="*/ 322 w 337"/>
                <a:gd name="T13" fmla="*/ 461 h 552"/>
                <a:gd name="T14" fmla="*/ 244 w 337"/>
                <a:gd name="T15" fmla="*/ 461 h 552"/>
                <a:gd name="T16" fmla="*/ 242 w 337"/>
                <a:gd name="T17" fmla="*/ 98 h 552"/>
                <a:gd name="T18" fmla="*/ 337 w 337"/>
                <a:gd name="T19" fmla="*/ 99 h 552"/>
                <a:gd name="T20" fmla="*/ 172 w 337"/>
                <a:gd name="T2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552">
                  <a:moveTo>
                    <a:pt x="172" y="0"/>
                  </a:moveTo>
                  <a:lnTo>
                    <a:pt x="0" y="91"/>
                  </a:lnTo>
                  <a:lnTo>
                    <a:pt x="86" y="92"/>
                  </a:lnTo>
                  <a:lnTo>
                    <a:pt x="88" y="453"/>
                  </a:lnTo>
                  <a:lnTo>
                    <a:pt x="2" y="452"/>
                  </a:lnTo>
                  <a:lnTo>
                    <a:pt x="168" y="552"/>
                  </a:lnTo>
                  <a:lnTo>
                    <a:pt x="322" y="461"/>
                  </a:lnTo>
                  <a:lnTo>
                    <a:pt x="244" y="461"/>
                  </a:lnTo>
                  <a:lnTo>
                    <a:pt x="242" y="98"/>
                  </a:lnTo>
                  <a:lnTo>
                    <a:pt x="337" y="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FF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32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7588" y="905670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Machine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325688" y="2133600"/>
            <a:ext cx="7497763" cy="2806700"/>
            <a:chOff x="864" y="1344"/>
            <a:chExt cx="4723" cy="176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4" y="1385"/>
              <a:ext cx="4723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180" y="1637"/>
              <a:ext cx="2101" cy="1432"/>
            </a:xfrm>
            <a:prstGeom prst="rect">
              <a:avLst/>
            </a:prstGeom>
            <a:solidFill>
              <a:srgbClr val="FFE6D5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3" y="2424"/>
              <a:ext cx="743" cy="577"/>
            </a:xfrm>
            <a:prstGeom prst="rect">
              <a:avLst/>
            </a:prstGeom>
            <a:solidFill>
              <a:srgbClr val="D5F6FF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176" y="2468"/>
              <a:ext cx="934" cy="454"/>
            </a:xfrm>
            <a:custGeom>
              <a:avLst/>
              <a:gdLst>
                <a:gd name="T0" fmla="*/ 461 w 1904"/>
                <a:gd name="T1" fmla="*/ 0 h 922"/>
                <a:gd name="T2" fmla="*/ 1443 w 1904"/>
                <a:gd name="T3" fmla="*/ 0 h 922"/>
                <a:gd name="T4" fmla="*/ 1904 w 1904"/>
                <a:gd name="T5" fmla="*/ 461 h 922"/>
                <a:gd name="T6" fmla="*/ 1443 w 1904"/>
                <a:gd name="T7" fmla="*/ 922 h 922"/>
                <a:gd name="T8" fmla="*/ 461 w 1904"/>
                <a:gd name="T9" fmla="*/ 922 h 922"/>
                <a:gd name="T10" fmla="*/ 0 w 1904"/>
                <a:gd name="T11" fmla="*/ 461 h 922"/>
                <a:gd name="T12" fmla="*/ 461 w 1904"/>
                <a:gd name="T1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922">
                  <a:moveTo>
                    <a:pt x="461" y="0"/>
                  </a:moveTo>
                  <a:lnTo>
                    <a:pt x="1443" y="0"/>
                  </a:lnTo>
                  <a:cubicBezTo>
                    <a:pt x="1698" y="0"/>
                    <a:pt x="1904" y="206"/>
                    <a:pt x="1904" y="461"/>
                  </a:cubicBezTo>
                  <a:cubicBezTo>
                    <a:pt x="1904" y="717"/>
                    <a:pt x="1698" y="922"/>
                    <a:pt x="1443" y="922"/>
                  </a:cubicBezTo>
                  <a:lnTo>
                    <a:pt x="461" y="922"/>
                  </a:lnTo>
                  <a:cubicBezTo>
                    <a:pt x="206" y="922"/>
                    <a:pt x="0" y="717"/>
                    <a:pt x="0" y="461"/>
                  </a:cubicBezTo>
                  <a:cubicBezTo>
                    <a:pt x="0" y="206"/>
                    <a:pt x="206" y="0"/>
                    <a:pt x="461" y="0"/>
                  </a:cubicBezTo>
                  <a:close/>
                </a:path>
              </a:pathLst>
            </a:custGeom>
            <a:solidFill>
              <a:srgbClr val="F4D7E3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62" y="1344"/>
              <a:ext cx="4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dirty="0">
                  <a:solidFill>
                    <a:srgbClr val="000000"/>
                  </a:solidFill>
                  <a:latin typeface="Sans"/>
                </a:rPr>
                <a:t>CPU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231" y="2526"/>
              <a:ext cx="67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Control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379" y="1925"/>
              <a:ext cx="516" cy="275"/>
            </a:xfrm>
            <a:custGeom>
              <a:avLst/>
              <a:gdLst>
                <a:gd name="T0" fmla="*/ 279 w 1051"/>
                <a:gd name="T1" fmla="*/ 0 h 558"/>
                <a:gd name="T2" fmla="*/ 772 w 1051"/>
                <a:gd name="T3" fmla="*/ 0 h 558"/>
                <a:gd name="T4" fmla="*/ 1051 w 1051"/>
                <a:gd name="T5" fmla="*/ 279 h 558"/>
                <a:gd name="T6" fmla="*/ 772 w 1051"/>
                <a:gd name="T7" fmla="*/ 558 h 558"/>
                <a:gd name="T8" fmla="*/ 279 w 1051"/>
                <a:gd name="T9" fmla="*/ 558 h 558"/>
                <a:gd name="T10" fmla="*/ 0 w 1051"/>
                <a:gd name="T11" fmla="*/ 279 h 558"/>
                <a:gd name="T12" fmla="*/ 279 w 1051"/>
                <a:gd name="T13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1" h="558">
                  <a:moveTo>
                    <a:pt x="279" y="0"/>
                  </a:moveTo>
                  <a:lnTo>
                    <a:pt x="772" y="0"/>
                  </a:lnTo>
                  <a:cubicBezTo>
                    <a:pt x="927" y="0"/>
                    <a:pt x="1051" y="125"/>
                    <a:pt x="1051" y="279"/>
                  </a:cubicBezTo>
                  <a:cubicBezTo>
                    <a:pt x="1051" y="434"/>
                    <a:pt x="927" y="558"/>
                    <a:pt x="772" y="558"/>
                  </a:cubicBezTo>
                  <a:lnTo>
                    <a:pt x="279" y="558"/>
                  </a:lnTo>
                  <a:cubicBezTo>
                    <a:pt x="124" y="558"/>
                    <a:pt x="0" y="434"/>
                    <a:pt x="0" y="279"/>
                  </a:cubicBezTo>
                  <a:cubicBezTo>
                    <a:pt x="0" y="125"/>
                    <a:pt x="124" y="0"/>
                    <a:pt x="279" y="0"/>
                  </a:cubicBezTo>
                  <a:close/>
                </a:path>
              </a:pathLst>
            </a:custGeom>
            <a:solidFill>
              <a:srgbClr val="F4D7E3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509" y="2002"/>
              <a:ext cx="2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Sans"/>
                </a:rPr>
                <a:t>ALU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10" y="2607"/>
              <a:ext cx="6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000000"/>
                  </a:solidFill>
                  <a:latin typeface="Sans"/>
                </a:rPr>
                <a:t>  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790" y="2434"/>
              <a:ext cx="768" cy="513"/>
            </a:xfrm>
            <a:custGeom>
              <a:avLst/>
              <a:gdLst>
                <a:gd name="T0" fmla="*/ 13 w 1566"/>
                <a:gd name="T1" fmla="*/ 0 h 1043"/>
                <a:gd name="T2" fmla="*/ 1554 w 1566"/>
                <a:gd name="T3" fmla="*/ 0 h 1043"/>
                <a:gd name="T4" fmla="*/ 1566 w 1566"/>
                <a:gd name="T5" fmla="*/ 13 h 1043"/>
                <a:gd name="T6" fmla="*/ 1566 w 1566"/>
                <a:gd name="T7" fmla="*/ 1030 h 1043"/>
                <a:gd name="T8" fmla="*/ 1554 w 1566"/>
                <a:gd name="T9" fmla="*/ 1043 h 1043"/>
                <a:gd name="T10" fmla="*/ 13 w 1566"/>
                <a:gd name="T11" fmla="*/ 1043 h 1043"/>
                <a:gd name="T12" fmla="*/ 0 w 1566"/>
                <a:gd name="T13" fmla="*/ 1030 h 1043"/>
                <a:gd name="T14" fmla="*/ 0 w 1566"/>
                <a:gd name="T15" fmla="*/ 13 h 1043"/>
                <a:gd name="T16" fmla="*/ 13 w 1566"/>
                <a:gd name="T17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6" h="1043">
                  <a:moveTo>
                    <a:pt x="13" y="0"/>
                  </a:moveTo>
                  <a:lnTo>
                    <a:pt x="1554" y="0"/>
                  </a:lnTo>
                  <a:cubicBezTo>
                    <a:pt x="1561" y="0"/>
                    <a:pt x="1566" y="5"/>
                    <a:pt x="1566" y="13"/>
                  </a:cubicBezTo>
                  <a:lnTo>
                    <a:pt x="1566" y="1030"/>
                  </a:lnTo>
                  <a:cubicBezTo>
                    <a:pt x="1566" y="1037"/>
                    <a:pt x="1561" y="1043"/>
                    <a:pt x="1554" y="1043"/>
                  </a:cubicBezTo>
                  <a:lnTo>
                    <a:pt x="13" y="1043"/>
                  </a:lnTo>
                  <a:cubicBezTo>
                    <a:pt x="6" y="1043"/>
                    <a:pt x="0" y="1037"/>
                    <a:pt x="0" y="1030"/>
                  </a:cubicBezTo>
                  <a:lnTo>
                    <a:pt x="0" y="13"/>
                  </a:lnTo>
                  <a:cubicBezTo>
                    <a:pt x="0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4D7E3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810" y="2589"/>
              <a:ext cx="6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Sans"/>
                </a:rPr>
                <a:t>I/O devices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115" y="2615"/>
              <a:ext cx="646" cy="165"/>
            </a:xfrm>
            <a:custGeom>
              <a:avLst/>
              <a:gdLst>
                <a:gd name="T0" fmla="*/ 0 w 1317"/>
                <a:gd name="T1" fmla="*/ 164 h 337"/>
                <a:gd name="T2" fmla="*/ 222 w 1317"/>
                <a:gd name="T3" fmla="*/ 337 h 337"/>
                <a:gd name="T4" fmla="*/ 222 w 1317"/>
                <a:gd name="T5" fmla="*/ 250 h 337"/>
                <a:gd name="T6" fmla="*/ 1082 w 1317"/>
                <a:gd name="T7" fmla="*/ 250 h 337"/>
                <a:gd name="T8" fmla="*/ 1082 w 1317"/>
                <a:gd name="T9" fmla="*/ 337 h 337"/>
                <a:gd name="T10" fmla="*/ 1317 w 1317"/>
                <a:gd name="T11" fmla="*/ 171 h 337"/>
                <a:gd name="T12" fmla="*/ 1098 w 1317"/>
                <a:gd name="T13" fmla="*/ 16 h 337"/>
                <a:gd name="T14" fmla="*/ 1098 w 1317"/>
                <a:gd name="T15" fmla="*/ 94 h 337"/>
                <a:gd name="T16" fmla="*/ 232 w 1317"/>
                <a:gd name="T17" fmla="*/ 94 h 337"/>
                <a:gd name="T18" fmla="*/ 232 w 1317"/>
                <a:gd name="T19" fmla="*/ 0 h 337"/>
                <a:gd name="T20" fmla="*/ 0 w 1317"/>
                <a:gd name="T21" fmla="*/ 16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7" h="337">
                  <a:moveTo>
                    <a:pt x="0" y="164"/>
                  </a:moveTo>
                  <a:lnTo>
                    <a:pt x="222" y="337"/>
                  </a:lnTo>
                  <a:lnTo>
                    <a:pt x="222" y="250"/>
                  </a:lnTo>
                  <a:lnTo>
                    <a:pt x="1082" y="250"/>
                  </a:lnTo>
                  <a:lnTo>
                    <a:pt x="1082" y="337"/>
                  </a:lnTo>
                  <a:lnTo>
                    <a:pt x="1317" y="171"/>
                  </a:lnTo>
                  <a:lnTo>
                    <a:pt x="1098" y="16"/>
                  </a:lnTo>
                  <a:lnTo>
                    <a:pt x="1098" y="94"/>
                  </a:lnTo>
                  <a:lnTo>
                    <a:pt x="232" y="94"/>
                  </a:lnTo>
                  <a:lnTo>
                    <a:pt x="232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1643" y="2624"/>
              <a:ext cx="531" cy="166"/>
            </a:xfrm>
            <a:custGeom>
              <a:avLst/>
              <a:gdLst>
                <a:gd name="T0" fmla="*/ 0 w 1083"/>
                <a:gd name="T1" fmla="*/ 164 h 337"/>
                <a:gd name="T2" fmla="*/ 183 w 1083"/>
                <a:gd name="T3" fmla="*/ 337 h 337"/>
                <a:gd name="T4" fmla="*/ 183 w 1083"/>
                <a:gd name="T5" fmla="*/ 251 h 337"/>
                <a:gd name="T6" fmla="*/ 890 w 1083"/>
                <a:gd name="T7" fmla="*/ 251 h 337"/>
                <a:gd name="T8" fmla="*/ 890 w 1083"/>
                <a:gd name="T9" fmla="*/ 337 h 337"/>
                <a:gd name="T10" fmla="*/ 1083 w 1083"/>
                <a:gd name="T11" fmla="*/ 171 h 337"/>
                <a:gd name="T12" fmla="*/ 903 w 1083"/>
                <a:gd name="T13" fmla="*/ 16 h 337"/>
                <a:gd name="T14" fmla="*/ 903 w 1083"/>
                <a:gd name="T15" fmla="*/ 95 h 337"/>
                <a:gd name="T16" fmla="*/ 191 w 1083"/>
                <a:gd name="T17" fmla="*/ 95 h 337"/>
                <a:gd name="T18" fmla="*/ 191 w 1083"/>
                <a:gd name="T19" fmla="*/ 0 h 337"/>
                <a:gd name="T20" fmla="*/ 0 w 1083"/>
                <a:gd name="T21" fmla="*/ 16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3" h="337">
                  <a:moveTo>
                    <a:pt x="0" y="164"/>
                  </a:moveTo>
                  <a:lnTo>
                    <a:pt x="183" y="337"/>
                  </a:lnTo>
                  <a:lnTo>
                    <a:pt x="183" y="251"/>
                  </a:lnTo>
                  <a:lnTo>
                    <a:pt x="890" y="251"/>
                  </a:lnTo>
                  <a:lnTo>
                    <a:pt x="890" y="337"/>
                  </a:lnTo>
                  <a:lnTo>
                    <a:pt x="1083" y="171"/>
                  </a:lnTo>
                  <a:lnTo>
                    <a:pt x="903" y="16"/>
                  </a:lnTo>
                  <a:lnTo>
                    <a:pt x="903" y="95"/>
                  </a:lnTo>
                  <a:lnTo>
                    <a:pt x="191" y="95"/>
                  </a:lnTo>
                  <a:lnTo>
                    <a:pt x="191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3546" y="2202"/>
              <a:ext cx="165" cy="271"/>
            </a:xfrm>
            <a:custGeom>
              <a:avLst/>
              <a:gdLst>
                <a:gd name="T0" fmla="*/ 172 w 337"/>
                <a:gd name="T1" fmla="*/ 0 h 552"/>
                <a:gd name="T2" fmla="*/ 0 w 337"/>
                <a:gd name="T3" fmla="*/ 92 h 552"/>
                <a:gd name="T4" fmla="*/ 87 w 337"/>
                <a:gd name="T5" fmla="*/ 92 h 552"/>
                <a:gd name="T6" fmla="*/ 88 w 337"/>
                <a:gd name="T7" fmla="*/ 453 h 552"/>
                <a:gd name="T8" fmla="*/ 2 w 337"/>
                <a:gd name="T9" fmla="*/ 452 h 552"/>
                <a:gd name="T10" fmla="*/ 168 w 337"/>
                <a:gd name="T11" fmla="*/ 552 h 552"/>
                <a:gd name="T12" fmla="*/ 323 w 337"/>
                <a:gd name="T13" fmla="*/ 462 h 552"/>
                <a:gd name="T14" fmla="*/ 244 w 337"/>
                <a:gd name="T15" fmla="*/ 461 h 552"/>
                <a:gd name="T16" fmla="*/ 243 w 337"/>
                <a:gd name="T17" fmla="*/ 98 h 552"/>
                <a:gd name="T18" fmla="*/ 337 w 337"/>
                <a:gd name="T19" fmla="*/ 99 h 552"/>
                <a:gd name="T20" fmla="*/ 172 w 337"/>
                <a:gd name="T21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552">
                  <a:moveTo>
                    <a:pt x="172" y="0"/>
                  </a:moveTo>
                  <a:lnTo>
                    <a:pt x="0" y="92"/>
                  </a:lnTo>
                  <a:lnTo>
                    <a:pt x="87" y="92"/>
                  </a:lnTo>
                  <a:lnTo>
                    <a:pt x="88" y="453"/>
                  </a:lnTo>
                  <a:lnTo>
                    <a:pt x="2" y="452"/>
                  </a:lnTo>
                  <a:lnTo>
                    <a:pt x="168" y="552"/>
                  </a:lnTo>
                  <a:lnTo>
                    <a:pt x="323" y="462"/>
                  </a:lnTo>
                  <a:lnTo>
                    <a:pt x="244" y="461"/>
                  </a:lnTo>
                  <a:lnTo>
                    <a:pt x="243" y="98"/>
                  </a:lnTo>
                  <a:lnTo>
                    <a:pt x="337" y="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FF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372" y="1864"/>
              <a:ext cx="484" cy="665"/>
            </a:xfrm>
            <a:custGeom>
              <a:avLst/>
              <a:gdLst>
                <a:gd name="T0" fmla="*/ 13 w 988"/>
                <a:gd name="T1" fmla="*/ 0 h 1351"/>
                <a:gd name="T2" fmla="*/ 975 w 988"/>
                <a:gd name="T3" fmla="*/ 0 h 1351"/>
                <a:gd name="T4" fmla="*/ 988 w 988"/>
                <a:gd name="T5" fmla="*/ 13 h 1351"/>
                <a:gd name="T6" fmla="*/ 988 w 988"/>
                <a:gd name="T7" fmla="*/ 1338 h 1351"/>
                <a:gd name="T8" fmla="*/ 975 w 988"/>
                <a:gd name="T9" fmla="*/ 1351 h 1351"/>
                <a:gd name="T10" fmla="*/ 13 w 988"/>
                <a:gd name="T11" fmla="*/ 1351 h 1351"/>
                <a:gd name="T12" fmla="*/ 0 w 988"/>
                <a:gd name="T13" fmla="*/ 1338 h 1351"/>
                <a:gd name="T14" fmla="*/ 0 w 988"/>
                <a:gd name="T15" fmla="*/ 13 h 1351"/>
                <a:gd name="T16" fmla="*/ 13 w 988"/>
                <a:gd name="T17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8" h="1351">
                  <a:moveTo>
                    <a:pt x="13" y="0"/>
                  </a:moveTo>
                  <a:lnTo>
                    <a:pt x="975" y="0"/>
                  </a:lnTo>
                  <a:cubicBezTo>
                    <a:pt x="982" y="0"/>
                    <a:pt x="988" y="6"/>
                    <a:pt x="988" y="13"/>
                  </a:cubicBezTo>
                  <a:lnTo>
                    <a:pt x="988" y="1338"/>
                  </a:lnTo>
                  <a:cubicBezTo>
                    <a:pt x="988" y="1345"/>
                    <a:pt x="982" y="1351"/>
                    <a:pt x="975" y="1351"/>
                  </a:cubicBezTo>
                  <a:lnTo>
                    <a:pt x="13" y="1351"/>
                  </a:lnTo>
                  <a:cubicBezTo>
                    <a:pt x="6" y="1351"/>
                    <a:pt x="0" y="1345"/>
                    <a:pt x="0" y="1338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8F2ED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409" y="1919"/>
              <a:ext cx="409" cy="133"/>
            </a:xfrm>
            <a:custGeom>
              <a:avLst/>
              <a:gdLst>
                <a:gd name="T0" fmla="*/ 14 w 834"/>
                <a:gd name="T1" fmla="*/ 0 h 270"/>
                <a:gd name="T2" fmla="*/ 820 w 834"/>
                <a:gd name="T3" fmla="*/ 0 h 270"/>
                <a:gd name="T4" fmla="*/ 834 w 834"/>
                <a:gd name="T5" fmla="*/ 14 h 270"/>
                <a:gd name="T6" fmla="*/ 834 w 834"/>
                <a:gd name="T7" fmla="*/ 256 h 270"/>
                <a:gd name="T8" fmla="*/ 820 w 834"/>
                <a:gd name="T9" fmla="*/ 270 h 270"/>
                <a:gd name="T10" fmla="*/ 14 w 834"/>
                <a:gd name="T11" fmla="*/ 270 h 270"/>
                <a:gd name="T12" fmla="*/ 0 w 834"/>
                <a:gd name="T13" fmla="*/ 256 h 270"/>
                <a:gd name="T14" fmla="*/ 0 w 834"/>
                <a:gd name="T15" fmla="*/ 14 h 270"/>
                <a:gd name="T16" fmla="*/ 14 w 834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4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4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409" y="2064"/>
              <a:ext cx="409" cy="133"/>
            </a:xfrm>
            <a:custGeom>
              <a:avLst/>
              <a:gdLst>
                <a:gd name="T0" fmla="*/ 14 w 834"/>
                <a:gd name="T1" fmla="*/ 0 h 270"/>
                <a:gd name="T2" fmla="*/ 820 w 834"/>
                <a:gd name="T3" fmla="*/ 0 h 270"/>
                <a:gd name="T4" fmla="*/ 834 w 834"/>
                <a:gd name="T5" fmla="*/ 14 h 270"/>
                <a:gd name="T6" fmla="*/ 834 w 834"/>
                <a:gd name="T7" fmla="*/ 256 h 270"/>
                <a:gd name="T8" fmla="*/ 820 w 834"/>
                <a:gd name="T9" fmla="*/ 270 h 270"/>
                <a:gd name="T10" fmla="*/ 14 w 834"/>
                <a:gd name="T11" fmla="*/ 270 h 270"/>
                <a:gd name="T12" fmla="*/ 0 w 834"/>
                <a:gd name="T13" fmla="*/ 256 h 270"/>
                <a:gd name="T14" fmla="*/ 0 w 834"/>
                <a:gd name="T15" fmla="*/ 14 h 270"/>
                <a:gd name="T16" fmla="*/ 14 w 834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409" y="2209"/>
              <a:ext cx="409" cy="133"/>
            </a:xfrm>
            <a:custGeom>
              <a:avLst/>
              <a:gdLst>
                <a:gd name="T0" fmla="*/ 14 w 834"/>
                <a:gd name="T1" fmla="*/ 0 h 270"/>
                <a:gd name="T2" fmla="*/ 820 w 834"/>
                <a:gd name="T3" fmla="*/ 0 h 270"/>
                <a:gd name="T4" fmla="*/ 834 w 834"/>
                <a:gd name="T5" fmla="*/ 14 h 270"/>
                <a:gd name="T6" fmla="*/ 834 w 834"/>
                <a:gd name="T7" fmla="*/ 256 h 270"/>
                <a:gd name="T8" fmla="*/ 820 w 834"/>
                <a:gd name="T9" fmla="*/ 270 h 270"/>
                <a:gd name="T10" fmla="*/ 14 w 834"/>
                <a:gd name="T11" fmla="*/ 270 h 270"/>
                <a:gd name="T12" fmla="*/ 0 w 834"/>
                <a:gd name="T13" fmla="*/ 256 h 270"/>
                <a:gd name="T14" fmla="*/ 0 w 834"/>
                <a:gd name="T15" fmla="*/ 14 h 270"/>
                <a:gd name="T16" fmla="*/ 14 w 834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409" y="2353"/>
              <a:ext cx="409" cy="133"/>
            </a:xfrm>
            <a:custGeom>
              <a:avLst/>
              <a:gdLst>
                <a:gd name="T0" fmla="*/ 14 w 834"/>
                <a:gd name="T1" fmla="*/ 0 h 270"/>
                <a:gd name="T2" fmla="*/ 820 w 834"/>
                <a:gd name="T3" fmla="*/ 0 h 270"/>
                <a:gd name="T4" fmla="*/ 834 w 834"/>
                <a:gd name="T5" fmla="*/ 14 h 270"/>
                <a:gd name="T6" fmla="*/ 834 w 834"/>
                <a:gd name="T7" fmla="*/ 256 h 270"/>
                <a:gd name="T8" fmla="*/ 820 w 834"/>
                <a:gd name="T9" fmla="*/ 270 h 270"/>
                <a:gd name="T10" fmla="*/ 14 w 834"/>
                <a:gd name="T11" fmla="*/ 270 h 270"/>
                <a:gd name="T12" fmla="*/ 0 w 834"/>
                <a:gd name="T13" fmla="*/ 256 h 270"/>
                <a:gd name="T14" fmla="*/ 0 w 834"/>
                <a:gd name="T15" fmla="*/ 14 h 270"/>
                <a:gd name="T16" fmla="*/ 14 w 834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831" y="2184"/>
              <a:ext cx="416" cy="342"/>
            </a:xfrm>
            <a:custGeom>
              <a:avLst/>
              <a:gdLst>
                <a:gd name="T0" fmla="*/ 0 w 849"/>
                <a:gd name="T1" fmla="*/ 11 h 696"/>
                <a:gd name="T2" fmla="*/ 38 w 849"/>
                <a:gd name="T3" fmla="*/ 260 h 696"/>
                <a:gd name="T4" fmla="*/ 91 w 849"/>
                <a:gd name="T5" fmla="*/ 192 h 696"/>
                <a:gd name="T6" fmla="*/ 647 w 849"/>
                <a:gd name="T7" fmla="*/ 628 h 696"/>
                <a:gd name="T8" fmla="*/ 594 w 849"/>
                <a:gd name="T9" fmla="*/ 696 h 696"/>
                <a:gd name="T10" fmla="*/ 849 w 849"/>
                <a:gd name="T11" fmla="*/ 685 h 696"/>
                <a:gd name="T12" fmla="*/ 802 w 849"/>
                <a:gd name="T13" fmla="*/ 452 h 696"/>
                <a:gd name="T14" fmla="*/ 754 w 849"/>
                <a:gd name="T15" fmla="*/ 514 h 696"/>
                <a:gd name="T16" fmla="*/ 194 w 849"/>
                <a:gd name="T17" fmla="*/ 74 h 696"/>
                <a:gd name="T18" fmla="*/ 252 w 849"/>
                <a:gd name="T19" fmla="*/ 0 h 696"/>
                <a:gd name="T20" fmla="*/ 0 w 849"/>
                <a:gd name="T21" fmla="*/ 11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96">
                  <a:moveTo>
                    <a:pt x="0" y="11"/>
                  </a:moveTo>
                  <a:lnTo>
                    <a:pt x="38" y="260"/>
                  </a:lnTo>
                  <a:lnTo>
                    <a:pt x="91" y="192"/>
                  </a:lnTo>
                  <a:lnTo>
                    <a:pt x="647" y="628"/>
                  </a:lnTo>
                  <a:lnTo>
                    <a:pt x="594" y="696"/>
                  </a:lnTo>
                  <a:lnTo>
                    <a:pt x="849" y="685"/>
                  </a:lnTo>
                  <a:lnTo>
                    <a:pt x="802" y="452"/>
                  </a:lnTo>
                  <a:lnTo>
                    <a:pt x="754" y="514"/>
                  </a:lnTo>
                  <a:lnTo>
                    <a:pt x="194" y="74"/>
                  </a:lnTo>
                  <a:lnTo>
                    <a:pt x="25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FF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280" y="1666"/>
              <a:ext cx="6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Registers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30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33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03549" y="654049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Uses of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1905000"/>
            <a:ext cx="8458200" cy="3200400"/>
          </a:xfrm>
        </p:spPr>
        <p:txBody>
          <a:bodyPr vert="horz" lIns="0" tIns="0" rIns="0" bIns="0" rtlCol="0" anchor="ctr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A </a:t>
            </a:r>
            <a:r>
              <a:rPr lang="en-US" sz="2600" dirty="0">
                <a:solidFill>
                  <a:srgbClr val="B84700"/>
                </a:solidFill>
                <a:latin typeface="" pitchFamily="18"/>
              </a:rPr>
              <a:t>CPU (Processor)</a:t>
            </a:r>
            <a:r>
              <a:rPr lang="en-US" sz="2600" dirty="0">
                <a:latin typeface="" pitchFamily="18"/>
              </a:rPr>
              <a:t> contains set of </a:t>
            </a:r>
            <a:r>
              <a:rPr lang="en-US" sz="2600" dirty="0">
                <a:solidFill>
                  <a:srgbClr val="FF3366"/>
                </a:solidFill>
                <a:latin typeface="" pitchFamily="18"/>
              </a:rPr>
              <a:t>registers</a:t>
            </a:r>
            <a:r>
              <a:rPr lang="en-US" sz="2600" dirty="0">
                <a:latin typeface="" pitchFamily="18"/>
              </a:rPr>
              <a:t> (16-64)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These are named storage locations.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Typically values are </a:t>
            </a:r>
            <a:r>
              <a:rPr lang="en-US" sz="2600" dirty="0">
                <a:solidFill>
                  <a:srgbClr val="0066CC"/>
                </a:solidFill>
                <a:latin typeface="" pitchFamily="18"/>
              </a:rPr>
              <a:t>loaded</a:t>
            </a:r>
            <a:r>
              <a:rPr lang="en-US" sz="2600" dirty="0">
                <a:latin typeface="" pitchFamily="18"/>
              </a:rPr>
              <a:t> from memory to registers.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Arithmetic/logical instructions use registers as input operands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600" dirty="0">
                <a:latin typeface="" pitchFamily="18"/>
              </a:rPr>
              <a:t>Finally, data is </a:t>
            </a:r>
            <a:r>
              <a:rPr lang="en-US" sz="2600" dirty="0">
                <a:solidFill>
                  <a:srgbClr val="00AE00"/>
                </a:solidFill>
                <a:latin typeface="" pitchFamily="18"/>
              </a:rPr>
              <a:t>stored</a:t>
            </a:r>
            <a:r>
              <a:rPr lang="en-US" sz="2600" dirty="0">
                <a:latin typeface="" pitchFamily="18"/>
              </a:rPr>
              <a:t> back into their memory locations.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0067279" y="6356351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>
                <a:latin typeface="Calibri" panose="020F0502020204030204" pitchFamily="34" charset="0"/>
              </a:rPr>
              <a:pPr>
                <a:defRPr/>
              </a:pPr>
              <a:t>34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="" xmlns:a16="http://schemas.microsoft.com/office/drawing/2014/main" id="{DA71A9FF-E285-49DB-872E-D71A3F24B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The Five Classic Components of a Computer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="" xmlns:a16="http://schemas.microsoft.com/office/drawing/2014/main" id="{0228B157-188F-4C0A-A712-E56635EA1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653" y="1600200"/>
            <a:ext cx="10283686" cy="455564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Input (mouse, keyboard, …)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Output (display, printer, …)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Memory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main (DRAM), cache (SRAM)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secondary (disk,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    CD, DVD, …)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Datapath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Control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</a:t>
            </a:r>
          </a:p>
        </p:txBody>
      </p:sp>
      <p:grpSp>
        <p:nvGrpSpPr>
          <p:cNvPr id="301060" name="Group 4">
            <a:extLst>
              <a:ext uri="{FF2B5EF4-FFF2-40B4-BE49-F238E27FC236}">
                <a16:creationId xmlns="" xmlns:a16="http://schemas.microsoft.com/office/drawing/2014/main" id="{1BD6FD71-DF92-4FF4-98D7-D75DF438211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381250"/>
            <a:ext cx="4699000" cy="3790950"/>
            <a:chOff x="1824" y="1308"/>
            <a:chExt cx="2960" cy="2388"/>
          </a:xfrm>
        </p:grpSpPr>
        <p:sp>
          <p:nvSpPr>
            <p:cNvPr id="301061" name="Rectangle 5">
              <a:extLst>
                <a:ext uri="{FF2B5EF4-FFF2-40B4-BE49-F238E27FC236}">
                  <a16:creationId xmlns="" xmlns:a16="http://schemas.microsoft.com/office/drawing/2014/main" id="{EC331297-E1E6-4F5B-B8D5-C1AE5C0AF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1299" cy="148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62" name="Rectangle 6">
              <a:extLst>
                <a:ext uri="{FF2B5EF4-FFF2-40B4-BE49-F238E27FC236}">
                  <a16:creationId xmlns="" xmlns:a16="http://schemas.microsoft.com/office/drawing/2014/main" id="{D055138F-C064-4CA6-BE54-4C0870E98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638"/>
              <a:ext cx="1012" cy="96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63" name="Rectangle 7">
              <a:extLst>
                <a:ext uri="{FF2B5EF4-FFF2-40B4-BE49-F238E27FC236}">
                  <a16:creationId xmlns="" xmlns:a16="http://schemas.microsoft.com/office/drawing/2014/main" id="{80130A26-AB7A-4F88-B05E-0D727C384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308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600" b="1">
                  <a:latin typeface="Helvetica" panose="020B0604020202020204" pitchFamily="34" charset="0"/>
                </a:rPr>
                <a:t>Input</a:t>
              </a:r>
            </a:p>
          </p:txBody>
        </p:sp>
        <p:sp>
          <p:nvSpPr>
            <p:cNvPr id="301064" name="Line 8">
              <a:extLst>
                <a:ext uri="{FF2B5EF4-FFF2-40B4-BE49-F238E27FC236}">
                  <a16:creationId xmlns="" xmlns:a16="http://schemas.microsoft.com/office/drawing/2014/main" id="{B2BD60F3-2C25-4C73-9AD7-5526F51D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2229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65" name="Line 9">
              <a:extLst>
                <a:ext uri="{FF2B5EF4-FFF2-40B4-BE49-F238E27FC236}">
                  <a16:creationId xmlns="" xmlns:a16="http://schemas.microsoft.com/office/drawing/2014/main" id="{768974DE-6758-4520-B852-21C79D84E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345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66" name="Rectangle 10">
              <a:extLst>
                <a:ext uri="{FF2B5EF4-FFF2-40B4-BE49-F238E27FC236}">
                  <a16:creationId xmlns="" xmlns:a16="http://schemas.microsoft.com/office/drawing/2014/main" id="{CFC44A0F-8EBF-4F90-BE70-4886B2EE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267"/>
              <a:ext cx="8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altLang="en-US" b="1">
                  <a:latin typeface="Helvetica" panose="020B0604020202020204" pitchFamily="34" charset="0"/>
                </a:rPr>
                <a:t>Processor</a:t>
              </a:r>
            </a:p>
          </p:txBody>
        </p:sp>
        <p:sp>
          <p:nvSpPr>
            <p:cNvPr id="301067" name="Rectangle 11">
              <a:extLst>
                <a:ext uri="{FF2B5EF4-FFF2-40B4-BE49-F238E27FC236}">
                  <a16:creationId xmlns="" xmlns:a16="http://schemas.microsoft.com/office/drawing/2014/main" id="{24756814-2611-4887-A9E1-FC9C6DE12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44"/>
              <a:ext cx="105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200" b="1">
                  <a:latin typeface="Helvetica" panose="020B0604020202020204" pitchFamily="34" charset="0"/>
                </a:rPr>
                <a:t>Control</a:t>
              </a:r>
            </a:p>
          </p:txBody>
        </p:sp>
        <p:sp>
          <p:nvSpPr>
            <p:cNvPr id="301068" name="Rectangle 12">
              <a:extLst>
                <a:ext uri="{FF2B5EF4-FFF2-40B4-BE49-F238E27FC236}">
                  <a16:creationId xmlns="" xmlns:a16="http://schemas.microsoft.com/office/drawing/2014/main" id="{360A4B3E-3338-4E48-98A4-D5499AFE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20"/>
              <a:ext cx="1055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200" b="1">
                  <a:latin typeface="Helvetica" panose="020B0604020202020204" pitchFamily="34" charset="0"/>
                </a:rPr>
                <a:t>Datapath</a:t>
              </a:r>
            </a:p>
          </p:txBody>
        </p:sp>
        <p:sp>
          <p:nvSpPr>
            <p:cNvPr id="301069" name="Line 13">
              <a:extLst>
                <a:ext uri="{FF2B5EF4-FFF2-40B4-BE49-F238E27FC236}">
                  <a16:creationId xmlns="" xmlns:a16="http://schemas.microsoft.com/office/drawing/2014/main" id="{964FBD31-5B8A-451B-9C82-46149DD14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70" name="Line 14">
              <a:extLst>
                <a:ext uri="{FF2B5EF4-FFF2-40B4-BE49-F238E27FC236}">
                  <a16:creationId xmlns="" xmlns:a16="http://schemas.microsoft.com/office/drawing/2014/main" id="{B60EBFB9-C28D-473E-A5E0-FA7CBEDFB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71" name="Line 15">
              <a:extLst>
                <a:ext uri="{FF2B5EF4-FFF2-40B4-BE49-F238E27FC236}">
                  <a16:creationId xmlns="" xmlns:a16="http://schemas.microsoft.com/office/drawing/2014/main" id="{B5ACBF35-17F5-4AB3-A448-9076D4AC0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72" name="Line 16">
              <a:extLst>
                <a:ext uri="{FF2B5EF4-FFF2-40B4-BE49-F238E27FC236}">
                  <a16:creationId xmlns="" xmlns:a16="http://schemas.microsoft.com/office/drawing/2014/main" id="{DC428C2E-6F85-4892-AD94-D6D997001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73" name="Line 17">
              <a:extLst>
                <a:ext uri="{FF2B5EF4-FFF2-40B4-BE49-F238E27FC236}">
                  <a16:creationId xmlns="" xmlns:a16="http://schemas.microsoft.com/office/drawing/2014/main" id="{6E613466-FC16-45B5-8EE0-A5EB26DC3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74" name="Line 18">
              <a:extLst>
                <a:ext uri="{FF2B5EF4-FFF2-40B4-BE49-F238E27FC236}">
                  <a16:creationId xmlns="" xmlns:a16="http://schemas.microsoft.com/office/drawing/2014/main" id="{11778B94-FBAB-40C8-8660-BD3D2EF34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75" name="Rectangle 19">
              <a:extLst>
                <a:ext uri="{FF2B5EF4-FFF2-40B4-BE49-F238E27FC236}">
                  <a16:creationId xmlns="" xmlns:a16="http://schemas.microsoft.com/office/drawing/2014/main" id="{47867E4D-2CD3-43BB-B4EF-8502EDFD7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987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600" b="1">
                  <a:latin typeface="Helvetica" panose="020B0604020202020204" pitchFamily="34" charset="0"/>
                </a:rPr>
                <a:t>Output</a:t>
              </a:r>
            </a:p>
          </p:txBody>
        </p:sp>
        <p:sp>
          <p:nvSpPr>
            <p:cNvPr id="301076" name="Line 20">
              <a:extLst>
                <a:ext uri="{FF2B5EF4-FFF2-40B4-BE49-F238E27FC236}">
                  <a16:creationId xmlns="" xmlns:a16="http://schemas.microsoft.com/office/drawing/2014/main" id="{810850C1-CCF9-43A9-B518-F605B227F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1550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77" name="Line 21">
              <a:extLst>
                <a:ext uri="{FF2B5EF4-FFF2-40B4-BE49-F238E27FC236}">
                  <a16:creationId xmlns="" xmlns:a16="http://schemas.microsoft.com/office/drawing/2014/main" id="{EDEB9FE0-2237-4A14-86AE-724F83BE5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229"/>
              <a:ext cx="25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78" name="Line 22">
              <a:extLst>
                <a:ext uri="{FF2B5EF4-FFF2-40B4-BE49-F238E27FC236}">
                  <a16:creationId xmlns="" xmlns:a16="http://schemas.microsoft.com/office/drawing/2014/main" id="{8BF46C64-62CA-40E1-A3EE-E39DE6E68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36"/>
              <a:ext cx="0" cy="6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79" name="Line 23">
              <a:extLst>
                <a:ext uri="{FF2B5EF4-FFF2-40B4-BE49-F238E27FC236}">
                  <a16:creationId xmlns="" xmlns:a16="http://schemas.microsoft.com/office/drawing/2014/main" id="{C0048735-1904-441E-9807-1B398234F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3" y="2928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80" name="Line 24">
              <a:extLst>
                <a:ext uri="{FF2B5EF4-FFF2-40B4-BE49-F238E27FC236}">
                  <a16:creationId xmlns="" xmlns:a16="http://schemas.microsoft.com/office/drawing/2014/main" id="{4283FDFA-DB25-427B-A8A2-19C154ACB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3" y="2640"/>
              <a:ext cx="28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81" name="Line 25">
              <a:extLst>
                <a:ext uri="{FF2B5EF4-FFF2-40B4-BE49-F238E27FC236}">
                  <a16:creationId xmlns="" xmlns:a16="http://schemas.microsoft.com/office/drawing/2014/main" id="{7E50C540-9721-49F1-B104-BC6233D67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553"/>
              <a:ext cx="0" cy="107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82" name="Line 26">
              <a:extLst>
                <a:ext uri="{FF2B5EF4-FFF2-40B4-BE49-F238E27FC236}">
                  <a16:creationId xmlns="" xmlns:a16="http://schemas.microsoft.com/office/drawing/2014/main" id="{B2C4B75A-4696-4566-8E7F-45FDBE9F4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550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83" name="Line 27">
              <a:extLst>
                <a:ext uri="{FF2B5EF4-FFF2-40B4-BE49-F238E27FC236}">
                  <a16:creationId xmlns="" xmlns:a16="http://schemas.microsoft.com/office/drawing/2014/main" id="{FB68EEF1-C8CD-4E9E-8058-8171A261D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321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1084" name="Rectangle 28">
              <a:extLst>
                <a:ext uri="{FF2B5EF4-FFF2-40B4-BE49-F238E27FC236}">
                  <a16:creationId xmlns="" xmlns:a16="http://schemas.microsoft.com/office/drawing/2014/main" id="{3EF2CD5A-D818-44E5-8EF8-20FA34C4A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689"/>
              <a:ext cx="10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ctr" eaLnBrk="0" hangingPunct="0"/>
              <a:r>
                <a:rPr lang="en-US" altLang="en-US" b="1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301085" name="Rectangle 29">
              <a:extLst>
                <a:ext uri="{FF2B5EF4-FFF2-40B4-BE49-F238E27FC236}">
                  <a16:creationId xmlns="" xmlns:a16="http://schemas.microsoft.com/office/drawing/2014/main" id="{3028D72A-8365-4EE5-B9B1-B6CA0F909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93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301086" name="Rectangle 30">
              <a:extLst>
                <a:ext uri="{FF2B5EF4-FFF2-40B4-BE49-F238E27FC236}">
                  <a16:creationId xmlns="" xmlns:a16="http://schemas.microsoft.com/office/drawing/2014/main" id="{8DC3822E-A63E-4703-A1CD-39FA8285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025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000">
                  <a:latin typeface="Courier" charset="0"/>
                </a:rPr>
                <a:t>0010100101010001</a:t>
              </a:r>
            </a:p>
          </p:txBody>
        </p:sp>
        <p:sp>
          <p:nvSpPr>
            <p:cNvPr id="301087" name="Rectangle 31">
              <a:extLst>
                <a:ext uri="{FF2B5EF4-FFF2-40B4-BE49-F238E27FC236}">
                  <a16:creationId xmlns="" xmlns:a16="http://schemas.microsoft.com/office/drawing/2014/main" id="{B52D0781-2DE9-499D-A7BE-8FE03662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121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000">
                  <a:latin typeface="Courier" charset="0"/>
                </a:rPr>
                <a:t>1111011101100110</a:t>
              </a:r>
            </a:p>
          </p:txBody>
        </p:sp>
        <p:sp>
          <p:nvSpPr>
            <p:cNvPr id="301088" name="Rectangle 32">
              <a:extLst>
                <a:ext uri="{FF2B5EF4-FFF2-40B4-BE49-F238E27FC236}">
                  <a16:creationId xmlns="" xmlns:a16="http://schemas.microsoft.com/office/drawing/2014/main" id="{9F37B71C-DB6F-45BB-863C-C186C48A3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21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301089" name="Rectangle 33">
              <a:extLst>
                <a:ext uri="{FF2B5EF4-FFF2-40B4-BE49-F238E27FC236}">
                  <a16:creationId xmlns="" xmlns:a16="http://schemas.microsoft.com/office/drawing/2014/main" id="{0EE419F0-EFBC-4A08-8144-CB4F9F83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313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301090" name="Rectangle 34">
              <a:extLst>
                <a:ext uri="{FF2B5EF4-FFF2-40B4-BE49-F238E27FC236}">
                  <a16:creationId xmlns="" xmlns:a16="http://schemas.microsoft.com/office/drawing/2014/main" id="{8DD7AB8C-C9E2-4D3F-8678-4971D761A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409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</p:grpSp>
      <p:sp>
        <p:nvSpPr>
          <p:cNvPr id="301091" name="Text Box 35">
            <a:extLst>
              <a:ext uri="{FF2B5EF4-FFF2-40B4-BE49-F238E27FC236}">
                <a16:creationId xmlns="" xmlns:a16="http://schemas.microsoft.com/office/drawing/2014/main" id="{1A35E6B9-A63A-43D6-9D7F-D11417E14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4632325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Processor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(CPU)</a:t>
            </a:r>
          </a:p>
        </p:txBody>
      </p:sp>
      <p:sp>
        <p:nvSpPr>
          <p:cNvPr id="301092" name="AutoShape 36">
            <a:extLst>
              <a:ext uri="{FF2B5EF4-FFF2-40B4-BE49-F238E27FC236}">
                <a16:creationId xmlns="" xmlns:a16="http://schemas.microsoft.com/office/drawing/2014/main" id="{93A8980C-A39B-4723-A438-5BED4EB21206}"/>
              </a:ext>
            </a:extLst>
          </p:cNvPr>
          <p:cNvSpPr>
            <a:spLocks/>
          </p:cNvSpPr>
          <p:nvPr/>
        </p:nvSpPr>
        <p:spPr bwMode="auto">
          <a:xfrm>
            <a:off x="2809462" y="47371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="" xmlns:a16="http://schemas.microsoft.com/office/drawing/2014/main" id="{1023987B-3BC8-42B7-96C9-6E3929647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Our Primary Focus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="" xmlns:a16="http://schemas.microsoft.com/office/drawing/2014/main" id="{4904424E-00D1-49E3-A681-B2A9F1A09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The processor (CPU)…</a:t>
            </a:r>
          </a:p>
          <a:p>
            <a:pPr lvl="1"/>
            <a:r>
              <a:rPr lang="en-US" altLang="en-US" sz="2000" dirty="0" err="1"/>
              <a:t>datapath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/>
              <a:t>control</a:t>
            </a:r>
          </a:p>
          <a:p>
            <a:r>
              <a:rPr lang="en-US" altLang="en-US" sz="2400" dirty="0"/>
              <a:t>…implemented using millions of transistors</a:t>
            </a:r>
          </a:p>
          <a:p>
            <a:r>
              <a:rPr lang="en-US" altLang="en-US" sz="2400" dirty="0"/>
              <a:t>…impossible to understand by looking at individual transistors</a:t>
            </a:r>
          </a:p>
          <a:p>
            <a:r>
              <a:rPr lang="en-US" altLang="en-US" sz="2400" dirty="0"/>
              <a:t>we need...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FUNDAMENTALS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1576A95-5D20-4253-B917-95E0C94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20DE-4E98-411F-A69C-CFCA072AEF8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30F90FA4-18CF-4B8D-A1BF-8EBCBB949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Analog vs. Digital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36637BEF-89C0-4C50-B4BC-F43C5F939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There are two basic ways to store and manage data:</a:t>
            </a:r>
          </a:p>
          <a:p>
            <a:pPr lvl="4"/>
            <a:endParaRPr lang="en-US" altLang="en-US"/>
          </a:p>
          <a:p>
            <a:r>
              <a:rPr lang="en-US" altLang="en-US" i="1"/>
              <a:t>Analog</a:t>
            </a:r>
            <a:endParaRPr lang="en-US" altLang="en-US"/>
          </a:p>
          <a:p>
            <a:pPr lvl="1"/>
            <a:r>
              <a:rPr lang="en-US" altLang="en-US"/>
              <a:t>continuous, in direct proportion to the data represented</a:t>
            </a:r>
          </a:p>
          <a:p>
            <a:pPr lvl="1"/>
            <a:r>
              <a:rPr lang="en-US" altLang="en-US"/>
              <a:t>music on a record album - a needle rides on ridges in the grooves that are directly proportional to the voltage sent to the speaker</a:t>
            </a:r>
          </a:p>
          <a:p>
            <a:pPr lvl="4"/>
            <a:endParaRPr lang="en-US" altLang="en-US"/>
          </a:p>
          <a:p>
            <a:r>
              <a:rPr lang="en-US" altLang="en-US" i="1"/>
              <a:t>Digital</a:t>
            </a:r>
            <a:endParaRPr lang="en-US" altLang="en-US"/>
          </a:p>
          <a:p>
            <a:pPr lvl="1"/>
            <a:r>
              <a:rPr lang="en-US" altLang="en-US"/>
              <a:t>the information is broken down into pieces, and each piece is represented separately</a:t>
            </a:r>
          </a:p>
          <a:p>
            <a:pPr lvl="1"/>
            <a:r>
              <a:rPr lang="en-US" altLang="en-US"/>
              <a:t>music on a compact disc - the disc stores numbers representing specific voltage levels sampled at various points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="" xmlns:a16="http://schemas.microsoft.com/office/drawing/2014/main" id="{F7BD0A74-B854-45F5-833C-DE8535A57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DF8F25-BC6C-4AD2-B8CE-1238FBDEA10C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CF8B7EA9-FF0B-4A28-811B-DBEE3AF43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970" y="-133032"/>
            <a:ext cx="11029616" cy="1188720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What Does “Digital” Mean?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D879EFA6-7000-42B7-82AF-EF23654AE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4038600" cy="1447800"/>
          </a:xfrm>
        </p:spPr>
        <p:txBody>
          <a:bodyPr/>
          <a:lstStyle/>
          <a:p>
            <a:pPr eaLnBrk="1" hangingPunct="1"/>
            <a:r>
              <a:rPr lang="en-US" altLang="en-US" dirty="0"/>
              <a:t>Analog signal</a:t>
            </a:r>
          </a:p>
          <a:p>
            <a:pPr lvl="1" eaLnBrk="1" hangingPunct="1"/>
            <a:r>
              <a:rPr lang="en-US" altLang="en-US" dirty="0"/>
              <a:t>Infinite possible values</a:t>
            </a:r>
          </a:p>
          <a:p>
            <a:pPr lvl="2" eaLnBrk="1" hangingPunct="1"/>
            <a:r>
              <a:rPr lang="en-US" altLang="en-US" dirty="0"/>
              <a:t>Ex: voltage on a wire created by microphone</a:t>
            </a:r>
          </a:p>
        </p:txBody>
      </p:sp>
      <p:grpSp>
        <p:nvGrpSpPr>
          <p:cNvPr id="7173" name="Group 100">
            <a:extLst>
              <a:ext uri="{FF2B5EF4-FFF2-40B4-BE49-F238E27FC236}">
                <a16:creationId xmlns="" xmlns:a16="http://schemas.microsoft.com/office/drawing/2014/main" id="{DAD24782-1492-4429-8200-7EEAC4687EA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724401"/>
            <a:ext cx="1828800" cy="1522413"/>
            <a:chOff x="912" y="2976"/>
            <a:chExt cx="1152" cy="959"/>
          </a:xfrm>
        </p:grpSpPr>
        <p:sp>
          <p:nvSpPr>
            <p:cNvPr id="7218" name="Line 4">
              <a:extLst>
                <a:ext uri="{FF2B5EF4-FFF2-40B4-BE49-F238E27FC236}">
                  <a16:creationId xmlns="" xmlns:a16="http://schemas.microsoft.com/office/drawing/2014/main" id="{E09F8DEA-3D84-4A86-9A0E-E35A3E0763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30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9" name="Line 5">
              <a:extLst>
                <a:ext uri="{FF2B5EF4-FFF2-40B4-BE49-F238E27FC236}">
                  <a16:creationId xmlns="" xmlns:a16="http://schemas.microsoft.com/office/drawing/2014/main" id="{5D9BD358-D4A2-43BD-B7D0-2B2AAF426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70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0" name="Text Box 6">
              <a:extLst>
                <a:ext uri="{FF2B5EF4-FFF2-40B4-BE49-F238E27FC236}">
                  <a16:creationId xmlns="" xmlns:a16="http://schemas.microsoft.com/office/drawing/2014/main" id="{12053E50-A501-410B-B0E7-CFBF7B45B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814" y="3074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value</a:t>
              </a:r>
            </a:p>
          </p:txBody>
        </p:sp>
        <p:sp>
          <p:nvSpPr>
            <p:cNvPr id="7221" name="Text Box 7">
              <a:extLst>
                <a:ext uri="{FF2B5EF4-FFF2-40B4-BE49-F238E27FC236}">
                  <a16:creationId xmlns="" xmlns:a16="http://schemas.microsoft.com/office/drawing/2014/main" id="{90BCED33-3409-430A-AAD7-80931DA87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704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time</a:t>
              </a:r>
            </a:p>
          </p:txBody>
        </p:sp>
        <p:sp>
          <p:nvSpPr>
            <p:cNvPr id="7222" name="Freeform 8">
              <a:extLst>
                <a:ext uri="{FF2B5EF4-FFF2-40B4-BE49-F238E27FC236}">
                  <a16:creationId xmlns="" xmlns:a16="http://schemas.microsoft.com/office/drawing/2014/main" id="{055C7096-B383-434E-AE67-A441827A0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216"/>
              <a:ext cx="912" cy="296"/>
            </a:xfrm>
            <a:custGeom>
              <a:avLst/>
              <a:gdLst>
                <a:gd name="T0" fmla="*/ 0 w 912"/>
                <a:gd name="T1" fmla="*/ 296 h 296"/>
                <a:gd name="T2" fmla="*/ 96 w 912"/>
                <a:gd name="T3" fmla="*/ 152 h 296"/>
                <a:gd name="T4" fmla="*/ 336 w 912"/>
                <a:gd name="T5" fmla="*/ 104 h 296"/>
                <a:gd name="T6" fmla="*/ 480 w 912"/>
                <a:gd name="T7" fmla="*/ 8 h 296"/>
                <a:gd name="T8" fmla="*/ 624 w 912"/>
                <a:gd name="T9" fmla="*/ 152 h 296"/>
                <a:gd name="T10" fmla="*/ 912 w 912"/>
                <a:gd name="T11" fmla="*/ 104 h 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2" h="296">
                  <a:moveTo>
                    <a:pt x="0" y="296"/>
                  </a:moveTo>
                  <a:cubicBezTo>
                    <a:pt x="20" y="240"/>
                    <a:pt x="40" y="184"/>
                    <a:pt x="96" y="152"/>
                  </a:cubicBezTo>
                  <a:cubicBezTo>
                    <a:pt x="152" y="120"/>
                    <a:pt x="272" y="128"/>
                    <a:pt x="336" y="104"/>
                  </a:cubicBezTo>
                  <a:cubicBezTo>
                    <a:pt x="400" y="80"/>
                    <a:pt x="432" y="0"/>
                    <a:pt x="480" y="8"/>
                  </a:cubicBezTo>
                  <a:cubicBezTo>
                    <a:pt x="528" y="16"/>
                    <a:pt x="552" y="136"/>
                    <a:pt x="624" y="152"/>
                  </a:cubicBezTo>
                  <a:cubicBezTo>
                    <a:pt x="696" y="168"/>
                    <a:pt x="804" y="136"/>
                    <a:pt x="912" y="104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174" name="Group 101">
            <a:extLst>
              <a:ext uri="{FF2B5EF4-FFF2-40B4-BE49-F238E27FC236}">
                <a16:creationId xmlns="" xmlns:a16="http://schemas.microsoft.com/office/drawing/2014/main" id="{5AF51F3C-EDD5-4516-9AB2-D20394A93C9B}"/>
              </a:ext>
            </a:extLst>
          </p:cNvPr>
          <p:cNvGrpSpPr>
            <a:grpSpLocks/>
          </p:cNvGrpSpPr>
          <p:nvPr/>
        </p:nvGrpSpPr>
        <p:grpSpPr bwMode="auto">
          <a:xfrm>
            <a:off x="7077076" y="4724400"/>
            <a:ext cx="1901825" cy="1436688"/>
            <a:chOff x="3498" y="2976"/>
            <a:chExt cx="1198" cy="905"/>
          </a:xfrm>
        </p:grpSpPr>
        <p:sp>
          <p:nvSpPr>
            <p:cNvPr id="7213" name="Line 9">
              <a:extLst>
                <a:ext uri="{FF2B5EF4-FFF2-40B4-BE49-F238E27FC236}">
                  <a16:creationId xmlns="" xmlns:a16="http://schemas.microsoft.com/office/drawing/2014/main" id="{0A80D86E-ECE9-4CF7-97F6-563B870A3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4" y="302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4" name="Line 10">
              <a:extLst>
                <a:ext uri="{FF2B5EF4-FFF2-40B4-BE49-F238E27FC236}">
                  <a16:creationId xmlns="" xmlns:a16="http://schemas.microsoft.com/office/drawing/2014/main" id="{067F7188-ED29-4852-9629-5522637D5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365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5" name="Text Box 11">
              <a:extLst>
                <a:ext uri="{FF2B5EF4-FFF2-40B4-BE49-F238E27FC236}">
                  <a16:creationId xmlns="" xmlns:a16="http://schemas.microsoft.com/office/drawing/2014/main" id="{C4CA8965-BB23-4393-8859-86ECD8C3D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400" y="3074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value</a:t>
              </a:r>
            </a:p>
          </p:txBody>
        </p:sp>
        <p:sp>
          <p:nvSpPr>
            <p:cNvPr id="7216" name="Text Box 12">
              <a:extLst>
                <a:ext uri="{FF2B5EF4-FFF2-40B4-BE49-F238E27FC236}">
                  <a16:creationId xmlns="" xmlns:a16="http://schemas.microsoft.com/office/drawing/2014/main" id="{BE10E80E-083B-4F6A-BC18-ACF72D4B5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3650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time</a:t>
              </a:r>
            </a:p>
          </p:txBody>
        </p:sp>
        <p:sp>
          <p:nvSpPr>
            <p:cNvPr id="7217" name="Freeform 14">
              <a:extLst>
                <a:ext uri="{FF2B5EF4-FFF2-40B4-BE49-F238E27FC236}">
                  <a16:creationId xmlns="" xmlns:a16="http://schemas.microsoft.com/office/drawing/2014/main" id="{52C95E48-FEDF-456A-81C0-74CC7A06D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3122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144 w 912"/>
                <a:gd name="T3" fmla="*/ 384 h 384"/>
                <a:gd name="T4" fmla="*/ 144 w 912"/>
                <a:gd name="T5" fmla="*/ 240 h 384"/>
                <a:gd name="T6" fmla="*/ 480 w 912"/>
                <a:gd name="T7" fmla="*/ 240 h 384"/>
                <a:gd name="T8" fmla="*/ 480 w 912"/>
                <a:gd name="T9" fmla="*/ 0 h 384"/>
                <a:gd name="T10" fmla="*/ 816 w 912"/>
                <a:gd name="T11" fmla="*/ 0 h 384"/>
                <a:gd name="T12" fmla="*/ 816 w 912"/>
                <a:gd name="T13" fmla="*/ 96 h 384"/>
                <a:gd name="T14" fmla="*/ 912 w 912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144" y="384"/>
                  </a:lnTo>
                  <a:lnTo>
                    <a:pt x="144" y="240"/>
                  </a:lnTo>
                  <a:lnTo>
                    <a:pt x="480" y="240"/>
                  </a:lnTo>
                  <a:lnTo>
                    <a:pt x="480" y="0"/>
                  </a:lnTo>
                  <a:lnTo>
                    <a:pt x="816" y="0"/>
                  </a:lnTo>
                  <a:lnTo>
                    <a:pt x="816" y="96"/>
                  </a:lnTo>
                  <a:lnTo>
                    <a:pt x="912" y="96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7175" name="Picture 21">
            <a:extLst>
              <a:ext uri="{FF2B5EF4-FFF2-40B4-BE49-F238E27FC236}">
                <a16:creationId xmlns="" xmlns:a16="http://schemas.microsoft.com/office/drawing/2014/main" id="{A29A6A4D-32EC-4D47-B89E-CD09AF46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1"/>
            <a:ext cx="2249488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6" name="Text Box 22">
            <a:extLst>
              <a:ext uri="{FF2B5EF4-FFF2-40B4-BE49-F238E27FC236}">
                <a16:creationId xmlns="" xmlns:a16="http://schemas.microsoft.com/office/drawing/2014/main" id="{A42F33FA-7085-49E1-B46D-566042BAB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6201"/>
            <a:ext cx="800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i="1"/>
              <a:t>analog </a:t>
            </a:r>
          </a:p>
          <a:p>
            <a:pPr eaLnBrk="1" hangingPunct="1"/>
            <a:r>
              <a:rPr lang="en-US" altLang="en-US" sz="1600" i="1"/>
              <a:t>signal</a:t>
            </a:r>
          </a:p>
        </p:txBody>
      </p:sp>
      <p:grpSp>
        <p:nvGrpSpPr>
          <p:cNvPr id="7177" name="Group 84">
            <a:extLst>
              <a:ext uri="{FF2B5EF4-FFF2-40B4-BE49-F238E27FC236}">
                <a16:creationId xmlns="" xmlns:a16="http://schemas.microsoft.com/office/drawing/2014/main" id="{F93CFBC7-5924-49AB-B9E5-0B1BDD055141}"/>
              </a:ext>
            </a:extLst>
          </p:cNvPr>
          <p:cNvGrpSpPr>
            <a:grpSpLocks/>
          </p:cNvGrpSpPr>
          <p:nvPr/>
        </p:nvGrpSpPr>
        <p:grpSpPr bwMode="auto">
          <a:xfrm>
            <a:off x="7229476" y="2667000"/>
            <a:ext cx="1609725" cy="1219200"/>
            <a:chOff x="3504" y="1536"/>
            <a:chExt cx="1014" cy="768"/>
          </a:xfrm>
        </p:grpSpPr>
        <p:sp>
          <p:nvSpPr>
            <p:cNvPr id="7188" name="Freeform 33">
              <a:extLst>
                <a:ext uri="{FF2B5EF4-FFF2-40B4-BE49-F238E27FC236}">
                  <a16:creationId xmlns="" xmlns:a16="http://schemas.microsoft.com/office/drawing/2014/main" id="{71664D2C-8B04-4D4B-A587-7DE17175D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1" y="1752"/>
              <a:ext cx="260" cy="106"/>
            </a:xfrm>
            <a:custGeom>
              <a:avLst/>
              <a:gdLst>
                <a:gd name="T0" fmla="*/ 56 w 125"/>
                <a:gd name="T1" fmla="*/ 106 h 55"/>
                <a:gd name="T2" fmla="*/ 0 w 125"/>
                <a:gd name="T3" fmla="*/ 54 h 55"/>
                <a:gd name="T4" fmla="*/ 56 w 125"/>
                <a:gd name="T5" fmla="*/ 0 h 55"/>
                <a:gd name="T6" fmla="*/ 204 w 125"/>
                <a:gd name="T7" fmla="*/ 0 h 55"/>
                <a:gd name="T8" fmla="*/ 260 w 125"/>
                <a:gd name="T9" fmla="*/ 54 h 55"/>
                <a:gd name="T10" fmla="*/ 204 w 125"/>
                <a:gd name="T11" fmla="*/ 106 h 55"/>
                <a:gd name="T12" fmla="*/ 56 w 125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3" y="0"/>
                    <a:pt x="125" y="12"/>
                    <a:pt x="125" y="28"/>
                  </a:cubicBezTo>
                  <a:cubicBezTo>
                    <a:pt x="125" y="43"/>
                    <a:pt x="113" y="55"/>
                    <a:pt x="98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9" name="Freeform 34">
              <a:extLst>
                <a:ext uri="{FF2B5EF4-FFF2-40B4-BE49-F238E27FC236}">
                  <a16:creationId xmlns="" xmlns:a16="http://schemas.microsoft.com/office/drawing/2014/main" id="{8D206847-DC82-4C43-984D-E26C9BF16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752"/>
              <a:ext cx="263" cy="106"/>
            </a:xfrm>
            <a:custGeom>
              <a:avLst/>
              <a:gdLst>
                <a:gd name="T0" fmla="*/ 58 w 126"/>
                <a:gd name="T1" fmla="*/ 106 h 55"/>
                <a:gd name="T2" fmla="*/ 0 w 126"/>
                <a:gd name="T3" fmla="*/ 54 h 55"/>
                <a:gd name="T4" fmla="*/ 58 w 126"/>
                <a:gd name="T5" fmla="*/ 0 h 55"/>
                <a:gd name="T6" fmla="*/ 207 w 126"/>
                <a:gd name="T7" fmla="*/ 0 h 55"/>
                <a:gd name="T8" fmla="*/ 263 w 126"/>
                <a:gd name="T9" fmla="*/ 54 h 55"/>
                <a:gd name="T10" fmla="*/ 207 w 126"/>
                <a:gd name="T11" fmla="*/ 106 h 55"/>
                <a:gd name="T12" fmla="*/ 58 w 126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55">
                  <a:moveTo>
                    <a:pt x="28" y="55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8"/>
                  </a:cubicBezTo>
                  <a:cubicBezTo>
                    <a:pt x="126" y="43"/>
                    <a:pt x="114" y="55"/>
                    <a:pt x="99" y="55"/>
                  </a:cubicBezTo>
                  <a:lnTo>
                    <a:pt x="28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0" name="Freeform 35">
              <a:extLst>
                <a:ext uri="{FF2B5EF4-FFF2-40B4-BE49-F238E27FC236}">
                  <a16:creationId xmlns="" xmlns:a16="http://schemas.microsoft.com/office/drawing/2014/main" id="{B97421F4-2661-47F1-93E3-AED40956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1752"/>
              <a:ext cx="218" cy="106"/>
            </a:xfrm>
            <a:custGeom>
              <a:avLst/>
              <a:gdLst>
                <a:gd name="T0" fmla="*/ 57 w 104"/>
                <a:gd name="T1" fmla="*/ 106 h 55"/>
                <a:gd name="T2" fmla="*/ 0 w 104"/>
                <a:gd name="T3" fmla="*/ 54 h 55"/>
                <a:gd name="T4" fmla="*/ 57 w 104"/>
                <a:gd name="T5" fmla="*/ 0 h 55"/>
                <a:gd name="T6" fmla="*/ 159 w 104"/>
                <a:gd name="T7" fmla="*/ 0 h 55"/>
                <a:gd name="T8" fmla="*/ 218 w 104"/>
                <a:gd name="T9" fmla="*/ 54 h 55"/>
                <a:gd name="T10" fmla="*/ 159 w 104"/>
                <a:gd name="T11" fmla="*/ 106 h 55"/>
                <a:gd name="T12" fmla="*/ 57 w 104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2" y="0"/>
                    <a:pt x="104" y="12"/>
                    <a:pt x="104" y="28"/>
                  </a:cubicBezTo>
                  <a:cubicBezTo>
                    <a:pt x="104" y="43"/>
                    <a:pt x="92" y="55"/>
                    <a:pt x="76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0078C1"/>
            </a:solidFill>
            <a:ln w="4763" cap="flat">
              <a:solidFill>
                <a:srgbClr val="0078C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91" name="Freeform 36">
              <a:extLst>
                <a:ext uri="{FF2B5EF4-FFF2-40B4-BE49-F238E27FC236}">
                  <a16:creationId xmlns="" xmlns:a16="http://schemas.microsoft.com/office/drawing/2014/main" id="{210F84D0-148C-4E00-B36D-E8395691D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1752"/>
              <a:ext cx="179" cy="106"/>
            </a:xfrm>
            <a:custGeom>
              <a:avLst/>
              <a:gdLst>
                <a:gd name="T0" fmla="*/ 56 w 86"/>
                <a:gd name="T1" fmla="*/ 106 h 55"/>
                <a:gd name="T2" fmla="*/ 0 w 86"/>
                <a:gd name="T3" fmla="*/ 54 h 55"/>
                <a:gd name="T4" fmla="*/ 56 w 86"/>
                <a:gd name="T5" fmla="*/ 0 h 55"/>
                <a:gd name="T6" fmla="*/ 123 w 86"/>
                <a:gd name="T7" fmla="*/ 0 h 55"/>
                <a:gd name="T8" fmla="*/ 179 w 86"/>
                <a:gd name="T9" fmla="*/ 54 h 55"/>
                <a:gd name="T10" fmla="*/ 123 w 86"/>
                <a:gd name="T11" fmla="*/ 106 h 55"/>
                <a:gd name="T12" fmla="*/ 56 w 86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86" y="12"/>
                    <a:pt x="86" y="28"/>
                  </a:cubicBezTo>
                  <a:cubicBezTo>
                    <a:pt x="86" y="43"/>
                    <a:pt x="74" y="55"/>
                    <a:pt x="59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2" name="Rectangle 38">
              <a:extLst>
                <a:ext uri="{FF2B5EF4-FFF2-40B4-BE49-F238E27FC236}">
                  <a16:creationId xmlns="" xmlns:a16="http://schemas.microsoft.com/office/drawing/2014/main" id="{54039410-EE9A-4BD5-8BE3-9C263ED7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76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3</a:t>
              </a:r>
              <a:endParaRPr lang="en-US" altLang="en-US" sz="1000"/>
            </a:p>
          </p:txBody>
        </p:sp>
        <p:sp>
          <p:nvSpPr>
            <p:cNvPr id="7193" name="Rectangle 40">
              <a:extLst>
                <a:ext uri="{FF2B5EF4-FFF2-40B4-BE49-F238E27FC236}">
                  <a16:creationId xmlns="" xmlns:a16="http://schemas.microsoft.com/office/drawing/2014/main" id="{33C33AAE-772C-4A71-9310-C4A109BB3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7" y="176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altLang="en-US" sz="1000"/>
            </a:p>
          </p:txBody>
        </p:sp>
        <p:sp>
          <p:nvSpPr>
            <p:cNvPr id="7194" name="Rectangle 41">
              <a:extLst>
                <a:ext uri="{FF2B5EF4-FFF2-40B4-BE49-F238E27FC236}">
                  <a16:creationId xmlns="" xmlns:a16="http://schemas.microsoft.com/office/drawing/2014/main" id="{E8C4AC66-A873-4B65-B0B6-1D101995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" y="176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FFFFFF"/>
                  </a:solidFill>
                  <a:latin typeface="Myriad Roman" charset="0"/>
                </a:rPr>
                <a:t>2</a:t>
              </a:r>
              <a:endParaRPr lang="en-US" altLang="en-US" sz="1000"/>
            </a:p>
          </p:txBody>
        </p:sp>
        <p:sp>
          <p:nvSpPr>
            <p:cNvPr id="7195" name="Rectangle 43">
              <a:extLst>
                <a:ext uri="{FF2B5EF4-FFF2-40B4-BE49-F238E27FC236}">
                  <a16:creationId xmlns="" xmlns:a16="http://schemas.microsoft.com/office/drawing/2014/main" id="{2621F4AE-BADF-486F-8467-2A448548D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76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 sz="1000"/>
            </a:p>
          </p:txBody>
        </p:sp>
        <p:sp>
          <p:nvSpPr>
            <p:cNvPr id="7196" name="Rectangle 44">
              <a:extLst>
                <a:ext uri="{FF2B5EF4-FFF2-40B4-BE49-F238E27FC236}">
                  <a16:creationId xmlns="" xmlns:a16="http://schemas.microsoft.com/office/drawing/2014/main" id="{3C3E2A47-7792-4389-BF62-58CEF0D9E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717"/>
              <a:ext cx="1014" cy="171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197" name="Freeform 45">
              <a:extLst>
                <a:ext uri="{FF2B5EF4-FFF2-40B4-BE49-F238E27FC236}">
                  <a16:creationId xmlns="" xmlns:a16="http://schemas.microsoft.com/office/drawing/2014/main" id="{310020C5-34FF-4768-AFB8-A7ECBE860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536"/>
              <a:ext cx="252" cy="237"/>
            </a:xfrm>
            <a:custGeom>
              <a:avLst/>
              <a:gdLst>
                <a:gd name="T0" fmla="*/ 98 w 121"/>
                <a:gd name="T1" fmla="*/ 0 h 123"/>
                <a:gd name="T2" fmla="*/ 196 w 121"/>
                <a:gd name="T3" fmla="*/ 125 h 123"/>
                <a:gd name="T4" fmla="*/ 204 w 121"/>
                <a:gd name="T5" fmla="*/ 137 h 123"/>
                <a:gd name="T6" fmla="*/ 231 w 121"/>
                <a:gd name="T7" fmla="*/ 171 h 123"/>
                <a:gd name="T8" fmla="*/ 202 w 121"/>
                <a:gd name="T9" fmla="*/ 224 h 123"/>
                <a:gd name="T10" fmla="*/ 137 w 121"/>
                <a:gd name="T11" fmla="*/ 208 h 123"/>
                <a:gd name="T12" fmla="*/ 83 w 121"/>
                <a:gd name="T13" fmla="*/ 152 h 123"/>
                <a:gd name="T14" fmla="*/ 0 w 121"/>
                <a:gd name="T15" fmla="*/ 71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solidFill>
              <a:srgbClr val="FFFFFF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98" name="Freeform 46">
              <a:extLst>
                <a:ext uri="{FF2B5EF4-FFF2-40B4-BE49-F238E27FC236}">
                  <a16:creationId xmlns="" xmlns:a16="http://schemas.microsoft.com/office/drawing/2014/main" id="{3354F8CB-C5CE-441B-A302-D278ADA23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536"/>
              <a:ext cx="252" cy="237"/>
            </a:xfrm>
            <a:custGeom>
              <a:avLst/>
              <a:gdLst>
                <a:gd name="T0" fmla="*/ 98 w 121"/>
                <a:gd name="T1" fmla="*/ 0 h 123"/>
                <a:gd name="T2" fmla="*/ 196 w 121"/>
                <a:gd name="T3" fmla="*/ 125 h 123"/>
                <a:gd name="T4" fmla="*/ 204 w 121"/>
                <a:gd name="T5" fmla="*/ 137 h 123"/>
                <a:gd name="T6" fmla="*/ 231 w 121"/>
                <a:gd name="T7" fmla="*/ 171 h 123"/>
                <a:gd name="T8" fmla="*/ 202 w 121"/>
                <a:gd name="T9" fmla="*/ 224 h 123"/>
                <a:gd name="T10" fmla="*/ 137 w 121"/>
                <a:gd name="T11" fmla="*/ 208 h 123"/>
                <a:gd name="T12" fmla="*/ 83 w 121"/>
                <a:gd name="T13" fmla="*/ 152 h 123"/>
                <a:gd name="T14" fmla="*/ 0 w 121"/>
                <a:gd name="T15" fmla="*/ 71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9" name="Freeform 47">
              <a:extLst>
                <a:ext uri="{FF2B5EF4-FFF2-40B4-BE49-F238E27FC236}">
                  <a16:creationId xmlns="" xmlns:a16="http://schemas.microsoft.com/office/drawing/2014/main" id="{DC2B78A0-82ED-4B8A-8F78-4EA113420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617"/>
              <a:ext cx="45" cy="35"/>
            </a:xfrm>
            <a:custGeom>
              <a:avLst/>
              <a:gdLst>
                <a:gd name="T0" fmla="*/ 0 w 22"/>
                <a:gd name="T1" fmla="*/ 35 h 18"/>
                <a:gd name="T2" fmla="*/ 27 w 22"/>
                <a:gd name="T3" fmla="*/ 10 h 18"/>
                <a:gd name="T4" fmla="*/ 45 w 22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solidFill>
              <a:srgbClr val="FFFFFF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00" name="Freeform 48">
              <a:extLst>
                <a:ext uri="{FF2B5EF4-FFF2-40B4-BE49-F238E27FC236}">
                  <a16:creationId xmlns="" xmlns:a16="http://schemas.microsoft.com/office/drawing/2014/main" id="{10A1D24D-C94D-4BF3-A222-7F93DE8EF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1617"/>
              <a:ext cx="45" cy="35"/>
            </a:xfrm>
            <a:custGeom>
              <a:avLst/>
              <a:gdLst>
                <a:gd name="T0" fmla="*/ 0 w 22"/>
                <a:gd name="T1" fmla="*/ 35 h 18"/>
                <a:gd name="T2" fmla="*/ 27 w 22"/>
                <a:gd name="T3" fmla="*/ 10 h 18"/>
                <a:gd name="T4" fmla="*/ 45 w 22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1" name="Freeform 49">
              <a:extLst>
                <a:ext uri="{FF2B5EF4-FFF2-40B4-BE49-F238E27FC236}">
                  <a16:creationId xmlns="" xmlns:a16="http://schemas.microsoft.com/office/drawing/2014/main" id="{F0FCA954-911C-4D1E-95A7-9C4FFDB1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" y="1629"/>
              <a:ext cx="22" cy="15"/>
            </a:xfrm>
            <a:custGeom>
              <a:avLst/>
              <a:gdLst>
                <a:gd name="T0" fmla="*/ 0 w 10"/>
                <a:gd name="T1" fmla="*/ 15 h 8"/>
                <a:gd name="T2" fmla="*/ 22 w 10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solidFill>
              <a:srgbClr val="FFFFFF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02" name="Freeform 50">
              <a:extLst>
                <a:ext uri="{FF2B5EF4-FFF2-40B4-BE49-F238E27FC236}">
                  <a16:creationId xmlns="" xmlns:a16="http://schemas.microsoft.com/office/drawing/2014/main" id="{20BC9119-8744-455D-926E-D44570704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" y="1629"/>
              <a:ext cx="22" cy="15"/>
            </a:xfrm>
            <a:custGeom>
              <a:avLst/>
              <a:gdLst>
                <a:gd name="T0" fmla="*/ 0 w 10"/>
                <a:gd name="T1" fmla="*/ 15 h 8"/>
                <a:gd name="T2" fmla="*/ 22 w 10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3" name="Freeform 51">
              <a:extLst>
                <a:ext uri="{FF2B5EF4-FFF2-40B4-BE49-F238E27FC236}">
                  <a16:creationId xmlns="" xmlns:a16="http://schemas.microsoft.com/office/drawing/2014/main" id="{4BD43927-1C4B-4C5A-B0C6-EADE9A9CE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1639"/>
              <a:ext cx="35" cy="16"/>
            </a:xfrm>
            <a:custGeom>
              <a:avLst/>
              <a:gdLst>
                <a:gd name="T0" fmla="*/ 0 w 17"/>
                <a:gd name="T1" fmla="*/ 16 h 9"/>
                <a:gd name="T2" fmla="*/ 35 w 17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solidFill>
              <a:srgbClr val="FFFFFF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04" name="Freeform 52">
              <a:extLst>
                <a:ext uri="{FF2B5EF4-FFF2-40B4-BE49-F238E27FC236}">
                  <a16:creationId xmlns="" xmlns:a16="http://schemas.microsoft.com/office/drawing/2014/main" id="{75487BD2-CF91-48D3-A30E-D6408D512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1639"/>
              <a:ext cx="35" cy="16"/>
            </a:xfrm>
            <a:custGeom>
              <a:avLst/>
              <a:gdLst>
                <a:gd name="T0" fmla="*/ 0 w 17"/>
                <a:gd name="T1" fmla="*/ 16 h 9"/>
                <a:gd name="T2" fmla="*/ 35 w 17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5" name="Freeform 53">
              <a:extLst>
                <a:ext uri="{FF2B5EF4-FFF2-40B4-BE49-F238E27FC236}">
                  <a16:creationId xmlns="" xmlns:a16="http://schemas.microsoft.com/office/drawing/2014/main" id="{B85750B2-FD24-41ED-9AB8-704B2A8D0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1644"/>
              <a:ext cx="54" cy="25"/>
            </a:xfrm>
            <a:custGeom>
              <a:avLst/>
              <a:gdLst>
                <a:gd name="T0" fmla="*/ 0 w 45"/>
                <a:gd name="T1" fmla="*/ 25 h 22"/>
                <a:gd name="T2" fmla="*/ 20 w 45"/>
                <a:gd name="T3" fmla="*/ 19 h 22"/>
                <a:gd name="T4" fmla="*/ 54 w 45"/>
                <a:gd name="T5" fmla="*/ 0 h 22"/>
                <a:gd name="T6" fmla="*/ 0 w 45"/>
                <a:gd name="T7" fmla="*/ 25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6" name="Freeform 54">
              <a:extLst>
                <a:ext uri="{FF2B5EF4-FFF2-40B4-BE49-F238E27FC236}">
                  <a16:creationId xmlns="" xmlns:a16="http://schemas.microsoft.com/office/drawing/2014/main" id="{379012AE-DFA8-4360-873B-E6A54447C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1644"/>
              <a:ext cx="54" cy="25"/>
            </a:xfrm>
            <a:custGeom>
              <a:avLst/>
              <a:gdLst>
                <a:gd name="T0" fmla="*/ 0 w 45"/>
                <a:gd name="T1" fmla="*/ 25 h 22"/>
                <a:gd name="T2" fmla="*/ 20 w 45"/>
                <a:gd name="T3" fmla="*/ 19 h 22"/>
                <a:gd name="T4" fmla="*/ 54 w 45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7" name="Freeform 55">
              <a:extLst>
                <a:ext uri="{FF2B5EF4-FFF2-40B4-BE49-F238E27FC236}">
                  <a16:creationId xmlns="" xmlns:a16="http://schemas.microsoft.com/office/drawing/2014/main" id="{855B8804-B495-46C3-8D3B-49B93DF29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1704"/>
              <a:ext cx="90" cy="48"/>
            </a:xfrm>
            <a:custGeom>
              <a:avLst/>
              <a:gdLst>
                <a:gd name="T0" fmla="*/ 82 w 43"/>
                <a:gd name="T1" fmla="*/ 8 h 25"/>
                <a:gd name="T2" fmla="*/ 65 w 43"/>
                <a:gd name="T3" fmla="*/ 23 h 25"/>
                <a:gd name="T4" fmla="*/ 44 w 43"/>
                <a:gd name="T5" fmla="*/ 36 h 25"/>
                <a:gd name="T6" fmla="*/ 17 w 43"/>
                <a:gd name="T7" fmla="*/ 36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solidFill>
              <a:srgbClr val="FFFFFF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08" name="Freeform 56">
              <a:extLst>
                <a:ext uri="{FF2B5EF4-FFF2-40B4-BE49-F238E27FC236}">
                  <a16:creationId xmlns="" xmlns:a16="http://schemas.microsoft.com/office/drawing/2014/main" id="{1F6DB425-A205-41AE-8351-930E8638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1704"/>
              <a:ext cx="90" cy="48"/>
            </a:xfrm>
            <a:custGeom>
              <a:avLst/>
              <a:gdLst>
                <a:gd name="T0" fmla="*/ 82 w 43"/>
                <a:gd name="T1" fmla="*/ 8 h 25"/>
                <a:gd name="T2" fmla="*/ 65 w 43"/>
                <a:gd name="T3" fmla="*/ 23 h 25"/>
                <a:gd name="T4" fmla="*/ 44 w 43"/>
                <a:gd name="T5" fmla="*/ 36 h 25"/>
                <a:gd name="T6" fmla="*/ 17 w 43"/>
                <a:gd name="T7" fmla="*/ 36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9" name="Freeform 57">
              <a:extLst>
                <a:ext uri="{FF2B5EF4-FFF2-40B4-BE49-F238E27FC236}">
                  <a16:creationId xmlns="" xmlns:a16="http://schemas.microsoft.com/office/drawing/2014/main" id="{032C6931-1580-4D2D-8498-F393B0BC1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1669"/>
              <a:ext cx="51" cy="28"/>
            </a:xfrm>
            <a:custGeom>
              <a:avLst/>
              <a:gdLst>
                <a:gd name="T0" fmla="*/ 0 w 24"/>
                <a:gd name="T1" fmla="*/ 28 h 15"/>
                <a:gd name="T2" fmla="*/ 51 w 24"/>
                <a:gd name="T3" fmla="*/ 6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solidFill>
              <a:srgbClr val="FFFFFF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10" name="Freeform 58">
              <a:extLst>
                <a:ext uri="{FF2B5EF4-FFF2-40B4-BE49-F238E27FC236}">
                  <a16:creationId xmlns="" xmlns:a16="http://schemas.microsoft.com/office/drawing/2014/main" id="{00BF49CA-B254-4815-8EFE-CE028CAEC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1669"/>
              <a:ext cx="51" cy="28"/>
            </a:xfrm>
            <a:custGeom>
              <a:avLst/>
              <a:gdLst>
                <a:gd name="T0" fmla="*/ 0 w 24"/>
                <a:gd name="T1" fmla="*/ 28 h 15"/>
                <a:gd name="T2" fmla="*/ 51 w 24"/>
                <a:gd name="T3" fmla="*/ 6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1" name="Line 59">
              <a:extLst>
                <a:ext uri="{FF2B5EF4-FFF2-40B4-BE49-F238E27FC236}">
                  <a16:creationId xmlns="" xmlns:a16="http://schemas.microsoft.com/office/drawing/2014/main" id="{1D6F61E9-4FB1-4065-9B1D-315F43A64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2" name="Rectangle 60">
              <a:extLst>
                <a:ext uri="{FF2B5EF4-FFF2-40B4-BE49-F238E27FC236}">
                  <a16:creationId xmlns="" xmlns:a16="http://schemas.microsoft.com/office/drawing/2014/main" id="{9ABEFF72-486A-46B3-973B-8E6DBDFF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968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2</a:t>
              </a:r>
              <a:endParaRPr lang="en-US" altLang="en-US" sz="1000"/>
            </a:p>
          </p:txBody>
        </p:sp>
      </p:grpSp>
      <p:sp>
        <p:nvSpPr>
          <p:cNvPr id="7178" name="Text Box 62">
            <a:extLst>
              <a:ext uri="{FF2B5EF4-FFF2-40B4-BE49-F238E27FC236}">
                <a16:creationId xmlns="" xmlns:a16="http://schemas.microsoft.com/office/drawing/2014/main" id="{825FCD67-7C69-4380-A7BD-5DFC9D40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305176"/>
            <a:ext cx="768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i="1"/>
              <a:t>digital </a:t>
            </a:r>
          </a:p>
          <a:p>
            <a:pPr eaLnBrk="1" hangingPunct="1"/>
            <a:r>
              <a:rPr lang="en-US" altLang="en-US" sz="1600" i="1"/>
              <a:t>signal</a:t>
            </a:r>
          </a:p>
        </p:txBody>
      </p:sp>
      <p:sp>
        <p:nvSpPr>
          <p:cNvPr id="7179" name="Rectangle 63">
            <a:extLst>
              <a:ext uri="{FF2B5EF4-FFF2-40B4-BE49-F238E27FC236}">
                <a16:creationId xmlns="" xmlns:a16="http://schemas.microsoft.com/office/drawing/2014/main" id="{15C5F3CA-45D0-40FC-93FA-D0F39709C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6" y="1143000"/>
            <a:ext cx="4429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Digital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Finite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Ex: button pressed on a keypad</a:t>
            </a:r>
          </a:p>
        </p:txBody>
      </p:sp>
      <p:sp>
        <p:nvSpPr>
          <p:cNvPr id="7180" name="Text Box 66">
            <a:extLst>
              <a:ext uri="{FF2B5EF4-FFF2-40B4-BE49-F238E27FC236}">
                <a16:creationId xmlns="" xmlns:a16="http://schemas.microsoft.com/office/drawing/2014/main" id="{16CD6400-15CE-4393-B0C4-E93C15B55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63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  <p:sp>
        <p:nvSpPr>
          <p:cNvPr id="7181" name="Text Box 67">
            <a:extLst>
              <a:ext uri="{FF2B5EF4-FFF2-40B4-BE49-F238E27FC236}">
                <a16:creationId xmlns="" xmlns:a16="http://schemas.microsoft.com/office/drawing/2014/main" id="{26C65EE0-255E-43F3-877A-045CECCD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7182" name="Text Box 68">
            <a:extLst>
              <a:ext uri="{FF2B5EF4-FFF2-40B4-BE49-F238E27FC236}">
                <a16:creationId xmlns="" xmlns:a16="http://schemas.microsoft.com/office/drawing/2014/main" id="{C914D468-6204-4D58-92CC-A126834BB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435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2</a:t>
            </a:r>
          </a:p>
        </p:txBody>
      </p:sp>
      <p:sp>
        <p:nvSpPr>
          <p:cNvPr id="7183" name="Text Box 69">
            <a:extLst>
              <a:ext uri="{FF2B5EF4-FFF2-40B4-BE49-F238E27FC236}">
                <a16:creationId xmlns="" xmlns:a16="http://schemas.microsoft.com/office/drawing/2014/main" id="{8E47FF87-AAB9-4633-805F-C4133CEC9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958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3</a:t>
            </a:r>
          </a:p>
        </p:txBody>
      </p:sp>
      <p:sp>
        <p:nvSpPr>
          <p:cNvPr id="7184" name="Text Box 70">
            <a:extLst>
              <a:ext uri="{FF2B5EF4-FFF2-40B4-BE49-F238E27FC236}">
                <a16:creationId xmlns="" xmlns:a16="http://schemas.microsoft.com/office/drawing/2014/main" id="{57BE483E-5DA7-4791-9E49-A8CFF8BF3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48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4</a:t>
            </a:r>
          </a:p>
        </p:txBody>
      </p:sp>
      <p:sp>
        <p:nvSpPr>
          <p:cNvPr id="7185" name="Text Box 71">
            <a:extLst>
              <a:ext uri="{FF2B5EF4-FFF2-40B4-BE49-F238E27FC236}">
                <a16:creationId xmlns="" xmlns:a16="http://schemas.microsoft.com/office/drawing/2014/main" id="{50FF8EDC-C1F4-4813-A973-DA3BB103F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495800"/>
            <a:ext cx="184537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Possible values:</a:t>
            </a:r>
          </a:p>
          <a:p>
            <a:pPr eaLnBrk="1" hangingPunct="1"/>
            <a:r>
              <a:rPr lang="en-US" altLang="en-US" sz="1400"/>
              <a:t>1.00, 1.01, 2.0000009, </a:t>
            </a:r>
          </a:p>
          <a:p>
            <a:pPr eaLnBrk="1" hangingPunct="1"/>
            <a:r>
              <a:rPr lang="en-US" altLang="en-US" sz="1400"/>
              <a:t>... infinite possibilities</a:t>
            </a:r>
          </a:p>
        </p:txBody>
      </p:sp>
      <p:sp>
        <p:nvSpPr>
          <p:cNvPr id="7186" name="Text Box 72">
            <a:extLst>
              <a:ext uri="{FF2B5EF4-FFF2-40B4-BE49-F238E27FC236}">
                <a16:creationId xmlns="" xmlns:a16="http://schemas.microsoft.com/office/drawing/2014/main" id="{418F7712-E51A-42D7-97ED-D9A09FE66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075" y="4572000"/>
            <a:ext cx="13388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Possible values:</a:t>
            </a:r>
          </a:p>
          <a:p>
            <a:pPr eaLnBrk="1" hangingPunct="1"/>
            <a:r>
              <a:rPr lang="en-US" altLang="en-US" sz="1400"/>
              <a:t>0, 1, 2, 3, or 4.</a:t>
            </a:r>
          </a:p>
          <a:p>
            <a:pPr eaLnBrk="1" hangingPunct="1"/>
            <a:r>
              <a:rPr lang="en-US" altLang="en-US" sz="1400"/>
              <a:t>That’s it. </a:t>
            </a:r>
          </a:p>
        </p:txBody>
      </p:sp>
      <p:sp>
        <p:nvSpPr>
          <p:cNvPr id="7187" name="Text Box 85">
            <a:extLst>
              <a:ext uri="{FF2B5EF4-FFF2-40B4-BE49-F238E27FC236}">
                <a16:creationId xmlns="" xmlns:a16="http://schemas.microsoft.com/office/drawing/2014/main" id="{9CD3AF54-7220-4DE5-9282-4BC1F757D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52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01A8B-056C-4BA6-9391-21B81F8D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3598"/>
          </a:xfrm>
        </p:spPr>
        <p:txBody>
          <a:bodyPr>
            <a:normAutofit fontScale="90000"/>
          </a:bodyPr>
          <a:lstStyle/>
          <a:p>
            <a:r>
              <a:rPr lang="en-US" dirty="0"/>
              <a:t>TEXT and REFERENCE BOOKS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AB353A-2A51-4B37-BF68-859E0110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195754"/>
            <a:ext cx="11521440" cy="584512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endParaRPr lang="en-IN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TEXT BOOKS: 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15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C.H. Roth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L.L.Kinney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“Fundamentals of Logic Design”, Cengage Learning, 2014 </a:t>
            </a:r>
          </a:p>
          <a:p>
            <a:pPr marL="0" indent="0" algn="just">
              <a:lnSpc>
                <a:spcPct val="150000"/>
              </a:lnSpc>
              <a:spcAft>
                <a:spcPts val="15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William Stallings, “Computer Architecture and Organization Designing for Performance”, Pearson Education, 2014. </a:t>
            </a:r>
          </a:p>
          <a:p>
            <a:pPr marL="0" indent="0" algn="just">
              <a:lnSpc>
                <a:spcPct val="150000"/>
              </a:lnSpc>
              <a:spcAft>
                <a:spcPts val="15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David A. Patterson, John L. Hennessy, “Computer Organization and Design: The Hardware/Software Interface”, Morgan Kaufmann, 2013. </a:t>
            </a:r>
          </a:p>
          <a:p>
            <a:pPr marL="0" indent="0" algn="just">
              <a:lnSpc>
                <a:spcPct val="150000"/>
              </a:lnSpc>
              <a:spcAft>
                <a:spcPts val="15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4.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C.Hamacher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Z.Vranesic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S.Zaky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N.Manjikian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“Computer Organization and Embedded Systems”, McGraw-Hill, 2012.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5. N. Nisan and S.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Schocken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“The Elements of Computing Systems – Building a Modern Computer from First Principles”, The MIT Press, 2005.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REFERENCES: </a:t>
            </a:r>
            <a:endParaRPr lang="en-IN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15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Mano M.M, "Computer System Architecture", Pearson Education, 2017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S. Brown, Z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Vranesic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“Fundamentals of Digital Logic with VHDL Design”, McGraw-Hill Education, 2009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156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="" xmlns:a16="http://schemas.microsoft.com/office/drawing/2014/main" id="{878B775D-8470-4B5D-9384-ACBBFD999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9C847A-BB97-4985-B4CA-E4EAC72B4E2D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="" xmlns:a16="http://schemas.microsoft.com/office/drawing/2014/main" id="{10EC532D-F14D-4AE9-AEA2-FAD6745BF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97" y="226093"/>
            <a:ext cx="11029616" cy="1188720"/>
          </a:xfrm>
        </p:spPr>
        <p:txBody>
          <a:bodyPr/>
          <a:lstStyle/>
          <a:p>
            <a:pPr eaLnBrk="1" hangingPunct="1"/>
            <a:r>
              <a:rPr lang="en-US" altLang="en-US" dirty="0"/>
              <a:t>Digital Signals with Only Two Values: Binary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="" xmlns:a16="http://schemas.microsoft.com/office/drawing/2014/main" id="{EAD73277-E652-4E73-8767-E8F812F29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1" y="1219200"/>
            <a:ext cx="5743575" cy="4876800"/>
          </a:xfrm>
        </p:spPr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accent1"/>
                </a:solidFill>
              </a:rPr>
              <a:t>Binary</a:t>
            </a:r>
            <a:r>
              <a:rPr lang="en-US" altLang="en-US"/>
              <a:t> digital signal -- only </a:t>
            </a:r>
            <a:r>
              <a:rPr lang="en-US" altLang="en-US" i="1"/>
              <a:t>two</a:t>
            </a:r>
            <a:r>
              <a:rPr lang="en-US" altLang="en-US"/>
              <a:t> possible values</a:t>
            </a:r>
          </a:p>
          <a:p>
            <a:pPr lvl="1" eaLnBrk="1" hangingPunct="1"/>
            <a:r>
              <a:rPr lang="en-US" altLang="en-US"/>
              <a:t>Typically represented as </a:t>
            </a:r>
            <a:r>
              <a:rPr lang="en-US" altLang="en-US" b="1"/>
              <a:t>0</a:t>
            </a:r>
            <a:r>
              <a:rPr lang="en-US" altLang="en-US"/>
              <a:t> and </a:t>
            </a:r>
            <a:r>
              <a:rPr lang="en-US" altLang="en-US" b="1"/>
              <a:t>1</a:t>
            </a:r>
          </a:p>
          <a:p>
            <a:pPr lvl="1" eaLnBrk="1" hangingPunct="1"/>
            <a:r>
              <a:rPr lang="en-US" altLang="en-US"/>
              <a:t>One 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/>
              <a:t>inary dig</a:t>
            </a:r>
            <a:r>
              <a:rPr lang="en-US" altLang="en-US" i="1">
                <a:solidFill>
                  <a:schemeClr val="accent1"/>
                </a:solidFill>
              </a:rPr>
              <a:t>it</a:t>
            </a:r>
            <a:r>
              <a:rPr lang="en-US" altLang="en-US"/>
              <a:t> is a </a:t>
            </a:r>
            <a:r>
              <a:rPr lang="en-US" altLang="en-US" b="1" i="1">
                <a:solidFill>
                  <a:schemeClr val="accent1"/>
                </a:solidFill>
              </a:rPr>
              <a:t>bit</a:t>
            </a:r>
          </a:p>
          <a:p>
            <a:pPr lvl="1" eaLnBrk="1" hangingPunct="1"/>
            <a:r>
              <a:rPr lang="en-US" altLang="en-US"/>
              <a:t>We’ll only consider </a:t>
            </a:r>
            <a:r>
              <a:rPr lang="en-US" altLang="en-US" i="1"/>
              <a:t>binary</a:t>
            </a:r>
            <a:r>
              <a:rPr lang="en-US" altLang="en-US"/>
              <a:t> digital signals</a:t>
            </a:r>
          </a:p>
          <a:p>
            <a:pPr lvl="1" eaLnBrk="1" hangingPunct="1"/>
            <a:r>
              <a:rPr lang="en-US" altLang="en-US"/>
              <a:t>Binary is popular because</a:t>
            </a:r>
          </a:p>
          <a:p>
            <a:pPr lvl="2" eaLnBrk="1" hangingPunct="1"/>
            <a:r>
              <a:rPr lang="en-US" altLang="en-US"/>
              <a:t>Transistors, the basic digital electric component, operate using </a:t>
            </a:r>
            <a:r>
              <a:rPr lang="en-US" altLang="en-US" i="1"/>
              <a:t>two</a:t>
            </a:r>
            <a:r>
              <a:rPr lang="en-US" altLang="en-US"/>
              <a:t> voltages (more in Ch. 2)</a:t>
            </a:r>
          </a:p>
          <a:p>
            <a:pPr lvl="2" eaLnBrk="1" hangingPunct="1"/>
            <a:r>
              <a:rPr lang="en-US" altLang="en-US"/>
              <a:t>Storing/transmitting one of </a:t>
            </a:r>
            <a:r>
              <a:rPr lang="en-US" altLang="en-US" i="1"/>
              <a:t>two</a:t>
            </a:r>
            <a:r>
              <a:rPr lang="en-US" altLang="en-US"/>
              <a:t> values is easier than three or more (e.g., loud beep or quiet beep, reflection or no reflection)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9221" name="Line 4">
            <a:extLst>
              <a:ext uri="{FF2B5EF4-FFF2-40B4-BE49-F238E27FC236}">
                <a16:creationId xmlns="" xmlns:a16="http://schemas.microsoft.com/office/drawing/2014/main" id="{D5EA60B2-605E-44C7-A4ED-CB37625B9F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29600" y="205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2" name="Line 5">
            <a:extLst>
              <a:ext uri="{FF2B5EF4-FFF2-40B4-BE49-F238E27FC236}">
                <a16:creationId xmlns="" xmlns:a16="http://schemas.microsoft.com/office/drawing/2014/main" id="{7F34414A-3E1C-47EA-954B-5D71A8B04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3" name="Text Box 6">
            <a:extLst>
              <a:ext uri="{FF2B5EF4-FFF2-40B4-BE49-F238E27FC236}">
                <a16:creationId xmlns="" xmlns:a16="http://schemas.microsoft.com/office/drawing/2014/main" id="{B70D18F7-720A-4774-9327-C8B0DD7FC8B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619207" y="2134394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value</a:t>
            </a:r>
          </a:p>
        </p:txBody>
      </p:sp>
      <p:sp>
        <p:nvSpPr>
          <p:cNvPr id="9224" name="Text Box 7">
            <a:extLst>
              <a:ext uri="{FF2B5EF4-FFF2-40B4-BE49-F238E27FC236}">
                <a16:creationId xmlns="" xmlns:a16="http://schemas.microsoft.com/office/drawing/2014/main" id="{720F5779-DEF4-423B-B309-FCD4CFBC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048001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time</a:t>
            </a:r>
          </a:p>
        </p:txBody>
      </p:sp>
      <p:sp>
        <p:nvSpPr>
          <p:cNvPr id="9225" name="Freeform 8">
            <a:extLst>
              <a:ext uri="{FF2B5EF4-FFF2-40B4-BE49-F238E27FC236}">
                <a16:creationId xmlns="" xmlns:a16="http://schemas.microsoft.com/office/drawing/2014/main" id="{7062F1A9-5AA6-4585-824A-6689C5DDF325}"/>
              </a:ext>
            </a:extLst>
          </p:cNvPr>
          <p:cNvSpPr>
            <a:spLocks/>
          </p:cNvSpPr>
          <p:nvPr/>
        </p:nvSpPr>
        <p:spPr bwMode="auto">
          <a:xfrm>
            <a:off x="8229600" y="2819400"/>
            <a:ext cx="1371600" cy="228600"/>
          </a:xfrm>
          <a:custGeom>
            <a:avLst/>
            <a:gdLst>
              <a:gd name="T0" fmla="*/ 0 w 864"/>
              <a:gd name="T1" fmla="*/ 228600 h 144"/>
              <a:gd name="T2" fmla="*/ 381000 w 864"/>
              <a:gd name="T3" fmla="*/ 228600 h 144"/>
              <a:gd name="T4" fmla="*/ 381000 w 864"/>
              <a:gd name="T5" fmla="*/ 0 h 144"/>
              <a:gd name="T6" fmla="*/ 762000 w 864"/>
              <a:gd name="T7" fmla="*/ 0 h 144"/>
              <a:gd name="T8" fmla="*/ 762000 w 864"/>
              <a:gd name="T9" fmla="*/ 228600 h 144"/>
              <a:gd name="T10" fmla="*/ 1143000 w 864"/>
              <a:gd name="T11" fmla="*/ 228600 h 144"/>
              <a:gd name="T12" fmla="*/ 1143000 w 864"/>
              <a:gd name="T13" fmla="*/ 0 h 144"/>
              <a:gd name="T14" fmla="*/ 1371600 w 864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64" h="144">
                <a:moveTo>
                  <a:pt x="0" y="144"/>
                </a:moveTo>
                <a:lnTo>
                  <a:pt x="240" y="144"/>
                </a:lnTo>
                <a:lnTo>
                  <a:pt x="240" y="0"/>
                </a:lnTo>
                <a:lnTo>
                  <a:pt x="480" y="0"/>
                </a:lnTo>
                <a:lnTo>
                  <a:pt x="480" y="144"/>
                </a:lnTo>
                <a:lnTo>
                  <a:pt x="720" y="144"/>
                </a:lnTo>
                <a:lnTo>
                  <a:pt x="720" y="0"/>
                </a:lnTo>
                <a:lnTo>
                  <a:pt x="864" y="0"/>
                </a:ln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6" name="Text Box 9">
            <a:extLst>
              <a:ext uri="{FF2B5EF4-FFF2-40B4-BE49-F238E27FC236}">
                <a16:creationId xmlns="" xmlns:a16="http://schemas.microsoft.com/office/drawing/2014/main" id="{A0E9769D-EC64-423D-A675-71B8AC163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26908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1</a:t>
            </a:r>
          </a:p>
        </p:txBody>
      </p:sp>
      <p:sp>
        <p:nvSpPr>
          <p:cNvPr id="9227" name="Text Box 10">
            <a:extLst>
              <a:ext uri="{FF2B5EF4-FFF2-40B4-BE49-F238E27FC236}">
                <a16:creationId xmlns="" xmlns:a16="http://schemas.microsoft.com/office/drawing/2014/main" id="{71C53229-B37D-46B2-88EC-1BD3DD5C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29194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="" xmlns:a16="http://schemas.microsoft.com/office/drawing/2014/main" id="{BDA36FFB-AB70-42F9-A00B-E58556461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6552C9-6E42-4034-93A1-BED49529E4B8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="" xmlns:a16="http://schemas.microsoft.com/office/drawing/2014/main" id="{616F55D8-C18B-44B8-8BCD-A75023C6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-98438"/>
            <a:ext cx="11029616" cy="118872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Digitization Benefit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="" xmlns:a16="http://schemas.microsoft.com/office/drawing/2014/main" id="{0BCA185C-6551-44A0-9A5E-4EC17173E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3352800" cy="3581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Analog signal (e.g., audio) may lose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Voltage levels not saved/copied/transmitted perfectly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Digitized version enables near-perfect save/</a:t>
            </a:r>
            <a:r>
              <a:rPr lang="en-US" altLang="en-US" sz="1800" dirty="0" err="1"/>
              <a:t>cpy</a:t>
            </a:r>
            <a:r>
              <a:rPr lang="en-US" altLang="en-US" sz="1800" dirty="0"/>
              <a:t>/</a:t>
            </a:r>
            <a:r>
              <a:rPr lang="en-US" altLang="en-US" sz="1800" dirty="0" err="1"/>
              <a:t>trn</a:t>
            </a:r>
            <a:r>
              <a:rPr lang="en-US" altLang="en-US" sz="18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“Sample” voltage at particular rate, save sample using bit encoding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Voltage levels still not kept perfectly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But we can distinguish 0s from 1s</a:t>
            </a:r>
          </a:p>
        </p:txBody>
      </p:sp>
      <p:sp>
        <p:nvSpPr>
          <p:cNvPr id="11269" name="Text Box 7">
            <a:extLst>
              <a:ext uri="{FF2B5EF4-FFF2-40B4-BE49-F238E27FC236}">
                <a16:creationId xmlns="" xmlns:a16="http://schemas.microsoft.com/office/drawing/2014/main" id="{CFBFA929-C99E-489C-A01A-D3D8CE59A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2362201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time</a:t>
            </a:r>
          </a:p>
        </p:txBody>
      </p:sp>
      <p:grpSp>
        <p:nvGrpSpPr>
          <p:cNvPr id="11270" name="Group 168">
            <a:extLst>
              <a:ext uri="{FF2B5EF4-FFF2-40B4-BE49-F238E27FC236}">
                <a16:creationId xmlns="" xmlns:a16="http://schemas.microsoft.com/office/drawing/2014/main" id="{408C5C4F-1AB4-4409-9480-CB2A0F1D03D3}"/>
              </a:ext>
            </a:extLst>
          </p:cNvPr>
          <p:cNvGrpSpPr>
            <a:grpSpLocks/>
          </p:cNvGrpSpPr>
          <p:nvPr/>
        </p:nvGrpSpPr>
        <p:grpSpPr bwMode="auto">
          <a:xfrm>
            <a:off x="5181601" y="1214439"/>
            <a:ext cx="2219325" cy="1328737"/>
            <a:chOff x="2304" y="765"/>
            <a:chExt cx="1398" cy="837"/>
          </a:xfrm>
        </p:grpSpPr>
        <p:sp>
          <p:nvSpPr>
            <p:cNvPr id="11374" name="Line 4">
              <a:extLst>
                <a:ext uri="{FF2B5EF4-FFF2-40B4-BE49-F238E27FC236}">
                  <a16:creationId xmlns="" xmlns:a16="http://schemas.microsoft.com/office/drawing/2014/main" id="{BAA583A8-E577-4AB4-91EA-9FE8ACAA6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6" y="8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5" name="Line 5">
              <a:extLst>
                <a:ext uri="{FF2B5EF4-FFF2-40B4-BE49-F238E27FC236}">
                  <a16:creationId xmlns="" xmlns:a16="http://schemas.microsoft.com/office/drawing/2014/main" id="{E34FBDF9-E6E2-433F-B6B7-D0080C321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" y="148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6" name="Text Box 6">
              <a:extLst>
                <a:ext uri="{FF2B5EF4-FFF2-40B4-BE49-F238E27FC236}">
                  <a16:creationId xmlns="" xmlns:a16="http://schemas.microsoft.com/office/drawing/2014/main" id="{BEEB04A1-3890-49D6-A30B-801A6DE94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206" y="863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Volts</a:t>
              </a:r>
            </a:p>
          </p:txBody>
        </p:sp>
        <p:sp>
          <p:nvSpPr>
            <p:cNvPr id="11377" name="Freeform 8">
              <a:extLst>
                <a:ext uri="{FF2B5EF4-FFF2-40B4-BE49-F238E27FC236}">
                  <a16:creationId xmlns="" xmlns:a16="http://schemas.microsoft.com/office/drawing/2014/main" id="{A4C267CA-881B-468C-B24F-6B97E2188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822"/>
              <a:ext cx="816" cy="520"/>
            </a:xfrm>
            <a:custGeom>
              <a:avLst/>
              <a:gdLst>
                <a:gd name="T0" fmla="*/ 0 w 816"/>
                <a:gd name="T1" fmla="*/ 520 h 520"/>
                <a:gd name="T2" fmla="*/ 192 w 816"/>
                <a:gd name="T3" fmla="*/ 232 h 520"/>
                <a:gd name="T4" fmla="*/ 336 w 816"/>
                <a:gd name="T5" fmla="*/ 40 h 520"/>
                <a:gd name="T6" fmla="*/ 480 w 816"/>
                <a:gd name="T7" fmla="*/ 280 h 520"/>
                <a:gd name="T8" fmla="*/ 720 w 816"/>
                <a:gd name="T9" fmla="*/ 40 h 520"/>
                <a:gd name="T10" fmla="*/ 816 w 816"/>
                <a:gd name="T11" fmla="*/ 40 h 5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6" h="520">
                  <a:moveTo>
                    <a:pt x="0" y="520"/>
                  </a:moveTo>
                  <a:cubicBezTo>
                    <a:pt x="68" y="416"/>
                    <a:pt x="136" y="312"/>
                    <a:pt x="192" y="232"/>
                  </a:cubicBezTo>
                  <a:cubicBezTo>
                    <a:pt x="248" y="152"/>
                    <a:pt x="288" y="32"/>
                    <a:pt x="336" y="40"/>
                  </a:cubicBezTo>
                  <a:cubicBezTo>
                    <a:pt x="384" y="48"/>
                    <a:pt x="416" y="280"/>
                    <a:pt x="480" y="280"/>
                  </a:cubicBezTo>
                  <a:cubicBezTo>
                    <a:pt x="544" y="280"/>
                    <a:pt x="664" y="80"/>
                    <a:pt x="720" y="40"/>
                  </a:cubicBezTo>
                  <a:cubicBezTo>
                    <a:pt x="776" y="0"/>
                    <a:pt x="796" y="20"/>
                    <a:pt x="816" y="4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78" name="Text Box 9">
              <a:extLst>
                <a:ext uri="{FF2B5EF4-FFF2-40B4-BE49-F238E27FC236}">
                  <a16:creationId xmlns="" xmlns:a16="http://schemas.microsoft.com/office/drawing/2014/main" id="{63B2355F-80EA-4475-BB9E-A1ADCD97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39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11379" name="Text Box 10">
              <a:extLst>
                <a:ext uri="{FF2B5EF4-FFF2-40B4-BE49-F238E27FC236}">
                  <a16:creationId xmlns="" xmlns:a16="http://schemas.microsoft.com/office/drawing/2014/main" id="{8FEA0927-FD25-4889-B096-C29EA8FFD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24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11380" name="Text Box 11">
              <a:extLst>
                <a:ext uri="{FF2B5EF4-FFF2-40B4-BE49-F238E27FC236}">
                  <a16:creationId xmlns="" xmlns:a16="http://schemas.microsoft.com/office/drawing/2014/main" id="{ED176044-DFDE-47FF-88E2-8A09D33D9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05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2</a:t>
              </a:r>
            </a:p>
          </p:txBody>
        </p:sp>
        <p:sp>
          <p:nvSpPr>
            <p:cNvPr id="11381" name="Text Box 12">
              <a:extLst>
                <a:ext uri="{FF2B5EF4-FFF2-40B4-BE49-F238E27FC236}">
                  <a16:creationId xmlns="" xmlns:a16="http://schemas.microsoft.com/office/drawing/2014/main" id="{D830ACC8-A757-434F-9045-79E4DF47F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86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3</a:t>
              </a:r>
            </a:p>
          </p:txBody>
        </p:sp>
        <p:sp>
          <p:nvSpPr>
            <p:cNvPr id="11382" name="Text Box 44">
              <a:extLst>
                <a:ext uri="{FF2B5EF4-FFF2-40B4-BE49-F238E27FC236}">
                  <a16:creationId xmlns="" xmlns:a16="http://schemas.microsoft.com/office/drawing/2014/main" id="{2821C657-4587-49A9-9A21-3C0ED87C7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" y="1200"/>
              <a:ext cx="9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i="1"/>
                <a:t>original signal</a:t>
              </a:r>
            </a:p>
          </p:txBody>
        </p:sp>
      </p:grpSp>
      <p:sp>
        <p:nvSpPr>
          <p:cNvPr id="20525" name="Text Box 45">
            <a:extLst>
              <a:ext uri="{FF2B5EF4-FFF2-40B4-BE49-F238E27FC236}">
                <a16:creationId xmlns="" xmlns:a16="http://schemas.microsoft.com/office/drawing/2014/main" id="{2F9F12E2-46BF-4C6E-88E0-CF2681004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84657" y="1712447"/>
            <a:ext cx="1677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lengthy transmission</a:t>
            </a:r>
          </a:p>
          <a:p>
            <a:pPr algn="ctr" eaLnBrk="1" hangingPunct="1"/>
            <a:r>
              <a:rPr lang="en-US" altLang="en-US" sz="1400"/>
              <a:t>(e.g, cell phone)</a:t>
            </a:r>
          </a:p>
        </p:txBody>
      </p:sp>
      <p:grpSp>
        <p:nvGrpSpPr>
          <p:cNvPr id="20655" name="Group 175">
            <a:extLst>
              <a:ext uri="{FF2B5EF4-FFF2-40B4-BE49-F238E27FC236}">
                <a16:creationId xmlns="" xmlns:a16="http://schemas.microsoft.com/office/drawing/2014/main" id="{8070210E-E6F1-475A-8E89-319D9FAF050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295401"/>
            <a:ext cx="2438400" cy="1693863"/>
            <a:chOff x="4080" y="816"/>
            <a:chExt cx="1536" cy="1067"/>
          </a:xfrm>
        </p:grpSpPr>
        <p:grpSp>
          <p:nvGrpSpPr>
            <p:cNvPr id="11362" name="Group 169">
              <a:extLst>
                <a:ext uri="{FF2B5EF4-FFF2-40B4-BE49-F238E27FC236}">
                  <a16:creationId xmlns="" xmlns:a16="http://schemas.microsoft.com/office/drawing/2014/main" id="{52A35D8D-28CD-46AF-B624-1C4C3CF49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816"/>
              <a:ext cx="1184" cy="897"/>
              <a:chOff x="4126" y="816"/>
              <a:chExt cx="1184" cy="897"/>
            </a:xfrm>
          </p:grpSpPr>
          <p:sp>
            <p:nvSpPr>
              <p:cNvPr id="11364" name="Line 13">
                <a:extLst>
                  <a:ext uri="{FF2B5EF4-FFF2-40B4-BE49-F238E27FC236}">
                    <a16:creationId xmlns="" xmlns:a16="http://schemas.microsoft.com/office/drawing/2014/main" id="{0D962196-BACE-45C0-8E13-EB6965170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16" y="85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65" name="Line 14">
                <a:extLst>
                  <a:ext uri="{FF2B5EF4-FFF2-40B4-BE49-F238E27FC236}">
                    <a16:creationId xmlns="" xmlns:a16="http://schemas.microsoft.com/office/drawing/2014/main" id="{8B4F613F-4BA4-454C-88F3-B1AD141D6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6" y="148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66" name="Text Box 15">
                <a:extLst>
                  <a:ext uri="{FF2B5EF4-FFF2-40B4-BE49-F238E27FC236}">
                    <a16:creationId xmlns="" xmlns:a16="http://schemas.microsoft.com/office/drawing/2014/main" id="{E6CF9B04-9B1C-4086-8AE2-A341C51A7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4" y="1482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time</a:t>
                </a:r>
              </a:p>
            </p:txBody>
          </p:sp>
          <p:sp>
            <p:nvSpPr>
              <p:cNvPr id="11367" name="Freeform 16">
                <a:extLst>
                  <a:ext uri="{FF2B5EF4-FFF2-40B4-BE49-F238E27FC236}">
                    <a16:creationId xmlns="" xmlns:a16="http://schemas.microsoft.com/office/drawing/2014/main" id="{C0783466-AE2C-4BCF-8058-4FC069F70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816"/>
                <a:ext cx="816" cy="520"/>
              </a:xfrm>
              <a:custGeom>
                <a:avLst/>
                <a:gdLst>
                  <a:gd name="T0" fmla="*/ 0 w 816"/>
                  <a:gd name="T1" fmla="*/ 520 h 520"/>
                  <a:gd name="T2" fmla="*/ 192 w 816"/>
                  <a:gd name="T3" fmla="*/ 232 h 520"/>
                  <a:gd name="T4" fmla="*/ 336 w 816"/>
                  <a:gd name="T5" fmla="*/ 40 h 520"/>
                  <a:gd name="T6" fmla="*/ 480 w 816"/>
                  <a:gd name="T7" fmla="*/ 280 h 520"/>
                  <a:gd name="T8" fmla="*/ 720 w 816"/>
                  <a:gd name="T9" fmla="*/ 40 h 520"/>
                  <a:gd name="T10" fmla="*/ 816 w 816"/>
                  <a:gd name="T11" fmla="*/ 40 h 5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16" h="520">
                    <a:moveTo>
                      <a:pt x="0" y="520"/>
                    </a:moveTo>
                    <a:cubicBezTo>
                      <a:pt x="68" y="416"/>
                      <a:pt x="136" y="312"/>
                      <a:pt x="192" y="232"/>
                    </a:cubicBezTo>
                    <a:cubicBezTo>
                      <a:pt x="248" y="152"/>
                      <a:pt x="288" y="32"/>
                      <a:pt x="336" y="40"/>
                    </a:cubicBezTo>
                    <a:cubicBezTo>
                      <a:pt x="384" y="48"/>
                      <a:pt x="416" y="280"/>
                      <a:pt x="480" y="280"/>
                    </a:cubicBezTo>
                    <a:cubicBezTo>
                      <a:pt x="544" y="280"/>
                      <a:pt x="664" y="80"/>
                      <a:pt x="720" y="40"/>
                    </a:cubicBezTo>
                    <a:cubicBezTo>
                      <a:pt x="776" y="0"/>
                      <a:pt x="796" y="20"/>
                      <a:pt x="816" y="4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68" name="Text Box 17">
                <a:extLst>
                  <a:ext uri="{FF2B5EF4-FFF2-40B4-BE49-F238E27FC236}">
                    <a16:creationId xmlns="" xmlns:a16="http://schemas.microsoft.com/office/drawing/2014/main" id="{8D28C344-4ED4-48DA-BF8F-2DA696793C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6" y="138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0</a:t>
                </a:r>
              </a:p>
            </p:txBody>
          </p:sp>
          <p:sp>
            <p:nvSpPr>
              <p:cNvPr id="11369" name="Text Box 18">
                <a:extLst>
                  <a:ext uri="{FF2B5EF4-FFF2-40B4-BE49-F238E27FC236}">
                    <a16:creationId xmlns="" xmlns:a16="http://schemas.microsoft.com/office/drawing/2014/main" id="{A6AA9980-EEA4-40B3-9AC8-88E39A2C8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6" y="1240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  <p:sp>
            <p:nvSpPr>
              <p:cNvPr id="11370" name="Text Box 19">
                <a:extLst>
                  <a:ext uri="{FF2B5EF4-FFF2-40B4-BE49-F238E27FC236}">
                    <a16:creationId xmlns="" xmlns:a16="http://schemas.microsoft.com/office/drawing/2014/main" id="{5E3BF676-4BD5-40D6-9CDE-D10C85C31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6" y="1048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2</a:t>
                </a:r>
              </a:p>
            </p:txBody>
          </p:sp>
          <p:sp>
            <p:nvSpPr>
              <p:cNvPr id="11371" name="Text Box 20">
                <a:extLst>
                  <a:ext uri="{FF2B5EF4-FFF2-40B4-BE49-F238E27FC236}">
                    <a16:creationId xmlns="" xmlns:a16="http://schemas.microsoft.com/office/drawing/2014/main" id="{24640365-A6B1-4EEF-934D-441BEA580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6" y="85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3</a:t>
                </a:r>
              </a:p>
            </p:txBody>
          </p:sp>
          <p:sp>
            <p:nvSpPr>
              <p:cNvPr id="11372" name="Freeform 21">
                <a:extLst>
                  <a:ext uri="{FF2B5EF4-FFF2-40B4-BE49-F238E27FC236}">
                    <a16:creationId xmlns="" xmlns:a16="http://schemas.microsoft.com/office/drawing/2014/main" id="{54A67146-07B4-47CB-AA24-DEC12C863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6" y="864"/>
                <a:ext cx="768" cy="480"/>
              </a:xfrm>
              <a:custGeom>
                <a:avLst/>
                <a:gdLst>
                  <a:gd name="T0" fmla="*/ 0 w 768"/>
                  <a:gd name="T1" fmla="*/ 480 h 480"/>
                  <a:gd name="T2" fmla="*/ 240 w 768"/>
                  <a:gd name="T3" fmla="*/ 96 h 480"/>
                  <a:gd name="T4" fmla="*/ 432 w 768"/>
                  <a:gd name="T5" fmla="*/ 192 h 480"/>
                  <a:gd name="T6" fmla="*/ 768 w 768"/>
                  <a:gd name="T7" fmla="*/ 0 h 4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8" h="480">
                    <a:moveTo>
                      <a:pt x="0" y="480"/>
                    </a:moveTo>
                    <a:cubicBezTo>
                      <a:pt x="84" y="312"/>
                      <a:pt x="168" y="144"/>
                      <a:pt x="240" y="96"/>
                    </a:cubicBezTo>
                    <a:cubicBezTo>
                      <a:pt x="312" y="48"/>
                      <a:pt x="344" y="208"/>
                      <a:pt x="432" y="192"/>
                    </a:cubicBezTo>
                    <a:cubicBezTo>
                      <a:pt x="520" y="176"/>
                      <a:pt x="644" y="88"/>
                      <a:pt x="768" y="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73" name="Text Box 46">
                <a:extLst>
                  <a:ext uri="{FF2B5EF4-FFF2-40B4-BE49-F238E27FC236}">
                    <a16:creationId xmlns="" xmlns:a16="http://schemas.microsoft.com/office/drawing/2014/main" id="{E9BA0C3B-E82C-4F5B-823A-0CADDDECA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8" y="1200"/>
                <a:ext cx="9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 i="1"/>
                  <a:t>received signal</a:t>
                </a:r>
              </a:p>
            </p:txBody>
          </p:sp>
        </p:grpSp>
        <p:sp>
          <p:nvSpPr>
            <p:cNvPr id="11363" name="Text Box 47">
              <a:extLst>
                <a:ext uri="{FF2B5EF4-FFF2-40B4-BE49-F238E27FC236}">
                  <a16:creationId xmlns="" xmlns:a16="http://schemas.microsoft.com/office/drawing/2014/main" id="{117248FE-BF9C-469F-9935-D156BE38D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71"/>
              <a:ext cx="15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How fix -- higher, lower, ?</a:t>
              </a:r>
            </a:p>
          </p:txBody>
        </p:sp>
      </p:grpSp>
      <p:sp>
        <p:nvSpPr>
          <p:cNvPr id="20528" name="Text Box 48">
            <a:extLst>
              <a:ext uri="{FF2B5EF4-FFF2-40B4-BE49-F238E27FC236}">
                <a16:creationId xmlns="" xmlns:a16="http://schemas.microsoft.com/office/drawing/2014/main" id="{B58792F2-6490-4181-B69D-EF3AA317D07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84657" y="3555534"/>
            <a:ext cx="1677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400"/>
              <a:t>lengthy transmission</a:t>
            </a:r>
          </a:p>
          <a:p>
            <a:pPr algn="ctr" eaLnBrk="1" hangingPunct="1"/>
            <a:r>
              <a:rPr lang="en-US" altLang="en-US" sz="1400"/>
              <a:t>(e.g, cell phone)</a:t>
            </a:r>
          </a:p>
        </p:txBody>
      </p:sp>
      <p:grpSp>
        <p:nvGrpSpPr>
          <p:cNvPr id="20550" name="Group 70">
            <a:extLst>
              <a:ext uri="{FF2B5EF4-FFF2-40B4-BE49-F238E27FC236}">
                <a16:creationId xmlns="" xmlns:a16="http://schemas.microsoft.com/office/drawing/2014/main" id="{2EA86CE8-F19B-4073-B7B7-E33F6EADD02E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2133600"/>
            <a:ext cx="361950" cy="990600"/>
            <a:chOff x="2652" y="1344"/>
            <a:chExt cx="228" cy="624"/>
          </a:xfrm>
        </p:grpSpPr>
        <p:sp>
          <p:nvSpPr>
            <p:cNvPr id="11360" name="Text Box 58">
              <a:extLst>
                <a:ext uri="{FF2B5EF4-FFF2-40B4-BE49-F238E27FC236}">
                  <a16:creationId xmlns="" xmlns:a16="http://schemas.microsoft.com/office/drawing/2014/main" id="{B3C58C58-3937-478C-AD52-B63F2093B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776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01</a:t>
              </a:r>
            </a:p>
          </p:txBody>
        </p:sp>
        <p:sp>
          <p:nvSpPr>
            <p:cNvPr id="11361" name="Line 65">
              <a:extLst>
                <a:ext uri="{FF2B5EF4-FFF2-40B4-BE49-F238E27FC236}">
                  <a16:creationId xmlns="" xmlns:a16="http://schemas.microsoft.com/office/drawing/2014/main" id="{5BA0DA53-6DD9-4A6B-8A16-7217FCC9D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551" name="Group 71">
            <a:extLst>
              <a:ext uri="{FF2B5EF4-FFF2-40B4-BE49-F238E27FC236}">
                <a16:creationId xmlns="" xmlns:a16="http://schemas.microsoft.com/office/drawing/2014/main" id="{401A593A-E5E1-4B46-AC5C-E56D6EB4BE08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1752600"/>
            <a:ext cx="361950" cy="1371600"/>
            <a:chOff x="2820" y="1104"/>
            <a:chExt cx="228" cy="864"/>
          </a:xfrm>
        </p:grpSpPr>
        <p:sp>
          <p:nvSpPr>
            <p:cNvPr id="11358" name="Text Box 59">
              <a:extLst>
                <a:ext uri="{FF2B5EF4-FFF2-40B4-BE49-F238E27FC236}">
                  <a16:creationId xmlns="" xmlns:a16="http://schemas.microsoft.com/office/drawing/2014/main" id="{7C1B729E-69FD-4107-A780-329E8BCD0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1776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11359" name="Line 66">
              <a:extLst>
                <a:ext uri="{FF2B5EF4-FFF2-40B4-BE49-F238E27FC236}">
                  <a16:creationId xmlns="" xmlns:a16="http://schemas.microsoft.com/office/drawing/2014/main" id="{FB6B56FA-AF10-49DB-8402-F5648C7AD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0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552" name="Group 72">
            <a:extLst>
              <a:ext uri="{FF2B5EF4-FFF2-40B4-BE49-F238E27FC236}">
                <a16:creationId xmlns="" xmlns:a16="http://schemas.microsoft.com/office/drawing/2014/main" id="{3B7848D4-B3FF-499E-80CD-6BBACB8A67D6}"/>
              </a:ext>
            </a:extLst>
          </p:cNvPr>
          <p:cNvGrpSpPr>
            <a:grpSpLocks/>
          </p:cNvGrpSpPr>
          <p:nvPr/>
        </p:nvGrpSpPr>
        <p:grpSpPr bwMode="auto">
          <a:xfrm>
            <a:off x="6267450" y="1447800"/>
            <a:ext cx="361950" cy="1676400"/>
            <a:chOff x="2988" y="912"/>
            <a:chExt cx="228" cy="1056"/>
          </a:xfrm>
        </p:grpSpPr>
        <p:sp>
          <p:nvSpPr>
            <p:cNvPr id="11356" name="Text Box 60">
              <a:extLst>
                <a:ext uri="{FF2B5EF4-FFF2-40B4-BE49-F238E27FC236}">
                  <a16:creationId xmlns="" xmlns:a16="http://schemas.microsoft.com/office/drawing/2014/main" id="{DB794D63-720D-446F-80E8-D8DC8D538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" y="1776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11</a:t>
              </a:r>
            </a:p>
          </p:txBody>
        </p:sp>
        <p:sp>
          <p:nvSpPr>
            <p:cNvPr id="11357" name="Line 67">
              <a:extLst>
                <a:ext uri="{FF2B5EF4-FFF2-40B4-BE49-F238E27FC236}">
                  <a16:creationId xmlns="" xmlns:a16="http://schemas.microsoft.com/office/drawing/2014/main" id="{BBA9DF79-42E5-45FF-AC01-62DECB284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91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553" name="Group 73">
            <a:extLst>
              <a:ext uri="{FF2B5EF4-FFF2-40B4-BE49-F238E27FC236}">
                <a16:creationId xmlns="" xmlns:a16="http://schemas.microsoft.com/office/drawing/2014/main" id="{92A8F03E-40CD-49DB-910A-E9A6573EF4B8}"/>
              </a:ext>
            </a:extLst>
          </p:cNvPr>
          <p:cNvGrpSpPr>
            <a:grpSpLocks/>
          </p:cNvGrpSpPr>
          <p:nvPr/>
        </p:nvGrpSpPr>
        <p:grpSpPr bwMode="auto">
          <a:xfrm>
            <a:off x="6534150" y="1752600"/>
            <a:ext cx="361950" cy="1371600"/>
            <a:chOff x="3156" y="1104"/>
            <a:chExt cx="228" cy="864"/>
          </a:xfrm>
        </p:grpSpPr>
        <p:sp>
          <p:nvSpPr>
            <p:cNvPr id="11354" name="Text Box 61">
              <a:extLst>
                <a:ext uri="{FF2B5EF4-FFF2-40B4-BE49-F238E27FC236}">
                  <a16:creationId xmlns="" xmlns:a16="http://schemas.microsoft.com/office/drawing/2014/main" id="{50750DF2-B043-4A8C-ACCE-E2036110E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1776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11355" name="Line 68">
              <a:extLst>
                <a:ext uri="{FF2B5EF4-FFF2-40B4-BE49-F238E27FC236}">
                  <a16:creationId xmlns="" xmlns:a16="http://schemas.microsoft.com/office/drawing/2014/main" id="{4B1A48B2-2529-432B-9F2F-2B0F9344B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10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554" name="Group 74">
            <a:extLst>
              <a:ext uri="{FF2B5EF4-FFF2-40B4-BE49-F238E27FC236}">
                <a16:creationId xmlns="" xmlns:a16="http://schemas.microsoft.com/office/drawing/2014/main" id="{8FFAE7BD-6A91-4235-9075-88DDC91D9D5B}"/>
              </a:ext>
            </a:extLst>
          </p:cNvPr>
          <p:cNvGrpSpPr>
            <a:grpSpLocks/>
          </p:cNvGrpSpPr>
          <p:nvPr/>
        </p:nvGrpSpPr>
        <p:grpSpPr bwMode="auto">
          <a:xfrm>
            <a:off x="6800850" y="1371600"/>
            <a:ext cx="361950" cy="1752600"/>
            <a:chOff x="3324" y="864"/>
            <a:chExt cx="228" cy="1104"/>
          </a:xfrm>
        </p:grpSpPr>
        <p:sp>
          <p:nvSpPr>
            <p:cNvPr id="11352" name="Text Box 62">
              <a:extLst>
                <a:ext uri="{FF2B5EF4-FFF2-40B4-BE49-F238E27FC236}">
                  <a16:creationId xmlns="" xmlns:a16="http://schemas.microsoft.com/office/drawing/2014/main" id="{D4B254DE-1535-4090-A7DF-27B5080A6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776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11</a:t>
              </a:r>
            </a:p>
          </p:txBody>
        </p:sp>
        <p:sp>
          <p:nvSpPr>
            <p:cNvPr id="11353" name="Line 69">
              <a:extLst>
                <a:ext uri="{FF2B5EF4-FFF2-40B4-BE49-F238E27FC236}">
                  <a16:creationId xmlns="" xmlns:a16="http://schemas.microsoft.com/office/drawing/2014/main" id="{8F5A39B0-6D62-49DB-816E-9F31F7826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86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660" name="Group 180">
            <a:extLst>
              <a:ext uri="{FF2B5EF4-FFF2-40B4-BE49-F238E27FC236}">
                <a16:creationId xmlns="" xmlns:a16="http://schemas.microsoft.com/office/drawing/2014/main" id="{A24F10BF-C851-4425-AC3C-D3524D5526B0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419600"/>
            <a:ext cx="1219200" cy="1295400"/>
            <a:chOff x="3552" y="2784"/>
            <a:chExt cx="768" cy="816"/>
          </a:xfrm>
        </p:grpSpPr>
        <p:sp>
          <p:nvSpPr>
            <p:cNvPr id="11350" name="Line 56">
              <a:extLst>
                <a:ext uri="{FF2B5EF4-FFF2-40B4-BE49-F238E27FC236}">
                  <a16:creationId xmlns="" xmlns:a16="http://schemas.microsoft.com/office/drawing/2014/main" id="{CD7A5875-6FCD-4FEE-9BC9-6FA541122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84"/>
              <a:ext cx="76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1" name="Text Box 57">
              <a:extLst>
                <a:ext uri="{FF2B5EF4-FFF2-40B4-BE49-F238E27FC236}">
                  <a16:creationId xmlns="" xmlns:a16="http://schemas.microsoft.com/office/drawing/2014/main" id="{28926BDE-17D9-4062-9609-2FF891503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83775">
              <a:off x="3696" y="3168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/>
                <a:t>same</a:t>
              </a:r>
            </a:p>
          </p:txBody>
        </p:sp>
      </p:grpSp>
      <p:grpSp>
        <p:nvGrpSpPr>
          <p:cNvPr id="20659" name="Group 179">
            <a:extLst>
              <a:ext uri="{FF2B5EF4-FFF2-40B4-BE49-F238E27FC236}">
                <a16:creationId xmlns="" xmlns:a16="http://schemas.microsoft.com/office/drawing/2014/main" id="{535C2387-69CB-4193-B386-ECB08F5D8057}"/>
              </a:ext>
            </a:extLst>
          </p:cNvPr>
          <p:cNvGrpSpPr>
            <a:grpSpLocks/>
          </p:cNvGrpSpPr>
          <p:nvPr/>
        </p:nvGrpSpPr>
        <p:grpSpPr bwMode="auto">
          <a:xfrm>
            <a:off x="8455025" y="5105401"/>
            <a:ext cx="1447800" cy="1509713"/>
            <a:chOff x="4366" y="3216"/>
            <a:chExt cx="912" cy="951"/>
          </a:xfrm>
        </p:grpSpPr>
        <p:sp>
          <p:nvSpPr>
            <p:cNvPr id="11345" name="Line 51">
              <a:extLst>
                <a:ext uri="{FF2B5EF4-FFF2-40B4-BE49-F238E27FC236}">
                  <a16:creationId xmlns="" xmlns:a16="http://schemas.microsoft.com/office/drawing/2014/main" id="{D4380501-DC3B-45AA-852A-5D433F5A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6" y="325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46" name="Line 52">
              <a:extLst>
                <a:ext uri="{FF2B5EF4-FFF2-40B4-BE49-F238E27FC236}">
                  <a16:creationId xmlns="" xmlns:a16="http://schemas.microsoft.com/office/drawing/2014/main" id="{44D25F43-9F35-4490-A23D-F0679B4C1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388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47" name="Text Box 53">
              <a:extLst>
                <a:ext uri="{FF2B5EF4-FFF2-40B4-BE49-F238E27FC236}">
                  <a16:creationId xmlns="" xmlns:a16="http://schemas.microsoft.com/office/drawing/2014/main" id="{DA2B19EC-89A5-4020-829E-A89D14F24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93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time</a:t>
              </a:r>
            </a:p>
          </p:txBody>
        </p:sp>
        <p:sp>
          <p:nvSpPr>
            <p:cNvPr id="11348" name="AutoShape 55">
              <a:extLst>
                <a:ext uri="{FF2B5EF4-FFF2-40B4-BE49-F238E27FC236}">
                  <a16:creationId xmlns="" xmlns:a16="http://schemas.microsoft.com/office/drawing/2014/main" id="{9D2EBB1D-DDE9-4A5C-898E-71281FC63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216"/>
              <a:ext cx="240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1349" name="Freeform 111">
              <a:extLst>
                <a:ext uri="{FF2B5EF4-FFF2-40B4-BE49-F238E27FC236}">
                  <a16:creationId xmlns="" xmlns:a16="http://schemas.microsoft.com/office/drawing/2014/main" id="{E2187B42-939D-49E3-9B8D-8CD103552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3744"/>
              <a:ext cx="864" cy="144"/>
            </a:xfrm>
            <a:custGeom>
              <a:avLst/>
              <a:gdLst>
                <a:gd name="T0" fmla="*/ 0 w 864"/>
                <a:gd name="T1" fmla="*/ 144 h 144"/>
                <a:gd name="T2" fmla="*/ 96 w 864"/>
                <a:gd name="T3" fmla="*/ 144 h 144"/>
                <a:gd name="T4" fmla="*/ 96 w 864"/>
                <a:gd name="T5" fmla="*/ 0 h 144"/>
                <a:gd name="T6" fmla="*/ 240 w 864"/>
                <a:gd name="T7" fmla="*/ 0 h 144"/>
                <a:gd name="T8" fmla="*/ 240 w 864"/>
                <a:gd name="T9" fmla="*/ 144 h 144"/>
                <a:gd name="T10" fmla="*/ 336 w 864"/>
                <a:gd name="T11" fmla="*/ 144 h 144"/>
                <a:gd name="T12" fmla="*/ 336 w 864"/>
                <a:gd name="T13" fmla="*/ 0 h 144"/>
                <a:gd name="T14" fmla="*/ 576 w 864"/>
                <a:gd name="T15" fmla="*/ 0 h 144"/>
                <a:gd name="T16" fmla="*/ 576 w 864"/>
                <a:gd name="T17" fmla="*/ 144 h 144"/>
                <a:gd name="T18" fmla="*/ 672 w 864"/>
                <a:gd name="T19" fmla="*/ 144 h 144"/>
                <a:gd name="T20" fmla="*/ 672 w 864"/>
                <a:gd name="T21" fmla="*/ 0 h 144"/>
                <a:gd name="T22" fmla="*/ 864 w 86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64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40" y="0"/>
                  </a:lnTo>
                  <a:lnTo>
                    <a:pt x="240" y="144"/>
                  </a:lnTo>
                  <a:lnTo>
                    <a:pt x="336" y="144"/>
                  </a:lnTo>
                  <a:lnTo>
                    <a:pt x="336" y="0"/>
                  </a:lnTo>
                  <a:lnTo>
                    <a:pt x="576" y="0"/>
                  </a:lnTo>
                  <a:lnTo>
                    <a:pt x="576" y="144"/>
                  </a:lnTo>
                  <a:lnTo>
                    <a:pt x="672" y="144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664" name="Group 184">
            <a:extLst>
              <a:ext uri="{FF2B5EF4-FFF2-40B4-BE49-F238E27FC236}">
                <a16:creationId xmlns="" xmlns:a16="http://schemas.microsoft.com/office/drawing/2014/main" id="{53D4D25C-CF19-4D0E-ACAB-B8D45AFEBA8C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4191000"/>
            <a:ext cx="361950" cy="990600"/>
            <a:chOff x="2652" y="2640"/>
            <a:chExt cx="228" cy="624"/>
          </a:xfrm>
        </p:grpSpPr>
        <p:sp>
          <p:nvSpPr>
            <p:cNvPr id="11343" name="Text Box 127">
              <a:extLst>
                <a:ext uri="{FF2B5EF4-FFF2-40B4-BE49-F238E27FC236}">
                  <a16:creationId xmlns="" xmlns:a16="http://schemas.microsoft.com/office/drawing/2014/main" id="{80C15002-7E9F-444D-8344-1A11C8AFA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3072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01</a:t>
              </a:r>
            </a:p>
          </p:txBody>
        </p:sp>
        <p:sp>
          <p:nvSpPr>
            <p:cNvPr id="11344" name="Line 128">
              <a:extLst>
                <a:ext uri="{FF2B5EF4-FFF2-40B4-BE49-F238E27FC236}">
                  <a16:creationId xmlns="" xmlns:a16="http://schemas.microsoft.com/office/drawing/2014/main" id="{FF07F109-D22C-4A3A-8D42-11504DADA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665" name="Group 185">
            <a:extLst>
              <a:ext uri="{FF2B5EF4-FFF2-40B4-BE49-F238E27FC236}">
                <a16:creationId xmlns="" xmlns:a16="http://schemas.microsoft.com/office/drawing/2014/main" id="{845B34DE-13F3-477F-AD06-06F29B00997C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4191000"/>
            <a:ext cx="361950" cy="990600"/>
            <a:chOff x="2820" y="2640"/>
            <a:chExt cx="228" cy="624"/>
          </a:xfrm>
        </p:grpSpPr>
        <p:sp>
          <p:nvSpPr>
            <p:cNvPr id="11341" name="Text Box 132">
              <a:extLst>
                <a:ext uri="{FF2B5EF4-FFF2-40B4-BE49-F238E27FC236}">
                  <a16:creationId xmlns="" xmlns:a16="http://schemas.microsoft.com/office/drawing/2014/main" id="{1E620C98-7250-49EC-9207-92462B535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072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11342" name="Line 133">
              <a:extLst>
                <a:ext uri="{FF2B5EF4-FFF2-40B4-BE49-F238E27FC236}">
                  <a16:creationId xmlns="" xmlns:a16="http://schemas.microsoft.com/office/drawing/2014/main" id="{5AA4AFBF-FCED-40DB-82C9-B8077547F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666" name="Group 186">
            <a:extLst>
              <a:ext uri="{FF2B5EF4-FFF2-40B4-BE49-F238E27FC236}">
                <a16:creationId xmlns="" xmlns:a16="http://schemas.microsoft.com/office/drawing/2014/main" id="{13EFDAB7-E3F7-4629-882B-23EB35A222A7}"/>
              </a:ext>
            </a:extLst>
          </p:cNvPr>
          <p:cNvGrpSpPr>
            <a:grpSpLocks/>
          </p:cNvGrpSpPr>
          <p:nvPr/>
        </p:nvGrpSpPr>
        <p:grpSpPr bwMode="auto">
          <a:xfrm>
            <a:off x="6267450" y="4191000"/>
            <a:ext cx="361950" cy="990600"/>
            <a:chOff x="2988" y="2640"/>
            <a:chExt cx="228" cy="624"/>
          </a:xfrm>
        </p:grpSpPr>
        <p:sp>
          <p:nvSpPr>
            <p:cNvPr id="11339" name="Text Box 137">
              <a:extLst>
                <a:ext uri="{FF2B5EF4-FFF2-40B4-BE49-F238E27FC236}">
                  <a16:creationId xmlns="" xmlns:a16="http://schemas.microsoft.com/office/drawing/2014/main" id="{9799F57F-576B-4A37-B7B4-E6B98CD5C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" y="3072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11</a:t>
              </a:r>
            </a:p>
          </p:txBody>
        </p:sp>
        <p:sp>
          <p:nvSpPr>
            <p:cNvPr id="11340" name="Line 138">
              <a:extLst>
                <a:ext uri="{FF2B5EF4-FFF2-40B4-BE49-F238E27FC236}">
                  <a16:creationId xmlns="" xmlns:a16="http://schemas.microsoft.com/office/drawing/2014/main" id="{186F5AF4-D1C8-42CA-9187-D3432BC54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667" name="Group 187">
            <a:extLst>
              <a:ext uri="{FF2B5EF4-FFF2-40B4-BE49-F238E27FC236}">
                <a16:creationId xmlns="" xmlns:a16="http://schemas.microsoft.com/office/drawing/2014/main" id="{E14C455E-DEE9-43CA-B087-0FCF3CB68566}"/>
              </a:ext>
            </a:extLst>
          </p:cNvPr>
          <p:cNvGrpSpPr>
            <a:grpSpLocks/>
          </p:cNvGrpSpPr>
          <p:nvPr/>
        </p:nvGrpSpPr>
        <p:grpSpPr bwMode="auto">
          <a:xfrm>
            <a:off x="6534150" y="4191000"/>
            <a:ext cx="361950" cy="990600"/>
            <a:chOff x="3156" y="2640"/>
            <a:chExt cx="228" cy="624"/>
          </a:xfrm>
        </p:grpSpPr>
        <p:sp>
          <p:nvSpPr>
            <p:cNvPr id="11337" name="Text Box 142">
              <a:extLst>
                <a:ext uri="{FF2B5EF4-FFF2-40B4-BE49-F238E27FC236}">
                  <a16:creationId xmlns="" xmlns:a16="http://schemas.microsoft.com/office/drawing/2014/main" id="{C923D5E8-ADF5-4DC4-B29C-61F68123C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3072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10</a:t>
              </a:r>
            </a:p>
          </p:txBody>
        </p:sp>
        <p:sp>
          <p:nvSpPr>
            <p:cNvPr id="11338" name="Line 143">
              <a:extLst>
                <a:ext uri="{FF2B5EF4-FFF2-40B4-BE49-F238E27FC236}">
                  <a16:creationId xmlns="" xmlns:a16="http://schemas.microsoft.com/office/drawing/2014/main" id="{B194A8A1-92F0-4A17-83C5-6B6FEDC7A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668" name="Group 188">
            <a:extLst>
              <a:ext uri="{FF2B5EF4-FFF2-40B4-BE49-F238E27FC236}">
                <a16:creationId xmlns="" xmlns:a16="http://schemas.microsoft.com/office/drawing/2014/main" id="{A7C33F40-790E-4A69-ADCF-D537CAE6112B}"/>
              </a:ext>
            </a:extLst>
          </p:cNvPr>
          <p:cNvGrpSpPr>
            <a:grpSpLocks/>
          </p:cNvGrpSpPr>
          <p:nvPr/>
        </p:nvGrpSpPr>
        <p:grpSpPr bwMode="auto">
          <a:xfrm>
            <a:off x="6800850" y="4191000"/>
            <a:ext cx="361950" cy="990600"/>
            <a:chOff x="3324" y="2640"/>
            <a:chExt cx="228" cy="624"/>
          </a:xfrm>
        </p:grpSpPr>
        <p:sp>
          <p:nvSpPr>
            <p:cNvPr id="11335" name="Text Box 147">
              <a:extLst>
                <a:ext uri="{FF2B5EF4-FFF2-40B4-BE49-F238E27FC236}">
                  <a16:creationId xmlns="" xmlns:a16="http://schemas.microsoft.com/office/drawing/2014/main" id="{8FEC198B-07CE-4D0E-A4E5-8E2DC9DA4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3072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11</a:t>
              </a:r>
            </a:p>
          </p:txBody>
        </p:sp>
        <p:sp>
          <p:nvSpPr>
            <p:cNvPr id="11336" name="Line 148">
              <a:extLst>
                <a:ext uri="{FF2B5EF4-FFF2-40B4-BE49-F238E27FC236}">
                  <a16:creationId xmlns="" xmlns:a16="http://schemas.microsoft.com/office/drawing/2014/main" id="{71FEE856-9B86-4D3E-82D5-571792703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672" name="Group 192">
            <a:extLst>
              <a:ext uri="{FF2B5EF4-FFF2-40B4-BE49-F238E27FC236}">
                <a16:creationId xmlns="" xmlns:a16="http://schemas.microsoft.com/office/drawing/2014/main" id="{D1120666-4851-46B4-A239-DF069A75D2C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138488"/>
            <a:ext cx="2197100" cy="1509712"/>
            <a:chOff x="2304" y="1977"/>
            <a:chExt cx="1384" cy="951"/>
          </a:xfrm>
        </p:grpSpPr>
        <p:sp>
          <p:nvSpPr>
            <p:cNvPr id="11319" name="Text Box 27">
              <a:extLst>
                <a:ext uri="{FF2B5EF4-FFF2-40B4-BE49-F238E27FC236}">
                  <a16:creationId xmlns="" xmlns:a16="http://schemas.microsoft.com/office/drawing/2014/main" id="{2708A72A-9015-4CDB-9A05-097B35523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206" y="2129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Volts</a:t>
              </a:r>
            </a:p>
          </p:txBody>
        </p:sp>
        <p:sp>
          <p:nvSpPr>
            <p:cNvPr id="11320" name="Text Box 113">
              <a:extLst>
                <a:ext uri="{FF2B5EF4-FFF2-40B4-BE49-F238E27FC236}">
                  <a16:creationId xmlns="" xmlns:a16="http://schemas.microsoft.com/office/drawing/2014/main" id="{3C059561-EDB0-451A-B867-58ACDFF19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i="1"/>
                <a:t>digitized signal</a:t>
              </a:r>
            </a:p>
          </p:txBody>
        </p:sp>
        <p:grpSp>
          <p:nvGrpSpPr>
            <p:cNvPr id="11321" name="Group 172">
              <a:extLst>
                <a:ext uri="{FF2B5EF4-FFF2-40B4-BE49-F238E27FC236}">
                  <a16:creationId xmlns="" xmlns:a16="http://schemas.microsoft.com/office/drawing/2014/main" id="{0DAADD3F-A42C-4602-BB63-8307230A7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544"/>
              <a:ext cx="864" cy="144"/>
              <a:chOff x="2688" y="2544"/>
              <a:chExt cx="864" cy="144"/>
            </a:xfrm>
          </p:grpSpPr>
          <p:sp>
            <p:nvSpPr>
              <p:cNvPr id="11330" name="Freeform 87">
                <a:extLst>
                  <a:ext uri="{FF2B5EF4-FFF2-40B4-BE49-F238E27FC236}">
                    <a16:creationId xmlns="" xmlns:a16="http://schemas.microsoft.com/office/drawing/2014/main" id="{8556420D-2BCF-4A69-B71C-4614E2B03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2544"/>
                <a:ext cx="192" cy="144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144 h 144"/>
                  <a:gd name="T4" fmla="*/ 96 w 192"/>
                  <a:gd name="T5" fmla="*/ 0 h 144"/>
                  <a:gd name="T6" fmla="*/ 192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96" y="144"/>
                    </a:lnTo>
                    <a:lnTo>
                      <a:pt x="96" y="0"/>
                    </a:lnTo>
                    <a:lnTo>
                      <a:pt x="192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31" name="Freeform 88">
                <a:extLst>
                  <a:ext uri="{FF2B5EF4-FFF2-40B4-BE49-F238E27FC236}">
                    <a16:creationId xmlns="" xmlns:a16="http://schemas.microsoft.com/office/drawing/2014/main" id="{C8D8AD05-914F-42DC-9F9D-36E3A8FCC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544"/>
                <a:ext cx="144" cy="144"/>
              </a:xfrm>
              <a:custGeom>
                <a:avLst/>
                <a:gdLst>
                  <a:gd name="T0" fmla="*/ 0 w 144"/>
                  <a:gd name="T1" fmla="*/ 0 h 144"/>
                  <a:gd name="T2" fmla="*/ 48 w 144"/>
                  <a:gd name="T3" fmla="*/ 0 h 144"/>
                  <a:gd name="T4" fmla="*/ 48 w 144"/>
                  <a:gd name="T5" fmla="*/ 144 h 144"/>
                  <a:gd name="T6" fmla="*/ 144 w 144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4" h="144">
                    <a:moveTo>
                      <a:pt x="0" y="0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32" name="Freeform 89">
                <a:extLst>
                  <a:ext uri="{FF2B5EF4-FFF2-40B4-BE49-F238E27FC236}">
                    <a16:creationId xmlns="" xmlns:a16="http://schemas.microsoft.com/office/drawing/2014/main" id="{1506838B-0607-4AF4-832C-660AAD19F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2544"/>
                <a:ext cx="144" cy="144"/>
              </a:xfrm>
              <a:custGeom>
                <a:avLst/>
                <a:gdLst>
                  <a:gd name="T0" fmla="*/ 0 w 144"/>
                  <a:gd name="T1" fmla="*/ 144 h 144"/>
                  <a:gd name="T2" fmla="*/ 0 w 144"/>
                  <a:gd name="T3" fmla="*/ 0 h 144"/>
                  <a:gd name="T4" fmla="*/ 144 w 144"/>
                  <a:gd name="T5" fmla="*/ 0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44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33" name="Freeform 91">
                <a:extLst>
                  <a:ext uri="{FF2B5EF4-FFF2-40B4-BE49-F238E27FC236}">
                    <a16:creationId xmlns="" xmlns:a16="http://schemas.microsoft.com/office/drawing/2014/main" id="{A8F734E4-6B26-496F-8166-0F0B5D945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5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96 w 192"/>
                  <a:gd name="T3" fmla="*/ 0 h 144"/>
                  <a:gd name="T4" fmla="*/ 96 w 192"/>
                  <a:gd name="T5" fmla="*/ 144 h 144"/>
                  <a:gd name="T6" fmla="*/ 192 w 192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44">
                    <a:moveTo>
                      <a:pt x="0" y="0"/>
                    </a:moveTo>
                    <a:lnTo>
                      <a:pt x="96" y="0"/>
                    </a:lnTo>
                    <a:lnTo>
                      <a:pt x="96" y="144"/>
                    </a:lnTo>
                    <a:lnTo>
                      <a:pt x="192" y="144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34" name="Freeform 92">
                <a:extLst>
                  <a:ext uri="{FF2B5EF4-FFF2-40B4-BE49-F238E27FC236}">
                    <a16:creationId xmlns="" xmlns:a16="http://schemas.microsoft.com/office/drawing/2014/main" id="{85250DD1-DB6C-4F79-8B1A-88E4AE3BA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2544"/>
                <a:ext cx="192" cy="14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322" name="Group 98">
              <a:extLst>
                <a:ext uri="{FF2B5EF4-FFF2-40B4-BE49-F238E27FC236}">
                  <a16:creationId xmlns="" xmlns:a16="http://schemas.microsoft.com/office/drawing/2014/main" id="{CE9E6AD4-1472-43EA-9120-11AA10E97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016"/>
              <a:ext cx="1102" cy="912"/>
              <a:chOff x="2496" y="2016"/>
              <a:chExt cx="1102" cy="912"/>
            </a:xfrm>
          </p:grpSpPr>
          <p:sp>
            <p:nvSpPr>
              <p:cNvPr id="11324" name="Line 22">
                <a:extLst>
                  <a:ext uri="{FF2B5EF4-FFF2-40B4-BE49-F238E27FC236}">
                    <a16:creationId xmlns="" xmlns:a16="http://schemas.microsoft.com/office/drawing/2014/main" id="{DBDA482B-A71A-4EBD-A7A0-9F5F96681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6" y="207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25" name="Line 23">
                <a:extLst>
                  <a:ext uri="{FF2B5EF4-FFF2-40B4-BE49-F238E27FC236}">
                    <a16:creationId xmlns="" xmlns:a16="http://schemas.microsoft.com/office/drawing/2014/main" id="{E86124A9-BFCE-46C2-8D14-48346C596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6" y="2697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26" name="Text Box 24">
                <a:extLst>
                  <a:ext uri="{FF2B5EF4-FFF2-40B4-BE49-F238E27FC236}">
                    <a16:creationId xmlns="" xmlns:a16="http://schemas.microsoft.com/office/drawing/2014/main" id="{AD7052DA-CEAF-4BD1-8400-12D5D4F636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4" y="2697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time</a:t>
                </a:r>
              </a:p>
            </p:txBody>
          </p:sp>
          <p:sp>
            <p:nvSpPr>
              <p:cNvPr id="11327" name="Text Box 25">
                <a:extLst>
                  <a:ext uri="{FF2B5EF4-FFF2-40B4-BE49-F238E27FC236}">
                    <a16:creationId xmlns="" xmlns:a16="http://schemas.microsoft.com/office/drawing/2014/main" id="{B5D4DEF9-B34D-4388-A7F6-2D2FBCFB36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55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0</a:t>
                </a:r>
              </a:p>
            </p:txBody>
          </p:sp>
          <p:sp>
            <p:nvSpPr>
              <p:cNvPr id="11328" name="Text Box 26">
                <a:extLst>
                  <a:ext uri="{FF2B5EF4-FFF2-40B4-BE49-F238E27FC236}">
                    <a16:creationId xmlns="" xmlns:a16="http://schemas.microsoft.com/office/drawing/2014/main" id="{AFCA1F88-9600-44E1-AB9F-382FC2FF5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367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  <p:sp>
            <p:nvSpPr>
              <p:cNvPr id="11329" name="AutoShape 79">
                <a:extLst>
                  <a:ext uri="{FF2B5EF4-FFF2-40B4-BE49-F238E27FC236}">
                    <a16:creationId xmlns="" xmlns:a16="http://schemas.microsoft.com/office/drawing/2014/main" id="{791B00E2-5490-41E8-8934-47B243904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016"/>
                <a:ext cx="144" cy="28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11323" name="Text Box 159">
              <a:extLst>
                <a:ext uri="{FF2B5EF4-FFF2-40B4-BE49-F238E27FC236}">
                  <a16:creationId xmlns="" xmlns:a16="http://schemas.microsoft.com/office/drawing/2014/main" id="{41F9C8C3-87A0-4024-B756-2C8C1B9E5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977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a2d</a:t>
              </a:r>
            </a:p>
          </p:txBody>
        </p:sp>
      </p:grpSp>
      <p:grpSp>
        <p:nvGrpSpPr>
          <p:cNvPr id="20669" name="Group 189">
            <a:extLst>
              <a:ext uri="{FF2B5EF4-FFF2-40B4-BE49-F238E27FC236}">
                <a16:creationId xmlns="" xmlns:a16="http://schemas.microsoft.com/office/drawing/2014/main" id="{605E2398-DABB-4967-8219-CA4A3AA30127}"/>
              </a:ext>
            </a:extLst>
          </p:cNvPr>
          <p:cNvGrpSpPr>
            <a:grpSpLocks/>
          </p:cNvGrpSpPr>
          <p:nvPr/>
        </p:nvGrpSpPr>
        <p:grpSpPr bwMode="auto">
          <a:xfrm>
            <a:off x="5181601" y="5105400"/>
            <a:ext cx="2054225" cy="1447800"/>
            <a:chOff x="2304" y="3216"/>
            <a:chExt cx="1294" cy="912"/>
          </a:xfrm>
        </p:grpSpPr>
        <p:sp>
          <p:nvSpPr>
            <p:cNvPr id="11305" name="Line 115">
              <a:extLst>
                <a:ext uri="{FF2B5EF4-FFF2-40B4-BE49-F238E27FC236}">
                  <a16:creationId xmlns="" xmlns:a16="http://schemas.microsoft.com/office/drawing/2014/main" id="{54D98C6A-89AF-4B75-BDD8-400B0CA91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3437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06" name="Line 116">
              <a:extLst>
                <a:ext uri="{FF2B5EF4-FFF2-40B4-BE49-F238E27FC236}">
                  <a16:creationId xmlns="" xmlns:a16="http://schemas.microsoft.com/office/drawing/2014/main" id="{B2E1DE34-930D-491E-987D-FEAD5FAE0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" y="406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07" name="Text Box 117">
              <a:extLst>
                <a:ext uri="{FF2B5EF4-FFF2-40B4-BE49-F238E27FC236}">
                  <a16:creationId xmlns="" xmlns:a16="http://schemas.microsoft.com/office/drawing/2014/main" id="{1759EA94-BB2B-439D-B0AA-31EA05512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206" y="3439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Volts</a:t>
              </a:r>
            </a:p>
          </p:txBody>
        </p:sp>
        <p:sp>
          <p:nvSpPr>
            <p:cNvPr id="11308" name="Text Box 119">
              <a:extLst>
                <a:ext uri="{FF2B5EF4-FFF2-40B4-BE49-F238E27FC236}">
                  <a16:creationId xmlns="" xmlns:a16="http://schemas.microsoft.com/office/drawing/2014/main" id="{FE28B79B-3AE7-4553-BEAE-5E4648EE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9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0</a:t>
              </a:r>
            </a:p>
          </p:txBody>
        </p:sp>
        <p:sp>
          <p:nvSpPr>
            <p:cNvPr id="11309" name="Text Box 120">
              <a:extLst>
                <a:ext uri="{FF2B5EF4-FFF2-40B4-BE49-F238E27FC236}">
                  <a16:creationId xmlns="" xmlns:a16="http://schemas.microsoft.com/office/drawing/2014/main" id="{B9F0E54C-1309-4FB7-A0A6-6E63A0F15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773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1</a:t>
              </a:r>
            </a:p>
          </p:txBody>
        </p:sp>
        <p:sp>
          <p:nvSpPr>
            <p:cNvPr id="11310" name="Text Box 121">
              <a:extLst>
                <a:ext uri="{FF2B5EF4-FFF2-40B4-BE49-F238E27FC236}">
                  <a16:creationId xmlns="" xmlns:a16="http://schemas.microsoft.com/office/drawing/2014/main" id="{98B91639-C720-4966-9107-308C70FF4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8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2</a:t>
              </a:r>
            </a:p>
          </p:txBody>
        </p:sp>
        <p:sp>
          <p:nvSpPr>
            <p:cNvPr id="11311" name="Text Box 122">
              <a:extLst>
                <a:ext uri="{FF2B5EF4-FFF2-40B4-BE49-F238E27FC236}">
                  <a16:creationId xmlns="" xmlns:a16="http://schemas.microsoft.com/office/drawing/2014/main" id="{FF38DDB0-5291-42F1-9E9F-21208C01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38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/>
                <a:t>3</a:t>
              </a:r>
            </a:p>
          </p:txBody>
        </p:sp>
        <p:sp>
          <p:nvSpPr>
            <p:cNvPr id="11312" name="Line 152">
              <a:extLst>
                <a:ext uri="{FF2B5EF4-FFF2-40B4-BE49-F238E27FC236}">
                  <a16:creationId xmlns="" xmlns:a16="http://schemas.microsoft.com/office/drawing/2014/main" id="{D734C641-4FDA-4194-9397-20865374B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917"/>
              <a:ext cx="19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13" name="Freeform 153">
              <a:extLst>
                <a:ext uri="{FF2B5EF4-FFF2-40B4-BE49-F238E27FC236}">
                  <a16:creationId xmlns="" xmlns:a16="http://schemas.microsoft.com/office/drawing/2014/main" id="{BF51DC96-0632-4E2A-BEDA-2E0BE180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677"/>
              <a:ext cx="135" cy="240"/>
            </a:xfrm>
            <a:custGeom>
              <a:avLst/>
              <a:gdLst>
                <a:gd name="T0" fmla="*/ 0 w 144"/>
                <a:gd name="T1" fmla="*/ 240 h 144"/>
                <a:gd name="T2" fmla="*/ 0 w 144"/>
                <a:gd name="T3" fmla="*/ 0 h 144"/>
                <a:gd name="T4" fmla="*/ 135 w 144"/>
                <a:gd name="T5" fmla="*/ 0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14" name="Freeform 154">
              <a:extLst>
                <a:ext uri="{FF2B5EF4-FFF2-40B4-BE49-F238E27FC236}">
                  <a16:creationId xmlns="" xmlns:a16="http://schemas.microsoft.com/office/drawing/2014/main" id="{881812CE-75F4-4E31-933F-19D3BF165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437"/>
              <a:ext cx="154" cy="240"/>
            </a:xfrm>
            <a:custGeom>
              <a:avLst/>
              <a:gdLst>
                <a:gd name="T0" fmla="*/ 0 w 144"/>
                <a:gd name="T1" fmla="*/ 240 h 144"/>
                <a:gd name="T2" fmla="*/ 0 w 144"/>
                <a:gd name="T3" fmla="*/ 0 h 144"/>
                <a:gd name="T4" fmla="*/ 154 w 144"/>
                <a:gd name="T5" fmla="*/ 0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15" name="Freeform 155">
              <a:extLst>
                <a:ext uri="{FF2B5EF4-FFF2-40B4-BE49-F238E27FC236}">
                  <a16:creationId xmlns="" xmlns:a16="http://schemas.microsoft.com/office/drawing/2014/main" id="{29483536-74AA-47CD-A1D2-4FAE86B908A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68" y="3437"/>
              <a:ext cx="192" cy="240"/>
            </a:xfrm>
            <a:custGeom>
              <a:avLst/>
              <a:gdLst>
                <a:gd name="T0" fmla="*/ 0 w 144"/>
                <a:gd name="T1" fmla="*/ 240 h 144"/>
                <a:gd name="T2" fmla="*/ 0 w 144"/>
                <a:gd name="T3" fmla="*/ 0 h 144"/>
                <a:gd name="T4" fmla="*/ 192 w 144"/>
                <a:gd name="T5" fmla="*/ 0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16" name="Freeform 156">
              <a:extLst>
                <a:ext uri="{FF2B5EF4-FFF2-40B4-BE49-F238E27FC236}">
                  <a16:creationId xmlns="" xmlns:a16="http://schemas.microsoft.com/office/drawing/2014/main" id="{AB642CCC-2C6D-4BE8-94F0-1170D4926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3437"/>
              <a:ext cx="153" cy="240"/>
            </a:xfrm>
            <a:custGeom>
              <a:avLst/>
              <a:gdLst>
                <a:gd name="T0" fmla="*/ 0 w 144"/>
                <a:gd name="T1" fmla="*/ 240 h 144"/>
                <a:gd name="T2" fmla="*/ 0 w 144"/>
                <a:gd name="T3" fmla="*/ 0 h 144"/>
                <a:gd name="T4" fmla="*/ 153 w 144"/>
                <a:gd name="T5" fmla="*/ 0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144">
                  <a:moveTo>
                    <a:pt x="0" y="144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17" name="Text Box 160">
              <a:extLst>
                <a:ext uri="{FF2B5EF4-FFF2-40B4-BE49-F238E27FC236}">
                  <a16:creationId xmlns="" xmlns:a16="http://schemas.microsoft.com/office/drawing/2014/main" id="{75766D76-ACC2-4E20-905B-AB04F7028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16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d2a</a:t>
              </a:r>
            </a:p>
          </p:txBody>
        </p:sp>
        <p:sp>
          <p:nvSpPr>
            <p:cNvPr id="11318" name="AutoShape 161">
              <a:extLst>
                <a:ext uri="{FF2B5EF4-FFF2-40B4-BE49-F238E27FC236}">
                  <a16:creationId xmlns="" xmlns:a16="http://schemas.microsoft.com/office/drawing/2014/main" id="{7DBB2394-8240-4EE5-B165-60FBEA6E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216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11288" name="Text Box 163">
            <a:extLst>
              <a:ext uri="{FF2B5EF4-FFF2-40B4-BE49-F238E27FC236}">
                <a16:creationId xmlns="" xmlns:a16="http://schemas.microsoft.com/office/drawing/2014/main" id="{3B19F21D-0BFF-45CB-800C-8F257D52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800601"/>
            <a:ext cx="18700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/>
              <a:t>Let bit encoding be: </a:t>
            </a:r>
          </a:p>
          <a:p>
            <a:pPr eaLnBrk="1" hangingPunct="1"/>
            <a:r>
              <a:rPr lang="en-US" altLang="en-US" sz="1600"/>
              <a:t>  1 V: “01”</a:t>
            </a:r>
          </a:p>
          <a:p>
            <a:pPr eaLnBrk="1" hangingPunct="1"/>
            <a:r>
              <a:rPr lang="en-US" altLang="en-US" sz="1600"/>
              <a:t>  2 V: “10”</a:t>
            </a:r>
          </a:p>
          <a:p>
            <a:pPr eaLnBrk="1" hangingPunct="1"/>
            <a:r>
              <a:rPr lang="en-US" altLang="en-US" sz="1600"/>
              <a:t>  3 V: “11”</a:t>
            </a:r>
          </a:p>
        </p:txBody>
      </p:sp>
      <p:grpSp>
        <p:nvGrpSpPr>
          <p:cNvPr id="20671" name="Group 191">
            <a:extLst>
              <a:ext uri="{FF2B5EF4-FFF2-40B4-BE49-F238E27FC236}">
                <a16:creationId xmlns="" xmlns:a16="http://schemas.microsoft.com/office/drawing/2014/main" id="{7674ACE4-9C68-49F4-BB7E-70932446B118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290889"/>
            <a:ext cx="2819400" cy="1876425"/>
            <a:chOff x="3936" y="2073"/>
            <a:chExt cx="1776" cy="1182"/>
          </a:xfrm>
        </p:grpSpPr>
        <p:sp>
          <p:nvSpPr>
            <p:cNvPr id="11296" name="Text Box 31">
              <a:extLst>
                <a:ext uri="{FF2B5EF4-FFF2-40B4-BE49-F238E27FC236}">
                  <a16:creationId xmlns="" xmlns:a16="http://schemas.microsoft.com/office/drawing/2014/main" id="{3B8AE8DF-666D-41A0-9762-2D95B4B18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6" y="2697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time</a:t>
              </a:r>
            </a:p>
          </p:txBody>
        </p:sp>
        <p:sp>
          <p:nvSpPr>
            <p:cNvPr id="11297" name="Text Box 50">
              <a:extLst>
                <a:ext uri="{FF2B5EF4-FFF2-40B4-BE49-F238E27FC236}">
                  <a16:creationId xmlns="" xmlns:a16="http://schemas.microsoft.com/office/drawing/2014/main" id="{746B02FF-AC6C-418A-A070-6A6E60C4F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889"/>
              <a:ext cx="17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Can fix -- easily distinguish 0s and 1s, restore</a:t>
              </a:r>
            </a:p>
          </p:txBody>
        </p:sp>
        <p:grpSp>
          <p:nvGrpSpPr>
            <p:cNvPr id="11298" name="Group 177">
              <a:extLst>
                <a:ext uri="{FF2B5EF4-FFF2-40B4-BE49-F238E27FC236}">
                  <a16:creationId xmlns="" xmlns:a16="http://schemas.microsoft.com/office/drawing/2014/main" id="{FD22DACE-FBD2-450B-A750-57AD5F110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8" y="2073"/>
              <a:ext cx="1092" cy="650"/>
              <a:chOff x="4138" y="2073"/>
              <a:chExt cx="1092" cy="650"/>
            </a:xfrm>
          </p:grpSpPr>
          <p:sp>
            <p:nvSpPr>
              <p:cNvPr id="11299" name="Line 29">
                <a:extLst>
                  <a:ext uri="{FF2B5EF4-FFF2-40B4-BE49-F238E27FC236}">
                    <a16:creationId xmlns="" xmlns:a16="http://schemas.microsoft.com/office/drawing/2014/main" id="{D8238C2A-37A1-40F0-B4C6-AE777604C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18" y="207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00" name="Line 30">
                <a:extLst>
                  <a:ext uri="{FF2B5EF4-FFF2-40B4-BE49-F238E27FC236}">
                    <a16:creationId xmlns="" xmlns:a16="http://schemas.microsoft.com/office/drawing/2014/main" id="{41FBD8A5-7B2A-4E5F-9141-9FC36DC67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8" y="2697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01" name="Text Box 32">
                <a:extLst>
                  <a:ext uri="{FF2B5EF4-FFF2-40B4-BE49-F238E27FC236}">
                    <a16:creationId xmlns="" xmlns:a16="http://schemas.microsoft.com/office/drawing/2014/main" id="{0A0CE46A-A833-468E-B034-D8A4133242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" y="2511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0</a:t>
                </a:r>
              </a:p>
            </p:txBody>
          </p:sp>
          <p:sp>
            <p:nvSpPr>
              <p:cNvPr id="11302" name="Text Box 33">
                <a:extLst>
                  <a:ext uri="{FF2B5EF4-FFF2-40B4-BE49-F238E27FC236}">
                    <a16:creationId xmlns="" xmlns:a16="http://schemas.microsoft.com/office/drawing/2014/main" id="{6BD40321-C443-46DD-86F8-73B2F67D4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" y="231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1</a:t>
                </a:r>
              </a:p>
            </p:txBody>
          </p:sp>
          <p:sp>
            <p:nvSpPr>
              <p:cNvPr id="11303" name="Freeform 99">
                <a:extLst>
                  <a:ext uri="{FF2B5EF4-FFF2-40B4-BE49-F238E27FC236}">
                    <a16:creationId xmlns="" xmlns:a16="http://schemas.microsoft.com/office/drawing/2014/main" id="{4D486FA2-E485-4378-8E58-E020262A8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2544"/>
                <a:ext cx="864" cy="144"/>
              </a:xfrm>
              <a:custGeom>
                <a:avLst/>
                <a:gdLst>
                  <a:gd name="T0" fmla="*/ 0 w 864"/>
                  <a:gd name="T1" fmla="*/ 144 h 144"/>
                  <a:gd name="T2" fmla="*/ 96 w 864"/>
                  <a:gd name="T3" fmla="*/ 144 h 144"/>
                  <a:gd name="T4" fmla="*/ 96 w 864"/>
                  <a:gd name="T5" fmla="*/ 0 h 144"/>
                  <a:gd name="T6" fmla="*/ 240 w 864"/>
                  <a:gd name="T7" fmla="*/ 0 h 144"/>
                  <a:gd name="T8" fmla="*/ 240 w 864"/>
                  <a:gd name="T9" fmla="*/ 144 h 144"/>
                  <a:gd name="T10" fmla="*/ 336 w 864"/>
                  <a:gd name="T11" fmla="*/ 144 h 144"/>
                  <a:gd name="T12" fmla="*/ 336 w 864"/>
                  <a:gd name="T13" fmla="*/ 0 h 144"/>
                  <a:gd name="T14" fmla="*/ 576 w 864"/>
                  <a:gd name="T15" fmla="*/ 0 h 144"/>
                  <a:gd name="T16" fmla="*/ 576 w 864"/>
                  <a:gd name="T17" fmla="*/ 144 h 144"/>
                  <a:gd name="T18" fmla="*/ 672 w 864"/>
                  <a:gd name="T19" fmla="*/ 144 h 144"/>
                  <a:gd name="T20" fmla="*/ 672 w 864"/>
                  <a:gd name="T21" fmla="*/ 0 h 144"/>
                  <a:gd name="T22" fmla="*/ 864 w 864"/>
                  <a:gd name="T23" fmla="*/ 0 h 14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4" h="144">
                    <a:moveTo>
                      <a:pt x="0" y="144"/>
                    </a:moveTo>
                    <a:lnTo>
                      <a:pt x="96" y="144"/>
                    </a:lnTo>
                    <a:lnTo>
                      <a:pt x="96" y="0"/>
                    </a:lnTo>
                    <a:lnTo>
                      <a:pt x="240" y="0"/>
                    </a:lnTo>
                    <a:lnTo>
                      <a:pt x="240" y="144"/>
                    </a:lnTo>
                    <a:lnTo>
                      <a:pt x="336" y="144"/>
                    </a:lnTo>
                    <a:lnTo>
                      <a:pt x="336" y="0"/>
                    </a:lnTo>
                    <a:lnTo>
                      <a:pt x="576" y="0"/>
                    </a:lnTo>
                    <a:lnTo>
                      <a:pt x="576" y="144"/>
                    </a:lnTo>
                    <a:lnTo>
                      <a:pt x="672" y="144"/>
                    </a:lnTo>
                    <a:lnTo>
                      <a:pt x="672" y="0"/>
                    </a:lnTo>
                    <a:lnTo>
                      <a:pt x="864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04" name="Freeform 171">
                <a:extLst>
                  <a:ext uri="{FF2B5EF4-FFF2-40B4-BE49-F238E27FC236}">
                    <a16:creationId xmlns="" xmlns:a16="http://schemas.microsoft.com/office/drawing/2014/main" id="{40D72A31-B234-4BDD-8563-6C3B98382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2480"/>
                <a:ext cx="864" cy="240"/>
              </a:xfrm>
              <a:custGeom>
                <a:avLst/>
                <a:gdLst>
                  <a:gd name="T0" fmla="*/ 0 w 864"/>
                  <a:gd name="T1" fmla="*/ 208 h 240"/>
                  <a:gd name="T2" fmla="*/ 48 w 864"/>
                  <a:gd name="T3" fmla="*/ 208 h 240"/>
                  <a:gd name="T4" fmla="*/ 96 w 864"/>
                  <a:gd name="T5" fmla="*/ 64 h 240"/>
                  <a:gd name="T6" fmla="*/ 240 w 864"/>
                  <a:gd name="T7" fmla="*/ 64 h 240"/>
                  <a:gd name="T8" fmla="*/ 240 w 864"/>
                  <a:gd name="T9" fmla="*/ 208 h 240"/>
                  <a:gd name="T10" fmla="*/ 336 w 864"/>
                  <a:gd name="T11" fmla="*/ 208 h 240"/>
                  <a:gd name="T12" fmla="*/ 336 w 864"/>
                  <a:gd name="T13" fmla="*/ 16 h 240"/>
                  <a:gd name="T14" fmla="*/ 576 w 864"/>
                  <a:gd name="T15" fmla="*/ 112 h 240"/>
                  <a:gd name="T16" fmla="*/ 576 w 864"/>
                  <a:gd name="T17" fmla="*/ 208 h 240"/>
                  <a:gd name="T18" fmla="*/ 672 w 864"/>
                  <a:gd name="T19" fmla="*/ 208 h 240"/>
                  <a:gd name="T20" fmla="*/ 672 w 864"/>
                  <a:gd name="T21" fmla="*/ 64 h 240"/>
                  <a:gd name="T22" fmla="*/ 864 w 864"/>
                  <a:gd name="T23" fmla="*/ 64 h 24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64" h="240">
                    <a:moveTo>
                      <a:pt x="0" y="208"/>
                    </a:moveTo>
                    <a:cubicBezTo>
                      <a:pt x="16" y="220"/>
                      <a:pt x="32" y="232"/>
                      <a:pt x="48" y="208"/>
                    </a:cubicBezTo>
                    <a:cubicBezTo>
                      <a:pt x="64" y="184"/>
                      <a:pt x="64" y="88"/>
                      <a:pt x="96" y="64"/>
                    </a:cubicBezTo>
                    <a:cubicBezTo>
                      <a:pt x="128" y="40"/>
                      <a:pt x="216" y="40"/>
                      <a:pt x="240" y="64"/>
                    </a:cubicBezTo>
                    <a:cubicBezTo>
                      <a:pt x="264" y="88"/>
                      <a:pt x="224" y="184"/>
                      <a:pt x="240" y="208"/>
                    </a:cubicBezTo>
                    <a:cubicBezTo>
                      <a:pt x="256" y="232"/>
                      <a:pt x="320" y="240"/>
                      <a:pt x="336" y="208"/>
                    </a:cubicBezTo>
                    <a:cubicBezTo>
                      <a:pt x="352" y="176"/>
                      <a:pt x="296" y="32"/>
                      <a:pt x="336" y="16"/>
                    </a:cubicBezTo>
                    <a:cubicBezTo>
                      <a:pt x="376" y="0"/>
                      <a:pt x="536" y="80"/>
                      <a:pt x="576" y="112"/>
                    </a:cubicBezTo>
                    <a:cubicBezTo>
                      <a:pt x="616" y="144"/>
                      <a:pt x="560" y="192"/>
                      <a:pt x="576" y="208"/>
                    </a:cubicBezTo>
                    <a:cubicBezTo>
                      <a:pt x="592" y="224"/>
                      <a:pt x="656" y="232"/>
                      <a:pt x="672" y="208"/>
                    </a:cubicBezTo>
                    <a:cubicBezTo>
                      <a:pt x="688" y="184"/>
                      <a:pt x="640" y="88"/>
                      <a:pt x="672" y="64"/>
                    </a:cubicBezTo>
                    <a:cubicBezTo>
                      <a:pt x="704" y="40"/>
                      <a:pt x="784" y="52"/>
                      <a:pt x="864" y="64"/>
                    </a:cubicBezTo>
                  </a:path>
                </a:pathLst>
              </a:custGeom>
              <a:noFill/>
              <a:ln w="2540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20674" name="Group 194">
            <a:extLst>
              <a:ext uri="{FF2B5EF4-FFF2-40B4-BE49-F238E27FC236}">
                <a16:creationId xmlns="" xmlns:a16="http://schemas.microsoft.com/office/drawing/2014/main" id="{DDBF4982-E724-4001-BD41-141079131B7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524000"/>
            <a:ext cx="3581400" cy="4751388"/>
            <a:chOff x="1248" y="960"/>
            <a:chExt cx="2256" cy="2993"/>
          </a:xfrm>
        </p:grpSpPr>
        <p:sp>
          <p:nvSpPr>
            <p:cNvPr id="11292" name="Freeform 164">
              <a:extLst>
                <a:ext uri="{FF2B5EF4-FFF2-40B4-BE49-F238E27FC236}">
                  <a16:creationId xmlns="" xmlns:a16="http://schemas.microsoft.com/office/drawing/2014/main" id="{F4A1F198-C9EB-4141-B43A-62EB54E14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3437"/>
              <a:ext cx="816" cy="482"/>
            </a:xfrm>
            <a:custGeom>
              <a:avLst/>
              <a:gdLst>
                <a:gd name="T0" fmla="*/ 0 w 816"/>
                <a:gd name="T1" fmla="*/ 482 h 482"/>
                <a:gd name="T2" fmla="*/ 48 w 816"/>
                <a:gd name="T3" fmla="*/ 482 h 482"/>
                <a:gd name="T4" fmla="*/ 48 w 816"/>
                <a:gd name="T5" fmla="*/ 434 h 482"/>
                <a:gd name="T6" fmla="*/ 96 w 816"/>
                <a:gd name="T7" fmla="*/ 434 h 482"/>
                <a:gd name="T8" fmla="*/ 96 w 816"/>
                <a:gd name="T9" fmla="*/ 338 h 482"/>
                <a:gd name="T10" fmla="*/ 144 w 816"/>
                <a:gd name="T11" fmla="*/ 338 h 482"/>
                <a:gd name="T12" fmla="*/ 144 w 816"/>
                <a:gd name="T13" fmla="*/ 242 h 482"/>
                <a:gd name="T14" fmla="*/ 192 w 816"/>
                <a:gd name="T15" fmla="*/ 242 h 482"/>
                <a:gd name="T16" fmla="*/ 192 w 816"/>
                <a:gd name="T17" fmla="*/ 194 h 482"/>
                <a:gd name="T18" fmla="*/ 240 w 816"/>
                <a:gd name="T19" fmla="*/ 194 h 482"/>
                <a:gd name="T20" fmla="*/ 240 w 816"/>
                <a:gd name="T21" fmla="*/ 98 h 482"/>
                <a:gd name="T22" fmla="*/ 288 w 816"/>
                <a:gd name="T23" fmla="*/ 98 h 482"/>
                <a:gd name="T24" fmla="*/ 288 w 816"/>
                <a:gd name="T25" fmla="*/ 50 h 482"/>
                <a:gd name="T26" fmla="*/ 288 w 816"/>
                <a:gd name="T27" fmla="*/ 2 h 482"/>
                <a:gd name="T28" fmla="*/ 336 w 816"/>
                <a:gd name="T29" fmla="*/ 2 h 482"/>
                <a:gd name="T30" fmla="*/ 384 w 816"/>
                <a:gd name="T31" fmla="*/ 2 h 482"/>
                <a:gd name="T32" fmla="*/ 384 w 816"/>
                <a:gd name="T33" fmla="*/ 50 h 482"/>
                <a:gd name="T34" fmla="*/ 384 w 816"/>
                <a:gd name="T35" fmla="*/ 98 h 482"/>
                <a:gd name="T36" fmla="*/ 384 w 816"/>
                <a:gd name="T37" fmla="*/ 146 h 482"/>
                <a:gd name="T38" fmla="*/ 432 w 816"/>
                <a:gd name="T39" fmla="*/ 146 h 482"/>
                <a:gd name="T40" fmla="*/ 432 w 816"/>
                <a:gd name="T41" fmla="*/ 194 h 482"/>
                <a:gd name="T42" fmla="*/ 432 w 816"/>
                <a:gd name="T43" fmla="*/ 242 h 482"/>
                <a:gd name="T44" fmla="*/ 480 w 816"/>
                <a:gd name="T45" fmla="*/ 242 h 482"/>
                <a:gd name="T46" fmla="*/ 528 w 816"/>
                <a:gd name="T47" fmla="*/ 242 h 482"/>
                <a:gd name="T48" fmla="*/ 528 w 816"/>
                <a:gd name="T49" fmla="*/ 194 h 482"/>
                <a:gd name="T50" fmla="*/ 576 w 816"/>
                <a:gd name="T51" fmla="*/ 194 h 482"/>
                <a:gd name="T52" fmla="*/ 576 w 816"/>
                <a:gd name="T53" fmla="*/ 146 h 482"/>
                <a:gd name="T54" fmla="*/ 624 w 816"/>
                <a:gd name="T55" fmla="*/ 146 h 482"/>
                <a:gd name="T56" fmla="*/ 624 w 816"/>
                <a:gd name="T57" fmla="*/ 98 h 482"/>
                <a:gd name="T58" fmla="*/ 672 w 816"/>
                <a:gd name="T59" fmla="*/ 98 h 482"/>
                <a:gd name="T60" fmla="*/ 672 w 816"/>
                <a:gd name="T61" fmla="*/ 50 h 482"/>
                <a:gd name="T62" fmla="*/ 720 w 816"/>
                <a:gd name="T63" fmla="*/ 50 h 482"/>
                <a:gd name="T64" fmla="*/ 720 w 816"/>
                <a:gd name="T65" fmla="*/ 2 h 482"/>
                <a:gd name="T66" fmla="*/ 720 w 816"/>
                <a:gd name="T67" fmla="*/ 0 h 482"/>
                <a:gd name="T68" fmla="*/ 720 w 816"/>
                <a:gd name="T69" fmla="*/ 2 h 482"/>
                <a:gd name="T70" fmla="*/ 768 w 816"/>
                <a:gd name="T71" fmla="*/ 2 h 482"/>
                <a:gd name="T72" fmla="*/ 816 w 816"/>
                <a:gd name="T73" fmla="*/ 2 h 48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16" h="482">
                  <a:moveTo>
                    <a:pt x="0" y="482"/>
                  </a:moveTo>
                  <a:lnTo>
                    <a:pt x="48" y="482"/>
                  </a:lnTo>
                  <a:lnTo>
                    <a:pt x="48" y="434"/>
                  </a:lnTo>
                  <a:lnTo>
                    <a:pt x="96" y="434"/>
                  </a:lnTo>
                  <a:lnTo>
                    <a:pt x="96" y="338"/>
                  </a:lnTo>
                  <a:lnTo>
                    <a:pt x="144" y="338"/>
                  </a:lnTo>
                  <a:lnTo>
                    <a:pt x="144" y="242"/>
                  </a:lnTo>
                  <a:lnTo>
                    <a:pt x="192" y="242"/>
                  </a:lnTo>
                  <a:lnTo>
                    <a:pt x="192" y="194"/>
                  </a:lnTo>
                  <a:lnTo>
                    <a:pt x="240" y="194"/>
                  </a:lnTo>
                  <a:lnTo>
                    <a:pt x="240" y="98"/>
                  </a:lnTo>
                  <a:lnTo>
                    <a:pt x="288" y="98"/>
                  </a:lnTo>
                  <a:lnTo>
                    <a:pt x="288" y="50"/>
                  </a:lnTo>
                  <a:lnTo>
                    <a:pt x="288" y="2"/>
                  </a:lnTo>
                  <a:lnTo>
                    <a:pt x="336" y="2"/>
                  </a:lnTo>
                  <a:lnTo>
                    <a:pt x="384" y="2"/>
                  </a:lnTo>
                  <a:lnTo>
                    <a:pt x="384" y="50"/>
                  </a:lnTo>
                  <a:lnTo>
                    <a:pt x="384" y="98"/>
                  </a:lnTo>
                  <a:lnTo>
                    <a:pt x="384" y="146"/>
                  </a:lnTo>
                  <a:lnTo>
                    <a:pt x="432" y="146"/>
                  </a:lnTo>
                  <a:lnTo>
                    <a:pt x="432" y="194"/>
                  </a:lnTo>
                  <a:lnTo>
                    <a:pt x="432" y="242"/>
                  </a:lnTo>
                  <a:lnTo>
                    <a:pt x="480" y="242"/>
                  </a:lnTo>
                  <a:lnTo>
                    <a:pt x="528" y="242"/>
                  </a:lnTo>
                  <a:lnTo>
                    <a:pt x="528" y="194"/>
                  </a:lnTo>
                  <a:lnTo>
                    <a:pt x="576" y="194"/>
                  </a:lnTo>
                  <a:lnTo>
                    <a:pt x="576" y="146"/>
                  </a:lnTo>
                  <a:lnTo>
                    <a:pt x="624" y="146"/>
                  </a:lnTo>
                  <a:lnTo>
                    <a:pt x="624" y="98"/>
                  </a:lnTo>
                  <a:lnTo>
                    <a:pt x="672" y="98"/>
                  </a:lnTo>
                  <a:lnTo>
                    <a:pt x="672" y="50"/>
                  </a:lnTo>
                  <a:lnTo>
                    <a:pt x="720" y="50"/>
                  </a:lnTo>
                  <a:lnTo>
                    <a:pt x="720" y="2"/>
                  </a:lnTo>
                  <a:lnTo>
                    <a:pt x="720" y="0"/>
                  </a:lnTo>
                  <a:lnTo>
                    <a:pt x="720" y="2"/>
                  </a:lnTo>
                  <a:lnTo>
                    <a:pt x="768" y="2"/>
                  </a:lnTo>
                  <a:lnTo>
                    <a:pt x="816" y="2"/>
                  </a:lnTo>
                </a:path>
              </a:pathLst>
            </a:cu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3" name="Text Box 166">
              <a:extLst>
                <a:ext uri="{FF2B5EF4-FFF2-40B4-BE49-F238E27FC236}">
                  <a16:creationId xmlns="" xmlns:a16="http://schemas.microsoft.com/office/drawing/2014/main" id="{FE48B568-38C5-4BA9-80C9-270A1A340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216"/>
              <a:ext cx="1171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 i="1"/>
                <a:t>Digitized signal not</a:t>
              </a:r>
            </a:p>
            <a:p>
              <a:pPr eaLnBrk="1" hangingPunct="1"/>
              <a:r>
                <a:rPr lang="en-US" altLang="en-US" sz="1400" i="1"/>
                <a:t>perfect re-creation,</a:t>
              </a:r>
            </a:p>
            <a:p>
              <a:pPr eaLnBrk="1" hangingPunct="1"/>
              <a:r>
                <a:rPr lang="en-US" altLang="en-US" sz="1400" i="1"/>
                <a:t>but higher sampling </a:t>
              </a:r>
            </a:p>
            <a:p>
              <a:pPr eaLnBrk="1" hangingPunct="1"/>
              <a:r>
                <a:rPr lang="en-US" altLang="en-US" sz="1400" i="1"/>
                <a:t>rate and more bits per </a:t>
              </a:r>
            </a:p>
            <a:p>
              <a:pPr eaLnBrk="1" hangingPunct="1"/>
              <a:r>
                <a:rPr lang="en-US" altLang="en-US" sz="1400" i="1"/>
                <a:t>encoding brings closer.</a:t>
              </a:r>
            </a:p>
          </p:txBody>
        </p:sp>
        <p:sp>
          <p:nvSpPr>
            <p:cNvPr id="11294" name="Line 167">
              <a:extLst>
                <a:ext uri="{FF2B5EF4-FFF2-40B4-BE49-F238E27FC236}">
                  <a16:creationId xmlns="" xmlns:a16="http://schemas.microsoft.com/office/drawing/2014/main" id="{7D92E099-9EBB-486A-9FC8-D897E9835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3504"/>
              <a:ext cx="72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5" name="Freeform 193">
              <a:extLst>
                <a:ext uri="{FF2B5EF4-FFF2-40B4-BE49-F238E27FC236}">
                  <a16:creationId xmlns="" xmlns:a16="http://schemas.microsoft.com/office/drawing/2014/main" id="{6B34D061-42DA-4E3B-9F7B-1C86D9151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960"/>
              <a:ext cx="835" cy="2496"/>
            </a:xfrm>
            <a:custGeom>
              <a:avLst/>
              <a:gdLst>
                <a:gd name="T0" fmla="*/ 835 w 835"/>
                <a:gd name="T1" fmla="*/ 2496 h 2496"/>
                <a:gd name="T2" fmla="*/ 335 w 835"/>
                <a:gd name="T3" fmla="*/ 2370 h 2496"/>
                <a:gd name="T4" fmla="*/ 42 w 835"/>
                <a:gd name="T5" fmla="*/ 2307 h 2496"/>
                <a:gd name="T6" fmla="*/ 84 w 835"/>
                <a:gd name="T7" fmla="*/ 1700 h 2496"/>
                <a:gd name="T8" fmla="*/ 220 w 835"/>
                <a:gd name="T9" fmla="*/ 318 h 2496"/>
                <a:gd name="T10" fmla="*/ 739 w 835"/>
                <a:gd name="T11" fmla="*/ 0 h 24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5" h="2496">
                  <a:moveTo>
                    <a:pt x="835" y="2496"/>
                  </a:moveTo>
                  <a:cubicBezTo>
                    <a:pt x="752" y="2475"/>
                    <a:pt x="467" y="2402"/>
                    <a:pt x="335" y="2370"/>
                  </a:cubicBezTo>
                  <a:cubicBezTo>
                    <a:pt x="203" y="2338"/>
                    <a:pt x="84" y="2419"/>
                    <a:pt x="42" y="2307"/>
                  </a:cubicBezTo>
                  <a:cubicBezTo>
                    <a:pt x="0" y="2195"/>
                    <a:pt x="54" y="2031"/>
                    <a:pt x="84" y="1700"/>
                  </a:cubicBezTo>
                  <a:cubicBezTo>
                    <a:pt x="114" y="1369"/>
                    <a:pt x="111" y="601"/>
                    <a:pt x="220" y="318"/>
                  </a:cubicBezTo>
                  <a:cubicBezTo>
                    <a:pt x="329" y="35"/>
                    <a:pt x="631" y="66"/>
                    <a:pt x="739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91" name="Text Box 196">
            <a:extLst>
              <a:ext uri="{FF2B5EF4-FFF2-40B4-BE49-F238E27FC236}">
                <a16:creationId xmlns="" xmlns:a16="http://schemas.microsoft.com/office/drawing/2014/main" id="{26388722-0473-48A8-A8EE-F8D18FEF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0" y="3352801"/>
            <a:ext cx="2349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 i="1">
                <a:solidFill>
                  <a:schemeClr val="accent2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5" grpId="0" autoUpdateAnimBg="0"/>
      <p:bldP spid="2052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="" xmlns:a16="http://schemas.microsoft.com/office/drawing/2014/main" id="{C216B963-6AAC-48AA-89C5-2BD9F6B3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2C3F82-2DA8-4BDF-A3F8-7FC93748B676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="" xmlns:a16="http://schemas.microsoft.com/office/drawing/2014/main" id="{A22316EA-4148-4C3A-8F7B-06EE26FFC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338" y="304800"/>
            <a:ext cx="97310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700" dirty="0"/>
              <a:t>How Do We Encode Data as Binary for Our Digital System</a:t>
            </a:r>
            <a:r>
              <a:rPr lang="en-US" altLang="en-US" dirty="0"/>
              <a:t>?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="" xmlns:a16="http://schemas.microsoft.com/office/drawing/2014/main" id="{B0071A40-2206-41F3-AB38-E28074DD8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15714" y="1677989"/>
            <a:ext cx="3725863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Some inputs inherently binary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Button: not pressed (0), pressed 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Some inputs inherently digital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Just need encoding in binary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e.g., multi-button input: encode red=001, blue=010,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Some inputs analog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Need analog-to-digital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As done in earlier slide -- sample and encode with bits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</a:pPr>
            <a:endParaRPr lang="en-US" altLang="en-US" sz="1600" dirty="0"/>
          </a:p>
        </p:txBody>
      </p:sp>
      <p:grpSp>
        <p:nvGrpSpPr>
          <p:cNvPr id="10509" name="Group 269">
            <a:extLst>
              <a:ext uri="{FF2B5EF4-FFF2-40B4-BE49-F238E27FC236}">
                <a16:creationId xmlns="" xmlns:a16="http://schemas.microsoft.com/office/drawing/2014/main" id="{4FFA33A4-50EA-40A0-9CB4-8013D34FD10C}"/>
              </a:ext>
            </a:extLst>
          </p:cNvPr>
          <p:cNvGrpSpPr>
            <a:grpSpLocks/>
          </p:cNvGrpSpPr>
          <p:nvPr/>
        </p:nvGrpSpPr>
        <p:grpSpPr bwMode="auto">
          <a:xfrm>
            <a:off x="8769351" y="1106488"/>
            <a:ext cx="550863" cy="850899"/>
            <a:chOff x="4564" y="697"/>
            <a:chExt cx="347" cy="536"/>
          </a:xfrm>
        </p:grpSpPr>
        <p:sp>
          <p:nvSpPr>
            <p:cNvPr id="15559" name="Line 127">
              <a:extLst>
                <a:ext uri="{FF2B5EF4-FFF2-40B4-BE49-F238E27FC236}">
                  <a16:creationId xmlns="" xmlns:a16="http://schemas.microsoft.com/office/drawing/2014/main" id="{44E75C79-9BBF-4972-8EBE-D17917708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1044"/>
              <a:ext cx="1" cy="83"/>
            </a:xfrm>
            <a:prstGeom prst="line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60" name="Freeform 128">
              <a:extLst>
                <a:ext uri="{FF2B5EF4-FFF2-40B4-BE49-F238E27FC236}">
                  <a16:creationId xmlns="" xmlns:a16="http://schemas.microsoft.com/office/drawing/2014/main" id="{045D8BBE-9FC5-433F-80BD-DC13A6BE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1106"/>
              <a:ext cx="31" cy="56"/>
            </a:xfrm>
            <a:custGeom>
              <a:avLst/>
              <a:gdLst>
                <a:gd name="T0" fmla="*/ 14 w 26"/>
                <a:gd name="T1" fmla="*/ 56 h 50"/>
                <a:gd name="T2" fmla="*/ 31 w 26"/>
                <a:gd name="T3" fmla="*/ 0 h 50"/>
                <a:gd name="T4" fmla="*/ 0 w 26"/>
                <a:gd name="T5" fmla="*/ 0 h 50"/>
                <a:gd name="T6" fmla="*/ 14 w 26"/>
                <a:gd name="T7" fmla="*/ 56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50">
                  <a:moveTo>
                    <a:pt x="12" y="5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2" y="50"/>
                  </a:lnTo>
                  <a:close/>
                </a:path>
              </a:pathLst>
            </a:cu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61" name="Rectangle 129">
              <a:extLst>
                <a:ext uri="{FF2B5EF4-FFF2-40B4-BE49-F238E27FC236}">
                  <a16:creationId xmlns="" xmlns:a16="http://schemas.microsoft.com/office/drawing/2014/main" id="{276C0781-C16D-40CD-9220-0124C87C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165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7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2400"/>
            </a:p>
          </p:txBody>
        </p:sp>
        <p:sp>
          <p:nvSpPr>
            <p:cNvPr id="15562" name="Freeform 130">
              <a:extLst>
                <a:ext uri="{FF2B5EF4-FFF2-40B4-BE49-F238E27FC236}">
                  <a16:creationId xmlns="" xmlns:a16="http://schemas.microsoft.com/office/drawing/2014/main" id="{4CC5ED9E-C483-4534-9183-4D94A12AC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697"/>
              <a:ext cx="347" cy="119"/>
            </a:xfrm>
            <a:custGeom>
              <a:avLst/>
              <a:gdLst>
                <a:gd name="T0" fmla="*/ 305 w 166"/>
                <a:gd name="T1" fmla="*/ 119 h 61"/>
                <a:gd name="T2" fmla="*/ 213 w 166"/>
                <a:gd name="T3" fmla="*/ 0 h 61"/>
                <a:gd name="T4" fmla="*/ 134 w 166"/>
                <a:gd name="T5" fmla="*/ 0 h 61"/>
                <a:gd name="T6" fmla="*/ 40 w 166"/>
                <a:gd name="T7" fmla="*/ 119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" h="61">
                  <a:moveTo>
                    <a:pt x="146" y="61"/>
                  </a:moveTo>
                  <a:cubicBezTo>
                    <a:pt x="146" y="61"/>
                    <a:pt x="166" y="0"/>
                    <a:pt x="10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19" y="61"/>
                    <a:pt x="19" y="61"/>
                  </a:cubicBezTo>
                </a:path>
              </a:pathLst>
            </a:custGeom>
            <a:solidFill>
              <a:srgbClr val="629FD6"/>
            </a:solidFill>
            <a:ln w="6350" cap="flat">
              <a:solidFill>
                <a:srgbClr val="629FD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63" name="Freeform 131">
              <a:extLst>
                <a:ext uri="{FF2B5EF4-FFF2-40B4-BE49-F238E27FC236}">
                  <a16:creationId xmlns="" xmlns:a16="http://schemas.microsoft.com/office/drawing/2014/main" id="{B4B93141-6FF4-478C-8ACB-DB97E355F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" y="697"/>
              <a:ext cx="347" cy="119"/>
            </a:xfrm>
            <a:custGeom>
              <a:avLst/>
              <a:gdLst>
                <a:gd name="T0" fmla="*/ 305 w 166"/>
                <a:gd name="T1" fmla="*/ 119 h 61"/>
                <a:gd name="T2" fmla="*/ 213 w 166"/>
                <a:gd name="T3" fmla="*/ 0 h 61"/>
                <a:gd name="T4" fmla="*/ 134 w 166"/>
                <a:gd name="T5" fmla="*/ 0 h 61"/>
                <a:gd name="T6" fmla="*/ 40 w 166"/>
                <a:gd name="T7" fmla="*/ 119 h 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" h="61">
                  <a:moveTo>
                    <a:pt x="146" y="61"/>
                  </a:moveTo>
                  <a:cubicBezTo>
                    <a:pt x="146" y="61"/>
                    <a:pt x="166" y="0"/>
                    <a:pt x="10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19" y="61"/>
                    <a:pt x="19" y="61"/>
                  </a:cubicBezTo>
                </a:path>
              </a:pathLst>
            </a:custGeom>
            <a:noFill/>
            <a:ln w="6350" cap="flat">
              <a:solidFill>
                <a:srgbClr val="629FD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64" name="Rectangle 150">
              <a:extLst>
                <a:ext uri="{FF2B5EF4-FFF2-40B4-BE49-F238E27FC236}">
                  <a16:creationId xmlns="" xmlns:a16="http://schemas.microsoft.com/office/drawing/2014/main" id="{AE12C6C1-B4B7-4C55-BB35-F4888A8F7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890"/>
              <a:ext cx="15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700">
                  <a:solidFill>
                    <a:srgbClr val="000000"/>
                  </a:solidFill>
                  <a:latin typeface="Myriad Roman" charset="0"/>
                </a:rPr>
                <a:t>button</a:t>
              </a:r>
              <a:endParaRPr lang="en-US" altLang="en-US" sz="2400"/>
            </a:p>
          </p:txBody>
        </p:sp>
        <p:sp>
          <p:nvSpPr>
            <p:cNvPr id="15565" name="Rectangle 153">
              <a:extLst>
                <a:ext uri="{FF2B5EF4-FFF2-40B4-BE49-F238E27FC236}">
                  <a16:creationId xmlns="" xmlns:a16="http://schemas.microsoft.com/office/drawing/2014/main" id="{233CF96C-EDC4-43C5-8FB8-7A6B57E6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818"/>
              <a:ext cx="278" cy="2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10490" name="Group 250">
            <a:extLst>
              <a:ext uri="{FF2B5EF4-FFF2-40B4-BE49-F238E27FC236}">
                <a16:creationId xmlns="" xmlns:a16="http://schemas.microsoft.com/office/drawing/2014/main" id="{A1763FA5-3155-45C5-8B39-D10F1421D033}"/>
              </a:ext>
            </a:extLst>
          </p:cNvPr>
          <p:cNvGrpSpPr>
            <a:grpSpLocks/>
          </p:cNvGrpSpPr>
          <p:nvPr/>
        </p:nvGrpSpPr>
        <p:grpSpPr bwMode="auto">
          <a:xfrm>
            <a:off x="9413876" y="685800"/>
            <a:ext cx="442913" cy="1271588"/>
            <a:chOff x="4970" y="432"/>
            <a:chExt cx="279" cy="801"/>
          </a:xfrm>
        </p:grpSpPr>
        <p:sp>
          <p:nvSpPr>
            <p:cNvPr id="15540" name="Freeform 132">
              <a:extLst>
                <a:ext uri="{FF2B5EF4-FFF2-40B4-BE49-F238E27FC236}">
                  <a16:creationId xmlns="" xmlns:a16="http://schemas.microsoft.com/office/drawing/2014/main" id="{E88216C7-BD57-4E68-B235-9FB9F5D29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" y="744"/>
              <a:ext cx="274" cy="72"/>
            </a:xfrm>
            <a:custGeom>
              <a:avLst/>
              <a:gdLst>
                <a:gd name="T0" fmla="*/ 138 w 131"/>
                <a:gd name="T1" fmla="*/ 21 h 37"/>
                <a:gd name="T2" fmla="*/ 178 w 131"/>
                <a:gd name="T3" fmla="*/ 0 h 37"/>
                <a:gd name="T4" fmla="*/ 274 w 131"/>
                <a:gd name="T5" fmla="*/ 72 h 37"/>
                <a:gd name="T6" fmla="*/ 0 w 131"/>
                <a:gd name="T7" fmla="*/ 72 h 37"/>
                <a:gd name="T8" fmla="*/ 71 w 131"/>
                <a:gd name="T9" fmla="*/ 6 h 37"/>
                <a:gd name="T10" fmla="*/ 121 w 131"/>
                <a:gd name="T11" fmla="*/ 21 h 37"/>
                <a:gd name="T12" fmla="*/ 138 w 131"/>
                <a:gd name="T13" fmla="*/ 2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37">
                  <a:moveTo>
                    <a:pt x="66" y="11"/>
                  </a:moveTo>
                  <a:cubicBezTo>
                    <a:pt x="80" y="11"/>
                    <a:pt x="85" y="0"/>
                    <a:pt x="85" y="0"/>
                  </a:cubicBezTo>
                  <a:cubicBezTo>
                    <a:pt x="110" y="0"/>
                    <a:pt x="131" y="37"/>
                    <a:pt x="13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9" y="2"/>
                    <a:pt x="34" y="3"/>
                  </a:cubicBezTo>
                  <a:cubicBezTo>
                    <a:pt x="34" y="3"/>
                    <a:pt x="43" y="11"/>
                    <a:pt x="58" y="11"/>
                  </a:cubicBezTo>
                  <a:lnTo>
                    <a:pt x="66" y="11"/>
                  </a:lnTo>
                  <a:close/>
                </a:path>
              </a:pathLst>
            </a:custGeom>
            <a:solidFill>
              <a:srgbClr val="629FD6"/>
            </a:solidFill>
            <a:ln w="6350" cap="flat">
              <a:solidFill>
                <a:srgbClr val="629FD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41" name="Freeform 133">
              <a:extLst>
                <a:ext uri="{FF2B5EF4-FFF2-40B4-BE49-F238E27FC236}">
                  <a16:creationId xmlns="" xmlns:a16="http://schemas.microsoft.com/office/drawing/2014/main" id="{AE96A21C-EAD3-42D8-A5F0-363F76BE1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432"/>
              <a:ext cx="162" cy="348"/>
            </a:xfrm>
            <a:custGeom>
              <a:avLst/>
              <a:gdLst>
                <a:gd name="T0" fmla="*/ 0 w 78"/>
                <a:gd name="T1" fmla="*/ 2 h 181"/>
                <a:gd name="T2" fmla="*/ 8 w 78"/>
                <a:gd name="T3" fmla="*/ 217 h 181"/>
                <a:gd name="T4" fmla="*/ 10 w 78"/>
                <a:gd name="T5" fmla="*/ 236 h 181"/>
                <a:gd name="T6" fmla="*/ 15 w 78"/>
                <a:gd name="T7" fmla="*/ 298 h 181"/>
                <a:gd name="T8" fmla="*/ 96 w 78"/>
                <a:gd name="T9" fmla="*/ 331 h 181"/>
                <a:gd name="T10" fmla="*/ 154 w 78"/>
                <a:gd name="T11" fmla="*/ 261 h 181"/>
                <a:gd name="T12" fmla="*/ 160 w 78"/>
                <a:gd name="T13" fmla="*/ 156 h 181"/>
                <a:gd name="T14" fmla="*/ 162 w 78"/>
                <a:gd name="T15" fmla="*/ 0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8" h="181">
                  <a:moveTo>
                    <a:pt x="0" y="1"/>
                  </a:moveTo>
                  <a:cubicBezTo>
                    <a:pt x="4" y="113"/>
                    <a:pt x="4" y="113"/>
                    <a:pt x="4" y="113"/>
                  </a:cubicBezTo>
                  <a:cubicBezTo>
                    <a:pt x="5" y="118"/>
                    <a:pt x="5" y="123"/>
                    <a:pt x="5" y="123"/>
                  </a:cubicBezTo>
                  <a:cubicBezTo>
                    <a:pt x="5" y="145"/>
                    <a:pt x="7" y="155"/>
                    <a:pt x="7" y="155"/>
                  </a:cubicBezTo>
                  <a:cubicBezTo>
                    <a:pt x="10" y="181"/>
                    <a:pt x="46" y="172"/>
                    <a:pt x="46" y="172"/>
                  </a:cubicBezTo>
                  <a:cubicBezTo>
                    <a:pt x="72" y="170"/>
                    <a:pt x="74" y="136"/>
                    <a:pt x="74" y="136"/>
                  </a:cubicBezTo>
                  <a:cubicBezTo>
                    <a:pt x="78" y="108"/>
                    <a:pt x="77" y="81"/>
                    <a:pt x="77" y="81"/>
                  </a:cubicBezTo>
                  <a:cubicBezTo>
                    <a:pt x="76" y="52"/>
                    <a:pt x="78" y="0"/>
                    <a:pt x="78" y="0"/>
                  </a:cubicBezTo>
                </a:path>
              </a:pathLst>
            </a:custGeom>
            <a:solidFill>
              <a:srgbClr val="FFFFFF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42" name="Freeform 134">
              <a:extLst>
                <a:ext uri="{FF2B5EF4-FFF2-40B4-BE49-F238E27FC236}">
                  <a16:creationId xmlns="" xmlns:a16="http://schemas.microsoft.com/office/drawing/2014/main" id="{3EB776F7-A089-4158-86B4-A2480B80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432"/>
              <a:ext cx="162" cy="348"/>
            </a:xfrm>
            <a:custGeom>
              <a:avLst/>
              <a:gdLst>
                <a:gd name="T0" fmla="*/ 0 w 78"/>
                <a:gd name="T1" fmla="*/ 2 h 181"/>
                <a:gd name="T2" fmla="*/ 8 w 78"/>
                <a:gd name="T3" fmla="*/ 217 h 181"/>
                <a:gd name="T4" fmla="*/ 10 w 78"/>
                <a:gd name="T5" fmla="*/ 236 h 181"/>
                <a:gd name="T6" fmla="*/ 15 w 78"/>
                <a:gd name="T7" fmla="*/ 298 h 181"/>
                <a:gd name="T8" fmla="*/ 96 w 78"/>
                <a:gd name="T9" fmla="*/ 331 h 181"/>
                <a:gd name="T10" fmla="*/ 154 w 78"/>
                <a:gd name="T11" fmla="*/ 261 h 181"/>
                <a:gd name="T12" fmla="*/ 160 w 78"/>
                <a:gd name="T13" fmla="*/ 156 h 181"/>
                <a:gd name="T14" fmla="*/ 162 w 78"/>
                <a:gd name="T15" fmla="*/ 0 h 1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8" h="181">
                  <a:moveTo>
                    <a:pt x="0" y="1"/>
                  </a:moveTo>
                  <a:cubicBezTo>
                    <a:pt x="4" y="113"/>
                    <a:pt x="4" y="113"/>
                    <a:pt x="4" y="113"/>
                  </a:cubicBezTo>
                  <a:cubicBezTo>
                    <a:pt x="5" y="118"/>
                    <a:pt x="5" y="123"/>
                    <a:pt x="5" y="123"/>
                  </a:cubicBezTo>
                  <a:cubicBezTo>
                    <a:pt x="5" y="145"/>
                    <a:pt x="7" y="155"/>
                    <a:pt x="7" y="155"/>
                  </a:cubicBezTo>
                  <a:cubicBezTo>
                    <a:pt x="10" y="181"/>
                    <a:pt x="46" y="172"/>
                    <a:pt x="46" y="172"/>
                  </a:cubicBezTo>
                  <a:cubicBezTo>
                    <a:pt x="72" y="170"/>
                    <a:pt x="74" y="136"/>
                    <a:pt x="74" y="136"/>
                  </a:cubicBezTo>
                  <a:cubicBezTo>
                    <a:pt x="78" y="108"/>
                    <a:pt x="77" y="81"/>
                    <a:pt x="77" y="81"/>
                  </a:cubicBezTo>
                  <a:cubicBezTo>
                    <a:pt x="76" y="52"/>
                    <a:pt x="78" y="0"/>
                    <a:pt x="78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43" name="Freeform 135">
              <a:extLst>
                <a:ext uri="{FF2B5EF4-FFF2-40B4-BE49-F238E27FC236}">
                  <a16:creationId xmlns="" xmlns:a16="http://schemas.microsoft.com/office/drawing/2014/main" id="{0475BE7A-E331-4BA4-8C96-B4E460107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665"/>
              <a:ext cx="107" cy="78"/>
            </a:xfrm>
            <a:custGeom>
              <a:avLst/>
              <a:gdLst>
                <a:gd name="T0" fmla="*/ 8 w 51"/>
                <a:gd name="T1" fmla="*/ 66 h 40"/>
                <a:gd name="T2" fmla="*/ 42 w 51"/>
                <a:gd name="T3" fmla="*/ 74 h 40"/>
                <a:gd name="T4" fmla="*/ 78 w 51"/>
                <a:gd name="T5" fmla="*/ 76 h 40"/>
                <a:gd name="T6" fmla="*/ 107 w 51"/>
                <a:gd name="T7" fmla="*/ 57 h 40"/>
                <a:gd name="T8" fmla="*/ 97 w 5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40">
                  <a:moveTo>
                    <a:pt x="4" y="34"/>
                  </a:moveTo>
                  <a:cubicBezTo>
                    <a:pt x="4" y="34"/>
                    <a:pt x="0" y="40"/>
                    <a:pt x="20" y="38"/>
                  </a:cubicBezTo>
                  <a:cubicBezTo>
                    <a:pt x="20" y="38"/>
                    <a:pt x="24" y="38"/>
                    <a:pt x="37" y="39"/>
                  </a:cubicBezTo>
                  <a:cubicBezTo>
                    <a:pt x="37" y="39"/>
                    <a:pt x="51" y="39"/>
                    <a:pt x="51" y="29"/>
                  </a:cubicBezTo>
                  <a:cubicBezTo>
                    <a:pt x="51" y="29"/>
                    <a:pt x="51" y="11"/>
                    <a:pt x="46" y="0"/>
                  </a:cubicBezTo>
                </a:path>
              </a:pathLst>
            </a:cu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44" name="Freeform 136">
              <a:extLst>
                <a:ext uri="{FF2B5EF4-FFF2-40B4-BE49-F238E27FC236}">
                  <a16:creationId xmlns="" xmlns:a16="http://schemas.microsoft.com/office/drawing/2014/main" id="{8638D798-5399-47B0-A283-E22F70ED0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665"/>
              <a:ext cx="107" cy="78"/>
            </a:xfrm>
            <a:custGeom>
              <a:avLst/>
              <a:gdLst>
                <a:gd name="T0" fmla="*/ 8 w 51"/>
                <a:gd name="T1" fmla="*/ 66 h 40"/>
                <a:gd name="T2" fmla="*/ 42 w 51"/>
                <a:gd name="T3" fmla="*/ 74 h 40"/>
                <a:gd name="T4" fmla="*/ 78 w 51"/>
                <a:gd name="T5" fmla="*/ 76 h 40"/>
                <a:gd name="T6" fmla="*/ 107 w 51"/>
                <a:gd name="T7" fmla="*/ 57 h 40"/>
                <a:gd name="T8" fmla="*/ 97 w 5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40">
                  <a:moveTo>
                    <a:pt x="4" y="34"/>
                  </a:moveTo>
                  <a:cubicBezTo>
                    <a:pt x="4" y="34"/>
                    <a:pt x="0" y="40"/>
                    <a:pt x="20" y="38"/>
                  </a:cubicBezTo>
                  <a:cubicBezTo>
                    <a:pt x="20" y="38"/>
                    <a:pt x="24" y="38"/>
                    <a:pt x="37" y="39"/>
                  </a:cubicBezTo>
                  <a:cubicBezTo>
                    <a:pt x="37" y="39"/>
                    <a:pt x="51" y="39"/>
                    <a:pt x="51" y="29"/>
                  </a:cubicBezTo>
                  <a:cubicBezTo>
                    <a:pt x="51" y="29"/>
                    <a:pt x="51" y="11"/>
                    <a:pt x="46" y="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45" name="Freeform 137">
              <a:extLst>
                <a:ext uri="{FF2B5EF4-FFF2-40B4-BE49-F238E27FC236}">
                  <a16:creationId xmlns="" xmlns:a16="http://schemas.microsoft.com/office/drawing/2014/main" id="{4F45DACC-7859-4FF8-A49B-EB0071B58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642"/>
              <a:ext cx="86" cy="79"/>
            </a:xfrm>
            <a:custGeom>
              <a:avLst/>
              <a:gdLst>
                <a:gd name="T0" fmla="*/ 86 w 41"/>
                <a:gd name="T1" fmla="*/ 15 h 41"/>
                <a:gd name="T2" fmla="*/ 8 w 41"/>
                <a:gd name="T3" fmla="*/ 23 h 41"/>
                <a:gd name="T4" fmla="*/ 2 w 41"/>
                <a:gd name="T5" fmla="*/ 7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41">
                  <a:moveTo>
                    <a:pt x="41" y="8"/>
                  </a:moveTo>
                  <a:cubicBezTo>
                    <a:pt x="41" y="8"/>
                    <a:pt x="15" y="0"/>
                    <a:pt x="4" y="12"/>
                  </a:cubicBezTo>
                  <a:cubicBezTo>
                    <a:pt x="4" y="12"/>
                    <a:pt x="0" y="12"/>
                    <a:pt x="1" y="41"/>
                  </a:cubicBezTo>
                </a:path>
              </a:pathLst>
            </a:cu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46" name="Freeform 138">
              <a:extLst>
                <a:ext uri="{FF2B5EF4-FFF2-40B4-BE49-F238E27FC236}">
                  <a16:creationId xmlns="" xmlns:a16="http://schemas.microsoft.com/office/drawing/2014/main" id="{A91A8629-3C3D-4736-8787-F25580298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642"/>
              <a:ext cx="86" cy="79"/>
            </a:xfrm>
            <a:custGeom>
              <a:avLst/>
              <a:gdLst>
                <a:gd name="T0" fmla="*/ 86 w 41"/>
                <a:gd name="T1" fmla="*/ 15 h 41"/>
                <a:gd name="T2" fmla="*/ 8 w 41"/>
                <a:gd name="T3" fmla="*/ 23 h 41"/>
                <a:gd name="T4" fmla="*/ 2 w 41"/>
                <a:gd name="T5" fmla="*/ 79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41">
                  <a:moveTo>
                    <a:pt x="41" y="8"/>
                  </a:moveTo>
                  <a:cubicBezTo>
                    <a:pt x="41" y="8"/>
                    <a:pt x="15" y="0"/>
                    <a:pt x="4" y="12"/>
                  </a:cubicBezTo>
                  <a:cubicBezTo>
                    <a:pt x="4" y="12"/>
                    <a:pt x="0" y="12"/>
                    <a:pt x="1" y="41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47" name="Freeform 139">
              <a:extLst>
                <a:ext uri="{FF2B5EF4-FFF2-40B4-BE49-F238E27FC236}">
                  <a16:creationId xmlns="" xmlns:a16="http://schemas.microsoft.com/office/drawing/2014/main" id="{73875695-7768-471A-B40D-9C0E541F7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554"/>
              <a:ext cx="81" cy="7"/>
            </a:xfrm>
            <a:custGeom>
              <a:avLst/>
              <a:gdLst>
                <a:gd name="T0" fmla="*/ 81 w 39"/>
                <a:gd name="T1" fmla="*/ 7 h 4"/>
                <a:gd name="T2" fmla="*/ 29 w 39"/>
                <a:gd name="T3" fmla="*/ 0 h 4"/>
                <a:gd name="T4" fmla="*/ 0 w 39"/>
                <a:gd name="T5" fmla="*/ 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" h="4">
                  <a:moveTo>
                    <a:pt x="39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3" y="0"/>
                    <a:pt x="0" y="3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48" name="Freeform 140">
              <a:extLst>
                <a:ext uri="{FF2B5EF4-FFF2-40B4-BE49-F238E27FC236}">
                  <a16:creationId xmlns="" xmlns:a16="http://schemas.microsoft.com/office/drawing/2014/main" id="{3ED5EE6B-A050-45C2-864E-19B42ACBF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554"/>
              <a:ext cx="81" cy="7"/>
            </a:xfrm>
            <a:custGeom>
              <a:avLst/>
              <a:gdLst>
                <a:gd name="T0" fmla="*/ 81 w 39"/>
                <a:gd name="T1" fmla="*/ 7 h 4"/>
                <a:gd name="T2" fmla="*/ 29 w 39"/>
                <a:gd name="T3" fmla="*/ 0 h 4"/>
                <a:gd name="T4" fmla="*/ 0 w 39"/>
                <a:gd name="T5" fmla="*/ 5 h 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" h="4">
                  <a:moveTo>
                    <a:pt x="39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3" y="0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49" name="Freeform 141">
              <a:extLst>
                <a:ext uri="{FF2B5EF4-FFF2-40B4-BE49-F238E27FC236}">
                  <a16:creationId xmlns="" xmlns:a16="http://schemas.microsoft.com/office/drawing/2014/main" id="{8BB3CF78-55D3-4940-BB72-F8773A3F7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" y="570"/>
              <a:ext cx="38" cy="7"/>
            </a:xfrm>
            <a:custGeom>
              <a:avLst/>
              <a:gdLst>
                <a:gd name="T0" fmla="*/ 38 w 18"/>
                <a:gd name="T1" fmla="*/ 7 h 3"/>
                <a:gd name="T2" fmla="*/ 0 w 18"/>
                <a:gd name="T3" fmla="*/ 7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8" y="3"/>
                    <a:pt x="10" y="0"/>
                    <a:pt x="0" y="3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50" name="Freeform 142">
              <a:extLst>
                <a:ext uri="{FF2B5EF4-FFF2-40B4-BE49-F238E27FC236}">
                  <a16:creationId xmlns="" xmlns:a16="http://schemas.microsoft.com/office/drawing/2014/main" id="{5A666A33-A4C2-48BA-9D9E-55B47CD0C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" y="570"/>
              <a:ext cx="38" cy="7"/>
            </a:xfrm>
            <a:custGeom>
              <a:avLst/>
              <a:gdLst>
                <a:gd name="T0" fmla="*/ 38 w 18"/>
                <a:gd name="T1" fmla="*/ 7 h 3"/>
                <a:gd name="T2" fmla="*/ 0 w 18"/>
                <a:gd name="T3" fmla="*/ 7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" h="3">
                  <a:moveTo>
                    <a:pt x="18" y="3"/>
                  </a:moveTo>
                  <a:cubicBezTo>
                    <a:pt x="18" y="3"/>
                    <a:pt x="10" y="0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51" name="Freeform 143">
              <a:extLst>
                <a:ext uri="{FF2B5EF4-FFF2-40B4-BE49-F238E27FC236}">
                  <a16:creationId xmlns="" xmlns:a16="http://schemas.microsoft.com/office/drawing/2014/main" id="{C52521D1-03C7-42E2-A946-87EF5C380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" y="582"/>
              <a:ext cx="57" cy="10"/>
            </a:xfrm>
            <a:custGeom>
              <a:avLst/>
              <a:gdLst>
                <a:gd name="T0" fmla="*/ 57 w 27"/>
                <a:gd name="T1" fmla="*/ 0 h 5"/>
                <a:gd name="T2" fmla="*/ 0 w 27"/>
                <a:gd name="T3" fmla="*/ 6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5">
                  <a:moveTo>
                    <a:pt x="27" y="0"/>
                  </a:moveTo>
                  <a:cubicBezTo>
                    <a:pt x="27" y="0"/>
                    <a:pt x="11" y="5"/>
                    <a:pt x="0" y="3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52" name="Freeform 144">
              <a:extLst>
                <a:ext uri="{FF2B5EF4-FFF2-40B4-BE49-F238E27FC236}">
                  <a16:creationId xmlns="" xmlns:a16="http://schemas.microsoft.com/office/drawing/2014/main" id="{63FBBEFF-B6DC-4EE6-9CAC-4422ACF67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" y="582"/>
              <a:ext cx="57" cy="10"/>
            </a:xfrm>
            <a:custGeom>
              <a:avLst/>
              <a:gdLst>
                <a:gd name="T0" fmla="*/ 57 w 27"/>
                <a:gd name="T1" fmla="*/ 0 h 5"/>
                <a:gd name="T2" fmla="*/ 0 w 27"/>
                <a:gd name="T3" fmla="*/ 6 h 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" h="5">
                  <a:moveTo>
                    <a:pt x="27" y="0"/>
                  </a:moveTo>
                  <a:cubicBezTo>
                    <a:pt x="27" y="0"/>
                    <a:pt x="11" y="5"/>
                    <a:pt x="0" y="3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53" name="Freeform 145">
              <a:extLst>
                <a:ext uri="{FF2B5EF4-FFF2-40B4-BE49-F238E27FC236}">
                  <a16:creationId xmlns="" xmlns:a16="http://schemas.microsoft.com/office/drawing/2014/main" id="{0228C464-DB9C-4ABA-9B50-E432B0D63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596"/>
              <a:ext cx="83" cy="7"/>
            </a:xfrm>
            <a:custGeom>
              <a:avLst/>
              <a:gdLst>
                <a:gd name="T0" fmla="*/ 83 w 69"/>
                <a:gd name="T1" fmla="*/ 0 h 7"/>
                <a:gd name="T2" fmla="*/ 52 w 69"/>
                <a:gd name="T3" fmla="*/ 7 h 7"/>
                <a:gd name="T4" fmla="*/ 0 w 69"/>
                <a:gd name="T5" fmla="*/ 4 h 7"/>
                <a:gd name="T6" fmla="*/ 83 w 69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7">
                  <a:moveTo>
                    <a:pt x="69" y="0"/>
                  </a:moveTo>
                  <a:lnTo>
                    <a:pt x="43" y="7"/>
                  </a:lnTo>
                  <a:lnTo>
                    <a:pt x="0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54" name="Freeform 146">
              <a:extLst>
                <a:ext uri="{FF2B5EF4-FFF2-40B4-BE49-F238E27FC236}">
                  <a16:creationId xmlns="" xmlns:a16="http://schemas.microsoft.com/office/drawing/2014/main" id="{8E3DFEAA-4673-4AB3-82C4-3B6035563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" y="596"/>
              <a:ext cx="83" cy="7"/>
            </a:xfrm>
            <a:custGeom>
              <a:avLst/>
              <a:gdLst>
                <a:gd name="T0" fmla="*/ 83 w 69"/>
                <a:gd name="T1" fmla="*/ 0 h 7"/>
                <a:gd name="T2" fmla="*/ 52 w 69"/>
                <a:gd name="T3" fmla="*/ 7 h 7"/>
                <a:gd name="T4" fmla="*/ 0 w 69"/>
                <a:gd name="T5" fmla="*/ 4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" h="7">
                  <a:moveTo>
                    <a:pt x="69" y="0"/>
                  </a:moveTo>
                  <a:lnTo>
                    <a:pt x="43" y="7"/>
                  </a:lnTo>
                  <a:lnTo>
                    <a:pt x="0" y="4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55" name="Line 147">
              <a:extLst>
                <a:ext uri="{FF2B5EF4-FFF2-40B4-BE49-F238E27FC236}">
                  <a16:creationId xmlns="" xmlns:a16="http://schemas.microsoft.com/office/drawing/2014/main" id="{BF701BDD-3A23-4C18-A64D-083E1F405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044"/>
              <a:ext cx="1" cy="83"/>
            </a:xfrm>
            <a:prstGeom prst="line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56" name="Freeform 148">
              <a:extLst>
                <a:ext uri="{FF2B5EF4-FFF2-40B4-BE49-F238E27FC236}">
                  <a16:creationId xmlns="" xmlns:a16="http://schemas.microsoft.com/office/drawing/2014/main" id="{D04F4496-861C-47C4-85C3-70EB800D5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1106"/>
              <a:ext cx="31" cy="56"/>
            </a:xfrm>
            <a:custGeom>
              <a:avLst/>
              <a:gdLst>
                <a:gd name="T0" fmla="*/ 14 w 26"/>
                <a:gd name="T1" fmla="*/ 56 h 50"/>
                <a:gd name="T2" fmla="*/ 31 w 26"/>
                <a:gd name="T3" fmla="*/ 0 h 50"/>
                <a:gd name="T4" fmla="*/ 0 w 26"/>
                <a:gd name="T5" fmla="*/ 0 h 50"/>
                <a:gd name="T6" fmla="*/ 14 w 26"/>
                <a:gd name="T7" fmla="*/ 56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50">
                  <a:moveTo>
                    <a:pt x="12" y="5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2" y="50"/>
                  </a:lnTo>
                  <a:close/>
                </a:path>
              </a:pathLst>
            </a:custGeom>
            <a:solidFill>
              <a:srgbClr val="0078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57" name="Rectangle 149">
              <a:extLst>
                <a:ext uri="{FF2B5EF4-FFF2-40B4-BE49-F238E27FC236}">
                  <a16:creationId xmlns="" xmlns:a16="http://schemas.microsoft.com/office/drawing/2014/main" id="{C4E9E8AF-3B5E-4378-BD9D-F30B9B60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1165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7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 sz="2400"/>
            </a:p>
          </p:txBody>
        </p:sp>
        <p:sp>
          <p:nvSpPr>
            <p:cNvPr id="15558" name="Rectangle 154">
              <a:extLst>
                <a:ext uri="{FF2B5EF4-FFF2-40B4-BE49-F238E27FC236}">
                  <a16:creationId xmlns="" xmlns:a16="http://schemas.microsoft.com/office/drawing/2014/main" id="{EBC56A5F-6964-4469-AB68-79E13D5F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818"/>
              <a:ext cx="279" cy="2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10495" name="Group 255">
            <a:extLst>
              <a:ext uri="{FF2B5EF4-FFF2-40B4-BE49-F238E27FC236}">
                <a16:creationId xmlns="" xmlns:a16="http://schemas.microsoft.com/office/drawing/2014/main" id="{CF5C3DF8-5DD2-4999-88EF-C100BF2AA699}"/>
              </a:ext>
            </a:extLst>
          </p:cNvPr>
          <p:cNvGrpSpPr>
            <a:grpSpLocks/>
          </p:cNvGrpSpPr>
          <p:nvPr/>
        </p:nvGrpSpPr>
        <p:grpSpPr bwMode="auto">
          <a:xfrm>
            <a:off x="8524876" y="2160586"/>
            <a:ext cx="1609725" cy="650874"/>
            <a:chOff x="4410" y="1283"/>
            <a:chExt cx="1014" cy="410"/>
          </a:xfrm>
        </p:grpSpPr>
        <p:sp>
          <p:nvSpPr>
            <p:cNvPr id="15519" name="Line 155">
              <a:extLst>
                <a:ext uri="{FF2B5EF4-FFF2-40B4-BE49-F238E27FC236}">
                  <a16:creationId xmlns="" xmlns:a16="http://schemas.microsoft.com/office/drawing/2014/main" id="{A21AC714-C4FC-4E7E-8638-BF87A430A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1456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0" name="Freeform 156">
              <a:extLst>
                <a:ext uri="{FF2B5EF4-FFF2-40B4-BE49-F238E27FC236}">
                  <a16:creationId xmlns="" xmlns:a16="http://schemas.microsoft.com/office/drawing/2014/main" id="{6DF4CFEF-1660-439C-8A12-331E0B1C9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" y="1541"/>
              <a:ext cx="34" cy="61"/>
            </a:xfrm>
            <a:custGeom>
              <a:avLst/>
              <a:gdLst>
                <a:gd name="T0" fmla="*/ 17 w 28"/>
                <a:gd name="T1" fmla="*/ 61 h 55"/>
                <a:gd name="T2" fmla="*/ 34 w 28"/>
                <a:gd name="T3" fmla="*/ 0 h 55"/>
                <a:gd name="T4" fmla="*/ 0 w 28"/>
                <a:gd name="T5" fmla="*/ 0 h 55"/>
                <a:gd name="T6" fmla="*/ 17 w 28"/>
                <a:gd name="T7" fmla="*/ 61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5">
                  <a:moveTo>
                    <a:pt x="14" y="55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1" name="Line 157">
              <a:extLst>
                <a:ext uri="{FF2B5EF4-FFF2-40B4-BE49-F238E27FC236}">
                  <a16:creationId xmlns="" xmlns:a16="http://schemas.microsoft.com/office/drawing/2014/main" id="{F650B24A-570A-4235-9019-55512F59A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6" y="1456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2" name="Freeform 158">
              <a:extLst>
                <a:ext uri="{FF2B5EF4-FFF2-40B4-BE49-F238E27FC236}">
                  <a16:creationId xmlns="" xmlns:a16="http://schemas.microsoft.com/office/drawing/2014/main" id="{19B55A3C-E4B5-47B5-A2F4-E0C8918C4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" y="1541"/>
              <a:ext cx="34" cy="61"/>
            </a:xfrm>
            <a:custGeom>
              <a:avLst/>
              <a:gdLst>
                <a:gd name="T0" fmla="*/ 17 w 28"/>
                <a:gd name="T1" fmla="*/ 61 h 55"/>
                <a:gd name="T2" fmla="*/ 34 w 28"/>
                <a:gd name="T3" fmla="*/ 0 h 55"/>
                <a:gd name="T4" fmla="*/ 0 w 28"/>
                <a:gd name="T5" fmla="*/ 0 h 55"/>
                <a:gd name="T6" fmla="*/ 17 w 28"/>
                <a:gd name="T7" fmla="*/ 61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5">
                  <a:moveTo>
                    <a:pt x="14" y="55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3" name="Line 159">
              <a:extLst>
                <a:ext uri="{FF2B5EF4-FFF2-40B4-BE49-F238E27FC236}">
                  <a16:creationId xmlns="" xmlns:a16="http://schemas.microsoft.com/office/drawing/2014/main" id="{438DE662-3CEF-4DF3-AC8E-625572D7B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7" y="1456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4" name="Freeform 160">
              <a:extLst>
                <a:ext uri="{FF2B5EF4-FFF2-40B4-BE49-F238E27FC236}">
                  <a16:creationId xmlns="" xmlns:a16="http://schemas.microsoft.com/office/drawing/2014/main" id="{71DDE891-2AD2-4173-A27D-17D61C29F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1541"/>
              <a:ext cx="31" cy="61"/>
            </a:xfrm>
            <a:custGeom>
              <a:avLst/>
              <a:gdLst>
                <a:gd name="T0" fmla="*/ 17 w 26"/>
                <a:gd name="T1" fmla="*/ 61 h 55"/>
                <a:gd name="T2" fmla="*/ 31 w 26"/>
                <a:gd name="T3" fmla="*/ 0 h 55"/>
                <a:gd name="T4" fmla="*/ 0 w 26"/>
                <a:gd name="T5" fmla="*/ 0 h 55"/>
                <a:gd name="T6" fmla="*/ 17 w 26"/>
                <a:gd name="T7" fmla="*/ 61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55">
                  <a:moveTo>
                    <a:pt x="14" y="55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4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5" name="Freeform 173">
              <a:extLst>
                <a:ext uri="{FF2B5EF4-FFF2-40B4-BE49-F238E27FC236}">
                  <a16:creationId xmlns="" xmlns:a16="http://schemas.microsoft.com/office/drawing/2014/main" id="{D4830CA6-FEEB-4958-BFD4-EA17E9F2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" y="1318"/>
              <a:ext cx="260" cy="106"/>
            </a:xfrm>
            <a:custGeom>
              <a:avLst/>
              <a:gdLst>
                <a:gd name="T0" fmla="*/ 56 w 125"/>
                <a:gd name="T1" fmla="*/ 106 h 55"/>
                <a:gd name="T2" fmla="*/ 0 w 125"/>
                <a:gd name="T3" fmla="*/ 52 h 55"/>
                <a:gd name="T4" fmla="*/ 56 w 125"/>
                <a:gd name="T5" fmla="*/ 0 h 55"/>
                <a:gd name="T6" fmla="*/ 204 w 125"/>
                <a:gd name="T7" fmla="*/ 0 h 55"/>
                <a:gd name="T8" fmla="*/ 260 w 125"/>
                <a:gd name="T9" fmla="*/ 52 h 55"/>
                <a:gd name="T10" fmla="*/ 204 w 125"/>
                <a:gd name="T11" fmla="*/ 106 h 55"/>
                <a:gd name="T12" fmla="*/ 56 w 125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3" y="0"/>
                    <a:pt x="125" y="12"/>
                    <a:pt x="125" y="27"/>
                  </a:cubicBezTo>
                  <a:cubicBezTo>
                    <a:pt x="125" y="42"/>
                    <a:pt x="113" y="55"/>
                    <a:pt x="98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6" name="Freeform 174">
              <a:extLst>
                <a:ext uri="{FF2B5EF4-FFF2-40B4-BE49-F238E27FC236}">
                  <a16:creationId xmlns="" xmlns:a16="http://schemas.microsoft.com/office/drawing/2014/main" id="{8722E8A9-5AAB-4B6F-BEE8-75393CE60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4" y="1318"/>
              <a:ext cx="263" cy="106"/>
            </a:xfrm>
            <a:custGeom>
              <a:avLst/>
              <a:gdLst>
                <a:gd name="T0" fmla="*/ 58 w 126"/>
                <a:gd name="T1" fmla="*/ 106 h 55"/>
                <a:gd name="T2" fmla="*/ 0 w 126"/>
                <a:gd name="T3" fmla="*/ 52 h 55"/>
                <a:gd name="T4" fmla="*/ 58 w 126"/>
                <a:gd name="T5" fmla="*/ 0 h 55"/>
                <a:gd name="T6" fmla="*/ 207 w 126"/>
                <a:gd name="T7" fmla="*/ 0 h 55"/>
                <a:gd name="T8" fmla="*/ 263 w 126"/>
                <a:gd name="T9" fmla="*/ 52 h 55"/>
                <a:gd name="T10" fmla="*/ 207 w 126"/>
                <a:gd name="T11" fmla="*/ 106 h 55"/>
                <a:gd name="T12" fmla="*/ 58 w 126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55">
                  <a:moveTo>
                    <a:pt x="28" y="55"/>
                  </a:moveTo>
                  <a:cubicBezTo>
                    <a:pt x="13" y="55"/>
                    <a:pt x="0" y="42"/>
                    <a:pt x="0" y="27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7"/>
                  </a:cubicBezTo>
                  <a:cubicBezTo>
                    <a:pt x="126" y="42"/>
                    <a:pt x="114" y="55"/>
                    <a:pt x="99" y="55"/>
                  </a:cubicBezTo>
                  <a:lnTo>
                    <a:pt x="28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7" name="Freeform 175">
              <a:extLst>
                <a:ext uri="{FF2B5EF4-FFF2-40B4-BE49-F238E27FC236}">
                  <a16:creationId xmlns="" xmlns:a16="http://schemas.microsoft.com/office/drawing/2014/main" id="{5F1B1460-DCAA-421F-A334-46D11D3B0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1318"/>
              <a:ext cx="218" cy="106"/>
            </a:xfrm>
            <a:custGeom>
              <a:avLst/>
              <a:gdLst>
                <a:gd name="T0" fmla="*/ 57 w 104"/>
                <a:gd name="T1" fmla="*/ 106 h 55"/>
                <a:gd name="T2" fmla="*/ 0 w 104"/>
                <a:gd name="T3" fmla="*/ 52 h 55"/>
                <a:gd name="T4" fmla="*/ 57 w 104"/>
                <a:gd name="T5" fmla="*/ 0 h 55"/>
                <a:gd name="T6" fmla="*/ 159 w 104"/>
                <a:gd name="T7" fmla="*/ 0 h 55"/>
                <a:gd name="T8" fmla="*/ 218 w 104"/>
                <a:gd name="T9" fmla="*/ 52 h 55"/>
                <a:gd name="T10" fmla="*/ 159 w 104"/>
                <a:gd name="T11" fmla="*/ 106 h 55"/>
                <a:gd name="T12" fmla="*/ 57 w 104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2" y="0"/>
                    <a:pt x="104" y="12"/>
                    <a:pt x="104" y="27"/>
                  </a:cubicBezTo>
                  <a:cubicBezTo>
                    <a:pt x="104" y="42"/>
                    <a:pt x="92" y="55"/>
                    <a:pt x="76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8" name="Freeform 176">
              <a:extLst>
                <a:ext uri="{FF2B5EF4-FFF2-40B4-BE49-F238E27FC236}">
                  <a16:creationId xmlns="" xmlns:a16="http://schemas.microsoft.com/office/drawing/2014/main" id="{1C08123C-1E6C-456D-A13C-2D6043762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1318"/>
              <a:ext cx="179" cy="106"/>
            </a:xfrm>
            <a:custGeom>
              <a:avLst/>
              <a:gdLst>
                <a:gd name="T0" fmla="*/ 56 w 86"/>
                <a:gd name="T1" fmla="*/ 106 h 55"/>
                <a:gd name="T2" fmla="*/ 0 w 86"/>
                <a:gd name="T3" fmla="*/ 52 h 55"/>
                <a:gd name="T4" fmla="*/ 56 w 86"/>
                <a:gd name="T5" fmla="*/ 0 h 55"/>
                <a:gd name="T6" fmla="*/ 123 w 86"/>
                <a:gd name="T7" fmla="*/ 0 h 55"/>
                <a:gd name="T8" fmla="*/ 179 w 86"/>
                <a:gd name="T9" fmla="*/ 52 h 55"/>
                <a:gd name="T10" fmla="*/ 123 w 86"/>
                <a:gd name="T11" fmla="*/ 106 h 55"/>
                <a:gd name="T12" fmla="*/ 56 w 86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86" y="12"/>
                    <a:pt x="86" y="27"/>
                  </a:cubicBezTo>
                  <a:cubicBezTo>
                    <a:pt x="86" y="42"/>
                    <a:pt x="74" y="55"/>
                    <a:pt x="59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29" name="Rectangle 177">
              <a:extLst>
                <a:ext uri="{FF2B5EF4-FFF2-40B4-BE49-F238E27FC236}">
                  <a16:creationId xmlns="" xmlns:a16="http://schemas.microsoft.com/office/drawing/2014/main" id="{A88209F7-1BF8-4C53-AADA-F86F0329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331"/>
              <a:ext cx="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g</a:t>
              </a:r>
              <a:endParaRPr lang="en-US" altLang="en-US" sz="1000"/>
            </a:p>
          </p:txBody>
        </p:sp>
        <p:sp>
          <p:nvSpPr>
            <p:cNvPr id="15530" name="Rectangle 178">
              <a:extLst>
                <a:ext uri="{FF2B5EF4-FFF2-40B4-BE49-F238E27FC236}">
                  <a16:creationId xmlns="" xmlns:a16="http://schemas.microsoft.com/office/drawing/2014/main" id="{DC546FDD-E8A7-4634-86C7-C8EF65E96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1331"/>
              <a:ext cx="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 sz="1000"/>
            </a:p>
          </p:txBody>
        </p:sp>
        <p:sp>
          <p:nvSpPr>
            <p:cNvPr id="15531" name="Rectangle 179">
              <a:extLst>
                <a:ext uri="{FF2B5EF4-FFF2-40B4-BE49-F238E27FC236}">
                  <a16:creationId xmlns="" xmlns:a16="http://schemas.microsoft.com/office/drawing/2014/main" id="{F0D7349B-C186-462D-A9C1-F54B90F3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1331"/>
              <a:ext cx="1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een</a:t>
              </a:r>
              <a:endParaRPr lang="en-US" altLang="en-US" sz="1000"/>
            </a:p>
          </p:txBody>
        </p:sp>
        <p:sp>
          <p:nvSpPr>
            <p:cNvPr id="15532" name="Rectangle 180">
              <a:extLst>
                <a:ext uri="{FF2B5EF4-FFF2-40B4-BE49-F238E27FC236}">
                  <a16:creationId xmlns="" xmlns:a16="http://schemas.microsoft.com/office/drawing/2014/main" id="{38A31431-42C6-4FED-B01A-DD1EDE348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1331"/>
              <a:ext cx="17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black</a:t>
              </a:r>
              <a:endParaRPr lang="en-US" altLang="en-US" sz="1000"/>
            </a:p>
          </p:txBody>
        </p:sp>
        <p:sp>
          <p:nvSpPr>
            <p:cNvPr id="15533" name="Rectangle 181">
              <a:extLst>
                <a:ext uri="{FF2B5EF4-FFF2-40B4-BE49-F238E27FC236}">
                  <a16:creationId xmlns="" xmlns:a16="http://schemas.microsoft.com/office/drawing/2014/main" id="{BFD390AF-FDD7-4D6C-965E-C7BFFECC9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331"/>
              <a:ext cx="14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blue</a:t>
              </a:r>
              <a:endParaRPr lang="en-US" altLang="en-US" sz="1000"/>
            </a:p>
          </p:txBody>
        </p:sp>
        <p:sp>
          <p:nvSpPr>
            <p:cNvPr id="15534" name="Rectangle 182">
              <a:extLst>
                <a:ext uri="{FF2B5EF4-FFF2-40B4-BE49-F238E27FC236}">
                  <a16:creationId xmlns="" xmlns:a16="http://schemas.microsoft.com/office/drawing/2014/main" id="{906B1337-4776-4A7A-B7E5-EB87CC7D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1331"/>
              <a:ext cx="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 sz="1000"/>
            </a:p>
          </p:txBody>
        </p:sp>
        <p:sp>
          <p:nvSpPr>
            <p:cNvPr id="15535" name="Rectangle 183">
              <a:extLst>
                <a:ext uri="{FF2B5EF4-FFF2-40B4-BE49-F238E27FC236}">
                  <a16:creationId xmlns="" xmlns:a16="http://schemas.microsoft.com/office/drawing/2014/main" id="{65943794-5637-4D3A-85FF-1094EE38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331"/>
              <a:ext cx="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ed</a:t>
              </a:r>
              <a:endParaRPr lang="en-US" altLang="en-US" sz="1000"/>
            </a:p>
          </p:txBody>
        </p:sp>
        <p:sp>
          <p:nvSpPr>
            <p:cNvPr id="15536" name="Rectangle 184">
              <a:extLst>
                <a:ext uri="{FF2B5EF4-FFF2-40B4-BE49-F238E27FC236}">
                  <a16:creationId xmlns="" xmlns:a16="http://schemas.microsoft.com/office/drawing/2014/main" id="{5C4D1522-E828-4CB8-9FD7-2BB4014D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159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1000"/>
            </a:p>
          </p:txBody>
        </p:sp>
        <p:sp>
          <p:nvSpPr>
            <p:cNvPr id="15537" name="Rectangle 185">
              <a:extLst>
                <a:ext uri="{FF2B5EF4-FFF2-40B4-BE49-F238E27FC236}">
                  <a16:creationId xmlns="" xmlns:a16="http://schemas.microsoft.com/office/drawing/2014/main" id="{7F6AC63A-2DEB-4F31-8B28-64A00904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159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1000"/>
            </a:p>
          </p:txBody>
        </p:sp>
        <p:sp>
          <p:nvSpPr>
            <p:cNvPr id="15538" name="Rectangle 186">
              <a:extLst>
                <a:ext uri="{FF2B5EF4-FFF2-40B4-BE49-F238E27FC236}">
                  <a16:creationId xmlns="" xmlns:a16="http://schemas.microsoft.com/office/drawing/2014/main" id="{5761DF9B-2820-4862-992B-1A2F06BA7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159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1000"/>
            </a:p>
          </p:txBody>
        </p:sp>
        <p:sp>
          <p:nvSpPr>
            <p:cNvPr id="15539" name="Rectangle 193">
              <a:extLst>
                <a:ext uri="{FF2B5EF4-FFF2-40B4-BE49-F238E27FC236}">
                  <a16:creationId xmlns="" xmlns:a16="http://schemas.microsoft.com/office/drawing/2014/main" id="{456CD6BD-BB1F-48D8-AAD7-BC7074842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283"/>
              <a:ext cx="1014" cy="171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10493" name="Group 253">
            <a:extLst>
              <a:ext uri="{FF2B5EF4-FFF2-40B4-BE49-F238E27FC236}">
                <a16:creationId xmlns="" xmlns:a16="http://schemas.microsoft.com/office/drawing/2014/main" id="{E1F20B15-8347-4A5F-949D-7A960B8DDD6B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638426"/>
            <a:ext cx="1752600" cy="930276"/>
            <a:chOff x="4320" y="1544"/>
            <a:chExt cx="1104" cy="586"/>
          </a:xfrm>
        </p:grpSpPr>
        <p:sp>
          <p:nvSpPr>
            <p:cNvPr id="15484" name="Freeform 162">
              <a:extLst>
                <a:ext uri="{FF2B5EF4-FFF2-40B4-BE49-F238E27FC236}">
                  <a16:creationId xmlns="" xmlns:a16="http://schemas.microsoft.com/office/drawing/2014/main" id="{239BF545-44D9-499A-86D2-DBB140F51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" y="1974"/>
              <a:ext cx="34" cy="62"/>
            </a:xfrm>
            <a:custGeom>
              <a:avLst/>
              <a:gdLst>
                <a:gd name="T0" fmla="*/ 17 w 28"/>
                <a:gd name="T1" fmla="*/ 62 h 56"/>
                <a:gd name="T2" fmla="*/ 34 w 28"/>
                <a:gd name="T3" fmla="*/ 0 h 56"/>
                <a:gd name="T4" fmla="*/ 0 w 28"/>
                <a:gd name="T5" fmla="*/ 0 h 56"/>
                <a:gd name="T6" fmla="*/ 17 w 28"/>
                <a:gd name="T7" fmla="*/ 62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6">
                  <a:moveTo>
                    <a:pt x="14" y="5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85" name="Freeform 164">
              <a:extLst>
                <a:ext uri="{FF2B5EF4-FFF2-40B4-BE49-F238E27FC236}">
                  <a16:creationId xmlns="" xmlns:a16="http://schemas.microsoft.com/office/drawing/2014/main" id="{07DB5088-0AFF-4E08-A2B0-8BF44F725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9" y="1974"/>
              <a:ext cx="34" cy="62"/>
            </a:xfrm>
            <a:custGeom>
              <a:avLst/>
              <a:gdLst>
                <a:gd name="T0" fmla="*/ 17 w 28"/>
                <a:gd name="T1" fmla="*/ 62 h 56"/>
                <a:gd name="T2" fmla="*/ 34 w 28"/>
                <a:gd name="T3" fmla="*/ 0 h 56"/>
                <a:gd name="T4" fmla="*/ 0 w 28"/>
                <a:gd name="T5" fmla="*/ 0 h 56"/>
                <a:gd name="T6" fmla="*/ 17 w 28"/>
                <a:gd name="T7" fmla="*/ 62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6">
                  <a:moveTo>
                    <a:pt x="14" y="5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86" name="Freeform 166">
              <a:extLst>
                <a:ext uri="{FF2B5EF4-FFF2-40B4-BE49-F238E27FC236}">
                  <a16:creationId xmlns="" xmlns:a16="http://schemas.microsoft.com/office/drawing/2014/main" id="{DE59229C-DC9A-44E1-9B6F-A9A7608C7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1974"/>
              <a:ext cx="31" cy="62"/>
            </a:xfrm>
            <a:custGeom>
              <a:avLst/>
              <a:gdLst>
                <a:gd name="T0" fmla="*/ 17 w 26"/>
                <a:gd name="T1" fmla="*/ 62 h 56"/>
                <a:gd name="T2" fmla="*/ 31 w 26"/>
                <a:gd name="T3" fmla="*/ 0 h 56"/>
                <a:gd name="T4" fmla="*/ 0 w 26"/>
                <a:gd name="T5" fmla="*/ 0 h 56"/>
                <a:gd name="T6" fmla="*/ 17 w 26"/>
                <a:gd name="T7" fmla="*/ 62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56">
                  <a:moveTo>
                    <a:pt x="14" y="56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87" name="Freeform 209">
              <a:extLst>
                <a:ext uri="{FF2B5EF4-FFF2-40B4-BE49-F238E27FC236}">
                  <a16:creationId xmlns="" xmlns:a16="http://schemas.microsoft.com/office/drawing/2014/main" id="{18BEF832-6972-4649-A09C-00F985E50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1752"/>
              <a:ext cx="179" cy="107"/>
            </a:xfrm>
            <a:custGeom>
              <a:avLst/>
              <a:gdLst>
                <a:gd name="T0" fmla="*/ 56 w 86"/>
                <a:gd name="T1" fmla="*/ 107 h 56"/>
                <a:gd name="T2" fmla="*/ 0 w 86"/>
                <a:gd name="T3" fmla="*/ 54 h 56"/>
                <a:gd name="T4" fmla="*/ 56 w 86"/>
                <a:gd name="T5" fmla="*/ 0 h 56"/>
                <a:gd name="T6" fmla="*/ 123 w 86"/>
                <a:gd name="T7" fmla="*/ 0 h 56"/>
                <a:gd name="T8" fmla="*/ 179 w 86"/>
                <a:gd name="T9" fmla="*/ 54 h 56"/>
                <a:gd name="T10" fmla="*/ 123 w 86"/>
                <a:gd name="T11" fmla="*/ 107 h 56"/>
                <a:gd name="T12" fmla="*/ 56 w 86"/>
                <a:gd name="T13" fmla="*/ 107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" h="56">
                  <a:moveTo>
                    <a:pt x="27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86" y="13"/>
                    <a:pt x="86" y="28"/>
                  </a:cubicBezTo>
                  <a:cubicBezTo>
                    <a:pt x="86" y="43"/>
                    <a:pt x="74" y="56"/>
                    <a:pt x="59" y="56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0078C1"/>
            </a:solidFill>
            <a:ln w="4763" cap="flat">
              <a:solidFill>
                <a:srgbClr val="0078C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88" name="Rectangle 215">
              <a:extLst>
                <a:ext uri="{FF2B5EF4-FFF2-40B4-BE49-F238E27FC236}">
                  <a16:creationId xmlns="" xmlns:a16="http://schemas.microsoft.com/office/drawing/2014/main" id="{03D21290-4060-4E48-BF40-DC31AB4DB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1766"/>
              <a:ext cx="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FFFFFF"/>
                  </a:solidFill>
                  <a:latin typeface="Myriad Roman" charset="0"/>
                </a:rPr>
                <a:t>r</a:t>
              </a:r>
              <a:endParaRPr lang="en-US" altLang="en-US" sz="1000"/>
            </a:p>
          </p:txBody>
        </p:sp>
        <p:sp>
          <p:nvSpPr>
            <p:cNvPr id="15489" name="Rectangle 216">
              <a:extLst>
                <a:ext uri="{FF2B5EF4-FFF2-40B4-BE49-F238E27FC236}">
                  <a16:creationId xmlns="" xmlns:a16="http://schemas.microsoft.com/office/drawing/2014/main" id="{50877A46-4321-47FA-8747-8B0958AA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1766"/>
              <a:ext cx="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FFFFFF"/>
                  </a:solidFill>
                  <a:latin typeface="Myriad Roman" charset="0"/>
                </a:rPr>
                <a:t>ed</a:t>
              </a:r>
              <a:endParaRPr lang="en-US" altLang="en-US" sz="1000"/>
            </a:p>
          </p:txBody>
        </p:sp>
        <p:sp>
          <p:nvSpPr>
            <p:cNvPr id="15490" name="Line 161">
              <a:extLst>
                <a:ext uri="{FF2B5EF4-FFF2-40B4-BE49-F238E27FC236}">
                  <a16:creationId xmlns="" xmlns:a16="http://schemas.microsoft.com/office/drawing/2014/main" id="{A6F87756-13E3-4049-BFFA-B9C0108F4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1888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91" name="Line 163">
              <a:extLst>
                <a:ext uri="{FF2B5EF4-FFF2-40B4-BE49-F238E27FC236}">
                  <a16:creationId xmlns="" xmlns:a16="http://schemas.microsoft.com/office/drawing/2014/main" id="{0DE9436A-2F7D-466A-946C-69D9C3ED1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6" y="1888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92" name="Line 165">
              <a:extLst>
                <a:ext uri="{FF2B5EF4-FFF2-40B4-BE49-F238E27FC236}">
                  <a16:creationId xmlns="" xmlns:a16="http://schemas.microsoft.com/office/drawing/2014/main" id="{E662D3D8-4827-40B5-A402-4EEFED5E3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7" y="1888"/>
              <a:ext cx="1" cy="1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93" name="Rectangle 187">
              <a:extLst>
                <a:ext uri="{FF2B5EF4-FFF2-40B4-BE49-F238E27FC236}">
                  <a16:creationId xmlns="" xmlns:a16="http://schemas.microsoft.com/office/drawing/2014/main" id="{3CFBC8E1-2058-40FA-A02A-CE98433B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03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1000"/>
            </a:p>
          </p:txBody>
        </p:sp>
        <p:sp>
          <p:nvSpPr>
            <p:cNvPr id="15494" name="Rectangle 188">
              <a:extLst>
                <a:ext uri="{FF2B5EF4-FFF2-40B4-BE49-F238E27FC236}">
                  <a16:creationId xmlns="" xmlns:a16="http://schemas.microsoft.com/office/drawing/2014/main" id="{3E74CBBA-6E4D-4796-BD8D-4221AB7D0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033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 sz="1000"/>
            </a:p>
          </p:txBody>
        </p:sp>
        <p:sp>
          <p:nvSpPr>
            <p:cNvPr id="15495" name="Rectangle 189">
              <a:extLst>
                <a:ext uri="{FF2B5EF4-FFF2-40B4-BE49-F238E27FC236}">
                  <a16:creationId xmlns="" xmlns:a16="http://schemas.microsoft.com/office/drawing/2014/main" id="{A316C5AF-2BB5-4FEF-83C6-D68B9ECE6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03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1000"/>
            </a:p>
          </p:txBody>
        </p:sp>
        <p:sp>
          <p:nvSpPr>
            <p:cNvPr id="15496" name="Freeform 206">
              <a:extLst>
                <a:ext uri="{FF2B5EF4-FFF2-40B4-BE49-F238E27FC236}">
                  <a16:creationId xmlns="" xmlns:a16="http://schemas.microsoft.com/office/drawing/2014/main" id="{5833F23A-59FE-4394-A920-41E39670C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" y="1752"/>
              <a:ext cx="260" cy="107"/>
            </a:xfrm>
            <a:custGeom>
              <a:avLst/>
              <a:gdLst>
                <a:gd name="T0" fmla="*/ 56 w 125"/>
                <a:gd name="T1" fmla="*/ 107 h 56"/>
                <a:gd name="T2" fmla="*/ 0 w 125"/>
                <a:gd name="T3" fmla="*/ 54 h 56"/>
                <a:gd name="T4" fmla="*/ 56 w 125"/>
                <a:gd name="T5" fmla="*/ 0 h 56"/>
                <a:gd name="T6" fmla="*/ 204 w 125"/>
                <a:gd name="T7" fmla="*/ 0 h 56"/>
                <a:gd name="T8" fmla="*/ 260 w 125"/>
                <a:gd name="T9" fmla="*/ 54 h 56"/>
                <a:gd name="T10" fmla="*/ 204 w 125"/>
                <a:gd name="T11" fmla="*/ 107 h 56"/>
                <a:gd name="T12" fmla="*/ 56 w 125"/>
                <a:gd name="T13" fmla="*/ 107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56">
                  <a:moveTo>
                    <a:pt x="27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3" y="0"/>
                    <a:pt x="125" y="13"/>
                    <a:pt x="125" y="28"/>
                  </a:cubicBezTo>
                  <a:cubicBezTo>
                    <a:pt x="125" y="43"/>
                    <a:pt x="113" y="56"/>
                    <a:pt x="98" y="56"/>
                  </a:cubicBezTo>
                  <a:lnTo>
                    <a:pt x="27" y="56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97" name="Freeform 207">
              <a:extLst>
                <a:ext uri="{FF2B5EF4-FFF2-40B4-BE49-F238E27FC236}">
                  <a16:creationId xmlns="" xmlns:a16="http://schemas.microsoft.com/office/drawing/2014/main" id="{A8FCA247-B148-48EE-9428-44ED4AF99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4" y="1752"/>
              <a:ext cx="263" cy="107"/>
            </a:xfrm>
            <a:custGeom>
              <a:avLst/>
              <a:gdLst>
                <a:gd name="T0" fmla="*/ 58 w 126"/>
                <a:gd name="T1" fmla="*/ 107 h 56"/>
                <a:gd name="T2" fmla="*/ 0 w 126"/>
                <a:gd name="T3" fmla="*/ 54 h 56"/>
                <a:gd name="T4" fmla="*/ 58 w 126"/>
                <a:gd name="T5" fmla="*/ 0 h 56"/>
                <a:gd name="T6" fmla="*/ 207 w 126"/>
                <a:gd name="T7" fmla="*/ 0 h 56"/>
                <a:gd name="T8" fmla="*/ 263 w 126"/>
                <a:gd name="T9" fmla="*/ 54 h 56"/>
                <a:gd name="T10" fmla="*/ 207 w 126"/>
                <a:gd name="T11" fmla="*/ 107 h 56"/>
                <a:gd name="T12" fmla="*/ 58 w 126"/>
                <a:gd name="T13" fmla="*/ 107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3"/>
                    <a:pt x="126" y="28"/>
                  </a:cubicBezTo>
                  <a:cubicBezTo>
                    <a:pt x="126" y="43"/>
                    <a:pt x="114" y="56"/>
                    <a:pt x="99" y="56"/>
                  </a:cubicBezTo>
                  <a:lnTo>
                    <a:pt x="28" y="56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98" name="Freeform 208">
              <a:extLst>
                <a:ext uri="{FF2B5EF4-FFF2-40B4-BE49-F238E27FC236}">
                  <a16:creationId xmlns="" xmlns:a16="http://schemas.microsoft.com/office/drawing/2014/main" id="{7842639E-29CD-426F-A3EB-E87AB8102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1752"/>
              <a:ext cx="218" cy="107"/>
            </a:xfrm>
            <a:custGeom>
              <a:avLst/>
              <a:gdLst>
                <a:gd name="T0" fmla="*/ 57 w 104"/>
                <a:gd name="T1" fmla="*/ 107 h 56"/>
                <a:gd name="T2" fmla="*/ 0 w 104"/>
                <a:gd name="T3" fmla="*/ 54 h 56"/>
                <a:gd name="T4" fmla="*/ 57 w 104"/>
                <a:gd name="T5" fmla="*/ 0 h 56"/>
                <a:gd name="T6" fmla="*/ 159 w 104"/>
                <a:gd name="T7" fmla="*/ 0 h 56"/>
                <a:gd name="T8" fmla="*/ 218 w 104"/>
                <a:gd name="T9" fmla="*/ 54 h 56"/>
                <a:gd name="T10" fmla="*/ 159 w 104"/>
                <a:gd name="T11" fmla="*/ 107 h 56"/>
                <a:gd name="T12" fmla="*/ 57 w 104"/>
                <a:gd name="T13" fmla="*/ 107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" h="56">
                  <a:moveTo>
                    <a:pt x="27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2" y="0"/>
                    <a:pt x="104" y="13"/>
                    <a:pt x="104" y="28"/>
                  </a:cubicBezTo>
                  <a:cubicBezTo>
                    <a:pt x="104" y="43"/>
                    <a:pt x="92" y="56"/>
                    <a:pt x="76" y="56"/>
                  </a:cubicBezTo>
                  <a:lnTo>
                    <a:pt x="27" y="56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99" name="Rectangle 210">
              <a:extLst>
                <a:ext uri="{FF2B5EF4-FFF2-40B4-BE49-F238E27FC236}">
                  <a16:creationId xmlns="" xmlns:a16="http://schemas.microsoft.com/office/drawing/2014/main" id="{88EF7733-0DCF-4008-984F-1BD5BFBA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1766"/>
              <a:ext cx="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g</a:t>
              </a:r>
              <a:endParaRPr lang="en-US" altLang="en-US" sz="1000"/>
            </a:p>
          </p:txBody>
        </p:sp>
        <p:sp>
          <p:nvSpPr>
            <p:cNvPr id="15500" name="Rectangle 211">
              <a:extLst>
                <a:ext uri="{FF2B5EF4-FFF2-40B4-BE49-F238E27FC236}">
                  <a16:creationId xmlns="" xmlns:a16="http://schemas.microsoft.com/office/drawing/2014/main" id="{78FC1098-9B14-43CE-A3BF-256AC59FF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1766"/>
              <a:ext cx="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 sz="1000"/>
            </a:p>
          </p:txBody>
        </p:sp>
        <p:sp>
          <p:nvSpPr>
            <p:cNvPr id="15501" name="Rectangle 212">
              <a:extLst>
                <a:ext uri="{FF2B5EF4-FFF2-40B4-BE49-F238E27FC236}">
                  <a16:creationId xmlns="" xmlns:a16="http://schemas.microsoft.com/office/drawing/2014/main" id="{D71CC616-9C2C-4362-964A-50C825ED2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1766"/>
              <a:ext cx="1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een</a:t>
              </a:r>
              <a:endParaRPr lang="en-US" altLang="en-US" sz="1000"/>
            </a:p>
          </p:txBody>
        </p:sp>
        <p:sp>
          <p:nvSpPr>
            <p:cNvPr id="15502" name="Rectangle 213">
              <a:extLst>
                <a:ext uri="{FF2B5EF4-FFF2-40B4-BE49-F238E27FC236}">
                  <a16:creationId xmlns="" xmlns:a16="http://schemas.microsoft.com/office/drawing/2014/main" id="{63FF3A6A-AF06-4B26-9585-53DDD3001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1766"/>
              <a:ext cx="17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black</a:t>
              </a:r>
              <a:endParaRPr lang="en-US" altLang="en-US" sz="1000"/>
            </a:p>
          </p:txBody>
        </p:sp>
        <p:sp>
          <p:nvSpPr>
            <p:cNvPr id="15503" name="Rectangle 214">
              <a:extLst>
                <a:ext uri="{FF2B5EF4-FFF2-40B4-BE49-F238E27FC236}">
                  <a16:creationId xmlns="" xmlns:a16="http://schemas.microsoft.com/office/drawing/2014/main" id="{3EDEB73F-076D-4301-BD55-0DB4EBAD5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766"/>
              <a:ext cx="14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blue</a:t>
              </a:r>
              <a:endParaRPr lang="en-US" altLang="en-US" sz="1000"/>
            </a:p>
          </p:txBody>
        </p:sp>
        <p:sp>
          <p:nvSpPr>
            <p:cNvPr id="15504" name="Rectangle 217">
              <a:extLst>
                <a:ext uri="{FF2B5EF4-FFF2-40B4-BE49-F238E27FC236}">
                  <a16:creationId xmlns="" xmlns:a16="http://schemas.microsoft.com/office/drawing/2014/main" id="{474C5C06-1E92-460F-A849-6EAAFBE57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717"/>
              <a:ext cx="1014" cy="173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505" name="Freeform 218">
              <a:extLst>
                <a:ext uri="{FF2B5EF4-FFF2-40B4-BE49-F238E27FC236}">
                  <a16:creationId xmlns="" xmlns:a16="http://schemas.microsoft.com/office/drawing/2014/main" id="{125FF035-6827-4D23-A486-BB054E01B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544"/>
              <a:ext cx="252" cy="237"/>
            </a:xfrm>
            <a:custGeom>
              <a:avLst/>
              <a:gdLst>
                <a:gd name="T0" fmla="*/ 98 w 121"/>
                <a:gd name="T1" fmla="*/ 0 h 123"/>
                <a:gd name="T2" fmla="*/ 194 w 121"/>
                <a:gd name="T3" fmla="*/ 125 h 123"/>
                <a:gd name="T4" fmla="*/ 202 w 121"/>
                <a:gd name="T5" fmla="*/ 135 h 123"/>
                <a:gd name="T6" fmla="*/ 231 w 121"/>
                <a:gd name="T7" fmla="*/ 171 h 123"/>
                <a:gd name="T8" fmla="*/ 202 w 121"/>
                <a:gd name="T9" fmla="*/ 222 h 123"/>
                <a:gd name="T10" fmla="*/ 135 w 121"/>
                <a:gd name="T11" fmla="*/ 208 h 123"/>
                <a:gd name="T12" fmla="*/ 81 w 121"/>
                <a:gd name="T13" fmla="*/ 150 h 123"/>
                <a:gd name="T14" fmla="*/ 0 w 121"/>
                <a:gd name="T15" fmla="*/ 71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" h="123">
                  <a:moveTo>
                    <a:pt x="47" y="0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5" y="68"/>
                    <a:pt x="97" y="70"/>
                    <a:pt x="97" y="70"/>
                  </a:cubicBezTo>
                  <a:cubicBezTo>
                    <a:pt x="107" y="82"/>
                    <a:pt x="111" y="89"/>
                    <a:pt x="111" y="89"/>
                  </a:cubicBezTo>
                  <a:cubicBezTo>
                    <a:pt x="121" y="105"/>
                    <a:pt x="97" y="115"/>
                    <a:pt x="97" y="115"/>
                  </a:cubicBezTo>
                  <a:cubicBezTo>
                    <a:pt x="80" y="123"/>
                    <a:pt x="65" y="108"/>
                    <a:pt x="65" y="108"/>
                  </a:cubicBezTo>
                  <a:cubicBezTo>
                    <a:pt x="50" y="96"/>
                    <a:pt x="39" y="78"/>
                    <a:pt x="39" y="78"/>
                  </a:cubicBezTo>
                  <a:cubicBezTo>
                    <a:pt x="27" y="62"/>
                    <a:pt x="0" y="37"/>
                    <a:pt x="0" y="37"/>
                  </a:cubicBezTo>
                </a:path>
              </a:pathLst>
            </a:custGeom>
            <a:solidFill>
              <a:srgbClr val="FFFFFF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06" name="Freeform 219">
              <a:extLst>
                <a:ext uri="{FF2B5EF4-FFF2-40B4-BE49-F238E27FC236}">
                  <a16:creationId xmlns="" xmlns:a16="http://schemas.microsoft.com/office/drawing/2014/main" id="{B767FE57-296A-48D8-AB8E-DA3D719C5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544"/>
              <a:ext cx="252" cy="237"/>
            </a:xfrm>
            <a:custGeom>
              <a:avLst/>
              <a:gdLst>
                <a:gd name="T0" fmla="*/ 98 w 121"/>
                <a:gd name="T1" fmla="*/ 0 h 123"/>
                <a:gd name="T2" fmla="*/ 194 w 121"/>
                <a:gd name="T3" fmla="*/ 125 h 123"/>
                <a:gd name="T4" fmla="*/ 202 w 121"/>
                <a:gd name="T5" fmla="*/ 135 h 123"/>
                <a:gd name="T6" fmla="*/ 231 w 121"/>
                <a:gd name="T7" fmla="*/ 171 h 123"/>
                <a:gd name="T8" fmla="*/ 202 w 121"/>
                <a:gd name="T9" fmla="*/ 222 h 123"/>
                <a:gd name="T10" fmla="*/ 135 w 121"/>
                <a:gd name="T11" fmla="*/ 208 h 123"/>
                <a:gd name="T12" fmla="*/ 81 w 121"/>
                <a:gd name="T13" fmla="*/ 150 h 123"/>
                <a:gd name="T14" fmla="*/ 0 w 121"/>
                <a:gd name="T15" fmla="*/ 71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" h="123">
                  <a:moveTo>
                    <a:pt x="47" y="0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5" y="68"/>
                    <a:pt x="97" y="70"/>
                    <a:pt x="97" y="70"/>
                  </a:cubicBezTo>
                  <a:cubicBezTo>
                    <a:pt x="107" y="82"/>
                    <a:pt x="111" y="89"/>
                    <a:pt x="111" y="89"/>
                  </a:cubicBezTo>
                  <a:cubicBezTo>
                    <a:pt x="121" y="105"/>
                    <a:pt x="97" y="115"/>
                    <a:pt x="97" y="115"/>
                  </a:cubicBezTo>
                  <a:cubicBezTo>
                    <a:pt x="80" y="123"/>
                    <a:pt x="65" y="108"/>
                    <a:pt x="65" y="108"/>
                  </a:cubicBezTo>
                  <a:cubicBezTo>
                    <a:pt x="50" y="96"/>
                    <a:pt x="39" y="78"/>
                    <a:pt x="39" y="78"/>
                  </a:cubicBezTo>
                  <a:cubicBezTo>
                    <a:pt x="27" y="62"/>
                    <a:pt x="0" y="37"/>
                    <a:pt x="0" y="37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07" name="Freeform 220">
              <a:extLst>
                <a:ext uri="{FF2B5EF4-FFF2-40B4-BE49-F238E27FC236}">
                  <a16:creationId xmlns="" xmlns:a16="http://schemas.microsoft.com/office/drawing/2014/main" id="{0C53AEE4-FF54-4E5E-88E5-12CE4140D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1625"/>
              <a:ext cx="46" cy="34"/>
            </a:xfrm>
            <a:custGeom>
              <a:avLst/>
              <a:gdLst>
                <a:gd name="T0" fmla="*/ 0 w 22"/>
                <a:gd name="T1" fmla="*/ 34 h 18"/>
                <a:gd name="T2" fmla="*/ 25 w 22"/>
                <a:gd name="T3" fmla="*/ 9 h 18"/>
                <a:gd name="T4" fmla="*/ 46 w 22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8">
                  <a:moveTo>
                    <a:pt x="0" y="18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8" y="0"/>
                    <a:pt x="22" y="0"/>
                  </a:cubicBezTo>
                </a:path>
              </a:pathLst>
            </a:custGeom>
            <a:solidFill>
              <a:srgbClr val="FFFFFF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08" name="Freeform 221">
              <a:extLst>
                <a:ext uri="{FF2B5EF4-FFF2-40B4-BE49-F238E27FC236}">
                  <a16:creationId xmlns="" xmlns:a16="http://schemas.microsoft.com/office/drawing/2014/main" id="{3C3A8B27-8980-4058-8670-C088EA51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" y="1625"/>
              <a:ext cx="46" cy="34"/>
            </a:xfrm>
            <a:custGeom>
              <a:avLst/>
              <a:gdLst>
                <a:gd name="T0" fmla="*/ 0 w 22"/>
                <a:gd name="T1" fmla="*/ 34 h 18"/>
                <a:gd name="T2" fmla="*/ 25 w 22"/>
                <a:gd name="T3" fmla="*/ 9 h 18"/>
                <a:gd name="T4" fmla="*/ 46 w 22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8">
                  <a:moveTo>
                    <a:pt x="0" y="18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8" y="0"/>
                    <a:pt x="22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09" name="Freeform 222">
              <a:extLst>
                <a:ext uri="{FF2B5EF4-FFF2-40B4-BE49-F238E27FC236}">
                  <a16:creationId xmlns="" xmlns:a16="http://schemas.microsoft.com/office/drawing/2014/main" id="{8D782354-9472-4C3B-AADC-9DA1D469A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1636"/>
              <a:ext cx="22" cy="14"/>
            </a:xfrm>
            <a:custGeom>
              <a:avLst/>
              <a:gdLst>
                <a:gd name="T0" fmla="*/ 0 w 10"/>
                <a:gd name="T1" fmla="*/ 14 h 7"/>
                <a:gd name="T2" fmla="*/ 22 w 10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0" y="7"/>
                    <a:pt x="4" y="2"/>
                    <a:pt x="10" y="0"/>
                  </a:cubicBezTo>
                </a:path>
              </a:pathLst>
            </a:custGeom>
            <a:solidFill>
              <a:srgbClr val="FFFFFF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10" name="Freeform 223">
              <a:extLst>
                <a:ext uri="{FF2B5EF4-FFF2-40B4-BE49-F238E27FC236}">
                  <a16:creationId xmlns="" xmlns:a16="http://schemas.microsoft.com/office/drawing/2014/main" id="{4FD3F15E-29A6-4481-A738-AC5A90B0B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1636"/>
              <a:ext cx="22" cy="14"/>
            </a:xfrm>
            <a:custGeom>
              <a:avLst/>
              <a:gdLst>
                <a:gd name="T0" fmla="*/ 0 w 10"/>
                <a:gd name="T1" fmla="*/ 14 h 7"/>
                <a:gd name="T2" fmla="*/ 22 w 10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cubicBezTo>
                    <a:pt x="0" y="7"/>
                    <a:pt x="4" y="2"/>
                    <a:pt x="10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11" name="Freeform 224">
              <a:extLst>
                <a:ext uri="{FF2B5EF4-FFF2-40B4-BE49-F238E27FC236}">
                  <a16:creationId xmlns="" xmlns:a16="http://schemas.microsoft.com/office/drawing/2014/main" id="{7BE5A13F-AC01-4216-933D-CBD491F3C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646"/>
              <a:ext cx="35" cy="15"/>
            </a:xfrm>
            <a:custGeom>
              <a:avLst/>
              <a:gdLst>
                <a:gd name="T0" fmla="*/ 0 w 17"/>
                <a:gd name="T1" fmla="*/ 15 h 8"/>
                <a:gd name="T2" fmla="*/ 35 w 17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8">
                  <a:moveTo>
                    <a:pt x="0" y="8"/>
                  </a:moveTo>
                  <a:cubicBezTo>
                    <a:pt x="0" y="8"/>
                    <a:pt x="11" y="6"/>
                    <a:pt x="17" y="0"/>
                  </a:cubicBezTo>
                </a:path>
              </a:pathLst>
            </a:custGeom>
            <a:solidFill>
              <a:srgbClr val="FFFFFF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12" name="Freeform 225">
              <a:extLst>
                <a:ext uri="{FF2B5EF4-FFF2-40B4-BE49-F238E27FC236}">
                  <a16:creationId xmlns="" xmlns:a16="http://schemas.microsoft.com/office/drawing/2014/main" id="{1B884627-84D3-4756-B24C-207576F0D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646"/>
              <a:ext cx="35" cy="15"/>
            </a:xfrm>
            <a:custGeom>
              <a:avLst/>
              <a:gdLst>
                <a:gd name="T0" fmla="*/ 0 w 17"/>
                <a:gd name="T1" fmla="*/ 15 h 8"/>
                <a:gd name="T2" fmla="*/ 35 w 17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8">
                  <a:moveTo>
                    <a:pt x="0" y="8"/>
                  </a:moveTo>
                  <a:cubicBezTo>
                    <a:pt x="0" y="8"/>
                    <a:pt x="11" y="6"/>
                    <a:pt x="17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13" name="Freeform 226">
              <a:extLst>
                <a:ext uri="{FF2B5EF4-FFF2-40B4-BE49-F238E27FC236}">
                  <a16:creationId xmlns="" xmlns:a16="http://schemas.microsoft.com/office/drawing/2014/main" id="{CA3EC4AB-E930-431A-9EC1-767F2668C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1651"/>
              <a:ext cx="54" cy="26"/>
            </a:xfrm>
            <a:custGeom>
              <a:avLst/>
              <a:gdLst>
                <a:gd name="T0" fmla="*/ 0 w 45"/>
                <a:gd name="T1" fmla="*/ 26 h 23"/>
                <a:gd name="T2" fmla="*/ 20 w 45"/>
                <a:gd name="T3" fmla="*/ 20 h 23"/>
                <a:gd name="T4" fmla="*/ 54 w 45"/>
                <a:gd name="T5" fmla="*/ 0 h 23"/>
                <a:gd name="T6" fmla="*/ 0 w 45"/>
                <a:gd name="T7" fmla="*/ 26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23">
                  <a:moveTo>
                    <a:pt x="0" y="23"/>
                  </a:moveTo>
                  <a:lnTo>
                    <a:pt x="17" y="18"/>
                  </a:lnTo>
                  <a:lnTo>
                    <a:pt x="45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14" name="Freeform 227">
              <a:extLst>
                <a:ext uri="{FF2B5EF4-FFF2-40B4-BE49-F238E27FC236}">
                  <a16:creationId xmlns="" xmlns:a16="http://schemas.microsoft.com/office/drawing/2014/main" id="{DCC6F270-A7B1-44C7-85A0-E1F3D5C46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1651"/>
              <a:ext cx="54" cy="26"/>
            </a:xfrm>
            <a:custGeom>
              <a:avLst/>
              <a:gdLst>
                <a:gd name="T0" fmla="*/ 0 w 45"/>
                <a:gd name="T1" fmla="*/ 26 h 23"/>
                <a:gd name="T2" fmla="*/ 20 w 45"/>
                <a:gd name="T3" fmla="*/ 20 h 23"/>
                <a:gd name="T4" fmla="*/ 54 w 45"/>
                <a:gd name="T5" fmla="*/ 0 h 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" h="23">
                  <a:moveTo>
                    <a:pt x="0" y="23"/>
                  </a:moveTo>
                  <a:lnTo>
                    <a:pt x="17" y="18"/>
                  </a:lnTo>
                  <a:lnTo>
                    <a:pt x="45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15" name="Freeform 228">
              <a:extLst>
                <a:ext uri="{FF2B5EF4-FFF2-40B4-BE49-F238E27FC236}">
                  <a16:creationId xmlns="" xmlns:a16="http://schemas.microsoft.com/office/drawing/2014/main" id="{E2DDC163-BCB5-4EF3-B3FF-D72B35D38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711"/>
              <a:ext cx="91" cy="49"/>
            </a:xfrm>
            <a:custGeom>
              <a:avLst/>
              <a:gdLst>
                <a:gd name="T0" fmla="*/ 81 w 44"/>
                <a:gd name="T1" fmla="*/ 6 h 25"/>
                <a:gd name="T2" fmla="*/ 64 w 44"/>
                <a:gd name="T3" fmla="*/ 24 h 25"/>
                <a:gd name="T4" fmla="*/ 43 w 44"/>
                <a:gd name="T5" fmla="*/ 37 h 25"/>
                <a:gd name="T6" fmla="*/ 19 w 44"/>
                <a:gd name="T7" fmla="*/ 37 h 25"/>
                <a:gd name="T8" fmla="*/ 0 w 44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5">
                  <a:moveTo>
                    <a:pt x="39" y="3"/>
                  </a:moveTo>
                  <a:cubicBezTo>
                    <a:pt x="39" y="3"/>
                    <a:pt x="44" y="5"/>
                    <a:pt x="31" y="12"/>
                  </a:cubicBezTo>
                  <a:cubicBezTo>
                    <a:pt x="31" y="12"/>
                    <a:pt x="28" y="13"/>
                    <a:pt x="21" y="19"/>
                  </a:cubicBezTo>
                  <a:cubicBezTo>
                    <a:pt x="21" y="19"/>
                    <a:pt x="13" y="25"/>
                    <a:pt x="9" y="19"/>
                  </a:cubicBezTo>
                  <a:cubicBezTo>
                    <a:pt x="9" y="19"/>
                    <a:pt x="2" y="8"/>
                    <a:pt x="0" y="0"/>
                  </a:cubicBezTo>
                </a:path>
              </a:pathLst>
            </a:custGeom>
            <a:solidFill>
              <a:srgbClr val="FFFFFF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16" name="Freeform 229">
              <a:extLst>
                <a:ext uri="{FF2B5EF4-FFF2-40B4-BE49-F238E27FC236}">
                  <a16:creationId xmlns="" xmlns:a16="http://schemas.microsoft.com/office/drawing/2014/main" id="{AF22A090-2CB9-4E1B-882B-BEE7142F4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" y="1711"/>
              <a:ext cx="91" cy="49"/>
            </a:xfrm>
            <a:custGeom>
              <a:avLst/>
              <a:gdLst>
                <a:gd name="T0" fmla="*/ 81 w 44"/>
                <a:gd name="T1" fmla="*/ 6 h 25"/>
                <a:gd name="T2" fmla="*/ 64 w 44"/>
                <a:gd name="T3" fmla="*/ 24 h 25"/>
                <a:gd name="T4" fmla="*/ 43 w 44"/>
                <a:gd name="T5" fmla="*/ 37 h 25"/>
                <a:gd name="T6" fmla="*/ 19 w 44"/>
                <a:gd name="T7" fmla="*/ 37 h 25"/>
                <a:gd name="T8" fmla="*/ 0 w 44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25">
                  <a:moveTo>
                    <a:pt x="39" y="3"/>
                  </a:moveTo>
                  <a:cubicBezTo>
                    <a:pt x="39" y="3"/>
                    <a:pt x="44" y="5"/>
                    <a:pt x="31" y="12"/>
                  </a:cubicBezTo>
                  <a:cubicBezTo>
                    <a:pt x="31" y="12"/>
                    <a:pt x="28" y="13"/>
                    <a:pt x="21" y="19"/>
                  </a:cubicBezTo>
                  <a:cubicBezTo>
                    <a:pt x="21" y="19"/>
                    <a:pt x="13" y="25"/>
                    <a:pt x="9" y="19"/>
                  </a:cubicBezTo>
                  <a:cubicBezTo>
                    <a:pt x="9" y="19"/>
                    <a:pt x="2" y="8"/>
                    <a:pt x="0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517" name="Freeform 230">
              <a:extLst>
                <a:ext uri="{FF2B5EF4-FFF2-40B4-BE49-F238E27FC236}">
                  <a16:creationId xmlns="" xmlns:a16="http://schemas.microsoft.com/office/drawing/2014/main" id="{E93574EC-68DA-41E4-B16D-2D95E53C2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677"/>
              <a:ext cx="48" cy="26"/>
            </a:xfrm>
            <a:custGeom>
              <a:avLst/>
              <a:gdLst>
                <a:gd name="T0" fmla="*/ 0 w 23"/>
                <a:gd name="T1" fmla="*/ 26 h 14"/>
                <a:gd name="T2" fmla="*/ 48 w 23"/>
                <a:gd name="T3" fmla="*/ 4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14">
                  <a:moveTo>
                    <a:pt x="0" y="14"/>
                  </a:moveTo>
                  <a:cubicBezTo>
                    <a:pt x="0" y="14"/>
                    <a:pt x="12" y="0"/>
                    <a:pt x="23" y="2"/>
                  </a:cubicBezTo>
                </a:path>
              </a:pathLst>
            </a:custGeom>
            <a:solidFill>
              <a:srgbClr val="FFFFFF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518" name="Freeform 231">
              <a:extLst>
                <a:ext uri="{FF2B5EF4-FFF2-40B4-BE49-F238E27FC236}">
                  <a16:creationId xmlns="" xmlns:a16="http://schemas.microsoft.com/office/drawing/2014/main" id="{0719F134-5248-4532-9BC7-521ADC97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" y="1677"/>
              <a:ext cx="48" cy="26"/>
            </a:xfrm>
            <a:custGeom>
              <a:avLst/>
              <a:gdLst>
                <a:gd name="T0" fmla="*/ 0 w 23"/>
                <a:gd name="T1" fmla="*/ 26 h 14"/>
                <a:gd name="T2" fmla="*/ 48 w 23"/>
                <a:gd name="T3" fmla="*/ 4 h 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" h="14">
                  <a:moveTo>
                    <a:pt x="0" y="14"/>
                  </a:moveTo>
                  <a:cubicBezTo>
                    <a:pt x="0" y="14"/>
                    <a:pt x="12" y="0"/>
                    <a:pt x="23" y="2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494" name="Group 254">
            <a:extLst>
              <a:ext uri="{FF2B5EF4-FFF2-40B4-BE49-F238E27FC236}">
                <a16:creationId xmlns="" xmlns:a16="http://schemas.microsoft.com/office/drawing/2014/main" id="{0A267004-1965-405A-A4FE-C2833E424B02}"/>
              </a:ext>
            </a:extLst>
          </p:cNvPr>
          <p:cNvGrpSpPr>
            <a:grpSpLocks/>
          </p:cNvGrpSpPr>
          <p:nvPr/>
        </p:nvGrpSpPr>
        <p:grpSpPr bwMode="auto">
          <a:xfrm>
            <a:off x="8534401" y="3476628"/>
            <a:ext cx="1609725" cy="944563"/>
            <a:chOff x="4410" y="1972"/>
            <a:chExt cx="1014" cy="595"/>
          </a:xfrm>
        </p:grpSpPr>
        <p:sp>
          <p:nvSpPr>
            <p:cNvPr id="15449" name="Line 167">
              <a:extLst>
                <a:ext uri="{FF2B5EF4-FFF2-40B4-BE49-F238E27FC236}">
                  <a16:creationId xmlns="" xmlns:a16="http://schemas.microsoft.com/office/drawing/2014/main" id="{28BBC25F-2721-4786-B828-0CE86371F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0" y="2328"/>
              <a:ext cx="1" cy="1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50" name="Freeform 168">
              <a:extLst>
                <a:ext uri="{FF2B5EF4-FFF2-40B4-BE49-F238E27FC236}">
                  <a16:creationId xmlns="" xmlns:a16="http://schemas.microsoft.com/office/drawing/2014/main" id="{293EC7DE-D276-4EF3-B259-7B9A52681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2412"/>
              <a:ext cx="34" cy="62"/>
            </a:xfrm>
            <a:custGeom>
              <a:avLst/>
              <a:gdLst>
                <a:gd name="T0" fmla="*/ 17 w 28"/>
                <a:gd name="T1" fmla="*/ 62 h 56"/>
                <a:gd name="T2" fmla="*/ 34 w 28"/>
                <a:gd name="T3" fmla="*/ 0 h 56"/>
                <a:gd name="T4" fmla="*/ 0 w 28"/>
                <a:gd name="T5" fmla="*/ 0 h 56"/>
                <a:gd name="T6" fmla="*/ 17 w 28"/>
                <a:gd name="T7" fmla="*/ 62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6">
                  <a:moveTo>
                    <a:pt x="14" y="5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51" name="Line 169">
              <a:extLst>
                <a:ext uri="{FF2B5EF4-FFF2-40B4-BE49-F238E27FC236}">
                  <a16:creationId xmlns="" xmlns:a16="http://schemas.microsoft.com/office/drawing/2014/main" id="{1DCD4D34-AE80-4380-8F6A-29E380D1B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" y="2328"/>
              <a:ext cx="1" cy="1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52" name="Freeform 170">
              <a:extLst>
                <a:ext uri="{FF2B5EF4-FFF2-40B4-BE49-F238E27FC236}">
                  <a16:creationId xmlns="" xmlns:a16="http://schemas.microsoft.com/office/drawing/2014/main" id="{F694B52D-A37D-4CFE-8989-EE430154E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" y="2412"/>
              <a:ext cx="34" cy="62"/>
            </a:xfrm>
            <a:custGeom>
              <a:avLst/>
              <a:gdLst>
                <a:gd name="T0" fmla="*/ 17 w 28"/>
                <a:gd name="T1" fmla="*/ 62 h 56"/>
                <a:gd name="T2" fmla="*/ 34 w 28"/>
                <a:gd name="T3" fmla="*/ 0 h 56"/>
                <a:gd name="T4" fmla="*/ 0 w 28"/>
                <a:gd name="T5" fmla="*/ 0 h 56"/>
                <a:gd name="T6" fmla="*/ 17 w 28"/>
                <a:gd name="T7" fmla="*/ 62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6">
                  <a:moveTo>
                    <a:pt x="14" y="5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53" name="Line 171">
              <a:extLst>
                <a:ext uri="{FF2B5EF4-FFF2-40B4-BE49-F238E27FC236}">
                  <a16:creationId xmlns="" xmlns:a16="http://schemas.microsoft.com/office/drawing/2014/main" id="{074CC7A9-1297-481F-8EB8-6467A7B86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328"/>
              <a:ext cx="1" cy="1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54" name="Freeform 172">
              <a:extLst>
                <a:ext uri="{FF2B5EF4-FFF2-40B4-BE49-F238E27FC236}">
                  <a16:creationId xmlns="" xmlns:a16="http://schemas.microsoft.com/office/drawing/2014/main" id="{F62B93AA-CB5B-4213-9E0F-0F14E248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2412"/>
              <a:ext cx="32" cy="62"/>
            </a:xfrm>
            <a:custGeom>
              <a:avLst/>
              <a:gdLst>
                <a:gd name="T0" fmla="*/ 15 w 27"/>
                <a:gd name="T1" fmla="*/ 62 h 56"/>
                <a:gd name="T2" fmla="*/ 32 w 27"/>
                <a:gd name="T3" fmla="*/ 0 h 56"/>
                <a:gd name="T4" fmla="*/ 0 w 27"/>
                <a:gd name="T5" fmla="*/ 0 h 56"/>
                <a:gd name="T6" fmla="*/ 15 w 27"/>
                <a:gd name="T7" fmla="*/ 62 h 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56">
                  <a:moveTo>
                    <a:pt x="13" y="56"/>
                  </a:moveTo>
                  <a:lnTo>
                    <a:pt x="27" y="0"/>
                  </a:lnTo>
                  <a:lnTo>
                    <a:pt x="0" y="0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55" name="Rectangle 190">
              <a:extLst>
                <a:ext uri="{FF2B5EF4-FFF2-40B4-BE49-F238E27FC236}">
                  <a16:creationId xmlns="" xmlns:a16="http://schemas.microsoft.com/office/drawing/2014/main" id="{70676A3D-3E93-4E18-BBC9-95F654139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247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 sz="1000"/>
            </a:p>
          </p:txBody>
        </p:sp>
        <p:sp>
          <p:nvSpPr>
            <p:cNvPr id="15456" name="Rectangle 191">
              <a:extLst>
                <a:ext uri="{FF2B5EF4-FFF2-40B4-BE49-F238E27FC236}">
                  <a16:creationId xmlns="" xmlns:a16="http://schemas.microsoft.com/office/drawing/2014/main" id="{5A91CAF0-A68A-4B8B-9EFA-DDFE35951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247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1000"/>
            </a:p>
          </p:txBody>
        </p:sp>
        <p:sp>
          <p:nvSpPr>
            <p:cNvPr id="15457" name="Rectangle 192">
              <a:extLst>
                <a:ext uri="{FF2B5EF4-FFF2-40B4-BE49-F238E27FC236}">
                  <a16:creationId xmlns="" xmlns:a16="http://schemas.microsoft.com/office/drawing/2014/main" id="{626CE649-58A2-409C-9767-7974638A2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247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1000"/>
            </a:p>
          </p:txBody>
        </p:sp>
        <p:sp>
          <p:nvSpPr>
            <p:cNvPr id="15458" name="Freeform 194">
              <a:extLst>
                <a:ext uri="{FF2B5EF4-FFF2-40B4-BE49-F238E27FC236}">
                  <a16:creationId xmlns="" xmlns:a16="http://schemas.microsoft.com/office/drawing/2014/main" id="{E652E73A-2FD5-4A7D-8AFB-BF3846CD9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" y="2188"/>
              <a:ext cx="260" cy="106"/>
            </a:xfrm>
            <a:custGeom>
              <a:avLst/>
              <a:gdLst>
                <a:gd name="T0" fmla="*/ 56 w 125"/>
                <a:gd name="T1" fmla="*/ 106 h 55"/>
                <a:gd name="T2" fmla="*/ 0 w 125"/>
                <a:gd name="T3" fmla="*/ 54 h 55"/>
                <a:gd name="T4" fmla="*/ 56 w 125"/>
                <a:gd name="T5" fmla="*/ 0 h 55"/>
                <a:gd name="T6" fmla="*/ 204 w 125"/>
                <a:gd name="T7" fmla="*/ 0 h 55"/>
                <a:gd name="T8" fmla="*/ 260 w 125"/>
                <a:gd name="T9" fmla="*/ 54 h 55"/>
                <a:gd name="T10" fmla="*/ 204 w 125"/>
                <a:gd name="T11" fmla="*/ 106 h 55"/>
                <a:gd name="T12" fmla="*/ 56 w 125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3" y="0"/>
                    <a:pt x="125" y="12"/>
                    <a:pt x="125" y="28"/>
                  </a:cubicBezTo>
                  <a:cubicBezTo>
                    <a:pt x="125" y="43"/>
                    <a:pt x="113" y="55"/>
                    <a:pt x="98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59" name="Freeform 195">
              <a:extLst>
                <a:ext uri="{FF2B5EF4-FFF2-40B4-BE49-F238E27FC236}">
                  <a16:creationId xmlns="" xmlns:a16="http://schemas.microsoft.com/office/drawing/2014/main" id="{BEA34909-254C-4436-805B-B8B1E5E3E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4" y="2188"/>
              <a:ext cx="263" cy="106"/>
            </a:xfrm>
            <a:custGeom>
              <a:avLst/>
              <a:gdLst>
                <a:gd name="T0" fmla="*/ 58 w 126"/>
                <a:gd name="T1" fmla="*/ 106 h 55"/>
                <a:gd name="T2" fmla="*/ 0 w 126"/>
                <a:gd name="T3" fmla="*/ 54 h 55"/>
                <a:gd name="T4" fmla="*/ 58 w 126"/>
                <a:gd name="T5" fmla="*/ 0 h 55"/>
                <a:gd name="T6" fmla="*/ 207 w 126"/>
                <a:gd name="T7" fmla="*/ 0 h 55"/>
                <a:gd name="T8" fmla="*/ 263 w 126"/>
                <a:gd name="T9" fmla="*/ 54 h 55"/>
                <a:gd name="T10" fmla="*/ 207 w 126"/>
                <a:gd name="T11" fmla="*/ 106 h 55"/>
                <a:gd name="T12" fmla="*/ 58 w 126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55">
                  <a:moveTo>
                    <a:pt x="28" y="55"/>
                  </a:moveTo>
                  <a:cubicBezTo>
                    <a:pt x="13" y="55"/>
                    <a:pt x="0" y="43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8"/>
                  </a:cubicBezTo>
                  <a:cubicBezTo>
                    <a:pt x="126" y="43"/>
                    <a:pt x="114" y="55"/>
                    <a:pt x="99" y="55"/>
                  </a:cubicBezTo>
                  <a:lnTo>
                    <a:pt x="28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60" name="Freeform 196">
              <a:extLst>
                <a:ext uri="{FF2B5EF4-FFF2-40B4-BE49-F238E27FC236}">
                  <a16:creationId xmlns="" xmlns:a16="http://schemas.microsoft.com/office/drawing/2014/main" id="{30494480-A1E6-4CAC-9455-0ABE0025F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" y="2188"/>
              <a:ext cx="218" cy="106"/>
            </a:xfrm>
            <a:custGeom>
              <a:avLst/>
              <a:gdLst>
                <a:gd name="T0" fmla="*/ 57 w 104"/>
                <a:gd name="T1" fmla="*/ 106 h 55"/>
                <a:gd name="T2" fmla="*/ 0 w 104"/>
                <a:gd name="T3" fmla="*/ 54 h 55"/>
                <a:gd name="T4" fmla="*/ 57 w 104"/>
                <a:gd name="T5" fmla="*/ 0 h 55"/>
                <a:gd name="T6" fmla="*/ 159 w 104"/>
                <a:gd name="T7" fmla="*/ 0 h 55"/>
                <a:gd name="T8" fmla="*/ 218 w 104"/>
                <a:gd name="T9" fmla="*/ 54 h 55"/>
                <a:gd name="T10" fmla="*/ 159 w 104"/>
                <a:gd name="T11" fmla="*/ 106 h 55"/>
                <a:gd name="T12" fmla="*/ 57 w 104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2" y="0"/>
                    <a:pt x="104" y="12"/>
                    <a:pt x="104" y="28"/>
                  </a:cubicBezTo>
                  <a:cubicBezTo>
                    <a:pt x="104" y="43"/>
                    <a:pt x="92" y="55"/>
                    <a:pt x="76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0078C1"/>
            </a:solidFill>
            <a:ln w="4763" cap="flat">
              <a:solidFill>
                <a:srgbClr val="0078C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61" name="Freeform 197">
              <a:extLst>
                <a:ext uri="{FF2B5EF4-FFF2-40B4-BE49-F238E27FC236}">
                  <a16:creationId xmlns="" xmlns:a16="http://schemas.microsoft.com/office/drawing/2014/main" id="{3E57A8DB-1600-4D69-BF27-2FD2F5EE0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2188"/>
              <a:ext cx="179" cy="106"/>
            </a:xfrm>
            <a:custGeom>
              <a:avLst/>
              <a:gdLst>
                <a:gd name="T0" fmla="*/ 56 w 86"/>
                <a:gd name="T1" fmla="*/ 106 h 55"/>
                <a:gd name="T2" fmla="*/ 0 w 86"/>
                <a:gd name="T3" fmla="*/ 54 h 55"/>
                <a:gd name="T4" fmla="*/ 56 w 86"/>
                <a:gd name="T5" fmla="*/ 0 h 55"/>
                <a:gd name="T6" fmla="*/ 123 w 86"/>
                <a:gd name="T7" fmla="*/ 0 h 55"/>
                <a:gd name="T8" fmla="*/ 179 w 86"/>
                <a:gd name="T9" fmla="*/ 54 h 55"/>
                <a:gd name="T10" fmla="*/ 123 w 86"/>
                <a:gd name="T11" fmla="*/ 106 h 55"/>
                <a:gd name="T12" fmla="*/ 56 w 86"/>
                <a:gd name="T13" fmla="*/ 106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6" h="55">
                  <a:moveTo>
                    <a:pt x="27" y="55"/>
                  </a:move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86" y="12"/>
                    <a:pt x="86" y="28"/>
                  </a:cubicBezTo>
                  <a:cubicBezTo>
                    <a:pt x="86" y="43"/>
                    <a:pt x="74" y="55"/>
                    <a:pt x="59" y="55"/>
                  </a:cubicBezTo>
                  <a:lnTo>
                    <a:pt x="27" y="55"/>
                  </a:lnTo>
                  <a:close/>
                </a:path>
              </a:pathLst>
            </a:custGeom>
            <a:noFill/>
            <a:ln w="7938" cap="flat">
              <a:solidFill>
                <a:srgbClr val="0078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62" name="Rectangle 198">
              <a:extLst>
                <a:ext uri="{FF2B5EF4-FFF2-40B4-BE49-F238E27FC236}">
                  <a16:creationId xmlns="" xmlns:a16="http://schemas.microsoft.com/office/drawing/2014/main" id="{FFBD22E5-A3C0-4C73-ACA7-79A9F28D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2202"/>
              <a:ext cx="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g</a:t>
              </a:r>
              <a:endParaRPr lang="en-US" altLang="en-US" sz="1000"/>
            </a:p>
          </p:txBody>
        </p:sp>
        <p:sp>
          <p:nvSpPr>
            <p:cNvPr id="15463" name="Rectangle 199">
              <a:extLst>
                <a:ext uri="{FF2B5EF4-FFF2-40B4-BE49-F238E27FC236}">
                  <a16:creationId xmlns="" xmlns:a16="http://schemas.microsoft.com/office/drawing/2014/main" id="{DF150983-E974-4C3E-BAFE-F1D4EB17D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2202"/>
              <a:ext cx="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 sz="1000"/>
            </a:p>
          </p:txBody>
        </p:sp>
        <p:sp>
          <p:nvSpPr>
            <p:cNvPr id="15464" name="Rectangle 200">
              <a:extLst>
                <a:ext uri="{FF2B5EF4-FFF2-40B4-BE49-F238E27FC236}">
                  <a16:creationId xmlns="" xmlns:a16="http://schemas.microsoft.com/office/drawing/2014/main" id="{8F42935E-8BE8-4B61-9C30-947C64D8B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202"/>
              <a:ext cx="1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een</a:t>
              </a:r>
              <a:endParaRPr lang="en-US" altLang="en-US" sz="1000"/>
            </a:p>
          </p:txBody>
        </p:sp>
        <p:sp>
          <p:nvSpPr>
            <p:cNvPr id="15465" name="Rectangle 201">
              <a:extLst>
                <a:ext uri="{FF2B5EF4-FFF2-40B4-BE49-F238E27FC236}">
                  <a16:creationId xmlns="" xmlns:a16="http://schemas.microsoft.com/office/drawing/2014/main" id="{12DE8DEB-6414-46EB-8DF9-11F73FA6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202"/>
              <a:ext cx="17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black</a:t>
              </a:r>
              <a:endParaRPr lang="en-US" altLang="en-US" sz="1000"/>
            </a:p>
          </p:txBody>
        </p:sp>
        <p:sp>
          <p:nvSpPr>
            <p:cNvPr id="15466" name="Rectangle 202">
              <a:extLst>
                <a:ext uri="{FF2B5EF4-FFF2-40B4-BE49-F238E27FC236}">
                  <a16:creationId xmlns="" xmlns:a16="http://schemas.microsoft.com/office/drawing/2014/main" id="{BE9A303A-17F2-465A-A470-D3B73D9D5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202"/>
              <a:ext cx="14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FFFFFF"/>
                  </a:solidFill>
                  <a:latin typeface="Myriad Roman" charset="0"/>
                </a:rPr>
                <a:t>blue</a:t>
              </a:r>
              <a:endParaRPr lang="en-US" altLang="en-US" sz="1000"/>
            </a:p>
          </p:txBody>
        </p:sp>
        <p:sp>
          <p:nvSpPr>
            <p:cNvPr id="15467" name="Rectangle 203">
              <a:extLst>
                <a:ext uri="{FF2B5EF4-FFF2-40B4-BE49-F238E27FC236}">
                  <a16:creationId xmlns="" xmlns:a16="http://schemas.microsoft.com/office/drawing/2014/main" id="{DC39D884-A12F-40DB-8E23-F5FD557D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202"/>
              <a:ext cx="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r</a:t>
              </a:r>
              <a:endParaRPr lang="en-US" altLang="en-US" sz="1000"/>
            </a:p>
          </p:txBody>
        </p:sp>
        <p:sp>
          <p:nvSpPr>
            <p:cNvPr id="15468" name="Rectangle 204">
              <a:extLst>
                <a:ext uri="{FF2B5EF4-FFF2-40B4-BE49-F238E27FC236}">
                  <a16:creationId xmlns="" xmlns:a16="http://schemas.microsoft.com/office/drawing/2014/main" id="{66EA5C8B-375B-4B63-81B0-E54433523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" y="2202"/>
              <a:ext cx="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Myriad Roman" charset="0"/>
                </a:rPr>
                <a:t>ed</a:t>
              </a:r>
              <a:endParaRPr lang="en-US" altLang="en-US" sz="1000"/>
            </a:p>
          </p:txBody>
        </p:sp>
        <p:sp>
          <p:nvSpPr>
            <p:cNvPr id="15469" name="Rectangle 205">
              <a:extLst>
                <a:ext uri="{FF2B5EF4-FFF2-40B4-BE49-F238E27FC236}">
                  <a16:creationId xmlns="" xmlns:a16="http://schemas.microsoft.com/office/drawing/2014/main" id="{20314FC7-52AA-419D-9711-65F1BCAF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2153"/>
              <a:ext cx="1014" cy="171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470" name="Freeform 232">
              <a:extLst>
                <a:ext uri="{FF2B5EF4-FFF2-40B4-BE49-F238E27FC236}">
                  <a16:creationId xmlns="" xmlns:a16="http://schemas.microsoft.com/office/drawing/2014/main" id="{9709F947-8D10-4FCD-9C97-A11441FAD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972"/>
              <a:ext cx="252" cy="237"/>
            </a:xfrm>
            <a:custGeom>
              <a:avLst/>
              <a:gdLst>
                <a:gd name="T0" fmla="*/ 98 w 121"/>
                <a:gd name="T1" fmla="*/ 0 h 123"/>
                <a:gd name="T2" fmla="*/ 196 w 121"/>
                <a:gd name="T3" fmla="*/ 125 h 123"/>
                <a:gd name="T4" fmla="*/ 204 w 121"/>
                <a:gd name="T5" fmla="*/ 137 h 123"/>
                <a:gd name="T6" fmla="*/ 231 w 121"/>
                <a:gd name="T7" fmla="*/ 171 h 123"/>
                <a:gd name="T8" fmla="*/ 202 w 121"/>
                <a:gd name="T9" fmla="*/ 224 h 123"/>
                <a:gd name="T10" fmla="*/ 137 w 121"/>
                <a:gd name="T11" fmla="*/ 208 h 123"/>
                <a:gd name="T12" fmla="*/ 83 w 121"/>
                <a:gd name="T13" fmla="*/ 152 h 123"/>
                <a:gd name="T14" fmla="*/ 0 w 121"/>
                <a:gd name="T15" fmla="*/ 71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solidFill>
              <a:srgbClr val="FFFFFF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71" name="Freeform 233">
              <a:extLst>
                <a:ext uri="{FF2B5EF4-FFF2-40B4-BE49-F238E27FC236}">
                  <a16:creationId xmlns="" xmlns:a16="http://schemas.microsoft.com/office/drawing/2014/main" id="{CB268F8B-F0F7-4378-9653-391FCDFD0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" y="1972"/>
              <a:ext cx="252" cy="237"/>
            </a:xfrm>
            <a:custGeom>
              <a:avLst/>
              <a:gdLst>
                <a:gd name="T0" fmla="*/ 98 w 121"/>
                <a:gd name="T1" fmla="*/ 0 h 123"/>
                <a:gd name="T2" fmla="*/ 196 w 121"/>
                <a:gd name="T3" fmla="*/ 125 h 123"/>
                <a:gd name="T4" fmla="*/ 204 w 121"/>
                <a:gd name="T5" fmla="*/ 137 h 123"/>
                <a:gd name="T6" fmla="*/ 231 w 121"/>
                <a:gd name="T7" fmla="*/ 171 h 123"/>
                <a:gd name="T8" fmla="*/ 202 w 121"/>
                <a:gd name="T9" fmla="*/ 224 h 123"/>
                <a:gd name="T10" fmla="*/ 137 w 121"/>
                <a:gd name="T11" fmla="*/ 208 h 123"/>
                <a:gd name="T12" fmla="*/ 83 w 121"/>
                <a:gd name="T13" fmla="*/ 152 h 123"/>
                <a:gd name="T14" fmla="*/ 0 w 121"/>
                <a:gd name="T15" fmla="*/ 71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1" h="123">
                  <a:moveTo>
                    <a:pt x="47" y="0"/>
                  </a:moveTo>
                  <a:cubicBezTo>
                    <a:pt x="94" y="65"/>
                    <a:pt x="94" y="65"/>
                    <a:pt x="94" y="65"/>
                  </a:cubicBezTo>
                  <a:cubicBezTo>
                    <a:pt x="96" y="69"/>
                    <a:pt x="98" y="71"/>
                    <a:pt x="98" y="71"/>
                  </a:cubicBezTo>
                  <a:cubicBezTo>
                    <a:pt x="108" y="82"/>
                    <a:pt x="111" y="89"/>
                    <a:pt x="111" y="89"/>
                  </a:cubicBezTo>
                  <a:cubicBezTo>
                    <a:pt x="121" y="105"/>
                    <a:pt x="97" y="116"/>
                    <a:pt x="97" y="116"/>
                  </a:cubicBezTo>
                  <a:cubicBezTo>
                    <a:pt x="81" y="123"/>
                    <a:pt x="66" y="108"/>
                    <a:pt x="66" y="108"/>
                  </a:cubicBezTo>
                  <a:cubicBezTo>
                    <a:pt x="51" y="96"/>
                    <a:pt x="40" y="79"/>
                    <a:pt x="40" y="79"/>
                  </a:cubicBezTo>
                  <a:cubicBezTo>
                    <a:pt x="28" y="62"/>
                    <a:pt x="0" y="37"/>
                    <a:pt x="0" y="37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72" name="Freeform 234">
              <a:extLst>
                <a:ext uri="{FF2B5EF4-FFF2-40B4-BE49-F238E27FC236}">
                  <a16:creationId xmlns="" xmlns:a16="http://schemas.microsoft.com/office/drawing/2014/main" id="{C61BFEF5-667A-4DFA-BA0F-36C560CC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" y="2053"/>
              <a:ext cx="45" cy="35"/>
            </a:xfrm>
            <a:custGeom>
              <a:avLst/>
              <a:gdLst>
                <a:gd name="T0" fmla="*/ 0 w 22"/>
                <a:gd name="T1" fmla="*/ 35 h 18"/>
                <a:gd name="T2" fmla="*/ 27 w 22"/>
                <a:gd name="T3" fmla="*/ 10 h 18"/>
                <a:gd name="T4" fmla="*/ 45 w 22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solidFill>
              <a:srgbClr val="FFFFFF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73" name="Freeform 235">
              <a:extLst>
                <a:ext uri="{FF2B5EF4-FFF2-40B4-BE49-F238E27FC236}">
                  <a16:creationId xmlns="" xmlns:a16="http://schemas.microsoft.com/office/drawing/2014/main" id="{CAF1EA86-C57B-4E42-A357-400172C55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" y="2053"/>
              <a:ext cx="45" cy="35"/>
            </a:xfrm>
            <a:custGeom>
              <a:avLst/>
              <a:gdLst>
                <a:gd name="T0" fmla="*/ 0 w 22"/>
                <a:gd name="T1" fmla="*/ 35 h 18"/>
                <a:gd name="T2" fmla="*/ 27 w 22"/>
                <a:gd name="T3" fmla="*/ 10 h 18"/>
                <a:gd name="T4" fmla="*/ 45 w 22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" h="18">
                  <a:moveTo>
                    <a:pt x="0" y="18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9" y="0"/>
                    <a:pt x="22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74" name="Freeform 236">
              <a:extLst>
                <a:ext uri="{FF2B5EF4-FFF2-40B4-BE49-F238E27FC236}">
                  <a16:creationId xmlns="" xmlns:a16="http://schemas.microsoft.com/office/drawing/2014/main" id="{1398B6A3-C945-4124-B918-22C8B1BBB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" y="2065"/>
              <a:ext cx="22" cy="15"/>
            </a:xfrm>
            <a:custGeom>
              <a:avLst/>
              <a:gdLst>
                <a:gd name="T0" fmla="*/ 0 w 10"/>
                <a:gd name="T1" fmla="*/ 15 h 8"/>
                <a:gd name="T2" fmla="*/ 22 w 10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solidFill>
              <a:srgbClr val="FFFFFF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75" name="Freeform 237">
              <a:extLst>
                <a:ext uri="{FF2B5EF4-FFF2-40B4-BE49-F238E27FC236}">
                  <a16:creationId xmlns="" xmlns:a16="http://schemas.microsoft.com/office/drawing/2014/main" id="{00AAD3FA-2278-4EB8-9B24-0B578E9AB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" y="2065"/>
              <a:ext cx="22" cy="15"/>
            </a:xfrm>
            <a:custGeom>
              <a:avLst/>
              <a:gdLst>
                <a:gd name="T0" fmla="*/ 0 w 10"/>
                <a:gd name="T1" fmla="*/ 15 h 8"/>
                <a:gd name="T2" fmla="*/ 22 w 10"/>
                <a:gd name="T3" fmla="*/ 0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0" y="8"/>
                    <a:pt x="4" y="2"/>
                    <a:pt x="10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76" name="Freeform 238">
              <a:extLst>
                <a:ext uri="{FF2B5EF4-FFF2-40B4-BE49-F238E27FC236}">
                  <a16:creationId xmlns="" xmlns:a16="http://schemas.microsoft.com/office/drawing/2014/main" id="{3B63BB78-FFF7-4846-9E8E-252F80BDF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075"/>
              <a:ext cx="35" cy="16"/>
            </a:xfrm>
            <a:custGeom>
              <a:avLst/>
              <a:gdLst>
                <a:gd name="T0" fmla="*/ 0 w 17"/>
                <a:gd name="T1" fmla="*/ 16 h 9"/>
                <a:gd name="T2" fmla="*/ 35 w 17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solidFill>
              <a:srgbClr val="FFFFFF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77" name="Freeform 239">
              <a:extLst>
                <a:ext uri="{FF2B5EF4-FFF2-40B4-BE49-F238E27FC236}">
                  <a16:creationId xmlns="" xmlns:a16="http://schemas.microsoft.com/office/drawing/2014/main" id="{F56B2505-65BD-4424-908B-41D72DE42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075"/>
              <a:ext cx="35" cy="16"/>
            </a:xfrm>
            <a:custGeom>
              <a:avLst/>
              <a:gdLst>
                <a:gd name="T0" fmla="*/ 0 w 17"/>
                <a:gd name="T1" fmla="*/ 16 h 9"/>
                <a:gd name="T2" fmla="*/ 35 w 17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9">
                  <a:moveTo>
                    <a:pt x="0" y="9"/>
                  </a:moveTo>
                  <a:cubicBezTo>
                    <a:pt x="0" y="9"/>
                    <a:pt x="11" y="6"/>
                    <a:pt x="17" y="0"/>
                  </a:cubicBez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78" name="Freeform 240">
              <a:extLst>
                <a:ext uri="{FF2B5EF4-FFF2-40B4-BE49-F238E27FC236}">
                  <a16:creationId xmlns="" xmlns:a16="http://schemas.microsoft.com/office/drawing/2014/main" id="{62BDBDA2-AB46-4490-A67B-4A9A36074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080"/>
              <a:ext cx="54" cy="25"/>
            </a:xfrm>
            <a:custGeom>
              <a:avLst/>
              <a:gdLst>
                <a:gd name="T0" fmla="*/ 0 w 45"/>
                <a:gd name="T1" fmla="*/ 25 h 22"/>
                <a:gd name="T2" fmla="*/ 20 w 45"/>
                <a:gd name="T3" fmla="*/ 19 h 22"/>
                <a:gd name="T4" fmla="*/ 54 w 45"/>
                <a:gd name="T5" fmla="*/ 0 h 22"/>
                <a:gd name="T6" fmla="*/ 0 w 45"/>
                <a:gd name="T7" fmla="*/ 25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79" name="Freeform 241">
              <a:extLst>
                <a:ext uri="{FF2B5EF4-FFF2-40B4-BE49-F238E27FC236}">
                  <a16:creationId xmlns="" xmlns:a16="http://schemas.microsoft.com/office/drawing/2014/main" id="{A44DE2D7-E83C-4F52-AD6B-D14FC792F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080"/>
              <a:ext cx="54" cy="25"/>
            </a:xfrm>
            <a:custGeom>
              <a:avLst/>
              <a:gdLst>
                <a:gd name="T0" fmla="*/ 0 w 45"/>
                <a:gd name="T1" fmla="*/ 25 h 22"/>
                <a:gd name="T2" fmla="*/ 20 w 45"/>
                <a:gd name="T3" fmla="*/ 19 h 22"/>
                <a:gd name="T4" fmla="*/ 54 w 45"/>
                <a:gd name="T5" fmla="*/ 0 h 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17" y="17"/>
                  </a:lnTo>
                  <a:lnTo>
                    <a:pt x="45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80" name="Freeform 242">
              <a:extLst>
                <a:ext uri="{FF2B5EF4-FFF2-40B4-BE49-F238E27FC236}">
                  <a16:creationId xmlns="" xmlns:a16="http://schemas.microsoft.com/office/drawing/2014/main" id="{C920B5E1-D97C-4E1A-B98E-5E2EB4B65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" y="2140"/>
              <a:ext cx="90" cy="48"/>
            </a:xfrm>
            <a:custGeom>
              <a:avLst/>
              <a:gdLst>
                <a:gd name="T0" fmla="*/ 82 w 43"/>
                <a:gd name="T1" fmla="*/ 8 h 25"/>
                <a:gd name="T2" fmla="*/ 65 w 43"/>
                <a:gd name="T3" fmla="*/ 23 h 25"/>
                <a:gd name="T4" fmla="*/ 44 w 43"/>
                <a:gd name="T5" fmla="*/ 36 h 25"/>
                <a:gd name="T6" fmla="*/ 17 w 43"/>
                <a:gd name="T7" fmla="*/ 36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solidFill>
              <a:srgbClr val="FFFFFF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81" name="Freeform 243">
              <a:extLst>
                <a:ext uri="{FF2B5EF4-FFF2-40B4-BE49-F238E27FC236}">
                  <a16:creationId xmlns="" xmlns:a16="http://schemas.microsoft.com/office/drawing/2014/main" id="{AD463735-9CB7-462C-8699-B3505841E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" y="2140"/>
              <a:ext cx="90" cy="48"/>
            </a:xfrm>
            <a:custGeom>
              <a:avLst/>
              <a:gdLst>
                <a:gd name="T0" fmla="*/ 82 w 43"/>
                <a:gd name="T1" fmla="*/ 8 h 25"/>
                <a:gd name="T2" fmla="*/ 65 w 43"/>
                <a:gd name="T3" fmla="*/ 23 h 25"/>
                <a:gd name="T4" fmla="*/ 44 w 43"/>
                <a:gd name="T5" fmla="*/ 36 h 25"/>
                <a:gd name="T6" fmla="*/ 17 w 43"/>
                <a:gd name="T7" fmla="*/ 36 h 25"/>
                <a:gd name="T8" fmla="*/ 0 w 4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25">
                  <a:moveTo>
                    <a:pt x="39" y="4"/>
                  </a:moveTo>
                  <a:cubicBezTo>
                    <a:pt x="39" y="4"/>
                    <a:pt x="43" y="5"/>
                    <a:pt x="31" y="12"/>
                  </a:cubicBezTo>
                  <a:cubicBezTo>
                    <a:pt x="31" y="12"/>
                    <a:pt x="28" y="14"/>
                    <a:pt x="21" y="19"/>
                  </a:cubicBezTo>
                  <a:cubicBezTo>
                    <a:pt x="21" y="19"/>
                    <a:pt x="13" y="25"/>
                    <a:pt x="8" y="19"/>
                  </a:cubicBezTo>
                  <a:cubicBezTo>
                    <a:pt x="8" y="19"/>
                    <a:pt x="1" y="8"/>
                    <a:pt x="0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82" name="Freeform 244">
              <a:extLst>
                <a:ext uri="{FF2B5EF4-FFF2-40B4-BE49-F238E27FC236}">
                  <a16:creationId xmlns="" xmlns:a16="http://schemas.microsoft.com/office/drawing/2014/main" id="{C09F3055-5FEF-435F-B20E-3209DCD2A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" y="2105"/>
              <a:ext cx="51" cy="28"/>
            </a:xfrm>
            <a:custGeom>
              <a:avLst/>
              <a:gdLst>
                <a:gd name="T0" fmla="*/ 0 w 24"/>
                <a:gd name="T1" fmla="*/ 28 h 15"/>
                <a:gd name="T2" fmla="*/ 51 w 24"/>
                <a:gd name="T3" fmla="*/ 6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solidFill>
              <a:srgbClr val="FFFFFF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83" name="Freeform 245">
              <a:extLst>
                <a:ext uri="{FF2B5EF4-FFF2-40B4-BE49-F238E27FC236}">
                  <a16:creationId xmlns="" xmlns:a16="http://schemas.microsoft.com/office/drawing/2014/main" id="{661B539F-627F-4A2A-A5FA-5E6B6F91D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" y="2105"/>
              <a:ext cx="51" cy="28"/>
            </a:xfrm>
            <a:custGeom>
              <a:avLst/>
              <a:gdLst>
                <a:gd name="T0" fmla="*/ 0 w 24"/>
                <a:gd name="T1" fmla="*/ 28 h 15"/>
                <a:gd name="T2" fmla="*/ 51 w 24"/>
                <a:gd name="T3" fmla="*/ 6 h 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15">
                  <a:moveTo>
                    <a:pt x="0" y="15"/>
                  </a:moveTo>
                  <a:cubicBezTo>
                    <a:pt x="0" y="15"/>
                    <a:pt x="13" y="0"/>
                    <a:pt x="24" y="3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508" name="Group 268">
            <a:extLst>
              <a:ext uri="{FF2B5EF4-FFF2-40B4-BE49-F238E27FC236}">
                <a16:creationId xmlns="" xmlns:a16="http://schemas.microsoft.com/office/drawing/2014/main" id="{BF210257-1CA5-4CFD-8CEC-5B9490D498D5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4419601"/>
            <a:ext cx="1981200" cy="1830388"/>
            <a:chOff x="4368" y="2784"/>
            <a:chExt cx="1248" cy="1153"/>
          </a:xfrm>
        </p:grpSpPr>
        <p:sp>
          <p:nvSpPr>
            <p:cNvPr id="15417" name="Freeform 90">
              <a:extLst>
                <a:ext uri="{FF2B5EF4-FFF2-40B4-BE49-F238E27FC236}">
                  <a16:creationId xmlns="" xmlns:a16="http://schemas.microsoft.com/office/drawing/2014/main" id="{ECBE31F6-D4A6-4BA1-BAF7-54AAF122D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" y="3008"/>
              <a:ext cx="381" cy="57"/>
            </a:xfrm>
            <a:custGeom>
              <a:avLst/>
              <a:gdLst>
                <a:gd name="T0" fmla="*/ 381 w 122"/>
                <a:gd name="T1" fmla="*/ 3 h 18"/>
                <a:gd name="T2" fmla="*/ 191 w 122"/>
                <a:gd name="T3" fmla="*/ 57 h 18"/>
                <a:gd name="T4" fmla="*/ 0 w 122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2" h="18">
                  <a:moveTo>
                    <a:pt x="122" y="1"/>
                  </a:moveTo>
                  <a:cubicBezTo>
                    <a:pt x="104" y="11"/>
                    <a:pt x="83" y="18"/>
                    <a:pt x="61" y="18"/>
                  </a:cubicBezTo>
                  <a:cubicBezTo>
                    <a:pt x="39" y="18"/>
                    <a:pt x="17" y="1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18" name="Freeform 91">
              <a:extLst>
                <a:ext uri="{FF2B5EF4-FFF2-40B4-BE49-F238E27FC236}">
                  <a16:creationId xmlns="" xmlns:a16="http://schemas.microsoft.com/office/drawing/2014/main" id="{1455082B-8BAD-4C48-BBF4-046F5A77F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" y="2961"/>
              <a:ext cx="381" cy="54"/>
            </a:xfrm>
            <a:custGeom>
              <a:avLst/>
              <a:gdLst>
                <a:gd name="T0" fmla="*/ 381 w 122"/>
                <a:gd name="T1" fmla="*/ 0 h 17"/>
                <a:gd name="T2" fmla="*/ 191 w 122"/>
                <a:gd name="T3" fmla="*/ 54 h 17"/>
                <a:gd name="T4" fmla="*/ 0 w 122"/>
                <a:gd name="T5" fmla="*/ 0 h 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2" h="17">
                  <a:moveTo>
                    <a:pt x="122" y="0"/>
                  </a:moveTo>
                  <a:cubicBezTo>
                    <a:pt x="104" y="11"/>
                    <a:pt x="83" y="17"/>
                    <a:pt x="61" y="17"/>
                  </a:cubicBezTo>
                  <a:cubicBezTo>
                    <a:pt x="39" y="17"/>
                    <a:pt x="18" y="1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19" name="Freeform 92">
              <a:extLst>
                <a:ext uri="{FF2B5EF4-FFF2-40B4-BE49-F238E27FC236}">
                  <a16:creationId xmlns="" xmlns:a16="http://schemas.microsoft.com/office/drawing/2014/main" id="{DF4778EA-8617-4894-B069-7C2F2CBE8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" y="2911"/>
              <a:ext cx="381" cy="57"/>
            </a:xfrm>
            <a:custGeom>
              <a:avLst/>
              <a:gdLst>
                <a:gd name="T0" fmla="*/ 381 w 122"/>
                <a:gd name="T1" fmla="*/ 0 h 18"/>
                <a:gd name="T2" fmla="*/ 191 w 122"/>
                <a:gd name="T3" fmla="*/ 57 h 18"/>
                <a:gd name="T4" fmla="*/ 0 w 122"/>
                <a:gd name="T5" fmla="*/ 3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2" h="18">
                  <a:moveTo>
                    <a:pt x="122" y="0"/>
                  </a:moveTo>
                  <a:cubicBezTo>
                    <a:pt x="104" y="11"/>
                    <a:pt x="83" y="18"/>
                    <a:pt x="61" y="18"/>
                  </a:cubicBezTo>
                  <a:cubicBezTo>
                    <a:pt x="39" y="18"/>
                    <a:pt x="18" y="11"/>
                    <a:pt x="0" y="1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0" name="Rectangle 94">
              <a:extLst>
                <a:ext uri="{FF2B5EF4-FFF2-40B4-BE49-F238E27FC236}">
                  <a16:creationId xmlns="" xmlns:a16="http://schemas.microsoft.com/office/drawing/2014/main" id="{5D3E2342-E49A-4E22-9E27-9B95C5486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67"/>
              <a:ext cx="54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temperature</a:t>
              </a:r>
              <a:endParaRPr lang="en-US" altLang="en-US" sz="2400"/>
            </a:p>
          </p:txBody>
        </p:sp>
        <p:sp>
          <p:nvSpPr>
            <p:cNvPr id="15421" name="Rectangle 100">
              <a:extLst>
                <a:ext uri="{FF2B5EF4-FFF2-40B4-BE49-F238E27FC236}">
                  <a16:creationId xmlns="" xmlns:a16="http://schemas.microsoft.com/office/drawing/2014/main" id="{9DA517D7-5EE4-4FA0-8755-7D0B58FE6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3281"/>
              <a:ext cx="28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sensor</a:t>
              </a:r>
              <a:endParaRPr lang="en-US" altLang="en-US" sz="2400"/>
            </a:p>
          </p:txBody>
        </p:sp>
        <p:sp>
          <p:nvSpPr>
            <p:cNvPr id="15422" name="Rectangle 101">
              <a:extLst>
                <a:ext uri="{FF2B5EF4-FFF2-40B4-BE49-F238E27FC236}">
                  <a16:creationId xmlns="" xmlns:a16="http://schemas.microsoft.com/office/drawing/2014/main" id="{A4230463-EC1C-4DA0-AC68-1D4C95D9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2832"/>
              <a:ext cx="11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air</a:t>
              </a:r>
              <a:endParaRPr lang="en-US" altLang="en-US" sz="2400"/>
            </a:p>
          </p:txBody>
        </p:sp>
        <p:sp>
          <p:nvSpPr>
            <p:cNvPr id="15423" name="Line 102">
              <a:extLst>
                <a:ext uri="{FF2B5EF4-FFF2-40B4-BE49-F238E27FC236}">
                  <a16:creationId xmlns="" xmlns:a16="http://schemas.microsoft.com/office/drawing/2014/main" id="{F3A94057-5883-4576-BF3A-AEA681719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4" name="Freeform 103">
              <a:extLst>
                <a:ext uri="{FF2B5EF4-FFF2-40B4-BE49-F238E27FC236}">
                  <a16:creationId xmlns="" xmlns:a16="http://schemas.microsoft.com/office/drawing/2014/main" id="{28C0AA4D-686A-46EE-93EF-316D7A995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5" name="Line 104">
              <a:extLst>
                <a:ext uri="{FF2B5EF4-FFF2-40B4-BE49-F238E27FC236}">
                  <a16:creationId xmlns="" xmlns:a16="http://schemas.microsoft.com/office/drawing/2014/main" id="{47854871-6E7F-4561-BC7F-8CBE5A204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6" name="Freeform 105">
              <a:extLst>
                <a:ext uri="{FF2B5EF4-FFF2-40B4-BE49-F238E27FC236}">
                  <a16:creationId xmlns="" xmlns:a16="http://schemas.microsoft.com/office/drawing/2014/main" id="{D547DAD4-7528-4296-A64F-6F11091B9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7" name="Line 106">
              <a:extLst>
                <a:ext uri="{FF2B5EF4-FFF2-40B4-BE49-F238E27FC236}">
                  <a16:creationId xmlns="" xmlns:a16="http://schemas.microsoft.com/office/drawing/2014/main" id="{A0A64BA2-C320-4CA2-B3F9-9EE741A74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8" name="Freeform 107">
              <a:extLst>
                <a:ext uri="{FF2B5EF4-FFF2-40B4-BE49-F238E27FC236}">
                  <a16:creationId xmlns="" xmlns:a16="http://schemas.microsoft.com/office/drawing/2014/main" id="{7DC4CDE4-AEA8-4868-AD4C-B4D40B191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9" name="Line 108">
              <a:extLst>
                <a:ext uri="{FF2B5EF4-FFF2-40B4-BE49-F238E27FC236}">
                  <a16:creationId xmlns="" xmlns:a16="http://schemas.microsoft.com/office/drawing/2014/main" id="{CA4DB9D5-522C-4C37-AC7C-DD0E72B91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5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0" name="Freeform 109">
              <a:extLst>
                <a:ext uri="{FF2B5EF4-FFF2-40B4-BE49-F238E27FC236}">
                  <a16:creationId xmlns="" xmlns:a16="http://schemas.microsoft.com/office/drawing/2014/main" id="{84330E6A-C1B2-4683-A9A2-22DF2487D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1" name="Line 110">
              <a:extLst>
                <a:ext uri="{FF2B5EF4-FFF2-40B4-BE49-F238E27FC236}">
                  <a16:creationId xmlns="" xmlns:a16="http://schemas.microsoft.com/office/drawing/2014/main" id="{3E6C4201-F3C5-460E-9065-8760F5501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2" name="Freeform 111">
              <a:extLst>
                <a:ext uri="{FF2B5EF4-FFF2-40B4-BE49-F238E27FC236}">
                  <a16:creationId xmlns="" xmlns:a16="http://schemas.microsoft.com/office/drawing/2014/main" id="{58B4555B-2DE9-49E3-873E-67B8BBDA7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5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3" name="Line 112">
              <a:extLst>
                <a:ext uri="{FF2B5EF4-FFF2-40B4-BE49-F238E27FC236}">
                  <a16:creationId xmlns="" xmlns:a16="http://schemas.microsoft.com/office/drawing/2014/main" id="{489ACA4E-D349-47B3-9CF4-7B04BDAEB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4" name="Freeform 113">
              <a:extLst>
                <a:ext uri="{FF2B5EF4-FFF2-40B4-BE49-F238E27FC236}">
                  <a16:creationId xmlns="" xmlns:a16="http://schemas.microsoft.com/office/drawing/2014/main" id="{78C96D68-47A5-4A27-B71D-EAFCF306D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5" name="Line 114">
              <a:extLst>
                <a:ext uri="{FF2B5EF4-FFF2-40B4-BE49-F238E27FC236}">
                  <a16:creationId xmlns="" xmlns:a16="http://schemas.microsoft.com/office/drawing/2014/main" id="{DC7714A6-0519-43E9-A661-EBF7D26D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0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6" name="Freeform 115">
              <a:extLst>
                <a:ext uri="{FF2B5EF4-FFF2-40B4-BE49-F238E27FC236}">
                  <a16:creationId xmlns="" xmlns:a16="http://schemas.microsoft.com/office/drawing/2014/main" id="{0442A022-1E89-4392-B746-FA20D44D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7" name="Line 116">
              <a:extLst>
                <a:ext uri="{FF2B5EF4-FFF2-40B4-BE49-F238E27FC236}">
                  <a16:creationId xmlns="" xmlns:a16="http://schemas.microsoft.com/office/drawing/2014/main" id="{291C09E0-33D7-4276-8F51-ACA6C1F4E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8" y="3490"/>
              <a:ext cx="1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8" name="Freeform 117">
              <a:extLst>
                <a:ext uri="{FF2B5EF4-FFF2-40B4-BE49-F238E27FC236}">
                  <a16:creationId xmlns="" xmlns:a16="http://schemas.microsoft.com/office/drawing/2014/main" id="{E0332CA6-6B38-4A5C-9234-0B16346A0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3" y="370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9" name="Rectangle 118">
              <a:extLst>
                <a:ext uri="{FF2B5EF4-FFF2-40B4-BE49-F238E27FC236}">
                  <a16:creationId xmlns="" xmlns:a16="http://schemas.microsoft.com/office/drawing/2014/main" id="{4FDD9AB0-CB35-4007-84F3-2F84D7E03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80"/>
              <a:ext cx="1025" cy="410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440" name="Rectangle 119">
              <a:extLst>
                <a:ext uri="{FF2B5EF4-FFF2-40B4-BE49-F238E27FC236}">
                  <a16:creationId xmlns="" xmlns:a16="http://schemas.microsoft.com/office/drawing/2014/main" id="{CF36656E-3061-414E-9C6A-C503C659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381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2400"/>
            </a:p>
          </p:txBody>
        </p:sp>
        <p:sp>
          <p:nvSpPr>
            <p:cNvPr id="15441" name="Rectangle 120">
              <a:extLst>
                <a:ext uri="{FF2B5EF4-FFF2-40B4-BE49-F238E27FC236}">
                  <a16:creationId xmlns="" xmlns:a16="http://schemas.microsoft.com/office/drawing/2014/main" id="{458F1151-DCA7-450C-9D37-D88364C7F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381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2400"/>
            </a:p>
          </p:txBody>
        </p:sp>
        <p:sp>
          <p:nvSpPr>
            <p:cNvPr id="15442" name="Rectangle 121">
              <a:extLst>
                <a:ext uri="{FF2B5EF4-FFF2-40B4-BE49-F238E27FC236}">
                  <a16:creationId xmlns="" xmlns:a16="http://schemas.microsoft.com/office/drawing/2014/main" id="{82E2C710-F314-40C0-A921-705C2976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381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 sz="2400"/>
            </a:p>
          </p:txBody>
        </p:sp>
        <p:sp>
          <p:nvSpPr>
            <p:cNvPr id="15443" name="Rectangle 122">
              <a:extLst>
                <a:ext uri="{FF2B5EF4-FFF2-40B4-BE49-F238E27FC236}">
                  <a16:creationId xmlns="" xmlns:a16="http://schemas.microsoft.com/office/drawing/2014/main" id="{9F64F437-827D-4303-B264-F1D85347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" y="381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US" sz="2400"/>
            </a:p>
          </p:txBody>
        </p:sp>
        <p:sp>
          <p:nvSpPr>
            <p:cNvPr id="15444" name="Rectangle 123">
              <a:extLst>
                <a:ext uri="{FF2B5EF4-FFF2-40B4-BE49-F238E27FC236}">
                  <a16:creationId xmlns="" xmlns:a16="http://schemas.microsoft.com/office/drawing/2014/main" id="{138F4921-0BA7-4534-AC1F-C700397E4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381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2400"/>
            </a:p>
          </p:txBody>
        </p:sp>
        <p:sp>
          <p:nvSpPr>
            <p:cNvPr id="15445" name="Rectangle 124">
              <a:extLst>
                <a:ext uri="{FF2B5EF4-FFF2-40B4-BE49-F238E27FC236}">
                  <a16:creationId xmlns="" xmlns:a16="http://schemas.microsoft.com/office/drawing/2014/main" id="{A7DC7AF1-0961-406B-BA1C-CC3E4A1D4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381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2400"/>
            </a:p>
          </p:txBody>
        </p:sp>
        <p:sp>
          <p:nvSpPr>
            <p:cNvPr id="15446" name="Rectangle 125">
              <a:extLst>
                <a:ext uri="{FF2B5EF4-FFF2-40B4-BE49-F238E27FC236}">
                  <a16:creationId xmlns="" xmlns:a16="http://schemas.microsoft.com/office/drawing/2014/main" id="{B2E00F8C-439B-41C3-A7E7-251E0B59F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381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2400"/>
            </a:p>
          </p:txBody>
        </p:sp>
        <p:sp>
          <p:nvSpPr>
            <p:cNvPr id="15447" name="Rectangle 126">
              <a:extLst>
                <a:ext uri="{FF2B5EF4-FFF2-40B4-BE49-F238E27FC236}">
                  <a16:creationId xmlns="" xmlns:a16="http://schemas.microsoft.com/office/drawing/2014/main" id="{3835ADD0-38B4-4FE6-8926-D2582219F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" y="381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US" sz="2400"/>
            </a:p>
          </p:txBody>
        </p:sp>
        <p:sp>
          <p:nvSpPr>
            <p:cNvPr id="15448" name="Text Box 256">
              <a:extLst>
                <a:ext uri="{FF2B5EF4-FFF2-40B4-BE49-F238E27FC236}">
                  <a16:creationId xmlns="" xmlns:a16="http://schemas.microsoft.com/office/drawing/2014/main" id="{E64B1C96-C991-4029-AD30-E6DB7D79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784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33 degrees</a:t>
              </a:r>
            </a:p>
          </p:txBody>
        </p:sp>
      </p:grpSp>
      <p:sp>
        <p:nvSpPr>
          <p:cNvPr id="15371" name="Text Box 258">
            <a:extLst>
              <a:ext uri="{FF2B5EF4-FFF2-40B4-BE49-F238E27FC236}">
                <a16:creationId xmlns="" xmlns:a16="http://schemas.microsoft.com/office/drawing/2014/main" id="{A20888FA-66BC-4A57-8823-F14D9547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0" y="1295400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700" i="1">
                <a:solidFill>
                  <a:schemeClr val="accent2"/>
                </a:solidFill>
              </a:rPr>
              <a:t>a</a:t>
            </a:r>
          </a:p>
        </p:txBody>
      </p:sp>
      <p:grpSp>
        <p:nvGrpSpPr>
          <p:cNvPr id="15372" name="Group 267">
            <a:extLst>
              <a:ext uri="{FF2B5EF4-FFF2-40B4-BE49-F238E27FC236}">
                <a16:creationId xmlns="" xmlns:a16="http://schemas.microsoft.com/office/drawing/2014/main" id="{F32A64E8-9BCC-4164-B481-D2E3CD421E5E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1520825"/>
            <a:ext cx="2043113" cy="4572000"/>
            <a:chOff x="192" y="864"/>
            <a:chExt cx="1287" cy="2880"/>
          </a:xfrm>
        </p:grpSpPr>
        <p:sp>
          <p:nvSpPr>
            <p:cNvPr id="15373" name="Line 4">
              <a:extLst>
                <a:ext uri="{FF2B5EF4-FFF2-40B4-BE49-F238E27FC236}">
                  <a16:creationId xmlns="" xmlns:a16="http://schemas.microsoft.com/office/drawing/2014/main" id="{52A41DA2-BCC1-4D89-8858-E190E0D2A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" y="2012"/>
              <a:ext cx="2" cy="2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4" name="Line 5">
              <a:extLst>
                <a:ext uri="{FF2B5EF4-FFF2-40B4-BE49-F238E27FC236}">
                  <a16:creationId xmlns="" xmlns:a16="http://schemas.microsoft.com/office/drawing/2014/main" id="{F1DC9F36-80CB-4BD6-A72A-4171A2978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553"/>
              <a:ext cx="3" cy="6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5" name="Line 6">
              <a:extLst>
                <a:ext uri="{FF2B5EF4-FFF2-40B4-BE49-F238E27FC236}">
                  <a16:creationId xmlns="" xmlns:a16="http://schemas.microsoft.com/office/drawing/2014/main" id="{EFC715E5-ADC9-4CE8-BDEC-9B4238BF3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" y="1550"/>
              <a:ext cx="2" cy="2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6" name="Freeform 7">
              <a:extLst>
                <a:ext uri="{FF2B5EF4-FFF2-40B4-BE49-F238E27FC236}">
                  <a16:creationId xmlns="" xmlns:a16="http://schemas.microsoft.com/office/drawing/2014/main" id="{F81F7F29-1D6C-438F-AF98-4647F9FEB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" y="1206"/>
              <a:ext cx="423" cy="46"/>
            </a:xfrm>
            <a:custGeom>
              <a:avLst/>
              <a:gdLst>
                <a:gd name="T0" fmla="*/ 423 w 101"/>
                <a:gd name="T1" fmla="*/ 3 h 15"/>
                <a:gd name="T2" fmla="*/ 214 w 101"/>
                <a:gd name="T3" fmla="*/ 46 h 15"/>
                <a:gd name="T4" fmla="*/ 0 w 101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15">
                  <a:moveTo>
                    <a:pt x="101" y="1"/>
                  </a:moveTo>
                  <a:cubicBezTo>
                    <a:pt x="86" y="9"/>
                    <a:pt x="69" y="15"/>
                    <a:pt x="51" y="15"/>
                  </a:cubicBezTo>
                  <a:cubicBezTo>
                    <a:pt x="32" y="15"/>
                    <a:pt x="15" y="9"/>
                    <a:pt x="0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7" name="Freeform 8">
              <a:extLst>
                <a:ext uri="{FF2B5EF4-FFF2-40B4-BE49-F238E27FC236}">
                  <a16:creationId xmlns="" xmlns:a16="http://schemas.microsoft.com/office/drawing/2014/main" id="{1393DBB2-699D-4A92-B294-495FBF1E8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" y="1170"/>
              <a:ext cx="423" cy="43"/>
            </a:xfrm>
            <a:custGeom>
              <a:avLst/>
              <a:gdLst>
                <a:gd name="T0" fmla="*/ 423 w 101"/>
                <a:gd name="T1" fmla="*/ 0 h 14"/>
                <a:gd name="T2" fmla="*/ 214 w 101"/>
                <a:gd name="T3" fmla="*/ 43 h 14"/>
                <a:gd name="T4" fmla="*/ 0 w 101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14">
                  <a:moveTo>
                    <a:pt x="101" y="0"/>
                  </a:moveTo>
                  <a:cubicBezTo>
                    <a:pt x="87" y="9"/>
                    <a:pt x="69" y="14"/>
                    <a:pt x="51" y="14"/>
                  </a:cubicBezTo>
                  <a:cubicBezTo>
                    <a:pt x="32" y="14"/>
                    <a:pt x="15" y="9"/>
                    <a:pt x="0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8" name="Freeform 9">
              <a:extLst>
                <a:ext uri="{FF2B5EF4-FFF2-40B4-BE49-F238E27FC236}">
                  <a16:creationId xmlns="" xmlns:a16="http://schemas.microsoft.com/office/drawing/2014/main" id="{EE611DAA-3660-46D3-863F-90D5FD952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" y="1131"/>
              <a:ext cx="423" cy="43"/>
            </a:xfrm>
            <a:custGeom>
              <a:avLst/>
              <a:gdLst>
                <a:gd name="T0" fmla="*/ 423 w 101"/>
                <a:gd name="T1" fmla="*/ 0 h 14"/>
                <a:gd name="T2" fmla="*/ 214 w 101"/>
                <a:gd name="T3" fmla="*/ 43 h 14"/>
                <a:gd name="T4" fmla="*/ 0 w 101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14">
                  <a:moveTo>
                    <a:pt x="101" y="0"/>
                  </a:moveTo>
                  <a:cubicBezTo>
                    <a:pt x="87" y="9"/>
                    <a:pt x="69" y="14"/>
                    <a:pt x="51" y="14"/>
                  </a:cubicBezTo>
                  <a:cubicBezTo>
                    <a:pt x="32" y="14"/>
                    <a:pt x="15" y="9"/>
                    <a:pt x="0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9" name="Freeform 10">
              <a:extLst>
                <a:ext uri="{FF2B5EF4-FFF2-40B4-BE49-F238E27FC236}">
                  <a16:creationId xmlns="" xmlns:a16="http://schemas.microsoft.com/office/drawing/2014/main" id="{960A0EC3-9F66-4B4D-8114-73CEC9EF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" y="3700"/>
              <a:ext cx="423" cy="44"/>
            </a:xfrm>
            <a:custGeom>
              <a:avLst/>
              <a:gdLst>
                <a:gd name="T0" fmla="*/ 423 w 101"/>
                <a:gd name="T1" fmla="*/ 0 h 14"/>
                <a:gd name="T2" fmla="*/ 214 w 101"/>
                <a:gd name="T3" fmla="*/ 44 h 14"/>
                <a:gd name="T4" fmla="*/ 0 w 101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14">
                  <a:moveTo>
                    <a:pt x="101" y="0"/>
                  </a:moveTo>
                  <a:cubicBezTo>
                    <a:pt x="86" y="9"/>
                    <a:pt x="69" y="14"/>
                    <a:pt x="51" y="14"/>
                  </a:cubicBezTo>
                  <a:cubicBezTo>
                    <a:pt x="32" y="14"/>
                    <a:pt x="15" y="9"/>
                    <a:pt x="0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80" name="Freeform 11">
              <a:extLst>
                <a:ext uri="{FF2B5EF4-FFF2-40B4-BE49-F238E27FC236}">
                  <a16:creationId xmlns="" xmlns:a16="http://schemas.microsoft.com/office/drawing/2014/main" id="{5334910F-C178-40F1-A0CE-02A4EE2C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" y="3661"/>
              <a:ext cx="423" cy="42"/>
            </a:xfrm>
            <a:custGeom>
              <a:avLst/>
              <a:gdLst>
                <a:gd name="T0" fmla="*/ 423 w 101"/>
                <a:gd name="T1" fmla="*/ 0 h 14"/>
                <a:gd name="T2" fmla="*/ 214 w 101"/>
                <a:gd name="T3" fmla="*/ 42 h 14"/>
                <a:gd name="T4" fmla="*/ 0 w 101"/>
                <a:gd name="T5" fmla="*/ 0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14">
                  <a:moveTo>
                    <a:pt x="101" y="0"/>
                  </a:moveTo>
                  <a:cubicBezTo>
                    <a:pt x="87" y="9"/>
                    <a:pt x="69" y="14"/>
                    <a:pt x="51" y="14"/>
                  </a:cubicBezTo>
                  <a:cubicBezTo>
                    <a:pt x="32" y="14"/>
                    <a:pt x="15" y="9"/>
                    <a:pt x="0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81" name="Freeform 12">
              <a:extLst>
                <a:ext uri="{FF2B5EF4-FFF2-40B4-BE49-F238E27FC236}">
                  <a16:creationId xmlns="" xmlns:a16="http://schemas.microsoft.com/office/drawing/2014/main" id="{62A09CDD-3D50-41EC-82D4-FDE8AC34A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" y="3622"/>
              <a:ext cx="423" cy="45"/>
            </a:xfrm>
            <a:custGeom>
              <a:avLst/>
              <a:gdLst>
                <a:gd name="T0" fmla="*/ 423 w 101"/>
                <a:gd name="T1" fmla="*/ 0 h 15"/>
                <a:gd name="T2" fmla="*/ 214 w 101"/>
                <a:gd name="T3" fmla="*/ 45 h 15"/>
                <a:gd name="T4" fmla="*/ 0 w 101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15">
                  <a:moveTo>
                    <a:pt x="101" y="0"/>
                  </a:moveTo>
                  <a:cubicBezTo>
                    <a:pt x="87" y="9"/>
                    <a:pt x="69" y="15"/>
                    <a:pt x="51" y="15"/>
                  </a:cubicBezTo>
                  <a:cubicBezTo>
                    <a:pt x="32" y="15"/>
                    <a:pt x="15" y="9"/>
                    <a:pt x="0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82" name="Rectangle 13">
              <a:extLst>
                <a:ext uri="{FF2B5EF4-FFF2-40B4-BE49-F238E27FC236}">
                  <a16:creationId xmlns="" xmlns:a16="http://schemas.microsoft.com/office/drawing/2014/main" id="{1B441677-D60F-4D3B-AB77-D490BDA23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296"/>
              <a:ext cx="5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sensors and</a:t>
              </a:r>
              <a:endParaRPr lang="en-US" altLang="en-US" sz="1400"/>
            </a:p>
          </p:txBody>
        </p:sp>
        <p:sp>
          <p:nvSpPr>
            <p:cNvPr id="15383" name="Rectangle 14">
              <a:extLst>
                <a:ext uri="{FF2B5EF4-FFF2-40B4-BE49-F238E27FC236}">
                  <a16:creationId xmlns="" xmlns:a16="http://schemas.microsoft.com/office/drawing/2014/main" id="{EA2D88A6-F734-4896-89C5-4FAC2B98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406"/>
              <a:ext cx="5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other inputs</a:t>
              </a:r>
              <a:endParaRPr lang="en-US" altLang="en-US" sz="1400"/>
            </a:p>
          </p:txBody>
        </p:sp>
        <p:sp>
          <p:nvSpPr>
            <p:cNvPr id="15384" name="Rectangle 15">
              <a:extLst>
                <a:ext uri="{FF2B5EF4-FFF2-40B4-BE49-F238E27FC236}">
                  <a16:creationId xmlns="" xmlns:a16="http://schemas.microsoft.com/office/drawing/2014/main" id="{FB20F2EE-FB6D-4737-9DEC-24264E3F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2383"/>
              <a:ext cx="6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Digital System</a:t>
              </a:r>
              <a:endParaRPr lang="en-US" altLang="en-US" sz="1400"/>
            </a:p>
          </p:txBody>
        </p:sp>
        <p:sp>
          <p:nvSpPr>
            <p:cNvPr id="15385" name="Rectangle 23">
              <a:extLst>
                <a:ext uri="{FF2B5EF4-FFF2-40B4-BE49-F238E27FC236}">
                  <a16:creationId xmlns="" xmlns:a16="http://schemas.microsoft.com/office/drawing/2014/main" id="{B21AF33F-7C46-4A6E-8C1E-06E5A5176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312"/>
              <a:ext cx="6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actuators and</a:t>
              </a:r>
              <a:endParaRPr lang="en-US" altLang="en-US" sz="1400"/>
            </a:p>
          </p:txBody>
        </p:sp>
        <p:sp>
          <p:nvSpPr>
            <p:cNvPr id="15386" name="Rectangle 29">
              <a:extLst>
                <a:ext uri="{FF2B5EF4-FFF2-40B4-BE49-F238E27FC236}">
                  <a16:creationId xmlns="" xmlns:a16="http://schemas.microsoft.com/office/drawing/2014/main" id="{EF223CD8-BE37-40DE-B8C4-06F083EB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3419"/>
              <a:ext cx="6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other outputs</a:t>
              </a:r>
              <a:endParaRPr lang="en-US" altLang="en-US" sz="1400"/>
            </a:p>
          </p:txBody>
        </p:sp>
        <p:sp>
          <p:nvSpPr>
            <p:cNvPr id="15387" name="Rectangle 30">
              <a:extLst>
                <a:ext uri="{FF2B5EF4-FFF2-40B4-BE49-F238E27FC236}">
                  <a16:creationId xmlns="" xmlns:a16="http://schemas.microsoft.com/office/drawing/2014/main" id="{948D481A-D713-46CA-9210-F7B2098A6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858"/>
              <a:ext cx="1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A2D</a:t>
              </a:r>
              <a:endParaRPr lang="en-US" altLang="en-US" sz="1400"/>
            </a:p>
          </p:txBody>
        </p:sp>
        <p:sp>
          <p:nvSpPr>
            <p:cNvPr id="15388" name="Line 31">
              <a:extLst>
                <a:ext uri="{FF2B5EF4-FFF2-40B4-BE49-F238E27FC236}">
                  <a16:creationId xmlns="" xmlns:a16="http://schemas.microsoft.com/office/drawing/2014/main" id="{82FC4DEC-4171-4C4F-83E9-E9B53C8DC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" y="3063"/>
              <a:ext cx="2" cy="2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89" name="Line 32">
              <a:extLst>
                <a:ext uri="{FF2B5EF4-FFF2-40B4-BE49-F238E27FC236}">
                  <a16:creationId xmlns="" xmlns:a16="http://schemas.microsoft.com/office/drawing/2014/main" id="{2052F81E-E6D2-439D-8DDD-D4F07D217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2601"/>
              <a:ext cx="3" cy="66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0" name="Line 33">
              <a:extLst>
                <a:ext uri="{FF2B5EF4-FFF2-40B4-BE49-F238E27FC236}">
                  <a16:creationId xmlns="" xmlns:a16="http://schemas.microsoft.com/office/drawing/2014/main" id="{7B1C3390-AA67-4150-AE52-D7249745A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" y="2601"/>
              <a:ext cx="2" cy="2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1" name="Freeform 34">
              <a:extLst>
                <a:ext uri="{FF2B5EF4-FFF2-40B4-BE49-F238E27FC236}">
                  <a16:creationId xmlns="" xmlns:a16="http://schemas.microsoft.com/office/drawing/2014/main" id="{E55A9B2F-E9CE-4963-9F6F-1AFEBF74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1708"/>
              <a:ext cx="67" cy="97"/>
            </a:xfrm>
            <a:custGeom>
              <a:avLst/>
              <a:gdLst>
                <a:gd name="T0" fmla="*/ 32 w 31"/>
                <a:gd name="T1" fmla="*/ 97 h 62"/>
                <a:gd name="T2" fmla="*/ 67 w 31"/>
                <a:gd name="T3" fmla="*/ 0 h 62"/>
                <a:gd name="T4" fmla="*/ 0 w 31"/>
                <a:gd name="T5" fmla="*/ 0 h 62"/>
                <a:gd name="T6" fmla="*/ 32 w 31"/>
                <a:gd name="T7" fmla="*/ 97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62">
                  <a:moveTo>
                    <a:pt x="15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2" name="Freeform 35">
              <a:extLst>
                <a:ext uri="{FF2B5EF4-FFF2-40B4-BE49-F238E27FC236}">
                  <a16:creationId xmlns="" xmlns:a16="http://schemas.microsoft.com/office/drawing/2014/main" id="{4BFD1DBE-EBC4-4CE9-BB2D-2DE482047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170"/>
              <a:ext cx="67" cy="97"/>
            </a:xfrm>
            <a:custGeom>
              <a:avLst/>
              <a:gdLst>
                <a:gd name="T0" fmla="*/ 32 w 31"/>
                <a:gd name="T1" fmla="*/ 97 h 62"/>
                <a:gd name="T2" fmla="*/ 67 w 31"/>
                <a:gd name="T3" fmla="*/ 0 h 62"/>
                <a:gd name="T4" fmla="*/ 0 w 31"/>
                <a:gd name="T5" fmla="*/ 0 h 62"/>
                <a:gd name="T6" fmla="*/ 32 w 31"/>
                <a:gd name="T7" fmla="*/ 97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62">
                  <a:moveTo>
                    <a:pt x="15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3" name="Freeform 36">
              <a:extLst>
                <a:ext uri="{FF2B5EF4-FFF2-40B4-BE49-F238E27FC236}">
                  <a16:creationId xmlns="" xmlns:a16="http://schemas.microsoft.com/office/drawing/2014/main" id="{E54C0B9F-4F35-4BA5-8963-A90E1D108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2759"/>
              <a:ext cx="67" cy="97"/>
            </a:xfrm>
            <a:custGeom>
              <a:avLst/>
              <a:gdLst>
                <a:gd name="T0" fmla="*/ 32 w 31"/>
                <a:gd name="T1" fmla="*/ 97 h 62"/>
                <a:gd name="T2" fmla="*/ 67 w 31"/>
                <a:gd name="T3" fmla="*/ 0 h 62"/>
                <a:gd name="T4" fmla="*/ 0 w 31"/>
                <a:gd name="T5" fmla="*/ 0 h 62"/>
                <a:gd name="T6" fmla="*/ 32 w 31"/>
                <a:gd name="T7" fmla="*/ 97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62">
                  <a:moveTo>
                    <a:pt x="15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4" name="Freeform 37">
              <a:extLst>
                <a:ext uri="{FF2B5EF4-FFF2-40B4-BE49-F238E27FC236}">
                  <a16:creationId xmlns="" xmlns:a16="http://schemas.microsoft.com/office/drawing/2014/main" id="{A8871F37-37A1-4B76-B19E-1A6AC843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3221"/>
              <a:ext cx="67" cy="97"/>
            </a:xfrm>
            <a:custGeom>
              <a:avLst/>
              <a:gdLst>
                <a:gd name="T0" fmla="*/ 32 w 31"/>
                <a:gd name="T1" fmla="*/ 97 h 62"/>
                <a:gd name="T2" fmla="*/ 67 w 31"/>
                <a:gd name="T3" fmla="*/ 0 h 62"/>
                <a:gd name="T4" fmla="*/ 0 w 31"/>
                <a:gd name="T5" fmla="*/ 0 h 62"/>
                <a:gd name="T6" fmla="*/ 32 w 31"/>
                <a:gd name="T7" fmla="*/ 97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62">
                  <a:moveTo>
                    <a:pt x="15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5" name="Freeform 38">
              <a:extLst>
                <a:ext uri="{FF2B5EF4-FFF2-40B4-BE49-F238E27FC236}">
                  <a16:creationId xmlns="" xmlns:a16="http://schemas.microsoft.com/office/drawing/2014/main" id="{B90CB9A9-7BA9-4B2D-92E4-21C9BB12D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3221"/>
              <a:ext cx="67" cy="97"/>
            </a:xfrm>
            <a:custGeom>
              <a:avLst/>
              <a:gdLst>
                <a:gd name="T0" fmla="*/ 35 w 31"/>
                <a:gd name="T1" fmla="*/ 97 h 62"/>
                <a:gd name="T2" fmla="*/ 67 w 31"/>
                <a:gd name="T3" fmla="*/ 0 h 62"/>
                <a:gd name="T4" fmla="*/ 0 w 31"/>
                <a:gd name="T5" fmla="*/ 0 h 62"/>
                <a:gd name="T6" fmla="*/ 35 w 31"/>
                <a:gd name="T7" fmla="*/ 97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62">
                  <a:moveTo>
                    <a:pt x="16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6" name="Freeform 39">
              <a:extLst>
                <a:ext uri="{FF2B5EF4-FFF2-40B4-BE49-F238E27FC236}">
                  <a16:creationId xmlns="" xmlns:a16="http://schemas.microsoft.com/office/drawing/2014/main" id="{A1F2478F-8DB4-45B1-A6E1-BC2CE18D1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2170"/>
              <a:ext cx="67" cy="97"/>
            </a:xfrm>
            <a:custGeom>
              <a:avLst/>
              <a:gdLst>
                <a:gd name="T0" fmla="*/ 35 w 31"/>
                <a:gd name="T1" fmla="*/ 97 h 62"/>
                <a:gd name="T2" fmla="*/ 67 w 31"/>
                <a:gd name="T3" fmla="*/ 0 h 62"/>
                <a:gd name="T4" fmla="*/ 0 w 31"/>
                <a:gd name="T5" fmla="*/ 0 h 62"/>
                <a:gd name="T6" fmla="*/ 35 w 31"/>
                <a:gd name="T7" fmla="*/ 97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62">
                  <a:moveTo>
                    <a:pt x="16" y="62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6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97" name="Rectangle 40">
              <a:extLst>
                <a:ext uri="{FF2B5EF4-FFF2-40B4-BE49-F238E27FC236}">
                  <a16:creationId xmlns="" xmlns:a16="http://schemas.microsoft.com/office/drawing/2014/main" id="{28848F35-056E-464A-851D-38417ACA8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2908"/>
              <a:ext cx="1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D2A</a:t>
              </a:r>
              <a:endParaRPr lang="en-US" altLang="en-US" sz="1400"/>
            </a:p>
          </p:txBody>
        </p:sp>
        <p:sp>
          <p:nvSpPr>
            <p:cNvPr id="15398" name="Rectangle 41">
              <a:extLst>
                <a:ext uri="{FF2B5EF4-FFF2-40B4-BE49-F238E27FC236}">
                  <a16:creationId xmlns="" xmlns:a16="http://schemas.microsoft.com/office/drawing/2014/main" id="{0C71FD3C-C721-4F42-87C7-481F0ADC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64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analog</a:t>
              </a:r>
              <a:endParaRPr lang="en-US" altLang="en-US" sz="1400"/>
            </a:p>
          </p:txBody>
        </p:sp>
        <p:sp>
          <p:nvSpPr>
            <p:cNvPr id="15399" name="Rectangle 42">
              <a:extLst>
                <a:ext uri="{FF2B5EF4-FFF2-40B4-BE49-F238E27FC236}">
                  <a16:creationId xmlns="" xmlns:a16="http://schemas.microsoft.com/office/drawing/2014/main" id="{4C356D84-742C-43DA-8620-5D4F9CD92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" y="974"/>
              <a:ext cx="55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phenomena</a:t>
              </a:r>
              <a:endParaRPr lang="en-US" altLang="en-US" sz="1400"/>
            </a:p>
          </p:txBody>
        </p:sp>
        <p:sp>
          <p:nvSpPr>
            <p:cNvPr id="15400" name="Rectangle 51">
              <a:extLst>
                <a:ext uri="{FF2B5EF4-FFF2-40B4-BE49-F238E27FC236}">
                  <a16:creationId xmlns="" xmlns:a16="http://schemas.microsoft.com/office/drawing/2014/main" id="{5573502D-1D11-4D9A-B664-353D117AB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536"/>
              <a:ext cx="3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electric</a:t>
              </a:r>
              <a:endParaRPr lang="en-US" altLang="en-US" sz="1400"/>
            </a:p>
          </p:txBody>
        </p:sp>
        <p:sp>
          <p:nvSpPr>
            <p:cNvPr id="15401" name="Rectangle 56">
              <a:extLst>
                <a:ext uri="{FF2B5EF4-FFF2-40B4-BE49-F238E27FC236}">
                  <a16:creationId xmlns="" xmlns:a16="http://schemas.microsoft.com/office/drawing/2014/main" id="{50FB2B7C-E15D-40C0-B951-7891F461C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43"/>
              <a:ext cx="2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signal</a:t>
              </a:r>
              <a:endParaRPr lang="en-US" altLang="en-US" sz="1400"/>
            </a:p>
          </p:txBody>
        </p:sp>
        <p:sp>
          <p:nvSpPr>
            <p:cNvPr id="15402" name="Rectangle 77">
              <a:extLst>
                <a:ext uri="{FF2B5EF4-FFF2-40B4-BE49-F238E27FC236}">
                  <a16:creationId xmlns="" xmlns:a16="http://schemas.microsoft.com/office/drawing/2014/main" id="{F2A27631-C8D7-48AF-83E3-66E74BCB3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626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digital</a:t>
              </a:r>
              <a:endParaRPr lang="en-US" altLang="en-US" sz="1400"/>
            </a:p>
          </p:txBody>
        </p:sp>
        <p:sp>
          <p:nvSpPr>
            <p:cNvPr id="15403" name="Rectangle 80">
              <a:extLst>
                <a:ext uri="{FF2B5EF4-FFF2-40B4-BE49-F238E27FC236}">
                  <a16:creationId xmlns="" xmlns:a16="http://schemas.microsoft.com/office/drawing/2014/main" id="{398D4EC7-83B1-4239-A735-323988C5C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" y="2735"/>
              <a:ext cx="2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 sz="1400"/>
            </a:p>
          </p:txBody>
        </p:sp>
        <p:sp>
          <p:nvSpPr>
            <p:cNvPr id="15404" name="Rectangle 83">
              <a:extLst>
                <a:ext uri="{FF2B5EF4-FFF2-40B4-BE49-F238E27FC236}">
                  <a16:creationId xmlns="" xmlns:a16="http://schemas.microsoft.com/office/drawing/2014/main" id="{653A1C7F-0F62-4DDC-85E1-6F6A11B6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" y="2273"/>
              <a:ext cx="1127" cy="328"/>
            </a:xfrm>
            <a:prstGeom prst="rect">
              <a:avLst/>
            </a:prstGeom>
            <a:noFill/>
            <a:ln w="1111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405" name="Rectangle 84">
              <a:extLst>
                <a:ext uri="{FF2B5EF4-FFF2-40B4-BE49-F238E27FC236}">
                  <a16:creationId xmlns="" xmlns:a16="http://schemas.microsoft.com/office/drawing/2014/main" id="{A1BDBF7A-185F-42CB-B523-674F6F168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1283"/>
              <a:ext cx="903" cy="270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406" name="Rectangle 85">
              <a:extLst>
                <a:ext uri="{FF2B5EF4-FFF2-40B4-BE49-F238E27FC236}">
                  <a16:creationId xmlns="" xmlns:a16="http://schemas.microsoft.com/office/drawing/2014/main" id="{722A2A40-65D2-4A23-8FC7-B4F9BD42C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3324"/>
              <a:ext cx="903" cy="271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407" name="Rectangle 86">
              <a:extLst>
                <a:ext uri="{FF2B5EF4-FFF2-40B4-BE49-F238E27FC236}">
                  <a16:creationId xmlns="" xmlns:a16="http://schemas.microsoft.com/office/drawing/2014/main" id="{F83F105D-B939-4D43-8D2C-7075D776E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1811"/>
              <a:ext cx="375" cy="201"/>
            </a:xfrm>
            <a:prstGeom prst="rect">
              <a:avLst/>
            </a:prstGeom>
            <a:noFill/>
            <a:ln w="4763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408" name="Rectangle 87">
              <a:extLst>
                <a:ext uri="{FF2B5EF4-FFF2-40B4-BE49-F238E27FC236}">
                  <a16:creationId xmlns="" xmlns:a16="http://schemas.microsoft.com/office/drawing/2014/main" id="{C5857286-E195-447A-9C0F-5980CECCC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2859"/>
              <a:ext cx="375" cy="200"/>
            </a:xfrm>
            <a:prstGeom prst="rect">
              <a:avLst/>
            </a:prstGeom>
            <a:noFill/>
            <a:ln w="793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409" name="Rectangle 259">
              <a:extLst>
                <a:ext uri="{FF2B5EF4-FFF2-40B4-BE49-F238E27FC236}">
                  <a16:creationId xmlns="" xmlns:a16="http://schemas.microsoft.com/office/drawing/2014/main" id="{B1A868E0-9DD0-4C4F-8869-13DE09214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016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digital</a:t>
              </a:r>
              <a:endParaRPr lang="en-US" altLang="en-US" sz="1400"/>
            </a:p>
          </p:txBody>
        </p:sp>
        <p:sp>
          <p:nvSpPr>
            <p:cNvPr id="15410" name="Rectangle 260">
              <a:extLst>
                <a:ext uri="{FF2B5EF4-FFF2-40B4-BE49-F238E27FC236}">
                  <a16:creationId xmlns="" xmlns:a16="http://schemas.microsoft.com/office/drawing/2014/main" id="{501A4E3B-0A88-4470-A731-D4CCA1143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" y="2125"/>
              <a:ext cx="2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 sz="1400"/>
            </a:p>
          </p:txBody>
        </p:sp>
        <p:sp>
          <p:nvSpPr>
            <p:cNvPr id="15411" name="Rectangle 261">
              <a:extLst>
                <a:ext uri="{FF2B5EF4-FFF2-40B4-BE49-F238E27FC236}">
                  <a16:creationId xmlns="" xmlns:a16="http://schemas.microsoft.com/office/drawing/2014/main" id="{65990D54-CB63-455C-A0CC-52AD2CDA6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61"/>
              <a:ext cx="3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electric</a:t>
              </a:r>
              <a:endParaRPr lang="en-US" altLang="en-US" sz="1400"/>
            </a:p>
          </p:txBody>
        </p:sp>
        <p:sp>
          <p:nvSpPr>
            <p:cNvPr id="15412" name="Rectangle 262">
              <a:extLst>
                <a:ext uri="{FF2B5EF4-FFF2-40B4-BE49-F238E27FC236}">
                  <a16:creationId xmlns="" xmlns:a16="http://schemas.microsoft.com/office/drawing/2014/main" id="{E571D67B-B058-4CF4-B00F-2D363A56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168"/>
              <a:ext cx="2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signal</a:t>
              </a:r>
              <a:endParaRPr lang="en-US" altLang="en-US" sz="1400"/>
            </a:p>
          </p:txBody>
        </p:sp>
        <p:sp>
          <p:nvSpPr>
            <p:cNvPr id="15413" name="Rectangle 263">
              <a:extLst>
                <a:ext uri="{FF2B5EF4-FFF2-40B4-BE49-F238E27FC236}">
                  <a16:creationId xmlns="" xmlns:a16="http://schemas.microsoft.com/office/drawing/2014/main" id="{9149AFD6-328D-47B8-BA5C-3EEC00D73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626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digital</a:t>
              </a:r>
              <a:endParaRPr lang="en-US" altLang="en-US" sz="1400"/>
            </a:p>
          </p:txBody>
        </p:sp>
        <p:sp>
          <p:nvSpPr>
            <p:cNvPr id="15414" name="Rectangle 264">
              <a:extLst>
                <a:ext uri="{FF2B5EF4-FFF2-40B4-BE49-F238E27FC236}">
                  <a16:creationId xmlns="" xmlns:a16="http://schemas.microsoft.com/office/drawing/2014/main" id="{4AD9009D-860F-40B6-B639-AE45A718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735"/>
              <a:ext cx="2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 sz="1400"/>
            </a:p>
          </p:txBody>
        </p:sp>
        <p:sp>
          <p:nvSpPr>
            <p:cNvPr id="15415" name="Rectangle 265">
              <a:extLst>
                <a:ext uri="{FF2B5EF4-FFF2-40B4-BE49-F238E27FC236}">
                  <a16:creationId xmlns="" xmlns:a16="http://schemas.microsoft.com/office/drawing/2014/main" id="{45AE857D-1691-4ACE-8BBF-41249ACFB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571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digital</a:t>
              </a:r>
              <a:endParaRPr lang="en-US" altLang="en-US" sz="1400"/>
            </a:p>
          </p:txBody>
        </p:sp>
        <p:sp>
          <p:nvSpPr>
            <p:cNvPr id="15416" name="Rectangle 266">
              <a:extLst>
                <a:ext uri="{FF2B5EF4-FFF2-40B4-BE49-F238E27FC236}">
                  <a16:creationId xmlns="" xmlns:a16="http://schemas.microsoft.com/office/drawing/2014/main" id="{0C7884A1-DF20-4A32-9372-F34CA2F82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680"/>
              <a:ext cx="2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  <a:latin typeface="Myriad Roman" charset="0"/>
                </a:rPr>
                <a:t>data</a:t>
              </a: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82DBC81C-0B1F-4C8A-8658-26E7640A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B1A9A-8755-43D1-A1D9-8D692EFCD00A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C65FEF9D-0953-44B2-9F8A-4B5ACA3EA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823595"/>
          </a:xfrm>
        </p:spPr>
        <p:txBody>
          <a:bodyPr/>
          <a:lstStyle/>
          <a:p>
            <a:r>
              <a:rPr lang="en-US" altLang="en-US" dirty="0"/>
              <a:t>Digital Information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68CC201C-17E3-44EE-A41E-A4A8D3D9D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1890876"/>
            <a:ext cx="11029615" cy="453303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Computers store all information digitally:</a:t>
            </a:r>
          </a:p>
          <a:p>
            <a:pPr lvl="1"/>
            <a:r>
              <a:rPr lang="en-US" altLang="en-US" sz="2400" dirty="0"/>
              <a:t>numbers</a:t>
            </a:r>
          </a:p>
          <a:p>
            <a:pPr lvl="1"/>
            <a:r>
              <a:rPr lang="en-US" altLang="en-US" sz="2400" dirty="0"/>
              <a:t>text</a:t>
            </a:r>
          </a:p>
          <a:p>
            <a:pPr lvl="1"/>
            <a:r>
              <a:rPr lang="en-US" altLang="en-US" sz="2400" dirty="0"/>
              <a:t>graphics and images</a:t>
            </a:r>
          </a:p>
          <a:p>
            <a:pPr lvl="1"/>
            <a:r>
              <a:rPr lang="en-US" altLang="en-US" sz="2400" dirty="0"/>
              <a:t>audio</a:t>
            </a:r>
          </a:p>
          <a:p>
            <a:pPr lvl="1"/>
            <a:r>
              <a:rPr lang="en-US" altLang="en-US" sz="2400" dirty="0"/>
              <a:t>video</a:t>
            </a:r>
          </a:p>
          <a:p>
            <a:pPr lvl="1"/>
            <a:r>
              <a:rPr lang="en-US" altLang="en-US" sz="2400" dirty="0"/>
              <a:t>program instructions</a:t>
            </a:r>
          </a:p>
          <a:p>
            <a:r>
              <a:rPr lang="en-US" altLang="en-US" sz="2400" dirty="0"/>
              <a:t>In some way, all information is </a:t>
            </a:r>
            <a:r>
              <a:rPr lang="en-US" altLang="en-US" sz="2400" i="1" dirty="0"/>
              <a:t>digitized</a:t>
            </a:r>
            <a:r>
              <a:rPr lang="en-US" altLang="en-US" sz="2400" dirty="0"/>
              <a:t> - broken down into pieces and represented as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60D1E384-00C8-4237-BBE8-DE9AA5A5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3B0-DC0F-4455-B738-EED52652328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D3A5C59A-7422-423E-893A-6955C389D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Text Digitally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0BF00ACE-C579-4D7C-8981-602360FA5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1536" y="1109396"/>
            <a:ext cx="11029615" cy="3634486"/>
          </a:xfrm>
        </p:spPr>
        <p:txBody>
          <a:bodyPr/>
          <a:lstStyle/>
          <a:p>
            <a:r>
              <a:rPr lang="en-US" altLang="en-US" dirty="0"/>
              <a:t>For example, every character is stored as a number, including spaces, digits, and punctuation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Corresponding upper and lower case letters are separate characters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="" xmlns:a16="http://schemas.microsoft.com/office/drawing/2014/main" id="{7CF43BAB-B638-4384-A394-6D208F2D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187" y="3556556"/>
            <a:ext cx="34031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 </a:t>
            </a:r>
            <a:r>
              <a:rPr lang="en-US" altLang="en-US" sz="32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,   H e a t h e r .</a:t>
            </a:r>
          </a:p>
        </p:txBody>
      </p:sp>
      <p:grpSp>
        <p:nvGrpSpPr>
          <p:cNvPr id="17420" name="Group 12">
            <a:extLst>
              <a:ext uri="{FF2B5EF4-FFF2-40B4-BE49-F238E27FC236}">
                <a16:creationId xmlns="" xmlns:a16="http://schemas.microsoft.com/office/drawing/2014/main" id="{DBCD4205-D59B-42E3-900C-9BD34F6BD6C2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3962401"/>
            <a:ext cx="6548438" cy="1344613"/>
            <a:chOff x="902" y="2640"/>
            <a:chExt cx="4125" cy="847"/>
          </a:xfrm>
        </p:grpSpPr>
        <p:sp>
          <p:nvSpPr>
            <p:cNvPr id="17413" name="Rectangle 5">
              <a:extLst>
                <a:ext uri="{FF2B5EF4-FFF2-40B4-BE49-F238E27FC236}">
                  <a16:creationId xmlns="" xmlns:a16="http://schemas.microsoft.com/office/drawing/2014/main" id="{0D934FB5-6354-4E7D-9D97-74F9E676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3235"/>
              <a:ext cx="41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 dirty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  <a:r>
                <a:rPr lang="en-US" altLang="en-US" sz="2000" b="1" dirty="0"/>
                <a:t>2   105   44   32   72   101   97   116   104   101   114   46</a:t>
              </a:r>
            </a:p>
          </p:txBody>
        </p:sp>
        <p:sp>
          <p:nvSpPr>
            <p:cNvPr id="17414" name="Line 6">
              <a:extLst>
                <a:ext uri="{FF2B5EF4-FFF2-40B4-BE49-F238E27FC236}">
                  <a16:creationId xmlns="" xmlns:a16="http://schemas.microsoft.com/office/drawing/2014/main" id="{CA03ACA4-6489-465E-A982-684CC8DF6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640"/>
              <a:ext cx="864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5" name="Line 7">
              <a:extLst>
                <a:ext uri="{FF2B5EF4-FFF2-40B4-BE49-F238E27FC236}">
                  <a16:creationId xmlns="" xmlns:a16="http://schemas.microsoft.com/office/drawing/2014/main" id="{56D7F1DE-FCA3-4A6A-A2CF-FA35E9818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688"/>
              <a:ext cx="480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6" name="Line 8">
              <a:extLst>
                <a:ext uri="{FF2B5EF4-FFF2-40B4-BE49-F238E27FC236}">
                  <a16:creationId xmlns="" xmlns:a16="http://schemas.microsoft.com/office/drawing/2014/main" id="{3240393A-8A80-49A4-8DAD-C6FC1465E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40"/>
              <a:ext cx="144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7" name="Line 9">
              <a:extLst>
                <a:ext uri="{FF2B5EF4-FFF2-40B4-BE49-F238E27FC236}">
                  <a16:creationId xmlns="" xmlns:a16="http://schemas.microsoft.com/office/drawing/2014/main" id="{996A66C0-085C-486D-B152-5CB94FD00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672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8" name="Line 10">
              <a:extLst>
                <a:ext uri="{FF2B5EF4-FFF2-40B4-BE49-F238E27FC236}">
                  <a16:creationId xmlns="" xmlns:a16="http://schemas.microsoft.com/office/drawing/2014/main" id="{907AE8EE-CD7D-4FB1-B147-8FC288011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640"/>
              <a:ext cx="240" cy="57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8349A760-5745-4F68-B1AD-E12CB2CB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F005D-9209-4DEB-8385-B8C05C74F2E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6EB94219-640B-46DF-84D9-3EB616FDC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Numbers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9D085A34-EC6F-4F72-B876-FCF3CD46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Once information is digitized, it is represented and stored in memory using the </a:t>
            </a:r>
            <a:r>
              <a:rPr lang="en-US" altLang="en-US" i="1"/>
              <a:t>binary number system</a:t>
            </a:r>
          </a:p>
          <a:p>
            <a:pPr lvl="4"/>
            <a:endParaRPr lang="en-US" altLang="en-US" i="1"/>
          </a:p>
          <a:p>
            <a:r>
              <a:rPr lang="en-US" altLang="en-US"/>
              <a:t>A single binary digit (0 or 1) is called a </a:t>
            </a:r>
            <a:r>
              <a:rPr lang="en-US" altLang="en-US" i="1"/>
              <a:t>bit</a:t>
            </a:r>
          </a:p>
          <a:p>
            <a:pPr lvl="4"/>
            <a:endParaRPr lang="en-US" altLang="en-US" i="1"/>
          </a:p>
          <a:p>
            <a:r>
              <a:rPr lang="en-US" altLang="en-US"/>
              <a:t>Devices that store and move information are cheaper and more reliable if they only have to represent two states</a:t>
            </a:r>
          </a:p>
          <a:p>
            <a:pPr lvl="4"/>
            <a:endParaRPr lang="en-US" altLang="en-US"/>
          </a:p>
          <a:p>
            <a:r>
              <a:rPr lang="en-US" altLang="en-US"/>
              <a:t>A single bit can represent two possible states, like a light bulb that is either on (1) or off (0)</a:t>
            </a:r>
          </a:p>
          <a:p>
            <a:pPr lvl="4"/>
            <a:endParaRPr lang="en-US" altLang="en-US"/>
          </a:p>
          <a:p>
            <a:r>
              <a:rPr lang="en-US" altLang="en-US"/>
              <a:t>Combinations of bits are used to store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>
            <a:extLst>
              <a:ext uri="{FF2B5EF4-FFF2-40B4-BE49-F238E27FC236}">
                <a16:creationId xmlns="" xmlns:a16="http://schemas.microsoft.com/office/drawing/2014/main" id="{10DDD002-B420-48FC-86C6-6074E4D0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1FAD0-76DA-491B-8096-BA6632C9564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22D5E1DA-8594-4520-BDD9-74DCB3AC0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Bit Combinations</a:t>
            </a:r>
          </a:p>
        </p:txBody>
      </p:sp>
      <p:grpSp>
        <p:nvGrpSpPr>
          <p:cNvPr id="19501" name="Group 45">
            <a:extLst>
              <a:ext uri="{FF2B5EF4-FFF2-40B4-BE49-F238E27FC236}">
                <a16:creationId xmlns="" xmlns:a16="http://schemas.microsoft.com/office/drawing/2014/main" id="{E7F4B542-C07E-480C-B055-67106B66AFF3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1371599"/>
            <a:ext cx="609600" cy="1085850"/>
            <a:chOff x="809" y="864"/>
            <a:chExt cx="384" cy="684"/>
          </a:xfrm>
        </p:grpSpPr>
        <p:sp>
          <p:nvSpPr>
            <p:cNvPr id="19461" name="Rectangle 5">
              <a:extLst>
                <a:ext uri="{FF2B5EF4-FFF2-40B4-BE49-F238E27FC236}">
                  <a16:creationId xmlns="" xmlns:a16="http://schemas.microsoft.com/office/drawing/2014/main" id="{B101786C-A2C4-4444-8D67-BA60D600E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864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 u="sng" dirty="0"/>
                <a:t>1 bit</a:t>
              </a:r>
            </a:p>
          </p:txBody>
        </p:sp>
        <p:sp>
          <p:nvSpPr>
            <p:cNvPr id="19490" name="Text Box 34">
              <a:extLst>
                <a:ext uri="{FF2B5EF4-FFF2-40B4-BE49-F238E27FC236}">
                  <a16:creationId xmlns="" xmlns:a16="http://schemas.microsoft.com/office/drawing/2014/main" id="{78C6099B-4774-4A97-A1E8-970EA5C7A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" y="1141"/>
              <a:ext cx="19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0</a:t>
              </a:r>
            </a:p>
            <a:p>
              <a:r>
                <a:rPr lang="en-US" altLang="en-US" b="1" dirty="0"/>
                <a:t>1</a:t>
              </a:r>
            </a:p>
          </p:txBody>
        </p:sp>
      </p:grpSp>
      <p:grpSp>
        <p:nvGrpSpPr>
          <p:cNvPr id="19502" name="Group 46">
            <a:extLst>
              <a:ext uri="{FF2B5EF4-FFF2-40B4-BE49-F238E27FC236}">
                <a16:creationId xmlns="" xmlns:a16="http://schemas.microsoft.com/office/drawing/2014/main" id="{95B33549-4321-4C0B-A554-84AC4ED01448}"/>
              </a:ext>
            </a:extLst>
          </p:cNvPr>
          <p:cNvGrpSpPr>
            <a:grpSpLocks/>
          </p:cNvGrpSpPr>
          <p:nvPr/>
        </p:nvGrpSpPr>
        <p:grpSpPr bwMode="auto">
          <a:xfrm>
            <a:off x="4278314" y="1371600"/>
            <a:ext cx="706437" cy="1639888"/>
            <a:chOff x="1735" y="864"/>
            <a:chExt cx="445" cy="1033"/>
          </a:xfrm>
        </p:grpSpPr>
        <p:sp>
          <p:nvSpPr>
            <p:cNvPr id="19462" name="Rectangle 6">
              <a:extLst>
                <a:ext uri="{FF2B5EF4-FFF2-40B4-BE49-F238E27FC236}">
                  <a16:creationId xmlns="" xmlns:a16="http://schemas.microsoft.com/office/drawing/2014/main" id="{8405467C-59D1-435A-A9D2-1456075DE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864"/>
              <a:ext cx="4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 u="sng" dirty="0"/>
                <a:t>2 bits</a:t>
              </a:r>
            </a:p>
          </p:txBody>
        </p:sp>
        <p:sp>
          <p:nvSpPr>
            <p:cNvPr id="19491" name="Text Box 35">
              <a:extLst>
                <a:ext uri="{FF2B5EF4-FFF2-40B4-BE49-F238E27FC236}">
                  <a16:creationId xmlns="" xmlns:a16="http://schemas.microsoft.com/office/drawing/2014/main" id="{E3A55EF3-0D3F-4643-A586-65FFAEFF8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141"/>
              <a:ext cx="27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00</a:t>
              </a:r>
            </a:p>
            <a:p>
              <a:r>
                <a:rPr lang="en-US" altLang="en-US" b="1" dirty="0"/>
                <a:t>01</a:t>
              </a:r>
            </a:p>
            <a:p>
              <a:r>
                <a:rPr lang="en-US" altLang="en-US" b="1" dirty="0"/>
                <a:t>10</a:t>
              </a:r>
            </a:p>
            <a:p>
              <a:r>
                <a:rPr lang="en-US" altLang="en-US" b="1" dirty="0"/>
                <a:t>11</a:t>
              </a:r>
            </a:p>
          </p:txBody>
        </p:sp>
      </p:grpSp>
      <p:grpSp>
        <p:nvGrpSpPr>
          <p:cNvPr id="19503" name="Group 47">
            <a:extLst>
              <a:ext uri="{FF2B5EF4-FFF2-40B4-BE49-F238E27FC236}">
                <a16:creationId xmlns="" xmlns:a16="http://schemas.microsoft.com/office/drawing/2014/main" id="{32FFA937-533D-48AB-8E0C-FF022A07E1E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371601"/>
            <a:ext cx="706438" cy="2747963"/>
            <a:chOff x="2736" y="864"/>
            <a:chExt cx="445" cy="1731"/>
          </a:xfrm>
        </p:grpSpPr>
        <p:sp>
          <p:nvSpPr>
            <p:cNvPr id="19463" name="Rectangle 7">
              <a:extLst>
                <a:ext uri="{FF2B5EF4-FFF2-40B4-BE49-F238E27FC236}">
                  <a16:creationId xmlns="" xmlns:a16="http://schemas.microsoft.com/office/drawing/2014/main" id="{800B9A24-9558-4314-A866-56BCBF8E6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864"/>
              <a:ext cx="4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 u="sng" dirty="0"/>
                <a:t>3 bits</a:t>
              </a:r>
            </a:p>
          </p:txBody>
        </p:sp>
        <p:sp>
          <p:nvSpPr>
            <p:cNvPr id="19492" name="Text Box 36">
              <a:extLst>
                <a:ext uri="{FF2B5EF4-FFF2-40B4-BE49-F238E27FC236}">
                  <a16:creationId xmlns="" xmlns:a16="http://schemas.microsoft.com/office/drawing/2014/main" id="{540C19E3-0984-4BD2-9144-7D47A56B0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" y="1141"/>
              <a:ext cx="347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000</a:t>
              </a:r>
            </a:p>
            <a:p>
              <a:r>
                <a:rPr lang="en-US" altLang="en-US" b="1" dirty="0"/>
                <a:t>001</a:t>
              </a:r>
            </a:p>
            <a:p>
              <a:r>
                <a:rPr lang="en-US" altLang="en-US" b="1" dirty="0"/>
                <a:t>010</a:t>
              </a:r>
            </a:p>
            <a:p>
              <a:r>
                <a:rPr lang="en-US" altLang="en-US" b="1" dirty="0"/>
                <a:t>011</a:t>
              </a:r>
            </a:p>
            <a:p>
              <a:r>
                <a:rPr lang="en-US" altLang="en-US" b="1" dirty="0"/>
                <a:t>100</a:t>
              </a:r>
            </a:p>
            <a:p>
              <a:r>
                <a:rPr lang="en-US" altLang="en-US" b="1" dirty="0"/>
                <a:t>101</a:t>
              </a:r>
            </a:p>
            <a:p>
              <a:r>
                <a:rPr lang="en-US" altLang="en-US" b="1" dirty="0"/>
                <a:t>110</a:t>
              </a:r>
            </a:p>
            <a:p>
              <a:r>
                <a:rPr lang="en-US" altLang="en-US" b="1" dirty="0"/>
                <a:t>111</a:t>
              </a:r>
            </a:p>
          </p:txBody>
        </p:sp>
      </p:grpSp>
      <p:grpSp>
        <p:nvGrpSpPr>
          <p:cNvPr id="19504" name="Group 48">
            <a:extLst>
              <a:ext uri="{FF2B5EF4-FFF2-40B4-BE49-F238E27FC236}">
                <a16:creationId xmlns="" xmlns:a16="http://schemas.microsoft.com/office/drawing/2014/main" id="{61CEE7AA-EF08-41AB-8A2A-87E53D50A846}"/>
              </a:ext>
            </a:extLst>
          </p:cNvPr>
          <p:cNvGrpSpPr>
            <a:grpSpLocks/>
          </p:cNvGrpSpPr>
          <p:nvPr/>
        </p:nvGrpSpPr>
        <p:grpSpPr bwMode="auto">
          <a:xfrm>
            <a:off x="7446966" y="1371601"/>
            <a:ext cx="1738313" cy="2747963"/>
            <a:chOff x="3731" y="864"/>
            <a:chExt cx="1095" cy="1731"/>
          </a:xfrm>
        </p:grpSpPr>
        <p:sp>
          <p:nvSpPr>
            <p:cNvPr id="19464" name="Rectangle 8">
              <a:extLst>
                <a:ext uri="{FF2B5EF4-FFF2-40B4-BE49-F238E27FC236}">
                  <a16:creationId xmlns="" xmlns:a16="http://schemas.microsoft.com/office/drawing/2014/main" id="{A0CC53C3-5D9A-4EFA-BDA2-D2E715D3F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864"/>
              <a:ext cx="44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b="1" u="sng" dirty="0"/>
                <a:t>4 bits</a:t>
              </a:r>
            </a:p>
          </p:txBody>
        </p:sp>
        <p:grpSp>
          <p:nvGrpSpPr>
            <p:cNvPr id="19495" name="Group 39">
              <a:extLst>
                <a:ext uri="{FF2B5EF4-FFF2-40B4-BE49-F238E27FC236}">
                  <a16:creationId xmlns="" xmlns:a16="http://schemas.microsoft.com/office/drawing/2014/main" id="{0FA6A52B-906E-4410-BA40-1D1BDBE7A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1" y="1141"/>
              <a:ext cx="1095" cy="1454"/>
              <a:chOff x="3936" y="1440"/>
              <a:chExt cx="1095" cy="1454"/>
            </a:xfrm>
          </p:grpSpPr>
          <p:sp>
            <p:nvSpPr>
              <p:cNvPr id="19493" name="Text Box 37">
                <a:extLst>
                  <a:ext uri="{FF2B5EF4-FFF2-40B4-BE49-F238E27FC236}">
                    <a16:creationId xmlns="" xmlns:a16="http://schemas.microsoft.com/office/drawing/2014/main" id="{631D718E-53FC-429F-8D2D-D5DDFB79B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440"/>
                <a:ext cx="423" cy="1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/>
                  <a:t>0000</a:t>
                </a:r>
              </a:p>
              <a:p>
                <a:r>
                  <a:rPr lang="en-US" altLang="en-US" b="1" dirty="0"/>
                  <a:t>0001</a:t>
                </a:r>
              </a:p>
              <a:p>
                <a:r>
                  <a:rPr lang="en-US" altLang="en-US" b="1" dirty="0"/>
                  <a:t>0010</a:t>
                </a:r>
              </a:p>
              <a:p>
                <a:r>
                  <a:rPr lang="en-US" altLang="en-US" b="1" dirty="0"/>
                  <a:t>0011</a:t>
                </a:r>
              </a:p>
              <a:p>
                <a:r>
                  <a:rPr lang="en-US" altLang="en-US" b="1" dirty="0"/>
                  <a:t>0100</a:t>
                </a:r>
              </a:p>
              <a:p>
                <a:r>
                  <a:rPr lang="en-US" altLang="en-US" b="1" dirty="0"/>
                  <a:t>0101</a:t>
                </a:r>
              </a:p>
              <a:p>
                <a:r>
                  <a:rPr lang="en-US" altLang="en-US" b="1" dirty="0"/>
                  <a:t>0110</a:t>
                </a:r>
              </a:p>
              <a:p>
                <a:r>
                  <a:rPr lang="en-US" altLang="en-US" b="1" dirty="0"/>
                  <a:t>0111</a:t>
                </a:r>
              </a:p>
            </p:txBody>
          </p:sp>
          <p:sp>
            <p:nvSpPr>
              <p:cNvPr id="19494" name="Text Box 38">
                <a:extLst>
                  <a:ext uri="{FF2B5EF4-FFF2-40B4-BE49-F238E27FC236}">
                    <a16:creationId xmlns="" xmlns:a16="http://schemas.microsoft.com/office/drawing/2014/main" id="{B8C4A702-6843-4197-9E1A-C3EDC8A6E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423" cy="1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/>
                  <a:t>1000</a:t>
                </a:r>
              </a:p>
              <a:p>
                <a:r>
                  <a:rPr lang="en-US" altLang="en-US" b="1" dirty="0"/>
                  <a:t>1001</a:t>
                </a:r>
              </a:p>
              <a:p>
                <a:r>
                  <a:rPr lang="en-US" altLang="en-US" b="1" dirty="0"/>
                  <a:t>1010</a:t>
                </a:r>
              </a:p>
              <a:p>
                <a:r>
                  <a:rPr lang="en-US" altLang="en-US" b="1" dirty="0"/>
                  <a:t>1011</a:t>
                </a:r>
              </a:p>
              <a:p>
                <a:r>
                  <a:rPr lang="en-US" altLang="en-US" b="1" dirty="0"/>
                  <a:t>1100</a:t>
                </a:r>
              </a:p>
              <a:p>
                <a:r>
                  <a:rPr lang="en-US" altLang="en-US" b="1" dirty="0"/>
                  <a:t>1101</a:t>
                </a:r>
              </a:p>
              <a:p>
                <a:r>
                  <a:rPr lang="en-US" altLang="en-US" b="1" dirty="0"/>
                  <a:t>1110</a:t>
                </a:r>
              </a:p>
              <a:p>
                <a:r>
                  <a:rPr lang="en-US" altLang="en-US" b="1" dirty="0"/>
                  <a:t>1111</a:t>
                </a:r>
              </a:p>
            </p:txBody>
          </p:sp>
        </p:grpSp>
      </p:grpSp>
      <p:sp>
        <p:nvSpPr>
          <p:cNvPr id="19500" name="Text Box 44">
            <a:extLst>
              <a:ext uri="{FF2B5EF4-FFF2-40B4-BE49-F238E27FC236}">
                <a16:creationId xmlns="" xmlns:a16="http://schemas.microsoft.com/office/drawing/2014/main" id="{46BB5F53-F48C-4367-A8C8-73843AD0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81601"/>
            <a:ext cx="718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Each additional bit doubles the number of possible combinations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883195D6-25A8-42EF-A444-5E1D8ACE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B32F6-6DF0-45A6-825A-3F0B7029E7AA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086E1EFC-3D28-4F5D-A98F-24F94AF43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Bit Combinations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3A9AA25A-FFCB-4B36-8F86-301B74F43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66826"/>
            <a:ext cx="8305800" cy="16287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Each combination can represent a particular item</a:t>
            </a:r>
          </a:p>
          <a:p>
            <a:r>
              <a:rPr lang="en-US" altLang="en-US"/>
              <a:t>There are 2</a:t>
            </a:r>
            <a:r>
              <a:rPr lang="en-US" altLang="en-US" baseline="50000"/>
              <a:t>N</a:t>
            </a:r>
            <a:r>
              <a:rPr lang="en-US" altLang="en-US"/>
              <a:t> combinations of N bits</a:t>
            </a:r>
          </a:p>
          <a:p>
            <a:r>
              <a:rPr lang="en-US" altLang="en-US"/>
              <a:t>Therefore, N bits are needed to represent 2</a:t>
            </a:r>
            <a:r>
              <a:rPr lang="en-US" altLang="en-US" baseline="50000"/>
              <a:t>N</a:t>
            </a:r>
            <a:r>
              <a:rPr lang="en-US" altLang="en-US"/>
              <a:t> unique items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="" xmlns:a16="http://schemas.microsoft.com/office/drawing/2014/main" id="{469F8DAF-6949-41F0-8486-DC0DCBF6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3159125"/>
            <a:ext cx="1459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2</a:t>
            </a:r>
            <a:r>
              <a:rPr lang="en-US" altLang="en-US" b="1" baseline="50000" dirty="0"/>
              <a:t>1</a:t>
            </a:r>
            <a:r>
              <a:rPr lang="en-US" altLang="en-US" b="1" baseline="30000" dirty="0"/>
              <a:t> </a:t>
            </a:r>
            <a:r>
              <a:rPr lang="en-US" altLang="en-US" b="1" dirty="0"/>
              <a:t> =  2 items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="" xmlns:a16="http://schemas.microsoft.com/office/drawing/2014/main" id="{611B9119-6913-4F07-B826-C235CD6E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02050"/>
            <a:ext cx="1518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22  =  4 items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="" xmlns:a16="http://schemas.microsoft.com/office/drawing/2014/main" id="{25AF3A7B-9BC7-45D7-82BF-95051FE9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246563"/>
            <a:ext cx="1518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23  =  8 items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="" xmlns:a16="http://schemas.microsoft.com/office/drawing/2014/main" id="{70A732BC-A240-46AC-9A7A-5920368E7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789488"/>
            <a:ext cx="1640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24  =  16 items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="" xmlns:a16="http://schemas.microsoft.com/office/drawing/2014/main" id="{9ABC7BFE-92D8-46DB-A31D-77641394F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1640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25  =  32 items</a:t>
            </a:r>
          </a:p>
        </p:txBody>
      </p:sp>
      <p:grpSp>
        <p:nvGrpSpPr>
          <p:cNvPr id="20493" name="Group 13">
            <a:extLst>
              <a:ext uri="{FF2B5EF4-FFF2-40B4-BE49-F238E27FC236}">
                <a16:creationId xmlns="" xmlns:a16="http://schemas.microsoft.com/office/drawing/2014/main" id="{157D5402-61CF-42B8-B7A8-952B2B78BFA1}"/>
              </a:ext>
            </a:extLst>
          </p:cNvPr>
          <p:cNvGrpSpPr>
            <a:grpSpLocks/>
          </p:cNvGrpSpPr>
          <p:nvPr/>
        </p:nvGrpSpPr>
        <p:grpSpPr bwMode="auto">
          <a:xfrm>
            <a:off x="3045542" y="3169858"/>
            <a:ext cx="3522663" cy="2663825"/>
            <a:chOff x="926" y="1874"/>
            <a:chExt cx="2219" cy="1678"/>
          </a:xfrm>
        </p:grpSpPr>
        <p:sp>
          <p:nvSpPr>
            <p:cNvPr id="20485" name="Text Box 5">
              <a:extLst>
                <a:ext uri="{FF2B5EF4-FFF2-40B4-BE49-F238E27FC236}">
                  <a16:creationId xmlns="" xmlns:a16="http://schemas.microsoft.com/office/drawing/2014/main" id="{B0E1D7F6-1048-4921-AEFE-15A3C19B6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74"/>
              <a:ext cx="553" cy="1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b="1" dirty="0"/>
                <a:t>1 bit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 dirty="0"/>
                <a:t>2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 dirty="0"/>
                <a:t>3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 dirty="0"/>
                <a:t>4 bits ?</a:t>
              </a:r>
            </a:p>
            <a:p>
              <a:pPr>
                <a:lnSpc>
                  <a:spcPct val="150000"/>
                </a:lnSpc>
              </a:pPr>
              <a:r>
                <a:rPr lang="en-US" altLang="en-US" b="1" dirty="0"/>
                <a:t>5 bits </a:t>
              </a:r>
              <a:r>
                <a:rPr lang="en-US" altLang="en-US" b="1" dirty="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?</a:t>
              </a:r>
            </a:p>
          </p:txBody>
        </p:sp>
        <p:sp>
          <p:nvSpPr>
            <p:cNvPr id="20491" name="Text Box 11">
              <a:extLst>
                <a:ext uri="{FF2B5EF4-FFF2-40B4-BE49-F238E27FC236}">
                  <a16:creationId xmlns="" xmlns:a16="http://schemas.microsoft.com/office/drawing/2014/main" id="{F5F25265-3E45-4266-9110-AF8002D55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2321"/>
              <a:ext cx="101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How many</a:t>
              </a:r>
            </a:p>
            <a:p>
              <a:pPr algn="ctr"/>
              <a:r>
                <a:rPr lang="en-US" altLang="en-US" b="1" dirty="0"/>
                <a:t>items can be</a:t>
              </a:r>
            </a:p>
            <a:p>
              <a:pPr algn="ctr"/>
              <a:r>
                <a:rPr lang="en-US" altLang="en-US" b="1" dirty="0"/>
                <a:t>represented by</a:t>
              </a:r>
            </a:p>
          </p:txBody>
        </p:sp>
        <p:sp>
          <p:nvSpPr>
            <p:cNvPr id="20492" name="AutoShape 12">
              <a:extLst>
                <a:ext uri="{FF2B5EF4-FFF2-40B4-BE49-F238E27FC236}">
                  <a16:creationId xmlns="" xmlns:a16="http://schemas.microsoft.com/office/drawing/2014/main" id="{29C93130-B9D5-46D5-939C-623210249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064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12700">
              <a:solidFill>
                <a:srgbClr val="FFFF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FFFF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/>
      <p:bldP spid="20487" grpId="0" autoUpdateAnimBg="0"/>
      <p:bldP spid="20488" grpId="0" autoUpdateAnimBg="0"/>
      <p:bldP spid="20489" grpId="0" autoUpdateAnimBg="0"/>
      <p:bldP spid="20490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170FE7-32D3-4081-9F41-44A2DCE4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472B-AEFA-469D-A036-1F88A34A83E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72770D23-2796-4C1A-96FA-3B2DC995D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A Computer Specification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CB2A109F-CE3C-4280-8004-2F934C8B3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2500" lnSpcReduction="10000"/>
          </a:bodyPr>
          <a:lstStyle/>
          <a:p>
            <a:r>
              <a:rPr lang="en-US" altLang="en-US"/>
              <a:t>Consider the following specification for a personal computer: </a:t>
            </a:r>
          </a:p>
          <a:p>
            <a:pPr lvl="4"/>
            <a:endParaRPr lang="en-US" altLang="en-US"/>
          </a:p>
          <a:p>
            <a:pPr lvl="1"/>
            <a:r>
              <a:rPr lang="en-US" altLang="en-US"/>
              <a:t>600 MHz Pentium III Processor</a:t>
            </a:r>
          </a:p>
          <a:p>
            <a:pPr lvl="1"/>
            <a:r>
              <a:rPr lang="en-US" altLang="en-US"/>
              <a:t>256 MB RAM</a:t>
            </a:r>
          </a:p>
          <a:p>
            <a:pPr lvl="1"/>
            <a:r>
              <a:rPr lang="en-US" altLang="en-US"/>
              <a:t>16 GB Hard Disk</a:t>
            </a:r>
          </a:p>
          <a:p>
            <a:pPr lvl="1"/>
            <a:r>
              <a:rPr lang="en-US" altLang="en-US"/>
              <a:t>24x speed CD ROM Drive </a:t>
            </a:r>
          </a:p>
          <a:p>
            <a:pPr lvl="1"/>
            <a:r>
              <a:rPr lang="en-US" altLang="en-US"/>
              <a:t>17” Multimedia Video Display with 1280 x 1024 resolution</a:t>
            </a:r>
          </a:p>
          <a:p>
            <a:pPr lvl="1"/>
            <a:r>
              <a:rPr lang="en-US" altLang="en-US"/>
              <a:t>56 KB Modem</a:t>
            </a:r>
          </a:p>
          <a:p>
            <a:pPr lvl="4"/>
            <a:endParaRPr lang="en-US" altLang="en-US"/>
          </a:p>
          <a:p>
            <a:r>
              <a:rPr lang="en-US" altLang="en-US"/>
              <a:t>What does it all mean?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95DFB854-2CEA-4061-B5BB-5442FC400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Memory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="" xmlns:a16="http://schemas.microsoft.com/office/drawing/2014/main" id="{07021C16-284B-4DFB-BF70-F148A2E4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F6E-E6EA-4445-A610-6B5A8FA37CA8}" type="slidenum">
              <a:rPr lang="en-US" altLang="en-US"/>
              <a:pPr/>
              <a:t>49</a:t>
            </a:fld>
            <a:endParaRPr lang="en-US" altLang="en-US"/>
          </a:p>
        </p:txBody>
      </p:sp>
      <p:grpSp>
        <p:nvGrpSpPr>
          <p:cNvPr id="24639" name="Group 63">
            <a:extLst>
              <a:ext uri="{FF2B5EF4-FFF2-40B4-BE49-F238E27FC236}">
                <a16:creationId xmlns="" xmlns:a16="http://schemas.microsoft.com/office/drawing/2014/main" id="{C6A355EE-4C1C-4DA8-8441-B1A224DFE98A}"/>
              </a:ext>
            </a:extLst>
          </p:cNvPr>
          <p:cNvGrpSpPr>
            <a:grpSpLocks/>
          </p:cNvGrpSpPr>
          <p:nvPr/>
        </p:nvGrpSpPr>
        <p:grpSpPr bwMode="auto">
          <a:xfrm>
            <a:off x="4648199" y="1219201"/>
            <a:ext cx="5621215" cy="4841875"/>
            <a:chOff x="1968" y="768"/>
            <a:chExt cx="2976" cy="3050"/>
          </a:xfrm>
        </p:grpSpPr>
        <p:grpSp>
          <p:nvGrpSpPr>
            <p:cNvPr id="24633" name="Group 57">
              <a:extLst>
                <a:ext uri="{FF2B5EF4-FFF2-40B4-BE49-F238E27FC236}">
                  <a16:creationId xmlns="" xmlns:a16="http://schemas.microsoft.com/office/drawing/2014/main" id="{B19D260C-BADD-47BC-8E0B-2314B3B958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768"/>
              <a:ext cx="912" cy="3050"/>
              <a:chOff x="1968" y="768"/>
              <a:chExt cx="912" cy="3050"/>
            </a:xfrm>
          </p:grpSpPr>
          <p:grpSp>
            <p:nvGrpSpPr>
              <p:cNvPr id="24586" name="Group 10">
                <a:extLst>
                  <a:ext uri="{FF2B5EF4-FFF2-40B4-BE49-F238E27FC236}">
                    <a16:creationId xmlns="" xmlns:a16="http://schemas.microsoft.com/office/drawing/2014/main" id="{F7D2A025-3126-437A-834A-0A39F87A21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768"/>
                <a:ext cx="62" cy="362"/>
                <a:chOff x="2910" y="814"/>
                <a:chExt cx="62" cy="362"/>
              </a:xfrm>
            </p:grpSpPr>
            <p:sp>
              <p:nvSpPr>
                <p:cNvPr id="24587" name="Oval 11">
                  <a:extLst>
                    <a:ext uri="{FF2B5EF4-FFF2-40B4-BE49-F238E27FC236}">
                      <a16:creationId xmlns="" xmlns:a16="http://schemas.microsoft.com/office/drawing/2014/main" id="{56E26AEC-27B4-4DA2-9FC5-4E16FA60E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0" y="814"/>
                  <a:ext cx="60" cy="60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588" name="Oval 12">
                  <a:extLst>
                    <a:ext uri="{FF2B5EF4-FFF2-40B4-BE49-F238E27FC236}">
                      <a16:creationId xmlns="" xmlns:a16="http://schemas.microsoft.com/office/drawing/2014/main" id="{B857C06F-5223-4711-B0F0-8E7020224C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2" y="964"/>
                  <a:ext cx="60" cy="60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589" name="Oval 13">
                  <a:extLst>
                    <a:ext uri="{FF2B5EF4-FFF2-40B4-BE49-F238E27FC236}">
                      <a16:creationId xmlns="" xmlns:a16="http://schemas.microsoft.com/office/drawing/2014/main" id="{088870CA-E646-488A-8E1A-FAC660A12A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2" y="1116"/>
                  <a:ext cx="60" cy="60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4590" name="Group 14">
                <a:extLst>
                  <a:ext uri="{FF2B5EF4-FFF2-40B4-BE49-F238E27FC236}">
                    <a16:creationId xmlns="" xmlns:a16="http://schemas.microsoft.com/office/drawing/2014/main" id="{63C80FE6-DF4B-40EB-92F0-34BCF28343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456"/>
                <a:ext cx="62" cy="362"/>
                <a:chOff x="2938" y="3420"/>
                <a:chExt cx="62" cy="362"/>
              </a:xfrm>
            </p:grpSpPr>
            <p:sp>
              <p:nvSpPr>
                <p:cNvPr id="24591" name="Oval 15">
                  <a:extLst>
                    <a:ext uri="{FF2B5EF4-FFF2-40B4-BE49-F238E27FC236}">
                      <a16:creationId xmlns="" xmlns:a16="http://schemas.microsoft.com/office/drawing/2014/main" id="{7F2E5BBC-1207-4433-A30A-1F19AA10A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8" y="3420"/>
                  <a:ext cx="60" cy="60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592" name="Oval 16">
                  <a:extLst>
                    <a:ext uri="{FF2B5EF4-FFF2-40B4-BE49-F238E27FC236}">
                      <a16:creationId xmlns="" xmlns:a16="http://schemas.microsoft.com/office/drawing/2014/main" id="{A3C9E671-097F-4B01-AD6C-E42FD7CE2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0" y="3570"/>
                  <a:ext cx="60" cy="60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593" name="Oval 17">
                  <a:extLst>
                    <a:ext uri="{FF2B5EF4-FFF2-40B4-BE49-F238E27FC236}">
                      <a16:creationId xmlns="" xmlns:a16="http://schemas.microsoft.com/office/drawing/2014/main" id="{F80B3D74-ADB6-49EB-A22F-4B7B18D77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0" y="3722"/>
                  <a:ext cx="60" cy="60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4617" name="Group 41">
                <a:extLst>
                  <a:ext uri="{FF2B5EF4-FFF2-40B4-BE49-F238E27FC236}">
                    <a16:creationId xmlns="" xmlns:a16="http://schemas.microsoft.com/office/drawing/2014/main" id="{BBB90E52-45C0-44FF-9996-26FD56EDC3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200"/>
                <a:ext cx="912" cy="2160"/>
                <a:chOff x="2496" y="1248"/>
                <a:chExt cx="912" cy="2160"/>
              </a:xfrm>
            </p:grpSpPr>
            <p:sp>
              <p:nvSpPr>
                <p:cNvPr id="24604" name="Rectangle 28">
                  <a:extLst>
                    <a:ext uri="{FF2B5EF4-FFF2-40B4-BE49-F238E27FC236}">
                      <a16:creationId xmlns="" xmlns:a16="http://schemas.microsoft.com/office/drawing/2014/main" id="{285D37E9-A029-44D2-AB0D-723A24C84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605" name="Rectangle 29">
                  <a:extLst>
                    <a:ext uri="{FF2B5EF4-FFF2-40B4-BE49-F238E27FC236}">
                      <a16:creationId xmlns="" xmlns:a16="http://schemas.microsoft.com/office/drawing/2014/main" id="{68274C43-8123-4964-B7B7-26A05577CB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4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606" name="Rectangle 30">
                  <a:extLst>
                    <a:ext uri="{FF2B5EF4-FFF2-40B4-BE49-F238E27FC236}">
                      <a16:creationId xmlns="" xmlns:a16="http://schemas.microsoft.com/office/drawing/2014/main" id="{B1588B05-4CEF-476F-847D-C5050610C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607" name="Rectangle 31">
                  <a:extLst>
                    <a:ext uri="{FF2B5EF4-FFF2-40B4-BE49-F238E27FC236}">
                      <a16:creationId xmlns="" xmlns:a16="http://schemas.microsoft.com/office/drawing/2014/main" id="{AC2BC59D-4F28-4512-9D81-E346BD6FC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608" name="Rectangle 32">
                  <a:extLst>
                    <a:ext uri="{FF2B5EF4-FFF2-40B4-BE49-F238E27FC236}">
                      <a16:creationId xmlns="" xmlns:a16="http://schemas.microsoft.com/office/drawing/2014/main" id="{D6A955F8-37E5-4C6D-98E2-FBC4C706A8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20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609" name="Rectangle 33">
                  <a:extLst>
                    <a:ext uri="{FF2B5EF4-FFF2-40B4-BE49-F238E27FC236}">
                      <a16:creationId xmlns="" xmlns:a16="http://schemas.microsoft.com/office/drawing/2014/main" id="{7B2DAA5C-6DF5-4286-A885-0D536C8A5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44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610" name="Rectangle 34">
                  <a:extLst>
                    <a:ext uri="{FF2B5EF4-FFF2-40B4-BE49-F238E27FC236}">
                      <a16:creationId xmlns="" xmlns:a16="http://schemas.microsoft.com/office/drawing/2014/main" id="{41EE83ED-7F2E-4040-8713-9271477BD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68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611" name="Rectangle 35">
                  <a:extLst>
                    <a:ext uri="{FF2B5EF4-FFF2-40B4-BE49-F238E27FC236}">
                      <a16:creationId xmlns="" xmlns:a16="http://schemas.microsoft.com/office/drawing/2014/main" id="{43A66E64-0AE7-44B5-BE74-E0A9D793AC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92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612" name="Rectangle 36">
                  <a:extLst>
                    <a:ext uri="{FF2B5EF4-FFF2-40B4-BE49-F238E27FC236}">
                      <a16:creationId xmlns="" xmlns:a16="http://schemas.microsoft.com/office/drawing/2014/main" id="{805AD0F5-2FF5-4C1F-B2F9-76C55DF2B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168"/>
                  <a:ext cx="912" cy="240"/>
                </a:xfrm>
                <a:prstGeom prst="rect">
                  <a:avLst/>
                </a:prstGeom>
                <a:noFill/>
                <a:ln w="127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24631" name="Text Box 55">
              <a:extLst>
                <a:ext uri="{FF2B5EF4-FFF2-40B4-BE49-F238E27FC236}">
                  <a16:creationId xmlns="" xmlns:a16="http://schemas.microsoft.com/office/drawing/2014/main" id="{EDE30E77-F38D-447F-B4D7-280F5373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182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Main memory is divided into many memory locations (or </a:t>
              </a:r>
              <a:r>
                <a:rPr lang="en-US" altLang="en-US" sz="20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cells</a:t>
              </a:r>
              <a:r>
                <a:rPr lang="en-US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</p:grpSp>
      <p:grpSp>
        <p:nvGrpSpPr>
          <p:cNvPr id="24640" name="Group 64">
            <a:extLst>
              <a:ext uri="{FF2B5EF4-FFF2-40B4-BE49-F238E27FC236}">
                <a16:creationId xmlns="" xmlns:a16="http://schemas.microsoft.com/office/drawing/2014/main" id="{246788A8-EDFF-46A3-92AC-5AE8BC4F76F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905001"/>
            <a:ext cx="5943600" cy="3063875"/>
            <a:chOff x="1296" y="1200"/>
            <a:chExt cx="3744" cy="1930"/>
          </a:xfrm>
        </p:grpSpPr>
        <p:sp>
          <p:nvSpPr>
            <p:cNvPr id="24579" name="Rectangle 3">
              <a:extLst>
                <a:ext uri="{FF2B5EF4-FFF2-40B4-BE49-F238E27FC236}">
                  <a16:creationId xmlns="" xmlns:a16="http://schemas.microsoft.com/office/drawing/2014/main" id="{DE70ABF8-BF91-48C8-9718-18629269C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00"/>
              <a:ext cx="436" cy="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/>
                <a:t>9278</a:t>
              </a:r>
            </a:p>
            <a:p>
              <a:r>
                <a:rPr lang="en-US" altLang="en-US" dirty="0"/>
                <a:t>9279</a:t>
              </a:r>
            </a:p>
            <a:p>
              <a:pPr>
                <a:lnSpc>
                  <a:spcPct val="120000"/>
                </a:lnSpc>
              </a:pPr>
              <a:r>
                <a:rPr lang="en-US" altLang="en-US" dirty="0"/>
                <a:t>9280</a:t>
              </a:r>
            </a:p>
            <a:p>
              <a:r>
                <a:rPr lang="en-US" altLang="en-US" dirty="0"/>
                <a:t>9281</a:t>
              </a:r>
            </a:p>
            <a:p>
              <a:r>
                <a:rPr lang="en-US" altLang="en-US" dirty="0"/>
                <a:t>9282</a:t>
              </a:r>
            </a:p>
            <a:p>
              <a:r>
                <a:rPr lang="en-US" altLang="en-US" dirty="0"/>
                <a:t>9283</a:t>
              </a:r>
            </a:p>
            <a:p>
              <a:r>
                <a:rPr lang="en-US" altLang="en-US" dirty="0"/>
                <a:t>9284</a:t>
              </a:r>
            </a:p>
            <a:p>
              <a:r>
                <a:rPr lang="en-US" altLang="en-US" dirty="0"/>
                <a:t>9285</a:t>
              </a:r>
            </a:p>
            <a:p>
              <a:r>
                <a:rPr lang="en-US" altLang="en-US" dirty="0"/>
                <a:t>9286</a:t>
              </a:r>
            </a:p>
          </p:txBody>
        </p:sp>
        <p:sp>
          <p:nvSpPr>
            <p:cNvPr id="24632" name="Text Box 56">
              <a:extLst>
                <a:ext uri="{FF2B5EF4-FFF2-40B4-BE49-F238E27FC236}">
                  <a16:creationId xmlns="" xmlns:a16="http://schemas.microsoft.com/office/drawing/2014/main" id="{7E2714B7-2DE9-4C59-9FCC-6EB2FB26C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96"/>
              <a:ext cx="192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/>
                <a:t>Each memory cell has a numeric </a:t>
              </a:r>
              <a:r>
                <a:rPr lang="en-US" altLang="en-US" sz="2000" b="1" i="1" dirty="0"/>
                <a:t>address</a:t>
              </a:r>
              <a:r>
                <a:rPr lang="en-US" altLang="en-US" sz="2000" b="1" dirty="0"/>
                <a:t>, which uniquely identifies 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64AFED-EB1F-46B3-A789-4D93DE3B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40601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>
                <a:solidFill>
                  <a:srgbClr val="FF0000"/>
                </a:solidFill>
              </a:rPr>
              <a:t>20XC14 DIGITAL SYSTEM DESIGN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66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E10F976A-93A8-436F-A8DB-CA041F96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4403-F093-429A-8D04-58A53E47DB8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F5995C44-58E6-40F7-8EDF-45685EB89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Storing Information</a:t>
            </a:r>
          </a:p>
        </p:txBody>
      </p:sp>
      <p:grpSp>
        <p:nvGrpSpPr>
          <p:cNvPr id="57378" name="Group 34">
            <a:extLst>
              <a:ext uri="{FF2B5EF4-FFF2-40B4-BE49-F238E27FC236}">
                <a16:creationId xmlns="" xmlns:a16="http://schemas.microsoft.com/office/drawing/2014/main" id="{8014C68E-1D0C-4BC6-AE48-D52929A092C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219201"/>
            <a:ext cx="2514600" cy="4841875"/>
            <a:chOff x="1296" y="768"/>
            <a:chExt cx="1584" cy="3050"/>
          </a:xfrm>
        </p:grpSpPr>
        <p:sp>
          <p:nvSpPr>
            <p:cNvPr id="57347" name="Rectangle 3">
              <a:extLst>
                <a:ext uri="{FF2B5EF4-FFF2-40B4-BE49-F238E27FC236}">
                  <a16:creationId xmlns="" xmlns:a16="http://schemas.microsoft.com/office/drawing/2014/main" id="{2F40754C-F7C2-40CA-92D3-5428A69FB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00"/>
              <a:ext cx="436" cy="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/>
                <a:t>9278</a:t>
              </a:r>
            </a:p>
            <a:p>
              <a:r>
                <a:rPr lang="en-US" altLang="en-US" dirty="0"/>
                <a:t>9279</a:t>
              </a:r>
            </a:p>
            <a:p>
              <a:pPr>
                <a:lnSpc>
                  <a:spcPct val="120000"/>
                </a:lnSpc>
              </a:pPr>
              <a:r>
                <a:rPr lang="en-US" altLang="en-US" dirty="0"/>
                <a:t>9280</a:t>
              </a:r>
            </a:p>
            <a:p>
              <a:r>
                <a:rPr lang="en-US" altLang="en-US" dirty="0"/>
                <a:t>9281</a:t>
              </a:r>
            </a:p>
            <a:p>
              <a:r>
                <a:rPr lang="en-US" altLang="en-US" dirty="0"/>
                <a:t>9282</a:t>
              </a:r>
            </a:p>
            <a:p>
              <a:r>
                <a:rPr lang="en-US" altLang="en-US" dirty="0"/>
                <a:t>9283</a:t>
              </a:r>
            </a:p>
            <a:p>
              <a:r>
                <a:rPr lang="en-US" altLang="en-US" dirty="0"/>
                <a:t>9284</a:t>
              </a:r>
            </a:p>
            <a:p>
              <a:r>
                <a:rPr lang="en-US" altLang="en-US" dirty="0"/>
                <a:t>9285</a:t>
              </a:r>
            </a:p>
            <a:p>
              <a:r>
                <a:rPr lang="en-US" altLang="en-US" dirty="0"/>
                <a:t>9286</a:t>
              </a:r>
            </a:p>
          </p:txBody>
        </p:sp>
        <p:grpSp>
          <p:nvGrpSpPr>
            <p:cNvPr id="57348" name="Group 4">
              <a:extLst>
                <a:ext uri="{FF2B5EF4-FFF2-40B4-BE49-F238E27FC236}">
                  <a16:creationId xmlns="" xmlns:a16="http://schemas.microsoft.com/office/drawing/2014/main" id="{BA39671A-908B-4F86-9E0D-F923B03B0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768"/>
              <a:ext cx="62" cy="362"/>
              <a:chOff x="2910" y="814"/>
              <a:chExt cx="62" cy="362"/>
            </a:xfrm>
          </p:grpSpPr>
          <p:sp>
            <p:nvSpPr>
              <p:cNvPr id="57349" name="Oval 5">
                <a:extLst>
                  <a:ext uri="{FF2B5EF4-FFF2-40B4-BE49-F238E27FC236}">
                    <a16:creationId xmlns="" xmlns:a16="http://schemas.microsoft.com/office/drawing/2014/main" id="{51814F4D-C006-40D4-9625-E94AF8ED4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814"/>
                <a:ext cx="60" cy="60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50" name="Oval 6">
                <a:extLst>
                  <a:ext uri="{FF2B5EF4-FFF2-40B4-BE49-F238E27FC236}">
                    <a16:creationId xmlns="" xmlns:a16="http://schemas.microsoft.com/office/drawing/2014/main" id="{98D9EFB4-2307-4366-B8C7-F6903FFD4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964"/>
                <a:ext cx="60" cy="60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51" name="Oval 7">
                <a:extLst>
                  <a:ext uri="{FF2B5EF4-FFF2-40B4-BE49-F238E27FC236}">
                    <a16:creationId xmlns="" xmlns:a16="http://schemas.microsoft.com/office/drawing/2014/main" id="{A91CA7E5-AFCA-4CBB-95D2-8FC724D5B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1116"/>
                <a:ext cx="60" cy="60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7352" name="Group 8">
              <a:extLst>
                <a:ext uri="{FF2B5EF4-FFF2-40B4-BE49-F238E27FC236}">
                  <a16:creationId xmlns="" xmlns:a16="http://schemas.microsoft.com/office/drawing/2014/main" id="{A5980240-78D5-4C3C-8233-A5D899274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456"/>
              <a:ext cx="62" cy="362"/>
              <a:chOff x="2938" y="3420"/>
              <a:chExt cx="62" cy="362"/>
            </a:xfrm>
          </p:grpSpPr>
          <p:sp>
            <p:nvSpPr>
              <p:cNvPr id="57353" name="Oval 9">
                <a:extLst>
                  <a:ext uri="{FF2B5EF4-FFF2-40B4-BE49-F238E27FC236}">
                    <a16:creationId xmlns="" xmlns:a16="http://schemas.microsoft.com/office/drawing/2014/main" id="{B277E40B-9245-4C0C-89BE-7322FC42B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3420"/>
                <a:ext cx="60" cy="60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54" name="Oval 10">
                <a:extLst>
                  <a:ext uri="{FF2B5EF4-FFF2-40B4-BE49-F238E27FC236}">
                    <a16:creationId xmlns="" xmlns:a16="http://schemas.microsoft.com/office/drawing/2014/main" id="{26C14456-F95D-4DD3-A22A-3FF1979B3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3570"/>
                <a:ext cx="60" cy="60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55" name="Oval 11">
                <a:extLst>
                  <a:ext uri="{FF2B5EF4-FFF2-40B4-BE49-F238E27FC236}">
                    <a16:creationId xmlns="" xmlns:a16="http://schemas.microsoft.com/office/drawing/2014/main" id="{3C072026-D2A0-482A-8E7D-8776FD53F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" y="3722"/>
                <a:ext cx="60" cy="60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7356" name="Group 12">
              <a:extLst>
                <a:ext uri="{FF2B5EF4-FFF2-40B4-BE49-F238E27FC236}">
                  <a16:creationId xmlns="" xmlns:a16="http://schemas.microsoft.com/office/drawing/2014/main" id="{5D3AB979-881C-445C-A946-E968A308A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200"/>
              <a:ext cx="912" cy="2160"/>
              <a:chOff x="2496" y="1248"/>
              <a:chExt cx="912" cy="2160"/>
            </a:xfrm>
          </p:grpSpPr>
          <p:sp>
            <p:nvSpPr>
              <p:cNvPr id="57357" name="Rectangle 13">
                <a:extLst>
                  <a:ext uri="{FF2B5EF4-FFF2-40B4-BE49-F238E27FC236}">
                    <a16:creationId xmlns="" xmlns:a16="http://schemas.microsoft.com/office/drawing/2014/main" id="{C9A1240D-E8B4-4B45-83EF-D76DC8B69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58" name="Rectangle 14">
                <a:extLst>
                  <a:ext uri="{FF2B5EF4-FFF2-40B4-BE49-F238E27FC236}">
                    <a16:creationId xmlns="" xmlns:a16="http://schemas.microsoft.com/office/drawing/2014/main" id="{F5234F25-C565-4D83-A1C9-A1D39AE21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59" name="Rectangle 15">
                <a:extLst>
                  <a:ext uri="{FF2B5EF4-FFF2-40B4-BE49-F238E27FC236}">
                    <a16:creationId xmlns="" xmlns:a16="http://schemas.microsoft.com/office/drawing/2014/main" id="{D5F5B4FE-2822-45F9-B01F-9AD605E7E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0" name="Rectangle 16">
                <a:extLst>
                  <a:ext uri="{FF2B5EF4-FFF2-40B4-BE49-F238E27FC236}">
                    <a16:creationId xmlns="" xmlns:a16="http://schemas.microsoft.com/office/drawing/2014/main" id="{33848D86-9D46-47CB-876C-CA2021819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1" name="Rectangle 17">
                <a:extLst>
                  <a:ext uri="{FF2B5EF4-FFF2-40B4-BE49-F238E27FC236}">
                    <a16:creationId xmlns="" xmlns:a16="http://schemas.microsoft.com/office/drawing/2014/main" id="{66C2E884-05EF-4FA7-8F9C-84BDA77D9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20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2" name="Rectangle 18">
                <a:extLst>
                  <a:ext uri="{FF2B5EF4-FFF2-40B4-BE49-F238E27FC236}">
                    <a16:creationId xmlns="" xmlns:a16="http://schemas.microsoft.com/office/drawing/2014/main" id="{773B2D3F-124B-43E9-820A-9312B5DF7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3" name="Rectangle 19">
                <a:extLst>
                  <a:ext uri="{FF2B5EF4-FFF2-40B4-BE49-F238E27FC236}">
                    <a16:creationId xmlns="" xmlns:a16="http://schemas.microsoft.com/office/drawing/2014/main" id="{B18BD144-8D6F-4C66-B32B-906B7295A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4" name="Rectangle 20">
                <a:extLst>
                  <a:ext uri="{FF2B5EF4-FFF2-40B4-BE49-F238E27FC236}">
                    <a16:creationId xmlns="" xmlns:a16="http://schemas.microsoft.com/office/drawing/2014/main" id="{87A21481-C94A-47E2-BF29-2F7F7BB41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5" name="Rectangle 21">
                <a:extLst>
                  <a:ext uri="{FF2B5EF4-FFF2-40B4-BE49-F238E27FC236}">
                    <a16:creationId xmlns="" xmlns:a16="http://schemas.microsoft.com/office/drawing/2014/main" id="{66B90A5C-F6E0-43C8-A6B4-E22A6123C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912" cy="240"/>
              </a:xfrm>
              <a:prstGeom prst="rect">
                <a:avLst/>
              </a:prstGeom>
              <a:noFill/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7368" name="Group 24">
            <a:extLst>
              <a:ext uri="{FF2B5EF4-FFF2-40B4-BE49-F238E27FC236}">
                <a16:creationId xmlns="" xmlns:a16="http://schemas.microsoft.com/office/drawing/2014/main" id="{747D3C02-522A-43F5-A4EE-10B40B264DA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352800"/>
            <a:ext cx="4330700" cy="1016000"/>
            <a:chOff x="2496" y="2160"/>
            <a:chExt cx="2728" cy="640"/>
          </a:xfrm>
        </p:grpSpPr>
        <p:sp>
          <p:nvSpPr>
            <p:cNvPr id="57369" name="Rectangle 25">
              <a:extLst>
                <a:ext uri="{FF2B5EF4-FFF2-40B4-BE49-F238E27FC236}">
                  <a16:creationId xmlns="" xmlns:a16="http://schemas.microsoft.com/office/drawing/2014/main" id="{43880EA1-CB94-4952-85DA-261AD019B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152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b="1" dirty="0"/>
                <a:t>Large values are</a:t>
              </a:r>
            </a:p>
            <a:p>
              <a:r>
                <a:rPr lang="en-US" altLang="en-US" sz="2000" b="1" dirty="0"/>
                <a:t>stored in consecutive</a:t>
              </a:r>
            </a:p>
            <a:p>
              <a:r>
                <a:rPr lang="en-US" altLang="en-US" sz="2000" b="1" dirty="0"/>
                <a:t>memory locations</a:t>
              </a:r>
            </a:p>
          </p:txBody>
        </p:sp>
        <p:sp>
          <p:nvSpPr>
            <p:cNvPr id="57370" name="AutoShape 26">
              <a:extLst>
                <a:ext uri="{FF2B5EF4-FFF2-40B4-BE49-F238E27FC236}">
                  <a16:creationId xmlns="" xmlns:a16="http://schemas.microsoft.com/office/drawing/2014/main" id="{7436E677-B584-4093-BEC5-D9386C1EA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256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12700">
              <a:solidFill>
                <a:srgbClr val="FFFF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7371" name="Group 27">
              <a:extLst>
                <a:ext uri="{FF2B5EF4-FFF2-40B4-BE49-F238E27FC236}">
                  <a16:creationId xmlns="" xmlns:a16="http://schemas.microsoft.com/office/drawing/2014/main" id="{80D2F4E6-240E-4389-952C-BBE1DA455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208"/>
              <a:ext cx="912" cy="480"/>
              <a:chOff x="4128" y="1920"/>
              <a:chExt cx="912" cy="480"/>
            </a:xfrm>
          </p:grpSpPr>
          <p:sp>
            <p:nvSpPr>
              <p:cNvPr id="57372" name="Rectangle 28">
                <a:extLst>
                  <a:ext uri="{FF2B5EF4-FFF2-40B4-BE49-F238E27FC236}">
                    <a16:creationId xmlns="" xmlns:a16="http://schemas.microsoft.com/office/drawing/2014/main" id="{101B66FE-9EA7-40E1-B1E0-793D2B7FC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912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3" name="Rectangle 29">
                <a:extLst>
                  <a:ext uri="{FF2B5EF4-FFF2-40B4-BE49-F238E27FC236}">
                    <a16:creationId xmlns="" xmlns:a16="http://schemas.microsoft.com/office/drawing/2014/main" id="{6BA9F0E4-1097-4235-B59C-B9DBA8B53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912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FF99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57377" name="Group 33">
            <a:extLst>
              <a:ext uri="{FF2B5EF4-FFF2-40B4-BE49-F238E27FC236}">
                <a16:creationId xmlns="" xmlns:a16="http://schemas.microsoft.com/office/drawing/2014/main" id="{1EA349BF-9B64-4817-AD8B-EFC1B803D2D9}"/>
              </a:ext>
            </a:extLst>
          </p:cNvPr>
          <p:cNvGrpSpPr>
            <a:grpSpLocks/>
          </p:cNvGrpSpPr>
          <p:nvPr/>
        </p:nvGrpSpPr>
        <p:grpSpPr bwMode="auto">
          <a:xfrm>
            <a:off x="4695826" y="1981201"/>
            <a:ext cx="5057775" cy="1006475"/>
            <a:chOff x="1998" y="1248"/>
            <a:chExt cx="3186" cy="634"/>
          </a:xfrm>
        </p:grpSpPr>
        <p:sp>
          <p:nvSpPr>
            <p:cNvPr id="57374" name="Text Box 30">
              <a:extLst>
                <a:ext uri="{FF2B5EF4-FFF2-40B4-BE49-F238E27FC236}">
                  <a16:creationId xmlns="" xmlns:a16="http://schemas.microsoft.com/office/drawing/2014/main" id="{C1B716AC-94A7-4AA5-98D9-FAF64638E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1449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Courier New" panose="02070309020205020404" pitchFamily="49" charset="0"/>
                </a:rPr>
                <a:t>10011010</a:t>
              </a:r>
            </a:p>
          </p:txBody>
        </p:sp>
        <p:sp>
          <p:nvSpPr>
            <p:cNvPr id="57375" name="Text Box 31">
              <a:extLst>
                <a:ext uri="{FF2B5EF4-FFF2-40B4-BE49-F238E27FC236}">
                  <a16:creationId xmlns="" xmlns:a16="http://schemas.microsoft.com/office/drawing/2014/main" id="{88C9D58E-0901-48B6-A8FE-8A9C8B8AF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48"/>
              <a:ext cx="196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 b="1" dirty="0"/>
                <a:t>Each memory cell stores a set number of bits (usually 8 bits, or one </a:t>
              </a:r>
              <a:r>
                <a:rPr lang="en-US" altLang="en-US" sz="2000" b="1" i="1" dirty="0"/>
                <a:t>byte</a:t>
              </a:r>
              <a:r>
                <a:rPr lang="en-US" altLang="en-US" sz="2000" b="1" dirty="0"/>
                <a:t>)</a:t>
              </a:r>
            </a:p>
          </p:txBody>
        </p:sp>
        <p:sp>
          <p:nvSpPr>
            <p:cNvPr id="57376" name="Line 32">
              <a:extLst>
                <a:ext uri="{FF2B5EF4-FFF2-40B4-BE49-F238E27FC236}">
                  <a16:creationId xmlns="" xmlns:a16="http://schemas.microsoft.com/office/drawing/2014/main" id="{B75C5488-2384-4328-BD21-24B75A9A0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566"/>
              <a:ext cx="240" cy="0"/>
            </a:xfrm>
            <a:prstGeom prst="line">
              <a:avLst/>
            </a:prstGeom>
            <a:noFill/>
            <a:ln w="12700">
              <a:solidFill>
                <a:srgbClr val="FFFF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C6491E2F-0C40-4582-92E3-3C04761F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3E13-5097-4C9C-80F2-3C8BF490BD5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F6D29584-C2C6-47F0-9BE5-C1CB9F323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Storage Capacity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D3D818A4-9D95-4AEC-96B5-8CD81160E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8650" y="1502568"/>
            <a:ext cx="8305800" cy="17049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Every memory device has a </a:t>
            </a:r>
            <a:r>
              <a:rPr lang="en-US" altLang="en-US" i="1" dirty="0"/>
              <a:t>storage capacity</a:t>
            </a:r>
            <a:r>
              <a:rPr lang="en-US" altLang="en-US" dirty="0"/>
              <a:t>, indicating the number of bytes it can hold</a:t>
            </a:r>
          </a:p>
          <a:p>
            <a:r>
              <a:rPr lang="en-US" altLang="en-US" dirty="0"/>
              <a:t>Capacities are expressed in various units: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="" xmlns:a16="http://schemas.microsoft.com/office/drawing/2014/main" id="{7539E251-CE12-4C69-8B57-F60C16EA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671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latin typeface="+mn-lt"/>
              </a:rPr>
              <a:t>KB	2</a:t>
            </a:r>
            <a:r>
              <a:rPr lang="en-US" altLang="en-US" b="1" baseline="50000" dirty="0">
                <a:latin typeface="+mn-lt"/>
              </a:rPr>
              <a:t>10</a:t>
            </a:r>
            <a:r>
              <a:rPr lang="en-US" altLang="en-US" b="1" dirty="0">
                <a:latin typeface="+mn-lt"/>
              </a:rPr>
              <a:t>  =  1024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="" xmlns:a16="http://schemas.microsoft.com/office/drawing/2014/main" id="{C873E3BC-1660-43E4-81B2-2C6AF9F9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48113"/>
            <a:ext cx="4428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latin typeface="+mn-lt"/>
              </a:rPr>
              <a:t>MB	220  (over 1 million)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="" xmlns:a16="http://schemas.microsoft.com/office/drawing/2014/main" id="{0A9A9FAF-E5D6-4F6B-890A-205D7107C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4430713"/>
            <a:ext cx="4348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latin typeface="+mn-lt"/>
              </a:rPr>
              <a:t>GB	230  (over 1 billion)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="" xmlns:a16="http://schemas.microsoft.com/office/drawing/2014/main" id="{9EDDBE11-B397-4F9C-9B08-D26465FD6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913313"/>
            <a:ext cx="4361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49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latin typeface="+mn-lt"/>
              </a:rPr>
              <a:t>TB	240  (over 1 trillion)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="" xmlns:a16="http://schemas.microsoft.com/office/drawing/2014/main" id="{ED6AD6A9-84E8-4F78-B383-4DF7D552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2895600"/>
            <a:ext cx="570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01788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u="sng" dirty="0">
                <a:latin typeface="+mn-lt"/>
              </a:rPr>
              <a:t>Unit	Symbol	Number of Bytes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="" xmlns:a16="http://schemas.microsoft.com/office/drawing/2014/main" id="{44DF3DB3-E686-4639-BBF3-1F665029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3505200"/>
            <a:ext cx="1455848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en-US" sz="2400" b="1" dirty="0"/>
              <a:t>kilobyte</a:t>
            </a:r>
          </a:p>
          <a:p>
            <a:pPr>
              <a:spcAft>
                <a:spcPct val="30000"/>
              </a:spcAft>
            </a:pPr>
            <a:r>
              <a:rPr lang="en-US" altLang="en-US" sz="2400" b="1" dirty="0"/>
              <a:t>megabyte</a:t>
            </a:r>
          </a:p>
          <a:p>
            <a:pPr>
              <a:spcAft>
                <a:spcPct val="30000"/>
              </a:spcAft>
            </a:pPr>
            <a:r>
              <a:rPr lang="en-US" altLang="en-US" sz="2400" b="1" dirty="0"/>
              <a:t>gigabyte</a:t>
            </a:r>
          </a:p>
          <a:p>
            <a:pPr>
              <a:spcAft>
                <a:spcPct val="30000"/>
              </a:spcAft>
            </a:pPr>
            <a:r>
              <a:rPr lang="en-US" altLang="en-US" sz="2400" b="1" dirty="0"/>
              <a:t>terabyte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utoUpdateAnimBg="0"/>
      <p:bldP spid="25607" grpId="0" autoUpdateAnimBg="0"/>
      <p:bldP spid="25608" grpId="0" autoUpdateAnimBg="0"/>
      <p:bldP spid="25609" grpId="0" autoUpdateAnimBg="0"/>
      <p:bldP spid="25610" grpId="0" autoUpdateAnimBg="0"/>
      <p:bldP spid="2561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A8AECC-7C3A-46B0-8315-50CE3998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7034-6505-4BD4-A054-C9DCB5BD593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70282BF6-B6BA-4A68-AA02-4960E2ABB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Memory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3178DE76-B6D5-4687-ADF6-DE0E969DA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1611756"/>
            <a:ext cx="11029615" cy="454408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2400" dirty="0"/>
              <a:t>Main memory is </a:t>
            </a:r>
            <a:r>
              <a:rPr lang="en-US" altLang="en-US" sz="2400" i="1" dirty="0"/>
              <a:t>volatile</a:t>
            </a:r>
            <a:r>
              <a:rPr lang="en-US" altLang="en-US" sz="2400" dirty="0"/>
              <a:t>  -  stored information is lost if the electric power is removed</a:t>
            </a:r>
          </a:p>
          <a:p>
            <a:r>
              <a:rPr lang="en-US" altLang="en-US" sz="2400" dirty="0"/>
              <a:t>Secondary memory devices are </a:t>
            </a:r>
            <a:r>
              <a:rPr lang="en-US" altLang="en-US" sz="2400" i="1" dirty="0"/>
              <a:t>nonvolatile</a:t>
            </a:r>
          </a:p>
          <a:p>
            <a:r>
              <a:rPr lang="en-US" altLang="en-US" sz="2400" dirty="0"/>
              <a:t>Main memory and disks are </a:t>
            </a:r>
            <a:r>
              <a:rPr lang="en-US" altLang="en-US" sz="2400" i="1" dirty="0"/>
              <a:t>direct access</a:t>
            </a:r>
            <a:r>
              <a:rPr lang="en-US" altLang="en-US" sz="2400" dirty="0"/>
              <a:t> devices - information can be reached directly</a:t>
            </a:r>
          </a:p>
          <a:p>
            <a:r>
              <a:rPr lang="en-US" altLang="en-US" sz="2400" dirty="0"/>
              <a:t>The terms direct access and </a:t>
            </a:r>
            <a:r>
              <a:rPr lang="en-US" altLang="en-US" sz="2400" i="1" dirty="0"/>
              <a:t>random access</a:t>
            </a:r>
            <a:r>
              <a:rPr lang="en-US" altLang="en-US" sz="2400" dirty="0"/>
              <a:t> are often used interchangeably</a:t>
            </a:r>
          </a:p>
          <a:p>
            <a:r>
              <a:rPr lang="en-US" altLang="en-US" sz="2400" dirty="0"/>
              <a:t>A magnetic tape is a </a:t>
            </a:r>
            <a:r>
              <a:rPr lang="en-US" altLang="en-US" sz="2400" i="1" dirty="0"/>
              <a:t>sequential access</a:t>
            </a:r>
            <a:r>
              <a:rPr lang="en-US" altLang="en-US" sz="2400" dirty="0"/>
              <a:t> device since its data is arranged in a linear order  -  you must get by the intervening data in order to access other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9DAC8F-72B4-4118-9AAE-1681A5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2D7F-D730-4D22-B915-D5A3846E03B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BE216BD9-10BE-466A-917A-F202DFD88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RAM vs. ROM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0571A829-08C0-4E81-8009-EA63B9254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1764089"/>
            <a:ext cx="11029615" cy="3634486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r>
              <a:rPr lang="en-US" altLang="en-US" sz="2400" i="1" dirty="0"/>
              <a:t>RAM</a:t>
            </a:r>
            <a:r>
              <a:rPr lang="en-US" altLang="en-US" sz="2400" dirty="0"/>
              <a:t>  -  Random Access Memory (direct access)</a:t>
            </a:r>
          </a:p>
          <a:p>
            <a:r>
              <a:rPr lang="en-US" altLang="en-US" sz="2400" i="1" dirty="0"/>
              <a:t>ROM</a:t>
            </a:r>
            <a:r>
              <a:rPr lang="en-US" altLang="en-US" sz="2400" dirty="0"/>
              <a:t>  -  Read-Only Memory</a:t>
            </a:r>
          </a:p>
          <a:p>
            <a:pPr lvl="3"/>
            <a:endParaRPr lang="en-US" altLang="en-US" sz="1600" dirty="0"/>
          </a:p>
          <a:p>
            <a:r>
              <a:rPr lang="en-US" altLang="en-US" sz="2400" dirty="0"/>
              <a:t>The terms RAM and main memory are basically interchangeable</a:t>
            </a:r>
          </a:p>
          <a:p>
            <a:pPr lvl="3"/>
            <a:endParaRPr lang="en-US" altLang="en-US" sz="1600" dirty="0"/>
          </a:p>
          <a:p>
            <a:r>
              <a:rPr lang="en-US" altLang="en-US" sz="2400" dirty="0"/>
              <a:t>ROM could be a set of memory chips, or a separate device, such as a CD ROM</a:t>
            </a:r>
          </a:p>
          <a:p>
            <a:pPr lvl="4"/>
            <a:endParaRPr lang="en-US" altLang="en-US" sz="1600" dirty="0"/>
          </a:p>
          <a:p>
            <a:r>
              <a:rPr lang="en-US" altLang="en-US" sz="2400" dirty="0"/>
              <a:t>Both RAM and ROM are random (direct) access devices!</a:t>
            </a:r>
          </a:p>
          <a:p>
            <a:r>
              <a:rPr lang="en-US" altLang="en-US" sz="2400" dirty="0"/>
              <a:t>RAM should probably be called Read-Write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E63325A0-3D4B-4B07-8ECF-F53EE8CB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A573-A156-430A-9FB6-4C132BCEE31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271EE683-9AA2-4154-9E17-2F160651F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2480" y="219384"/>
            <a:ext cx="11029616" cy="1188720"/>
          </a:xfrm>
        </p:spPr>
        <p:txBody>
          <a:bodyPr/>
          <a:lstStyle/>
          <a:p>
            <a:r>
              <a:rPr lang="en-US" altLang="en-US" dirty="0"/>
              <a:t>The Central Processing Unit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930D88F8-BD0C-401E-BC1B-B3119C05A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1" y="1571626"/>
            <a:ext cx="8305800" cy="1095375"/>
          </a:xfrm>
        </p:spPr>
        <p:txBody>
          <a:bodyPr/>
          <a:lstStyle/>
          <a:p>
            <a:r>
              <a:rPr lang="en-US" altLang="en-US" dirty="0"/>
              <a:t>A CPU is also called a </a:t>
            </a:r>
            <a:r>
              <a:rPr lang="en-US" altLang="en-US" i="1" dirty="0"/>
              <a:t>microprocessor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It continuously follows the </a:t>
            </a:r>
            <a:r>
              <a:rPr lang="en-US" altLang="en-US" i="1" dirty="0"/>
              <a:t>fetch-decode-execute cycle: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8380" name="AutoShape 12">
            <a:extLst>
              <a:ext uri="{FF2B5EF4-FFF2-40B4-BE49-F238E27FC236}">
                <a16:creationId xmlns="" xmlns:a16="http://schemas.microsoft.com/office/drawing/2014/main" id="{6E9035DE-1491-4D0B-A156-50AFA91199C1}"/>
              </a:ext>
            </a:extLst>
          </p:cNvPr>
          <p:cNvSpPr>
            <a:spLocks noChangeArrowheads="1"/>
          </p:cNvSpPr>
          <p:nvPr/>
        </p:nvSpPr>
        <p:spPr bwMode="auto">
          <a:xfrm rot="21566316">
            <a:off x="4419600" y="3352800"/>
            <a:ext cx="685800" cy="762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8388" name="Group 20">
            <a:extLst>
              <a:ext uri="{FF2B5EF4-FFF2-40B4-BE49-F238E27FC236}">
                <a16:creationId xmlns="" xmlns:a16="http://schemas.microsoft.com/office/drawing/2014/main" id="{6D4CF9ED-4981-4B1E-8805-BEF26384B60D}"/>
              </a:ext>
            </a:extLst>
          </p:cNvPr>
          <p:cNvGrpSpPr>
            <a:grpSpLocks/>
          </p:cNvGrpSpPr>
          <p:nvPr/>
        </p:nvGrpSpPr>
        <p:grpSpPr bwMode="auto">
          <a:xfrm>
            <a:off x="3810001" y="2667001"/>
            <a:ext cx="4854575" cy="1204913"/>
            <a:chOff x="1574" y="1641"/>
            <a:chExt cx="3058" cy="759"/>
          </a:xfrm>
        </p:grpSpPr>
        <p:sp>
          <p:nvSpPr>
            <p:cNvPr id="58372" name="AutoShape 4">
              <a:extLst>
                <a:ext uri="{FF2B5EF4-FFF2-40B4-BE49-F238E27FC236}">
                  <a16:creationId xmlns="" xmlns:a16="http://schemas.microsoft.com/office/drawing/2014/main" id="{DF76C5F7-96C2-44C2-96BD-663CEFBC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968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2"/>
                  </a:solidFill>
                </a:rPr>
                <a:t>fetch</a:t>
              </a:r>
              <a:endParaRPr lang="en-US" altLang="en-US"/>
            </a:p>
          </p:txBody>
        </p:sp>
        <p:sp>
          <p:nvSpPr>
            <p:cNvPr id="58382" name="Text Box 14">
              <a:extLst>
                <a:ext uri="{FF2B5EF4-FFF2-40B4-BE49-F238E27FC236}">
                  <a16:creationId xmlns="" xmlns:a16="http://schemas.microsoft.com/office/drawing/2014/main" id="{B36E844B-6A35-464F-AF7E-DD856F0C6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1641"/>
              <a:ext cx="30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Retrieve an instruction from main memory</a:t>
              </a:r>
            </a:p>
          </p:txBody>
        </p:sp>
      </p:grpSp>
      <p:grpSp>
        <p:nvGrpSpPr>
          <p:cNvPr id="58389" name="Group 21">
            <a:extLst>
              <a:ext uri="{FF2B5EF4-FFF2-40B4-BE49-F238E27FC236}">
                <a16:creationId xmlns="" xmlns:a16="http://schemas.microsoft.com/office/drawing/2014/main" id="{048C4546-FD24-466C-AB83-8DFD59AC79FD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3427413"/>
            <a:ext cx="3025775" cy="2330450"/>
            <a:chOff x="3168" y="2159"/>
            <a:chExt cx="1906" cy="1468"/>
          </a:xfrm>
        </p:grpSpPr>
        <p:sp>
          <p:nvSpPr>
            <p:cNvPr id="58374" name="AutoShape 6">
              <a:extLst>
                <a:ext uri="{FF2B5EF4-FFF2-40B4-BE49-F238E27FC236}">
                  <a16:creationId xmlns="" xmlns:a16="http://schemas.microsoft.com/office/drawing/2014/main" id="{B332D31D-D908-4352-A93A-B66335865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88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2"/>
                  </a:solidFill>
                </a:rPr>
                <a:t>decode</a:t>
              </a:r>
              <a:endParaRPr lang="en-US" altLang="en-US"/>
            </a:p>
          </p:txBody>
        </p:sp>
        <p:sp>
          <p:nvSpPr>
            <p:cNvPr id="58379" name="AutoShape 11">
              <a:extLst>
                <a:ext uri="{FF2B5EF4-FFF2-40B4-BE49-F238E27FC236}">
                  <a16:creationId xmlns="" xmlns:a16="http://schemas.microsoft.com/office/drawing/2014/main" id="{14CC96D7-6A50-485E-84B9-4C85554D78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164787">
              <a:off x="3336" y="2135"/>
              <a:ext cx="432" cy="48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3" name="Text Box 15">
              <a:extLst>
                <a:ext uri="{FF2B5EF4-FFF2-40B4-BE49-F238E27FC236}">
                  <a16:creationId xmlns="" xmlns:a16="http://schemas.microsoft.com/office/drawing/2014/main" id="{666729D4-D936-4E61-B27E-F67A7C09D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" y="3185"/>
              <a:ext cx="146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Determine what the</a:t>
              </a:r>
            </a:p>
            <a:p>
              <a:r>
                <a:rPr lang="en-US" altLang="en-US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instruction is</a:t>
              </a:r>
            </a:p>
          </p:txBody>
        </p:sp>
      </p:grpSp>
      <p:grpSp>
        <p:nvGrpSpPr>
          <p:cNvPr id="58390" name="Group 22">
            <a:extLst>
              <a:ext uri="{FF2B5EF4-FFF2-40B4-BE49-F238E27FC236}">
                <a16:creationId xmlns="" xmlns:a16="http://schemas.microsoft.com/office/drawing/2014/main" id="{4CBB7D86-0CB2-458D-B25F-9A806561050C}"/>
              </a:ext>
            </a:extLst>
          </p:cNvPr>
          <p:cNvGrpSpPr>
            <a:grpSpLocks/>
          </p:cNvGrpSpPr>
          <p:nvPr/>
        </p:nvGrpSpPr>
        <p:grpSpPr bwMode="auto">
          <a:xfrm>
            <a:off x="3205164" y="4267201"/>
            <a:ext cx="3195637" cy="1497013"/>
            <a:chOff x="1059" y="2688"/>
            <a:chExt cx="2013" cy="943"/>
          </a:xfrm>
        </p:grpSpPr>
        <p:sp>
          <p:nvSpPr>
            <p:cNvPr id="58375" name="AutoShape 7">
              <a:extLst>
                <a:ext uri="{FF2B5EF4-FFF2-40B4-BE49-F238E27FC236}">
                  <a16:creationId xmlns="" xmlns:a16="http://schemas.microsoft.com/office/drawing/2014/main" id="{8FA2DEE6-2763-4B7D-A27C-583740DC1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88"/>
              <a:ext cx="960" cy="43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2"/>
                  </a:solidFill>
                </a:rPr>
                <a:t>execute</a:t>
              </a:r>
              <a:endParaRPr lang="en-US" altLang="en-US"/>
            </a:p>
          </p:txBody>
        </p:sp>
        <p:sp>
          <p:nvSpPr>
            <p:cNvPr id="58381" name="AutoShape 13">
              <a:extLst>
                <a:ext uri="{FF2B5EF4-FFF2-40B4-BE49-F238E27FC236}">
                  <a16:creationId xmlns="" xmlns:a16="http://schemas.microsoft.com/office/drawing/2014/main" id="{88409971-EB8F-4F9B-B0DE-B6652ABD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76"/>
              <a:ext cx="576" cy="28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4" name="Text Box 16">
              <a:extLst>
                <a:ext uri="{FF2B5EF4-FFF2-40B4-BE49-F238E27FC236}">
                  <a16:creationId xmlns="" xmlns:a16="http://schemas.microsoft.com/office/drawing/2014/main" id="{068EF4BC-4BF3-4B83-89F6-AA7128E25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" y="3185"/>
              <a:ext cx="99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b="1" dirty="0"/>
                <a:t>Carry out the</a:t>
              </a:r>
            </a:p>
            <a:p>
              <a:pPr algn="r"/>
              <a:r>
                <a:rPr lang="en-US" altLang="en-US" sz="2000" b="1" dirty="0"/>
                <a:t>instruction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E539C6A4-4233-4311-8B6D-D27E7FC9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4303-5D1F-4E6A-B80F-891D0D109099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4E8B297B-EEA4-4F02-86B3-0F3AEE514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56467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The Central Processing Unit (CPU)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C144C371-A05D-4850-B996-4ECA44F04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266826"/>
            <a:ext cx="8305800" cy="6381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The CPU contains:</a:t>
            </a:r>
          </a:p>
          <a:p>
            <a:pPr>
              <a:buFont typeface="Monotype Sorts" pitchFamily="2" charset="2"/>
              <a:buNone/>
            </a:pPr>
            <a:endParaRPr lang="en-US" altLang="en-US" sz="2000"/>
          </a:p>
        </p:txBody>
      </p:sp>
      <p:sp>
        <p:nvSpPr>
          <p:cNvPr id="28676" name="Rectangle 4">
            <a:extLst>
              <a:ext uri="{FF2B5EF4-FFF2-40B4-BE49-F238E27FC236}">
                <a16:creationId xmlns="" xmlns:a16="http://schemas.microsoft.com/office/drawing/2014/main" id="{D561F021-4D95-4B81-B4B9-EF8B9921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0"/>
            <a:ext cx="2667000" cy="609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solidFill>
                  <a:schemeClr val="bg2"/>
                </a:solidFill>
              </a:rPr>
              <a:t>Arithmetic / Logic Unit</a:t>
            </a:r>
          </a:p>
        </p:txBody>
      </p:sp>
      <p:sp>
        <p:nvSpPr>
          <p:cNvPr id="28678" name="AutoShape 6">
            <a:extLst>
              <a:ext uri="{FF2B5EF4-FFF2-40B4-BE49-F238E27FC236}">
                <a16:creationId xmlns="" xmlns:a16="http://schemas.microsoft.com/office/drawing/2014/main" id="{53AEFCD6-0BC1-4AC5-BA93-C77B1D80D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00600"/>
            <a:ext cx="2057400" cy="685800"/>
          </a:xfrm>
          <a:prstGeom prst="cube">
            <a:avLst>
              <a:gd name="adj" fmla="val 8523"/>
            </a:avLst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solidFill>
                  <a:schemeClr val="bg2"/>
                </a:solidFill>
              </a:rPr>
              <a:t>Registers</a:t>
            </a:r>
            <a:endParaRPr lang="en-US" altLang="en-US"/>
          </a:p>
        </p:txBody>
      </p:sp>
      <p:sp>
        <p:nvSpPr>
          <p:cNvPr id="28680" name="Rectangle 8">
            <a:extLst>
              <a:ext uri="{FF2B5EF4-FFF2-40B4-BE49-F238E27FC236}">
                <a16:creationId xmlns="" xmlns:a16="http://schemas.microsoft.com/office/drawing/2014/main" id="{C90ADD8E-093C-4F45-B37B-3319F927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581400"/>
            <a:ext cx="1981200" cy="609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solidFill>
                  <a:schemeClr val="bg2"/>
                </a:solidFill>
              </a:rPr>
              <a:t>Control Unit</a:t>
            </a:r>
          </a:p>
        </p:txBody>
      </p:sp>
      <p:sp>
        <p:nvSpPr>
          <p:cNvPr id="28682" name="AutoShape 10">
            <a:extLst>
              <a:ext uri="{FF2B5EF4-FFF2-40B4-BE49-F238E27FC236}">
                <a16:creationId xmlns="" xmlns:a16="http://schemas.microsoft.com/office/drawing/2014/main" id="{92D6BD49-F071-44C0-88FB-23790A414BF2}"/>
              </a:ext>
            </a:extLst>
          </p:cNvPr>
          <p:cNvSpPr>
            <a:spLocks/>
          </p:cNvSpPr>
          <p:nvPr/>
        </p:nvSpPr>
        <p:spPr bwMode="auto">
          <a:xfrm>
            <a:off x="7010401" y="4648201"/>
            <a:ext cx="1789113" cy="714375"/>
          </a:xfrm>
          <a:prstGeom prst="accentCallout2">
            <a:avLst>
              <a:gd name="adj1" fmla="val 16000"/>
              <a:gd name="adj2" fmla="val -4259"/>
              <a:gd name="adj3" fmla="val 16000"/>
              <a:gd name="adj4" fmla="val -35671"/>
              <a:gd name="adj5" fmla="val 46222"/>
              <a:gd name="adj6" fmla="val -68236"/>
            </a:avLst>
          </a:prstGeom>
          <a:solidFill>
            <a:schemeClr val="bg1"/>
          </a:solidFill>
          <a:ln w="12700">
            <a:solidFill>
              <a:srgbClr val="FFFF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/>
              <a:t>Small storage areas</a:t>
            </a:r>
          </a:p>
        </p:txBody>
      </p:sp>
      <p:sp>
        <p:nvSpPr>
          <p:cNvPr id="28683" name="AutoShape 11">
            <a:extLst>
              <a:ext uri="{FF2B5EF4-FFF2-40B4-BE49-F238E27FC236}">
                <a16:creationId xmlns="" xmlns:a16="http://schemas.microsoft.com/office/drawing/2014/main" id="{35B28500-D59F-45AC-B3E5-75F56E79245B}"/>
              </a:ext>
            </a:extLst>
          </p:cNvPr>
          <p:cNvSpPr>
            <a:spLocks/>
          </p:cNvSpPr>
          <p:nvPr/>
        </p:nvSpPr>
        <p:spPr bwMode="auto">
          <a:xfrm>
            <a:off x="7010400" y="2286001"/>
            <a:ext cx="2667000" cy="714375"/>
          </a:xfrm>
          <a:prstGeom prst="accentCallout2">
            <a:avLst>
              <a:gd name="adj1" fmla="val 16000"/>
              <a:gd name="adj2" fmla="val -2856"/>
              <a:gd name="adj3" fmla="val 16000"/>
              <a:gd name="adj4" fmla="val -18870"/>
              <a:gd name="adj5" fmla="val 34889"/>
              <a:gd name="adj6" fmla="val -35477"/>
            </a:avLst>
          </a:prstGeom>
          <a:solidFill>
            <a:schemeClr val="bg1"/>
          </a:solidFill>
          <a:ln w="12700">
            <a:solidFill>
              <a:srgbClr val="FFFF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/>
              <a:t>Performs calculations and decisions</a:t>
            </a:r>
          </a:p>
        </p:txBody>
      </p:sp>
      <p:sp>
        <p:nvSpPr>
          <p:cNvPr id="28684" name="AutoShape 12">
            <a:extLst>
              <a:ext uri="{FF2B5EF4-FFF2-40B4-BE49-F238E27FC236}">
                <a16:creationId xmlns="" xmlns:a16="http://schemas.microsoft.com/office/drawing/2014/main" id="{E5FFEA42-92AD-4363-B826-05CFE3241108}"/>
              </a:ext>
            </a:extLst>
          </p:cNvPr>
          <p:cNvSpPr>
            <a:spLocks/>
          </p:cNvSpPr>
          <p:nvPr/>
        </p:nvSpPr>
        <p:spPr bwMode="auto">
          <a:xfrm>
            <a:off x="7010400" y="3429001"/>
            <a:ext cx="2057400" cy="714375"/>
          </a:xfrm>
          <a:prstGeom prst="accentCallout2">
            <a:avLst>
              <a:gd name="adj1" fmla="val 16000"/>
              <a:gd name="adj2" fmla="val -3704"/>
              <a:gd name="adj3" fmla="val 16000"/>
              <a:gd name="adj4" fmla="val -31634"/>
              <a:gd name="adj5" fmla="val 41111"/>
              <a:gd name="adj6" fmla="val -60569"/>
            </a:avLst>
          </a:prstGeom>
          <a:solidFill>
            <a:schemeClr val="bg1"/>
          </a:solidFill>
          <a:ln w="12700">
            <a:solidFill>
              <a:srgbClr val="FFFF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/>
              <a:t>Coordinates processing steps</a:t>
            </a:r>
          </a:p>
        </p:txBody>
      </p:sp>
      <p:sp>
        <p:nvSpPr>
          <p:cNvPr id="28685" name="AutoShape 13">
            <a:extLst>
              <a:ext uri="{FF2B5EF4-FFF2-40B4-BE49-F238E27FC236}">
                <a16:creationId xmlns="" xmlns:a16="http://schemas.microsoft.com/office/drawing/2014/main" id="{90C2BB80-D0CE-4A94-9C1D-CA48D0A0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70100"/>
            <a:ext cx="3117850" cy="36449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8688" name="Group 16">
            <a:extLst>
              <a:ext uri="{FF2B5EF4-FFF2-40B4-BE49-F238E27FC236}">
                <a16:creationId xmlns="" xmlns:a16="http://schemas.microsoft.com/office/drawing/2014/main" id="{859233AF-2711-4F2F-A095-284BEB8E25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228600" cy="1676400"/>
            <a:chOff x="1920" y="1920"/>
            <a:chExt cx="144" cy="1056"/>
          </a:xfrm>
        </p:grpSpPr>
        <p:sp>
          <p:nvSpPr>
            <p:cNvPr id="28686" name="AutoShape 14">
              <a:extLst>
                <a:ext uri="{FF2B5EF4-FFF2-40B4-BE49-F238E27FC236}">
                  <a16:creationId xmlns="" xmlns:a16="http://schemas.microsoft.com/office/drawing/2014/main" id="{7F8A23CD-3866-4E67-8D60-A5DC2B11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144" cy="288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87" name="AutoShape 15">
              <a:extLst>
                <a:ext uri="{FF2B5EF4-FFF2-40B4-BE49-F238E27FC236}">
                  <a16:creationId xmlns="" xmlns:a16="http://schemas.microsoft.com/office/drawing/2014/main" id="{49E93EA7-C35D-40ED-A40E-D2588464F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688"/>
              <a:ext cx="144" cy="288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78" grpId="0" animBg="1" autoUpdateAnimBg="0"/>
      <p:bldP spid="28680" grpId="0" animBg="1" autoUpdateAnimBg="0"/>
      <p:bldP spid="28682" grpId="0" animBg="1" autoUpdateAnimBg="0"/>
      <p:bldP spid="28683" grpId="0" animBg="1" autoUpdateAnimBg="0"/>
      <p:bldP spid="28684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0EF50B-312C-4C52-ADA2-E307C3F1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88C5-70DA-4213-B1F7-C27984F3DE18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57B350F2-C248-4C54-A6CB-9A6C64307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The Central Processing Unit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220A547D-2414-4E74-873D-1910859BF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The speed of a CPU is controlled by the </a:t>
            </a:r>
            <a:r>
              <a:rPr lang="en-US" altLang="en-US" i="1"/>
              <a:t>system clock</a:t>
            </a:r>
          </a:p>
          <a:p>
            <a:pPr lvl="4"/>
            <a:endParaRPr lang="en-US" altLang="en-US"/>
          </a:p>
          <a:p>
            <a:r>
              <a:rPr lang="en-US" altLang="en-US"/>
              <a:t>The system clock generates an electronic pulse at regular intervals</a:t>
            </a:r>
          </a:p>
          <a:p>
            <a:pPr lvl="4"/>
            <a:endParaRPr lang="en-US" altLang="en-US"/>
          </a:p>
          <a:p>
            <a:r>
              <a:rPr lang="en-US" altLang="en-US"/>
              <a:t>The pulses coordinate the activities of the CPU</a:t>
            </a:r>
          </a:p>
          <a:p>
            <a:pPr lvl="4"/>
            <a:endParaRPr lang="en-US" altLang="en-US"/>
          </a:p>
          <a:p>
            <a:r>
              <a:rPr lang="en-US" altLang="en-US"/>
              <a:t>The speed is measured in </a:t>
            </a:r>
            <a:r>
              <a:rPr lang="en-US" altLang="en-US" i="1"/>
              <a:t>megahertz</a:t>
            </a:r>
            <a:r>
              <a:rPr lang="en-US" altLang="en-US"/>
              <a:t> (MHz)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7AFF6-05AD-4B5A-8F09-7FF29907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4613"/>
          </a:xfrm>
        </p:spPr>
        <p:txBody>
          <a:bodyPr/>
          <a:lstStyle/>
          <a:p>
            <a:r>
              <a:rPr lang="en-IN" dirty="0"/>
              <a:t>Device Technologies  Fabrication of an 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91361D-50AE-4092-8C5B-C09F56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8295"/>
            <a:ext cx="11029615" cy="5359791"/>
          </a:xfrm>
        </p:spPr>
        <p:txBody>
          <a:bodyPr>
            <a:normAutofit/>
          </a:bodyPr>
          <a:lstStyle/>
          <a:p>
            <a:r>
              <a:rPr lang="en-US" sz="2400" dirty="0"/>
              <a:t>Transistors and connection are made from many layers (typical 10 to 15 in CMOS) built on top of one another </a:t>
            </a:r>
          </a:p>
          <a:p>
            <a:r>
              <a:rPr lang="en-US" sz="2400" dirty="0"/>
              <a:t> Each layer has a special pattern defined by a mask </a:t>
            </a:r>
          </a:p>
          <a:p>
            <a:r>
              <a:rPr lang="en-US" sz="2400" dirty="0"/>
              <a:t> One important aspect of an IC is the length of a smallest transistor that can be fabricated </a:t>
            </a:r>
          </a:p>
          <a:p>
            <a:pPr marL="324000" lvl="1" indent="0">
              <a:buNone/>
            </a:pPr>
            <a:r>
              <a:rPr lang="en-US" sz="2000" dirty="0"/>
              <a:t>– It is measured in micron (</a:t>
            </a:r>
            <a:r>
              <a:rPr lang="en-US" sz="2000" dirty="0" err="1"/>
              <a:t>μm</a:t>
            </a:r>
            <a:r>
              <a:rPr lang="en-US" sz="2000" dirty="0"/>
              <a:t>, 10-6 meter) – E.g., we may say an IC is built with 0.50 </a:t>
            </a:r>
            <a:r>
              <a:rPr lang="en-US" sz="2000" dirty="0" err="1"/>
              <a:t>μm</a:t>
            </a:r>
            <a:r>
              <a:rPr lang="en-US" sz="2000" dirty="0"/>
              <a:t> process</a:t>
            </a:r>
          </a:p>
          <a:p>
            <a:pPr marL="324000" lvl="1" indent="0">
              <a:buNone/>
            </a:pPr>
            <a:r>
              <a:rPr lang="en-US" sz="2000" dirty="0"/>
              <a:t> – The process continues to improve, as witnessed by Moore’s law</a:t>
            </a:r>
          </a:p>
          <a:p>
            <a:pPr marL="324000" lvl="1" indent="0">
              <a:buNone/>
            </a:pPr>
            <a:r>
              <a:rPr lang="en-US" sz="2000" dirty="0"/>
              <a:t> – The state-of-art process approaches less than a fraction of 0.1 </a:t>
            </a:r>
            <a:r>
              <a:rPr lang="en-US" sz="2000" dirty="0" err="1"/>
              <a:t>μm</a:t>
            </a:r>
            <a:r>
              <a:rPr lang="en-US" sz="2000" dirty="0"/>
              <a:t> (known as deep sub-micron)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293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746B7-68BB-4F80-8F96-AE2788F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2AAF931-3D34-46D4-9773-62754FBCC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450365"/>
            <a:ext cx="11029616" cy="61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355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8745AA-CAC6-4775-A3BE-1BA6BD86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Moore’s law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9938F2-DCB1-4956-B5CB-9E18924F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4905"/>
            <a:ext cx="11029615" cy="4540445"/>
          </a:xfrm>
        </p:spPr>
        <p:txBody>
          <a:bodyPr/>
          <a:lstStyle/>
          <a:p>
            <a:r>
              <a:rPr lang="en-US" sz="1800" dirty="0"/>
              <a:t> </a:t>
            </a:r>
            <a:r>
              <a:rPr lang="en-US" sz="2400" dirty="0"/>
              <a:t>Transistor geometry</a:t>
            </a:r>
          </a:p>
          <a:p>
            <a:r>
              <a:rPr lang="en-US" sz="2400" dirty="0"/>
              <a:t> Chips double its density (number of transistor) in every 18 months </a:t>
            </a:r>
          </a:p>
          <a:p>
            <a:r>
              <a:rPr lang="en-US" sz="2400" dirty="0"/>
              <a:t>Devices become smaller, faster and cheaper </a:t>
            </a:r>
          </a:p>
          <a:p>
            <a:r>
              <a:rPr lang="en-US" sz="2400" dirty="0"/>
              <a:t> Now a chip consists of hundreds of million gates</a:t>
            </a:r>
          </a:p>
          <a:p>
            <a:r>
              <a:rPr lang="en-US" sz="2400" dirty="0"/>
              <a:t> And we have a “wireless-PDA-MP3-player-camera-GPS-cell-phone” gadget soon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26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3A059-3ADF-4840-8FAF-3C066261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i="0" u="none" strike="noStrike" baseline="0" dirty="0">
                <a:solidFill>
                  <a:srgbClr val="84969C"/>
                </a:solidFill>
              </a:rPr>
              <a:t>PHYSICAL SYSTEM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C0ED27-97F9-43D4-AC33-7240E92E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774967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Set of interconnected objects or elements that realize some function.</a:t>
            </a:r>
          </a:p>
          <a:p>
            <a:pPr algn="l"/>
            <a:r>
              <a:rPr lang="en-IN" sz="2000" b="0" i="0" u="none" strike="noStrike" baseline="0" dirty="0">
                <a:latin typeface="Arial" panose="020B0604020202020204" pitchFamily="34" charset="0"/>
              </a:rPr>
              <a:t>Characterized by </a:t>
            </a:r>
          </a:p>
          <a:p>
            <a:pPr lvl="1"/>
            <a:r>
              <a:rPr lang="en-US" sz="2000" b="0" i="0" u="none" strike="noStrike" baseline="0" dirty="0">
                <a:latin typeface="Arial" panose="020B0604020202020204" pitchFamily="34" charset="0"/>
              </a:rPr>
              <a:t>a set of input signals,					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Arial" panose="020B0604020202020204" pitchFamily="34" charset="0"/>
              </a:rPr>
              <a:t>a set of output signals,</a:t>
            </a:r>
          </a:p>
          <a:p>
            <a:pPr lvl="1"/>
            <a:r>
              <a:rPr lang="en-US" sz="2000" b="0" i="0" u="none" strike="noStrike" baseline="0" dirty="0">
                <a:latin typeface="Arial" panose="020B0604020202020204" pitchFamily="34" charset="0"/>
              </a:rPr>
              <a:t> relation between input and output signals.</a:t>
            </a:r>
            <a:endParaRPr lang="en-IN" sz="2000" dirty="0"/>
          </a:p>
          <a:p>
            <a:pPr marL="0" indent="0" algn="l">
              <a:buNone/>
            </a:pPr>
            <a:r>
              <a:rPr lang="en-IN" sz="2000" b="0" i="0" u="none" strike="noStrike" baseline="0" dirty="0">
                <a:latin typeface="Wingdings" panose="05000000000000000000" pitchFamily="2" charset="2"/>
              </a:rPr>
              <a:t>			</a:t>
            </a:r>
          </a:p>
          <a:p>
            <a:pPr algn="l"/>
            <a:r>
              <a:rPr lang="en-IN" sz="2000" b="0" i="0" u="none" strike="noStrike" baseline="0" dirty="0">
                <a:latin typeface="Calibri" panose="020F0502020204030204" pitchFamily="34" charset="0"/>
              </a:rPr>
              <a:t>TYPE (voltage, force, temperature,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position of a switch, etc.),</a:t>
            </a:r>
            <a:r>
              <a:rPr lang="en-IN" sz="2000" b="0" i="0" u="none" strike="noStrike" baseline="0" dirty="0">
                <a:latin typeface="Calibri" panose="020F0502020204030204" pitchFamily="34" charset="0"/>
              </a:rPr>
              <a:t> RANGE. </a:t>
            </a:r>
            <a:r>
              <a:rPr lang="en-IN" sz="2000" b="0" i="0" u="none" strike="noStrike" baseline="0" dirty="0">
                <a:latin typeface="Wingdings" panose="05000000000000000000" pitchFamily="2" charset="2"/>
              </a:rPr>
              <a:t>	</a:t>
            </a:r>
            <a:r>
              <a:rPr lang="en-IN" sz="1800" b="0" i="0" u="none" strike="noStrike" baseline="0" dirty="0">
                <a:latin typeface="Wingdings" panose="05000000000000000000" pitchFamily="2" charset="2"/>
              </a:rPr>
              <a:t>	</a:t>
            </a:r>
            <a:endParaRPr lang="en-US" sz="18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08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="" xmlns:a16="http://schemas.microsoft.com/office/drawing/2014/main" id="{4968D8DD-AC3A-46CE-8F28-CEAE3CFDF1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58D02E-55B7-4D3D-B29A-721E91FCED02}" type="slidenum">
              <a:rPr lang="en-US" altLang="en-US" sz="1400"/>
              <a:pPr/>
              <a:t>60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0BA49D13-D5A7-46E9-80AE-1AF54CA11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1" y="357599"/>
            <a:ext cx="11029616" cy="74233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Summary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F06C7833-E38D-4B3E-96B2-F72E2CBBE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1258957"/>
            <a:ext cx="11029615" cy="471639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Digital systems surround us</a:t>
            </a:r>
          </a:p>
          <a:p>
            <a:pPr lvl="1" eaLnBrk="1" hangingPunct="1"/>
            <a:r>
              <a:rPr lang="en-US" altLang="en-US" sz="2600" dirty="0"/>
              <a:t>Inside computers</a:t>
            </a:r>
          </a:p>
          <a:p>
            <a:pPr lvl="1" eaLnBrk="1" hangingPunct="1"/>
            <a:r>
              <a:rPr lang="en-US" altLang="en-US" sz="2600" dirty="0"/>
              <a:t>Inside huge variety of other electronic devices (embedded systems)</a:t>
            </a:r>
          </a:p>
          <a:p>
            <a:pPr eaLnBrk="1" hangingPunct="1"/>
            <a:r>
              <a:rPr lang="en-US" altLang="en-US" sz="2600" dirty="0"/>
              <a:t>Digital systems use 0s and 1s</a:t>
            </a:r>
          </a:p>
          <a:p>
            <a:pPr lvl="1" eaLnBrk="1" hangingPunct="1"/>
            <a:r>
              <a:rPr lang="en-US" altLang="en-US" sz="2600" dirty="0"/>
              <a:t>Encoding analog signals to digital can provide many benefits</a:t>
            </a:r>
          </a:p>
          <a:p>
            <a:pPr lvl="2" eaLnBrk="1" hangingPunct="1"/>
            <a:r>
              <a:rPr lang="en-US" altLang="en-US" sz="2600" dirty="0"/>
              <a:t>e.g., audio -- higher-quality storage/transmission, compression, etc.</a:t>
            </a:r>
          </a:p>
          <a:p>
            <a:pPr lvl="1" eaLnBrk="1" hangingPunct="1"/>
            <a:r>
              <a:rPr lang="en-US" altLang="en-US" sz="2600" dirty="0"/>
              <a:t>Encoding integers as 0s and 1s: Binary numbers</a:t>
            </a:r>
          </a:p>
          <a:p>
            <a:pPr eaLnBrk="1" hangingPunct="1"/>
            <a:r>
              <a:rPr lang="en-US" altLang="en-US" sz="2600" dirty="0"/>
              <a:t>Microprocessors (themselves digital) can implement many digital systems easily and inexpensively</a:t>
            </a:r>
          </a:p>
          <a:p>
            <a:pPr lvl="1" eaLnBrk="1" hangingPunct="1"/>
            <a:r>
              <a:rPr lang="en-US" altLang="en-US" sz="2600" dirty="0"/>
              <a:t>But often not good enough -- need custom digital circuits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24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DD830-D433-4F99-AE56-87299596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17" y="160589"/>
            <a:ext cx="11029616" cy="1188720"/>
          </a:xfrm>
        </p:spPr>
        <p:txBody>
          <a:bodyPr/>
          <a:lstStyle/>
          <a:p>
            <a:r>
              <a:rPr lang="en-IN" dirty="0"/>
              <a:t>PHYSICAL SYSTEM: chronometer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B84EA26-5080-4065-A17C-3E97F2189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6018" y="1294207"/>
            <a:ext cx="3032689" cy="2538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CB637B9-2EA4-44D2-897C-09653A5E1166}"/>
              </a:ext>
            </a:extLst>
          </p:cNvPr>
          <p:cNvSpPr txBox="1"/>
          <p:nvPr/>
        </p:nvSpPr>
        <p:spPr>
          <a:xfrm>
            <a:off x="980660" y="1349309"/>
            <a:ext cx="76597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Input and output  Signals</a:t>
            </a:r>
          </a:p>
          <a:p>
            <a:r>
              <a:rPr lang="en-US" sz="2400" dirty="0"/>
              <a:t>reset, start, stop: position of three push-buttons;</a:t>
            </a:r>
          </a:p>
          <a:p>
            <a:r>
              <a:rPr lang="en-US" sz="2400" dirty="0"/>
              <a:t>ref: 10 Hz square wave, VL = 0V, VH =  1V;</a:t>
            </a:r>
          </a:p>
          <a:p>
            <a:r>
              <a:rPr lang="en-US" sz="2400" dirty="0"/>
              <a:t>          h: integer between 0 and 23;</a:t>
            </a:r>
          </a:p>
          <a:p>
            <a:r>
              <a:rPr lang="en-US" sz="2400" dirty="0"/>
              <a:t>m and s: integers between 0 and 59;</a:t>
            </a:r>
          </a:p>
          <a:p>
            <a:r>
              <a:rPr lang="en-US" sz="2400" dirty="0"/>
              <a:t>          t: integer between 0 and 9.</a:t>
            </a:r>
            <a:endParaRPr lang="en-IN" sz="2400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6020FFD-F491-4686-8B48-7DE37C9CEA7F}"/>
              </a:ext>
            </a:extLst>
          </p:cNvPr>
          <p:cNvSpPr txBox="1"/>
          <p:nvPr/>
        </p:nvSpPr>
        <p:spPr>
          <a:xfrm>
            <a:off x="980660" y="3871002"/>
            <a:ext cx="102306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reset is pushed down, h = m = s = t = 0;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start is pushed down, the chronometer starts counting; h, m, s and t represent the elapsed time in tenth of seconds;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stop is pushed down, the chronometer stops counting; h, m, s and t represent the latest elapsed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643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4CC9E8-2CCE-423E-8E79-D12404DD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9147"/>
            <a:ext cx="11029616" cy="927862"/>
          </a:xfrm>
        </p:spPr>
        <p:txBody>
          <a:bodyPr/>
          <a:lstStyle/>
          <a:p>
            <a:r>
              <a:rPr lang="en-US" dirty="0"/>
              <a:t>PHYSICAL SYSTEM: control of a boiler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425B433-556C-4B98-8A30-6FCE3C36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7867"/>
            <a:ext cx="11029615" cy="469545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Relation between inputs and outputs </a:t>
            </a:r>
          </a:p>
          <a:p>
            <a:r>
              <a:rPr lang="en-US" sz="2400" dirty="0"/>
              <a:t>Signals such as pos and temp that can take any value within a continuous (and thus infinite) set of values, are called … </a:t>
            </a:r>
            <a:r>
              <a:rPr lang="en-US" sz="2400" dirty="0">
                <a:solidFill>
                  <a:srgbClr val="FF0000"/>
                </a:solidFill>
              </a:rPr>
              <a:t>ANALOG SIGNALS</a:t>
            </a:r>
          </a:p>
          <a:p>
            <a:r>
              <a:rPr lang="en-US" sz="2400" dirty="0"/>
              <a:t> Signals such as on off whose values belong to a finite set (in this case a 2-element set), are called …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DIGITAL (or DISCRETE) SIGNALS </a:t>
            </a: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58C0F8-3ACD-4A23-858E-804CA4C9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7010"/>
            <a:ext cx="5288929" cy="28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3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6A0C68-F529-4E3D-9876-AB7BECC1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21635"/>
            <a:ext cx="11029615" cy="515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Systems whose all inputs and outputs are digital signals are called … </a:t>
            </a:r>
            <a:r>
              <a:rPr lang="en-US" sz="3600" dirty="0">
                <a:solidFill>
                  <a:srgbClr val="FF0000"/>
                </a:solidFill>
              </a:rPr>
              <a:t>DIGITAL SYSTEMS</a:t>
            </a:r>
            <a:r>
              <a:rPr lang="en-US" sz="3600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586234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4E8E2"/>
      </a:lt2>
      <a:accent1>
        <a:srgbClr val="B629E7"/>
      </a:accent1>
      <a:accent2>
        <a:srgbClr val="6F3ADB"/>
      </a:accent2>
      <a:accent3>
        <a:srgbClr val="3949E9"/>
      </a:accent3>
      <a:accent4>
        <a:srgbClr val="1778D5"/>
      </a:accent4>
      <a:accent5>
        <a:srgbClr val="22B4C0"/>
      </a:accent5>
      <a:accent6>
        <a:srgbClr val="14BB82"/>
      </a:accent6>
      <a:hlink>
        <a:srgbClr val="388DA8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3183</Words>
  <Application>Microsoft Office PowerPoint</Application>
  <PresentationFormat>Widescreen</PresentationFormat>
  <Paragraphs>696</Paragraphs>
  <Slides>60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9" baseType="lpstr">
      <vt:lpstr>Microsoft YaHei</vt:lpstr>
      <vt:lpstr>Arial</vt:lpstr>
      <vt:lpstr>Bitstream Vera Sans</vt:lpstr>
      <vt:lpstr>Calibri</vt:lpstr>
      <vt:lpstr>Courier</vt:lpstr>
      <vt:lpstr>Courier New</vt:lpstr>
      <vt:lpstr>Helvetica</vt:lpstr>
      <vt:lpstr>Mangal</vt:lpstr>
      <vt:lpstr>Monotype Sorts</vt:lpstr>
      <vt:lpstr>Myriad Roman</vt:lpstr>
      <vt:lpstr>Sans</vt:lpstr>
      <vt:lpstr>StarSymbol</vt:lpstr>
      <vt:lpstr>Symbol</vt:lpstr>
      <vt:lpstr>Times New Roman</vt:lpstr>
      <vt:lpstr>Tw Cen MT</vt:lpstr>
      <vt:lpstr>URWPalladioL-Roma</vt:lpstr>
      <vt:lpstr>Wingdings</vt:lpstr>
      <vt:lpstr>Wingdings 2</vt:lpstr>
      <vt:lpstr>DividendVTI</vt:lpstr>
      <vt:lpstr>BASIC PRINCIPLES </vt:lpstr>
      <vt:lpstr>20XC14 DIGITAL SYSTEM DESIGN          3 2 0 4  </vt:lpstr>
      <vt:lpstr>20XC14 DIGITAL SYSTEM DESIGN        3 2 0 4</vt:lpstr>
      <vt:lpstr>TEXT and REFERENCE BOOKS</vt:lpstr>
      <vt:lpstr>   20XC14 DIGITAL SYSTEM DESIGN</vt:lpstr>
      <vt:lpstr>PHYSICAL SYSTEM</vt:lpstr>
      <vt:lpstr>PHYSICAL SYSTEM: chronometer</vt:lpstr>
      <vt:lpstr>PHYSICAL SYSTEM: control of a boiler</vt:lpstr>
      <vt:lpstr>PowerPoint Presentation</vt:lpstr>
      <vt:lpstr>Why Digital</vt:lpstr>
      <vt:lpstr>Applications of digital systems</vt:lpstr>
      <vt:lpstr>digital circuit in a wireless communication system </vt:lpstr>
      <vt:lpstr>digital circuit in a control system</vt:lpstr>
      <vt:lpstr>Digital SYSTEM  Design</vt:lpstr>
      <vt:lpstr>Advantages</vt:lpstr>
      <vt:lpstr>Blocks needed to design a digital computer</vt:lpstr>
      <vt:lpstr>PowerPoint Presentation</vt:lpstr>
      <vt:lpstr>What does a computer look like ?</vt:lpstr>
      <vt:lpstr>How does it work ?</vt:lpstr>
      <vt:lpstr>Let us make it a full system ...</vt:lpstr>
      <vt:lpstr>How to Instruct a Computer ?</vt:lpstr>
      <vt:lpstr>LEVEL OF ABSTRACTION </vt:lpstr>
      <vt:lpstr>Software Categories</vt:lpstr>
      <vt:lpstr>What is Computer Architecture? Better (More Detailed) Answer</vt:lpstr>
      <vt:lpstr>Where are we ...</vt:lpstr>
      <vt:lpstr>Features of an ISA </vt:lpstr>
      <vt:lpstr>Features of an ISA – II</vt:lpstr>
      <vt:lpstr>Designing an ISA</vt:lpstr>
      <vt:lpstr>Forces on Computer Architecture</vt:lpstr>
      <vt:lpstr>What Can a Computer Understand ?</vt:lpstr>
      <vt:lpstr>The Language of Instructions</vt:lpstr>
      <vt:lpstr>Designing Practical Machines</vt:lpstr>
      <vt:lpstr>Machine with Registers</vt:lpstr>
      <vt:lpstr>Uses of Registers</vt:lpstr>
      <vt:lpstr>The Five Classic Components of a Computer</vt:lpstr>
      <vt:lpstr>Our Primary Focus</vt:lpstr>
      <vt:lpstr>DIGITAL FUNDAMENTALS </vt:lpstr>
      <vt:lpstr>Analog vs. Digital</vt:lpstr>
      <vt:lpstr>What Does “Digital” Mean?</vt:lpstr>
      <vt:lpstr>Digital Signals with Only Two Values: Binary</vt:lpstr>
      <vt:lpstr>Example of Digitization Benefit</vt:lpstr>
      <vt:lpstr>How Do We Encode Data as Binary for Our Digital System?</vt:lpstr>
      <vt:lpstr>Digital Information</vt:lpstr>
      <vt:lpstr>Representing Text Digitally</vt:lpstr>
      <vt:lpstr>Binary Numbers</vt:lpstr>
      <vt:lpstr>Bit Combinations</vt:lpstr>
      <vt:lpstr>Bit Combinations</vt:lpstr>
      <vt:lpstr>A Computer Specification</vt:lpstr>
      <vt:lpstr>Memory</vt:lpstr>
      <vt:lpstr>Storing Information</vt:lpstr>
      <vt:lpstr>Storage Capacity</vt:lpstr>
      <vt:lpstr>Memory</vt:lpstr>
      <vt:lpstr>RAM vs. ROM</vt:lpstr>
      <vt:lpstr>The Central Processing Unit</vt:lpstr>
      <vt:lpstr>The Central Processing Unit (CPU)</vt:lpstr>
      <vt:lpstr>The Central Processing Unit</vt:lpstr>
      <vt:lpstr>Device Technologies  Fabrication of an IC</vt:lpstr>
      <vt:lpstr>PowerPoint Presentation</vt:lpstr>
      <vt:lpstr>Moore’s law  </vt:lpstr>
      <vt:lpstr>Chapter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CYBER SECURITY</dc:title>
  <dc:creator>Suganthi</dc:creator>
  <cp:lastModifiedBy>Gowtham</cp:lastModifiedBy>
  <cp:revision>44</cp:revision>
  <dcterms:created xsi:type="dcterms:W3CDTF">2020-08-27T16:59:00Z</dcterms:created>
  <dcterms:modified xsi:type="dcterms:W3CDTF">2021-09-12T13:20:21Z</dcterms:modified>
</cp:coreProperties>
</file>