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48"/>
  </p:notesMasterIdLst>
  <p:sldIdLst>
    <p:sldId id="256" r:id="rId2"/>
    <p:sldId id="336" r:id="rId3"/>
    <p:sldId id="353" r:id="rId4"/>
    <p:sldId id="384" r:id="rId5"/>
    <p:sldId id="382" r:id="rId6"/>
    <p:sldId id="355" r:id="rId7"/>
    <p:sldId id="357" r:id="rId8"/>
    <p:sldId id="358" r:id="rId9"/>
    <p:sldId id="356" r:id="rId10"/>
    <p:sldId id="359" r:id="rId11"/>
    <p:sldId id="360" r:id="rId12"/>
    <p:sldId id="383" r:id="rId13"/>
    <p:sldId id="338" r:id="rId14"/>
    <p:sldId id="361" r:id="rId15"/>
    <p:sldId id="362" r:id="rId16"/>
    <p:sldId id="363" r:id="rId17"/>
    <p:sldId id="366" r:id="rId18"/>
    <p:sldId id="364" r:id="rId19"/>
    <p:sldId id="365" r:id="rId20"/>
    <p:sldId id="367" r:id="rId21"/>
    <p:sldId id="368" r:id="rId22"/>
    <p:sldId id="369" r:id="rId23"/>
    <p:sldId id="370" r:id="rId24"/>
    <p:sldId id="371" r:id="rId25"/>
    <p:sldId id="372" r:id="rId26"/>
    <p:sldId id="373" r:id="rId27"/>
    <p:sldId id="374" r:id="rId28"/>
    <p:sldId id="377" r:id="rId29"/>
    <p:sldId id="378" r:id="rId30"/>
    <p:sldId id="339" r:id="rId31"/>
    <p:sldId id="340" r:id="rId32"/>
    <p:sldId id="341" r:id="rId33"/>
    <p:sldId id="342" r:id="rId34"/>
    <p:sldId id="345" r:id="rId35"/>
    <p:sldId id="347" r:id="rId36"/>
    <p:sldId id="346" r:id="rId37"/>
    <p:sldId id="343" r:id="rId38"/>
    <p:sldId id="344" r:id="rId39"/>
    <p:sldId id="379" r:id="rId40"/>
    <p:sldId id="348" r:id="rId41"/>
    <p:sldId id="349" r:id="rId42"/>
    <p:sldId id="350" r:id="rId43"/>
    <p:sldId id="326" r:id="rId44"/>
    <p:sldId id="352" r:id="rId45"/>
    <p:sldId id="380" r:id="rId46"/>
    <p:sldId id="38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111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E0DB6-B324-4FC9-993B-CC69DF97DE5A}" type="datetimeFigureOut">
              <a:rPr lang="en-IN" smtClean="0"/>
              <a:t>05-10-2021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6C352-085B-4397-8200-537F46C2A439}" type="slidenum">
              <a:rPr lang="en-IN" smtClean="0"/>
              <a:t>‹#›</a:t>
            </a:fld>
            <a:endParaRPr lang="en-IN"/>
          </a:p>
        </p:txBody>
      </p:sp>
    </p:spTree>
    <p:extLst>
      <p:ext uri="{BB962C8B-B14F-4D97-AF65-F5344CB8AC3E}">
        <p14:creationId xmlns:p14="http://schemas.microsoft.com/office/powerpoint/2010/main" val="427932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erau.edu/" TargetMode="External"/><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erau.edu/" TargetMode="External"/><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r>
              <a:rPr lang="en-US"/>
              <a:t>Friday, January 23</a:t>
            </a:r>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r>
              <a:rPr lang="en-US"/>
              <a:t>CEC 220 Digital Circuit Design</a:t>
            </a:r>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341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Friday, January 23</a:t>
            </a:r>
            <a:endParaRPr lang="en-US" dirty="0"/>
          </a:p>
        </p:txBody>
      </p:sp>
      <p:sp>
        <p:nvSpPr>
          <p:cNvPr id="5" name="Footer Placeholder 4"/>
          <p:cNvSpPr>
            <a:spLocks noGrp="1"/>
          </p:cNvSpPr>
          <p:nvPr>
            <p:ph type="ftr" sz="quarter" idx="11"/>
          </p:nvPr>
        </p:nvSpPr>
        <p:spPr/>
        <p:txBody>
          <a:bodyPr/>
          <a:lstStyle/>
          <a:p>
            <a:r>
              <a:rPr lang="en-US"/>
              <a:t>CEC 220 Digital Circuit Design</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86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r>
              <a:rPr lang="en-US"/>
              <a:t>Friday, January 23</a:t>
            </a:r>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r>
              <a:rPr lang="en-US"/>
              <a:t>CEC 220 Digital Circuit Design</a:t>
            </a:r>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712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7" name="Rectangle 16"/>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ctrTitle"/>
          </p:nvPr>
        </p:nvSpPr>
        <p:spPr>
          <a:xfrm>
            <a:off x="812800" y="1447800"/>
            <a:ext cx="10363200" cy="838200"/>
          </a:xfrm>
        </p:spPr>
        <p:txBody>
          <a:bodyPr/>
          <a:lstStyle>
            <a:lvl1pPr>
              <a:defRPr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1625600" y="2667000"/>
            <a:ext cx="85344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12"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r>
              <a:rPr lang="en-US" b="1"/>
              <a:t>CEC 220 Digital Circuit Design</a:t>
            </a:r>
            <a:endParaRPr lang="en-US" b="1" dirty="0"/>
          </a:p>
        </p:txBody>
      </p:sp>
      <p:sp>
        <p:nvSpPr>
          <p:cNvPr id="13"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16</a:t>
            </a:r>
          </a:p>
        </p:txBody>
      </p:sp>
      <p:pic>
        <p:nvPicPr>
          <p:cNvPr id="15" name="Picture 14"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3548261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Rectangle 6"/>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11785600" cy="762000"/>
          </a:xfrm>
        </p:spPr>
        <p:txBody>
          <a:bodyPr/>
          <a:lstStyle>
            <a:lvl1pPr marL="182880" algn="l">
              <a:defRPr sz="3200" b="1" baseline="0">
                <a:solidFill>
                  <a:schemeClr val="bg1"/>
                </a:solidFill>
              </a:defRPr>
            </a:lvl1pPr>
          </a:lstStyle>
          <a:p>
            <a:r>
              <a:rPr lang="en-US"/>
              <a:t>Click to edit Master title style</a:t>
            </a:r>
            <a:endParaRPr lang="en-US" dirty="0"/>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10"/>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a:t>
            </a:r>
          </a:p>
        </p:txBody>
      </p:sp>
      <p:pic>
        <p:nvPicPr>
          <p:cNvPr id="13" name="Picture 12" descr="Description: Description: Description: Description: ERAU_SMALL_locale0809">
            <a:hlinkClick r:id="rId3"/>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127680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9" name="Rectangle 8"/>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11785600" cy="762000"/>
          </a:xfrm>
        </p:spPr>
        <p:txBody>
          <a:bodyPr/>
          <a:lstStyle>
            <a:lvl1pPr marL="182880" algn="l">
              <a:defRPr sz="3200" b="1" baseline="0">
                <a:solidFill>
                  <a:schemeClr val="bg1"/>
                </a:solidFill>
              </a:defRPr>
            </a:lvl1pPr>
          </a:lstStyle>
          <a:p>
            <a:r>
              <a:rPr lang="en-US"/>
              <a:t>Click to edit Master title style</a:t>
            </a:r>
            <a:endParaRPr lang="en-US" dirty="0"/>
          </a:p>
        </p:txBody>
      </p:sp>
      <p:sp>
        <p:nvSpPr>
          <p:cNvPr id="28" name="Rectangle 27"/>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Rectangle 28"/>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Rectangle 29"/>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Date Placeholder 3"/>
          <p:cNvSpPr>
            <a:spLocks noGrp="1"/>
          </p:cNvSpPr>
          <p:nvPr>
            <p:ph type="dt" sz="half" idx="10"/>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2" name="Footer Placeholder 4"/>
          <p:cNvSpPr>
            <a:spLocks noGrp="1"/>
          </p:cNvSpPr>
          <p:nvPr>
            <p:ph type="ftr" sz="quarter" idx="11"/>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3" name="Slide Number Placeholder 5"/>
          <p:cNvSpPr>
            <a:spLocks noGrp="1"/>
          </p:cNvSpPr>
          <p:nvPr>
            <p:ph type="sldNum" sz="quarter" idx="12"/>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a:t>
            </a:r>
          </a:p>
        </p:txBody>
      </p:sp>
      <p:pic>
        <p:nvPicPr>
          <p:cNvPr id="15" name="Picture 14" descr="Description: Description: Description: Description: ERAU_SMALL_locale0809">
            <a:hlinkClick r:id="rId3"/>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52307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p:spPr>
        <p:txBody>
          <a:bodyPr/>
          <a:lstStyle>
            <a:lvl1pPr marL="182880" algn="l">
              <a:defRPr sz="3200" b="1" baseline="0">
                <a:solidFill>
                  <a:schemeClr val="bg1"/>
                </a:solidFill>
              </a:defRPr>
            </a:lvl1pPr>
          </a:lstStyle>
          <a:p>
            <a:r>
              <a:rPr lang="en-US"/>
              <a:t>Click to edit Master title style</a:t>
            </a:r>
            <a:endParaRPr lang="en-US" dirty="0"/>
          </a:p>
        </p:txBody>
      </p:sp>
      <p:sp>
        <p:nvSpPr>
          <p:cNvPr id="24" name="Rectangle 23"/>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24"/>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25"/>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28"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29"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a:t>
            </a:r>
          </a:p>
        </p:txBody>
      </p:sp>
      <p:pic>
        <p:nvPicPr>
          <p:cNvPr id="11" name="Picture 10"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574494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3515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0953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5718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190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r>
              <a:rPr lang="en-US"/>
              <a:t>Friday, January 23</a:t>
            </a:r>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r>
              <a:rPr lang="en-US"/>
              <a:t>CEC 220 Digital Circuit Design</a:t>
            </a:r>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8106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42101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892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8985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25432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2635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617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106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674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25039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59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r>
              <a:rPr lang="en-US"/>
              <a:t>Friday, January 23</a:t>
            </a:r>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r>
              <a:rPr lang="en-US"/>
              <a:t>CEC 220 Digital Circuit Design</a:t>
            </a:r>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53991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6137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64735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7298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11</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1996112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11</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34373667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11</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18861031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11</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14267497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11</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766119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11</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24893165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11</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326296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Friday, January 23</a:t>
            </a:r>
            <a:endParaRPr lang="en-US" dirty="0"/>
          </a:p>
        </p:txBody>
      </p:sp>
      <p:sp>
        <p:nvSpPr>
          <p:cNvPr id="6" name="Footer Placeholder 5"/>
          <p:cNvSpPr>
            <a:spLocks noGrp="1"/>
          </p:cNvSpPr>
          <p:nvPr>
            <p:ph type="ftr" sz="quarter" idx="11"/>
          </p:nvPr>
        </p:nvSpPr>
        <p:spPr/>
        <p:txBody>
          <a:bodyPr/>
          <a:lstStyle/>
          <a:p>
            <a:r>
              <a:rPr lang="en-US"/>
              <a:t>CEC 220 Digital Circuit Design</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06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11</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24781975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11</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14676418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2424321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2104160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16599096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34388137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21679188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42347501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24144689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143869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Friday, January 23</a:t>
            </a:r>
            <a:endParaRPr lang="en-US" dirty="0"/>
          </a:p>
        </p:txBody>
      </p:sp>
      <p:sp>
        <p:nvSpPr>
          <p:cNvPr id="8" name="Footer Placeholder 7"/>
          <p:cNvSpPr>
            <a:spLocks noGrp="1"/>
          </p:cNvSpPr>
          <p:nvPr>
            <p:ph type="ftr" sz="quarter" idx="11"/>
          </p:nvPr>
        </p:nvSpPr>
        <p:spPr/>
        <p:txBody>
          <a:bodyPr/>
          <a:lstStyle/>
          <a:p>
            <a:r>
              <a:rPr lang="en-US"/>
              <a:t>CEC 220 Digital Circuit Design</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54751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26977193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38259350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2628892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6292072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31068662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29401599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33285110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13689419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Rectangle 5"/>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a:effectLst/>
        </p:spPr>
        <p:txBody>
          <a:bodyPr/>
          <a:lstStyle>
            <a:lvl1pPr marL="182880" algn="l">
              <a:defRPr sz="2800" b="1" baseline="0">
                <a:solidFill>
                  <a:schemeClr val="bg1"/>
                </a:solidFill>
              </a:defRPr>
            </a:lvl1pPr>
          </a:lstStyle>
          <a:p>
            <a:r>
              <a:rPr lang="en-US" dirty="0"/>
              <a:t>Click to edit Master title style</a:t>
            </a:r>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23</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17</a:t>
            </a:r>
          </a:p>
        </p:txBody>
      </p:sp>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39332789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276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Friday, January 23</a:t>
            </a:r>
            <a:endParaRPr lang="en-US" dirty="0"/>
          </a:p>
        </p:txBody>
      </p:sp>
      <p:sp>
        <p:nvSpPr>
          <p:cNvPr id="4" name="Footer Placeholder 3"/>
          <p:cNvSpPr>
            <a:spLocks noGrp="1"/>
          </p:cNvSpPr>
          <p:nvPr>
            <p:ph type="ftr" sz="quarter" idx="11"/>
          </p:nvPr>
        </p:nvSpPr>
        <p:spPr/>
        <p:txBody>
          <a:bodyPr/>
          <a:lstStyle/>
          <a:p>
            <a:r>
              <a:rPr lang="en-US"/>
              <a:t>CEC 220 Digital Circuit Design</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40283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474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Friday, January 23</a:t>
            </a:r>
            <a:endParaRPr lang="en-US" dirty="0"/>
          </a:p>
        </p:txBody>
      </p:sp>
      <p:sp>
        <p:nvSpPr>
          <p:cNvPr id="3" name="Footer Placeholder 2"/>
          <p:cNvSpPr>
            <a:spLocks noGrp="1"/>
          </p:cNvSpPr>
          <p:nvPr>
            <p:ph type="ftr" sz="quarter" idx="11"/>
          </p:nvPr>
        </p:nvSpPr>
        <p:spPr/>
        <p:txBody>
          <a:bodyPr/>
          <a:lstStyle/>
          <a:p>
            <a:r>
              <a:rPr lang="en-US"/>
              <a:t>CEC 220 Digital Circuit Design</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956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Friday, January 23</a:t>
            </a:r>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CEC 220 Digital Circuit Design</a:t>
            </a:r>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4630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Friday, January 23</a:t>
            </a:r>
            <a:endParaRPr lang="en-US" dirty="0"/>
          </a:p>
        </p:txBody>
      </p:sp>
      <p:sp>
        <p:nvSpPr>
          <p:cNvPr id="6" name="Footer Placeholder 5"/>
          <p:cNvSpPr>
            <a:spLocks noGrp="1"/>
          </p:cNvSpPr>
          <p:nvPr>
            <p:ph type="ftr" sz="quarter" idx="11"/>
          </p:nvPr>
        </p:nvSpPr>
        <p:spPr/>
        <p:txBody>
          <a:bodyPr/>
          <a:lstStyle/>
          <a:p>
            <a:pPr algn="l"/>
            <a:r>
              <a:rPr lang="en-US"/>
              <a:t>CEC 220 Digital Circuit Design</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472624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Friday, January 23</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CEC 220 Digital Circuit Design</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484759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 id="2147483727" r:id="rId12"/>
    <p:sldLayoutId id="2147483729" r:id="rId13"/>
    <p:sldLayoutId id="2147483730" r:id="rId14"/>
    <p:sldLayoutId id="2147483731"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 id="2147483770" r:id="rId50"/>
    <p:sldLayoutId id="2147483771" r:id="rId51"/>
    <p:sldLayoutId id="2147483772" r:id="rId52"/>
    <p:sldLayoutId id="2147483773" r:id="rId53"/>
    <p:sldLayoutId id="2147483774" r:id="rId54"/>
    <p:sldLayoutId id="2147483775" r:id="rId55"/>
    <p:sldLayoutId id="2147483776" r:id="rId56"/>
    <p:sldLayoutId id="2147483777" r:id="rId57"/>
    <p:sldLayoutId id="2147483778" r:id="rId58"/>
    <p:sldLayoutId id="2147483779" r:id="rId59"/>
    <p:sldLayoutId id="2147483780" r:id="rId60"/>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6.png"/><Relationship Id="rId11" Type="http://schemas.openxmlformats.org/officeDocument/2006/relationships/image" Target="../media/image50.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3.xml.rels><?xml version="1.0" encoding="UTF-8" standalone="yes"?>
<Relationships xmlns="http://schemas.openxmlformats.org/package/2006/relationships"><Relationship Id="rId8" Type="http://schemas.openxmlformats.org/officeDocument/2006/relationships/image" Target="../media/image470.png"/><Relationship Id="rId13" Type="http://schemas.openxmlformats.org/officeDocument/2006/relationships/image" Target="../media/image63.emf"/><Relationship Id="rId3" Type="http://schemas.openxmlformats.org/officeDocument/2006/relationships/image" Target="../media/image420.png"/><Relationship Id="rId7" Type="http://schemas.openxmlformats.org/officeDocument/2006/relationships/image" Target="../media/image460.png"/><Relationship Id="rId12" Type="http://schemas.openxmlformats.org/officeDocument/2006/relationships/image" Target="../media/image510.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450.png"/><Relationship Id="rId11" Type="http://schemas.openxmlformats.org/officeDocument/2006/relationships/image" Target="../media/image500.png"/><Relationship Id="rId5" Type="http://schemas.openxmlformats.org/officeDocument/2006/relationships/image" Target="../media/image440.png"/><Relationship Id="rId10" Type="http://schemas.openxmlformats.org/officeDocument/2006/relationships/image" Target="../media/image490.png"/><Relationship Id="rId4" Type="http://schemas.openxmlformats.org/officeDocument/2006/relationships/image" Target="../media/image430.png"/><Relationship Id="rId9" Type="http://schemas.openxmlformats.org/officeDocument/2006/relationships/image" Target="../media/image480.png"/></Relationships>
</file>

<file path=ppt/slides/_rels/slide44.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6.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60.xml"/><Relationship Id="rId4" Type="http://schemas.openxmlformats.org/officeDocument/2006/relationships/image" Target="../media/image67.emf"/></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6B4480E-B7FF-4481-890E-043A69AE6F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AE9E26DB-425D-46E6-A5B1-5C1442E9846F}"/>
              </a:ext>
            </a:extLst>
          </p:cNvPr>
          <p:cNvPicPr>
            <a:picLocks noChangeAspect="1"/>
          </p:cNvPicPr>
          <p:nvPr/>
        </p:nvPicPr>
        <p:blipFill rotWithShape="1">
          <a:blip r:embed="rId2"/>
          <a:srcRect t="11069" b="4662"/>
          <a:stretch/>
        </p:blipFill>
        <p:spPr>
          <a:xfrm>
            <a:off x="20" y="10"/>
            <a:ext cx="12191980" cy="6857990"/>
          </a:xfrm>
          <a:prstGeom prst="rect">
            <a:avLst/>
          </a:prstGeom>
        </p:spPr>
      </p:pic>
      <p:sp>
        <p:nvSpPr>
          <p:cNvPr id="11" name="Rectangle 10">
            <a:extLst>
              <a:ext uri="{FF2B5EF4-FFF2-40B4-BE49-F238E27FC236}">
                <a16:creationId xmlns="" xmlns:a16="http://schemas.microsoft.com/office/drawing/2014/main" id="{64C13BAB-7C00-4D21-A857-E3D41C0A2A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50612"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 xmlns:a16="http://schemas.microsoft.com/office/drawing/2014/main" id="{5488635B-5F1E-450D-988C-60E58FE536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50612" y="457200"/>
            <a:ext cx="3703320" cy="94997"/>
          </a:xfrm>
          <a:prstGeom prst="rect">
            <a:avLst/>
          </a:prstGeom>
          <a:solidFill>
            <a:srgbClr val="B629E7">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 xmlns:a16="http://schemas.microsoft.com/office/drawing/2014/main" id="{1F1FF39A-AC3C-4066-9D4C-519AA22812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5179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6194F1D8-917A-408B-9C96-873AE00BF8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51798" y="601201"/>
            <a:ext cx="3702134" cy="5791132"/>
          </a:xfrm>
          <a:prstGeom prst="rect">
            <a:avLst/>
          </a:prstGeom>
          <a:solidFill>
            <a:srgbClr val="B629E7">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B527E0C8-1867-4115-A5AE-22A971688A07}"/>
              </a:ext>
            </a:extLst>
          </p:cNvPr>
          <p:cNvSpPr>
            <a:spLocks noGrp="1"/>
          </p:cNvSpPr>
          <p:nvPr>
            <p:ph type="ctrTitle"/>
          </p:nvPr>
        </p:nvSpPr>
        <p:spPr>
          <a:xfrm>
            <a:off x="8070574" y="1524001"/>
            <a:ext cx="3537226" cy="3478384"/>
          </a:xfrm>
        </p:spPr>
        <p:txBody>
          <a:bodyPr>
            <a:normAutofit/>
          </a:bodyPr>
          <a:lstStyle/>
          <a:p>
            <a:r>
              <a:rPr lang="en-US" dirty="0">
                <a:solidFill>
                  <a:schemeClr val="bg1"/>
                </a:solidFill>
              </a:rPr>
              <a:t>SOP and POS forms</a:t>
            </a:r>
            <a:endParaRPr lang="en-IN" dirty="0">
              <a:solidFill>
                <a:schemeClr val="bg1"/>
              </a:solidFill>
            </a:endParaRPr>
          </a:p>
        </p:txBody>
      </p:sp>
      <p:sp>
        <p:nvSpPr>
          <p:cNvPr id="3" name="Subtitle 2">
            <a:extLst>
              <a:ext uri="{FF2B5EF4-FFF2-40B4-BE49-F238E27FC236}">
                <a16:creationId xmlns="" xmlns:a16="http://schemas.microsoft.com/office/drawing/2014/main" id="{CFD30A4D-E560-44B8-9C37-95172E65BA11}"/>
              </a:ext>
            </a:extLst>
          </p:cNvPr>
          <p:cNvSpPr>
            <a:spLocks noGrp="1"/>
          </p:cNvSpPr>
          <p:nvPr>
            <p:ph type="subTitle" idx="1"/>
          </p:nvPr>
        </p:nvSpPr>
        <p:spPr>
          <a:xfrm>
            <a:off x="8195733" y="5145513"/>
            <a:ext cx="3412067" cy="738820"/>
          </a:xfrm>
        </p:spPr>
        <p:txBody>
          <a:bodyPr>
            <a:normAutofit/>
          </a:bodyPr>
          <a:lstStyle/>
          <a:p>
            <a:r>
              <a:rPr lang="en-US" sz="1600" dirty="0">
                <a:solidFill>
                  <a:srgbClr val="FF0000"/>
                </a:solidFill>
              </a:rPr>
              <a:t>20XC14 DIGITAL SYSTEM  DESIGN</a:t>
            </a:r>
            <a:endParaRPr lang="en-IN" dirty="0">
              <a:solidFill>
                <a:schemeClr val="bg1"/>
              </a:solidFill>
            </a:endParaRPr>
          </a:p>
        </p:txBody>
      </p:sp>
    </p:spTree>
    <p:extLst>
      <p:ext uri="{BB962C8B-B14F-4D97-AF65-F5344CB8AC3E}">
        <p14:creationId xmlns:p14="http://schemas.microsoft.com/office/powerpoint/2010/main" val="1075903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DFB5BC-40B3-4FF1-830E-4429C4EECCBE}"/>
              </a:ext>
            </a:extLst>
          </p:cNvPr>
          <p:cNvSpPr>
            <a:spLocks noGrp="1"/>
          </p:cNvSpPr>
          <p:nvPr>
            <p:ph type="title"/>
          </p:nvPr>
        </p:nvSpPr>
        <p:spPr>
          <a:xfrm>
            <a:off x="581191" y="288290"/>
            <a:ext cx="11029616" cy="1188720"/>
          </a:xfrm>
        </p:spPr>
        <p:txBody>
          <a:bodyPr>
            <a:normAutofit/>
          </a:bodyPr>
          <a:lstStyle/>
          <a:p>
            <a:r>
              <a:rPr lang="en-IN" sz="2800" i="0" u="none" strike="noStrike" baseline="0" dirty="0"/>
              <a:t>Converting Product Terms to Standard SOP</a:t>
            </a:r>
            <a:endParaRPr lang="en-IN" sz="4400" dirty="0"/>
          </a:p>
        </p:txBody>
      </p:sp>
      <p:sp>
        <p:nvSpPr>
          <p:cNvPr id="3" name="Content Placeholder 2">
            <a:extLst>
              <a:ext uri="{FF2B5EF4-FFF2-40B4-BE49-F238E27FC236}">
                <a16:creationId xmlns="" xmlns:a16="http://schemas.microsoft.com/office/drawing/2014/main" id="{4A50E890-3416-4DA5-8A05-86EAEB573016}"/>
              </a:ext>
            </a:extLst>
          </p:cNvPr>
          <p:cNvSpPr>
            <a:spLocks noGrp="1"/>
          </p:cNvSpPr>
          <p:nvPr>
            <p:ph idx="1"/>
          </p:nvPr>
        </p:nvSpPr>
        <p:spPr>
          <a:xfrm>
            <a:off x="581191" y="1611757"/>
            <a:ext cx="11029615" cy="4683026"/>
          </a:xfrm>
        </p:spPr>
        <p:txBody>
          <a:bodyPr>
            <a:noAutofit/>
          </a:bodyPr>
          <a:lstStyle/>
          <a:p>
            <a:pPr marL="0" indent="0" algn="l">
              <a:buNone/>
            </a:pPr>
            <a:r>
              <a:rPr lang="en-US" sz="2800" b="1" i="0" u="none" strike="noStrike" baseline="0" dirty="0">
                <a:solidFill>
                  <a:srgbClr val="000000"/>
                </a:solidFill>
              </a:rPr>
              <a:t>Step 1: </a:t>
            </a:r>
            <a:r>
              <a:rPr lang="en-US" sz="2800" b="0" i="0" u="none" strike="noStrike" baseline="0" dirty="0">
                <a:solidFill>
                  <a:srgbClr val="000000"/>
                </a:solidFill>
              </a:rPr>
              <a:t>Multiply each nonstandard product term by a term made up of the sum of a missing variable and its complement. This results in two product terms.</a:t>
            </a:r>
          </a:p>
          <a:p>
            <a:pPr algn="l"/>
            <a:r>
              <a:rPr lang="en-US" sz="2800" b="0" i="0" u="none" strike="noStrike" baseline="0" dirty="0">
                <a:solidFill>
                  <a:srgbClr val="000000"/>
                </a:solidFill>
              </a:rPr>
              <a:t>As you know, you can multiply anything by 1 without </a:t>
            </a:r>
            <a:r>
              <a:rPr lang="en-IN" sz="2800" b="0" i="0" u="none" strike="noStrike" baseline="0" dirty="0">
                <a:solidFill>
                  <a:srgbClr val="000000"/>
                </a:solidFill>
              </a:rPr>
              <a:t>changing its value.</a:t>
            </a:r>
          </a:p>
          <a:p>
            <a:pPr marL="0" indent="0" algn="l">
              <a:buNone/>
            </a:pPr>
            <a:r>
              <a:rPr lang="en-US" sz="2800" b="1" i="0" u="none" strike="noStrike" baseline="0" dirty="0">
                <a:solidFill>
                  <a:srgbClr val="6600FF"/>
                </a:solidFill>
              </a:rPr>
              <a:t>St</a:t>
            </a:r>
            <a:r>
              <a:rPr lang="en-US" sz="2800" b="1" i="0" u="none" strike="noStrike" baseline="0" dirty="0">
                <a:solidFill>
                  <a:srgbClr val="000000"/>
                </a:solidFill>
              </a:rPr>
              <a:t>ep 2: </a:t>
            </a:r>
            <a:r>
              <a:rPr lang="en-US" sz="2800" b="0" i="0" u="none" strike="noStrike" baseline="0" dirty="0">
                <a:solidFill>
                  <a:srgbClr val="000000"/>
                </a:solidFill>
              </a:rPr>
              <a:t>Repeat </a:t>
            </a:r>
            <a:r>
              <a:rPr lang="en-US" sz="2800" b="0" i="0" u="none" strike="noStrike" baseline="0" dirty="0">
                <a:solidFill>
                  <a:srgbClr val="FF0000"/>
                </a:solidFill>
              </a:rPr>
              <a:t>step 1 </a:t>
            </a:r>
            <a:r>
              <a:rPr lang="en-US" sz="2800" b="0" i="0" u="none" strike="noStrike" baseline="0" dirty="0">
                <a:solidFill>
                  <a:srgbClr val="000000"/>
                </a:solidFill>
              </a:rPr>
              <a:t>until all resulting product term contains all variables in the domain in either complemented or uncomplemented form. In converting a product term to standard form, the number of product terms is doubled for each missing </a:t>
            </a:r>
            <a:r>
              <a:rPr lang="en-IN" sz="2800" b="0" i="0" u="none" strike="noStrike" baseline="0" dirty="0">
                <a:solidFill>
                  <a:srgbClr val="000000"/>
                </a:solidFill>
              </a:rPr>
              <a:t>variable.</a:t>
            </a:r>
            <a:endParaRPr lang="en-IN" sz="2800" dirty="0"/>
          </a:p>
        </p:txBody>
      </p:sp>
    </p:spTree>
    <p:extLst>
      <p:ext uri="{BB962C8B-B14F-4D97-AF65-F5344CB8AC3E}">
        <p14:creationId xmlns:p14="http://schemas.microsoft.com/office/powerpoint/2010/main" val="3075882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B3E287-8B17-4930-983D-570BBCFCB84A}"/>
              </a:ext>
            </a:extLst>
          </p:cNvPr>
          <p:cNvSpPr>
            <a:spLocks noGrp="1"/>
          </p:cNvSpPr>
          <p:nvPr>
            <p:ph type="title"/>
          </p:nvPr>
        </p:nvSpPr>
        <p:spPr>
          <a:xfrm>
            <a:off x="302897" y="119061"/>
            <a:ext cx="11029616" cy="1188720"/>
          </a:xfrm>
        </p:spPr>
        <p:txBody>
          <a:bodyPr>
            <a:normAutofit/>
          </a:bodyPr>
          <a:lstStyle/>
          <a:p>
            <a:r>
              <a:rPr lang="en-IN" sz="2400" i="0" u="none" strike="noStrike" baseline="0" dirty="0"/>
              <a:t>Converting Product Terms to Standard SOP (example)</a:t>
            </a:r>
            <a:endParaRPr lang="en-IN" sz="4000" dirty="0"/>
          </a:p>
        </p:txBody>
      </p:sp>
      <p:pic>
        <p:nvPicPr>
          <p:cNvPr id="4" name="Content Placeholder 3">
            <a:extLst>
              <a:ext uri="{FF2B5EF4-FFF2-40B4-BE49-F238E27FC236}">
                <a16:creationId xmlns="" xmlns:a16="http://schemas.microsoft.com/office/drawing/2014/main" id="{B970A2D3-22B1-46CD-9502-6A8B48D58D10}"/>
              </a:ext>
            </a:extLst>
          </p:cNvPr>
          <p:cNvPicPr>
            <a:picLocks noGrp="1" noChangeAspect="1"/>
          </p:cNvPicPr>
          <p:nvPr>
            <p:ph idx="1"/>
          </p:nvPr>
        </p:nvPicPr>
        <p:blipFill>
          <a:blip r:embed="rId2"/>
          <a:stretch>
            <a:fillRect/>
          </a:stretch>
        </p:blipFill>
        <p:spPr>
          <a:xfrm>
            <a:off x="1205948" y="1457739"/>
            <a:ext cx="9541565" cy="5281200"/>
          </a:xfrm>
          <a:prstGeom prst="rect">
            <a:avLst/>
          </a:prstGeom>
        </p:spPr>
      </p:pic>
    </p:spTree>
    <p:extLst>
      <p:ext uri="{BB962C8B-B14F-4D97-AF65-F5344CB8AC3E}">
        <p14:creationId xmlns:p14="http://schemas.microsoft.com/office/powerpoint/2010/main" val="3369562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3319" y="2236486"/>
            <a:ext cx="11029616" cy="988332"/>
          </a:xfrm>
        </p:spPr>
        <p:txBody>
          <a:bodyPr>
            <a:normAutofit/>
          </a:bodyPr>
          <a:lstStyle/>
          <a:p>
            <a:pPr algn="ctr"/>
            <a:r>
              <a:rPr lang="en-US" sz="4000" dirty="0">
                <a:solidFill>
                  <a:srgbClr val="C00000"/>
                </a:solidFill>
              </a:rPr>
              <a:t>Product of Sums (POS)</a:t>
            </a:r>
          </a:p>
        </p:txBody>
      </p:sp>
    </p:spTree>
    <p:extLst>
      <p:ext uri="{BB962C8B-B14F-4D97-AF65-F5344CB8AC3E}">
        <p14:creationId xmlns:p14="http://schemas.microsoft.com/office/powerpoint/2010/main" val="94462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434" y="-88932"/>
            <a:ext cx="11029616" cy="1188720"/>
          </a:xfrm>
        </p:spPr>
        <p:txBody>
          <a:bodyPr>
            <a:normAutofit/>
          </a:bodyPr>
          <a:lstStyle/>
          <a:p>
            <a:r>
              <a:rPr lang="en-US" sz="2800" dirty="0">
                <a:solidFill>
                  <a:schemeClr val="tx1"/>
                </a:solidFill>
              </a:rPr>
              <a:t>Product of Sums (POS)</a:t>
            </a:r>
            <a:endParaRPr lang="en-US" sz="3600" dirty="0">
              <a:solidFill>
                <a:schemeClr val="tx1"/>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idx="1"/>
              </p:nvPr>
            </p:nvSpPr>
            <p:spPr>
              <a:xfrm>
                <a:off x="123992" y="1051414"/>
                <a:ext cx="11029615" cy="3634486"/>
              </a:xfrm>
            </p:spPr>
            <p:txBody>
              <a:bodyPr/>
              <a:lstStyle/>
              <a:p>
                <a:pPr lvl="1"/>
                <a14:m>
                  <m:oMath xmlns:m="http://schemas.openxmlformats.org/officeDocument/2006/math">
                    <m:d>
                      <m:dPr>
                        <m:ctrlPr>
                          <a:rPr lang="en-US" i="1" smtClean="0">
                            <a:latin typeface="Cambria Math" panose="02040503050406030204" pitchFamily="18" charset="0"/>
                          </a:rPr>
                        </m:ctrlPr>
                      </m:dPr>
                      <m:e>
                        <m:r>
                          <a:rPr lang="en-US" i="1">
                            <a:latin typeface="Cambria Math"/>
                          </a:rPr>
                          <m:t>𝐴</m:t>
                        </m:r>
                        <m:r>
                          <a:rPr lang="en-US" i="1">
                            <a:latin typeface="Cambria Math"/>
                          </a:rPr>
                          <m:t>+</m:t>
                        </m:r>
                        <m:acc>
                          <m:accPr>
                            <m:chr m:val="̅"/>
                            <m:ctrlPr>
                              <a:rPr lang="en-US" i="1">
                                <a:latin typeface="Cambria Math" panose="02040503050406030204" pitchFamily="18" charset="0"/>
                              </a:rPr>
                            </m:ctrlPr>
                          </m:accPr>
                          <m:e>
                            <m:r>
                              <a:rPr lang="en-US" i="1">
                                <a:latin typeface="Cambria Math"/>
                              </a:rPr>
                              <m:t>𝐵</m:t>
                            </m:r>
                          </m:e>
                        </m:acc>
                      </m:e>
                    </m:d>
                    <m:r>
                      <a:rPr lang="en-US" i="1" smtClean="0">
                        <a:latin typeface="Cambria Math"/>
                        <a:sym typeface="Symbol"/>
                      </a:rPr>
                      <m:t></m:t>
                    </m:r>
                    <m:d>
                      <m:dPr>
                        <m:ctrlPr>
                          <a:rPr lang="en-US" i="1" smtClean="0">
                            <a:latin typeface="Cambria Math" panose="02040503050406030204" pitchFamily="18" charset="0"/>
                          </a:rPr>
                        </m:ctrlPr>
                      </m:dPr>
                      <m:e>
                        <m:r>
                          <a:rPr lang="en-US" i="1">
                            <a:latin typeface="Cambria Math"/>
                          </a:rPr>
                          <m:t>𝐶</m:t>
                        </m:r>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𝐷</m:t>
                            </m:r>
                          </m:e>
                        </m:acc>
                        <m:r>
                          <a:rPr lang="en-US" b="0" i="1" smtClean="0">
                            <a:latin typeface="Cambria Math"/>
                          </a:rPr>
                          <m:t>+</m:t>
                        </m:r>
                        <m:r>
                          <a:rPr lang="en-US" i="1">
                            <a:latin typeface="Cambria Math"/>
                          </a:rPr>
                          <m:t>𝐸</m:t>
                        </m:r>
                      </m:e>
                    </m:d>
                    <m:r>
                      <a:rPr lang="en-US" i="1" smtClean="0">
                        <a:latin typeface="Cambria Math"/>
                        <a:sym typeface="Symbol"/>
                      </a:rPr>
                      <m:t></m:t>
                    </m:r>
                    <m:d>
                      <m:dPr>
                        <m:ctrlPr>
                          <a:rPr lang="en-US" i="1" smtClean="0">
                            <a:latin typeface="Cambria Math" panose="02040503050406030204" pitchFamily="18" charset="0"/>
                          </a:rPr>
                        </m:ctrlPr>
                      </m:dPr>
                      <m:e>
                        <m:r>
                          <a:rPr lang="en-US" i="1">
                            <a:latin typeface="Cambria Math"/>
                          </a:rPr>
                          <m:t>𝐴</m:t>
                        </m:r>
                        <m:r>
                          <a:rPr lang="en-US" b="0" i="1" smtClean="0">
                            <a:latin typeface="Cambria Math"/>
                          </a:rPr>
                          <m:t>+</m:t>
                        </m:r>
                        <m:acc>
                          <m:accPr>
                            <m:chr m:val="̅"/>
                            <m:ctrlPr>
                              <a:rPr lang="en-US" i="1">
                                <a:latin typeface="Cambria Math" panose="02040503050406030204" pitchFamily="18" charset="0"/>
                              </a:rPr>
                            </m:ctrlPr>
                          </m:accPr>
                          <m:e>
                            <m:r>
                              <a:rPr lang="en-US" i="1" smtClean="0">
                                <a:latin typeface="Cambria Math"/>
                              </a:rPr>
                              <m:t>𝐶</m:t>
                            </m:r>
                          </m:e>
                        </m:acc>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𝐸</m:t>
                            </m:r>
                          </m:e>
                        </m:acc>
                      </m:e>
                    </m:d>
                  </m:oMath>
                </a14:m>
                <a:endParaRPr lang="en-US" dirty="0"/>
              </a:p>
              <a:p>
                <a:endParaRPr lang="en-US" dirty="0"/>
              </a:p>
              <a:p>
                <a:endParaRPr lang="en-US" dirty="0"/>
              </a:p>
              <a:p>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idx="1"/>
              </p:nvPr>
            </p:nvSpPr>
            <p:spPr>
              <a:xfrm>
                <a:off x="123992" y="1051414"/>
                <a:ext cx="11029615" cy="3634486"/>
              </a:xfrm>
              <a:blipFill>
                <a:blip r:embed="rId2"/>
                <a:stretch>
                  <a:fillRect/>
                </a:stretch>
              </a:blipFill>
            </p:spPr>
            <p:txBody>
              <a:bodyPr/>
              <a:lstStyle/>
              <a:p>
                <a:r>
                  <a:rPr lang="en-IN">
                    <a:noFill/>
                  </a:rPr>
                  <a:t> </a:t>
                </a:r>
              </a:p>
            </p:txBody>
          </p:sp>
        </mc:Fallback>
      </mc:AlternateContent>
      <p:grpSp>
        <p:nvGrpSpPr>
          <p:cNvPr id="63" name="Group 62"/>
          <p:cNvGrpSpPr/>
          <p:nvPr/>
        </p:nvGrpSpPr>
        <p:grpSpPr>
          <a:xfrm>
            <a:off x="3647149" y="1732730"/>
            <a:ext cx="2726338" cy="1227221"/>
            <a:chOff x="2123149" y="4010708"/>
            <a:chExt cx="2726338" cy="1227221"/>
          </a:xfrm>
        </p:grpSpPr>
        <p:sp>
          <p:nvSpPr>
            <p:cNvPr id="39" name="TextBox 38"/>
            <p:cNvSpPr txBox="1"/>
            <p:nvPr/>
          </p:nvSpPr>
          <p:spPr>
            <a:xfrm>
              <a:off x="3671664" y="4868597"/>
              <a:ext cx="1177823"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PRODUCTs</a:t>
              </a:r>
            </a:p>
          </p:txBody>
        </p:sp>
        <p:cxnSp>
          <p:nvCxnSpPr>
            <p:cNvPr id="44" name="Straight Connector 43"/>
            <p:cNvCxnSpPr>
              <a:stCxn id="39" idx="0"/>
              <a:endCxn id="54" idx="4"/>
            </p:cNvCxnSpPr>
            <p:nvPr/>
          </p:nvCxnSpPr>
          <p:spPr>
            <a:xfrm flipH="1" flipV="1">
              <a:off x="3937535" y="4310877"/>
              <a:ext cx="323041" cy="55772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p:cNvCxnSpPr>
              <a:stCxn id="39" idx="0"/>
              <a:endCxn id="48" idx="4"/>
            </p:cNvCxnSpPr>
            <p:nvPr/>
          </p:nvCxnSpPr>
          <p:spPr>
            <a:xfrm flipH="1" flipV="1">
              <a:off x="2260309" y="4285028"/>
              <a:ext cx="2000267" cy="583569"/>
            </a:xfrm>
            <a:prstGeom prst="line">
              <a:avLst/>
            </a:prstGeom>
          </p:spPr>
          <p:style>
            <a:lnRef idx="2">
              <a:schemeClr val="accent5"/>
            </a:lnRef>
            <a:fillRef idx="0">
              <a:schemeClr val="accent5"/>
            </a:fillRef>
            <a:effectRef idx="1">
              <a:schemeClr val="accent5"/>
            </a:effectRef>
            <a:fontRef idx="minor">
              <a:schemeClr val="tx1"/>
            </a:fontRef>
          </p:style>
        </p:cxnSp>
        <p:sp>
          <p:nvSpPr>
            <p:cNvPr id="48" name="Oval 47"/>
            <p:cNvSpPr/>
            <p:nvPr/>
          </p:nvSpPr>
          <p:spPr>
            <a:xfrm>
              <a:off x="2123149" y="4010708"/>
              <a:ext cx="274320" cy="27432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4" name="Oval 53"/>
            <p:cNvSpPr/>
            <p:nvPr/>
          </p:nvSpPr>
          <p:spPr>
            <a:xfrm>
              <a:off x="3800375" y="4036557"/>
              <a:ext cx="274320" cy="27432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62" name="Group 61"/>
          <p:cNvGrpSpPr/>
          <p:nvPr/>
        </p:nvGrpSpPr>
        <p:grpSpPr>
          <a:xfrm>
            <a:off x="2867526" y="1676401"/>
            <a:ext cx="4097154" cy="1303421"/>
            <a:chOff x="1343526" y="3954379"/>
            <a:chExt cx="4097154" cy="1303421"/>
          </a:xfrm>
        </p:grpSpPr>
        <p:sp>
          <p:nvSpPr>
            <p:cNvPr id="33" name="TextBox 32"/>
            <p:cNvSpPr txBox="1"/>
            <p:nvPr/>
          </p:nvSpPr>
          <p:spPr>
            <a:xfrm>
              <a:off x="1933074" y="4888468"/>
              <a:ext cx="69442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a:t>SUMs</a:t>
              </a:r>
            </a:p>
          </p:txBody>
        </p:sp>
        <p:cxnSp>
          <p:nvCxnSpPr>
            <p:cNvPr id="36" name="Straight Connector 35"/>
            <p:cNvCxnSpPr>
              <a:stCxn id="33" idx="0"/>
              <a:endCxn id="52" idx="2"/>
            </p:cNvCxnSpPr>
            <p:nvPr/>
          </p:nvCxnSpPr>
          <p:spPr>
            <a:xfrm flipV="1">
              <a:off x="2280285" y="4323711"/>
              <a:ext cx="818625" cy="564757"/>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p:cNvCxnSpPr>
              <a:stCxn id="33" idx="0"/>
              <a:endCxn id="53" idx="2"/>
            </p:cNvCxnSpPr>
            <p:nvPr/>
          </p:nvCxnSpPr>
          <p:spPr>
            <a:xfrm flipV="1">
              <a:off x="2280285" y="4331732"/>
              <a:ext cx="2497455" cy="556736"/>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p:cNvSpPr txBox="1"/>
            <p:nvPr/>
          </p:nvSpPr>
          <p:spPr>
            <a:xfrm>
              <a:off x="1343526" y="3954379"/>
              <a:ext cx="777240" cy="369332"/>
            </a:xfrm>
            <a:prstGeom prst="rect">
              <a:avLst/>
            </a:prstGeom>
            <a:noFill/>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dirty="0"/>
            </a:p>
          </p:txBody>
        </p:sp>
        <p:sp>
          <p:nvSpPr>
            <p:cNvPr id="52" name="TextBox 51"/>
            <p:cNvSpPr txBox="1"/>
            <p:nvPr/>
          </p:nvSpPr>
          <p:spPr>
            <a:xfrm>
              <a:off x="2435970" y="3954379"/>
              <a:ext cx="1325880" cy="369332"/>
            </a:xfrm>
            <a:prstGeom prst="rect">
              <a:avLst/>
            </a:prstGeom>
            <a:noFill/>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dirty="0"/>
            </a:p>
          </p:txBody>
        </p:sp>
        <p:sp>
          <p:nvSpPr>
            <p:cNvPr id="53" name="TextBox 52"/>
            <p:cNvSpPr txBox="1"/>
            <p:nvPr/>
          </p:nvSpPr>
          <p:spPr>
            <a:xfrm>
              <a:off x="4114800" y="3962400"/>
              <a:ext cx="1325880" cy="369332"/>
            </a:xfrm>
            <a:prstGeom prst="rect">
              <a:avLst/>
            </a:prstGeom>
            <a:noFill/>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dirty="0"/>
            </a:p>
          </p:txBody>
        </p:sp>
        <p:cxnSp>
          <p:nvCxnSpPr>
            <p:cNvPr id="59" name="Straight Connector 58"/>
            <p:cNvCxnSpPr>
              <a:stCxn id="33" idx="0"/>
              <a:endCxn id="50" idx="2"/>
            </p:cNvCxnSpPr>
            <p:nvPr/>
          </p:nvCxnSpPr>
          <p:spPr>
            <a:xfrm flipH="1" flipV="1">
              <a:off x="1732146" y="4323711"/>
              <a:ext cx="548139" cy="564757"/>
            </a:xfrm>
            <a:prstGeom prst="line">
              <a:avLst/>
            </a:prstGeom>
          </p:spPr>
          <p:style>
            <a:lnRef idx="2">
              <a:schemeClr val="accent3"/>
            </a:lnRef>
            <a:fillRef idx="0">
              <a:schemeClr val="accent3"/>
            </a:fillRef>
            <a:effectRef idx="1">
              <a:schemeClr val="accent3"/>
            </a:effectRef>
            <a:fontRef idx="minor">
              <a:schemeClr val="tx1"/>
            </a:fontRef>
          </p:style>
        </p:cxnSp>
      </p:grpSp>
      <p:sp>
        <p:nvSpPr>
          <p:cNvPr id="65" name="TextBox 64"/>
          <p:cNvSpPr txBox="1"/>
          <p:nvPr/>
        </p:nvSpPr>
        <p:spPr>
          <a:xfrm>
            <a:off x="7315201" y="2068001"/>
            <a:ext cx="2957669"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A product of </a:t>
            </a:r>
            <a:r>
              <a:rPr lang="en-US" sz="2400" u="sng" dirty="0"/>
              <a:t>only</a:t>
            </a:r>
            <a:r>
              <a:rPr lang="en-US" sz="2400" dirty="0"/>
              <a:t> sums</a:t>
            </a:r>
          </a:p>
        </p:txBody>
      </p:sp>
      <p:grpSp>
        <p:nvGrpSpPr>
          <p:cNvPr id="38" name="Group 37"/>
          <p:cNvGrpSpPr>
            <a:grpSpLocks noChangeAspect="1"/>
          </p:cNvGrpSpPr>
          <p:nvPr/>
        </p:nvGrpSpPr>
        <p:grpSpPr>
          <a:xfrm>
            <a:off x="3142637" y="4267752"/>
            <a:ext cx="1851660" cy="1543050"/>
            <a:chOff x="5981700" y="3619500"/>
            <a:chExt cx="2286000" cy="1714500"/>
          </a:xfrm>
        </p:grpSpPr>
        <p:cxnSp>
          <p:nvCxnSpPr>
            <p:cNvPr id="40" name="Straight Connector 39"/>
            <p:cNvCxnSpPr/>
            <p:nvPr/>
          </p:nvCxnSpPr>
          <p:spPr>
            <a:xfrm>
              <a:off x="6438900" y="40767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38900" y="48768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5981700" y="4229103"/>
              <a:ext cx="571500" cy="14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981700" y="473709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981700" y="3619500"/>
              <a:ext cx="1645920" cy="1714500"/>
              <a:chOff x="5486400" y="4038600"/>
              <a:chExt cx="1097280" cy="1143000"/>
            </a:xfrm>
          </p:grpSpPr>
          <p:sp>
            <p:nvSpPr>
              <p:cNvPr id="51" name="Arc 50"/>
              <p:cNvSpPr/>
              <p:nvPr/>
            </p:nvSpPr>
            <p:spPr>
              <a:xfrm>
                <a:off x="5707380" y="4343400"/>
                <a:ext cx="182880" cy="5334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a:off x="5486400" y="4343400"/>
                <a:ext cx="1097280" cy="838200"/>
              </a:xfrm>
              <a:prstGeom prst="arc">
                <a:avLst>
                  <a:gd name="adj1" fmla="val 16341749"/>
                  <a:gd name="adj2" fmla="val 2053271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p:cNvSpPr/>
              <p:nvPr/>
            </p:nvSpPr>
            <p:spPr>
              <a:xfrm flipV="1">
                <a:off x="5486400" y="4038600"/>
                <a:ext cx="1097280" cy="838200"/>
              </a:xfrm>
              <a:prstGeom prst="arc">
                <a:avLst>
                  <a:gd name="adj1" fmla="val 16341749"/>
                  <a:gd name="adj2" fmla="val 2058252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7" name="Straight Connector 46"/>
            <p:cNvCxnSpPr/>
            <p:nvPr/>
          </p:nvCxnSpPr>
          <p:spPr>
            <a:xfrm>
              <a:off x="7581900" y="447675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981700" y="4483100"/>
              <a:ext cx="6057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a:grpSpLocks noChangeAspect="1"/>
          </p:cNvGrpSpPr>
          <p:nvPr/>
        </p:nvGrpSpPr>
        <p:grpSpPr>
          <a:xfrm>
            <a:off x="3142637" y="5105400"/>
            <a:ext cx="1851660" cy="1543050"/>
            <a:chOff x="5981700" y="3619500"/>
            <a:chExt cx="2286000" cy="1714500"/>
          </a:xfrm>
        </p:grpSpPr>
        <p:cxnSp>
          <p:nvCxnSpPr>
            <p:cNvPr id="74" name="Straight Connector 73"/>
            <p:cNvCxnSpPr/>
            <p:nvPr/>
          </p:nvCxnSpPr>
          <p:spPr>
            <a:xfrm>
              <a:off x="6438900" y="40767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38900" y="48768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981700" y="4229103"/>
              <a:ext cx="571500" cy="14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981700" y="473709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5981700" y="3619500"/>
              <a:ext cx="1645920" cy="1714500"/>
              <a:chOff x="5486400" y="4038600"/>
              <a:chExt cx="1097280" cy="1143000"/>
            </a:xfrm>
          </p:grpSpPr>
          <p:sp>
            <p:nvSpPr>
              <p:cNvPr id="81" name="Arc 80"/>
              <p:cNvSpPr/>
              <p:nvPr/>
            </p:nvSpPr>
            <p:spPr>
              <a:xfrm>
                <a:off x="5707380" y="4343400"/>
                <a:ext cx="182880" cy="5334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Arc 81"/>
              <p:cNvSpPr/>
              <p:nvPr/>
            </p:nvSpPr>
            <p:spPr>
              <a:xfrm>
                <a:off x="5486400" y="4343400"/>
                <a:ext cx="1097280" cy="838200"/>
              </a:xfrm>
              <a:prstGeom prst="arc">
                <a:avLst>
                  <a:gd name="adj1" fmla="val 16341749"/>
                  <a:gd name="adj2" fmla="val 2053271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Arc 82"/>
              <p:cNvSpPr/>
              <p:nvPr/>
            </p:nvSpPr>
            <p:spPr>
              <a:xfrm flipV="1">
                <a:off x="5486400" y="4038600"/>
                <a:ext cx="1097280" cy="838200"/>
              </a:xfrm>
              <a:prstGeom prst="arc">
                <a:avLst>
                  <a:gd name="adj1" fmla="val 16341749"/>
                  <a:gd name="adj2" fmla="val 2058252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79" name="Straight Connector 78"/>
            <p:cNvCxnSpPr/>
            <p:nvPr/>
          </p:nvCxnSpPr>
          <p:spPr>
            <a:xfrm>
              <a:off x="7581900" y="447675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981700" y="4483100"/>
              <a:ext cx="6057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4985084" y="4640179"/>
            <a:ext cx="1813320" cy="800100"/>
            <a:chOff x="6110659" y="1783080"/>
            <a:chExt cx="2014800" cy="800100"/>
          </a:xfrm>
        </p:grpSpPr>
        <p:grpSp>
          <p:nvGrpSpPr>
            <p:cNvPr id="85" name="Group 84"/>
            <p:cNvGrpSpPr/>
            <p:nvPr/>
          </p:nvGrpSpPr>
          <p:grpSpPr>
            <a:xfrm>
              <a:off x="6512829" y="1783080"/>
              <a:ext cx="914400" cy="800100"/>
              <a:chOff x="3649133" y="4343400"/>
              <a:chExt cx="609600" cy="457200"/>
            </a:xfrm>
          </p:grpSpPr>
          <p:cxnSp>
            <p:nvCxnSpPr>
              <p:cNvPr id="90" name="Straight Connector 89"/>
              <p:cNvCxnSpPr/>
              <p:nvPr/>
            </p:nvCxnSpPr>
            <p:spPr>
              <a:xfrm>
                <a:off x="3657600" y="43434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657600" y="48006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Arc 91"/>
              <p:cNvSpPr/>
              <p:nvPr/>
            </p:nvSpPr>
            <p:spPr>
              <a:xfrm>
                <a:off x="3801533" y="4343400"/>
                <a:ext cx="457200" cy="4572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3" name="Straight Connector 92"/>
              <p:cNvCxnSpPr/>
              <p:nvPr/>
            </p:nvCxnSpPr>
            <p:spPr>
              <a:xfrm rot="16200000">
                <a:off x="3420533" y="45720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p:cNvCxnSpPr/>
            <p:nvPr/>
          </p:nvCxnSpPr>
          <p:spPr>
            <a:xfrm>
              <a:off x="6110659" y="1922781"/>
              <a:ext cx="40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110659" y="2430779"/>
              <a:ext cx="40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439659" y="218313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110659" y="2176780"/>
              <a:ext cx="40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4" name="Straight Connector 93"/>
          <p:cNvCxnSpPr/>
          <p:nvPr/>
        </p:nvCxnSpPr>
        <p:spPr>
          <a:xfrm>
            <a:off x="4985084" y="4180340"/>
            <a:ext cx="0" cy="599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994297" y="5297272"/>
            <a:ext cx="0" cy="599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p:cNvSpPr txBox="1"/>
              <p:nvPr/>
            </p:nvSpPr>
            <p:spPr>
              <a:xfrm>
                <a:off x="2777433" y="3837347"/>
                <a:ext cx="396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2777433" y="3837347"/>
                <a:ext cx="396904" cy="369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2772241" y="4170584"/>
                <a:ext cx="4072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𝐵</m:t>
                          </m:r>
                        </m:e>
                      </m:acc>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2772241" y="4170584"/>
                <a:ext cx="407291"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2767977" y="4843901"/>
                <a:ext cx="415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𝐷</m:t>
                          </m:r>
                        </m:e>
                      </m:acc>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2767977" y="4843901"/>
                <a:ext cx="41581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777499" y="4594009"/>
                <a:ext cx="396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𝐶</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2777499" y="4594009"/>
                <a:ext cx="396775"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2774838" y="5040868"/>
                <a:ext cx="402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𝐸</m:t>
                      </m:r>
                    </m:oMath>
                  </m:oMathPara>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2774838" y="5040868"/>
                <a:ext cx="402097"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2743201" y="5716957"/>
                <a:ext cx="396775"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𝐶</m:t>
                          </m:r>
                        </m:e>
                      </m:acc>
                    </m:oMath>
                  </m:oMathPara>
                </a14:m>
                <a:endParaRPr lang="en-US" dirty="0"/>
              </a:p>
            </p:txBody>
          </p:sp>
        </mc:Choice>
        <mc:Fallback xmlns="">
          <p:sp>
            <p:nvSpPr>
              <p:cNvPr id="101" name="TextBox 100"/>
              <p:cNvSpPr txBox="1">
                <a:spLocks noRot="1" noChangeAspect="1" noMove="1" noResize="1" noEditPoints="1" noAdjustHandles="1" noChangeArrowheads="1" noChangeShapeType="1" noTextEdit="1"/>
              </p:cNvSpPr>
              <p:nvPr/>
            </p:nvSpPr>
            <p:spPr>
              <a:xfrm>
                <a:off x="2743201" y="5716957"/>
                <a:ext cx="396775" cy="369909"/>
              </a:xfrm>
              <a:prstGeom prst="rect">
                <a:avLst/>
              </a:prstGeom>
              <a:blipFill>
                <a:blip r:embed="rId8"/>
                <a:stretch>
                  <a:fillRect r="-261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2752723" y="5468304"/>
                <a:ext cx="396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2752723" y="5468304"/>
                <a:ext cx="396775"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2750062" y="5955268"/>
                <a:ext cx="402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𝐸</m:t>
                          </m:r>
                        </m:e>
                      </m:acc>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2750062" y="5955268"/>
                <a:ext cx="402097" cy="369332"/>
              </a:xfrm>
              <a:prstGeom prst="rect">
                <a:avLst/>
              </a:prstGeom>
              <a:blipFill>
                <a:blip r:embed="rId10"/>
                <a:stretch>
                  <a:fillRect r="-4545"/>
                </a:stretch>
              </a:blipFill>
            </p:spPr>
            <p:txBody>
              <a:bodyPr/>
              <a:lstStyle/>
              <a:p>
                <a:r>
                  <a:rPr lang="en-IN">
                    <a:noFill/>
                  </a:rPr>
                  <a:t> </a:t>
                </a:r>
              </a:p>
            </p:txBody>
          </p:sp>
        </mc:Fallback>
      </mc:AlternateContent>
      <p:grpSp>
        <p:nvGrpSpPr>
          <p:cNvPr id="104" name="Group 103"/>
          <p:cNvGrpSpPr/>
          <p:nvPr/>
        </p:nvGrpSpPr>
        <p:grpSpPr>
          <a:xfrm>
            <a:off x="3159870" y="3608839"/>
            <a:ext cx="1825214" cy="1143000"/>
            <a:chOff x="5410200" y="4038600"/>
            <a:chExt cx="1825214" cy="1143000"/>
          </a:xfrm>
        </p:grpSpPr>
        <p:cxnSp>
          <p:nvCxnSpPr>
            <p:cNvPr id="105" name="Straight Connector 104"/>
            <p:cNvCxnSpPr/>
            <p:nvPr/>
          </p:nvCxnSpPr>
          <p:spPr>
            <a:xfrm>
              <a:off x="5791200" y="4343400"/>
              <a:ext cx="27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791200" y="4876800"/>
              <a:ext cx="27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410200" y="4445001"/>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410200" y="4783666"/>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5486400" y="4038600"/>
              <a:ext cx="1097280" cy="1143000"/>
              <a:chOff x="5486400" y="4038600"/>
              <a:chExt cx="1097280" cy="1143000"/>
            </a:xfrm>
          </p:grpSpPr>
          <p:sp>
            <p:nvSpPr>
              <p:cNvPr id="111" name="Arc 110"/>
              <p:cNvSpPr/>
              <p:nvPr/>
            </p:nvSpPr>
            <p:spPr>
              <a:xfrm>
                <a:off x="5707380" y="4343400"/>
                <a:ext cx="182880" cy="5334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Arc 111"/>
              <p:cNvSpPr/>
              <p:nvPr/>
            </p:nvSpPr>
            <p:spPr>
              <a:xfrm>
                <a:off x="5486400" y="4343400"/>
                <a:ext cx="1097280" cy="838200"/>
              </a:xfrm>
              <a:prstGeom prst="arc">
                <a:avLst>
                  <a:gd name="adj1" fmla="val 16341749"/>
                  <a:gd name="adj2" fmla="val 20701407"/>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Arc 112"/>
              <p:cNvSpPr/>
              <p:nvPr/>
            </p:nvSpPr>
            <p:spPr>
              <a:xfrm flipV="1">
                <a:off x="5486400" y="4038600"/>
                <a:ext cx="1097280" cy="838200"/>
              </a:xfrm>
              <a:prstGeom prst="arc">
                <a:avLst>
                  <a:gd name="adj1" fmla="val 16341749"/>
                  <a:gd name="adj2" fmla="val 2058252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10" name="Straight Connector 109"/>
            <p:cNvCxnSpPr/>
            <p:nvPr/>
          </p:nvCxnSpPr>
          <p:spPr>
            <a:xfrm>
              <a:off x="6553200" y="4610100"/>
              <a:ext cx="6822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p:cNvSpPr txBox="1"/>
              <p:nvPr/>
            </p:nvSpPr>
            <p:spPr>
              <a:xfrm>
                <a:off x="4278808" y="3801252"/>
                <a:ext cx="8311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r>
                        <a:rPr lang="en-US" i="1">
                          <a:latin typeface="Cambria Math"/>
                        </a:rPr>
                        <m:t>+</m:t>
                      </m:r>
                      <m:acc>
                        <m:accPr>
                          <m:chr m:val="̅"/>
                          <m:ctrlPr>
                            <a:rPr lang="en-US" i="1">
                              <a:latin typeface="Cambria Math" panose="02040503050406030204" pitchFamily="18" charset="0"/>
                            </a:rPr>
                          </m:ctrlPr>
                        </m:accPr>
                        <m:e>
                          <m:r>
                            <a:rPr lang="en-US" i="1">
                              <a:latin typeface="Cambria Math"/>
                            </a:rPr>
                            <m:t>𝐵</m:t>
                          </m:r>
                        </m:e>
                      </m:acc>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278808" y="3801252"/>
                <a:ext cx="831125" cy="369332"/>
              </a:xfrm>
              <a:prstGeom prst="rect">
                <a:avLst/>
              </a:prstGeom>
              <a:blipFill>
                <a:blip r:embed="rId11"/>
                <a:stretch>
                  <a:fillRect r="-235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294850" y="4744089"/>
                <a:ext cx="114832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𝐶</m:t>
                      </m:r>
                      <m:r>
                        <a:rPr lang="en-US" sz="1600" i="1">
                          <a:latin typeface="Cambria Math"/>
                        </a:rPr>
                        <m:t>+</m:t>
                      </m:r>
                      <m:acc>
                        <m:accPr>
                          <m:chr m:val="̅"/>
                          <m:ctrlPr>
                            <a:rPr lang="en-US" sz="1600" i="1">
                              <a:latin typeface="Cambria Math" panose="02040503050406030204" pitchFamily="18" charset="0"/>
                            </a:rPr>
                          </m:ctrlPr>
                        </m:accPr>
                        <m:e>
                          <m:r>
                            <a:rPr lang="en-US" sz="1600" i="1">
                              <a:latin typeface="Cambria Math"/>
                            </a:rPr>
                            <m:t>𝐷</m:t>
                          </m:r>
                        </m:e>
                      </m:acc>
                      <m:r>
                        <a:rPr lang="en-US" sz="1600" i="1">
                          <a:latin typeface="Cambria Math"/>
                        </a:rPr>
                        <m:t>+</m:t>
                      </m:r>
                      <m:r>
                        <a:rPr lang="en-US" sz="1600" i="1">
                          <a:latin typeface="Cambria Math"/>
                        </a:rPr>
                        <m:t>𝐸</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294850" y="4744089"/>
                <a:ext cx="1148327" cy="338554"/>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389164" y="5887141"/>
                <a:ext cx="1249637"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r>
                        <a:rPr lang="en-US" i="1">
                          <a:latin typeface="Cambria Math"/>
                        </a:rPr>
                        <m:t>+</m:t>
                      </m:r>
                      <m:acc>
                        <m:accPr>
                          <m:chr m:val="̅"/>
                          <m:ctrlPr>
                            <a:rPr lang="en-US" i="1">
                              <a:latin typeface="Cambria Math" panose="02040503050406030204" pitchFamily="18" charset="0"/>
                            </a:rPr>
                          </m:ctrlPr>
                        </m:accPr>
                        <m:e>
                          <m:r>
                            <a:rPr lang="en-US" i="1">
                              <a:latin typeface="Cambria Math"/>
                            </a:rPr>
                            <m:t>𝐶</m:t>
                          </m:r>
                        </m:e>
                      </m:acc>
                      <m:r>
                        <a:rPr lang="en-US" i="1">
                          <a:latin typeface="Cambria Math"/>
                        </a:rPr>
                        <m:t>+</m:t>
                      </m:r>
                      <m:acc>
                        <m:accPr>
                          <m:chr m:val="̅"/>
                          <m:ctrlPr>
                            <a:rPr lang="en-US" i="1">
                              <a:latin typeface="Cambria Math" panose="02040503050406030204" pitchFamily="18" charset="0"/>
                            </a:rPr>
                          </m:ctrlPr>
                        </m:accPr>
                        <m:e>
                          <m:r>
                            <a:rPr lang="en-US" i="1">
                              <a:latin typeface="Cambria Math"/>
                            </a:rPr>
                            <m:t>𝐸</m:t>
                          </m:r>
                        </m:e>
                      </m:acc>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389164" y="5887141"/>
                <a:ext cx="1249637" cy="369909"/>
              </a:xfrm>
              <a:prstGeom prst="rect">
                <a:avLst/>
              </a:prstGeom>
              <a:blipFill>
                <a:blip r:embed="rId13"/>
                <a:stretch>
                  <a:fillRect r="-165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301741" y="4632787"/>
                <a:ext cx="3541931" cy="369909"/>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a:rPr>
                            <m:t>𝐴</m:t>
                          </m:r>
                          <m:r>
                            <a:rPr lang="en-US" i="1">
                              <a:latin typeface="Cambria Math"/>
                            </a:rPr>
                            <m:t>+</m:t>
                          </m:r>
                          <m:acc>
                            <m:accPr>
                              <m:chr m:val="̅"/>
                              <m:ctrlPr>
                                <a:rPr lang="en-US" i="1">
                                  <a:latin typeface="Cambria Math" panose="02040503050406030204" pitchFamily="18" charset="0"/>
                                </a:rPr>
                              </m:ctrlPr>
                            </m:accPr>
                            <m:e>
                              <m:r>
                                <a:rPr lang="en-US" i="1">
                                  <a:latin typeface="Cambria Math"/>
                                </a:rPr>
                                <m:t>𝐵</m:t>
                              </m:r>
                            </m:e>
                          </m:acc>
                        </m:e>
                      </m:d>
                      <m:r>
                        <a:rPr lang="en-US" i="1">
                          <a:latin typeface="Cambria Math"/>
                          <a:sym typeface="Symbol"/>
                        </a:rPr>
                        <m:t></m:t>
                      </m:r>
                      <m:d>
                        <m:dPr>
                          <m:ctrlPr>
                            <a:rPr lang="en-US" i="1">
                              <a:latin typeface="Cambria Math" panose="02040503050406030204" pitchFamily="18" charset="0"/>
                            </a:rPr>
                          </m:ctrlPr>
                        </m:dPr>
                        <m:e>
                          <m:r>
                            <a:rPr lang="en-US" i="1">
                              <a:latin typeface="Cambria Math"/>
                            </a:rPr>
                            <m:t>𝐶</m:t>
                          </m:r>
                          <m:r>
                            <a:rPr lang="en-US" i="1">
                              <a:latin typeface="Cambria Math"/>
                            </a:rPr>
                            <m:t>+</m:t>
                          </m:r>
                          <m:acc>
                            <m:accPr>
                              <m:chr m:val="̅"/>
                              <m:ctrlPr>
                                <a:rPr lang="en-US" i="1">
                                  <a:latin typeface="Cambria Math" panose="02040503050406030204" pitchFamily="18" charset="0"/>
                                </a:rPr>
                              </m:ctrlPr>
                            </m:accPr>
                            <m:e>
                              <m:r>
                                <a:rPr lang="en-US" i="1">
                                  <a:latin typeface="Cambria Math"/>
                                </a:rPr>
                                <m:t>𝐷</m:t>
                              </m:r>
                            </m:e>
                          </m:acc>
                          <m:r>
                            <a:rPr lang="en-US" i="1">
                              <a:latin typeface="Cambria Math"/>
                            </a:rPr>
                            <m:t>+</m:t>
                          </m:r>
                          <m:r>
                            <a:rPr lang="en-US" i="1">
                              <a:latin typeface="Cambria Math"/>
                            </a:rPr>
                            <m:t>𝐸</m:t>
                          </m:r>
                        </m:e>
                      </m:d>
                      <m:r>
                        <a:rPr lang="en-US" i="1">
                          <a:latin typeface="Cambria Math"/>
                          <a:sym typeface="Symbol"/>
                        </a:rPr>
                        <m:t></m:t>
                      </m:r>
                      <m:d>
                        <m:dPr>
                          <m:ctrlPr>
                            <a:rPr lang="en-US" i="1">
                              <a:latin typeface="Cambria Math" panose="02040503050406030204" pitchFamily="18" charset="0"/>
                            </a:rPr>
                          </m:ctrlPr>
                        </m:dPr>
                        <m:e>
                          <m:r>
                            <a:rPr lang="en-US" i="1">
                              <a:latin typeface="Cambria Math"/>
                            </a:rPr>
                            <m:t>𝐴</m:t>
                          </m:r>
                          <m:r>
                            <a:rPr lang="en-US" i="1">
                              <a:latin typeface="Cambria Math"/>
                            </a:rPr>
                            <m:t>+</m:t>
                          </m:r>
                          <m:acc>
                            <m:accPr>
                              <m:chr m:val="̅"/>
                              <m:ctrlPr>
                                <a:rPr lang="en-US" i="1">
                                  <a:latin typeface="Cambria Math" panose="02040503050406030204" pitchFamily="18" charset="0"/>
                                </a:rPr>
                              </m:ctrlPr>
                            </m:accPr>
                            <m:e>
                              <m:r>
                                <a:rPr lang="en-US" i="1">
                                  <a:latin typeface="Cambria Math"/>
                                </a:rPr>
                                <m:t>𝐶</m:t>
                              </m:r>
                            </m:e>
                          </m:acc>
                          <m:r>
                            <a:rPr lang="en-US" i="1">
                              <a:latin typeface="Cambria Math"/>
                            </a:rPr>
                            <m:t>+</m:t>
                          </m:r>
                          <m:acc>
                            <m:accPr>
                              <m:chr m:val="̅"/>
                              <m:ctrlPr>
                                <a:rPr lang="en-US" i="1">
                                  <a:latin typeface="Cambria Math" panose="02040503050406030204" pitchFamily="18" charset="0"/>
                                </a:rPr>
                              </m:ctrlPr>
                            </m:accPr>
                            <m:e>
                              <m:r>
                                <a:rPr lang="en-US" i="1">
                                  <a:latin typeface="Cambria Math"/>
                                </a:rPr>
                                <m:t>𝐸</m:t>
                              </m:r>
                            </m:e>
                          </m:acc>
                        </m:e>
                      </m:d>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6301741" y="4632787"/>
                <a:ext cx="3541931" cy="369909"/>
              </a:xfrm>
              <a:prstGeom prst="rect">
                <a:avLst/>
              </a:prstGeom>
              <a:blipFill>
                <a:blip r:embed="rId14"/>
                <a:stretch>
                  <a:fillRect r="-2582"/>
                </a:stretch>
              </a:blipFill>
            </p:spPr>
            <p:txBody>
              <a:bodyPr/>
              <a:lstStyle/>
              <a:p>
                <a:r>
                  <a:rPr lang="en-IN">
                    <a:noFill/>
                  </a:rPr>
                  <a:t> </a:t>
                </a:r>
              </a:p>
            </p:txBody>
          </p:sp>
        </mc:Fallback>
      </mc:AlternateContent>
      <p:sp>
        <p:nvSpPr>
          <p:cNvPr id="114" name="TextBox 113"/>
          <p:cNvSpPr txBox="1"/>
          <p:nvPr/>
        </p:nvSpPr>
        <p:spPr>
          <a:xfrm>
            <a:off x="6553200" y="5407968"/>
            <a:ext cx="3048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An OR – AND circuit!!!</a:t>
            </a:r>
          </a:p>
        </p:txBody>
      </p:sp>
      <mc:AlternateContent xmlns:mc="http://schemas.openxmlformats.org/markup-compatibility/2006" xmlns:a14="http://schemas.microsoft.com/office/drawing/2010/main">
        <mc:Choice Requires="a14">
          <p:sp>
            <p:nvSpPr>
              <p:cNvPr id="115" name="TextBox 114">
                <a:extLst>
                  <a:ext uri="{FF2B5EF4-FFF2-40B4-BE49-F238E27FC236}">
                    <a16:creationId xmlns="" xmlns:a16="http://schemas.microsoft.com/office/drawing/2014/main" id="{F6BD2E20-FFC8-4483-B447-4E77130B7F42}"/>
                  </a:ext>
                </a:extLst>
              </p:cNvPr>
              <p:cNvSpPr txBox="1"/>
              <p:nvPr/>
            </p:nvSpPr>
            <p:spPr>
              <a:xfrm>
                <a:off x="1428970" y="1698581"/>
                <a:ext cx="6093724" cy="369909"/>
              </a:xfrm>
              <a:prstGeom prst="rect">
                <a:avLst/>
              </a:prstGeom>
              <a:noFill/>
            </p:spPr>
            <p:txBody>
              <a:bodyPr wrap="square">
                <a:spAutoFit/>
              </a:bodyPr>
              <a:lstStyle/>
              <a:p>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a:rPr>
                          <m:t>𝐴</m:t>
                        </m:r>
                        <m:r>
                          <a:rPr lang="en-US" i="1">
                            <a:latin typeface="Cambria Math"/>
                          </a:rPr>
                          <m:t>+</m:t>
                        </m:r>
                        <m:acc>
                          <m:accPr>
                            <m:chr m:val="̅"/>
                            <m:ctrlPr>
                              <a:rPr lang="en-US" i="1">
                                <a:latin typeface="Cambria Math" panose="02040503050406030204" pitchFamily="18" charset="0"/>
                              </a:rPr>
                            </m:ctrlPr>
                          </m:accPr>
                          <m:e>
                            <m:r>
                              <a:rPr lang="en-US" i="1">
                                <a:latin typeface="Cambria Math"/>
                              </a:rPr>
                              <m:t>𝐵</m:t>
                            </m:r>
                          </m:e>
                        </m:acc>
                      </m:e>
                    </m:d>
                    <m:r>
                      <a:rPr lang="en-US" b="0" i="1" smtClean="0">
                        <a:latin typeface="Cambria Math" panose="02040503050406030204" pitchFamily="18" charset="0"/>
                      </a:rPr>
                      <m:t>   </m:t>
                    </m:r>
                    <m:r>
                      <a:rPr lang="en-US" i="1" smtClean="0">
                        <a:latin typeface="Cambria Math"/>
                        <a:sym typeface="Symbol"/>
                      </a:rPr>
                      <m:t></m:t>
                    </m:r>
                    <m:r>
                      <a:rPr lang="en-US" b="0" i="1" smtClean="0">
                        <a:latin typeface="Cambria Math" panose="02040503050406030204" pitchFamily="18" charset="0"/>
                        <a:sym typeface="Symbol"/>
                      </a:rPr>
                      <m:t>    </m:t>
                    </m:r>
                    <m:d>
                      <m:dPr>
                        <m:ctrlPr>
                          <a:rPr lang="en-US" i="1" smtClean="0">
                            <a:latin typeface="Cambria Math" panose="02040503050406030204" pitchFamily="18" charset="0"/>
                          </a:rPr>
                        </m:ctrlPr>
                      </m:dPr>
                      <m:e>
                        <m:r>
                          <a:rPr lang="en-US" i="1">
                            <a:latin typeface="Cambria Math"/>
                          </a:rPr>
                          <m:t>𝐶</m:t>
                        </m:r>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𝐷</m:t>
                            </m:r>
                          </m:e>
                        </m:acc>
                        <m:r>
                          <a:rPr lang="en-US" b="0" i="1" smtClean="0">
                            <a:latin typeface="Cambria Math"/>
                          </a:rPr>
                          <m:t>+</m:t>
                        </m:r>
                        <m:r>
                          <a:rPr lang="en-US" i="1">
                            <a:latin typeface="Cambria Math"/>
                          </a:rPr>
                          <m:t>𝐸</m:t>
                        </m:r>
                      </m:e>
                    </m:d>
                    <m:r>
                      <a:rPr lang="en-US" b="0" i="1" smtClean="0">
                        <a:latin typeface="Cambria Math" panose="02040503050406030204" pitchFamily="18" charset="0"/>
                      </a:rPr>
                      <m:t>    </m:t>
                    </m:r>
                    <m:r>
                      <a:rPr lang="en-US" i="1" smtClean="0">
                        <a:latin typeface="Cambria Math"/>
                        <a:sym typeface="Symbol"/>
                      </a:rPr>
                      <m:t></m:t>
                    </m:r>
                    <m:r>
                      <a:rPr lang="en-US" b="0" i="1" smtClean="0">
                        <a:latin typeface="Cambria Math" panose="02040503050406030204" pitchFamily="18" charset="0"/>
                        <a:sym typeface="Symbol"/>
                      </a:rPr>
                      <m:t>    </m:t>
                    </m:r>
                    <m:d>
                      <m:dPr>
                        <m:ctrlPr>
                          <a:rPr lang="en-US" i="1" smtClean="0">
                            <a:latin typeface="Cambria Math" panose="02040503050406030204" pitchFamily="18" charset="0"/>
                          </a:rPr>
                        </m:ctrlPr>
                      </m:dPr>
                      <m:e>
                        <m:r>
                          <a:rPr lang="en-US" i="1">
                            <a:latin typeface="Cambria Math"/>
                          </a:rPr>
                          <m:t>𝐴</m:t>
                        </m:r>
                        <m:r>
                          <a:rPr lang="en-US" b="0" i="1" smtClean="0">
                            <a:latin typeface="Cambria Math"/>
                          </a:rPr>
                          <m:t>+</m:t>
                        </m:r>
                        <m:acc>
                          <m:accPr>
                            <m:chr m:val="̅"/>
                            <m:ctrlPr>
                              <a:rPr lang="en-US" i="1">
                                <a:latin typeface="Cambria Math" panose="02040503050406030204" pitchFamily="18" charset="0"/>
                              </a:rPr>
                            </m:ctrlPr>
                          </m:accPr>
                          <m:e>
                            <m:r>
                              <a:rPr lang="en-US" i="1" smtClean="0">
                                <a:latin typeface="Cambria Math"/>
                              </a:rPr>
                              <m:t>𝐶</m:t>
                            </m:r>
                          </m:e>
                        </m:acc>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𝐸</m:t>
                            </m:r>
                          </m:e>
                        </m:acc>
                      </m:e>
                    </m:d>
                  </m:oMath>
                </a14:m>
                <a:endParaRPr lang="en-IN" dirty="0"/>
              </a:p>
            </p:txBody>
          </p:sp>
        </mc:Choice>
        <mc:Fallback xmlns="">
          <p:sp>
            <p:nvSpPr>
              <p:cNvPr id="115" name="TextBox 114">
                <a:extLst>
                  <a:ext uri="{FF2B5EF4-FFF2-40B4-BE49-F238E27FC236}">
                    <a16:creationId xmlns:a16="http://schemas.microsoft.com/office/drawing/2014/main" id="{F6BD2E20-FFC8-4483-B447-4E77130B7F42}"/>
                  </a:ext>
                </a:extLst>
              </p:cNvPr>
              <p:cNvSpPr txBox="1">
                <a:spLocks noRot="1" noChangeAspect="1" noMove="1" noResize="1" noEditPoints="1" noAdjustHandles="1" noChangeArrowheads="1" noChangeShapeType="1" noTextEdit="1"/>
              </p:cNvSpPr>
              <p:nvPr/>
            </p:nvSpPr>
            <p:spPr>
              <a:xfrm>
                <a:off x="1428970" y="1698581"/>
                <a:ext cx="6093724" cy="369909"/>
              </a:xfrm>
              <a:prstGeom prst="rect">
                <a:avLst/>
              </a:prstGeom>
              <a:blipFill>
                <a:blip r:embed="rId15"/>
                <a:stretch>
                  <a:fillRect/>
                </a:stretch>
              </a:blipFill>
            </p:spPr>
            <p:txBody>
              <a:bodyPr/>
              <a:lstStyle/>
              <a:p>
                <a:r>
                  <a:rPr lang="en-IN">
                    <a:noFill/>
                  </a:rPr>
                  <a:t> </a:t>
                </a:r>
              </a:p>
            </p:txBody>
          </p:sp>
        </mc:Fallback>
      </mc:AlternateContent>
      <p:sp>
        <p:nvSpPr>
          <p:cNvPr id="116" name="TextBox 115">
            <a:extLst>
              <a:ext uri="{FF2B5EF4-FFF2-40B4-BE49-F238E27FC236}">
                <a16:creationId xmlns="" xmlns:a16="http://schemas.microsoft.com/office/drawing/2014/main" id="{249F594D-01FB-41D1-97E8-D333FDBA70E2}"/>
              </a:ext>
            </a:extLst>
          </p:cNvPr>
          <p:cNvSpPr txBox="1"/>
          <p:nvPr/>
        </p:nvSpPr>
        <p:spPr>
          <a:xfrm>
            <a:off x="341120" y="3337307"/>
            <a:ext cx="6093724" cy="369332"/>
          </a:xfrm>
          <a:prstGeom prst="rect">
            <a:avLst/>
          </a:prstGeom>
          <a:noFill/>
        </p:spPr>
        <p:txBody>
          <a:bodyPr wrap="square">
            <a:spAutoFit/>
          </a:bodyPr>
          <a:lstStyle/>
          <a:p>
            <a:r>
              <a:rPr lang="en-US" dirty="0"/>
              <a:t>How can we implement POS expressions?</a:t>
            </a:r>
          </a:p>
        </p:txBody>
      </p:sp>
    </p:spTree>
    <p:extLst>
      <p:ext uri="{BB962C8B-B14F-4D97-AF65-F5344CB8AC3E}">
        <p14:creationId xmlns:p14="http://schemas.microsoft.com/office/powerpoint/2010/main" val="85130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96" grpId="0"/>
      <p:bldP spid="97" grpId="0"/>
      <p:bldP spid="98" grpId="0"/>
      <p:bldP spid="99" grpId="0"/>
      <p:bldP spid="100" grpId="0"/>
      <p:bldP spid="101" grpId="0"/>
      <p:bldP spid="102" grpId="0"/>
      <p:bldP spid="103" grpId="0"/>
      <p:bldP spid="20" grpId="0"/>
      <p:bldP spid="21" grpId="0"/>
      <p:bldP spid="23" grpId="0"/>
      <p:bldP spid="24" grpId="0"/>
      <p:bldP spid="1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02C0D5-BD5E-4F39-B669-C51C796EAB95}"/>
              </a:ext>
            </a:extLst>
          </p:cNvPr>
          <p:cNvSpPr>
            <a:spLocks noGrp="1"/>
          </p:cNvSpPr>
          <p:nvPr>
            <p:ph type="title"/>
          </p:nvPr>
        </p:nvSpPr>
        <p:spPr>
          <a:xfrm>
            <a:off x="581192" y="132312"/>
            <a:ext cx="11029616" cy="1188720"/>
          </a:xfrm>
        </p:spPr>
        <p:txBody>
          <a:bodyPr/>
          <a:lstStyle/>
          <a:p>
            <a:r>
              <a:rPr lang="en-US" dirty="0"/>
              <a:t>PRODUCT OF SUM EXPRESSION</a:t>
            </a:r>
            <a:endParaRPr lang="en-IN" dirty="0"/>
          </a:p>
        </p:txBody>
      </p:sp>
      <p:pic>
        <p:nvPicPr>
          <p:cNvPr id="4" name="Content Placeholder 3">
            <a:extLst>
              <a:ext uri="{FF2B5EF4-FFF2-40B4-BE49-F238E27FC236}">
                <a16:creationId xmlns="" xmlns:a16="http://schemas.microsoft.com/office/drawing/2014/main" id="{8077992F-7910-4CA1-8FD5-6343D0F75F47}"/>
              </a:ext>
            </a:extLst>
          </p:cNvPr>
          <p:cNvPicPr>
            <a:picLocks noGrp="1" noChangeAspect="1"/>
          </p:cNvPicPr>
          <p:nvPr>
            <p:ph idx="1"/>
          </p:nvPr>
        </p:nvPicPr>
        <p:blipFill>
          <a:blip r:embed="rId2"/>
          <a:stretch>
            <a:fillRect/>
          </a:stretch>
        </p:blipFill>
        <p:spPr>
          <a:xfrm>
            <a:off x="1033669" y="1470991"/>
            <a:ext cx="9594573" cy="5088835"/>
          </a:xfrm>
          <a:prstGeom prst="rect">
            <a:avLst/>
          </a:prstGeom>
        </p:spPr>
      </p:pic>
    </p:spTree>
    <p:extLst>
      <p:ext uri="{BB962C8B-B14F-4D97-AF65-F5344CB8AC3E}">
        <p14:creationId xmlns:p14="http://schemas.microsoft.com/office/powerpoint/2010/main" val="445834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01BFA3-A2F4-4C18-AE56-D4DE2906A111}"/>
              </a:ext>
            </a:extLst>
          </p:cNvPr>
          <p:cNvSpPr>
            <a:spLocks noGrp="1"/>
          </p:cNvSpPr>
          <p:nvPr>
            <p:ph type="title"/>
          </p:nvPr>
        </p:nvSpPr>
        <p:spPr/>
        <p:txBody>
          <a:bodyPr/>
          <a:lstStyle/>
          <a:p>
            <a:r>
              <a:rPr lang="en-US" dirty="0"/>
              <a:t>Standard POS form</a:t>
            </a:r>
            <a:endParaRPr lang="en-IN" dirty="0"/>
          </a:p>
        </p:txBody>
      </p:sp>
      <p:pic>
        <p:nvPicPr>
          <p:cNvPr id="4" name="Content Placeholder 3">
            <a:extLst>
              <a:ext uri="{FF2B5EF4-FFF2-40B4-BE49-F238E27FC236}">
                <a16:creationId xmlns="" xmlns:a16="http://schemas.microsoft.com/office/drawing/2014/main" id="{2FDBF7E1-2EA2-4AB4-8260-B65A6C201644}"/>
              </a:ext>
            </a:extLst>
          </p:cNvPr>
          <p:cNvPicPr>
            <a:picLocks noGrp="1" noChangeAspect="1"/>
          </p:cNvPicPr>
          <p:nvPr>
            <p:ph idx="1"/>
          </p:nvPr>
        </p:nvPicPr>
        <p:blipFill>
          <a:blip r:embed="rId2"/>
          <a:stretch>
            <a:fillRect/>
          </a:stretch>
        </p:blipFill>
        <p:spPr>
          <a:xfrm>
            <a:off x="2428093" y="2341563"/>
            <a:ext cx="7335814" cy="3633787"/>
          </a:xfrm>
          <a:prstGeom prst="rect">
            <a:avLst/>
          </a:prstGeom>
        </p:spPr>
      </p:pic>
    </p:spTree>
    <p:extLst>
      <p:ext uri="{BB962C8B-B14F-4D97-AF65-F5344CB8AC3E}">
        <p14:creationId xmlns:p14="http://schemas.microsoft.com/office/powerpoint/2010/main" val="2822726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A5A218-0600-4B5B-87C5-2BA96E2CBBBC}"/>
              </a:ext>
            </a:extLst>
          </p:cNvPr>
          <p:cNvSpPr>
            <a:spLocks noGrp="1"/>
          </p:cNvSpPr>
          <p:nvPr>
            <p:ph type="title"/>
          </p:nvPr>
        </p:nvSpPr>
        <p:spPr>
          <a:xfrm>
            <a:off x="581191" y="-96023"/>
            <a:ext cx="11029616" cy="1188720"/>
          </a:xfrm>
        </p:spPr>
        <p:txBody>
          <a:bodyPr>
            <a:normAutofit/>
          </a:bodyPr>
          <a:lstStyle/>
          <a:p>
            <a:r>
              <a:rPr lang="en-US" sz="2400" i="0" u="none" strike="noStrike" baseline="0" dirty="0"/>
              <a:t>Converting a Sum Term to Standard P</a:t>
            </a:r>
            <a:r>
              <a:rPr lang="en-IN" sz="2400" i="0" u="none" strike="noStrike" baseline="0" dirty="0"/>
              <a:t>OS</a:t>
            </a:r>
            <a:endParaRPr lang="en-IN" sz="4000" dirty="0"/>
          </a:p>
        </p:txBody>
      </p:sp>
      <p:sp>
        <p:nvSpPr>
          <p:cNvPr id="3" name="Content Placeholder 2">
            <a:extLst>
              <a:ext uri="{FF2B5EF4-FFF2-40B4-BE49-F238E27FC236}">
                <a16:creationId xmlns="" xmlns:a16="http://schemas.microsoft.com/office/drawing/2014/main" id="{36C10150-DFE1-4A5B-832E-8227EB8AA62E}"/>
              </a:ext>
            </a:extLst>
          </p:cNvPr>
          <p:cNvSpPr>
            <a:spLocks noGrp="1"/>
          </p:cNvSpPr>
          <p:nvPr>
            <p:ph idx="1"/>
          </p:nvPr>
        </p:nvSpPr>
        <p:spPr>
          <a:xfrm>
            <a:off x="448670" y="1298713"/>
            <a:ext cx="11029615" cy="5102087"/>
          </a:xfrm>
        </p:spPr>
        <p:txBody>
          <a:bodyPr>
            <a:normAutofit/>
          </a:bodyPr>
          <a:lstStyle/>
          <a:p>
            <a:pPr algn="l"/>
            <a:r>
              <a:rPr lang="en-US" sz="3300" b="1" i="0" u="none" strike="noStrike" baseline="0" dirty="0">
                <a:solidFill>
                  <a:srgbClr val="000000"/>
                </a:solidFill>
              </a:rPr>
              <a:t>Step 1: </a:t>
            </a:r>
            <a:r>
              <a:rPr lang="en-US" sz="3300" b="0" i="0" u="none" strike="noStrike" baseline="0" dirty="0">
                <a:solidFill>
                  <a:srgbClr val="000000"/>
                </a:solidFill>
              </a:rPr>
              <a:t>Add to each nonstandard product term a term made up of the product of the missing variable and its complement. This results in two  </a:t>
            </a:r>
            <a:r>
              <a:rPr lang="en-IN" sz="3300" b="0" i="0" u="none" strike="noStrike" baseline="0" dirty="0">
                <a:solidFill>
                  <a:srgbClr val="000000"/>
                </a:solidFill>
              </a:rPr>
              <a:t>sum terms.</a:t>
            </a:r>
          </a:p>
          <a:p>
            <a:pPr algn="l"/>
            <a:r>
              <a:rPr lang="en-US" sz="2900" b="0" i="0" u="none" strike="noStrike" baseline="0" dirty="0">
                <a:solidFill>
                  <a:srgbClr val="000000"/>
                </a:solidFill>
              </a:rPr>
              <a:t>As you know, you can add 0 to anything without </a:t>
            </a:r>
            <a:r>
              <a:rPr lang="en-IN" sz="2900" b="0" i="0" u="none" strike="noStrike" baseline="0" dirty="0">
                <a:solidFill>
                  <a:srgbClr val="000000"/>
                </a:solidFill>
              </a:rPr>
              <a:t>changing its value.</a:t>
            </a:r>
          </a:p>
          <a:p>
            <a:pPr algn="l"/>
            <a:r>
              <a:rPr lang="en-US" sz="3300" b="1" i="0" u="none" strike="noStrike" baseline="0" dirty="0">
                <a:solidFill>
                  <a:srgbClr val="000000"/>
                </a:solidFill>
              </a:rPr>
              <a:t>Step 2: </a:t>
            </a:r>
            <a:r>
              <a:rPr lang="en-US" sz="3300" b="0" i="0" u="none" strike="noStrike" baseline="0" dirty="0">
                <a:solidFill>
                  <a:srgbClr val="000000"/>
                </a:solidFill>
              </a:rPr>
              <a:t>Apply rule </a:t>
            </a:r>
            <a:r>
              <a:rPr lang="en-US" sz="3300" b="0" i="0" u="none" strike="noStrike" baseline="0" dirty="0" smtClean="0">
                <a:solidFill>
                  <a:srgbClr val="000000"/>
                </a:solidFill>
                <a:sym typeface="Wingdings" panose="05000000000000000000" pitchFamily="2" charset="2"/>
              </a:rPr>
              <a:t></a:t>
            </a:r>
            <a:r>
              <a:rPr lang="en-US" sz="3300" b="0" i="0" u="none" strike="noStrike" baseline="0" dirty="0">
                <a:solidFill>
                  <a:srgbClr val="000000"/>
                </a:solidFill>
              </a:rPr>
              <a:t>A+BC=(A+B)(A+C).</a:t>
            </a:r>
          </a:p>
          <a:p>
            <a:pPr algn="l"/>
            <a:r>
              <a:rPr lang="en-US" sz="3300" b="1" i="0" u="none" strike="noStrike" baseline="0" dirty="0">
                <a:solidFill>
                  <a:srgbClr val="000000"/>
                </a:solidFill>
              </a:rPr>
              <a:t>Step 3: </a:t>
            </a:r>
            <a:r>
              <a:rPr lang="en-US" sz="3300" b="0" i="0" u="none" strike="noStrike" baseline="0" dirty="0">
                <a:solidFill>
                  <a:srgbClr val="000000"/>
                </a:solidFill>
              </a:rPr>
              <a:t>Repeat step 1 until all resulting sum terms contain all variable in the domain in either </a:t>
            </a:r>
            <a:r>
              <a:rPr lang="en-IN" sz="3300" b="0" i="0" u="none" strike="noStrike" baseline="0" dirty="0">
                <a:solidFill>
                  <a:srgbClr val="000000"/>
                </a:solidFill>
              </a:rPr>
              <a:t>complemented or uncomplemented form</a:t>
            </a:r>
            <a:r>
              <a:rPr lang="en-IN" sz="2000" b="0" i="0" u="none" strike="noStrike" baseline="0" dirty="0">
                <a:solidFill>
                  <a:srgbClr val="000000"/>
                </a:solidFill>
                <a:latin typeface="Garamond" panose="02020404030301010803" pitchFamily="18" charset="0"/>
              </a:rPr>
              <a:t>.</a:t>
            </a:r>
            <a:endParaRPr lang="en-IN" dirty="0"/>
          </a:p>
        </p:txBody>
      </p:sp>
    </p:spTree>
    <p:extLst>
      <p:ext uri="{BB962C8B-B14F-4D97-AF65-F5344CB8AC3E}">
        <p14:creationId xmlns:p14="http://schemas.microsoft.com/office/powerpoint/2010/main" val="3501283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A32E6-F600-4EEF-8646-864E89AA994B}"/>
              </a:ext>
            </a:extLst>
          </p:cNvPr>
          <p:cNvSpPr>
            <a:spLocks noGrp="1"/>
          </p:cNvSpPr>
          <p:nvPr>
            <p:ph type="title"/>
          </p:nvPr>
        </p:nvSpPr>
        <p:spPr>
          <a:xfrm>
            <a:off x="581192" y="132313"/>
            <a:ext cx="11029616" cy="1188720"/>
          </a:xfrm>
        </p:spPr>
        <p:txBody>
          <a:bodyPr>
            <a:normAutofit/>
          </a:bodyPr>
          <a:lstStyle/>
          <a:p>
            <a:r>
              <a:rPr lang="en-US" sz="2800" i="0" u="none" strike="noStrike" baseline="0" dirty="0"/>
              <a:t>Converting a Sum Term to Standard </a:t>
            </a:r>
            <a:r>
              <a:rPr lang="en-IN" sz="2800" i="0" u="none" strike="noStrike" baseline="0" dirty="0"/>
              <a:t>POS (example)</a:t>
            </a:r>
            <a:endParaRPr lang="en-IN" sz="4400" dirty="0"/>
          </a:p>
        </p:txBody>
      </p:sp>
      <p:pic>
        <p:nvPicPr>
          <p:cNvPr id="4" name="Content Placeholder 3">
            <a:extLst>
              <a:ext uri="{FF2B5EF4-FFF2-40B4-BE49-F238E27FC236}">
                <a16:creationId xmlns="" xmlns:a16="http://schemas.microsoft.com/office/drawing/2014/main" id="{28B329E4-BFDD-488F-A2A4-CBD38446BA66}"/>
              </a:ext>
            </a:extLst>
          </p:cNvPr>
          <p:cNvPicPr>
            <a:picLocks noGrp="1" noChangeAspect="1"/>
          </p:cNvPicPr>
          <p:nvPr>
            <p:ph idx="1"/>
          </p:nvPr>
        </p:nvPicPr>
        <p:blipFill>
          <a:blip r:embed="rId2"/>
          <a:stretch>
            <a:fillRect/>
          </a:stretch>
        </p:blipFill>
        <p:spPr>
          <a:xfrm>
            <a:off x="581192" y="1427163"/>
            <a:ext cx="10535478" cy="5430837"/>
          </a:xfrm>
          <a:prstGeom prst="rect">
            <a:avLst/>
          </a:prstGeom>
        </p:spPr>
      </p:pic>
    </p:spTree>
    <p:extLst>
      <p:ext uri="{BB962C8B-B14F-4D97-AF65-F5344CB8AC3E}">
        <p14:creationId xmlns:p14="http://schemas.microsoft.com/office/powerpoint/2010/main" val="392252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A59A6B45-0C0D-43CF-8EA5-040539D6F4D9}"/>
              </a:ext>
            </a:extLst>
          </p:cNvPr>
          <p:cNvSpPr>
            <a:spLocks noGrp="1"/>
          </p:cNvSpPr>
          <p:nvPr>
            <p:ph type="title"/>
          </p:nvPr>
        </p:nvSpPr>
        <p:spPr>
          <a:xfrm>
            <a:off x="673957" y="2440668"/>
            <a:ext cx="11029616" cy="988332"/>
          </a:xfrm>
        </p:spPr>
        <p:txBody>
          <a:bodyPr>
            <a:normAutofit fontScale="90000"/>
          </a:bodyPr>
          <a:lstStyle/>
          <a:p>
            <a:pPr algn="ctr"/>
            <a:r>
              <a:rPr lang="en-US" sz="6000" dirty="0"/>
              <a:t>SOP/POS</a:t>
            </a:r>
            <a:endParaRPr lang="en-IN" sz="6000" dirty="0"/>
          </a:p>
        </p:txBody>
      </p:sp>
    </p:spTree>
    <p:extLst>
      <p:ext uri="{BB962C8B-B14F-4D97-AF65-F5344CB8AC3E}">
        <p14:creationId xmlns:p14="http://schemas.microsoft.com/office/powerpoint/2010/main" val="71633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42F745-D72E-41DB-9135-6DB20247636E}"/>
              </a:ext>
            </a:extLst>
          </p:cNvPr>
          <p:cNvSpPr>
            <a:spLocks noGrp="1"/>
          </p:cNvSpPr>
          <p:nvPr>
            <p:ph type="title"/>
          </p:nvPr>
        </p:nvSpPr>
        <p:spPr>
          <a:xfrm>
            <a:off x="475173" y="238330"/>
            <a:ext cx="11029616" cy="1188720"/>
          </a:xfrm>
        </p:spPr>
        <p:txBody>
          <a:bodyPr>
            <a:normAutofit/>
          </a:bodyPr>
          <a:lstStyle/>
          <a:p>
            <a:r>
              <a:rPr lang="en-IN" sz="2800" i="0" u="none" strike="noStrike" baseline="0" dirty="0"/>
              <a:t>Converting Standard SOP to Standard POS</a:t>
            </a:r>
            <a:endParaRPr lang="en-IN" sz="4400" dirty="0"/>
          </a:p>
        </p:txBody>
      </p:sp>
      <p:sp>
        <p:nvSpPr>
          <p:cNvPr id="3" name="Content Placeholder 2">
            <a:extLst>
              <a:ext uri="{FF2B5EF4-FFF2-40B4-BE49-F238E27FC236}">
                <a16:creationId xmlns="" xmlns:a16="http://schemas.microsoft.com/office/drawing/2014/main" id="{23081EBA-C6D6-4157-B10C-3BCF4E3F9CE6}"/>
              </a:ext>
            </a:extLst>
          </p:cNvPr>
          <p:cNvSpPr>
            <a:spLocks noGrp="1"/>
          </p:cNvSpPr>
          <p:nvPr>
            <p:ph idx="1"/>
          </p:nvPr>
        </p:nvSpPr>
        <p:spPr>
          <a:xfrm>
            <a:off x="475174" y="1890876"/>
            <a:ext cx="11029615" cy="3634486"/>
          </a:xfrm>
        </p:spPr>
        <p:txBody>
          <a:bodyPr>
            <a:normAutofit/>
          </a:bodyPr>
          <a:lstStyle/>
          <a:p>
            <a:pPr algn="l"/>
            <a:r>
              <a:rPr lang="en-IN" sz="2800" b="0" i="0" u="none" strike="noStrike" baseline="0" dirty="0">
                <a:solidFill>
                  <a:srgbClr val="000000"/>
                </a:solidFill>
              </a:rPr>
              <a:t>The Facts:</a:t>
            </a:r>
          </a:p>
          <a:p>
            <a:pPr algn="l"/>
            <a:r>
              <a:rPr lang="en-US" sz="2800" b="0" i="0" u="none" strike="noStrike" baseline="0" dirty="0">
                <a:solidFill>
                  <a:srgbClr val="000000"/>
                </a:solidFill>
              </a:rPr>
              <a:t>The binary values of the product terms in a given standard SOP expression are not present in the </a:t>
            </a:r>
            <a:r>
              <a:rPr lang="en-IN" sz="2800" b="0" i="0" u="none" strike="noStrike" baseline="0" dirty="0">
                <a:solidFill>
                  <a:srgbClr val="000000"/>
                </a:solidFill>
              </a:rPr>
              <a:t>equivalent standard POS expression.</a:t>
            </a:r>
          </a:p>
          <a:p>
            <a:pPr algn="l"/>
            <a:r>
              <a:rPr lang="en-US" sz="2800" b="0" i="0" u="none" strike="noStrike" baseline="0" dirty="0">
                <a:solidFill>
                  <a:srgbClr val="000000"/>
                </a:solidFill>
              </a:rPr>
              <a:t>The binary values that are not represented in the SOP expression are present in the equivalent POS  </a:t>
            </a:r>
            <a:r>
              <a:rPr lang="en-IN" sz="2800" b="0" i="0" u="none" strike="noStrike" baseline="0" dirty="0">
                <a:solidFill>
                  <a:srgbClr val="000000"/>
                </a:solidFill>
              </a:rPr>
              <a:t>expression.</a:t>
            </a:r>
            <a:endParaRPr lang="en-IN" sz="2800" dirty="0"/>
          </a:p>
        </p:txBody>
      </p:sp>
    </p:spTree>
    <p:extLst>
      <p:ext uri="{BB962C8B-B14F-4D97-AF65-F5344CB8AC3E}">
        <p14:creationId xmlns:p14="http://schemas.microsoft.com/office/powerpoint/2010/main" val="70645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6" name="Text Placeholder 5"/>
          <p:cNvSpPr>
            <a:spLocks noGrp="1"/>
          </p:cNvSpPr>
          <p:nvPr>
            <p:ph idx="1"/>
          </p:nvPr>
        </p:nvSpPr>
        <p:spPr/>
        <p:txBody>
          <a:bodyPr/>
          <a:lstStyle/>
          <a:p>
            <a:r>
              <a:rPr lang="en-US" altLang="en-US" sz="2800" dirty="0"/>
              <a:t>Sum of Products / Product of Sums</a:t>
            </a:r>
          </a:p>
          <a:p>
            <a:r>
              <a:rPr lang="en-US" altLang="en-US" sz="2800" dirty="0"/>
              <a:t> Multiplying out and Factoring</a:t>
            </a:r>
          </a:p>
          <a:p>
            <a:r>
              <a:rPr lang="en-US" altLang="en-US" sz="2800" dirty="0"/>
              <a:t> Exclusive OR operation</a:t>
            </a:r>
          </a:p>
          <a:p>
            <a:r>
              <a:rPr lang="en-US" altLang="en-US" sz="2800" dirty="0"/>
              <a:t> Simplification</a:t>
            </a:r>
          </a:p>
          <a:p>
            <a:r>
              <a:rPr lang="en-US" altLang="en-US" sz="2800" dirty="0"/>
              <a:t> Proving equations (Validity)</a:t>
            </a:r>
            <a:endParaRPr lang="en-US" dirty="0"/>
          </a:p>
        </p:txBody>
      </p:sp>
    </p:spTree>
    <p:extLst>
      <p:ext uri="{BB962C8B-B14F-4D97-AF65-F5344CB8AC3E}">
        <p14:creationId xmlns:p14="http://schemas.microsoft.com/office/powerpoint/2010/main" val="746061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94DDB4-C7A5-4303-AE8D-EABD41D1E892}"/>
              </a:ext>
            </a:extLst>
          </p:cNvPr>
          <p:cNvSpPr>
            <a:spLocks noGrp="1"/>
          </p:cNvSpPr>
          <p:nvPr>
            <p:ph type="title"/>
          </p:nvPr>
        </p:nvSpPr>
        <p:spPr>
          <a:xfrm>
            <a:off x="461922" y="0"/>
            <a:ext cx="11029616" cy="1188720"/>
          </a:xfrm>
        </p:spPr>
        <p:txBody>
          <a:bodyPr>
            <a:normAutofit/>
          </a:bodyPr>
          <a:lstStyle/>
          <a:p>
            <a:r>
              <a:rPr lang="en-IN" sz="2800" i="0" u="none" strike="noStrike" baseline="0" dirty="0"/>
              <a:t>Converting Standard SOP to Standard POS</a:t>
            </a:r>
            <a:endParaRPr lang="en-IN" sz="4400" dirty="0"/>
          </a:p>
        </p:txBody>
      </p:sp>
      <p:sp>
        <p:nvSpPr>
          <p:cNvPr id="3" name="Content Placeholder 2">
            <a:extLst>
              <a:ext uri="{FF2B5EF4-FFF2-40B4-BE49-F238E27FC236}">
                <a16:creationId xmlns="" xmlns:a16="http://schemas.microsoft.com/office/drawing/2014/main" id="{E844610D-EE09-4C69-9B1F-9734D7363E7B}"/>
              </a:ext>
            </a:extLst>
          </p:cNvPr>
          <p:cNvSpPr>
            <a:spLocks noGrp="1"/>
          </p:cNvSpPr>
          <p:nvPr>
            <p:ph idx="1"/>
          </p:nvPr>
        </p:nvSpPr>
        <p:spPr>
          <a:xfrm>
            <a:off x="581192" y="1188720"/>
            <a:ext cx="11029615" cy="4894028"/>
          </a:xfrm>
        </p:spPr>
        <p:txBody>
          <a:bodyPr>
            <a:normAutofit/>
          </a:bodyPr>
          <a:lstStyle/>
          <a:p>
            <a:pPr algn="l"/>
            <a:r>
              <a:rPr lang="en-US" sz="2400" b="0" i="0" u="none" strike="noStrike" baseline="0" dirty="0">
                <a:solidFill>
                  <a:srgbClr val="000000"/>
                </a:solidFill>
              </a:rPr>
              <a:t>What can you use the facts?</a:t>
            </a:r>
          </a:p>
          <a:p>
            <a:pPr algn="l"/>
            <a:r>
              <a:rPr lang="en-US" sz="2400" b="0" i="0" u="none" strike="noStrike" baseline="0" dirty="0">
                <a:solidFill>
                  <a:srgbClr val="000000"/>
                </a:solidFill>
              </a:rPr>
              <a:t>Convert from standard SOP to standard POS.</a:t>
            </a:r>
          </a:p>
          <a:p>
            <a:pPr algn="l"/>
            <a:r>
              <a:rPr lang="en-IN" sz="2400" b="0" i="0" u="none" strike="noStrike" baseline="0" dirty="0">
                <a:solidFill>
                  <a:srgbClr val="000000"/>
                </a:solidFill>
              </a:rPr>
              <a:t>How?</a:t>
            </a:r>
          </a:p>
          <a:p>
            <a:pPr marL="0" indent="0" algn="l">
              <a:buNone/>
            </a:pPr>
            <a:r>
              <a:rPr lang="en-US" sz="2400" b="0" i="0" u="none" strike="noStrike" baseline="0" dirty="0">
                <a:solidFill>
                  <a:srgbClr val="33339A"/>
                </a:solidFill>
              </a:rPr>
              <a:t> </a:t>
            </a:r>
            <a:r>
              <a:rPr lang="en-US" sz="2400" b="1" i="0" u="none" strike="noStrike" baseline="0" dirty="0">
                <a:solidFill>
                  <a:srgbClr val="000000"/>
                </a:solidFill>
              </a:rPr>
              <a:t>Step 1: </a:t>
            </a:r>
            <a:r>
              <a:rPr lang="en-US" sz="2400" b="0" i="0" u="none" strike="noStrike" baseline="0" dirty="0">
                <a:solidFill>
                  <a:srgbClr val="000000"/>
                </a:solidFill>
              </a:rPr>
              <a:t>Evaluate each product term in the SOP expression. That is, determine the binary numbers that represent the product terms.</a:t>
            </a:r>
          </a:p>
          <a:p>
            <a:pPr marL="0" indent="0" algn="l">
              <a:buNone/>
            </a:pPr>
            <a:r>
              <a:rPr lang="en-US" sz="2400" b="1" i="0" u="none" strike="noStrike" baseline="0" dirty="0">
                <a:solidFill>
                  <a:srgbClr val="000000"/>
                </a:solidFill>
              </a:rPr>
              <a:t>Step 2: </a:t>
            </a:r>
            <a:r>
              <a:rPr lang="en-US" sz="2400" b="0" i="0" u="none" strike="noStrike" baseline="0" dirty="0">
                <a:solidFill>
                  <a:srgbClr val="000000"/>
                </a:solidFill>
              </a:rPr>
              <a:t>Determine all of the binary numbers not  included in the evaluation in Step 1.</a:t>
            </a:r>
          </a:p>
          <a:p>
            <a:pPr marL="0" indent="0" algn="l">
              <a:buNone/>
            </a:pPr>
            <a:r>
              <a:rPr lang="en-US" sz="2400" b="1" i="0" u="none" strike="noStrike" baseline="0" dirty="0">
                <a:solidFill>
                  <a:srgbClr val="000000"/>
                </a:solidFill>
              </a:rPr>
              <a:t>Step 3: </a:t>
            </a:r>
            <a:r>
              <a:rPr lang="en-US" sz="2400" b="0" i="0" u="none" strike="noStrike" baseline="0" dirty="0">
                <a:solidFill>
                  <a:srgbClr val="000000"/>
                </a:solidFill>
              </a:rPr>
              <a:t>Write the equivalent sum term for each binary number from Step 2 and express in POS </a:t>
            </a:r>
            <a:r>
              <a:rPr lang="en-IN" sz="2400" b="0" i="0" u="none" strike="noStrike" baseline="0" dirty="0">
                <a:solidFill>
                  <a:srgbClr val="000000"/>
                </a:solidFill>
              </a:rPr>
              <a:t>form.</a:t>
            </a:r>
            <a:endParaRPr lang="en-IN" sz="2800" dirty="0"/>
          </a:p>
        </p:txBody>
      </p:sp>
    </p:spTree>
    <p:extLst>
      <p:ext uri="{BB962C8B-B14F-4D97-AF65-F5344CB8AC3E}">
        <p14:creationId xmlns:p14="http://schemas.microsoft.com/office/powerpoint/2010/main" val="843811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0EF82-5479-4655-9914-2C7A6DB04BBB}"/>
              </a:ext>
            </a:extLst>
          </p:cNvPr>
          <p:cNvSpPr>
            <a:spLocks noGrp="1"/>
          </p:cNvSpPr>
          <p:nvPr>
            <p:ph type="title"/>
          </p:nvPr>
        </p:nvSpPr>
        <p:spPr>
          <a:xfrm>
            <a:off x="475175" y="125896"/>
            <a:ext cx="11029616" cy="1188720"/>
          </a:xfrm>
        </p:spPr>
        <p:txBody>
          <a:bodyPr>
            <a:normAutofit/>
          </a:bodyPr>
          <a:lstStyle/>
          <a:p>
            <a:r>
              <a:rPr lang="en-IN" sz="2800" i="0" u="none" strike="noStrike" baseline="0" dirty="0"/>
              <a:t>Converting </a:t>
            </a:r>
            <a:r>
              <a:rPr lang="en-IN" dirty="0"/>
              <a:t>Standard</a:t>
            </a:r>
            <a:r>
              <a:rPr lang="en-IN" sz="2000" i="0" u="none" strike="noStrike" baseline="0" dirty="0"/>
              <a:t> </a:t>
            </a:r>
            <a:r>
              <a:rPr lang="en-IN" sz="2800" i="0" u="none" strike="noStrike" baseline="0" dirty="0"/>
              <a:t>SOP to  Standard POS (example)</a:t>
            </a:r>
            <a:endParaRPr lang="en-IN" sz="4400" dirty="0"/>
          </a:p>
        </p:txBody>
      </p:sp>
      <p:pic>
        <p:nvPicPr>
          <p:cNvPr id="4" name="Content Placeholder 3">
            <a:extLst>
              <a:ext uri="{FF2B5EF4-FFF2-40B4-BE49-F238E27FC236}">
                <a16:creationId xmlns="" xmlns:a16="http://schemas.microsoft.com/office/drawing/2014/main" id="{1F874FE9-D32E-4A2D-8BE0-6BC9D3189EDE}"/>
              </a:ext>
            </a:extLst>
          </p:cNvPr>
          <p:cNvPicPr>
            <a:picLocks noGrp="1" noChangeAspect="1"/>
          </p:cNvPicPr>
          <p:nvPr>
            <p:ph idx="1"/>
          </p:nvPr>
        </p:nvPicPr>
        <p:blipFill>
          <a:blip r:embed="rId2"/>
          <a:stretch>
            <a:fillRect/>
          </a:stretch>
        </p:blipFill>
        <p:spPr>
          <a:xfrm>
            <a:off x="682487" y="1431235"/>
            <a:ext cx="10614991" cy="5300869"/>
          </a:xfrm>
          <a:prstGeom prst="rect">
            <a:avLst/>
          </a:prstGeom>
        </p:spPr>
      </p:pic>
    </p:spTree>
    <p:extLst>
      <p:ext uri="{BB962C8B-B14F-4D97-AF65-F5344CB8AC3E}">
        <p14:creationId xmlns:p14="http://schemas.microsoft.com/office/powerpoint/2010/main" val="738519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346870-A3FC-4F2D-9CA0-3E89D995CFAA}"/>
              </a:ext>
            </a:extLst>
          </p:cNvPr>
          <p:cNvSpPr>
            <a:spLocks noGrp="1"/>
          </p:cNvSpPr>
          <p:nvPr>
            <p:ph type="title"/>
          </p:nvPr>
        </p:nvSpPr>
        <p:spPr>
          <a:xfrm>
            <a:off x="581191" y="132312"/>
            <a:ext cx="11029616" cy="1188720"/>
          </a:xfrm>
        </p:spPr>
        <p:txBody>
          <a:bodyPr/>
          <a:lstStyle/>
          <a:p>
            <a:r>
              <a:rPr lang="en-IN" dirty="0"/>
              <a:t>Boolean Expressions &amp; Truth Tables</a:t>
            </a:r>
          </a:p>
        </p:txBody>
      </p:sp>
      <p:sp>
        <p:nvSpPr>
          <p:cNvPr id="3" name="Content Placeholder 2">
            <a:extLst>
              <a:ext uri="{FF2B5EF4-FFF2-40B4-BE49-F238E27FC236}">
                <a16:creationId xmlns="" xmlns:a16="http://schemas.microsoft.com/office/drawing/2014/main" id="{F95AD38B-8AA4-41EE-B19E-D0FCA472806D}"/>
              </a:ext>
            </a:extLst>
          </p:cNvPr>
          <p:cNvSpPr>
            <a:spLocks noGrp="1"/>
          </p:cNvSpPr>
          <p:nvPr>
            <p:ph idx="1"/>
          </p:nvPr>
        </p:nvSpPr>
        <p:spPr>
          <a:xfrm>
            <a:off x="581192" y="1439716"/>
            <a:ext cx="11029615" cy="4788806"/>
          </a:xfrm>
        </p:spPr>
        <p:txBody>
          <a:bodyPr>
            <a:normAutofit/>
          </a:bodyPr>
          <a:lstStyle/>
          <a:p>
            <a:pPr algn="l"/>
            <a:r>
              <a:rPr lang="en-US" sz="3200" b="0" i="0" u="none" strike="noStrike" baseline="0" dirty="0">
                <a:solidFill>
                  <a:srgbClr val="000000"/>
                </a:solidFill>
              </a:rPr>
              <a:t>All standard Boolean expression can be easily converted into truth table format using binary values for each term in the expression.</a:t>
            </a:r>
          </a:p>
          <a:p>
            <a:pPr algn="l"/>
            <a:r>
              <a:rPr lang="en-US" sz="3200" b="0" i="0" u="none" strike="noStrike" baseline="0" dirty="0">
                <a:solidFill>
                  <a:srgbClr val="000000"/>
                </a:solidFill>
              </a:rPr>
              <a:t>Also, standard SOP or POS expression can be determined from the truth table</a:t>
            </a:r>
            <a:endParaRPr lang="en-IN" sz="2800" dirty="0"/>
          </a:p>
        </p:txBody>
      </p:sp>
    </p:spTree>
    <p:extLst>
      <p:ext uri="{BB962C8B-B14F-4D97-AF65-F5344CB8AC3E}">
        <p14:creationId xmlns:p14="http://schemas.microsoft.com/office/powerpoint/2010/main" val="1281984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2B2B0C-940D-4185-BAB6-88E734AF0AA0}"/>
              </a:ext>
            </a:extLst>
          </p:cNvPr>
          <p:cNvSpPr>
            <a:spLocks noGrp="1"/>
          </p:cNvSpPr>
          <p:nvPr>
            <p:ph type="title"/>
          </p:nvPr>
        </p:nvSpPr>
        <p:spPr>
          <a:xfrm>
            <a:off x="422166" y="-119478"/>
            <a:ext cx="11029616" cy="1188720"/>
          </a:xfrm>
        </p:spPr>
        <p:txBody>
          <a:bodyPr/>
          <a:lstStyle/>
          <a:p>
            <a:r>
              <a:rPr lang="en-US" dirty="0"/>
              <a:t>Converting SOP Expressions to Truth Table Format</a:t>
            </a:r>
            <a:endParaRPr lang="en-IN" dirty="0"/>
          </a:p>
        </p:txBody>
      </p:sp>
      <p:sp>
        <p:nvSpPr>
          <p:cNvPr id="3" name="Content Placeholder 2">
            <a:extLst>
              <a:ext uri="{FF2B5EF4-FFF2-40B4-BE49-F238E27FC236}">
                <a16:creationId xmlns="" xmlns:a16="http://schemas.microsoft.com/office/drawing/2014/main" id="{9843EC5D-EA86-4818-AAF8-A68CA2030317}"/>
              </a:ext>
            </a:extLst>
          </p:cNvPr>
          <p:cNvSpPr>
            <a:spLocks noGrp="1"/>
          </p:cNvSpPr>
          <p:nvPr>
            <p:ph idx="1"/>
          </p:nvPr>
        </p:nvSpPr>
        <p:spPr>
          <a:xfrm>
            <a:off x="422167" y="1254185"/>
            <a:ext cx="11029615" cy="5504423"/>
          </a:xfrm>
        </p:spPr>
        <p:txBody>
          <a:bodyPr>
            <a:normAutofit/>
          </a:bodyPr>
          <a:lstStyle/>
          <a:p>
            <a:pPr marL="0" indent="0" algn="l">
              <a:buNone/>
            </a:pPr>
            <a:r>
              <a:rPr lang="en-IN" sz="2800" b="0" i="0" u="none" strike="noStrike" baseline="0" dirty="0">
                <a:solidFill>
                  <a:srgbClr val="000000"/>
                </a:solidFill>
              </a:rPr>
              <a:t>Recall the fact:</a:t>
            </a:r>
          </a:p>
          <a:p>
            <a:pPr algn="l"/>
            <a:r>
              <a:rPr lang="en-US" sz="2400" b="0" i="0" u="none" strike="noStrike" baseline="0" dirty="0">
                <a:solidFill>
                  <a:srgbClr val="000000"/>
                </a:solidFill>
              </a:rPr>
              <a:t>An SOP expression is equal to 1 only if at least one of the product term is equal to 1.</a:t>
            </a:r>
          </a:p>
          <a:p>
            <a:pPr algn="l"/>
            <a:r>
              <a:rPr lang="en-IN" sz="2800" b="0" i="0" u="none" strike="noStrike" baseline="0" dirty="0">
                <a:solidFill>
                  <a:srgbClr val="000000"/>
                </a:solidFill>
              </a:rPr>
              <a:t>Constructing a truth table:</a:t>
            </a:r>
          </a:p>
          <a:p>
            <a:pPr marL="0" indent="0" algn="l">
              <a:buNone/>
            </a:pPr>
            <a:r>
              <a:rPr lang="en-US" sz="2400" b="1" i="0" u="none" strike="noStrike" baseline="0" dirty="0">
                <a:solidFill>
                  <a:srgbClr val="000000"/>
                </a:solidFill>
              </a:rPr>
              <a:t>Step 1: </a:t>
            </a:r>
            <a:r>
              <a:rPr lang="en-US" sz="2400" b="0" i="0" u="none" strike="noStrike" baseline="0" dirty="0">
                <a:solidFill>
                  <a:srgbClr val="000000"/>
                </a:solidFill>
              </a:rPr>
              <a:t>List all possible combinations of binary values of the </a:t>
            </a:r>
            <a:r>
              <a:rPr lang="en-IN" sz="2400" b="0" i="0" u="none" strike="noStrike" baseline="0" dirty="0">
                <a:solidFill>
                  <a:srgbClr val="000000"/>
                </a:solidFill>
              </a:rPr>
              <a:t>variables in the expression.</a:t>
            </a:r>
          </a:p>
          <a:p>
            <a:pPr marL="0" indent="0" algn="l">
              <a:buNone/>
            </a:pPr>
            <a:r>
              <a:rPr lang="en-US" sz="2400" b="1" i="0" u="none" strike="noStrike" baseline="0" dirty="0">
                <a:solidFill>
                  <a:srgbClr val="000000"/>
                </a:solidFill>
              </a:rPr>
              <a:t>Step 2: </a:t>
            </a:r>
            <a:r>
              <a:rPr lang="en-US" sz="2400" b="0" i="0" u="none" strike="noStrike" baseline="0" dirty="0">
                <a:solidFill>
                  <a:srgbClr val="000000"/>
                </a:solidFill>
              </a:rPr>
              <a:t>Convert the SOP expression to standard form if it is </a:t>
            </a:r>
            <a:r>
              <a:rPr lang="en-IN" sz="2400" b="0" i="0" u="none" strike="noStrike" baseline="0" dirty="0">
                <a:solidFill>
                  <a:srgbClr val="000000"/>
                </a:solidFill>
              </a:rPr>
              <a:t>not already.</a:t>
            </a:r>
          </a:p>
          <a:p>
            <a:pPr marL="0" indent="0" algn="l">
              <a:buNone/>
            </a:pPr>
            <a:r>
              <a:rPr lang="en-US" sz="2400" b="1" i="0" u="none" strike="noStrike" baseline="0" dirty="0">
                <a:solidFill>
                  <a:srgbClr val="000000"/>
                </a:solidFill>
              </a:rPr>
              <a:t>Step 3: </a:t>
            </a:r>
            <a:r>
              <a:rPr lang="en-US" sz="2400" b="0" i="0" u="none" strike="noStrike" baseline="0" dirty="0">
                <a:solidFill>
                  <a:srgbClr val="000000"/>
                </a:solidFill>
              </a:rPr>
              <a:t>Place a 1 in the output column (X) for each binary value that makes the standard SOP expression a 1 and place 0 for all the remaining binary values.</a:t>
            </a:r>
            <a:endParaRPr lang="en-IN" sz="2000" dirty="0"/>
          </a:p>
        </p:txBody>
      </p:sp>
    </p:spTree>
    <p:extLst>
      <p:ext uri="{BB962C8B-B14F-4D97-AF65-F5344CB8AC3E}">
        <p14:creationId xmlns:p14="http://schemas.microsoft.com/office/powerpoint/2010/main" val="1320520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924C6D-E5CB-4806-B3AC-715032CED72B}"/>
              </a:ext>
            </a:extLst>
          </p:cNvPr>
          <p:cNvSpPr>
            <a:spLocks noGrp="1"/>
          </p:cNvSpPr>
          <p:nvPr>
            <p:ph type="title"/>
          </p:nvPr>
        </p:nvSpPr>
        <p:spPr>
          <a:xfrm>
            <a:off x="475174" y="264834"/>
            <a:ext cx="11029616" cy="1188720"/>
          </a:xfrm>
        </p:spPr>
        <p:txBody>
          <a:bodyPr/>
          <a:lstStyle/>
          <a:p>
            <a:r>
              <a:rPr lang="en-US" dirty="0"/>
              <a:t>Converting SOP Expressions to Truth Table Format (example)</a:t>
            </a:r>
            <a:endParaRPr lang="en-IN" dirty="0"/>
          </a:p>
        </p:txBody>
      </p:sp>
      <p:pic>
        <p:nvPicPr>
          <p:cNvPr id="4" name="Content Placeholder 3">
            <a:extLst>
              <a:ext uri="{FF2B5EF4-FFF2-40B4-BE49-F238E27FC236}">
                <a16:creationId xmlns="" xmlns:a16="http://schemas.microsoft.com/office/drawing/2014/main" id="{D7C3040A-A7BE-4D48-88B1-63FA10447BC6}"/>
              </a:ext>
            </a:extLst>
          </p:cNvPr>
          <p:cNvPicPr>
            <a:picLocks noGrp="1" noChangeAspect="1"/>
          </p:cNvPicPr>
          <p:nvPr>
            <p:ph idx="1"/>
          </p:nvPr>
        </p:nvPicPr>
        <p:blipFill>
          <a:blip r:embed="rId2"/>
          <a:stretch>
            <a:fillRect/>
          </a:stretch>
        </p:blipFill>
        <p:spPr>
          <a:xfrm>
            <a:off x="901148" y="1453554"/>
            <a:ext cx="9621078" cy="5139612"/>
          </a:xfrm>
          <a:prstGeom prst="rect">
            <a:avLst/>
          </a:prstGeom>
        </p:spPr>
      </p:pic>
    </p:spTree>
    <p:extLst>
      <p:ext uri="{BB962C8B-B14F-4D97-AF65-F5344CB8AC3E}">
        <p14:creationId xmlns:p14="http://schemas.microsoft.com/office/powerpoint/2010/main" val="78019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8BFEC1-224A-4397-8D66-1A04192357D0}"/>
              </a:ext>
            </a:extLst>
          </p:cNvPr>
          <p:cNvSpPr>
            <a:spLocks noGrp="1"/>
          </p:cNvSpPr>
          <p:nvPr>
            <p:ph type="title"/>
          </p:nvPr>
        </p:nvSpPr>
        <p:spPr>
          <a:xfrm>
            <a:off x="355905" y="0"/>
            <a:ext cx="11029616" cy="1188720"/>
          </a:xfrm>
        </p:spPr>
        <p:txBody>
          <a:bodyPr>
            <a:normAutofit/>
          </a:bodyPr>
          <a:lstStyle/>
          <a:p>
            <a:r>
              <a:rPr lang="en-IN" sz="2400" i="0" u="none" strike="noStrike" baseline="0" dirty="0"/>
              <a:t>Converting POS Expressions to Truth Table Format</a:t>
            </a:r>
            <a:endParaRPr lang="en-IN" sz="4000" dirty="0"/>
          </a:p>
        </p:txBody>
      </p:sp>
      <p:sp>
        <p:nvSpPr>
          <p:cNvPr id="3" name="Content Placeholder 2">
            <a:extLst>
              <a:ext uri="{FF2B5EF4-FFF2-40B4-BE49-F238E27FC236}">
                <a16:creationId xmlns="" xmlns:a16="http://schemas.microsoft.com/office/drawing/2014/main" id="{FFBEEEF9-0C65-4FC7-8B9A-BD051303EF7F}"/>
              </a:ext>
            </a:extLst>
          </p:cNvPr>
          <p:cNvSpPr>
            <a:spLocks noGrp="1"/>
          </p:cNvSpPr>
          <p:nvPr>
            <p:ph idx="1"/>
          </p:nvPr>
        </p:nvSpPr>
        <p:spPr>
          <a:xfrm>
            <a:off x="581192" y="1439715"/>
            <a:ext cx="11029615" cy="4921327"/>
          </a:xfrm>
        </p:spPr>
        <p:txBody>
          <a:bodyPr>
            <a:noAutofit/>
          </a:bodyPr>
          <a:lstStyle/>
          <a:p>
            <a:pPr marL="0" indent="0">
              <a:buNone/>
            </a:pPr>
            <a:r>
              <a:rPr lang="en-US" sz="2400" dirty="0"/>
              <a:t>Recall the fact:</a:t>
            </a:r>
          </a:p>
          <a:p>
            <a:r>
              <a:rPr lang="en-US" sz="2400" dirty="0"/>
              <a:t> A POS expression is equal to 0 only if at least one of the product term is equal to 0.</a:t>
            </a:r>
          </a:p>
          <a:p>
            <a:pPr marL="0" indent="0">
              <a:buNone/>
            </a:pPr>
            <a:r>
              <a:rPr lang="en-US" sz="2400" dirty="0">
                <a:solidFill>
                  <a:srgbClr val="FF0000"/>
                </a:solidFill>
              </a:rPr>
              <a:t>Constructing a truth table</a:t>
            </a:r>
            <a:r>
              <a:rPr lang="en-US" sz="2400" dirty="0"/>
              <a:t>:</a:t>
            </a:r>
          </a:p>
          <a:p>
            <a:pPr marL="0" indent="0">
              <a:buNone/>
            </a:pPr>
            <a:r>
              <a:rPr lang="en-US" sz="2400" dirty="0"/>
              <a:t>Step 1: List all possible combinations of binary values of the variables in the expression.</a:t>
            </a:r>
          </a:p>
          <a:p>
            <a:pPr marL="0" indent="0">
              <a:buNone/>
            </a:pPr>
            <a:r>
              <a:rPr lang="en-US" sz="2400" dirty="0"/>
              <a:t>Step 2: Convert the POS expression to standard form if it is not already.</a:t>
            </a:r>
          </a:p>
          <a:p>
            <a:pPr marL="0" indent="0">
              <a:buNone/>
            </a:pPr>
            <a:r>
              <a:rPr lang="en-US" sz="2400" dirty="0"/>
              <a:t>Step 3: Place a 0 in the output column (X) for each binary value that makes the standard POS expression a 0 and place 1 for all the remaining binary values.</a:t>
            </a:r>
            <a:endParaRPr lang="en-IN" sz="2400" dirty="0"/>
          </a:p>
        </p:txBody>
      </p:sp>
    </p:spTree>
    <p:extLst>
      <p:ext uri="{BB962C8B-B14F-4D97-AF65-F5344CB8AC3E}">
        <p14:creationId xmlns:p14="http://schemas.microsoft.com/office/powerpoint/2010/main" val="2725820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12456-09D0-4B44-91E8-96EA98C126B0}"/>
              </a:ext>
            </a:extLst>
          </p:cNvPr>
          <p:cNvSpPr>
            <a:spLocks noGrp="1"/>
          </p:cNvSpPr>
          <p:nvPr>
            <p:ph type="title"/>
          </p:nvPr>
        </p:nvSpPr>
        <p:spPr>
          <a:xfrm>
            <a:off x="395661" y="0"/>
            <a:ext cx="11029616" cy="1188720"/>
          </a:xfrm>
        </p:spPr>
        <p:txBody>
          <a:bodyPr/>
          <a:lstStyle/>
          <a:p>
            <a:r>
              <a:rPr lang="en-IN" sz="2400" dirty="0"/>
              <a:t>Converting POS Expressions to Truth Table Format (example)</a:t>
            </a:r>
          </a:p>
        </p:txBody>
      </p:sp>
      <p:pic>
        <p:nvPicPr>
          <p:cNvPr id="4" name="Content Placeholder 3">
            <a:extLst>
              <a:ext uri="{FF2B5EF4-FFF2-40B4-BE49-F238E27FC236}">
                <a16:creationId xmlns="" xmlns:a16="http://schemas.microsoft.com/office/drawing/2014/main" id="{FD403B59-6F9B-41FC-84B7-3DB7291A6497}"/>
              </a:ext>
            </a:extLst>
          </p:cNvPr>
          <p:cNvPicPr>
            <a:picLocks noGrp="1" noChangeAspect="1"/>
          </p:cNvPicPr>
          <p:nvPr>
            <p:ph idx="1"/>
          </p:nvPr>
        </p:nvPicPr>
        <p:blipFill>
          <a:blip r:embed="rId2"/>
          <a:stretch>
            <a:fillRect/>
          </a:stretch>
        </p:blipFill>
        <p:spPr>
          <a:xfrm>
            <a:off x="1099930" y="1235445"/>
            <a:ext cx="9846365" cy="5324381"/>
          </a:xfrm>
          <a:prstGeom prst="rect">
            <a:avLst/>
          </a:prstGeom>
        </p:spPr>
      </p:pic>
      <p:sp>
        <p:nvSpPr>
          <p:cNvPr id="5" name="TextBox 4"/>
          <p:cNvSpPr txBox="1"/>
          <p:nvPr/>
        </p:nvSpPr>
        <p:spPr>
          <a:xfrm>
            <a:off x="3567448" y="1970468"/>
            <a:ext cx="811369" cy="369332"/>
          </a:xfrm>
          <a:prstGeom prst="rect">
            <a:avLst/>
          </a:prstGeom>
          <a:solidFill>
            <a:schemeClr val="bg1"/>
          </a:solidFill>
        </p:spPr>
        <p:txBody>
          <a:bodyPr wrap="square" rtlCol="0">
            <a:spAutoFit/>
          </a:bodyPr>
          <a:lstStyle/>
          <a:p>
            <a:endParaRPr lang="en-US" dirty="0"/>
          </a:p>
        </p:txBody>
      </p:sp>
      <p:sp>
        <p:nvSpPr>
          <p:cNvPr id="3" name="TextBox 2"/>
          <p:cNvSpPr txBox="1"/>
          <p:nvPr/>
        </p:nvSpPr>
        <p:spPr>
          <a:xfrm>
            <a:off x="3683357" y="1862746"/>
            <a:ext cx="965916" cy="584775"/>
          </a:xfrm>
          <a:prstGeom prst="rect">
            <a:avLst/>
          </a:prstGeom>
          <a:noFill/>
        </p:spPr>
        <p:txBody>
          <a:bodyPr wrap="square" rtlCol="0">
            <a:spAutoFit/>
          </a:bodyPr>
          <a:lstStyle/>
          <a:p>
            <a:r>
              <a:rPr lang="en-US" sz="3200" dirty="0" smtClean="0"/>
              <a:t>POS</a:t>
            </a:r>
            <a:endParaRPr lang="en-US" dirty="0"/>
          </a:p>
        </p:txBody>
      </p:sp>
    </p:spTree>
    <p:extLst>
      <p:ext uri="{BB962C8B-B14F-4D97-AF65-F5344CB8AC3E}">
        <p14:creationId xmlns:p14="http://schemas.microsoft.com/office/powerpoint/2010/main" val="189488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5888BF-4425-40DD-B72D-D4DF82D6F6A2}"/>
              </a:ext>
            </a:extLst>
          </p:cNvPr>
          <p:cNvSpPr>
            <a:spLocks noGrp="1"/>
          </p:cNvSpPr>
          <p:nvPr>
            <p:ph type="title"/>
          </p:nvPr>
        </p:nvSpPr>
        <p:spPr>
          <a:xfrm>
            <a:off x="687209" y="172069"/>
            <a:ext cx="11029616" cy="1188720"/>
          </a:xfrm>
        </p:spPr>
        <p:txBody>
          <a:bodyPr>
            <a:normAutofit/>
          </a:bodyPr>
          <a:lstStyle/>
          <a:p>
            <a:r>
              <a:rPr lang="en-IN" sz="2400" i="0" u="none" strike="noStrike" baseline="0" dirty="0"/>
              <a:t>Determining Standard Expression from a Truth Table</a:t>
            </a:r>
            <a:endParaRPr lang="en-IN" sz="4000" dirty="0"/>
          </a:p>
        </p:txBody>
      </p:sp>
      <p:pic>
        <p:nvPicPr>
          <p:cNvPr id="4" name="Content Placeholder 3">
            <a:extLst>
              <a:ext uri="{FF2B5EF4-FFF2-40B4-BE49-F238E27FC236}">
                <a16:creationId xmlns="" xmlns:a16="http://schemas.microsoft.com/office/drawing/2014/main" id="{F81A2B78-E678-4421-B07D-7DD82F860D8F}"/>
              </a:ext>
            </a:extLst>
          </p:cNvPr>
          <p:cNvPicPr>
            <a:picLocks noGrp="1" noChangeAspect="1"/>
          </p:cNvPicPr>
          <p:nvPr>
            <p:ph idx="1"/>
          </p:nvPr>
        </p:nvPicPr>
        <p:blipFill>
          <a:blip r:embed="rId2"/>
          <a:stretch>
            <a:fillRect/>
          </a:stretch>
        </p:blipFill>
        <p:spPr>
          <a:xfrm>
            <a:off x="993912" y="1612105"/>
            <a:ext cx="10137914" cy="4868207"/>
          </a:xfrm>
          <a:prstGeom prst="rect">
            <a:avLst/>
          </a:prstGeom>
        </p:spPr>
      </p:pic>
    </p:spTree>
    <p:extLst>
      <p:ext uri="{BB962C8B-B14F-4D97-AF65-F5344CB8AC3E}">
        <p14:creationId xmlns:p14="http://schemas.microsoft.com/office/powerpoint/2010/main" val="768049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8E5C88-9338-4C9F-97D7-946AAE724401}"/>
              </a:ext>
            </a:extLst>
          </p:cNvPr>
          <p:cNvSpPr>
            <a:spLocks noGrp="1"/>
          </p:cNvSpPr>
          <p:nvPr>
            <p:ph type="title"/>
          </p:nvPr>
        </p:nvSpPr>
        <p:spPr>
          <a:xfrm>
            <a:off x="581192" y="21979"/>
            <a:ext cx="11029616" cy="1188720"/>
          </a:xfrm>
        </p:spPr>
        <p:txBody>
          <a:bodyPr>
            <a:normAutofit/>
          </a:bodyPr>
          <a:lstStyle/>
          <a:p>
            <a:r>
              <a:rPr lang="en-IN" sz="2400" i="0" u="none" strike="noStrike" baseline="0" dirty="0"/>
              <a:t>Determining Standard Expression from a Truth Table</a:t>
            </a:r>
            <a:endParaRPr lang="en-IN" sz="4000" dirty="0"/>
          </a:p>
        </p:txBody>
      </p:sp>
      <p:pic>
        <p:nvPicPr>
          <p:cNvPr id="4" name="Content Placeholder 3">
            <a:extLst>
              <a:ext uri="{FF2B5EF4-FFF2-40B4-BE49-F238E27FC236}">
                <a16:creationId xmlns="" xmlns:a16="http://schemas.microsoft.com/office/drawing/2014/main" id="{F200324B-074F-4145-8B0A-36CD4E191877}"/>
              </a:ext>
            </a:extLst>
          </p:cNvPr>
          <p:cNvPicPr>
            <a:picLocks noGrp="1" noChangeAspect="1"/>
          </p:cNvPicPr>
          <p:nvPr>
            <p:ph idx="1"/>
          </p:nvPr>
        </p:nvPicPr>
        <p:blipFill>
          <a:blip r:embed="rId2"/>
          <a:stretch>
            <a:fillRect/>
          </a:stretch>
        </p:blipFill>
        <p:spPr>
          <a:xfrm>
            <a:off x="689113" y="1210699"/>
            <a:ext cx="9939131" cy="5441891"/>
          </a:xfrm>
          <a:prstGeom prst="rect">
            <a:avLst/>
          </a:prstGeom>
        </p:spPr>
      </p:pic>
    </p:spTree>
    <p:extLst>
      <p:ext uri="{BB962C8B-B14F-4D97-AF65-F5344CB8AC3E}">
        <p14:creationId xmlns:p14="http://schemas.microsoft.com/office/powerpoint/2010/main" val="3924784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51A9EF-A7C0-441E-90F2-21D606718E09}"/>
              </a:ext>
            </a:extLst>
          </p:cNvPr>
          <p:cNvSpPr>
            <a:spLocks noGrp="1"/>
          </p:cNvSpPr>
          <p:nvPr>
            <p:ph type="title"/>
          </p:nvPr>
        </p:nvSpPr>
        <p:spPr>
          <a:xfrm>
            <a:off x="581191" y="105808"/>
            <a:ext cx="11029616" cy="1188720"/>
          </a:xfrm>
        </p:spPr>
        <p:txBody>
          <a:bodyPr>
            <a:normAutofit/>
          </a:bodyPr>
          <a:lstStyle/>
          <a:p>
            <a:r>
              <a:rPr lang="en-IN" sz="2400" i="0" u="none" strike="noStrike" baseline="0" dirty="0"/>
              <a:t>Determining Standard Expression </a:t>
            </a:r>
            <a:r>
              <a:rPr lang="en-US" sz="2400" i="0" u="none" strike="noStrike" baseline="0" dirty="0"/>
              <a:t>from a Truth Table (example)</a:t>
            </a:r>
            <a:endParaRPr lang="en-IN" sz="4000" dirty="0"/>
          </a:p>
        </p:txBody>
      </p:sp>
      <p:pic>
        <p:nvPicPr>
          <p:cNvPr id="7" name="Picture 6">
            <a:extLst>
              <a:ext uri="{FF2B5EF4-FFF2-40B4-BE49-F238E27FC236}">
                <a16:creationId xmlns="" xmlns:a16="http://schemas.microsoft.com/office/drawing/2014/main" id="{83F67F4C-2D04-4ED7-B998-AC2F5D60A7D8}"/>
              </a:ext>
            </a:extLst>
          </p:cNvPr>
          <p:cNvPicPr>
            <a:picLocks noChangeAspect="1"/>
          </p:cNvPicPr>
          <p:nvPr/>
        </p:nvPicPr>
        <p:blipFill>
          <a:blip r:embed="rId2"/>
          <a:stretch>
            <a:fillRect/>
          </a:stretch>
        </p:blipFill>
        <p:spPr>
          <a:xfrm>
            <a:off x="581191" y="1294528"/>
            <a:ext cx="10245835" cy="5457663"/>
          </a:xfrm>
          <a:prstGeom prst="rect">
            <a:avLst/>
          </a:prstGeom>
        </p:spPr>
      </p:pic>
    </p:spTree>
    <p:extLst>
      <p:ext uri="{BB962C8B-B14F-4D97-AF65-F5344CB8AC3E}">
        <p14:creationId xmlns:p14="http://schemas.microsoft.com/office/powerpoint/2010/main" val="409356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1CC97C-7BF1-47EB-92AF-1EFB47C975D0}"/>
              </a:ext>
            </a:extLst>
          </p:cNvPr>
          <p:cNvSpPr>
            <a:spLocks noGrp="1"/>
          </p:cNvSpPr>
          <p:nvPr>
            <p:ph type="title"/>
          </p:nvPr>
        </p:nvSpPr>
        <p:spPr>
          <a:xfrm>
            <a:off x="435418" y="119060"/>
            <a:ext cx="11029616" cy="1188720"/>
          </a:xfrm>
        </p:spPr>
        <p:txBody>
          <a:bodyPr>
            <a:normAutofit/>
          </a:bodyPr>
          <a:lstStyle/>
          <a:p>
            <a:r>
              <a:rPr lang="en-US" sz="2400" u="none" strike="noStrike" baseline="0" dirty="0"/>
              <a:t>Standard Forms of Boolean Expressions</a:t>
            </a:r>
            <a:endParaRPr lang="en-IN" sz="4000" dirty="0"/>
          </a:p>
        </p:txBody>
      </p:sp>
      <p:sp>
        <p:nvSpPr>
          <p:cNvPr id="3" name="Content Placeholder 2">
            <a:extLst>
              <a:ext uri="{FF2B5EF4-FFF2-40B4-BE49-F238E27FC236}">
                <a16:creationId xmlns="" xmlns:a16="http://schemas.microsoft.com/office/drawing/2014/main" id="{9D9EA8C1-FA74-4814-9A9D-EA04E8D07FCA}"/>
              </a:ext>
            </a:extLst>
          </p:cNvPr>
          <p:cNvSpPr>
            <a:spLocks noGrp="1"/>
          </p:cNvSpPr>
          <p:nvPr>
            <p:ph idx="1"/>
          </p:nvPr>
        </p:nvSpPr>
        <p:spPr>
          <a:xfrm>
            <a:off x="435419" y="1611756"/>
            <a:ext cx="11029615" cy="4603513"/>
          </a:xfrm>
        </p:spPr>
        <p:txBody>
          <a:bodyPr>
            <a:normAutofit/>
          </a:bodyPr>
          <a:lstStyle/>
          <a:p>
            <a:pPr algn="l"/>
            <a:r>
              <a:rPr lang="en-US" sz="2400" b="0" i="0" u="none" strike="noStrike" baseline="0" dirty="0">
                <a:solidFill>
                  <a:srgbClr val="000000"/>
                </a:solidFill>
              </a:rPr>
              <a:t>All Boolean expressions, regardless of their form, can be converted into either of two </a:t>
            </a:r>
            <a:r>
              <a:rPr lang="en-IN" sz="2400" b="0" i="0" u="none" strike="noStrike" baseline="0" dirty="0">
                <a:solidFill>
                  <a:srgbClr val="000000"/>
                </a:solidFill>
              </a:rPr>
              <a:t>standard forms:</a:t>
            </a:r>
          </a:p>
          <a:p>
            <a:pPr algn="l"/>
            <a:r>
              <a:rPr lang="en-IN" sz="2400" b="0" i="0" u="none" strike="noStrike" baseline="0" dirty="0">
                <a:solidFill>
                  <a:srgbClr val="000000"/>
                </a:solidFill>
              </a:rPr>
              <a:t>The sum-of-products (SOP) form</a:t>
            </a:r>
          </a:p>
          <a:p>
            <a:pPr algn="l"/>
            <a:r>
              <a:rPr lang="en-IN" sz="2400" b="0" i="0" u="none" strike="noStrike" baseline="0" dirty="0">
                <a:solidFill>
                  <a:srgbClr val="000000"/>
                </a:solidFill>
              </a:rPr>
              <a:t>The product-of-sums (POS) form</a:t>
            </a:r>
          </a:p>
          <a:p>
            <a:pPr algn="l"/>
            <a:r>
              <a:rPr lang="en-IN" sz="2400" b="0" i="0" u="none" strike="noStrike" baseline="0" dirty="0">
                <a:solidFill>
                  <a:srgbClr val="000000"/>
                </a:solidFill>
              </a:rPr>
              <a:t>Standardization makes the evaluation, </a:t>
            </a:r>
            <a:r>
              <a:rPr lang="en-US" sz="2400" b="0" i="0" u="none" strike="noStrike" baseline="0" dirty="0">
                <a:solidFill>
                  <a:srgbClr val="000000"/>
                </a:solidFill>
              </a:rPr>
              <a:t>simplification, and implementation of Boolean expressions much more systematic and easier.</a:t>
            </a:r>
            <a:endParaRPr lang="en-IN" sz="2400" dirty="0"/>
          </a:p>
        </p:txBody>
      </p:sp>
    </p:spTree>
    <p:extLst>
      <p:ext uri="{BB962C8B-B14F-4D97-AF65-F5344CB8AC3E}">
        <p14:creationId xmlns:p14="http://schemas.microsoft.com/office/powerpoint/2010/main" val="8555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70144"/>
            <a:ext cx="11029616" cy="1188720"/>
          </a:xfrm>
        </p:spPr>
        <p:txBody>
          <a:bodyPr>
            <a:normAutofit/>
          </a:bodyPr>
          <a:lstStyle/>
          <a:p>
            <a:r>
              <a:rPr lang="en-US" dirty="0"/>
              <a:t>SOP and POS forms</a:t>
            </a:r>
            <a:br>
              <a:rPr lang="en-US" dirty="0"/>
            </a:br>
            <a:r>
              <a:rPr lang="en-US" sz="2400" dirty="0">
                <a:solidFill>
                  <a:schemeClr val="tx1"/>
                </a:solidFill>
              </a:rPr>
              <a:t>SOP and POS</a:t>
            </a:r>
            <a:endParaRPr lang="en-US" dirty="0">
              <a:solidFill>
                <a:schemeClr val="tx1"/>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idx="1"/>
              </p:nvPr>
            </p:nvSpPr>
            <p:spPr>
              <a:xfrm>
                <a:off x="581192" y="2177795"/>
                <a:ext cx="11029615" cy="4319243"/>
              </a:xfrm>
            </p:spPr>
            <p:txBody>
              <a:bodyPr/>
              <a:lstStyle/>
              <a:p>
                <a:pPr>
                  <a:spcBef>
                    <a:spcPts val="1800"/>
                  </a:spcBef>
                </a:pPr>
                <a:r>
                  <a:rPr lang="en-US" sz="2400" dirty="0"/>
                  <a:t>What is this: SOP or POS?</a:t>
                </a:r>
              </a:p>
              <a:p>
                <a:pPr lvl="1">
                  <a:spcBef>
                    <a:spcPts val="600"/>
                  </a:spcBef>
                </a:pPr>
                <a14:m>
                  <m:oMath xmlns:m="http://schemas.openxmlformats.org/officeDocument/2006/math">
                    <m:d>
                      <m:dPr>
                        <m:ctrlPr>
                          <a:rPr lang="en-US" sz="2000" i="1">
                            <a:latin typeface="Cambria Math" panose="02040503050406030204" pitchFamily="18" charset="0"/>
                          </a:rPr>
                        </m:ctrlPr>
                      </m:dPr>
                      <m:e>
                        <m:r>
                          <a:rPr lang="en-US" sz="2000" i="1">
                            <a:latin typeface="Cambria Math"/>
                          </a:rPr>
                          <m:t>𝐴</m:t>
                        </m:r>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𝐵</m:t>
                            </m:r>
                          </m:e>
                        </m:acc>
                        <m:r>
                          <a:rPr lang="en-US" sz="2000" b="0" i="1" smtClean="0">
                            <a:latin typeface="Cambria Math"/>
                          </a:rPr>
                          <m:t>𝐶</m:t>
                        </m:r>
                      </m:e>
                    </m:d>
                    <m:r>
                      <a:rPr lang="en-US" sz="2000" i="1">
                        <a:latin typeface="Cambria Math"/>
                        <a:sym typeface="Symbol"/>
                      </a:rPr>
                      <m:t></m:t>
                    </m:r>
                    <m:d>
                      <m:dPr>
                        <m:ctrlPr>
                          <a:rPr lang="en-US" sz="2000" i="1">
                            <a:latin typeface="Cambria Math" panose="02040503050406030204" pitchFamily="18" charset="0"/>
                          </a:rPr>
                        </m:ctrlPr>
                      </m:dPr>
                      <m:e>
                        <m:r>
                          <a:rPr lang="en-US" sz="2000" i="1">
                            <a:latin typeface="Cambria Math"/>
                          </a:rPr>
                          <m:t>𝐶</m:t>
                        </m:r>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𝐷</m:t>
                            </m:r>
                          </m:e>
                        </m:acc>
                        <m:r>
                          <a:rPr lang="en-US" sz="2000" i="1">
                            <a:latin typeface="Cambria Math"/>
                          </a:rPr>
                          <m:t>+</m:t>
                        </m:r>
                        <m:r>
                          <a:rPr lang="en-US" sz="2000" i="1">
                            <a:latin typeface="Cambria Math"/>
                          </a:rPr>
                          <m:t>𝐸</m:t>
                        </m:r>
                      </m:e>
                    </m:d>
                    <m:r>
                      <a:rPr lang="en-US" sz="2000" b="0" i="1" smtClean="0">
                        <a:latin typeface="Cambria Math"/>
                      </a:rPr>
                      <m:t>+</m:t>
                    </m:r>
                    <m:r>
                      <a:rPr lang="en-US" sz="2000" i="1">
                        <a:latin typeface="Cambria Math"/>
                      </a:rPr>
                      <m:t>𝐴</m:t>
                    </m:r>
                    <m:acc>
                      <m:accPr>
                        <m:chr m:val="̅"/>
                        <m:ctrlPr>
                          <a:rPr lang="en-US" sz="2000" i="1" smtClean="0">
                            <a:latin typeface="Cambria Math" panose="02040503050406030204" pitchFamily="18" charset="0"/>
                          </a:rPr>
                        </m:ctrlPr>
                      </m:accPr>
                      <m:e>
                        <m:r>
                          <a:rPr lang="en-US" sz="2000" b="0" i="1" smtClean="0">
                            <a:latin typeface="Cambria Math"/>
                          </a:rPr>
                          <m:t>𝐸</m:t>
                        </m:r>
                      </m:e>
                    </m:acc>
                  </m:oMath>
                </a14:m>
                <a:endParaRPr lang="en-US" sz="2000" b="0" dirty="0"/>
              </a:p>
              <a:p>
                <a:pPr lvl="1">
                  <a:spcBef>
                    <a:spcPts val="600"/>
                  </a:spcBef>
                </a:pPr>
                <a:endParaRPr lang="en-US" sz="2000" dirty="0"/>
              </a:p>
              <a:p>
                <a:pPr>
                  <a:spcBef>
                    <a:spcPts val="600"/>
                  </a:spcBef>
                </a:pPr>
                <a:r>
                  <a:rPr lang="en-US" sz="2400" dirty="0"/>
                  <a:t>How would you make it into a SOP?</a:t>
                </a:r>
              </a:p>
              <a:p>
                <a:pPr lvl="1">
                  <a:spcBef>
                    <a:spcPts val="600"/>
                  </a:spcBef>
                </a:pPr>
                <a:r>
                  <a:rPr lang="en-US" sz="2000" dirty="0"/>
                  <a:t>“Multiply Out” </a:t>
                </a:r>
                <a:r>
                  <a:rPr lang="en-US" sz="2000" dirty="0">
                    <a:sym typeface="Symbol" panose="05050102010706020507" pitchFamily="18" charset="2"/>
                  </a:rPr>
                  <a:t> Distributive Law!!</a:t>
                </a:r>
              </a:p>
              <a:p>
                <a:pPr lvl="1">
                  <a:spcBef>
                    <a:spcPts val="600"/>
                  </a:spcBef>
                </a:pPr>
                <a:endParaRPr lang="en-US" sz="2000" dirty="0"/>
              </a:p>
              <a:p>
                <a:pPr>
                  <a:spcBef>
                    <a:spcPts val="600"/>
                  </a:spcBef>
                </a:pPr>
                <a:r>
                  <a:rPr lang="en-US" sz="2400" dirty="0"/>
                  <a:t>How would you make it into a POS?</a:t>
                </a:r>
              </a:p>
              <a:p>
                <a:pPr lvl="1">
                  <a:spcBef>
                    <a:spcPts val="600"/>
                  </a:spcBef>
                </a:pPr>
                <a:r>
                  <a:rPr lang="en-US" sz="2000" dirty="0"/>
                  <a:t>“Factor” </a:t>
                </a:r>
                <a:r>
                  <a:rPr lang="en-US" sz="2000" dirty="0">
                    <a:sym typeface="Symbol" panose="05050102010706020507" pitchFamily="18" charset="2"/>
                  </a:rPr>
                  <a:t> Dual of Distributive Law!!</a:t>
                </a:r>
              </a:p>
              <a:p>
                <a:pPr lvl="1">
                  <a:spcBef>
                    <a:spcPts val="600"/>
                  </a:spcBef>
                </a:pPr>
                <a:endParaRPr lang="en-US" dirty="0"/>
              </a:p>
              <a:p>
                <a:pPr>
                  <a:spcBef>
                    <a:spcPts val="600"/>
                  </a:spcBef>
                </a:pPr>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idx="1"/>
              </p:nvPr>
            </p:nvSpPr>
            <p:spPr>
              <a:xfrm>
                <a:off x="581192" y="2177795"/>
                <a:ext cx="11029615" cy="4319243"/>
              </a:xfrm>
              <a:blipFill>
                <a:blip r:embed="rId2"/>
                <a:stretch>
                  <a:fillRect l="-552" t="-7757"/>
                </a:stretch>
              </a:blipFill>
            </p:spPr>
            <p:txBody>
              <a:bodyPr/>
              <a:lstStyle/>
              <a:p>
                <a:r>
                  <a:rPr lang="en-IN">
                    <a:noFill/>
                  </a:rPr>
                  <a:t> </a:t>
                </a:r>
              </a:p>
            </p:txBody>
          </p:sp>
        </mc:Fallback>
      </mc:AlternateContent>
    </p:spTree>
    <p:extLst>
      <p:ext uri="{BB962C8B-B14F-4D97-AF65-F5344CB8AC3E}">
        <p14:creationId xmlns:p14="http://schemas.microsoft.com/office/powerpoint/2010/main" val="404992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19" y="-74926"/>
            <a:ext cx="11029616" cy="1188720"/>
          </a:xfrm>
        </p:spPr>
        <p:txBody>
          <a:bodyPr>
            <a:normAutofit/>
          </a:bodyPr>
          <a:lstStyle/>
          <a:p>
            <a:r>
              <a:rPr lang="en-US" sz="2400" dirty="0">
                <a:solidFill>
                  <a:schemeClr val="tx1"/>
                </a:solidFill>
              </a:rPr>
              <a:t>Converting between SOP and POS</a:t>
            </a:r>
            <a:endParaRPr lang="en-US" dirty="0">
              <a:solidFill>
                <a:schemeClr val="tx1"/>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idx="1"/>
              </p:nvPr>
            </p:nvSpPr>
            <p:spPr>
              <a:xfrm>
                <a:off x="1532873" y="674068"/>
                <a:ext cx="8848275" cy="3634486"/>
              </a:xfrm>
            </p:spPr>
            <p:txBody>
              <a:bodyPr/>
              <a:lstStyle/>
              <a:p>
                <a:r>
                  <a:rPr lang="en-US" dirty="0"/>
                  <a:t>“</a:t>
                </a:r>
                <a:r>
                  <a:rPr lang="en-US" sz="2400" dirty="0"/>
                  <a:t>Multiply out” to convert POS to SOP</a:t>
                </a:r>
              </a:p>
              <a:p>
                <a:pPr lvl="1"/>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𝐵</m:t>
                            </m:r>
                          </m:e>
                        </m:acc>
                      </m:e>
                    </m:d>
                    <m:r>
                      <a:rPr lang="en-US" sz="2000" i="1">
                        <a:latin typeface="Cambria Math" panose="02040503050406030204" pitchFamily="18" charset="0"/>
                        <a:ea typeface="Cambria Math" panose="02040503050406030204" pitchFamily="18" charset="0"/>
                        <a:sym typeface="Symbol"/>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𝐶</m:t>
                        </m:r>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𝐷</m:t>
                            </m:r>
                          </m:e>
                        </m:acc>
                      </m:e>
                    </m:d>
                  </m:oMath>
                </a14:m>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Symbol"/>
                  </a:rPr>
                  <a:t></a:t>
                </a:r>
                <a:endParaRPr lang="en-US" dirty="0">
                  <a:latin typeface="Cambria Math" panose="02040503050406030204" pitchFamily="18" charset="0"/>
                  <a:ea typeface="Cambria Math" panose="02040503050406030204" pitchFamily="18" charset="0"/>
                </a:endParaRPr>
              </a:p>
              <a:p>
                <a:pPr lvl="1"/>
                <a:endParaRPr lang="en-US" dirty="0">
                  <a:latin typeface="Cambria Math" panose="02040503050406030204" pitchFamily="18" charset="0"/>
                  <a:ea typeface="Cambria Math" panose="02040503050406030204" pitchFamily="18" charset="0"/>
                </a:endParaRPr>
              </a:p>
              <a:p>
                <a:endParaRPr lang="en-US" dirty="0"/>
              </a:p>
              <a:p>
                <a:r>
                  <a:rPr lang="en-US" dirty="0"/>
                  <a:t>“</a:t>
                </a:r>
                <a:r>
                  <a:rPr lang="en-US" sz="2000" dirty="0"/>
                  <a:t>Factor” to convert SOP to POS</a:t>
                </a:r>
              </a:p>
              <a:p>
                <a:pPr lvl="1"/>
                <a14:m>
                  <m:oMath xmlns:m="http://schemas.openxmlformats.org/officeDocument/2006/math">
                    <m:r>
                      <a:rPr lang="en-US" sz="2000" i="1">
                        <a:latin typeface="Cambria Math" panose="02040503050406030204" pitchFamily="18" charset="0"/>
                        <a:ea typeface="Cambria Math" panose="02040503050406030204" pitchFamily="18" charset="0"/>
                      </a:rPr>
                      <m:t>𝐴</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a:ea typeface="Cambria Math" panose="02040503050406030204" pitchFamily="18" charset="0"/>
                          </a:rPr>
                          <m:t>𝐵</m:t>
                        </m:r>
                      </m:e>
                    </m:acc>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a:ea typeface="Cambria Math" panose="02040503050406030204" pitchFamily="18" charset="0"/>
                          </a:rPr>
                          <m:t>𝐶</m:t>
                        </m:r>
                      </m:e>
                    </m:acc>
                    <m:r>
                      <m:rPr>
                        <m:sty m:val="p"/>
                      </m:rPr>
                      <a:rPr lang="en-US" sz="2000" b="0" i="0" smtClean="0">
                        <a:latin typeface="Cambria Math"/>
                        <a:ea typeface="Cambria Math" panose="02040503050406030204" pitchFamily="18" charset="0"/>
                      </a:rPr>
                      <m:t>D</m:t>
                    </m:r>
                  </m:oMath>
                </a14:m>
                <a:r>
                  <a:rPr lang="en-US" sz="2000" dirty="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Symbol"/>
                  </a:rPr>
                  <a:t></a:t>
                </a:r>
                <a:endParaRPr lang="en-US" sz="2000" dirty="0">
                  <a:latin typeface="Cambria Math" panose="02040503050406030204" pitchFamily="18" charset="0"/>
                  <a:ea typeface="Cambria Math" panose="02040503050406030204" pitchFamily="18" charset="0"/>
                </a:endParaRPr>
              </a:p>
            </p:txBody>
          </p:sp>
        </mc:Choice>
        <mc:Fallback xmlns="">
          <p:sp>
            <p:nvSpPr>
              <p:cNvPr id="6" name="Text Placeholder 5"/>
              <p:cNvSpPr>
                <a:spLocks noGrp="1" noRot="1" noChangeAspect="1" noMove="1" noResize="1" noEditPoints="1" noAdjustHandles="1" noChangeArrowheads="1" noChangeShapeType="1" noTextEdit="1"/>
              </p:cNvSpPr>
              <p:nvPr>
                <p:ph idx="1"/>
              </p:nvPr>
            </p:nvSpPr>
            <p:spPr>
              <a:xfrm>
                <a:off x="1532873" y="674068"/>
                <a:ext cx="8848275" cy="3634486"/>
              </a:xfrm>
              <a:blipFill>
                <a:blip r:embed="rId2"/>
                <a:stretch>
                  <a:fillRect l="-275"/>
                </a:stretch>
              </a:blipFill>
            </p:spPr>
            <p:txBody>
              <a:bodyPr/>
              <a:lstStyle/>
              <a:p>
                <a:r>
                  <a:rPr lang="en-IN">
                    <a:noFill/>
                  </a:rPr>
                  <a:t> </a:t>
                </a:r>
              </a:p>
            </p:txBody>
          </p:sp>
        </mc:Fallback>
      </mc:AlternateContent>
      <p:sp>
        <p:nvSpPr>
          <p:cNvPr id="7" name="TextBox 6"/>
          <p:cNvSpPr txBox="1"/>
          <p:nvPr/>
        </p:nvSpPr>
        <p:spPr>
          <a:xfrm>
            <a:off x="3429001" y="2214039"/>
            <a:ext cx="72968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POS</a:t>
            </a:r>
          </a:p>
        </p:txBody>
      </p:sp>
      <p:sp>
        <p:nvSpPr>
          <p:cNvPr id="8" name="TextBox 7"/>
          <p:cNvSpPr txBox="1"/>
          <p:nvPr/>
        </p:nvSpPr>
        <p:spPr>
          <a:xfrm>
            <a:off x="5943601" y="2214039"/>
            <a:ext cx="72968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SOP</a:t>
            </a:r>
          </a:p>
        </p:txBody>
      </p:sp>
      <p:sp>
        <p:nvSpPr>
          <p:cNvPr id="9" name="TextBox 8"/>
          <p:cNvSpPr txBox="1"/>
          <p:nvPr/>
        </p:nvSpPr>
        <p:spPr>
          <a:xfrm>
            <a:off x="7486464" y="2157982"/>
            <a:ext cx="3172663" cy="461665"/>
          </a:xfrm>
          <a:prstGeom prst="rect">
            <a:avLst/>
          </a:prstGeom>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i="1" dirty="0">
                <a:latin typeface="Times New Roman" panose="02020603050405020304" pitchFamily="18" charset="0"/>
                <a:cs typeface="Times New Roman" panose="02020603050405020304" pitchFamily="18" charset="0"/>
                <a:sym typeface="Symbol"/>
              </a:rPr>
              <a:t>x </a:t>
            </a:r>
            <a:r>
              <a:rPr lang="en-US" sz="2400" b="1" dirty="0">
                <a:sym typeface="Symbol"/>
              </a:rPr>
              <a:t></a:t>
            </a:r>
            <a:r>
              <a:rPr lang="en-US" sz="2400" i="1" dirty="0">
                <a:latin typeface="Times New Roman" panose="02020603050405020304" pitchFamily="18" charset="0"/>
                <a:cs typeface="Times New Roman" panose="02020603050405020304" pitchFamily="18" charset="0"/>
                <a:sym typeface="Symbol"/>
              </a:rPr>
              <a:t> (y + z) </a:t>
            </a:r>
            <a:r>
              <a:rPr lang="en-US" sz="2400" dirty="0">
                <a:sym typeface="Symbol"/>
              </a:rPr>
              <a:t>= </a:t>
            </a:r>
            <a:r>
              <a:rPr lang="en-US" sz="2400" i="1" dirty="0">
                <a:latin typeface="Times New Roman" panose="02020603050405020304" pitchFamily="18" charset="0"/>
                <a:cs typeface="Times New Roman" panose="02020603050405020304" pitchFamily="18" charset="0"/>
                <a:sym typeface="Symbol"/>
              </a:rPr>
              <a:t>x </a:t>
            </a:r>
            <a:r>
              <a:rPr lang="en-US" sz="2400" b="1" dirty="0">
                <a:sym typeface="Symbol"/>
              </a:rPr>
              <a:t></a:t>
            </a:r>
            <a:r>
              <a:rPr lang="en-US" sz="2400" i="1" dirty="0">
                <a:latin typeface="Times New Roman" panose="02020603050405020304" pitchFamily="18" charset="0"/>
                <a:cs typeface="Times New Roman" panose="02020603050405020304" pitchFamily="18" charset="0"/>
                <a:sym typeface="Symbol"/>
              </a:rPr>
              <a:t> y + x </a:t>
            </a:r>
            <a:r>
              <a:rPr lang="en-US" sz="2400" b="1" dirty="0">
                <a:sym typeface="Symbol"/>
              </a:rPr>
              <a:t></a:t>
            </a:r>
            <a:r>
              <a:rPr lang="en-US" sz="2400" i="1" dirty="0">
                <a:latin typeface="Times New Roman" panose="02020603050405020304" pitchFamily="18" charset="0"/>
                <a:cs typeface="Times New Roman" panose="02020603050405020304" pitchFamily="18" charset="0"/>
                <a:sym typeface="Symbol"/>
              </a:rPr>
              <a:t> z </a:t>
            </a:r>
            <a:endParaRPr lang="en-US" sz="2400" i="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276600" y="5638801"/>
            <a:ext cx="3490058"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i="1" dirty="0">
                <a:latin typeface="Times New Roman" panose="02020603050405020304" pitchFamily="18" charset="0"/>
                <a:cs typeface="Times New Roman" panose="02020603050405020304" pitchFamily="18" charset="0"/>
                <a:sym typeface="Symbol"/>
              </a:rPr>
              <a:t>x + y </a:t>
            </a:r>
            <a:r>
              <a:rPr lang="en-US" sz="2400" b="1" dirty="0">
                <a:sym typeface="Symbol"/>
              </a:rPr>
              <a:t></a:t>
            </a:r>
            <a:r>
              <a:rPr lang="en-US" sz="2400" i="1" dirty="0">
                <a:latin typeface="Times New Roman" panose="02020603050405020304" pitchFamily="18" charset="0"/>
                <a:cs typeface="Times New Roman" panose="02020603050405020304" pitchFamily="18" charset="0"/>
                <a:sym typeface="Symbol"/>
              </a:rPr>
              <a:t> z </a:t>
            </a:r>
            <a:r>
              <a:rPr lang="en-US" sz="2400" dirty="0">
                <a:sym typeface="Symbol"/>
              </a:rPr>
              <a:t>= (</a:t>
            </a:r>
            <a:r>
              <a:rPr lang="en-US" sz="2400" i="1" dirty="0">
                <a:latin typeface="Times New Roman" panose="02020603050405020304" pitchFamily="18" charset="0"/>
                <a:cs typeface="Times New Roman" panose="02020603050405020304" pitchFamily="18" charset="0"/>
                <a:sym typeface="Symbol"/>
              </a:rPr>
              <a:t>x + y) </a:t>
            </a:r>
            <a:r>
              <a:rPr lang="en-US" sz="2400" b="1" dirty="0">
                <a:sym typeface="Symbol"/>
              </a:rPr>
              <a:t></a:t>
            </a:r>
            <a:r>
              <a:rPr lang="en-US" sz="2400" i="1" dirty="0">
                <a:latin typeface="Times New Roman" panose="02020603050405020304" pitchFamily="18" charset="0"/>
                <a:cs typeface="Times New Roman" panose="02020603050405020304" pitchFamily="18" charset="0"/>
                <a:sym typeface="Symbol"/>
              </a:rPr>
              <a:t> (x + z) </a:t>
            </a:r>
            <a:endParaRPr lang="en-US" sz="2400" i="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438987" y="1828800"/>
            <a:ext cx="1629164"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a:t>Distributive Law</a:t>
            </a:r>
          </a:p>
        </p:txBody>
      </p:sp>
      <p:sp>
        <p:nvSpPr>
          <p:cNvPr id="14" name="TextBox 13"/>
          <p:cNvSpPr txBox="1"/>
          <p:nvPr/>
        </p:nvSpPr>
        <p:spPr>
          <a:xfrm>
            <a:off x="4038601" y="5334000"/>
            <a:ext cx="2315057"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a:t>Distributive Law (Dual)</a:t>
            </a:r>
          </a:p>
        </p:txBody>
      </p:sp>
      <mc:AlternateContent xmlns:mc="http://schemas.openxmlformats.org/markup-compatibility/2006" xmlns:a14="http://schemas.microsoft.com/office/drawing/2010/main">
        <mc:Choice Requires="a14">
          <p:sp>
            <p:nvSpPr>
              <p:cNvPr id="15" name="TextBox 14"/>
              <p:cNvSpPr txBox="1"/>
              <p:nvPr/>
            </p:nvSpPr>
            <p:spPr>
              <a:xfrm>
                <a:off x="5243537" y="1676401"/>
                <a:ext cx="302268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𝐴𝐶</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𝐷</m:t>
                          </m:r>
                        </m:e>
                      </m:acc>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𝐵</m:t>
                          </m:r>
                        </m:e>
                      </m:acc>
                      <m:r>
                        <a:rPr lang="en-US" sz="2400" i="1">
                          <a:latin typeface="Cambria Math"/>
                          <a:ea typeface="Cambria Math" panose="02040503050406030204" pitchFamily="18" charset="0"/>
                        </a:rPr>
                        <m:t>𝐶</m:t>
                      </m:r>
                      <m:r>
                        <a:rPr lang="en-US" sz="2400" i="1">
                          <a:latin typeface="Cambria Math"/>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𝐵</m:t>
                          </m:r>
                        </m:e>
                      </m:acc>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𝐷</m:t>
                          </m:r>
                        </m:e>
                      </m:acc>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243537" y="1676401"/>
                <a:ext cx="3022687" cy="461665"/>
              </a:xfrm>
              <a:prstGeom prst="rect">
                <a:avLst/>
              </a:prstGeom>
              <a:blipFill>
                <a:blip r:embed="rId3"/>
                <a:stretch>
                  <a:fillRect r="-135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543321" y="3477730"/>
                <a:ext cx="2827377" cy="462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𝐴</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a:ea typeface="Cambria Math" panose="02040503050406030204" pitchFamily="18" charset="0"/>
                                </a:rPr>
                                <m:t>𝐵</m:t>
                              </m:r>
                            </m:e>
                          </m:acc>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a:ea typeface="Cambria Math" panose="02040503050406030204" pitchFamily="18" charset="0"/>
                                </a:rPr>
                                <m:t>𝐶</m:t>
                              </m:r>
                            </m:e>
                          </m:acc>
                        </m:e>
                      </m:d>
                      <m:r>
                        <a:rPr lang="en-US" sz="2400" i="1">
                          <a:latin typeface="Cambria Math" panose="02040503050406030204" pitchFamily="18" charset="0"/>
                          <a:ea typeface="Cambria Math" panose="02040503050406030204" pitchFamily="18" charset="0"/>
                          <a:sym typeface="Symbol"/>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𝐴</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a:ea typeface="Cambria Math" panose="02040503050406030204" pitchFamily="18" charset="0"/>
                                </a:rPr>
                                <m:t>𝐵</m:t>
                              </m:r>
                            </m:e>
                          </m:acc>
                          <m:r>
                            <a:rPr lang="en-US" sz="2400" i="1">
                              <a:latin typeface="Cambria Math" panose="02040503050406030204" pitchFamily="18" charset="0"/>
                              <a:ea typeface="Cambria Math" panose="02040503050406030204" pitchFamily="18" charset="0"/>
                            </a:rPr>
                            <m:t>+</m:t>
                          </m:r>
                          <m:r>
                            <a:rPr lang="en-US" sz="2400" i="1">
                              <a:latin typeface="Cambria Math"/>
                              <a:ea typeface="Cambria Math" panose="02040503050406030204" pitchFamily="18" charset="0"/>
                            </a:rPr>
                            <m:t>𝐷</m:t>
                          </m:r>
                        </m:e>
                      </m:d>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543321" y="3477730"/>
                <a:ext cx="2827377" cy="462434"/>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397704" y="3884107"/>
                <a:ext cx="4788683" cy="462434"/>
              </a:xfrm>
              <a:prstGeom prst="rect">
                <a:avLst/>
              </a:prstGeom>
              <a:noFill/>
            </p:spPr>
            <p:txBody>
              <a:bodyPr wrap="none" rtlCol="0">
                <a:spAutoFit/>
              </a:bodyPr>
              <a:lstStyle/>
              <a:p>
                <a:r>
                  <a:rPr lang="en-US" sz="2400" dirty="0">
                    <a:latin typeface="Cambria Math" panose="02040503050406030204" pitchFamily="18" charset="0"/>
                    <a:ea typeface="Cambria Math" panose="02040503050406030204" pitchFamily="18" charset="0"/>
                  </a:rPr>
                  <a:t>=</a:t>
                </a:r>
                <a14:m>
                  <m:oMath xmlns:m="http://schemas.openxmlformats.org/officeDocument/2006/math">
                    <m:d>
                      <m:dPr>
                        <m:ctrlPr>
                          <a:rPr lang="en-US" sz="2400" i="1">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𝐶</m:t>
                            </m:r>
                          </m:e>
                        </m:acc>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e>
                    </m:d>
                    <m:r>
                      <a:rPr lang="en-US" sz="2400" i="1">
                        <a:latin typeface="Cambria Math" panose="02040503050406030204" pitchFamily="18" charset="0"/>
                        <a:ea typeface="Cambria Math" panose="02040503050406030204" pitchFamily="18" charset="0"/>
                        <a:sym typeface="Symbol"/>
                      </a:rPr>
                      <m:t></m:t>
                    </m:r>
                    <m:d>
                      <m:dPr>
                        <m:ctrlPr>
                          <a:rPr lang="en-US" sz="2400" i="1">
                            <a:latin typeface="Cambria Math" panose="02040503050406030204" pitchFamily="18" charset="0"/>
                            <a:ea typeface="Cambria Math" panose="02040503050406030204" pitchFamily="18" charset="0"/>
                            <a:sym typeface="Symbol"/>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𝐶</m:t>
                            </m:r>
                          </m:e>
                        </m:acc>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𝐵</m:t>
                            </m:r>
                          </m:e>
                        </m:acc>
                      </m:e>
                    </m:d>
                    <m:r>
                      <a:rPr lang="en-US" sz="2400" i="1">
                        <a:latin typeface="Cambria Math" panose="02040503050406030204" pitchFamily="18" charset="0"/>
                        <a:ea typeface="Cambria Math" panose="02040503050406030204" pitchFamily="18" charset="0"/>
                        <a:sym typeface="Symbol"/>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𝐷</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e>
                    </m:d>
                    <m:r>
                      <a:rPr lang="en-US" sz="2400" i="1">
                        <a:latin typeface="Cambria Math" panose="02040503050406030204" pitchFamily="18" charset="0"/>
                        <a:ea typeface="Cambria Math" panose="02040503050406030204" pitchFamily="18" charset="0"/>
                        <a:sym typeface="Symbol"/>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𝐷</m:t>
                        </m:r>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𝐵</m:t>
                            </m:r>
                          </m:e>
                        </m:acc>
                      </m:e>
                    </m:d>
                  </m:oMath>
                </a14:m>
                <a:endParaRPr lang="en-US" sz="2400" dirty="0">
                  <a:latin typeface="Cambria Math" panose="02040503050406030204" pitchFamily="18" charset="0"/>
                  <a:ea typeface="Cambria Math" panose="02040503050406030204"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397704" y="3884107"/>
                <a:ext cx="4788683" cy="462434"/>
              </a:xfrm>
              <a:prstGeom prst="rect">
                <a:avLst/>
              </a:prstGeom>
              <a:blipFill>
                <a:blip r:embed="rId5"/>
                <a:stretch>
                  <a:fillRect l="-1908" t="-10526" r="-3181" b="-28947"/>
                </a:stretch>
              </a:blipFill>
            </p:spPr>
            <p:txBody>
              <a:bodyPr/>
              <a:lstStyle/>
              <a:p>
                <a:r>
                  <a:rPr lang="en-IN">
                    <a:noFill/>
                  </a:rPr>
                  <a:t> </a:t>
                </a:r>
              </a:p>
            </p:txBody>
          </p:sp>
        </mc:Fallback>
      </mc:AlternateContent>
      <p:sp>
        <p:nvSpPr>
          <p:cNvPr id="18" name="TextBox 17"/>
          <p:cNvSpPr txBox="1"/>
          <p:nvPr/>
        </p:nvSpPr>
        <p:spPr>
          <a:xfrm>
            <a:off x="2546913" y="3990280"/>
            <a:ext cx="72968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SOP</a:t>
            </a:r>
          </a:p>
        </p:txBody>
      </p:sp>
      <p:sp>
        <p:nvSpPr>
          <p:cNvPr id="19" name="TextBox 18"/>
          <p:cNvSpPr txBox="1"/>
          <p:nvPr/>
        </p:nvSpPr>
        <p:spPr>
          <a:xfrm>
            <a:off x="6151727" y="4616595"/>
            <a:ext cx="72968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POS</a:t>
            </a:r>
          </a:p>
        </p:txBody>
      </p:sp>
    </p:spTree>
    <p:extLst>
      <p:ext uri="{BB962C8B-B14F-4D97-AF65-F5344CB8AC3E}">
        <p14:creationId xmlns:p14="http://schemas.microsoft.com/office/powerpoint/2010/main" val="379757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4" grpId="0" animBg="1"/>
      <p:bldP spid="15" grpId="0"/>
      <p:bldP spid="16" grpId="0"/>
      <p:bldP spid="17" grpId="0"/>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NAND and NOR Gates</a:t>
            </a:r>
            <a:br>
              <a:rPr lang="en-US" dirty="0">
                <a:solidFill>
                  <a:schemeClr val="tx1"/>
                </a:solidFill>
              </a:rPr>
            </a:br>
            <a:r>
              <a:rPr lang="en-US" sz="2400" dirty="0">
                <a:solidFill>
                  <a:schemeClr val="tx1"/>
                </a:solidFill>
              </a:rPr>
              <a:t>NAND Gate</a:t>
            </a:r>
            <a:endParaRPr lang="en-US" b="0" dirty="0">
              <a:solidFill>
                <a:schemeClr val="tx1"/>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idx="1"/>
              </p:nvPr>
            </p:nvSpPr>
            <p:spPr>
              <a:xfrm>
                <a:off x="63834" y="1866292"/>
                <a:ext cx="11029615" cy="3634486"/>
              </a:xfrm>
            </p:spPr>
            <p:txBody>
              <a:bodyPr>
                <a:noAutofit/>
              </a:bodyPr>
              <a:lstStyle/>
              <a:p>
                <a:r>
                  <a:rPr lang="en-US" sz="2000" dirty="0"/>
                  <a:t>Logical NAND</a:t>
                </a:r>
              </a:p>
              <a:p>
                <a:pPr lvl="1"/>
                <a:r>
                  <a:rPr lang="en-US" sz="2000" u="sng" dirty="0"/>
                  <a:t>Description</a:t>
                </a:r>
                <a:r>
                  <a:rPr lang="en-US" sz="2000" dirty="0"/>
                  <a:t>: </a:t>
                </a:r>
              </a:p>
              <a:p>
                <a:pPr lvl="2"/>
                <a:r>
                  <a:rPr lang="en-US" sz="1800" dirty="0"/>
                  <a:t>The output is the inverse (i.e. NOT) of an AND gate</a:t>
                </a:r>
              </a:p>
              <a:p>
                <a:pPr lvl="1">
                  <a:spcBef>
                    <a:spcPts val="1200"/>
                  </a:spcBef>
                </a:pPr>
                <a:r>
                  <a:rPr lang="en-US" sz="2000" u="sng" dirty="0"/>
                  <a:t>Symbolic Representation (NAND gate)</a:t>
                </a:r>
                <a:r>
                  <a:rPr lang="en-US" sz="2000" dirty="0"/>
                  <a:t>:</a:t>
                </a:r>
              </a:p>
              <a:p>
                <a:pPr lvl="1">
                  <a:spcBef>
                    <a:spcPts val="1200"/>
                  </a:spcBef>
                </a:pPr>
                <a:r>
                  <a:rPr lang="en-US" sz="2000" u="sng" dirty="0"/>
                  <a:t>Truth Table Representation</a:t>
                </a:r>
                <a:r>
                  <a:rPr lang="en-US" sz="2000" dirty="0"/>
                  <a:t>:</a:t>
                </a:r>
              </a:p>
              <a:p>
                <a:pPr lvl="1">
                  <a:spcBef>
                    <a:spcPts val="1200"/>
                  </a:spcBef>
                </a:pPr>
                <a:endParaRPr lang="en-US" sz="2000" dirty="0"/>
              </a:p>
              <a:p>
                <a:pPr lvl="1">
                  <a:spcBef>
                    <a:spcPts val="1200"/>
                  </a:spcBef>
                </a:pPr>
                <a:r>
                  <a:rPr lang="en-US" sz="2000" u="sng" dirty="0"/>
                  <a:t>Boolean Description</a:t>
                </a:r>
                <a:r>
                  <a:rPr lang="en-US" sz="2000" dirty="0"/>
                  <a:t>:  </a:t>
                </a:r>
                <a14:m>
                  <m:oMath xmlns:m="http://schemas.openxmlformats.org/officeDocument/2006/math">
                    <m:r>
                      <a:rPr lang="en-US" sz="2000" b="1" i="0" smtClean="0">
                        <a:latin typeface="Cambria Math"/>
                      </a:rPr>
                      <m:t>𝐂</m:t>
                    </m:r>
                    <m:r>
                      <a:rPr lang="en-US" sz="2000" b="1" i="0" smtClean="0">
                        <a:latin typeface="Cambria Math"/>
                      </a:rPr>
                      <m:t>=</m:t>
                    </m:r>
                    <m:acc>
                      <m:accPr>
                        <m:chr m:val="̅"/>
                        <m:ctrlPr>
                          <a:rPr lang="en-US" sz="2000" b="1" i="1" smtClean="0">
                            <a:latin typeface="Cambria Math" panose="02040503050406030204" pitchFamily="18" charset="0"/>
                          </a:rPr>
                        </m:ctrlPr>
                      </m:accPr>
                      <m:e>
                        <m:r>
                          <a:rPr lang="en-US" sz="2000" b="1" i="0" smtClean="0">
                            <a:latin typeface="Cambria Math"/>
                          </a:rPr>
                          <m:t>𝐀</m:t>
                        </m:r>
                        <m:r>
                          <a:rPr lang="en-US" sz="2000" b="1" i="0" smtClean="0">
                            <a:latin typeface="Cambria Math"/>
                            <a:sym typeface="Symbol"/>
                          </a:rPr>
                          <m:t></m:t>
                        </m:r>
                        <m:r>
                          <a:rPr lang="en-US" sz="2000" b="1" i="0" smtClean="0">
                            <a:latin typeface="Cambria Math"/>
                          </a:rPr>
                          <m:t>𝐁</m:t>
                        </m:r>
                      </m:e>
                    </m:acc>
                  </m:oMath>
                </a14:m>
                <a:endParaRPr lang="en-US" sz="2000" b="1" dirty="0"/>
              </a:p>
            </p:txBody>
          </p:sp>
        </mc:Choice>
        <mc:Fallback xmlns="">
          <p:sp>
            <p:nvSpPr>
              <p:cNvPr id="6" name="Text Placeholder 5"/>
              <p:cNvSpPr>
                <a:spLocks noGrp="1" noRot="1" noChangeAspect="1" noMove="1" noResize="1" noEditPoints="1" noAdjustHandles="1" noChangeArrowheads="1" noChangeShapeType="1" noTextEdit="1"/>
              </p:cNvSpPr>
              <p:nvPr>
                <p:ph idx="1"/>
              </p:nvPr>
            </p:nvSpPr>
            <p:spPr>
              <a:xfrm>
                <a:off x="63834" y="1866292"/>
                <a:ext cx="11029615" cy="3634486"/>
              </a:xfrm>
              <a:blipFill>
                <a:blip r:embed="rId2"/>
                <a:stretch>
                  <a:fillRect l="-276" b="-2349"/>
                </a:stretch>
              </a:blipFill>
            </p:spPr>
            <p:txBody>
              <a:bodyPr/>
              <a:lstStyle/>
              <a:p>
                <a:r>
                  <a:rPr lang="en-IN">
                    <a:noFill/>
                  </a:rPr>
                  <a:t> </a:t>
                </a:r>
              </a:p>
            </p:txBody>
          </p:sp>
        </mc:Fallback>
      </mc:AlternateContent>
      <p:graphicFrame>
        <p:nvGraphicFramePr>
          <p:cNvPr id="10" name="Table 9"/>
          <p:cNvGraphicFramePr>
            <a:graphicFrameLocks noGrp="1"/>
          </p:cNvGraphicFramePr>
          <p:nvPr>
            <p:extLst>
              <p:ext uri="{D42A27DB-BD31-4B8C-83A1-F6EECF244321}">
                <p14:modId xmlns:p14="http://schemas.microsoft.com/office/powerpoint/2010/main" val="573146597"/>
              </p:ext>
            </p:extLst>
          </p:nvPr>
        </p:nvGraphicFramePr>
        <p:xfrm>
          <a:off x="8382423" y="4096200"/>
          <a:ext cx="1295400" cy="1828800"/>
        </p:xfrm>
        <a:graphic>
          <a:graphicData uri="http://schemas.openxmlformats.org/drawingml/2006/table">
            <a:tbl>
              <a:tblPr firstRow="1" bandRow="1">
                <a:tableStyleId>{2D5ABB26-0587-4C30-8999-92F81FD0307C}</a:tableStyleId>
              </a:tblPr>
              <a:tblGrid>
                <a:gridCol w="364101">
                  <a:extLst>
                    <a:ext uri="{9D8B030D-6E8A-4147-A177-3AD203B41FA5}">
                      <a16:colId xmlns="" xmlns:a16="http://schemas.microsoft.com/office/drawing/2014/main" val="20000"/>
                    </a:ext>
                  </a:extLst>
                </a:gridCol>
                <a:gridCol w="321698">
                  <a:extLst>
                    <a:ext uri="{9D8B030D-6E8A-4147-A177-3AD203B41FA5}">
                      <a16:colId xmlns="" xmlns:a16="http://schemas.microsoft.com/office/drawing/2014/main" val="20001"/>
                    </a:ext>
                  </a:extLst>
                </a:gridCol>
                <a:gridCol w="609601">
                  <a:extLst>
                    <a:ext uri="{9D8B030D-6E8A-4147-A177-3AD203B41FA5}">
                      <a16:colId xmlns="" xmlns:a16="http://schemas.microsoft.com/office/drawing/2014/main" val="20002"/>
                    </a:ext>
                  </a:extLst>
                </a:gridCol>
              </a:tblGrid>
              <a:tr h="324906">
                <a:tc>
                  <a:txBody>
                    <a:bodyPr/>
                    <a:lstStyle/>
                    <a:p>
                      <a:pPr algn="ctr"/>
                      <a:r>
                        <a:rPr lang="en-US" sz="1800" b="1" dirty="0"/>
                        <a:t>A</a:t>
                      </a:r>
                    </a:p>
                  </a:txBody>
                  <a:tcPr>
                    <a:lnR w="28575" cap="flat" cmpd="sng" algn="ctr">
                      <a:noFill/>
                      <a:prstDash val="solid"/>
                      <a:round/>
                      <a:headEnd type="none" w="med" len="med"/>
                      <a:tailEnd type="none" w="med" len="med"/>
                    </a:lnR>
                    <a:lnB w="28575" cap="flat" cmpd="sng" algn="ctr">
                      <a:solidFill>
                        <a:srgbClr val="00B0F0"/>
                      </a:solidFill>
                      <a:prstDash val="solid"/>
                      <a:round/>
                      <a:headEnd type="none" w="med" len="med"/>
                      <a:tailEnd type="none" w="med" len="med"/>
                    </a:lnB>
                  </a:tcPr>
                </a:tc>
                <a:tc>
                  <a:txBody>
                    <a:bodyPr/>
                    <a:lstStyle/>
                    <a:p>
                      <a:pPr algn="ctr"/>
                      <a:r>
                        <a:rPr lang="en-US" sz="1800" b="1" dirty="0"/>
                        <a:t>B</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B w="28575" cap="flat" cmpd="sng" algn="ctr">
                      <a:solidFill>
                        <a:srgbClr val="00B0F0"/>
                      </a:solidFill>
                      <a:prstDash val="solid"/>
                      <a:round/>
                      <a:headEnd type="none" w="med" len="med"/>
                      <a:tailEnd type="none" w="med" len="med"/>
                    </a:lnB>
                  </a:tcPr>
                </a:tc>
                <a:tc>
                  <a:txBody>
                    <a:bodyPr/>
                    <a:lstStyle/>
                    <a:p>
                      <a:pPr algn="ctr"/>
                      <a:r>
                        <a:rPr lang="en-US" sz="1800" b="1" dirty="0"/>
                        <a:t>C</a:t>
                      </a:r>
                    </a:p>
                  </a:txBody>
                  <a:tcPr>
                    <a:lnL w="28575" cap="flat" cmpd="sng" algn="ctr">
                      <a:solidFill>
                        <a:srgbClr val="00B0F0"/>
                      </a:solidFill>
                      <a:prstDash val="solid"/>
                      <a:round/>
                      <a:headEnd type="none" w="med" len="med"/>
                      <a:tailEnd type="none" w="med" len="med"/>
                    </a:lnL>
                    <a:lnB w="28575"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0"/>
                  </a:ext>
                </a:extLst>
              </a:tr>
              <a:tr h="324906">
                <a:tc>
                  <a:txBody>
                    <a:bodyPr/>
                    <a:lstStyle/>
                    <a:p>
                      <a:pPr algn="ctr"/>
                      <a:r>
                        <a:rPr lang="en-US" sz="1800" dirty="0"/>
                        <a:t>0</a:t>
                      </a:r>
                    </a:p>
                  </a:txBody>
                  <a:tcPr>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tcPr>
                </a:tc>
                <a:tc>
                  <a:txBody>
                    <a:bodyPr/>
                    <a:lstStyle/>
                    <a:p>
                      <a:pPr algn="ctr"/>
                      <a:r>
                        <a:rPr lang="en-US" sz="1800" dirty="0"/>
                        <a:t>0</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tcPr>
                </a:tc>
                <a:tc>
                  <a:txBody>
                    <a:bodyPr/>
                    <a:lstStyle/>
                    <a:p>
                      <a:pPr algn="ctr"/>
                      <a:r>
                        <a:rPr lang="en-US" sz="1800" dirty="0"/>
                        <a:t>1</a:t>
                      </a:r>
                    </a:p>
                  </a:txBody>
                  <a:tcPr>
                    <a:lnL w="28575" cap="flat" cmpd="sng" algn="ctr">
                      <a:solidFill>
                        <a:srgbClr val="00B0F0"/>
                      </a:solidFill>
                      <a:prstDash val="solid"/>
                      <a:round/>
                      <a:headEnd type="none" w="med" len="med"/>
                      <a:tailEnd type="none" w="med" len="med"/>
                    </a:lnL>
                    <a:lnT w="28575" cap="flat" cmpd="sng" algn="ctr">
                      <a:solidFill>
                        <a:srgbClr val="00B0F0"/>
                      </a:solidFill>
                      <a:prstDash val="solid"/>
                      <a:round/>
                      <a:headEnd type="none" w="med" len="med"/>
                      <a:tailEnd type="none" w="med" len="med"/>
                    </a:lnT>
                  </a:tcPr>
                </a:tc>
                <a:extLst>
                  <a:ext uri="{0D108BD9-81ED-4DB2-BD59-A6C34878D82A}">
                    <a16:rowId xmlns="" xmlns:a16="http://schemas.microsoft.com/office/drawing/2014/main" val="10001"/>
                  </a:ext>
                </a:extLst>
              </a:tr>
              <a:tr h="324906">
                <a:tc>
                  <a:txBody>
                    <a:bodyPr/>
                    <a:lstStyle/>
                    <a:p>
                      <a:pPr algn="ctr"/>
                      <a:r>
                        <a:rPr lang="en-US" sz="1800" dirty="0"/>
                        <a:t>0</a:t>
                      </a:r>
                    </a:p>
                  </a:txBody>
                  <a:tcPr>
                    <a:lnR w="28575" cap="flat" cmpd="sng" algn="ctr">
                      <a:noFill/>
                      <a:prstDash val="solid"/>
                      <a:round/>
                      <a:headEnd type="none" w="med" len="med"/>
                      <a:tailEnd type="none" w="med" len="med"/>
                    </a:lnR>
                  </a:tcPr>
                </a:tc>
                <a:tc>
                  <a:txBody>
                    <a:bodyPr/>
                    <a:lstStyle/>
                    <a:p>
                      <a:pPr algn="ctr"/>
                      <a:r>
                        <a:rPr lang="en-US" sz="1800" dirty="0"/>
                        <a:t>1</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1800" dirty="0"/>
                        <a:t>1</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2"/>
                  </a:ext>
                </a:extLst>
              </a:tr>
              <a:tr h="324906">
                <a:tc>
                  <a:txBody>
                    <a:bodyPr/>
                    <a:lstStyle/>
                    <a:p>
                      <a:pPr algn="ctr"/>
                      <a:r>
                        <a:rPr lang="en-US" sz="1800" dirty="0"/>
                        <a:t>1</a:t>
                      </a:r>
                    </a:p>
                  </a:txBody>
                  <a:tcPr>
                    <a:lnR w="28575" cap="flat" cmpd="sng" algn="ctr">
                      <a:noFill/>
                      <a:prstDash val="solid"/>
                      <a:round/>
                      <a:headEnd type="none" w="med" len="med"/>
                      <a:tailEnd type="none" w="med" len="med"/>
                    </a:lnR>
                  </a:tcPr>
                </a:tc>
                <a:tc>
                  <a:txBody>
                    <a:bodyPr/>
                    <a:lstStyle/>
                    <a:p>
                      <a:pPr algn="ctr"/>
                      <a:r>
                        <a:rPr lang="en-US" sz="1800" dirty="0"/>
                        <a:t>0</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1800" dirty="0"/>
                        <a:t>1</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3"/>
                  </a:ext>
                </a:extLst>
              </a:tr>
              <a:tr h="324906">
                <a:tc>
                  <a:txBody>
                    <a:bodyPr/>
                    <a:lstStyle/>
                    <a:p>
                      <a:pPr algn="ctr"/>
                      <a:r>
                        <a:rPr lang="en-US" sz="1800" dirty="0"/>
                        <a:t>1</a:t>
                      </a:r>
                    </a:p>
                  </a:txBody>
                  <a:tcPr>
                    <a:lnR w="28575" cap="flat" cmpd="sng" algn="ctr">
                      <a:noFill/>
                      <a:prstDash val="solid"/>
                      <a:round/>
                      <a:headEnd type="none" w="med" len="med"/>
                      <a:tailEnd type="none" w="med" len="med"/>
                    </a:lnR>
                  </a:tcPr>
                </a:tc>
                <a:tc>
                  <a:txBody>
                    <a:bodyPr/>
                    <a:lstStyle/>
                    <a:p>
                      <a:pPr algn="ctr"/>
                      <a:r>
                        <a:rPr lang="en-US" sz="1800" dirty="0"/>
                        <a:t>1</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1800" dirty="0"/>
                        <a:t>0</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4"/>
                  </a:ext>
                </a:extLst>
              </a:tr>
            </a:tbl>
          </a:graphicData>
        </a:graphic>
      </p:graphicFrame>
      <p:pic>
        <p:nvPicPr>
          <p:cNvPr id="11"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r="24899"/>
          <a:stretch/>
        </p:blipFill>
        <p:spPr bwMode="auto">
          <a:xfrm>
            <a:off x="6096000" y="2853240"/>
            <a:ext cx="2771227" cy="9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7943118" y="3235701"/>
            <a:ext cx="112474" cy="193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086929" y="1929910"/>
            <a:ext cx="23622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What happens if we “push” the bubble (from output to input)?</a:t>
            </a:r>
          </a:p>
        </p:txBody>
      </p:sp>
    </p:spTree>
    <p:extLst>
      <p:ext uri="{BB962C8B-B14F-4D97-AF65-F5344CB8AC3E}">
        <p14:creationId xmlns:p14="http://schemas.microsoft.com/office/powerpoint/2010/main" val="35761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2004"/>
            <a:ext cx="11029616" cy="1188720"/>
          </a:xfrm>
        </p:spPr>
        <p:txBody>
          <a:bodyPr>
            <a:normAutofit/>
          </a:bodyPr>
          <a:lstStyle/>
          <a:p>
            <a:r>
              <a:rPr lang="en-US" sz="2400" dirty="0">
                <a:solidFill>
                  <a:schemeClr val="tx1"/>
                </a:solidFill>
              </a:rPr>
              <a:t>NOR Gate</a:t>
            </a:r>
            <a:endParaRPr lang="en-US" b="0" dirty="0">
              <a:solidFill>
                <a:schemeClr val="tx1"/>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idx="1"/>
              </p:nvPr>
            </p:nvSpPr>
            <p:spPr>
              <a:xfrm>
                <a:off x="581192" y="2076322"/>
                <a:ext cx="11029615" cy="3634486"/>
              </a:xfrm>
            </p:spPr>
            <p:txBody>
              <a:bodyPr>
                <a:noAutofit/>
              </a:bodyPr>
              <a:lstStyle/>
              <a:p>
                <a:r>
                  <a:rPr lang="en-US" sz="2000" dirty="0"/>
                  <a:t>Logical NOR</a:t>
                </a:r>
              </a:p>
              <a:p>
                <a:pPr lvl="1"/>
                <a:r>
                  <a:rPr lang="en-US" sz="2000" u="sng" dirty="0"/>
                  <a:t>Description</a:t>
                </a:r>
                <a:r>
                  <a:rPr lang="en-US" sz="2000" dirty="0"/>
                  <a:t>: </a:t>
                </a:r>
              </a:p>
              <a:p>
                <a:pPr lvl="2"/>
                <a:r>
                  <a:rPr lang="en-US" sz="1800" dirty="0"/>
                  <a:t>The output is the inverse (i.e. NOT) of an OR gate</a:t>
                </a:r>
              </a:p>
              <a:p>
                <a:pPr lvl="1">
                  <a:spcBef>
                    <a:spcPts val="1200"/>
                  </a:spcBef>
                </a:pPr>
                <a:r>
                  <a:rPr lang="en-US" sz="2000" u="sng" dirty="0"/>
                  <a:t>Symbolic Representation (NOR gate)</a:t>
                </a:r>
                <a:r>
                  <a:rPr lang="en-US" sz="2000" dirty="0"/>
                  <a:t>:</a:t>
                </a:r>
              </a:p>
              <a:p>
                <a:pPr lvl="1">
                  <a:spcBef>
                    <a:spcPts val="1200"/>
                  </a:spcBef>
                </a:pPr>
                <a:endParaRPr lang="en-US" sz="2000" dirty="0"/>
              </a:p>
              <a:p>
                <a:pPr lvl="1">
                  <a:spcBef>
                    <a:spcPts val="1200"/>
                  </a:spcBef>
                </a:pPr>
                <a:r>
                  <a:rPr lang="en-US" sz="2000" u="sng" dirty="0"/>
                  <a:t>Truth Table Representation</a:t>
                </a:r>
                <a:r>
                  <a:rPr lang="en-US" sz="2000" dirty="0"/>
                  <a:t>:</a:t>
                </a:r>
              </a:p>
              <a:p>
                <a:pPr lvl="1">
                  <a:spcBef>
                    <a:spcPts val="1200"/>
                  </a:spcBef>
                </a:pPr>
                <a:endParaRPr lang="en-US" sz="2000" dirty="0"/>
              </a:p>
              <a:p>
                <a:pPr lvl="1">
                  <a:spcBef>
                    <a:spcPts val="1200"/>
                  </a:spcBef>
                </a:pPr>
                <a:r>
                  <a:rPr lang="en-US" sz="2000" u="sng" dirty="0"/>
                  <a:t>Boolean Description</a:t>
                </a:r>
                <a:r>
                  <a:rPr lang="en-US" sz="2000" dirty="0"/>
                  <a:t>: </a:t>
                </a:r>
                <a14:m>
                  <m:oMath xmlns:m="http://schemas.openxmlformats.org/officeDocument/2006/math">
                    <m:r>
                      <m:rPr>
                        <m:sty m:val="p"/>
                      </m:rPr>
                      <a:rPr lang="en-US" sz="2000" b="0" i="0" smtClean="0">
                        <a:latin typeface="Cambria Math"/>
                      </a:rPr>
                      <m:t>C</m:t>
                    </m:r>
                    <m:r>
                      <a:rPr lang="en-US" sz="2000" b="0" i="0" smtClean="0">
                        <a:latin typeface="Cambria Math"/>
                      </a:rPr>
                      <m:t>=</m:t>
                    </m:r>
                    <m:bar>
                      <m:barPr>
                        <m:pos m:val="top"/>
                        <m:ctrlPr>
                          <a:rPr lang="en-US" sz="2000" i="1" smtClean="0">
                            <a:latin typeface="Cambria Math" panose="02040503050406030204" pitchFamily="18" charset="0"/>
                          </a:rPr>
                        </m:ctrlPr>
                      </m:barPr>
                      <m:e>
                        <m:r>
                          <a:rPr lang="en-US" sz="2000" b="0" i="1" smtClean="0">
                            <a:latin typeface="Cambria Math"/>
                          </a:rPr>
                          <m:t>𝐴</m:t>
                        </m:r>
                        <m:r>
                          <a:rPr lang="en-US" sz="2000" b="0" i="1" smtClean="0">
                            <a:latin typeface="Cambria Math"/>
                          </a:rPr>
                          <m:t>+</m:t>
                        </m:r>
                        <m:r>
                          <a:rPr lang="en-US" sz="2000" b="0" i="1" smtClean="0">
                            <a:latin typeface="Cambria Math"/>
                          </a:rPr>
                          <m:t>𝐵</m:t>
                        </m:r>
                      </m:e>
                    </m:bar>
                  </m:oMath>
                </a14:m>
                <a:endParaRPr lang="en-US" sz="2000" b="1" dirty="0"/>
              </a:p>
            </p:txBody>
          </p:sp>
        </mc:Choice>
        <mc:Fallback xmlns="">
          <p:sp>
            <p:nvSpPr>
              <p:cNvPr id="6" name="Text Placeholder 5"/>
              <p:cNvSpPr>
                <a:spLocks noGrp="1" noRot="1" noChangeAspect="1" noMove="1" noResize="1" noEditPoints="1" noAdjustHandles="1" noChangeArrowheads="1" noChangeShapeType="1" noTextEdit="1"/>
              </p:cNvSpPr>
              <p:nvPr>
                <p:ph idx="1"/>
              </p:nvPr>
            </p:nvSpPr>
            <p:spPr>
              <a:xfrm>
                <a:off x="581192" y="2076322"/>
                <a:ext cx="11029615" cy="3634486"/>
              </a:xfrm>
              <a:blipFill>
                <a:blip r:embed="rId2"/>
                <a:stretch>
                  <a:fillRect l="-276" t="-7886" b="-10235"/>
                </a:stretch>
              </a:blipFill>
            </p:spPr>
            <p:txBody>
              <a:bodyPr/>
              <a:lstStyle/>
              <a:p>
                <a:r>
                  <a:rPr lang="en-IN">
                    <a:noFill/>
                  </a:rPr>
                  <a:t> </a:t>
                </a:r>
              </a:p>
            </p:txBody>
          </p:sp>
        </mc:Fallback>
      </mc:AlternateContent>
      <p:graphicFrame>
        <p:nvGraphicFramePr>
          <p:cNvPr id="10" name="Table 9"/>
          <p:cNvGraphicFramePr>
            <a:graphicFrameLocks noGrp="1"/>
          </p:cNvGraphicFramePr>
          <p:nvPr/>
        </p:nvGraphicFramePr>
        <p:xfrm>
          <a:off x="6858001" y="3683535"/>
          <a:ext cx="1295400" cy="1828800"/>
        </p:xfrm>
        <a:graphic>
          <a:graphicData uri="http://schemas.openxmlformats.org/drawingml/2006/table">
            <a:tbl>
              <a:tblPr firstRow="1" bandRow="1">
                <a:tableStyleId>{2D5ABB26-0587-4C30-8999-92F81FD0307C}</a:tableStyleId>
              </a:tblPr>
              <a:tblGrid>
                <a:gridCol w="364101">
                  <a:extLst>
                    <a:ext uri="{9D8B030D-6E8A-4147-A177-3AD203B41FA5}">
                      <a16:colId xmlns="" xmlns:a16="http://schemas.microsoft.com/office/drawing/2014/main" val="20000"/>
                    </a:ext>
                  </a:extLst>
                </a:gridCol>
                <a:gridCol w="321698">
                  <a:extLst>
                    <a:ext uri="{9D8B030D-6E8A-4147-A177-3AD203B41FA5}">
                      <a16:colId xmlns="" xmlns:a16="http://schemas.microsoft.com/office/drawing/2014/main" val="20001"/>
                    </a:ext>
                  </a:extLst>
                </a:gridCol>
                <a:gridCol w="609601">
                  <a:extLst>
                    <a:ext uri="{9D8B030D-6E8A-4147-A177-3AD203B41FA5}">
                      <a16:colId xmlns="" xmlns:a16="http://schemas.microsoft.com/office/drawing/2014/main" val="20002"/>
                    </a:ext>
                  </a:extLst>
                </a:gridCol>
              </a:tblGrid>
              <a:tr h="324906">
                <a:tc>
                  <a:txBody>
                    <a:bodyPr/>
                    <a:lstStyle/>
                    <a:p>
                      <a:pPr algn="ctr"/>
                      <a:r>
                        <a:rPr lang="en-US" sz="1800" b="1" dirty="0"/>
                        <a:t>A</a:t>
                      </a:r>
                    </a:p>
                  </a:txBody>
                  <a:tcPr>
                    <a:lnR w="28575" cap="flat" cmpd="sng" algn="ctr">
                      <a:noFill/>
                      <a:prstDash val="solid"/>
                      <a:round/>
                      <a:headEnd type="none" w="med" len="med"/>
                      <a:tailEnd type="none" w="med" len="med"/>
                    </a:lnR>
                    <a:lnB w="28575" cap="flat" cmpd="sng" algn="ctr">
                      <a:solidFill>
                        <a:srgbClr val="00B0F0"/>
                      </a:solidFill>
                      <a:prstDash val="solid"/>
                      <a:round/>
                      <a:headEnd type="none" w="med" len="med"/>
                      <a:tailEnd type="none" w="med" len="med"/>
                    </a:lnB>
                  </a:tcPr>
                </a:tc>
                <a:tc>
                  <a:txBody>
                    <a:bodyPr/>
                    <a:lstStyle/>
                    <a:p>
                      <a:pPr algn="ctr"/>
                      <a:r>
                        <a:rPr lang="en-US" sz="1800" b="1" dirty="0"/>
                        <a:t>B</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B w="28575" cap="flat" cmpd="sng" algn="ctr">
                      <a:solidFill>
                        <a:srgbClr val="00B0F0"/>
                      </a:solidFill>
                      <a:prstDash val="solid"/>
                      <a:round/>
                      <a:headEnd type="none" w="med" len="med"/>
                      <a:tailEnd type="none" w="med" len="med"/>
                    </a:lnB>
                  </a:tcPr>
                </a:tc>
                <a:tc>
                  <a:txBody>
                    <a:bodyPr/>
                    <a:lstStyle/>
                    <a:p>
                      <a:pPr algn="ctr"/>
                      <a:r>
                        <a:rPr lang="en-US" sz="1800" b="1" dirty="0"/>
                        <a:t>C</a:t>
                      </a:r>
                    </a:p>
                  </a:txBody>
                  <a:tcPr>
                    <a:lnL w="28575" cap="flat" cmpd="sng" algn="ctr">
                      <a:solidFill>
                        <a:srgbClr val="00B0F0"/>
                      </a:solidFill>
                      <a:prstDash val="solid"/>
                      <a:round/>
                      <a:headEnd type="none" w="med" len="med"/>
                      <a:tailEnd type="none" w="med" len="med"/>
                    </a:lnL>
                    <a:lnB w="28575"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0"/>
                  </a:ext>
                </a:extLst>
              </a:tr>
              <a:tr h="324906">
                <a:tc>
                  <a:txBody>
                    <a:bodyPr/>
                    <a:lstStyle/>
                    <a:p>
                      <a:pPr algn="ctr"/>
                      <a:r>
                        <a:rPr lang="en-US" sz="1800" dirty="0"/>
                        <a:t>0</a:t>
                      </a:r>
                    </a:p>
                  </a:txBody>
                  <a:tcPr>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tcPr>
                </a:tc>
                <a:tc>
                  <a:txBody>
                    <a:bodyPr/>
                    <a:lstStyle/>
                    <a:p>
                      <a:pPr algn="ctr"/>
                      <a:r>
                        <a:rPr lang="en-US" sz="1800" dirty="0"/>
                        <a:t>0</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tcPr>
                </a:tc>
                <a:tc>
                  <a:txBody>
                    <a:bodyPr/>
                    <a:lstStyle/>
                    <a:p>
                      <a:pPr algn="ctr"/>
                      <a:r>
                        <a:rPr lang="en-US" sz="1800" dirty="0"/>
                        <a:t>1</a:t>
                      </a:r>
                    </a:p>
                  </a:txBody>
                  <a:tcPr>
                    <a:lnL w="28575" cap="flat" cmpd="sng" algn="ctr">
                      <a:solidFill>
                        <a:srgbClr val="00B0F0"/>
                      </a:solidFill>
                      <a:prstDash val="solid"/>
                      <a:round/>
                      <a:headEnd type="none" w="med" len="med"/>
                      <a:tailEnd type="none" w="med" len="med"/>
                    </a:lnL>
                    <a:lnT w="28575" cap="flat" cmpd="sng" algn="ctr">
                      <a:solidFill>
                        <a:srgbClr val="00B0F0"/>
                      </a:solidFill>
                      <a:prstDash val="solid"/>
                      <a:round/>
                      <a:headEnd type="none" w="med" len="med"/>
                      <a:tailEnd type="none" w="med" len="med"/>
                    </a:lnT>
                  </a:tcPr>
                </a:tc>
                <a:extLst>
                  <a:ext uri="{0D108BD9-81ED-4DB2-BD59-A6C34878D82A}">
                    <a16:rowId xmlns="" xmlns:a16="http://schemas.microsoft.com/office/drawing/2014/main" val="10001"/>
                  </a:ext>
                </a:extLst>
              </a:tr>
              <a:tr h="324906">
                <a:tc>
                  <a:txBody>
                    <a:bodyPr/>
                    <a:lstStyle/>
                    <a:p>
                      <a:pPr algn="ctr"/>
                      <a:r>
                        <a:rPr lang="en-US" sz="1800" dirty="0"/>
                        <a:t>0</a:t>
                      </a:r>
                    </a:p>
                  </a:txBody>
                  <a:tcPr>
                    <a:lnR w="28575" cap="flat" cmpd="sng" algn="ctr">
                      <a:noFill/>
                      <a:prstDash val="solid"/>
                      <a:round/>
                      <a:headEnd type="none" w="med" len="med"/>
                      <a:tailEnd type="none" w="med" len="med"/>
                    </a:lnR>
                  </a:tcPr>
                </a:tc>
                <a:tc>
                  <a:txBody>
                    <a:bodyPr/>
                    <a:lstStyle/>
                    <a:p>
                      <a:pPr algn="ctr"/>
                      <a:r>
                        <a:rPr lang="en-US" sz="1800" dirty="0"/>
                        <a:t>1</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1800" dirty="0"/>
                        <a:t>0</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2"/>
                  </a:ext>
                </a:extLst>
              </a:tr>
              <a:tr h="324906">
                <a:tc>
                  <a:txBody>
                    <a:bodyPr/>
                    <a:lstStyle/>
                    <a:p>
                      <a:pPr algn="ctr"/>
                      <a:r>
                        <a:rPr lang="en-US" sz="1800" dirty="0"/>
                        <a:t>1</a:t>
                      </a:r>
                    </a:p>
                  </a:txBody>
                  <a:tcPr>
                    <a:lnR w="28575" cap="flat" cmpd="sng" algn="ctr">
                      <a:noFill/>
                      <a:prstDash val="solid"/>
                      <a:round/>
                      <a:headEnd type="none" w="med" len="med"/>
                      <a:tailEnd type="none" w="med" len="med"/>
                    </a:lnR>
                  </a:tcPr>
                </a:tc>
                <a:tc>
                  <a:txBody>
                    <a:bodyPr/>
                    <a:lstStyle/>
                    <a:p>
                      <a:pPr algn="ctr"/>
                      <a:r>
                        <a:rPr lang="en-US" sz="1800" dirty="0"/>
                        <a:t>0</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1800" dirty="0"/>
                        <a:t>0</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3"/>
                  </a:ext>
                </a:extLst>
              </a:tr>
              <a:tr h="324906">
                <a:tc>
                  <a:txBody>
                    <a:bodyPr/>
                    <a:lstStyle/>
                    <a:p>
                      <a:pPr algn="ctr"/>
                      <a:r>
                        <a:rPr lang="en-US" sz="1800" dirty="0"/>
                        <a:t>1</a:t>
                      </a:r>
                    </a:p>
                  </a:txBody>
                  <a:tcPr>
                    <a:lnR w="28575" cap="flat" cmpd="sng" algn="ctr">
                      <a:noFill/>
                      <a:prstDash val="solid"/>
                      <a:round/>
                      <a:headEnd type="none" w="med" len="med"/>
                      <a:tailEnd type="none" w="med" len="med"/>
                    </a:lnR>
                  </a:tcPr>
                </a:tc>
                <a:tc>
                  <a:txBody>
                    <a:bodyPr/>
                    <a:lstStyle/>
                    <a:p>
                      <a:pPr algn="ctr"/>
                      <a:r>
                        <a:rPr lang="en-US" sz="1800" dirty="0"/>
                        <a:t>1</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1800" dirty="0"/>
                        <a:t>0</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4"/>
                  </a:ext>
                </a:extLst>
              </a:tr>
            </a:tbl>
          </a:graphicData>
        </a:graphic>
      </p:graphicFrame>
      <p:pic>
        <p:nvPicPr>
          <p:cNvPr id="13"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29745"/>
          <a:stretch/>
        </p:blipFill>
        <p:spPr bwMode="auto">
          <a:xfrm>
            <a:off x="5372101" y="2577973"/>
            <a:ext cx="2971800" cy="9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a:xfrm>
            <a:off x="7414261" y="2959033"/>
            <a:ext cx="182880" cy="1828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642444" y="1835112"/>
            <a:ext cx="23622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What happens if we “push” the bubble (from output to input)?</a:t>
            </a:r>
          </a:p>
        </p:txBody>
      </p:sp>
    </p:spTree>
    <p:extLst>
      <p:ext uri="{BB962C8B-B14F-4D97-AF65-F5344CB8AC3E}">
        <p14:creationId xmlns:p14="http://schemas.microsoft.com/office/powerpoint/2010/main" val="3976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04" y="-21742"/>
            <a:ext cx="11029616" cy="1188720"/>
          </a:xfrm>
        </p:spPr>
        <p:txBody>
          <a:bodyPr>
            <a:normAutofit/>
          </a:bodyPr>
          <a:lstStyle/>
          <a:p>
            <a:r>
              <a:rPr lang="en-US" altLang="en-US" dirty="0">
                <a:solidFill>
                  <a:schemeClr val="tx1"/>
                </a:solidFill>
              </a:rPr>
              <a:t>Exclusive OR operation -</a:t>
            </a:r>
            <a:r>
              <a:rPr lang="en-US" sz="2400" dirty="0">
                <a:solidFill>
                  <a:schemeClr val="tx1"/>
                </a:solidFill>
              </a:rPr>
              <a:t>Exclusive-OR Gate</a:t>
            </a:r>
            <a:endParaRPr lang="en-US" b="0" dirty="0">
              <a:solidFill>
                <a:schemeClr val="tx1"/>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idx="1"/>
              </p:nvPr>
            </p:nvSpPr>
            <p:spPr>
              <a:xfrm>
                <a:off x="581192" y="1010128"/>
                <a:ext cx="11029615" cy="4965222"/>
              </a:xfrm>
            </p:spPr>
            <p:txBody>
              <a:bodyPr>
                <a:normAutofit lnSpcReduction="10000"/>
              </a:bodyPr>
              <a:lstStyle/>
              <a:p>
                <a:r>
                  <a:rPr lang="en-US" sz="2400" dirty="0"/>
                  <a:t>Exclusive-OR (XOR)</a:t>
                </a:r>
              </a:p>
              <a:p>
                <a:pPr lvl="1"/>
                <a:r>
                  <a:rPr lang="en-US" sz="2000" u="sng" dirty="0"/>
                  <a:t>Description</a:t>
                </a:r>
                <a:r>
                  <a:rPr lang="en-US" sz="2000" dirty="0"/>
                  <a:t>: </a:t>
                </a:r>
              </a:p>
              <a:p>
                <a:pPr lvl="2"/>
                <a:r>
                  <a:rPr lang="en-US" sz="1800" dirty="0"/>
                  <a:t>The output is true if one and </a:t>
                </a:r>
                <a:r>
                  <a:rPr lang="en-US" sz="1800" b="1" dirty="0"/>
                  <a:t>only one </a:t>
                </a:r>
                <a:r>
                  <a:rPr lang="en-US" sz="1800" dirty="0"/>
                  <a:t>of its inputs is true</a:t>
                </a:r>
              </a:p>
              <a:p>
                <a:pPr lvl="1">
                  <a:spcBef>
                    <a:spcPts val="1200"/>
                  </a:spcBef>
                </a:pPr>
                <a:r>
                  <a:rPr lang="en-US" sz="2000" dirty="0">
                    <a:solidFill>
                      <a:schemeClr val="tx1"/>
                    </a:solidFill>
                  </a:rPr>
                  <a:t>Symbolic Representation (XOR gate):</a:t>
                </a:r>
              </a:p>
              <a:p>
                <a:pPr lvl="1">
                  <a:spcBef>
                    <a:spcPts val="1200"/>
                  </a:spcBef>
                </a:pPr>
                <a:endParaRPr lang="en-US" dirty="0"/>
              </a:p>
              <a:p>
                <a:pPr lvl="1">
                  <a:spcBef>
                    <a:spcPts val="1200"/>
                  </a:spcBef>
                </a:pPr>
                <a:endParaRPr lang="en-US" dirty="0"/>
              </a:p>
              <a:p>
                <a:pPr lvl="1">
                  <a:spcBef>
                    <a:spcPts val="1200"/>
                  </a:spcBef>
                </a:pPr>
                <a:r>
                  <a:rPr lang="en-US" sz="2000" dirty="0"/>
                  <a:t>Truth Table Representation:</a:t>
                </a:r>
              </a:p>
              <a:p>
                <a:pPr lvl="1">
                  <a:spcBef>
                    <a:spcPts val="1200"/>
                  </a:spcBef>
                </a:pPr>
                <a:endParaRPr lang="en-US" dirty="0"/>
              </a:p>
              <a:p>
                <a:pPr lvl="1">
                  <a:spcBef>
                    <a:spcPts val="1200"/>
                  </a:spcBef>
                </a:pPr>
                <a:endParaRPr lang="en-US" dirty="0"/>
              </a:p>
              <a:p>
                <a:pPr lvl="1">
                  <a:spcBef>
                    <a:spcPts val="1200"/>
                  </a:spcBef>
                </a:pPr>
                <a:r>
                  <a:rPr lang="en-US" sz="2000" dirty="0"/>
                  <a:t>Boolean Description:  </a:t>
                </a:r>
                <a14:m>
                  <m:oMath xmlns:m="http://schemas.openxmlformats.org/officeDocument/2006/math">
                    <m:r>
                      <a:rPr lang="en-US" sz="2400" b="1" i="0" smtClean="0">
                        <a:latin typeface="Cambria Math"/>
                      </a:rPr>
                      <m:t>𝐂</m:t>
                    </m:r>
                    <m:r>
                      <a:rPr lang="en-US" sz="2400" b="1" i="0" smtClean="0">
                        <a:latin typeface="Cambria Math"/>
                      </a:rPr>
                      <m:t>=</m:t>
                    </m:r>
                    <m:r>
                      <a:rPr lang="en-US" sz="2400" b="1" i="1" smtClean="0">
                        <a:latin typeface="Cambria Math"/>
                      </a:rPr>
                      <m:t>𝑨</m:t>
                    </m:r>
                    <m:r>
                      <a:rPr lang="en-US" sz="2400" b="1" i="1" smtClean="0">
                        <a:latin typeface="Cambria Math" panose="02040503050406030204" pitchFamily="18" charset="0"/>
                      </a:rPr>
                      <m:t> </m:t>
                    </m:r>
                    <m:r>
                      <a:rPr lang="en-US" sz="2400" b="1" i="1" smtClean="0">
                        <a:latin typeface="Cambria Math" panose="02040503050406030204" pitchFamily="18" charset="0"/>
                        <a:sym typeface="Symbol" panose="05050102010706020507" pitchFamily="18" charset="2"/>
                      </a:rPr>
                      <m:t></m:t>
                    </m:r>
                    <m:r>
                      <a:rPr lang="en-US" sz="2400" b="1" i="1" smtClean="0">
                        <a:latin typeface="Cambria Math"/>
                      </a:rPr>
                      <m:t> </m:t>
                    </m:r>
                    <m:r>
                      <a:rPr lang="en-US" sz="2400" b="1" i="1" smtClean="0">
                        <a:latin typeface="Cambria Math"/>
                        <a:sym typeface="Symbol"/>
                      </a:rPr>
                      <m:t>𝑩</m:t>
                    </m:r>
                  </m:oMath>
                </a14:m>
                <a:endParaRPr lang="en-US" sz="2000" b="1" dirty="0"/>
              </a:p>
            </p:txBody>
          </p:sp>
        </mc:Choice>
        <mc:Fallback xmlns="">
          <p:sp>
            <p:nvSpPr>
              <p:cNvPr id="6" name="Text Placeholder 5"/>
              <p:cNvSpPr>
                <a:spLocks noGrp="1" noRot="1" noChangeAspect="1" noMove="1" noResize="1" noEditPoints="1" noAdjustHandles="1" noChangeArrowheads="1" noChangeShapeType="1" noTextEdit="1"/>
              </p:cNvSpPr>
              <p:nvPr>
                <p:ph idx="1"/>
              </p:nvPr>
            </p:nvSpPr>
            <p:spPr>
              <a:xfrm>
                <a:off x="581192" y="1010128"/>
                <a:ext cx="11029615" cy="4965222"/>
              </a:xfrm>
              <a:blipFill>
                <a:blip r:embed="rId2"/>
                <a:stretch>
                  <a:fillRect l="-552" t="-491" b="-1597"/>
                </a:stretch>
              </a:blipFill>
            </p:spPr>
            <p:txBody>
              <a:bodyPr/>
              <a:lstStyle/>
              <a:p>
                <a:r>
                  <a:rPr lang="en-IN">
                    <a:noFill/>
                  </a:rPr>
                  <a:t> </a:t>
                </a:r>
              </a:p>
            </p:txBody>
          </p:sp>
        </mc:Fallback>
      </mc:AlternateContent>
      <p:graphicFrame>
        <p:nvGraphicFramePr>
          <p:cNvPr id="10" name="Table 9"/>
          <p:cNvGraphicFramePr>
            <a:graphicFrameLocks noGrp="1"/>
          </p:cNvGraphicFramePr>
          <p:nvPr>
            <p:extLst>
              <p:ext uri="{D42A27DB-BD31-4B8C-83A1-F6EECF244321}">
                <p14:modId xmlns:p14="http://schemas.microsoft.com/office/powerpoint/2010/main" val="2000153733"/>
              </p:ext>
            </p:extLst>
          </p:nvPr>
        </p:nvGraphicFramePr>
        <p:xfrm>
          <a:off x="8471473" y="3442716"/>
          <a:ext cx="1295400" cy="1828800"/>
        </p:xfrm>
        <a:graphic>
          <a:graphicData uri="http://schemas.openxmlformats.org/drawingml/2006/table">
            <a:tbl>
              <a:tblPr firstRow="1" bandRow="1">
                <a:tableStyleId>{2D5ABB26-0587-4C30-8999-92F81FD0307C}</a:tableStyleId>
              </a:tblPr>
              <a:tblGrid>
                <a:gridCol w="364101">
                  <a:extLst>
                    <a:ext uri="{9D8B030D-6E8A-4147-A177-3AD203B41FA5}">
                      <a16:colId xmlns="" xmlns:a16="http://schemas.microsoft.com/office/drawing/2014/main" val="20000"/>
                    </a:ext>
                  </a:extLst>
                </a:gridCol>
                <a:gridCol w="321698">
                  <a:extLst>
                    <a:ext uri="{9D8B030D-6E8A-4147-A177-3AD203B41FA5}">
                      <a16:colId xmlns="" xmlns:a16="http://schemas.microsoft.com/office/drawing/2014/main" val="20001"/>
                    </a:ext>
                  </a:extLst>
                </a:gridCol>
                <a:gridCol w="609601">
                  <a:extLst>
                    <a:ext uri="{9D8B030D-6E8A-4147-A177-3AD203B41FA5}">
                      <a16:colId xmlns="" xmlns:a16="http://schemas.microsoft.com/office/drawing/2014/main" val="20002"/>
                    </a:ext>
                  </a:extLst>
                </a:gridCol>
              </a:tblGrid>
              <a:tr h="324906">
                <a:tc>
                  <a:txBody>
                    <a:bodyPr/>
                    <a:lstStyle/>
                    <a:p>
                      <a:pPr algn="ctr"/>
                      <a:r>
                        <a:rPr lang="en-US" sz="1800" b="1" dirty="0"/>
                        <a:t>A</a:t>
                      </a:r>
                    </a:p>
                  </a:txBody>
                  <a:tcPr>
                    <a:lnR w="28575" cap="flat" cmpd="sng" algn="ctr">
                      <a:noFill/>
                      <a:prstDash val="solid"/>
                      <a:round/>
                      <a:headEnd type="none" w="med" len="med"/>
                      <a:tailEnd type="none" w="med" len="med"/>
                    </a:lnR>
                    <a:lnB w="28575" cap="flat" cmpd="sng" algn="ctr">
                      <a:solidFill>
                        <a:srgbClr val="00B0F0"/>
                      </a:solidFill>
                      <a:prstDash val="solid"/>
                      <a:round/>
                      <a:headEnd type="none" w="med" len="med"/>
                      <a:tailEnd type="none" w="med" len="med"/>
                    </a:lnB>
                  </a:tcPr>
                </a:tc>
                <a:tc>
                  <a:txBody>
                    <a:bodyPr/>
                    <a:lstStyle/>
                    <a:p>
                      <a:pPr algn="ctr"/>
                      <a:r>
                        <a:rPr lang="en-US" sz="1800" b="1" dirty="0"/>
                        <a:t>B</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B w="28575" cap="flat" cmpd="sng" algn="ctr">
                      <a:solidFill>
                        <a:srgbClr val="00B0F0"/>
                      </a:solidFill>
                      <a:prstDash val="solid"/>
                      <a:round/>
                      <a:headEnd type="none" w="med" len="med"/>
                      <a:tailEnd type="none" w="med" len="med"/>
                    </a:lnB>
                  </a:tcPr>
                </a:tc>
                <a:tc>
                  <a:txBody>
                    <a:bodyPr/>
                    <a:lstStyle/>
                    <a:p>
                      <a:pPr algn="ctr"/>
                      <a:r>
                        <a:rPr lang="en-US" sz="1800" b="1" dirty="0"/>
                        <a:t>C</a:t>
                      </a:r>
                    </a:p>
                  </a:txBody>
                  <a:tcPr>
                    <a:lnL w="28575" cap="flat" cmpd="sng" algn="ctr">
                      <a:solidFill>
                        <a:srgbClr val="00B0F0"/>
                      </a:solidFill>
                      <a:prstDash val="solid"/>
                      <a:round/>
                      <a:headEnd type="none" w="med" len="med"/>
                      <a:tailEnd type="none" w="med" len="med"/>
                    </a:lnL>
                    <a:lnB w="28575"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0"/>
                  </a:ext>
                </a:extLst>
              </a:tr>
              <a:tr h="324906">
                <a:tc>
                  <a:txBody>
                    <a:bodyPr/>
                    <a:lstStyle/>
                    <a:p>
                      <a:pPr algn="ctr"/>
                      <a:r>
                        <a:rPr lang="en-US" sz="1800" dirty="0"/>
                        <a:t>0</a:t>
                      </a:r>
                    </a:p>
                  </a:txBody>
                  <a:tcPr>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tcPr>
                </a:tc>
                <a:tc>
                  <a:txBody>
                    <a:bodyPr/>
                    <a:lstStyle/>
                    <a:p>
                      <a:pPr algn="ctr"/>
                      <a:r>
                        <a:rPr lang="en-US" sz="1800" dirty="0"/>
                        <a:t>0</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tcPr>
                </a:tc>
                <a:tc>
                  <a:txBody>
                    <a:bodyPr/>
                    <a:lstStyle/>
                    <a:p>
                      <a:pPr algn="ctr"/>
                      <a:r>
                        <a:rPr lang="en-US" sz="1800" dirty="0"/>
                        <a:t>0</a:t>
                      </a:r>
                    </a:p>
                  </a:txBody>
                  <a:tcPr>
                    <a:lnL w="28575" cap="flat" cmpd="sng" algn="ctr">
                      <a:solidFill>
                        <a:srgbClr val="00B0F0"/>
                      </a:solidFill>
                      <a:prstDash val="solid"/>
                      <a:round/>
                      <a:headEnd type="none" w="med" len="med"/>
                      <a:tailEnd type="none" w="med" len="med"/>
                    </a:lnL>
                    <a:lnT w="28575" cap="flat" cmpd="sng" algn="ctr">
                      <a:solidFill>
                        <a:srgbClr val="00B0F0"/>
                      </a:solidFill>
                      <a:prstDash val="solid"/>
                      <a:round/>
                      <a:headEnd type="none" w="med" len="med"/>
                      <a:tailEnd type="none" w="med" len="med"/>
                    </a:lnT>
                  </a:tcPr>
                </a:tc>
                <a:extLst>
                  <a:ext uri="{0D108BD9-81ED-4DB2-BD59-A6C34878D82A}">
                    <a16:rowId xmlns="" xmlns:a16="http://schemas.microsoft.com/office/drawing/2014/main" val="10001"/>
                  </a:ext>
                </a:extLst>
              </a:tr>
              <a:tr h="324906">
                <a:tc>
                  <a:txBody>
                    <a:bodyPr/>
                    <a:lstStyle/>
                    <a:p>
                      <a:pPr algn="ctr"/>
                      <a:r>
                        <a:rPr lang="en-US" sz="1800" dirty="0"/>
                        <a:t>0</a:t>
                      </a:r>
                    </a:p>
                  </a:txBody>
                  <a:tcPr>
                    <a:lnR w="28575" cap="flat" cmpd="sng" algn="ctr">
                      <a:noFill/>
                      <a:prstDash val="solid"/>
                      <a:round/>
                      <a:headEnd type="none" w="med" len="med"/>
                      <a:tailEnd type="none" w="med" len="med"/>
                    </a:lnR>
                  </a:tcPr>
                </a:tc>
                <a:tc>
                  <a:txBody>
                    <a:bodyPr/>
                    <a:lstStyle/>
                    <a:p>
                      <a:pPr algn="ctr"/>
                      <a:r>
                        <a:rPr lang="en-US" sz="1800" dirty="0"/>
                        <a:t>1</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1800" dirty="0"/>
                        <a:t>1</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2"/>
                  </a:ext>
                </a:extLst>
              </a:tr>
              <a:tr h="324906">
                <a:tc>
                  <a:txBody>
                    <a:bodyPr/>
                    <a:lstStyle/>
                    <a:p>
                      <a:pPr algn="ctr"/>
                      <a:r>
                        <a:rPr lang="en-US" sz="1800" dirty="0"/>
                        <a:t>1</a:t>
                      </a:r>
                    </a:p>
                  </a:txBody>
                  <a:tcPr>
                    <a:lnR w="28575" cap="flat" cmpd="sng" algn="ctr">
                      <a:noFill/>
                      <a:prstDash val="solid"/>
                      <a:round/>
                      <a:headEnd type="none" w="med" len="med"/>
                      <a:tailEnd type="none" w="med" len="med"/>
                    </a:lnR>
                  </a:tcPr>
                </a:tc>
                <a:tc>
                  <a:txBody>
                    <a:bodyPr/>
                    <a:lstStyle/>
                    <a:p>
                      <a:pPr algn="ctr"/>
                      <a:r>
                        <a:rPr lang="en-US" sz="1800" dirty="0"/>
                        <a:t>0</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1800" dirty="0"/>
                        <a:t>1</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3"/>
                  </a:ext>
                </a:extLst>
              </a:tr>
              <a:tr h="324906">
                <a:tc>
                  <a:txBody>
                    <a:bodyPr/>
                    <a:lstStyle/>
                    <a:p>
                      <a:pPr algn="ctr"/>
                      <a:r>
                        <a:rPr lang="en-US" sz="1800" dirty="0"/>
                        <a:t>1</a:t>
                      </a:r>
                    </a:p>
                  </a:txBody>
                  <a:tcPr>
                    <a:lnR w="28575" cap="flat" cmpd="sng" algn="ctr">
                      <a:noFill/>
                      <a:prstDash val="solid"/>
                      <a:round/>
                      <a:headEnd type="none" w="med" len="med"/>
                      <a:tailEnd type="none" w="med" len="med"/>
                    </a:lnR>
                  </a:tcPr>
                </a:tc>
                <a:tc>
                  <a:txBody>
                    <a:bodyPr/>
                    <a:lstStyle/>
                    <a:p>
                      <a:pPr algn="ctr"/>
                      <a:r>
                        <a:rPr lang="en-US" sz="1800" dirty="0"/>
                        <a:t>1</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1800" dirty="0"/>
                        <a:t>0</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4"/>
                  </a:ext>
                </a:extLst>
              </a:tr>
            </a:tbl>
          </a:graphicData>
        </a:graphic>
      </p:graphicFrame>
      <p:grpSp>
        <p:nvGrpSpPr>
          <p:cNvPr id="15" name="Group 14"/>
          <p:cNvGrpSpPr/>
          <p:nvPr/>
        </p:nvGrpSpPr>
        <p:grpSpPr>
          <a:xfrm>
            <a:off x="6016195" y="2519754"/>
            <a:ext cx="2795436" cy="909246"/>
            <a:chOff x="1892134" y="3116541"/>
            <a:chExt cx="2795436" cy="909246"/>
          </a:xfrm>
        </p:grpSpPr>
        <p:pic>
          <p:nvPicPr>
            <p:cNvPr id="12"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8272" r="28269"/>
            <a:stretch/>
          </p:blipFill>
          <p:spPr bwMode="auto">
            <a:xfrm>
              <a:off x="2286000" y="3116541"/>
              <a:ext cx="2061412" cy="90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892134" y="3148263"/>
              <a:ext cx="340158" cy="400110"/>
            </a:xfrm>
            <a:prstGeom prst="rect">
              <a:avLst/>
            </a:prstGeom>
            <a:noFill/>
          </p:spPr>
          <p:txBody>
            <a:bodyPr wrap="none" rtlCol="0">
              <a:spAutoFit/>
            </a:bodyPr>
            <a:lstStyle/>
            <a:p>
              <a:r>
                <a:rPr lang="en-US" sz="2000" dirty="0"/>
                <a:t>A</a:t>
              </a:r>
            </a:p>
          </p:txBody>
        </p:sp>
        <p:sp>
          <p:nvSpPr>
            <p:cNvPr id="13" name="TextBox 12"/>
            <p:cNvSpPr txBox="1"/>
            <p:nvPr/>
          </p:nvSpPr>
          <p:spPr>
            <a:xfrm>
              <a:off x="1892968" y="3625677"/>
              <a:ext cx="312906" cy="400110"/>
            </a:xfrm>
            <a:prstGeom prst="rect">
              <a:avLst/>
            </a:prstGeom>
            <a:noFill/>
          </p:spPr>
          <p:txBody>
            <a:bodyPr wrap="none" rtlCol="0">
              <a:spAutoFit/>
            </a:bodyPr>
            <a:lstStyle/>
            <a:p>
              <a:r>
                <a:rPr lang="en-US" sz="2000" dirty="0"/>
                <a:t>B</a:t>
              </a:r>
            </a:p>
          </p:txBody>
        </p:sp>
        <p:sp>
          <p:nvSpPr>
            <p:cNvPr id="14" name="TextBox 13"/>
            <p:cNvSpPr txBox="1"/>
            <p:nvPr/>
          </p:nvSpPr>
          <p:spPr>
            <a:xfrm>
              <a:off x="4347412" y="3377967"/>
              <a:ext cx="340158" cy="400110"/>
            </a:xfrm>
            <a:prstGeom prst="rect">
              <a:avLst/>
            </a:prstGeom>
            <a:noFill/>
          </p:spPr>
          <p:txBody>
            <a:bodyPr wrap="none" rtlCol="0">
              <a:spAutoFit/>
            </a:bodyPr>
            <a:lstStyle/>
            <a:p>
              <a:r>
                <a:rPr lang="en-US" sz="2000" dirty="0"/>
                <a:t>C</a:t>
              </a:r>
            </a:p>
          </p:txBody>
        </p:sp>
      </p:grpSp>
      <mc:AlternateContent xmlns:mc="http://schemas.openxmlformats.org/markup-compatibility/2006" xmlns:a14="http://schemas.microsoft.com/office/drawing/2010/main">
        <mc:Choice Requires="a14">
          <p:sp>
            <p:nvSpPr>
              <p:cNvPr id="17" name="TextBox 16"/>
              <p:cNvSpPr txBox="1"/>
              <p:nvPr/>
            </p:nvSpPr>
            <p:spPr>
              <a:xfrm>
                <a:off x="4709975" y="5513685"/>
                <a:ext cx="18031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m:t>
                      </m:r>
                      <m:acc>
                        <m:accPr>
                          <m:chr m:val="̅"/>
                          <m:ctrlPr>
                            <a:rPr lang="en-US" sz="2400" b="1" i="1">
                              <a:latin typeface="Cambria Math" panose="02040503050406030204" pitchFamily="18" charset="0"/>
                            </a:rPr>
                          </m:ctrlPr>
                        </m:accPr>
                        <m:e>
                          <m:r>
                            <a:rPr lang="en-US" sz="2400" b="1" i="1">
                              <a:latin typeface="Cambria Math"/>
                            </a:rPr>
                            <m:t>𝑨</m:t>
                          </m:r>
                        </m:e>
                      </m:acc>
                      <m:r>
                        <a:rPr lang="en-US" sz="2400" b="1" i="1">
                          <a:latin typeface="Cambria Math"/>
                        </a:rPr>
                        <m:t>𝑩</m:t>
                      </m:r>
                      <m:r>
                        <a:rPr lang="en-US" sz="2400" b="1" i="1">
                          <a:latin typeface="Cambria Math"/>
                        </a:rPr>
                        <m:t>+</m:t>
                      </m:r>
                      <m:r>
                        <a:rPr lang="en-US" sz="2400" b="1" i="1">
                          <a:latin typeface="Cambria Math"/>
                        </a:rPr>
                        <m:t>𝑨</m:t>
                      </m:r>
                      <m:acc>
                        <m:accPr>
                          <m:chr m:val="̅"/>
                          <m:ctrlPr>
                            <a:rPr lang="en-US" sz="2400" b="1" i="1">
                              <a:latin typeface="Cambria Math" panose="02040503050406030204" pitchFamily="18" charset="0"/>
                            </a:rPr>
                          </m:ctrlPr>
                        </m:accPr>
                        <m:e>
                          <m:r>
                            <a:rPr lang="en-US" sz="2400" b="1" i="1">
                              <a:latin typeface="Cambria Math"/>
                            </a:rPr>
                            <m:t>𝑩</m:t>
                          </m:r>
                        </m:e>
                      </m:acc>
                    </m:oMath>
                  </m:oMathPara>
                </a14:m>
                <a:endParaRPr lang="en-US" sz="24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4709975" y="5513685"/>
                <a:ext cx="1803186" cy="461665"/>
              </a:xfrm>
              <a:prstGeom prst="rect">
                <a:avLst/>
              </a:prstGeom>
              <a:blipFill>
                <a:blip r:embed="rId4"/>
                <a:stretch>
                  <a:fillRect r="-22712"/>
                </a:stretch>
              </a:blipFill>
            </p:spPr>
            <p:txBody>
              <a:bodyPr/>
              <a:lstStyle/>
              <a:p>
                <a:r>
                  <a:rPr lang="en-IN">
                    <a:noFill/>
                  </a:rPr>
                  <a:t> </a:t>
                </a:r>
              </a:p>
            </p:txBody>
          </p:sp>
        </mc:Fallback>
      </mc:AlternateContent>
    </p:spTree>
    <p:extLst>
      <p:ext uri="{BB962C8B-B14F-4D97-AF65-F5344CB8AC3E}">
        <p14:creationId xmlns:p14="http://schemas.microsoft.com/office/powerpoint/2010/main" val="379242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93030"/>
            <a:ext cx="11029616" cy="1188720"/>
          </a:xfrm>
        </p:spPr>
        <p:txBody>
          <a:bodyPr>
            <a:normAutofit/>
          </a:bodyPr>
          <a:lstStyle/>
          <a:p>
            <a:r>
              <a:rPr lang="en-US" altLang="en-US" dirty="0">
                <a:solidFill>
                  <a:schemeClr val="tx1"/>
                </a:solidFill>
              </a:rPr>
              <a:t>Exclusive OR operation</a:t>
            </a:r>
            <a:r>
              <a:rPr lang="en-US" dirty="0">
                <a:solidFill>
                  <a:schemeClr val="tx1"/>
                </a:solidFill>
              </a:rPr>
              <a:t/>
            </a:r>
            <a:br>
              <a:rPr lang="en-US" dirty="0">
                <a:solidFill>
                  <a:schemeClr val="tx1"/>
                </a:solidFill>
              </a:rPr>
            </a:br>
            <a:r>
              <a:rPr lang="en-US" sz="2400" dirty="0">
                <a:solidFill>
                  <a:schemeClr val="tx1"/>
                </a:solidFill>
              </a:rPr>
              <a:t>Some Exclusive-OR Operations</a:t>
            </a:r>
            <a:endParaRPr lang="en-US" dirty="0">
              <a:solidFill>
                <a:schemeClr val="tx1"/>
              </a:solidFill>
            </a:endParaRPr>
          </a:p>
        </p:txBody>
      </p:sp>
      <mc:AlternateContent xmlns:mc="http://schemas.openxmlformats.org/markup-compatibility/2006" xmlns:a14="http://schemas.microsoft.com/office/drawing/2010/main">
        <mc:Choice Requires="a14">
          <p:sp>
            <p:nvSpPr>
              <p:cNvPr id="7" name="TextBox 6"/>
              <p:cNvSpPr txBox="1"/>
              <p:nvPr/>
            </p:nvSpPr>
            <p:spPr>
              <a:xfrm>
                <a:off x="2343687" y="1219200"/>
                <a:ext cx="13568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𝑋</m:t>
                      </m:r>
                      <m:r>
                        <a:rPr lang="en-US" sz="2800" b="1" i="1">
                          <a:latin typeface="Cambria Math"/>
                          <a:sym typeface="Symbol"/>
                        </a:rPr>
                        <m:t></m:t>
                      </m:r>
                      <m:r>
                        <a:rPr lang="en-US" sz="2800" i="1">
                          <a:latin typeface="Cambria Math"/>
                        </a:rPr>
                        <m:t>0=</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343687" y="1219200"/>
                <a:ext cx="1356845" cy="52322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667332" y="1219200"/>
                <a:ext cx="5236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𝑋</m:t>
                      </m:r>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3667332" y="1219200"/>
                <a:ext cx="523668"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162801" y="1219200"/>
                <a:ext cx="13568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𝑋</m:t>
                      </m:r>
                      <m:r>
                        <a:rPr lang="en-US" sz="2800" i="1">
                          <a:latin typeface="Cambria Math"/>
                          <a:sym typeface="Symbol"/>
                        </a:rPr>
                        <m:t></m:t>
                      </m:r>
                      <m:r>
                        <a:rPr lang="en-US" sz="2800" i="1">
                          <a:latin typeface="Cambria Math"/>
                        </a:rPr>
                        <m:t>1=</m:t>
                      </m:r>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7162801" y="1219200"/>
                <a:ext cx="1356845" cy="52322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382000" y="1219200"/>
                <a:ext cx="5236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𝑋</m:t>
                          </m:r>
                        </m:e>
                      </m:acc>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8382000" y="1219200"/>
                <a:ext cx="523668"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362200" y="1991380"/>
                <a:ext cx="139769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𝑋</m:t>
                      </m:r>
                      <m:r>
                        <a:rPr lang="en-US" sz="2800" i="1">
                          <a:latin typeface="Cambria Math"/>
                          <a:sym typeface="Symbol"/>
                        </a:rPr>
                        <m:t></m:t>
                      </m:r>
                      <m:r>
                        <a:rPr lang="en-US" sz="2800" i="1">
                          <a:latin typeface="Cambria Math"/>
                          <a:sym typeface="Symbol"/>
                        </a:rPr>
                        <m:t>𝑋</m:t>
                      </m:r>
                      <m:r>
                        <a:rPr lang="en-US" sz="2800" i="1">
                          <a:latin typeface="Cambria Math"/>
                          <a:sym typeface="Symbol"/>
                        </a:rPr>
                        <m:t>=</m:t>
                      </m:r>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362200" y="1991380"/>
                <a:ext cx="1397690"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657600" y="1981200"/>
                <a:ext cx="4828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0</m:t>
                      </m:r>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657600" y="1981200"/>
                <a:ext cx="482824"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181314" y="1991380"/>
                <a:ext cx="139769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𝑋</m:t>
                      </m:r>
                      <m:r>
                        <a:rPr lang="en-US" sz="2800" i="1">
                          <a:latin typeface="Cambria Math"/>
                          <a:sym typeface="Symbol"/>
                        </a:rPr>
                        <m:t></m:t>
                      </m:r>
                      <m:acc>
                        <m:accPr>
                          <m:chr m:val="̅"/>
                          <m:ctrlPr>
                            <a:rPr lang="en-US" sz="2800" i="1">
                              <a:latin typeface="Cambria Math" panose="02040503050406030204" pitchFamily="18" charset="0"/>
                            </a:rPr>
                          </m:ctrlPr>
                        </m:accPr>
                        <m:e>
                          <m:r>
                            <a:rPr lang="en-US" sz="2800" i="1">
                              <a:latin typeface="Cambria Math"/>
                            </a:rPr>
                            <m:t>𝑋</m:t>
                          </m:r>
                        </m:e>
                      </m:acc>
                      <m:r>
                        <a:rPr lang="en-US" sz="2800" i="1">
                          <a:latin typeface="Cambria Math"/>
                          <a:sym typeface="Symbol"/>
                        </a:rPr>
                        <m:t>=</m:t>
                      </m:r>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181314" y="1991380"/>
                <a:ext cx="1397690"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8504960" y="1991380"/>
                <a:ext cx="4828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1</m:t>
                      </m:r>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8504960" y="1991380"/>
                <a:ext cx="482824"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362201" y="2895600"/>
                <a:ext cx="2115003" cy="523220"/>
              </a:xfrm>
              <a:prstGeom prst="rect">
                <a:avLst/>
              </a:prstGeom>
              <a:noFill/>
            </p:spPr>
            <p:txBody>
              <a:bodyPr wrap="none" rtlCol="0">
                <a:spAutoFit/>
              </a:bodyPr>
              <a:lstStyle/>
              <a:p>
                <a14:m>
                  <m:oMath xmlns:m="http://schemas.openxmlformats.org/officeDocument/2006/math">
                    <m:r>
                      <a:rPr lang="en-US" sz="2800" i="1">
                        <a:latin typeface="Cambria Math"/>
                      </a:rPr>
                      <m:t>𝑋</m:t>
                    </m:r>
                    <m:r>
                      <a:rPr lang="en-US" sz="2800" i="1">
                        <a:latin typeface="Cambria Math"/>
                        <a:sym typeface="Symbol"/>
                      </a:rPr>
                      <m:t></m:t>
                    </m:r>
                    <m:r>
                      <a:rPr lang="en-US" sz="2800" i="1">
                        <a:latin typeface="Cambria Math"/>
                        <a:sym typeface="Symbol"/>
                      </a:rPr>
                      <m:t>𝑌</m:t>
                    </m:r>
                    <m:r>
                      <a:rPr lang="en-US" sz="2800" i="1">
                        <a:latin typeface="Cambria Math"/>
                        <a:sym typeface="Symbol"/>
                      </a:rPr>
                      <m:t>=</m:t>
                    </m:r>
                  </m:oMath>
                </a14:m>
                <a:r>
                  <a:rPr lang="en-US" sz="2800" dirty="0"/>
                  <a:t> </a:t>
                </a:r>
                <a14:m>
                  <m:oMath xmlns:m="http://schemas.openxmlformats.org/officeDocument/2006/math">
                    <m:r>
                      <a:rPr lang="en-US" sz="2800" i="1" dirty="0">
                        <a:latin typeface="Cambria Math"/>
                      </a:rPr>
                      <m:t>𝑌</m:t>
                    </m:r>
                    <m:r>
                      <a:rPr lang="en-US" sz="2800" i="1">
                        <a:latin typeface="Cambria Math"/>
                        <a:sym typeface="Symbol"/>
                      </a:rPr>
                      <m:t></m:t>
                    </m:r>
                    <m:r>
                      <a:rPr lang="en-US" sz="2800" i="1" dirty="0">
                        <a:latin typeface="Cambria Math"/>
                        <a:sym typeface="Symbol"/>
                      </a:rPr>
                      <m:t>𝑋</m:t>
                    </m:r>
                  </m:oMath>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362201" y="2895600"/>
                <a:ext cx="2115003"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362201" y="3743980"/>
                <a:ext cx="4186531" cy="523220"/>
              </a:xfrm>
              <a:prstGeom prst="rect">
                <a:avLst/>
              </a:prstGeom>
              <a:noFill/>
            </p:spPr>
            <p:txBody>
              <a:bodyPr wrap="none" rtlCol="0">
                <a:spAutoFit/>
              </a:bodyPr>
              <a:lstStyle/>
              <a:p>
                <a14:m>
                  <m:oMath xmlns:m="http://schemas.openxmlformats.org/officeDocument/2006/math">
                    <m:d>
                      <m:dPr>
                        <m:ctrlPr>
                          <a:rPr lang="en-US" sz="2800" i="1">
                            <a:latin typeface="Cambria Math" panose="02040503050406030204" pitchFamily="18" charset="0"/>
                          </a:rPr>
                        </m:ctrlPr>
                      </m:dPr>
                      <m:e>
                        <m:r>
                          <a:rPr lang="en-US" sz="2800" i="1">
                            <a:latin typeface="Cambria Math"/>
                          </a:rPr>
                          <m:t>𝑋</m:t>
                        </m:r>
                        <m:r>
                          <a:rPr lang="en-US" sz="2800" i="1">
                            <a:latin typeface="Cambria Math"/>
                          </a:rPr>
                          <m:t>  </m:t>
                        </m:r>
                        <m:r>
                          <a:rPr lang="en-US" sz="2800" i="1">
                            <a:latin typeface="Cambria Math"/>
                            <a:sym typeface="Symbol"/>
                          </a:rPr>
                          <m:t>𝑌</m:t>
                        </m:r>
                      </m:e>
                    </m:d>
                    <m:r>
                      <a:rPr lang="en-US" sz="2800" i="1">
                        <a:latin typeface="Cambria Math"/>
                        <a:sym typeface="Symbol"/>
                      </a:rPr>
                      <m:t>  </m:t>
                    </m:r>
                    <m:r>
                      <a:rPr lang="en-US" sz="2800" i="1">
                        <a:latin typeface="Cambria Math"/>
                        <a:sym typeface="Symbol"/>
                      </a:rPr>
                      <m:t>𝑍</m:t>
                    </m:r>
                    <m:r>
                      <a:rPr lang="en-US" sz="2800" i="1">
                        <a:latin typeface="Cambria Math"/>
                        <a:sym typeface="Symbol"/>
                      </a:rPr>
                      <m:t>=</m:t>
                    </m:r>
                  </m:oMath>
                </a14:m>
                <a:r>
                  <a:rPr lang="en-US" sz="2800" dirty="0"/>
                  <a:t> </a:t>
                </a:r>
                <a14:m>
                  <m:oMath xmlns:m="http://schemas.openxmlformats.org/officeDocument/2006/math">
                    <m:r>
                      <a:rPr lang="en-US" sz="2800" i="1" dirty="0">
                        <a:latin typeface="Cambria Math"/>
                      </a:rPr>
                      <m:t>𝑋</m:t>
                    </m:r>
                    <m:r>
                      <a:rPr lang="en-US" sz="2800" i="1">
                        <a:latin typeface="Cambria Math"/>
                        <a:sym typeface="Symbol"/>
                      </a:rPr>
                      <m:t></m:t>
                    </m:r>
                    <m:d>
                      <m:dPr>
                        <m:ctrlPr>
                          <a:rPr lang="en-US" sz="2800" i="1" dirty="0">
                            <a:latin typeface="Cambria Math" panose="02040503050406030204" pitchFamily="18" charset="0"/>
                            <a:sym typeface="Symbol"/>
                          </a:rPr>
                        </m:ctrlPr>
                      </m:dPr>
                      <m:e>
                        <m:r>
                          <a:rPr lang="en-US" sz="2800" i="1" dirty="0">
                            <a:latin typeface="Cambria Math"/>
                            <a:sym typeface="Symbol"/>
                          </a:rPr>
                          <m:t>𝑌</m:t>
                        </m:r>
                        <m:r>
                          <a:rPr lang="en-US" sz="2800" i="1" dirty="0">
                            <a:latin typeface="Cambria Math"/>
                            <a:sym typeface="Symbol"/>
                          </a:rPr>
                          <m:t>  </m:t>
                        </m:r>
                        <m:r>
                          <a:rPr lang="en-US" sz="2800" i="1" dirty="0">
                            <a:latin typeface="Cambria Math"/>
                            <a:sym typeface="Symbol"/>
                          </a:rPr>
                          <m:t>𝑍</m:t>
                        </m:r>
                      </m:e>
                    </m:d>
                  </m:oMath>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62201" y="3743980"/>
                <a:ext cx="4186531" cy="523220"/>
              </a:xfrm>
              <a:prstGeom prst="rect">
                <a:avLst/>
              </a:prstGeom>
              <a:blipFill>
                <a:blip r:embed="rId1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66142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683" y="95204"/>
            <a:ext cx="11029616" cy="1188720"/>
          </a:xfrm>
        </p:spPr>
        <p:txBody>
          <a:bodyPr>
            <a:normAutofit/>
          </a:bodyPr>
          <a:lstStyle/>
          <a:p>
            <a:r>
              <a:rPr lang="en-US" altLang="en-US" dirty="0">
                <a:solidFill>
                  <a:schemeClr val="tx1"/>
                </a:solidFill>
              </a:rPr>
              <a:t>Exclusive OR operation-</a:t>
            </a:r>
            <a:r>
              <a:rPr lang="en-US" sz="2400" dirty="0">
                <a:solidFill>
                  <a:schemeClr val="tx1"/>
                </a:solidFill>
              </a:rPr>
              <a:t>Exclusive-OR Gate</a:t>
            </a:r>
            <a:endParaRPr lang="en-US" b="0" dirty="0">
              <a:solidFill>
                <a:schemeClr val="tx1"/>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idx="1"/>
              </p:nvPr>
            </p:nvSpPr>
            <p:spPr>
              <a:xfrm>
                <a:off x="526683" y="1417034"/>
                <a:ext cx="11029615" cy="5128599"/>
              </a:xfrm>
            </p:spPr>
            <p:txBody>
              <a:bodyPr>
                <a:normAutofit fontScale="92500" lnSpcReduction="10000"/>
              </a:bodyPr>
              <a:lstStyle/>
              <a:p>
                <a:r>
                  <a:rPr lang="en-US" sz="2600" dirty="0"/>
                  <a:t>Exclusive-NOR (XNOR)</a:t>
                </a:r>
              </a:p>
              <a:p>
                <a:pPr lvl="1"/>
                <a:r>
                  <a:rPr lang="en-US" sz="2600" u="sng" dirty="0"/>
                  <a:t>Description</a:t>
                </a:r>
                <a:r>
                  <a:rPr lang="en-US" sz="2600" dirty="0"/>
                  <a:t>: </a:t>
                </a:r>
              </a:p>
              <a:p>
                <a:pPr lvl="2"/>
                <a:r>
                  <a:rPr lang="en-US" sz="2200" dirty="0"/>
                  <a:t>The output is true if all of its inputs are equivalent</a:t>
                </a:r>
              </a:p>
              <a:p>
                <a:pPr lvl="1">
                  <a:spcBef>
                    <a:spcPts val="1200"/>
                  </a:spcBef>
                </a:pPr>
                <a:r>
                  <a:rPr lang="en-US" sz="2600" dirty="0"/>
                  <a:t>Symbolic Representation (XNOR gate):</a:t>
                </a:r>
              </a:p>
              <a:p>
                <a:pPr lvl="1">
                  <a:spcBef>
                    <a:spcPts val="1200"/>
                  </a:spcBef>
                </a:pPr>
                <a:endParaRPr lang="en-US" dirty="0"/>
              </a:p>
              <a:p>
                <a:pPr lvl="1">
                  <a:spcBef>
                    <a:spcPts val="1200"/>
                  </a:spcBef>
                </a:pPr>
                <a:endParaRPr lang="en-US" dirty="0"/>
              </a:p>
              <a:p>
                <a:pPr lvl="1">
                  <a:spcBef>
                    <a:spcPts val="1200"/>
                  </a:spcBef>
                </a:pPr>
                <a:r>
                  <a:rPr lang="en-US" sz="2600" dirty="0"/>
                  <a:t>Truth Table Representation:</a:t>
                </a:r>
              </a:p>
              <a:p>
                <a:pPr lvl="1">
                  <a:spcBef>
                    <a:spcPts val="1200"/>
                  </a:spcBef>
                </a:pPr>
                <a:endParaRPr lang="en-US" dirty="0"/>
              </a:p>
              <a:p>
                <a:pPr lvl="1">
                  <a:spcBef>
                    <a:spcPts val="1200"/>
                  </a:spcBef>
                </a:pPr>
                <a:endParaRPr lang="en-US" dirty="0"/>
              </a:p>
              <a:p>
                <a:pPr lvl="1">
                  <a:spcBef>
                    <a:spcPts val="1200"/>
                  </a:spcBef>
                </a:pPr>
                <a:r>
                  <a:rPr lang="en-US" sz="2600" dirty="0"/>
                  <a:t>Boolean Description</a:t>
                </a:r>
                <a:r>
                  <a:rPr lang="en-US" sz="2200" dirty="0"/>
                  <a:t>:  </a:t>
                </a:r>
                <a14:m>
                  <m:oMath xmlns:m="http://schemas.openxmlformats.org/officeDocument/2006/math">
                    <m:r>
                      <a:rPr lang="en-US" sz="2600" b="1" i="0" smtClean="0">
                        <a:latin typeface="Cambria Math"/>
                      </a:rPr>
                      <m:t>𝐂</m:t>
                    </m:r>
                    <m:r>
                      <a:rPr lang="en-US" sz="2600" b="1" i="0" smtClean="0">
                        <a:latin typeface="Cambria Math"/>
                      </a:rPr>
                      <m:t>=</m:t>
                    </m:r>
                    <m:acc>
                      <m:accPr>
                        <m:chr m:val="̅"/>
                        <m:ctrlPr>
                          <a:rPr lang="en-US" sz="2600" b="1" i="1" smtClean="0">
                            <a:latin typeface="Cambria Math" panose="02040503050406030204" pitchFamily="18" charset="0"/>
                          </a:rPr>
                        </m:ctrlPr>
                      </m:accPr>
                      <m:e>
                        <m:r>
                          <a:rPr lang="en-US" sz="2600" b="1" i="1">
                            <a:latin typeface="Cambria Math"/>
                          </a:rPr>
                          <m:t>𝑨</m:t>
                        </m:r>
                        <m:r>
                          <a:rPr lang="en-US" sz="2600" b="1" i="1">
                            <a:latin typeface="Cambria Math"/>
                            <a:sym typeface="Symbol"/>
                          </a:rPr>
                          <m:t></m:t>
                        </m:r>
                        <m:r>
                          <a:rPr lang="en-US" sz="2600" b="1" i="1">
                            <a:latin typeface="Cambria Math"/>
                            <a:sym typeface="Symbol"/>
                          </a:rPr>
                          <m:t>𝑩</m:t>
                        </m:r>
                      </m:e>
                    </m:acc>
                  </m:oMath>
                </a14:m>
                <a:endParaRPr lang="en-US" b="1" dirty="0"/>
              </a:p>
            </p:txBody>
          </p:sp>
        </mc:Choice>
        <mc:Fallback xmlns="">
          <p:sp>
            <p:nvSpPr>
              <p:cNvPr id="6" name="Text Placeholder 5"/>
              <p:cNvSpPr>
                <a:spLocks noGrp="1" noRot="1" noChangeAspect="1" noMove="1" noResize="1" noEditPoints="1" noAdjustHandles="1" noChangeArrowheads="1" noChangeShapeType="1" noTextEdit="1"/>
              </p:cNvSpPr>
              <p:nvPr>
                <p:ph idx="1"/>
              </p:nvPr>
            </p:nvSpPr>
            <p:spPr>
              <a:xfrm>
                <a:off x="526683" y="1417034"/>
                <a:ext cx="11029615" cy="5128599"/>
              </a:xfrm>
              <a:blipFill>
                <a:blip r:embed="rId2"/>
                <a:stretch>
                  <a:fillRect l="-552" t="-475" b="-2375"/>
                </a:stretch>
              </a:blipFill>
            </p:spPr>
            <p:txBody>
              <a:bodyPr/>
              <a:lstStyle/>
              <a:p>
                <a:r>
                  <a:rPr lang="en-IN">
                    <a:noFill/>
                  </a:rPr>
                  <a:t> </a:t>
                </a:r>
              </a:p>
            </p:txBody>
          </p:sp>
        </mc:Fallback>
      </mc:AlternateContent>
      <p:graphicFrame>
        <p:nvGraphicFramePr>
          <p:cNvPr id="10" name="Table 9"/>
          <p:cNvGraphicFramePr>
            <a:graphicFrameLocks noGrp="1"/>
          </p:cNvGraphicFramePr>
          <p:nvPr>
            <p:extLst>
              <p:ext uri="{D42A27DB-BD31-4B8C-83A1-F6EECF244321}">
                <p14:modId xmlns:p14="http://schemas.microsoft.com/office/powerpoint/2010/main" val="1785905140"/>
              </p:ext>
            </p:extLst>
          </p:nvPr>
        </p:nvGraphicFramePr>
        <p:xfrm>
          <a:off x="7467600" y="3886200"/>
          <a:ext cx="1295400" cy="1981200"/>
        </p:xfrm>
        <a:graphic>
          <a:graphicData uri="http://schemas.openxmlformats.org/drawingml/2006/table">
            <a:tbl>
              <a:tblPr firstRow="1" bandRow="1">
                <a:tableStyleId>{2D5ABB26-0587-4C30-8999-92F81FD0307C}</a:tableStyleId>
              </a:tblPr>
              <a:tblGrid>
                <a:gridCol w="364101">
                  <a:extLst>
                    <a:ext uri="{9D8B030D-6E8A-4147-A177-3AD203B41FA5}">
                      <a16:colId xmlns="" xmlns:a16="http://schemas.microsoft.com/office/drawing/2014/main" val="20000"/>
                    </a:ext>
                  </a:extLst>
                </a:gridCol>
                <a:gridCol w="321698">
                  <a:extLst>
                    <a:ext uri="{9D8B030D-6E8A-4147-A177-3AD203B41FA5}">
                      <a16:colId xmlns="" xmlns:a16="http://schemas.microsoft.com/office/drawing/2014/main" val="20001"/>
                    </a:ext>
                  </a:extLst>
                </a:gridCol>
                <a:gridCol w="609601">
                  <a:extLst>
                    <a:ext uri="{9D8B030D-6E8A-4147-A177-3AD203B41FA5}">
                      <a16:colId xmlns="" xmlns:a16="http://schemas.microsoft.com/office/drawing/2014/main" val="20002"/>
                    </a:ext>
                  </a:extLst>
                </a:gridCol>
              </a:tblGrid>
              <a:tr h="324906">
                <a:tc>
                  <a:txBody>
                    <a:bodyPr/>
                    <a:lstStyle/>
                    <a:p>
                      <a:pPr algn="ctr"/>
                      <a:r>
                        <a:rPr lang="en-US" sz="2000" b="1" dirty="0"/>
                        <a:t>A</a:t>
                      </a:r>
                    </a:p>
                  </a:txBody>
                  <a:tcPr>
                    <a:lnR w="28575" cap="flat" cmpd="sng" algn="ctr">
                      <a:noFill/>
                      <a:prstDash val="solid"/>
                      <a:round/>
                      <a:headEnd type="none" w="med" len="med"/>
                      <a:tailEnd type="none" w="med" len="med"/>
                    </a:lnR>
                    <a:lnB w="28575" cap="flat" cmpd="sng" algn="ctr">
                      <a:solidFill>
                        <a:srgbClr val="00B0F0"/>
                      </a:solidFill>
                      <a:prstDash val="solid"/>
                      <a:round/>
                      <a:headEnd type="none" w="med" len="med"/>
                      <a:tailEnd type="none" w="med" len="med"/>
                    </a:lnB>
                  </a:tcPr>
                </a:tc>
                <a:tc>
                  <a:txBody>
                    <a:bodyPr/>
                    <a:lstStyle/>
                    <a:p>
                      <a:pPr algn="ctr"/>
                      <a:r>
                        <a:rPr lang="en-US" sz="2000" b="1" dirty="0"/>
                        <a:t>B</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B w="28575" cap="flat" cmpd="sng" algn="ctr">
                      <a:solidFill>
                        <a:srgbClr val="00B0F0"/>
                      </a:solidFill>
                      <a:prstDash val="solid"/>
                      <a:round/>
                      <a:headEnd type="none" w="med" len="med"/>
                      <a:tailEnd type="none" w="med" len="med"/>
                    </a:lnB>
                  </a:tcPr>
                </a:tc>
                <a:tc>
                  <a:txBody>
                    <a:bodyPr/>
                    <a:lstStyle/>
                    <a:p>
                      <a:pPr algn="ctr"/>
                      <a:r>
                        <a:rPr lang="en-US" sz="2000" b="1" dirty="0"/>
                        <a:t>C</a:t>
                      </a:r>
                    </a:p>
                  </a:txBody>
                  <a:tcPr>
                    <a:lnL w="28575" cap="flat" cmpd="sng" algn="ctr">
                      <a:solidFill>
                        <a:srgbClr val="00B0F0"/>
                      </a:solidFill>
                      <a:prstDash val="solid"/>
                      <a:round/>
                      <a:headEnd type="none" w="med" len="med"/>
                      <a:tailEnd type="none" w="med" len="med"/>
                    </a:lnL>
                    <a:lnB w="28575"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0"/>
                  </a:ext>
                </a:extLst>
              </a:tr>
              <a:tr h="324906">
                <a:tc>
                  <a:txBody>
                    <a:bodyPr/>
                    <a:lstStyle/>
                    <a:p>
                      <a:pPr algn="ctr"/>
                      <a:r>
                        <a:rPr lang="en-US" sz="2000" dirty="0"/>
                        <a:t>0</a:t>
                      </a:r>
                    </a:p>
                  </a:txBody>
                  <a:tcPr>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tcPr>
                </a:tc>
                <a:tc>
                  <a:txBody>
                    <a:bodyPr/>
                    <a:lstStyle/>
                    <a:p>
                      <a:pPr algn="ctr"/>
                      <a:r>
                        <a:rPr lang="en-US" sz="2000" dirty="0"/>
                        <a:t>0</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tcPr>
                </a:tc>
                <a:tc>
                  <a:txBody>
                    <a:bodyPr/>
                    <a:lstStyle/>
                    <a:p>
                      <a:pPr algn="ctr"/>
                      <a:r>
                        <a:rPr lang="en-US" sz="2000" dirty="0"/>
                        <a:t>1</a:t>
                      </a:r>
                    </a:p>
                  </a:txBody>
                  <a:tcPr>
                    <a:lnL w="28575" cap="flat" cmpd="sng" algn="ctr">
                      <a:solidFill>
                        <a:srgbClr val="00B0F0"/>
                      </a:solidFill>
                      <a:prstDash val="solid"/>
                      <a:round/>
                      <a:headEnd type="none" w="med" len="med"/>
                      <a:tailEnd type="none" w="med" len="med"/>
                    </a:lnL>
                    <a:lnT w="28575" cap="flat" cmpd="sng" algn="ctr">
                      <a:solidFill>
                        <a:srgbClr val="00B0F0"/>
                      </a:solidFill>
                      <a:prstDash val="solid"/>
                      <a:round/>
                      <a:headEnd type="none" w="med" len="med"/>
                      <a:tailEnd type="none" w="med" len="med"/>
                    </a:lnT>
                  </a:tcPr>
                </a:tc>
                <a:extLst>
                  <a:ext uri="{0D108BD9-81ED-4DB2-BD59-A6C34878D82A}">
                    <a16:rowId xmlns="" xmlns:a16="http://schemas.microsoft.com/office/drawing/2014/main" val="10001"/>
                  </a:ext>
                </a:extLst>
              </a:tr>
              <a:tr h="324906">
                <a:tc>
                  <a:txBody>
                    <a:bodyPr/>
                    <a:lstStyle/>
                    <a:p>
                      <a:pPr algn="ctr"/>
                      <a:r>
                        <a:rPr lang="en-US" sz="2000" dirty="0"/>
                        <a:t>0</a:t>
                      </a:r>
                    </a:p>
                  </a:txBody>
                  <a:tcPr>
                    <a:lnR w="28575" cap="flat" cmpd="sng" algn="ctr">
                      <a:noFill/>
                      <a:prstDash val="solid"/>
                      <a:round/>
                      <a:headEnd type="none" w="med" len="med"/>
                      <a:tailEnd type="none" w="med" len="med"/>
                    </a:lnR>
                  </a:tcPr>
                </a:tc>
                <a:tc>
                  <a:txBody>
                    <a:bodyPr/>
                    <a:lstStyle/>
                    <a:p>
                      <a:pPr algn="ctr"/>
                      <a:r>
                        <a:rPr lang="en-US" sz="2000" dirty="0"/>
                        <a:t>1</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2000" dirty="0"/>
                        <a:t>0</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2"/>
                  </a:ext>
                </a:extLst>
              </a:tr>
              <a:tr h="324906">
                <a:tc>
                  <a:txBody>
                    <a:bodyPr/>
                    <a:lstStyle/>
                    <a:p>
                      <a:pPr algn="ctr"/>
                      <a:r>
                        <a:rPr lang="en-US" sz="2000" dirty="0"/>
                        <a:t>1</a:t>
                      </a:r>
                    </a:p>
                  </a:txBody>
                  <a:tcPr>
                    <a:lnR w="28575" cap="flat" cmpd="sng" algn="ctr">
                      <a:noFill/>
                      <a:prstDash val="solid"/>
                      <a:round/>
                      <a:headEnd type="none" w="med" len="med"/>
                      <a:tailEnd type="none" w="med" len="med"/>
                    </a:lnR>
                  </a:tcPr>
                </a:tc>
                <a:tc>
                  <a:txBody>
                    <a:bodyPr/>
                    <a:lstStyle/>
                    <a:p>
                      <a:pPr algn="ctr"/>
                      <a:r>
                        <a:rPr lang="en-US" sz="2000" dirty="0"/>
                        <a:t>0</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2000" dirty="0"/>
                        <a:t>0</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3"/>
                  </a:ext>
                </a:extLst>
              </a:tr>
              <a:tr h="324906">
                <a:tc>
                  <a:txBody>
                    <a:bodyPr/>
                    <a:lstStyle/>
                    <a:p>
                      <a:pPr algn="ctr"/>
                      <a:r>
                        <a:rPr lang="en-US" sz="2000" dirty="0"/>
                        <a:t>1</a:t>
                      </a:r>
                    </a:p>
                  </a:txBody>
                  <a:tcPr>
                    <a:lnR w="28575" cap="flat" cmpd="sng" algn="ctr">
                      <a:noFill/>
                      <a:prstDash val="solid"/>
                      <a:round/>
                      <a:headEnd type="none" w="med" len="med"/>
                      <a:tailEnd type="none" w="med" len="med"/>
                    </a:lnR>
                  </a:tcPr>
                </a:tc>
                <a:tc>
                  <a:txBody>
                    <a:bodyPr/>
                    <a:lstStyle/>
                    <a:p>
                      <a:pPr algn="ctr"/>
                      <a:r>
                        <a:rPr lang="en-US" sz="2000" dirty="0"/>
                        <a:t>1</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tcPr>
                </a:tc>
                <a:tc>
                  <a:txBody>
                    <a:bodyPr/>
                    <a:lstStyle/>
                    <a:p>
                      <a:pPr algn="ctr"/>
                      <a:r>
                        <a:rPr lang="en-US" sz="2000" dirty="0"/>
                        <a:t>1</a:t>
                      </a:r>
                    </a:p>
                  </a:txBody>
                  <a:tcPr>
                    <a:lnL w="28575" cap="flat" cmpd="sng" algn="ctr">
                      <a:solidFill>
                        <a:srgbClr val="00B0F0"/>
                      </a:solidFill>
                      <a:prstDash val="solid"/>
                      <a:round/>
                      <a:headEnd type="none" w="med" len="med"/>
                      <a:tailEnd type="none" w="med" len="med"/>
                    </a:lnL>
                  </a:tcPr>
                </a:tc>
                <a:extLst>
                  <a:ext uri="{0D108BD9-81ED-4DB2-BD59-A6C34878D82A}">
                    <a16:rowId xmlns="" xmlns:a16="http://schemas.microsoft.com/office/drawing/2014/main" val="10004"/>
                  </a:ext>
                </a:extLst>
              </a:tr>
            </a:tbl>
          </a:graphicData>
        </a:graphic>
      </p:graphicFrame>
      <p:grpSp>
        <p:nvGrpSpPr>
          <p:cNvPr id="15" name="Group 14"/>
          <p:cNvGrpSpPr/>
          <p:nvPr/>
        </p:nvGrpSpPr>
        <p:grpSpPr>
          <a:xfrm>
            <a:off x="5932367" y="2760637"/>
            <a:ext cx="2795436" cy="909246"/>
            <a:chOff x="1892134" y="3116541"/>
            <a:chExt cx="2795436" cy="909246"/>
          </a:xfrm>
        </p:grpSpPr>
        <p:pic>
          <p:nvPicPr>
            <p:cNvPr id="12"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8272" r="28269"/>
            <a:stretch/>
          </p:blipFill>
          <p:spPr bwMode="auto">
            <a:xfrm>
              <a:off x="2286000" y="3116541"/>
              <a:ext cx="2061412" cy="90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892134" y="3148263"/>
              <a:ext cx="340158" cy="400110"/>
            </a:xfrm>
            <a:prstGeom prst="rect">
              <a:avLst/>
            </a:prstGeom>
            <a:noFill/>
          </p:spPr>
          <p:txBody>
            <a:bodyPr wrap="none" rtlCol="0">
              <a:spAutoFit/>
            </a:bodyPr>
            <a:lstStyle/>
            <a:p>
              <a:r>
                <a:rPr lang="en-US" sz="2000" dirty="0"/>
                <a:t>A</a:t>
              </a:r>
            </a:p>
          </p:txBody>
        </p:sp>
        <p:sp>
          <p:nvSpPr>
            <p:cNvPr id="13" name="TextBox 12"/>
            <p:cNvSpPr txBox="1"/>
            <p:nvPr/>
          </p:nvSpPr>
          <p:spPr>
            <a:xfrm>
              <a:off x="1892968" y="3625677"/>
              <a:ext cx="312906" cy="400110"/>
            </a:xfrm>
            <a:prstGeom prst="rect">
              <a:avLst/>
            </a:prstGeom>
            <a:noFill/>
          </p:spPr>
          <p:txBody>
            <a:bodyPr wrap="none" rtlCol="0">
              <a:spAutoFit/>
            </a:bodyPr>
            <a:lstStyle/>
            <a:p>
              <a:r>
                <a:rPr lang="en-US" sz="2000" dirty="0"/>
                <a:t>B</a:t>
              </a:r>
            </a:p>
          </p:txBody>
        </p:sp>
        <p:sp>
          <p:nvSpPr>
            <p:cNvPr id="14" name="TextBox 13"/>
            <p:cNvSpPr txBox="1"/>
            <p:nvPr/>
          </p:nvSpPr>
          <p:spPr>
            <a:xfrm>
              <a:off x="4347412" y="3377967"/>
              <a:ext cx="340158" cy="400110"/>
            </a:xfrm>
            <a:prstGeom prst="rect">
              <a:avLst/>
            </a:prstGeom>
            <a:noFill/>
          </p:spPr>
          <p:txBody>
            <a:bodyPr wrap="none" rtlCol="0">
              <a:spAutoFit/>
            </a:bodyPr>
            <a:lstStyle/>
            <a:p>
              <a:r>
                <a:rPr lang="en-US" sz="2000" dirty="0"/>
                <a:t>C</a:t>
              </a:r>
            </a:p>
          </p:txBody>
        </p:sp>
      </p:grpSp>
      <p:sp>
        <p:nvSpPr>
          <p:cNvPr id="16" name="Oval 15"/>
          <p:cNvSpPr/>
          <p:nvPr/>
        </p:nvSpPr>
        <p:spPr>
          <a:xfrm>
            <a:off x="7860529" y="3120462"/>
            <a:ext cx="182880" cy="1828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225887" y="2603380"/>
            <a:ext cx="250440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Sometimes referred to as the “equivalence” gate</a:t>
            </a:r>
          </a:p>
        </p:txBody>
      </p:sp>
      <mc:AlternateContent xmlns:mc="http://schemas.openxmlformats.org/markup-compatibility/2006" xmlns:a14="http://schemas.microsoft.com/office/drawing/2010/main">
        <mc:Choice Requires="a14">
          <p:sp>
            <p:nvSpPr>
              <p:cNvPr id="18" name="TextBox 17"/>
              <p:cNvSpPr txBox="1"/>
              <p:nvPr/>
            </p:nvSpPr>
            <p:spPr>
              <a:xfrm>
                <a:off x="5030774" y="6083968"/>
                <a:ext cx="18031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rPr>
                        <m:t>=</m:t>
                      </m:r>
                      <m:acc>
                        <m:accPr>
                          <m:chr m:val="̅"/>
                          <m:ctrlPr>
                            <a:rPr lang="en-US" sz="2400" b="1" i="1">
                              <a:latin typeface="Cambria Math" panose="02040503050406030204" pitchFamily="18" charset="0"/>
                            </a:rPr>
                          </m:ctrlPr>
                        </m:accPr>
                        <m:e>
                          <m:r>
                            <a:rPr lang="en-US" sz="2400" b="1" i="1">
                              <a:latin typeface="Cambria Math"/>
                            </a:rPr>
                            <m:t>𝑨</m:t>
                          </m:r>
                        </m:e>
                      </m:acc>
                      <m:acc>
                        <m:accPr>
                          <m:chr m:val="̅"/>
                          <m:ctrlPr>
                            <a:rPr lang="en-US" sz="2400" b="1" i="1">
                              <a:latin typeface="Cambria Math" panose="02040503050406030204" pitchFamily="18" charset="0"/>
                            </a:rPr>
                          </m:ctrlPr>
                        </m:accPr>
                        <m:e>
                          <m:r>
                            <a:rPr lang="en-US" sz="2400" b="1" i="1">
                              <a:latin typeface="Cambria Math"/>
                            </a:rPr>
                            <m:t>𝑩</m:t>
                          </m:r>
                        </m:e>
                      </m:acc>
                      <m:r>
                        <a:rPr lang="en-US" sz="2400" b="1" i="1">
                          <a:latin typeface="Cambria Math"/>
                        </a:rPr>
                        <m:t>+</m:t>
                      </m:r>
                      <m:r>
                        <a:rPr lang="en-US" sz="2400" b="1" i="1">
                          <a:latin typeface="Cambria Math"/>
                        </a:rPr>
                        <m:t>𝑨𝑩</m:t>
                      </m:r>
                    </m:oMath>
                  </m:oMathPara>
                </a14:m>
                <a:endParaRPr lang="en-US" sz="24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5030774" y="6083968"/>
                <a:ext cx="1803186" cy="461665"/>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2552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815" y="90107"/>
            <a:ext cx="11029616" cy="1188720"/>
          </a:xfrm>
        </p:spPr>
        <p:txBody>
          <a:bodyPr>
            <a:normAutofit/>
          </a:bodyPr>
          <a:lstStyle/>
          <a:p>
            <a:r>
              <a:rPr lang="en-US" dirty="0">
                <a:solidFill>
                  <a:prstClr val="white"/>
                </a:solidFill>
              </a:rPr>
              <a:t/>
            </a:r>
            <a:br>
              <a:rPr lang="en-US" dirty="0">
                <a:solidFill>
                  <a:prstClr val="white"/>
                </a:solidFill>
              </a:rPr>
            </a:br>
            <a:r>
              <a:rPr lang="en-US" sz="2800" dirty="0">
                <a:solidFill>
                  <a:schemeClr val="tx1"/>
                </a:solidFill>
              </a:rPr>
              <a:t>Converting SOP to NAND – NAND Circuits</a:t>
            </a:r>
            <a:endParaRPr lang="en-US" dirty="0">
              <a:solidFill>
                <a:schemeClr val="tx1"/>
              </a:solidFill>
            </a:endParaRPr>
          </a:p>
        </p:txBody>
      </p:sp>
      <p:sp>
        <p:nvSpPr>
          <p:cNvPr id="61" name="TextBox 60"/>
          <p:cNvSpPr txBox="1"/>
          <p:nvPr/>
        </p:nvSpPr>
        <p:spPr>
          <a:xfrm>
            <a:off x="5758204" y="1990954"/>
            <a:ext cx="3048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An AND – OR circuit!!!</a:t>
            </a:r>
          </a:p>
        </p:txBody>
      </p:sp>
      <p:grpSp>
        <p:nvGrpSpPr>
          <p:cNvPr id="62" name="Group 61"/>
          <p:cNvGrpSpPr>
            <a:grpSpLocks noChangeAspect="1"/>
          </p:cNvGrpSpPr>
          <p:nvPr/>
        </p:nvGrpSpPr>
        <p:grpSpPr>
          <a:xfrm>
            <a:off x="2951491" y="3864859"/>
            <a:ext cx="1552686" cy="640080"/>
            <a:chOff x="5814328" y="1783080"/>
            <a:chExt cx="2156509" cy="800100"/>
          </a:xfrm>
        </p:grpSpPr>
        <p:grpSp>
          <p:nvGrpSpPr>
            <p:cNvPr id="63" name="Group 62"/>
            <p:cNvGrpSpPr/>
            <p:nvPr/>
          </p:nvGrpSpPr>
          <p:grpSpPr>
            <a:xfrm>
              <a:off x="6512829" y="1783080"/>
              <a:ext cx="914400" cy="800100"/>
              <a:chOff x="3649133" y="4343400"/>
              <a:chExt cx="609600" cy="457200"/>
            </a:xfrm>
          </p:grpSpPr>
          <p:cxnSp>
            <p:nvCxnSpPr>
              <p:cNvPr id="68" name="Straight Connector 67"/>
              <p:cNvCxnSpPr/>
              <p:nvPr/>
            </p:nvCxnSpPr>
            <p:spPr>
              <a:xfrm>
                <a:off x="3657600" y="43434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657600" y="48006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Arc 69"/>
              <p:cNvSpPr/>
              <p:nvPr/>
            </p:nvSpPr>
            <p:spPr>
              <a:xfrm>
                <a:off x="3801533" y="4343400"/>
                <a:ext cx="457200" cy="4572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1" name="Straight Connector 70"/>
              <p:cNvCxnSpPr/>
              <p:nvPr/>
            </p:nvCxnSpPr>
            <p:spPr>
              <a:xfrm rot="16200000">
                <a:off x="3420533" y="45720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4" name="Straight Connector 63"/>
            <p:cNvCxnSpPr/>
            <p:nvPr/>
          </p:nvCxnSpPr>
          <p:spPr>
            <a:xfrm>
              <a:off x="5814328" y="1922781"/>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814328" y="2430779"/>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439659" y="2183130"/>
              <a:ext cx="5311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814328" y="217678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a:grpSpLocks noChangeAspect="1"/>
          </p:cNvGrpSpPr>
          <p:nvPr/>
        </p:nvGrpSpPr>
        <p:grpSpPr>
          <a:xfrm>
            <a:off x="2951491" y="3115693"/>
            <a:ext cx="1664014" cy="640080"/>
            <a:chOff x="5814328" y="1783080"/>
            <a:chExt cx="2311131" cy="800100"/>
          </a:xfrm>
        </p:grpSpPr>
        <p:grpSp>
          <p:nvGrpSpPr>
            <p:cNvPr id="73" name="Group 72"/>
            <p:cNvGrpSpPr/>
            <p:nvPr/>
          </p:nvGrpSpPr>
          <p:grpSpPr>
            <a:xfrm>
              <a:off x="6512829" y="1783080"/>
              <a:ext cx="914400" cy="800100"/>
              <a:chOff x="3649133" y="4343400"/>
              <a:chExt cx="609600" cy="457200"/>
            </a:xfrm>
          </p:grpSpPr>
          <p:cxnSp>
            <p:nvCxnSpPr>
              <p:cNvPr id="78" name="Straight Connector 77"/>
              <p:cNvCxnSpPr/>
              <p:nvPr/>
            </p:nvCxnSpPr>
            <p:spPr>
              <a:xfrm>
                <a:off x="3657600" y="43434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657600" y="48006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Arc 79"/>
              <p:cNvSpPr/>
              <p:nvPr/>
            </p:nvSpPr>
            <p:spPr>
              <a:xfrm>
                <a:off x="3801533" y="4343400"/>
                <a:ext cx="457200" cy="4572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1" name="Straight Connector 80"/>
              <p:cNvCxnSpPr/>
              <p:nvPr/>
            </p:nvCxnSpPr>
            <p:spPr>
              <a:xfrm rot="16200000">
                <a:off x="3420533" y="45720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4" name="Straight Connector 73"/>
            <p:cNvCxnSpPr/>
            <p:nvPr/>
          </p:nvCxnSpPr>
          <p:spPr>
            <a:xfrm>
              <a:off x="5814328" y="1922781"/>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814328" y="2430779"/>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439659" y="218313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14328" y="217678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963423" y="2452619"/>
            <a:ext cx="1540754" cy="533400"/>
            <a:chOff x="3183466" y="4343400"/>
            <a:chExt cx="1540754" cy="533400"/>
          </a:xfrm>
        </p:grpSpPr>
        <p:grpSp>
          <p:nvGrpSpPr>
            <p:cNvPr id="83" name="Group 82"/>
            <p:cNvGrpSpPr/>
            <p:nvPr/>
          </p:nvGrpSpPr>
          <p:grpSpPr>
            <a:xfrm>
              <a:off x="3649133" y="4343400"/>
              <a:ext cx="609600" cy="533400"/>
              <a:chOff x="3649133" y="4343400"/>
              <a:chExt cx="609600" cy="457200"/>
            </a:xfrm>
          </p:grpSpPr>
          <p:cxnSp>
            <p:nvCxnSpPr>
              <p:cNvPr id="87" name="Straight Connector 86"/>
              <p:cNvCxnSpPr/>
              <p:nvPr/>
            </p:nvCxnSpPr>
            <p:spPr>
              <a:xfrm>
                <a:off x="3657600" y="43434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657600" y="48006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Arc 88"/>
              <p:cNvSpPr/>
              <p:nvPr/>
            </p:nvSpPr>
            <p:spPr>
              <a:xfrm>
                <a:off x="3801533" y="4343400"/>
                <a:ext cx="457200" cy="4572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p:cNvCxnSpPr/>
              <p:nvPr/>
            </p:nvCxnSpPr>
            <p:spPr>
              <a:xfrm rot="16200000">
                <a:off x="3420533" y="45720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p:cNvCxnSpPr/>
            <p:nvPr/>
          </p:nvCxnSpPr>
          <p:spPr>
            <a:xfrm>
              <a:off x="3183466" y="4436534"/>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183466" y="4775199"/>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267020" y="46101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4495800" y="2578483"/>
            <a:ext cx="2057400" cy="1714500"/>
            <a:chOff x="5981700" y="3619500"/>
            <a:chExt cx="2286000" cy="1714500"/>
          </a:xfrm>
        </p:grpSpPr>
        <p:cxnSp>
          <p:nvCxnSpPr>
            <p:cNvPr id="92" name="Straight Connector 91"/>
            <p:cNvCxnSpPr/>
            <p:nvPr/>
          </p:nvCxnSpPr>
          <p:spPr>
            <a:xfrm>
              <a:off x="6438900" y="40767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438900" y="48768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5981700" y="4229103"/>
              <a:ext cx="571500" cy="14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981700" y="473709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5981700" y="3619500"/>
              <a:ext cx="1645920" cy="1714500"/>
              <a:chOff x="5486400" y="4038600"/>
              <a:chExt cx="1097280" cy="1143000"/>
            </a:xfrm>
          </p:grpSpPr>
          <p:sp>
            <p:nvSpPr>
              <p:cNvPr id="99" name="Arc 98"/>
              <p:cNvSpPr/>
              <p:nvPr/>
            </p:nvSpPr>
            <p:spPr>
              <a:xfrm>
                <a:off x="5707380" y="4343400"/>
                <a:ext cx="182880" cy="5334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Arc 99"/>
              <p:cNvSpPr/>
              <p:nvPr/>
            </p:nvSpPr>
            <p:spPr>
              <a:xfrm>
                <a:off x="5486400" y="4343400"/>
                <a:ext cx="1097280" cy="838200"/>
              </a:xfrm>
              <a:prstGeom prst="arc">
                <a:avLst>
                  <a:gd name="adj1" fmla="val 16341749"/>
                  <a:gd name="adj2" fmla="val 2053271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flipV="1">
                <a:off x="5486400" y="4038600"/>
                <a:ext cx="1097280" cy="838200"/>
              </a:xfrm>
              <a:prstGeom prst="arc">
                <a:avLst>
                  <a:gd name="adj1" fmla="val 16341749"/>
                  <a:gd name="adj2" fmla="val 2058252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7" name="Straight Connector 96"/>
            <p:cNvCxnSpPr/>
            <p:nvPr/>
          </p:nvCxnSpPr>
          <p:spPr>
            <a:xfrm>
              <a:off x="7581900" y="447675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114706" y="4475079"/>
              <a:ext cx="4727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2" name="Straight Connector 101"/>
          <p:cNvCxnSpPr/>
          <p:nvPr/>
        </p:nvCxnSpPr>
        <p:spPr>
          <a:xfrm>
            <a:off x="4504177" y="2719319"/>
            <a:ext cx="0" cy="4687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4504176" y="3700893"/>
            <a:ext cx="0" cy="4687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p:cNvSpPr txBox="1"/>
              <p:nvPr/>
            </p:nvSpPr>
            <p:spPr>
              <a:xfrm>
                <a:off x="2548833" y="2362200"/>
                <a:ext cx="396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2548833" y="2362200"/>
                <a:ext cx="396904"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2543641" y="2707773"/>
                <a:ext cx="4072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𝐵</m:t>
                          </m:r>
                        </m:e>
                      </m:acc>
                    </m:oMath>
                  </m:oMathPara>
                </a14:m>
                <a:endParaRPr lang="en-US" dirty="0"/>
              </a:p>
            </p:txBody>
          </p:sp>
        </mc:Choice>
        <mc:Fallback xmlns="">
          <p:sp>
            <p:nvSpPr>
              <p:cNvPr id="105" name="TextBox 104"/>
              <p:cNvSpPr txBox="1">
                <a:spLocks noRot="1" noChangeAspect="1" noMove="1" noResize="1" noEditPoints="1" noAdjustHandles="1" noChangeArrowheads="1" noChangeShapeType="1" noTextEdit="1"/>
              </p:cNvSpPr>
              <p:nvPr/>
            </p:nvSpPr>
            <p:spPr>
              <a:xfrm>
                <a:off x="2543641" y="2707773"/>
                <a:ext cx="407291" cy="369332"/>
              </a:xfrm>
              <a:prstGeom prst="rect">
                <a:avLst/>
              </a:prstGeom>
              <a:blipFill>
                <a:blip r:embed="rId3"/>
                <a:stretch>
                  <a:fillRect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2539377" y="3254808"/>
                <a:ext cx="415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𝐷</m:t>
                          </m:r>
                        </m:e>
                      </m:acc>
                    </m:oMath>
                  </m:oMathPara>
                </a14:m>
                <a:endParaRPr lang="en-US" dirty="0"/>
              </a:p>
            </p:txBody>
          </p:sp>
        </mc:Choice>
        <mc:Fallback xmlns="">
          <p:sp>
            <p:nvSpPr>
              <p:cNvPr id="106" name="TextBox 105"/>
              <p:cNvSpPr txBox="1">
                <a:spLocks noRot="1" noChangeAspect="1" noMove="1" noResize="1" noEditPoints="1" noAdjustHandles="1" noChangeArrowheads="1" noChangeShapeType="1" noTextEdit="1"/>
              </p:cNvSpPr>
              <p:nvPr/>
            </p:nvSpPr>
            <p:spPr>
              <a:xfrm>
                <a:off x="2539377" y="3254808"/>
                <a:ext cx="41581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2548899" y="3004916"/>
                <a:ext cx="396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𝐶</m:t>
                      </m:r>
                    </m:oMath>
                  </m:oMathPara>
                </a14:m>
                <a:endParaRPr lang="en-US" dirty="0"/>
              </a:p>
            </p:txBody>
          </p:sp>
        </mc:Choice>
        <mc:Fallback xmlns="">
          <p:sp>
            <p:nvSpPr>
              <p:cNvPr id="107" name="TextBox 106"/>
              <p:cNvSpPr txBox="1">
                <a:spLocks noRot="1" noChangeAspect="1" noMove="1" noResize="1" noEditPoints="1" noAdjustHandles="1" noChangeArrowheads="1" noChangeShapeType="1" noTextEdit="1"/>
              </p:cNvSpPr>
              <p:nvPr/>
            </p:nvSpPr>
            <p:spPr>
              <a:xfrm>
                <a:off x="2548899" y="3004916"/>
                <a:ext cx="396775"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2546238" y="3451775"/>
                <a:ext cx="402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𝐸</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2546238" y="3451775"/>
                <a:ext cx="402097"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2514601" y="3997207"/>
                <a:ext cx="396775"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𝐶</m:t>
                          </m:r>
                        </m:e>
                      </m:acc>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2514601" y="3997207"/>
                <a:ext cx="396775" cy="369909"/>
              </a:xfrm>
              <a:prstGeom prst="rect">
                <a:avLst/>
              </a:prstGeom>
              <a:blipFill>
                <a:blip r:embed="rId7"/>
                <a:stretch>
                  <a:fillRect r="-261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2524123" y="3748554"/>
                <a:ext cx="396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2524123" y="3748554"/>
                <a:ext cx="396775"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2521462" y="4235518"/>
                <a:ext cx="402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𝐸</m:t>
                          </m:r>
                        </m:e>
                      </m:acc>
                    </m:oMath>
                  </m:oMathPara>
                </a14:m>
                <a:endParaRPr lang="en-US" dirty="0"/>
              </a:p>
            </p:txBody>
          </p:sp>
        </mc:Choice>
        <mc:Fallback xmlns="">
          <p:sp>
            <p:nvSpPr>
              <p:cNvPr id="111" name="TextBox 110"/>
              <p:cNvSpPr txBox="1">
                <a:spLocks noRot="1" noChangeAspect="1" noMove="1" noResize="1" noEditPoints="1" noAdjustHandles="1" noChangeArrowheads="1" noChangeShapeType="1" noTextEdit="1"/>
              </p:cNvSpPr>
              <p:nvPr/>
            </p:nvSpPr>
            <p:spPr>
              <a:xfrm>
                <a:off x="2521462" y="4235518"/>
                <a:ext cx="402097" cy="369332"/>
              </a:xfrm>
              <a:prstGeom prst="rect">
                <a:avLst/>
              </a:prstGeom>
              <a:blipFill>
                <a:blip r:embed="rId9"/>
                <a:stretch>
                  <a:fillRect r="-30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5977128" y="3035684"/>
                <a:ext cx="2024592" cy="369909"/>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r>
                        <a:rPr lang="en-US" i="1">
                          <a:latin typeface="Cambria Math"/>
                        </a:rPr>
                        <m:t>𝐴</m:t>
                      </m:r>
                      <m:acc>
                        <m:accPr>
                          <m:chr m:val="̅"/>
                          <m:ctrlPr>
                            <a:rPr lang="en-US" i="1">
                              <a:latin typeface="Cambria Math" panose="02040503050406030204" pitchFamily="18" charset="0"/>
                            </a:rPr>
                          </m:ctrlPr>
                        </m:accPr>
                        <m:e>
                          <m:r>
                            <a:rPr lang="en-US" i="1">
                              <a:latin typeface="Cambria Math"/>
                            </a:rPr>
                            <m:t>𝐵</m:t>
                          </m:r>
                        </m:e>
                      </m:acc>
                      <m:r>
                        <a:rPr lang="en-US" i="1">
                          <a:latin typeface="Cambria Math"/>
                        </a:rPr>
                        <m:t>+</m:t>
                      </m:r>
                      <m:r>
                        <a:rPr lang="en-US" i="1">
                          <a:latin typeface="Cambria Math"/>
                        </a:rPr>
                        <m:t>𝐶</m:t>
                      </m:r>
                      <m:acc>
                        <m:accPr>
                          <m:chr m:val="̅"/>
                          <m:ctrlPr>
                            <a:rPr lang="en-US" i="1">
                              <a:latin typeface="Cambria Math" panose="02040503050406030204" pitchFamily="18" charset="0"/>
                            </a:rPr>
                          </m:ctrlPr>
                        </m:accPr>
                        <m:e>
                          <m:r>
                            <a:rPr lang="en-US" i="1">
                              <a:latin typeface="Cambria Math"/>
                            </a:rPr>
                            <m:t>𝐷</m:t>
                          </m:r>
                        </m:e>
                      </m:acc>
                      <m:r>
                        <a:rPr lang="en-US" i="1">
                          <a:latin typeface="Cambria Math"/>
                        </a:rPr>
                        <m:t>𝐸</m:t>
                      </m:r>
                      <m:r>
                        <a:rPr lang="en-US" i="1">
                          <a:latin typeface="Cambria Math"/>
                        </a:rPr>
                        <m:t>+</m:t>
                      </m:r>
                      <m:r>
                        <a:rPr lang="en-US" i="1">
                          <a:latin typeface="Cambria Math"/>
                        </a:rPr>
                        <m:t>𝐴</m:t>
                      </m:r>
                      <m:acc>
                        <m:accPr>
                          <m:chr m:val="̅"/>
                          <m:ctrlPr>
                            <a:rPr lang="en-US" i="1">
                              <a:latin typeface="Cambria Math" panose="02040503050406030204" pitchFamily="18" charset="0"/>
                            </a:rPr>
                          </m:ctrlPr>
                        </m:accPr>
                        <m:e>
                          <m:r>
                            <a:rPr lang="en-US" i="1">
                              <a:latin typeface="Cambria Math"/>
                            </a:rPr>
                            <m:t>𝐶</m:t>
                          </m:r>
                        </m:e>
                      </m:acc>
                      <m:acc>
                        <m:accPr>
                          <m:chr m:val="̅"/>
                          <m:ctrlPr>
                            <a:rPr lang="en-US" i="1">
                              <a:latin typeface="Cambria Math" panose="02040503050406030204" pitchFamily="18" charset="0"/>
                            </a:rPr>
                          </m:ctrlPr>
                        </m:accPr>
                        <m:e>
                          <m:r>
                            <a:rPr lang="en-US" i="1">
                              <a:latin typeface="Cambria Math"/>
                            </a:rPr>
                            <m:t>𝐸</m:t>
                          </m:r>
                        </m:e>
                      </m:acc>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5977128" y="3035684"/>
                <a:ext cx="2024592" cy="369909"/>
              </a:xfrm>
              <a:prstGeom prst="rect">
                <a:avLst/>
              </a:prstGeom>
              <a:blipFill>
                <a:blip r:embed="rId10"/>
                <a:stretch>
                  <a:fillRect r="-9940"/>
                </a:stretch>
              </a:blipFill>
            </p:spPr>
            <p:txBody>
              <a:bodyPr/>
              <a:lstStyle/>
              <a:p>
                <a:r>
                  <a:rPr lang="en-IN">
                    <a:noFill/>
                  </a:rPr>
                  <a:t> </a:t>
                </a:r>
              </a:p>
            </p:txBody>
          </p:sp>
        </mc:Fallback>
      </mc:AlternateContent>
      <p:sp>
        <p:nvSpPr>
          <p:cNvPr id="113" name="TextBox 112"/>
          <p:cNvSpPr txBox="1"/>
          <p:nvPr/>
        </p:nvSpPr>
        <p:spPr>
          <a:xfrm>
            <a:off x="5758204" y="1965536"/>
            <a:ext cx="345993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 NAND – NAND circuit!!!</a:t>
            </a:r>
          </a:p>
        </p:txBody>
      </p:sp>
      <p:grpSp>
        <p:nvGrpSpPr>
          <p:cNvPr id="145" name="Group 144"/>
          <p:cNvGrpSpPr/>
          <p:nvPr/>
        </p:nvGrpSpPr>
        <p:grpSpPr>
          <a:xfrm>
            <a:off x="4046978" y="2650740"/>
            <a:ext cx="982533" cy="1604307"/>
            <a:chOff x="2776794" y="4327491"/>
            <a:chExt cx="982533" cy="1604307"/>
          </a:xfrm>
        </p:grpSpPr>
        <p:sp>
          <p:nvSpPr>
            <p:cNvPr id="114" name="Oval 113"/>
            <p:cNvSpPr/>
            <p:nvPr/>
          </p:nvSpPr>
          <p:spPr>
            <a:xfrm>
              <a:off x="2776794" y="4327491"/>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855556" y="5043905"/>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843017" y="5794638"/>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622167" y="5043905"/>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611880" y="4815305"/>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586825" y="5304188"/>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p:cNvGrpSpPr/>
          <p:nvPr/>
        </p:nvGrpSpPr>
        <p:grpSpPr>
          <a:xfrm>
            <a:off x="4614352" y="2870917"/>
            <a:ext cx="1776271" cy="1151557"/>
            <a:chOff x="4804611" y="5218859"/>
            <a:chExt cx="1776271" cy="1151557"/>
          </a:xfrm>
        </p:grpSpPr>
        <p:sp>
          <p:nvSpPr>
            <p:cNvPr id="142" name="Rectangle 141"/>
            <p:cNvSpPr/>
            <p:nvPr/>
          </p:nvSpPr>
          <p:spPr>
            <a:xfrm>
              <a:off x="4804611" y="5218859"/>
              <a:ext cx="1317808" cy="1151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p:cNvGrpSpPr/>
            <p:nvPr/>
          </p:nvGrpSpPr>
          <p:grpSpPr>
            <a:xfrm>
              <a:off x="4809474" y="5394588"/>
              <a:ext cx="1771408" cy="800100"/>
              <a:chOff x="6248400" y="5372768"/>
              <a:chExt cx="1771408" cy="800100"/>
            </a:xfrm>
          </p:grpSpPr>
          <p:grpSp>
            <p:nvGrpSpPr>
              <p:cNvPr id="121" name="Group 120"/>
              <p:cNvGrpSpPr/>
              <p:nvPr/>
            </p:nvGrpSpPr>
            <p:grpSpPr>
              <a:xfrm>
                <a:off x="6248400" y="5372768"/>
                <a:ext cx="1771408" cy="800100"/>
                <a:chOff x="6157228" y="1783080"/>
                <a:chExt cx="1968231" cy="800100"/>
              </a:xfrm>
            </p:grpSpPr>
            <p:grpSp>
              <p:nvGrpSpPr>
                <p:cNvPr id="122" name="Group 121"/>
                <p:cNvGrpSpPr/>
                <p:nvPr/>
              </p:nvGrpSpPr>
              <p:grpSpPr>
                <a:xfrm>
                  <a:off x="6512829" y="1783080"/>
                  <a:ext cx="914400" cy="800100"/>
                  <a:chOff x="3649133" y="4343400"/>
                  <a:chExt cx="609600" cy="457200"/>
                </a:xfrm>
              </p:grpSpPr>
              <p:cxnSp>
                <p:nvCxnSpPr>
                  <p:cNvPr id="127" name="Straight Connector 126"/>
                  <p:cNvCxnSpPr/>
                  <p:nvPr/>
                </p:nvCxnSpPr>
                <p:spPr>
                  <a:xfrm>
                    <a:off x="3657600" y="43434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657600" y="48006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Arc 128"/>
                  <p:cNvSpPr/>
                  <p:nvPr/>
                </p:nvSpPr>
                <p:spPr>
                  <a:xfrm>
                    <a:off x="3801533" y="4343400"/>
                    <a:ext cx="457200" cy="4572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0" name="Straight Connector 129"/>
                  <p:cNvCxnSpPr/>
                  <p:nvPr/>
                </p:nvCxnSpPr>
                <p:spPr>
                  <a:xfrm rot="16200000">
                    <a:off x="3420533" y="45720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Connector 122"/>
                <p:cNvCxnSpPr/>
                <p:nvPr/>
              </p:nvCxnSpPr>
              <p:spPr>
                <a:xfrm>
                  <a:off x="6157228" y="1922781"/>
                  <a:ext cx="342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157228" y="2430779"/>
                  <a:ext cx="342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439659" y="2167088"/>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157228" y="2168759"/>
                  <a:ext cx="342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Oval 139"/>
              <p:cNvSpPr/>
              <p:nvPr/>
            </p:nvSpPr>
            <p:spPr>
              <a:xfrm>
                <a:off x="7402588" y="5704706"/>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3" name="Group 152"/>
          <p:cNvGrpSpPr/>
          <p:nvPr/>
        </p:nvGrpSpPr>
        <p:grpSpPr>
          <a:xfrm>
            <a:off x="7924800" y="3700894"/>
            <a:ext cx="2133600" cy="2699907"/>
            <a:chOff x="6400800" y="3700893"/>
            <a:chExt cx="2133600" cy="2699907"/>
          </a:xfrm>
        </p:grpSpPr>
        <p:sp>
          <p:nvSpPr>
            <p:cNvPr id="152" name="Rectangle 151"/>
            <p:cNvSpPr/>
            <p:nvPr/>
          </p:nvSpPr>
          <p:spPr>
            <a:xfrm>
              <a:off x="6400800" y="3700893"/>
              <a:ext cx="2133600" cy="2699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2"/>
            <p:cNvPicPr>
              <a:picLocks noChangeAspect="1" noChangeArrowheads="1"/>
            </p:cNvPicPr>
            <p:nvPr/>
          </p:nvPicPr>
          <p:blipFill rotWithShape="1">
            <a:blip r:embed="rId11">
              <a:extLst>
                <a:ext uri="{28A0092B-C50C-407E-A947-70E740481C1C}">
                  <a14:useLocalDpi xmlns:a14="http://schemas.microsoft.com/office/drawing/2010/main" val="0"/>
                </a:ext>
              </a:extLst>
            </a:blip>
            <a:srcRect l="5460" r="52108" b="61273"/>
            <a:stretch/>
          </p:blipFill>
          <p:spPr bwMode="auto">
            <a:xfrm>
              <a:off x="6634897" y="5421175"/>
              <a:ext cx="1616675" cy="82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7" name="TextBox 146"/>
            <p:cNvSpPr txBox="1"/>
            <p:nvPr/>
          </p:nvSpPr>
          <p:spPr>
            <a:xfrm rot="5400000">
              <a:off x="7224264" y="4746111"/>
              <a:ext cx="437940" cy="646331"/>
            </a:xfrm>
            <a:prstGeom prst="rect">
              <a:avLst/>
            </a:prstGeom>
            <a:noFill/>
          </p:spPr>
          <p:txBody>
            <a:bodyPr wrap="none" rtlCol="0">
              <a:spAutoFit/>
            </a:bodyPr>
            <a:lstStyle/>
            <a:p>
              <a:r>
                <a:rPr lang="en-US" sz="3600" b="1" dirty="0">
                  <a:sym typeface="Symbol"/>
                </a:rPr>
                <a:t></a:t>
              </a:r>
              <a:endParaRPr lang="en-US" sz="3600" b="1" dirty="0"/>
            </a:p>
          </p:txBody>
        </p:sp>
        <p:pic>
          <p:nvPicPr>
            <p:cNvPr id="148" name="Picture 4"/>
            <p:cNvPicPr>
              <a:picLocks noChangeAspect="1" noChangeArrowheads="1"/>
            </p:cNvPicPr>
            <p:nvPr/>
          </p:nvPicPr>
          <p:blipFill rotWithShape="1">
            <a:blip r:embed="rId12">
              <a:extLst>
                <a:ext uri="{28A0092B-C50C-407E-A947-70E740481C1C}">
                  <a14:useLocalDpi xmlns:a14="http://schemas.microsoft.com/office/drawing/2010/main" val="0"/>
                </a:ext>
              </a:extLst>
            </a:blip>
            <a:srcRect l="29324" t="55755" r="45143" b="22668"/>
            <a:stretch/>
          </p:blipFill>
          <p:spPr bwMode="auto">
            <a:xfrm>
              <a:off x="6688728" y="3924675"/>
              <a:ext cx="1581665" cy="869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Oval 148"/>
            <p:cNvSpPr/>
            <p:nvPr/>
          </p:nvSpPr>
          <p:spPr>
            <a:xfrm>
              <a:off x="6898793" y="4138333"/>
              <a:ext cx="137160" cy="1347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898793" y="4531147"/>
              <a:ext cx="137160" cy="1347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7889551" y="5731635"/>
              <a:ext cx="137160" cy="1347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TextBox 119">
            <a:extLst>
              <a:ext uri="{FF2B5EF4-FFF2-40B4-BE49-F238E27FC236}">
                <a16:creationId xmlns="" xmlns:a16="http://schemas.microsoft.com/office/drawing/2014/main" id="{F7B51928-F25C-461B-8ACA-64F43CEE228F}"/>
              </a:ext>
            </a:extLst>
          </p:cNvPr>
          <p:cNvSpPr txBox="1"/>
          <p:nvPr/>
        </p:nvSpPr>
        <p:spPr>
          <a:xfrm>
            <a:off x="895700" y="1445894"/>
            <a:ext cx="6093724" cy="369332"/>
          </a:xfrm>
          <a:prstGeom prst="rect">
            <a:avLst/>
          </a:prstGeom>
          <a:noFill/>
        </p:spPr>
        <p:txBody>
          <a:bodyPr wrap="square">
            <a:spAutoFit/>
          </a:bodyPr>
          <a:lstStyle/>
          <a:p>
            <a:r>
              <a:rPr lang="en-US" dirty="0"/>
              <a:t>Implementing SOP expressions using NAND gates:</a:t>
            </a:r>
          </a:p>
        </p:txBody>
      </p:sp>
    </p:spTree>
    <p:extLst>
      <p:ext uri="{BB962C8B-B14F-4D97-AF65-F5344CB8AC3E}">
        <p14:creationId xmlns:p14="http://schemas.microsoft.com/office/powerpoint/2010/main" val="327941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6038"/>
            <a:ext cx="11028363" cy="1189038"/>
          </a:xfrm>
        </p:spPr>
        <p:txBody>
          <a:bodyPr>
            <a:normAutofit/>
          </a:bodyPr>
          <a:lstStyle/>
          <a:p>
            <a:r>
              <a:rPr lang="en-US" dirty="0">
                <a:solidFill>
                  <a:schemeClr val="tx1"/>
                </a:solidFill>
              </a:rPr>
              <a:t/>
            </a:r>
            <a:br>
              <a:rPr lang="en-US" dirty="0">
                <a:solidFill>
                  <a:schemeClr val="tx1"/>
                </a:solidFill>
              </a:rPr>
            </a:br>
            <a:r>
              <a:rPr lang="en-US" sz="2400" dirty="0">
                <a:solidFill>
                  <a:schemeClr val="tx1"/>
                </a:solidFill>
              </a:rPr>
              <a:t>Converting POS to NOR – NOR Circuits </a:t>
            </a:r>
            <a:endParaRPr lang="en-US" dirty="0">
              <a:solidFill>
                <a:schemeClr val="tx1"/>
              </a:solidFill>
            </a:endParaRPr>
          </a:p>
        </p:txBody>
      </p:sp>
      <p:grpSp>
        <p:nvGrpSpPr>
          <p:cNvPr id="7" name="Group 6"/>
          <p:cNvGrpSpPr>
            <a:grpSpLocks noChangeAspect="1"/>
          </p:cNvGrpSpPr>
          <p:nvPr/>
        </p:nvGrpSpPr>
        <p:grpSpPr>
          <a:xfrm>
            <a:off x="2714100" y="2792513"/>
            <a:ext cx="1851660" cy="1543050"/>
            <a:chOff x="5981700" y="3619500"/>
            <a:chExt cx="2286000" cy="1714500"/>
          </a:xfrm>
        </p:grpSpPr>
        <p:cxnSp>
          <p:nvCxnSpPr>
            <p:cNvPr id="8" name="Straight Connector 7"/>
            <p:cNvCxnSpPr/>
            <p:nvPr/>
          </p:nvCxnSpPr>
          <p:spPr>
            <a:xfrm>
              <a:off x="6438900" y="40767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38900" y="48768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981700" y="4229103"/>
              <a:ext cx="571500" cy="14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81700" y="473709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981700" y="3619500"/>
              <a:ext cx="1645920" cy="1714500"/>
              <a:chOff x="5486400" y="4038600"/>
              <a:chExt cx="1097280" cy="1143000"/>
            </a:xfrm>
          </p:grpSpPr>
          <p:sp>
            <p:nvSpPr>
              <p:cNvPr id="15" name="Arc 14"/>
              <p:cNvSpPr/>
              <p:nvPr/>
            </p:nvSpPr>
            <p:spPr>
              <a:xfrm>
                <a:off x="5707380" y="4343400"/>
                <a:ext cx="182880" cy="5334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a:off x="5486400" y="4343400"/>
                <a:ext cx="1097280" cy="838200"/>
              </a:xfrm>
              <a:prstGeom prst="arc">
                <a:avLst>
                  <a:gd name="adj1" fmla="val 16341749"/>
                  <a:gd name="adj2" fmla="val 2053271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flipV="1">
                <a:off x="5486400" y="4038600"/>
                <a:ext cx="1097280" cy="838200"/>
              </a:xfrm>
              <a:prstGeom prst="arc">
                <a:avLst>
                  <a:gd name="adj1" fmla="val 16341749"/>
                  <a:gd name="adj2" fmla="val 2058252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3" name="Straight Connector 12"/>
            <p:cNvCxnSpPr/>
            <p:nvPr/>
          </p:nvCxnSpPr>
          <p:spPr>
            <a:xfrm>
              <a:off x="7581900" y="447675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81700" y="4483100"/>
              <a:ext cx="6057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a:grpSpLocks noChangeAspect="1"/>
          </p:cNvGrpSpPr>
          <p:nvPr/>
        </p:nvGrpSpPr>
        <p:grpSpPr>
          <a:xfrm>
            <a:off x="2714100" y="3630161"/>
            <a:ext cx="1851660" cy="1543050"/>
            <a:chOff x="5981700" y="3619500"/>
            <a:chExt cx="2286000" cy="1714500"/>
          </a:xfrm>
        </p:grpSpPr>
        <p:cxnSp>
          <p:nvCxnSpPr>
            <p:cNvPr id="19" name="Straight Connector 18"/>
            <p:cNvCxnSpPr/>
            <p:nvPr/>
          </p:nvCxnSpPr>
          <p:spPr>
            <a:xfrm>
              <a:off x="6438900" y="40767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38900" y="48768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981700" y="4229103"/>
              <a:ext cx="571500" cy="14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81700" y="473709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981700" y="3619500"/>
              <a:ext cx="1645920" cy="1714500"/>
              <a:chOff x="5486400" y="4038600"/>
              <a:chExt cx="1097280" cy="1143000"/>
            </a:xfrm>
          </p:grpSpPr>
          <p:sp>
            <p:nvSpPr>
              <p:cNvPr id="26" name="Arc 25"/>
              <p:cNvSpPr/>
              <p:nvPr/>
            </p:nvSpPr>
            <p:spPr>
              <a:xfrm>
                <a:off x="5707380" y="4343400"/>
                <a:ext cx="182880" cy="5334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a:off x="5486400" y="4343400"/>
                <a:ext cx="1097280" cy="838200"/>
              </a:xfrm>
              <a:prstGeom prst="arc">
                <a:avLst>
                  <a:gd name="adj1" fmla="val 16341749"/>
                  <a:gd name="adj2" fmla="val 2053271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V="1">
                <a:off x="5486400" y="4038600"/>
                <a:ext cx="1097280" cy="838200"/>
              </a:xfrm>
              <a:prstGeom prst="arc">
                <a:avLst>
                  <a:gd name="adj1" fmla="val 16341749"/>
                  <a:gd name="adj2" fmla="val 2058252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4" name="Straight Connector 23"/>
            <p:cNvCxnSpPr/>
            <p:nvPr/>
          </p:nvCxnSpPr>
          <p:spPr>
            <a:xfrm>
              <a:off x="7581900" y="447675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81700" y="4483100"/>
              <a:ext cx="6057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556547" y="3164940"/>
            <a:ext cx="1813320" cy="800100"/>
            <a:chOff x="6110659" y="1783080"/>
            <a:chExt cx="2014800" cy="800100"/>
          </a:xfrm>
        </p:grpSpPr>
        <p:grpSp>
          <p:nvGrpSpPr>
            <p:cNvPr id="30" name="Group 29"/>
            <p:cNvGrpSpPr/>
            <p:nvPr/>
          </p:nvGrpSpPr>
          <p:grpSpPr>
            <a:xfrm>
              <a:off x="6512829" y="1783080"/>
              <a:ext cx="914400" cy="800100"/>
              <a:chOff x="3649133" y="4343400"/>
              <a:chExt cx="609600" cy="457200"/>
            </a:xfrm>
          </p:grpSpPr>
          <p:cxnSp>
            <p:nvCxnSpPr>
              <p:cNvPr id="35" name="Straight Connector 34"/>
              <p:cNvCxnSpPr/>
              <p:nvPr/>
            </p:nvCxnSpPr>
            <p:spPr>
              <a:xfrm>
                <a:off x="3657600" y="43434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57600" y="48006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p:cNvSpPr/>
              <p:nvPr/>
            </p:nvSpPr>
            <p:spPr>
              <a:xfrm>
                <a:off x="3801533" y="4343400"/>
                <a:ext cx="457200" cy="4572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Connector 37"/>
              <p:cNvCxnSpPr/>
              <p:nvPr/>
            </p:nvCxnSpPr>
            <p:spPr>
              <a:xfrm rot="16200000">
                <a:off x="3420533" y="45720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a:xfrm>
              <a:off x="6110659" y="1922781"/>
              <a:ext cx="40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110659" y="2430779"/>
              <a:ext cx="40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439659" y="218313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110659" y="2176780"/>
              <a:ext cx="406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a:off x="4556547" y="2705101"/>
            <a:ext cx="0" cy="599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565760" y="3822033"/>
            <a:ext cx="0" cy="599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2348896" y="2362108"/>
                <a:ext cx="396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2348896" y="2362108"/>
                <a:ext cx="396904"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2343704" y="2695345"/>
                <a:ext cx="4072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𝐵</m:t>
                          </m:r>
                        </m:e>
                      </m:acc>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2343704" y="2695345"/>
                <a:ext cx="407291" cy="369332"/>
              </a:xfrm>
              <a:prstGeom prst="rect">
                <a:avLst/>
              </a:prstGeom>
              <a:blipFill>
                <a:blip r:embed="rId3"/>
                <a:stretch>
                  <a:fillRect r="-1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2339440" y="3368662"/>
                <a:ext cx="415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𝐷</m:t>
                          </m:r>
                        </m:e>
                      </m:acc>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2339440" y="3368662"/>
                <a:ext cx="41581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2348962" y="3118770"/>
                <a:ext cx="396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𝐶</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2348962" y="3118770"/>
                <a:ext cx="396775"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346301" y="3565629"/>
                <a:ext cx="402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𝐸</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2346301" y="3565629"/>
                <a:ext cx="402097"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2314664" y="4241718"/>
                <a:ext cx="396775"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𝐶</m:t>
                          </m:r>
                        </m:e>
                      </m:acc>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2314664" y="4241718"/>
                <a:ext cx="396775" cy="369909"/>
              </a:xfrm>
              <a:prstGeom prst="rect">
                <a:avLst/>
              </a:prstGeom>
              <a:blipFill>
                <a:blip r:embed="rId7"/>
                <a:stretch>
                  <a:fillRect r="-261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2324186" y="3993065"/>
                <a:ext cx="396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2324186" y="3993065"/>
                <a:ext cx="396775"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2321525" y="4480029"/>
                <a:ext cx="402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𝐸</m:t>
                          </m:r>
                        </m:e>
                      </m:acc>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2321525" y="4480029"/>
                <a:ext cx="402097" cy="369332"/>
              </a:xfrm>
              <a:prstGeom prst="rect">
                <a:avLst/>
              </a:prstGeom>
              <a:blipFill>
                <a:blip r:embed="rId9"/>
                <a:stretch>
                  <a:fillRect r="-3030"/>
                </a:stretch>
              </a:blipFill>
            </p:spPr>
            <p:txBody>
              <a:bodyPr/>
              <a:lstStyle/>
              <a:p>
                <a:r>
                  <a:rPr lang="en-IN">
                    <a:noFill/>
                  </a:rPr>
                  <a:t> </a:t>
                </a:r>
              </a:p>
            </p:txBody>
          </p:sp>
        </mc:Fallback>
      </mc:AlternateContent>
      <p:grpSp>
        <p:nvGrpSpPr>
          <p:cNvPr id="49" name="Group 48"/>
          <p:cNvGrpSpPr/>
          <p:nvPr/>
        </p:nvGrpSpPr>
        <p:grpSpPr>
          <a:xfrm>
            <a:off x="2731333" y="2133600"/>
            <a:ext cx="1825214" cy="1143000"/>
            <a:chOff x="5410200" y="4038600"/>
            <a:chExt cx="1825214" cy="1143000"/>
          </a:xfrm>
        </p:grpSpPr>
        <p:cxnSp>
          <p:nvCxnSpPr>
            <p:cNvPr id="50" name="Straight Connector 49"/>
            <p:cNvCxnSpPr/>
            <p:nvPr/>
          </p:nvCxnSpPr>
          <p:spPr>
            <a:xfrm>
              <a:off x="5791200" y="4343400"/>
              <a:ext cx="27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91200" y="4876800"/>
              <a:ext cx="27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410200" y="4445001"/>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410200" y="4783666"/>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5486400" y="4038600"/>
              <a:ext cx="1097280" cy="1143000"/>
              <a:chOff x="5486400" y="4038600"/>
              <a:chExt cx="1097280" cy="1143000"/>
            </a:xfrm>
          </p:grpSpPr>
          <p:sp>
            <p:nvSpPr>
              <p:cNvPr id="56" name="Arc 55"/>
              <p:cNvSpPr/>
              <p:nvPr/>
            </p:nvSpPr>
            <p:spPr>
              <a:xfrm>
                <a:off x="5707380" y="4343400"/>
                <a:ext cx="182880" cy="5334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a:off x="5486400" y="4343400"/>
                <a:ext cx="1097280" cy="838200"/>
              </a:xfrm>
              <a:prstGeom prst="arc">
                <a:avLst>
                  <a:gd name="adj1" fmla="val 16341749"/>
                  <a:gd name="adj2" fmla="val 20701407"/>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flipV="1">
                <a:off x="5486400" y="4038600"/>
                <a:ext cx="1097280" cy="838200"/>
              </a:xfrm>
              <a:prstGeom prst="arc">
                <a:avLst>
                  <a:gd name="adj1" fmla="val 16341749"/>
                  <a:gd name="adj2" fmla="val 2058252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Connector 54"/>
            <p:cNvCxnSpPr/>
            <p:nvPr/>
          </p:nvCxnSpPr>
          <p:spPr>
            <a:xfrm>
              <a:off x="6553200" y="4610100"/>
              <a:ext cx="6822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2" name="TextBox 61"/>
              <p:cNvSpPr txBox="1"/>
              <p:nvPr/>
            </p:nvSpPr>
            <p:spPr>
              <a:xfrm>
                <a:off x="6172201" y="3157548"/>
                <a:ext cx="3541931" cy="369909"/>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a:rPr>
                            <m:t>𝐴</m:t>
                          </m:r>
                          <m:r>
                            <a:rPr lang="en-US" i="1">
                              <a:latin typeface="Cambria Math"/>
                            </a:rPr>
                            <m:t>+</m:t>
                          </m:r>
                          <m:acc>
                            <m:accPr>
                              <m:chr m:val="̅"/>
                              <m:ctrlPr>
                                <a:rPr lang="en-US" i="1">
                                  <a:latin typeface="Cambria Math" panose="02040503050406030204" pitchFamily="18" charset="0"/>
                                </a:rPr>
                              </m:ctrlPr>
                            </m:accPr>
                            <m:e>
                              <m:r>
                                <a:rPr lang="en-US" i="1">
                                  <a:latin typeface="Cambria Math"/>
                                </a:rPr>
                                <m:t>𝐵</m:t>
                              </m:r>
                            </m:e>
                          </m:acc>
                        </m:e>
                      </m:d>
                      <m:r>
                        <a:rPr lang="en-US" i="1">
                          <a:latin typeface="Cambria Math"/>
                          <a:sym typeface="Symbol"/>
                        </a:rPr>
                        <m:t></m:t>
                      </m:r>
                      <m:d>
                        <m:dPr>
                          <m:ctrlPr>
                            <a:rPr lang="en-US" i="1">
                              <a:latin typeface="Cambria Math" panose="02040503050406030204" pitchFamily="18" charset="0"/>
                            </a:rPr>
                          </m:ctrlPr>
                        </m:dPr>
                        <m:e>
                          <m:r>
                            <a:rPr lang="en-US" i="1">
                              <a:latin typeface="Cambria Math"/>
                            </a:rPr>
                            <m:t>𝐶</m:t>
                          </m:r>
                          <m:r>
                            <a:rPr lang="en-US" i="1">
                              <a:latin typeface="Cambria Math"/>
                            </a:rPr>
                            <m:t>+</m:t>
                          </m:r>
                          <m:acc>
                            <m:accPr>
                              <m:chr m:val="̅"/>
                              <m:ctrlPr>
                                <a:rPr lang="en-US" i="1">
                                  <a:latin typeface="Cambria Math" panose="02040503050406030204" pitchFamily="18" charset="0"/>
                                </a:rPr>
                              </m:ctrlPr>
                            </m:accPr>
                            <m:e>
                              <m:r>
                                <a:rPr lang="en-US" i="1">
                                  <a:latin typeface="Cambria Math"/>
                                </a:rPr>
                                <m:t>𝐷</m:t>
                              </m:r>
                            </m:e>
                          </m:acc>
                          <m:r>
                            <a:rPr lang="en-US" i="1">
                              <a:latin typeface="Cambria Math"/>
                            </a:rPr>
                            <m:t>+</m:t>
                          </m:r>
                          <m:r>
                            <a:rPr lang="en-US" i="1">
                              <a:latin typeface="Cambria Math"/>
                            </a:rPr>
                            <m:t>𝐸</m:t>
                          </m:r>
                        </m:e>
                      </m:d>
                      <m:r>
                        <a:rPr lang="en-US" i="1">
                          <a:latin typeface="Cambria Math"/>
                          <a:sym typeface="Symbol"/>
                        </a:rPr>
                        <m:t></m:t>
                      </m:r>
                      <m:d>
                        <m:dPr>
                          <m:ctrlPr>
                            <a:rPr lang="en-US" i="1">
                              <a:latin typeface="Cambria Math" panose="02040503050406030204" pitchFamily="18" charset="0"/>
                            </a:rPr>
                          </m:ctrlPr>
                        </m:dPr>
                        <m:e>
                          <m:r>
                            <a:rPr lang="en-US" i="1">
                              <a:latin typeface="Cambria Math"/>
                            </a:rPr>
                            <m:t>𝐴</m:t>
                          </m:r>
                          <m:r>
                            <a:rPr lang="en-US" i="1">
                              <a:latin typeface="Cambria Math"/>
                            </a:rPr>
                            <m:t>+</m:t>
                          </m:r>
                          <m:acc>
                            <m:accPr>
                              <m:chr m:val="̅"/>
                              <m:ctrlPr>
                                <a:rPr lang="en-US" i="1">
                                  <a:latin typeface="Cambria Math" panose="02040503050406030204" pitchFamily="18" charset="0"/>
                                </a:rPr>
                              </m:ctrlPr>
                            </m:accPr>
                            <m:e>
                              <m:r>
                                <a:rPr lang="en-US" i="1">
                                  <a:latin typeface="Cambria Math"/>
                                </a:rPr>
                                <m:t>𝐶</m:t>
                              </m:r>
                            </m:e>
                          </m:acc>
                          <m:r>
                            <a:rPr lang="en-US" i="1">
                              <a:latin typeface="Cambria Math"/>
                            </a:rPr>
                            <m:t>+</m:t>
                          </m:r>
                          <m:acc>
                            <m:accPr>
                              <m:chr m:val="̅"/>
                              <m:ctrlPr>
                                <a:rPr lang="en-US" i="1">
                                  <a:latin typeface="Cambria Math" panose="02040503050406030204" pitchFamily="18" charset="0"/>
                                </a:rPr>
                              </m:ctrlPr>
                            </m:accPr>
                            <m:e>
                              <m:r>
                                <a:rPr lang="en-US" i="1">
                                  <a:latin typeface="Cambria Math"/>
                                </a:rPr>
                                <m:t>𝐸</m:t>
                              </m:r>
                            </m:e>
                          </m:acc>
                        </m:e>
                      </m:d>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6172201" y="3157548"/>
                <a:ext cx="3541931" cy="369909"/>
              </a:xfrm>
              <a:prstGeom prst="rect">
                <a:avLst/>
              </a:prstGeom>
              <a:blipFill>
                <a:blip r:embed="rId10"/>
                <a:stretch>
                  <a:fillRect r="-2582"/>
                </a:stretch>
              </a:blipFill>
            </p:spPr>
            <p:txBody>
              <a:bodyPr/>
              <a:lstStyle/>
              <a:p>
                <a:r>
                  <a:rPr lang="en-IN">
                    <a:noFill/>
                  </a:rPr>
                  <a:t> </a:t>
                </a:r>
              </a:p>
            </p:txBody>
          </p:sp>
        </mc:Fallback>
      </mc:AlternateContent>
      <p:sp>
        <p:nvSpPr>
          <p:cNvPr id="63" name="TextBox 62"/>
          <p:cNvSpPr txBox="1"/>
          <p:nvPr/>
        </p:nvSpPr>
        <p:spPr>
          <a:xfrm>
            <a:off x="5562600" y="2177919"/>
            <a:ext cx="3048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An OR – AND circuit!!!</a:t>
            </a:r>
          </a:p>
        </p:txBody>
      </p:sp>
      <p:grpSp>
        <p:nvGrpSpPr>
          <p:cNvPr id="64" name="Group 63"/>
          <p:cNvGrpSpPr/>
          <p:nvPr/>
        </p:nvGrpSpPr>
        <p:grpSpPr>
          <a:xfrm>
            <a:off x="3878536" y="2639583"/>
            <a:ext cx="1039964" cy="1823390"/>
            <a:chOff x="2776794" y="4343533"/>
            <a:chExt cx="1039964" cy="1823390"/>
          </a:xfrm>
        </p:grpSpPr>
        <p:sp>
          <p:nvSpPr>
            <p:cNvPr id="65" name="Oval 64"/>
            <p:cNvSpPr/>
            <p:nvPr/>
          </p:nvSpPr>
          <p:spPr>
            <a:xfrm>
              <a:off x="2776794" y="4343533"/>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911597" y="5204740"/>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908520" y="6029763"/>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679305" y="5188698"/>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679305" y="4935452"/>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679598" y="5457402"/>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4395006" y="2697079"/>
            <a:ext cx="2057400" cy="1714500"/>
            <a:chOff x="6629400" y="4318870"/>
            <a:chExt cx="2057400" cy="1714500"/>
          </a:xfrm>
        </p:grpSpPr>
        <p:grpSp>
          <p:nvGrpSpPr>
            <p:cNvPr id="99" name="Group 98"/>
            <p:cNvGrpSpPr/>
            <p:nvPr/>
          </p:nvGrpSpPr>
          <p:grpSpPr>
            <a:xfrm>
              <a:off x="6629400" y="4318870"/>
              <a:ext cx="2057400" cy="1714500"/>
              <a:chOff x="6629400" y="4318870"/>
              <a:chExt cx="2057400" cy="1714500"/>
            </a:xfrm>
          </p:grpSpPr>
          <p:sp>
            <p:nvSpPr>
              <p:cNvPr id="72" name="Rectangle 71"/>
              <p:cNvSpPr/>
              <p:nvPr/>
            </p:nvSpPr>
            <p:spPr>
              <a:xfrm>
                <a:off x="6930580" y="4579454"/>
                <a:ext cx="1527620" cy="1286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6629400" y="4318870"/>
                <a:ext cx="2057400" cy="1714500"/>
                <a:chOff x="5981700" y="3619500"/>
                <a:chExt cx="2286000" cy="1714500"/>
              </a:xfrm>
            </p:grpSpPr>
            <p:cxnSp>
              <p:nvCxnSpPr>
                <p:cNvPr id="86" name="Straight Connector 85"/>
                <p:cNvCxnSpPr/>
                <p:nvPr/>
              </p:nvCxnSpPr>
              <p:spPr>
                <a:xfrm>
                  <a:off x="6438900" y="40767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438900" y="48768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210300" y="4221081"/>
                  <a:ext cx="342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227444" y="4737099"/>
                  <a:ext cx="3257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981700" y="3619500"/>
                  <a:ext cx="1645920" cy="1714500"/>
                  <a:chOff x="5486400" y="4038600"/>
                  <a:chExt cx="1097280" cy="1143000"/>
                </a:xfrm>
              </p:grpSpPr>
              <p:sp>
                <p:nvSpPr>
                  <p:cNvPr id="93" name="Arc 92"/>
                  <p:cNvSpPr/>
                  <p:nvPr/>
                </p:nvSpPr>
                <p:spPr>
                  <a:xfrm>
                    <a:off x="5707380" y="4343400"/>
                    <a:ext cx="182880" cy="5334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93"/>
                  <p:cNvSpPr/>
                  <p:nvPr/>
                </p:nvSpPr>
                <p:spPr>
                  <a:xfrm>
                    <a:off x="5486400" y="4343400"/>
                    <a:ext cx="1097280" cy="838200"/>
                  </a:xfrm>
                  <a:prstGeom prst="arc">
                    <a:avLst>
                      <a:gd name="adj1" fmla="val 16341749"/>
                      <a:gd name="adj2" fmla="val 2053271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Arc 94"/>
                  <p:cNvSpPr/>
                  <p:nvPr/>
                </p:nvSpPr>
                <p:spPr>
                  <a:xfrm flipV="1">
                    <a:off x="5486400" y="4038600"/>
                    <a:ext cx="1097280" cy="838200"/>
                  </a:xfrm>
                  <a:prstGeom prst="arc">
                    <a:avLst>
                      <a:gd name="adj1" fmla="val 16341749"/>
                      <a:gd name="adj2" fmla="val 2058252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1" name="Straight Connector 90"/>
                <p:cNvCxnSpPr/>
                <p:nvPr/>
              </p:nvCxnSpPr>
              <p:spPr>
                <a:xfrm>
                  <a:off x="7581900" y="4492792"/>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210300" y="4483100"/>
                  <a:ext cx="37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0" name="Oval 99"/>
            <p:cNvSpPr/>
            <p:nvPr/>
          </p:nvSpPr>
          <p:spPr>
            <a:xfrm>
              <a:off x="8062317" y="5113890"/>
              <a:ext cx="137160" cy="1371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TextBox 101"/>
          <p:cNvSpPr txBox="1"/>
          <p:nvPr/>
        </p:nvSpPr>
        <p:spPr>
          <a:xfrm>
            <a:off x="5482389" y="2168260"/>
            <a:ext cx="320842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An NOR – NOR circuit!!!</a:t>
            </a:r>
          </a:p>
        </p:txBody>
      </p:sp>
      <p:grpSp>
        <p:nvGrpSpPr>
          <p:cNvPr id="118" name="Group 117"/>
          <p:cNvGrpSpPr/>
          <p:nvPr/>
        </p:nvGrpSpPr>
        <p:grpSpPr>
          <a:xfrm>
            <a:off x="7830065" y="3678652"/>
            <a:ext cx="2133600" cy="2699907"/>
            <a:chOff x="5486400" y="3678651"/>
            <a:chExt cx="2133600" cy="2699907"/>
          </a:xfrm>
        </p:grpSpPr>
        <p:sp>
          <p:nvSpPr>
            <p:cNvPr id="117" name="Rectangle 116"/>
            <p:cNvSpPr/>
            <p:nvPr/>
          </p:nvSpPr>
          <p:spPr>
            <a:xfrm>
              <a:off x="5486400" y="3678651"/>
              <a:ext cx="2133600" cy="2699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2"/>
            <p:cNvPicPr>
              <a:picLocks noChangeAspect="1" noChangeArrowheads="1"/>
            </p:cNvPicPr>
            <p:nvPr/>
          </p:nvPicPr>
          <p:blipFill rotWithShape="1">
            <a:blip r:embed="rId11">
              <a:extLst>
                <a:ext uri="{28A0092B-C50C-407E-A947-70E740481C1C}">
                  <a14:useLocalDpi xmlns:a14="http://schemas.microsoft.com/office/drawing/2010/main" val="0"/>
                </a:ext>
              </a:extLst>
            </a:blip>
            <a:srcRect l="5460" r="52108" b="61273"/>
            <a:stretch/>
          </p:blipFill>
          <p:spPr bwMode="auto">
            <a:xfrm>
              <a:off x="5737369" y="3986095"/>
              <a:ext cx="1616675" cy="82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4" name="TextBox 103"/>
            <p:cNvSpPr txBox="1"/>
            <p:nvPr/>
          </p:nvSpPr>
          <p:spPr>
            <a:xfrm rot="5400000">
              <a:off x="6326736" y="4705440"/>
              <a:ext cx="437940" cy="646331"/>
            </a:xfrm>
            <a:prstGeom prst="rect">
              <a:avLst/>
            </a:prstGeom>
            <a:noFill/>
          </p:spPr>
          <p:txBody>
            <a:bodyPr wrap="none" rtlCol="0">
              <a:spAutoFit/>
            </a:bodyPr>
            <a:lstStyle/>
            <a:p>
              <a:r>
                <a:rPr lang="en-US" sz="3600" b="1" dirty="0">
                  <a:sym typeface="Symbol"/>
                </a:rPr>
                <a:t></a:t>
              </a:r>
              <a:endParaRPr lang="en-US" sz="3600" b="1" dirty="0"/>
            </a:p>
          </p:txBody>
        </p:sp>
        <p:pic>
          <p:nvPicPr>
            <p:cNvPr id="105" name="Picture 4"/>
            <p:cNvPicPr>
              <a:picLocks noChangeAspect="1" noChangeArrowheads="1"/>
            </p:cNvPicPr>
            <p:nvPr/>
          </p:nvPicPr>
          <p:blipFill rotWithShape="1">
            <a:blip r:embed="rId12">
              <a:extLst>
                <a:ext uri="{28A0092B-C50C-407E-A947-70E740481C1C}">
                  <a14:useLocalDpi xmlns:a14="http://schemas.microsoft.com/office/drawing/2010/main" val="0"/>
                </a:ext>
              </a:extLst>
            </a:blip>
            <a:srcRect l="29324" t="55755" r="45143" b="22668"/>
            <a:stretch/>
          </p:blipFill>
          <p:spPr bwMode="auto">
            <a:xfrm>
              <a:off x="5791200" y="5284095"/>
              <a:ext cx="1581665" cy="869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Oval 105"/>
            <p:cNvSpPr/>
            <p:nvPr/>
          </p:nvSpPr>
          <p:spPr>
            <a:xfrm>
              <a:off x="6001265" y="4097662"/>
              <a:ext cx="137160" cy="1347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6001265" y="4490476"/>
              <a:ext cx="137160" cy="1347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992023" y="5690964"/>
              <a:ext cx="137160" cy="1347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TextBox 95">
            <a:extLst>
              <a:ext uri="{FF2B5EF4-FFF2-40B4-BE49-F238E27FC236}">
                <a16:creationId xmlns="" xmlns:a16="http://schemas.microsoft.com/office/drawing/2014/main" id="{9DA1088B-1D3C-48AF-AD24-D6221C2FBE8F}"/>
              </a:ext>
            </a:extLst>
          </p:cNvPr>
          <p:cNvSpPr txBox="1"/>
          <p:nvPr/>
        </p:nvSpPr>
        <p:spPr>
          <a:xfrm>
            <a:off x="803587" y="1260620"/>
            <a:ext cx="6141492" cy="369332"/>
          </a:xfrm>
          <a:prstGeom prst="rect">
            <a:avLst/>
          </a:prstGeom>
          <a:noFill/>
        </p:spPr>
        <p:txBody>
          <a:bodyPr wrap="square">
            <a:spAutoFit/>
          </a:bodyPr>
          <a:lstStyle/>
          <a:p>
            <a:r>
              <a:rPr lang="en-US" dirty="0"/>
              <a:t>Implementing POS expressions using NOR gates:</a:t>
            </a:r>
          </a:p>
        </p:txBody>
      </p:sp>
    </p:spTree>
    <p:extLst>
      <p:ext uri="{BB962C8B-B14F-4D97-AF65-F5344CB8AC3E}">
        <p14:creationId xmlns:p14="http://schemas.microsoft.com/office/powerpoint/2010/main" val="386928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69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3319" y="2236486"/>
            <a:ext cx="11029616" cy="988332"/>
          </a:xfrm>
        </p:spPr>
        <p:txBody>
          <a:bodyPr>
            <a:normAutofit/>
          </a:bodyPr>
          <a:lstStyle/>
          <a:p>
            <a:pPr algn="ctr"/>
            <a:r>
              <a:rPr lang="en-US" sz="4000" dirty="0" smtClean="0">
                <a:solidFill>
                  <a:srgbClr val="C00000"/>
                </a:solidFill>
              </a:rPr>
              <a:t>Sum </a:t>
            </a:r>
            <a:r>
              <a:rPr lang="en-US" sz="4000" smtClean="0">
                <a:solidFill>
                  <a:srgbClr val="C00000"/>
                </a:solidFill>
              </a:rPr>
              <a:t>OF Products(SOP)</a:t>
            </a:r>
            <a:endParaRPr lang="en-US" sz="4000" dirty="0">
              <a:solidFill>
                <a:srgbClr val="C00000"/>
              </a:solidFill>
            </a:endParaRPr>
          </a:p>
        </p:txBody>
      </p:sp>
    </p:spTree>
    <p:extLst>
      <p:ext uri="{BB962C8B-B14F-4D97-AF65-F5344CB8AC3E}">
        <p14:creationId xmlns:p14="http://schemas.microsoft.com/office/powerpoint/2010/main" val="4137014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19047"/>
          </a:xfrm>
        </p:spPr>
        <p:txBody>
          <a:bodyPr/>
          <a:lstStyle/>
          <a:p>
            <a:r>
              <a:rPr lang="en-US" dirty="0">
                <a:solidFill>
                  <a:schemeClr val="tx1"/>
                </a:solidFill>
              </a:rPr>
              <a:t>Review of Simplification Theorems</a:t>
            </a:r>
          </a:p>
        </p:txBody>
      </p:sp>
      <mc:AlternateContent xmlns:mc="http://schemas.openxmlformats.org/markup-compatibility/2006" xmlns:a14="http://schemas.microsoft.com/office/drawing/2010/main">
        <mc:Choice Requires="a14">
          <p:sp>
            <p:nvSpPr>
              <p:cNvPr id="6" name="Text Placeholder 5"/>
              <p:cNvSpPr>
                <a:spLocks noGrp="1"/>
              </p:cNvSpPr>
              <p:nvPr>
                <p:ph idx="1"/>
              </p:nvPr>
            </p:nvSpPr>
            <p:spPr>
              <a:xfrm>
                <a:off x="581192" y="1428200"/>
                <a:ext cx="11029615" cy="4547150"/>
              </a:xfrm>
            </p:spPr>
            <p:txBody>
              <a:bodyPr>
                <a:normAutofit/>
              </a:bodyPr>
              <a:lstStyle/>
              <a:p>
                <a:r>
                  <a:rPr lang="en-US" sz="2600" dirty="0"/>
                  <a:t>Uniting Theorem</a:t>
                </a:r>
              </a:p>
              <a:p>
                <a:pPr lvl="1"/>
                <a14:m>
                  <m:oMath xmlns:m="http://schemas.openxmlformats.org/officeDocument/2006/math">
                    <m:r>
                      <a:rPr lang="en-US" sz="2200" i="1">
                        <a:latin typeface="Cambria Math"/>
                      </a:rPr>
                      <m:t>𝑋</m:t>
                    </m:r>
                    <m:r>
                      <a:rPr lang="en-US" sz="2200" i="1">
                        <a:latin typeface="Cambria Math"/>
                      </a:rPr>
                      <m:t> </m:t>
                    </m:r>
                    <m:r>
                      <a:rPr lang="en-US" sz="2200" i="1">
                        <a:latin typeface="Cambria Math"/>
                        <a:sym typeface="Symbol"/>
                      </a:rPr>
                      <m:t>𝑌</m:t>
                    </m:r>
                    <m:r>
                      <a:rPr lang="en-US" sz="2200" i="1">
                        <a:latin typeface="Cambria Math"/>
                        <a:sym typeface="Symbol"/>
                      </a:rPr>
                      <m:t>+</m:t>
                    </m:r>
                    <m:r>
                      <a:rPr lang="en-US" sz="2200" i="1">
                        <a:latin typeface="Cambria Math"/>
                        <a:sym typeface="Symbol"/>
                      </a:rPr>
                      <m:t>𝑋</m:t>
                    </m:r>
                    <m:r>
                      <a:rPr lang="en-US" sz="2200" i="1">
                        <a:latin typeface="Cambria Math"/>
                        <a:sym typeface="Symbol"/>
                      </a:rPr>
                      <m:t> </m:t>
                    </m:r>
                    <m:acc>
                      <m:accPr>
                        <m:chr m:val="̅"/>
                        <m:ctrlPr>
                          <a:rPr lang="en-US" sz="2200" i="1" dirty="0">
                            <a:latin typeface="Cambria Math" panose="02040503050406030204" pitchFamily="18" charset="0"/>
                          </a:rPr>
                        </m:ctrlPr>
                      </m:accPr>
                      <m:e>
                        <m:r>
                          <a:rPr lang="en-US" sz="2200" i="1" dirty="0">
                            <a:latin typeface="Cambria Math"/>
                          </a:rPr>
                          <m:t>𝑌</m:t>
                        </m:r>
                      </m:e>
                    </m:acc>
                    <m:r>
                      <a:rPr lang="en-US" sz="2200" i="1">
                        <a:latin typeface="Cambria Math"/>
                        <a:sym typeface="Symbol"/>
                      </a:rPr>
                      <m:t>=</m:t>
                    </m:r>
                    <m:r>
                      <a:rPr lang="en-US" sz="2200" i="1">
                        <a:latin typeface="Cambria Math"/>
                        <a:sym typeface="Symbol"/>
                      </a:rPr>
                      <m:t>𝑋</m:t>
                    </m:r>
                  </m:oMath>
                </a14:m>
                <a:endParaRPr lang="en-US" sz="2200" dirty="0">
                  <a:sym typeface="Symbol"/>
                </a:endParaRPr>
              </a:p>
              <a:p>
                <a:r>
                  <a:rPr lang="en-US" sz="2600" dirty="0"/>
                  <a:t>Absorption Theorem</a:t>
                </a:r>
              </a:p>
              <a:p>
                <a:pPr lvl="1"/>
                <a14:m>
                  <m:oMath xmlns:m="http://schemas.openxmlformats.org/officeDocument/2006/math">
                    <m:r>
                      <a:rPr lang="en-US" sz="2200" i="1">
                        <a:latin typeface="Cambria Math"/>
                      </a:rPr>
                      <m:t>𝑋</m:t>
                    </m:r>
                    <m:r>
                      <a:rPr lang="en-US" sz="2200" i="1">
                        <a:latin typeface="Cambria Math"/>
                      </a:rPr>
                      <m:t> +</m:t>
                    </m:r>
                    <m:r>
                      <a:rPr lang="en-US" sz="2200" i="1">
                        <a:latin typeface="Cambria Math"/>
                        <a:sym typeface="Symbol"/>
                      </a:rPr>
                      <m:t>𝑋</m:t>
                    </m:r>
                    <m:r>
                      <a:rPr lang="en-US" sz="2200" i="1">
                        <a:latin typeface="Cambria Math"/>
                        <a:sym typeface="Symbol"/>
                      </a:rPr>
                      <m:t> </m:t>
                    </m:r>
                    <m:r>
                      <a:rPr lang="en-US" sz="2200" b="0" i="1" smtClean="0">
                        <a:latin typeface="Cambria Math"/>
                        <a:sym typeface="Symbol"/>
                      </a:rPr>
                      <m:t>𝑌</m:t>
                    </m:r>
                    <m:r>
                      <a:rPr lang="en-US" sz="2200" i="1">
                        <a:latin typeface="Cambria Math"/>
                        <a:sym typeface="Symbol"/>
                      </a:rPr>
                      <m:t>=</m:t>
                    </m:r>
                    <m:r>
                      <a:rPr lang="en-US" sz="2200" i="1">
                        <a:latin typeface="Cambria Math"/>
                        <a:sym typeface="Symbol"/>
                      </a:rPr>
                      <m:t>𝑋</m:t>
                    </m:r>
                  </m:oMath>
                </a14:m>
                <a:endParaRPr lang="en-US" sz="2200" dirty="0"/>
              </a:p>
              <a:p>
                <a:r>
                  <a:rPr lang="en-US" sz="2600" dirty="0"/>
                  <a:t>Elimination Theorem</a:t>
                </a:r>
              </a:p>
              <a:p>
                <a:pPr lvl="1"/>
                <a14:m>
                  <m:oMath xmlns:m="http://schemas.openxmlformats.org/officeDocument/2006/math">
                    <m:r>
                      <a:rPr lang="en-US" sz="2200" i="1">
                        <a:latin typeface="Cambria Math"/>
                      </a:rPr>
                      <m:t>𝑋</m:t>
                    </m:r>
                    <m:r>
                      <a:rPr lang="en-US" sz="2200" i="1">
                        <a:latin typeface="Cambria Math"/>
                      </a:rPr>
                      <m:t> +</m:t>
                    </m:r>
                    <m:acc>
                      <m:accPr>
                        <m:chr m:val="̅"/>
                        <m:ctrlPr>
                          <a:rPr lang="en-US" sz="2200" i="1" smtClean="0">
                            <a:latin typeface="Cambria Math" panose="02040503050406030204" pitchFamily="18" charset="0"/>
                          </a:rPr>
                        </m:ctrlPr>
                      </m:accPr>
                      <m:e>
                        <m:r>
                          <a:rPr lang="en-US" sz="2200" b="0" i="1" smtClean="0">
                            <a:latin typeface="Cambria Math"/>
                          </a:rPr>
                          <m:t>𝑋</m:t>
                        </m:r>
                      </m:e>
                    </m:acc>
                    <m:r>
                      <a:rPr lang="en-US" sz="2200" i="1">
                        <a:latin typeface="Cambria Math"/>
                        <a:sym typeface="Symbol"/>
                      </a:rPr>
                      <m:t> </m:t>
                    </m:r>
                    <m:r>
                      <a:rPr lang="en-US" sz="2200" i="1">
                        <a:latin typeface="Cambria Math"/>
                        <a:sym typeface="Symbol"/>
                      </a:rPr>
                      <m:t>𝑌</m:t>
                    </m:r>
                    <m:r>
                      <a:rPr lang="en-US" sz="2200" i="1">
                        <a:latin typeface="Cambria Math"/>
                        <a:sym typeface="Symbol"/>
                      </a:rPr>
                      <m:t>=</m:t>
                    </m:r>
                    <m:r>
                      <a:rPr lang="en-US" sz="2200" i="1">
                        <a:latin typeface="Cambria Math"/>
                        <a:sym typeface="Symbol"/>
                      </a:rPr>
                      <m:t>𝑋</m:t>
                    </m:r>
                    <m:r>
                      <a:rPr lang="en-US" sz="2200" b="0" i="1" smtClean="0">
                        <a:latin typeface="Cambria Math"/>
                        <a:sym typeface="Symbol"/>
                      </a:rPr>
                      <m:t>+</m:t>
                    </m:r>
                    <m:r>
                      <a:rPr lang="en-US" sz="2200" b="0" i="1" smtClean="0">
                        <a:latin typeface="Cambria Math"/>
                        <a:sym typeface="Symbol"/>
                      </a:rPr>
                      <m:t>𝑌</m:t>
                    </m:r>
                  </m:oMath>
                </a14:m>
                <a:endParaRPr lang="en-US" sz="2200" dirty="0"/>
              </a:p>
              <a:p>
                <a:r>
                  <a:rPr lang="en-US" sz="2600" dirty="0"/>
                  <a:t>Consensus Theorem</a:t>
                </a:r>
              </a:p>
              <a:p>
                <a:pPr lvl="1"/>
                <a14:m>
                  <m:oMath xmlns:m="http://schemas.openxmlformats.org/officeDocument/2006/math">
                    <m:r>
                      <a:rPr lang="en-US" sz="2200" i="1">
                        <a:latin typeface="Cambria Math"/>
                      </a:rPr>
                      <m:t>𝑋</m:t>
                    </m:r>
                    <m:r>
                      <a:rPr lang="en-US" sz="2200" b="0" i="1" smtClean="0">
                        <a:latin typeface="Cambria Math"/>
                      </a:rPr>
                      <m:t>𝑌</m:t>
                    </m:r>
                    <m:r>
                      <a:rPr lang="en-US" sz="2200" i="1">
                        <a:latin typeface="Cambria Math"/>
                      </a:rPr>
                      <m:t>+</m:t>
                    </m:r>
                    <m:r>
                      <a:rPr lang="en-US" sz="2200" b="0" i="1" smtClean="0">
                        <a:latin typeface="Cambria Math"/>
                      </a:rPr>
                      <m:t>𝑌𝑍</m:t>
                    </m:r>
                    <m:r>
                      <a:rPr lang="en-US" sz="2200" b="0" i="1" smtClean="0">
                        <a:latin typeface="Cambria Math"/>
                      </a:rPr>
                      <m:t>+</m:t>
                    </m:r>
                    <m:acc>
                      <m:accPr>
                        <m:chr m:val="̅"/>
                        <m:ctrlPr>
                          <a:rPr lang="en-US" sz="2200" i="1">
                            <a:latin typeface="Cambria Math" panose="02040503050406030204" pitchFamily="18" charset="0"/>
                          </a:rPr>
                        </m:ctrlPr>
                      </m:accPr>
                      <m:e>
                        <m:r>
                          <a:rPr lang="en-US" sz="2200" i="1">
                            <a:latin typeface="Cambria Math"/>
                          </a:rPr>
                          <m:t>𝑋</m:t>
                        </m:r>
                      </m:e>
                    </m:acc>
                    <m:r>
                      <a:rPr lang="en-US" sz="2200" i="1">
                        <a:latin typeface="Cambria Math"/>
                        <a:sym typeface="Symbol"/>
                      </a:rPr>
                      <m:t> </m:t>
                    </m:r>
                    <m:r>
                      <a:rPr lang="en-US" sz="2200" b="0" i="1" smtClean="0">
                        <a:latin typeface="Cambria Math"/>
                        <a:sym typeface="Symbol"/>
                      </a:rPr>
                      <m:t>𝑍</m:t>
                    </m:r>
                    <m:r>
                      <a:rPr lang="en-US" sz="2200" i="1">
                        <a:latin typeface="Cambria Math"/>
                        <a:sym typeface="Symbol"/>
                      </a:rPr>
                      <m:t>=</m:t>
                    </m:r>
                    <m:r>
                      <a:rPr lang="en-US" sz="2200" i="1">
                        <a:latin typeface="Cambria Math"/>
                        <a:sym typeface="Symbol"/>
                      </a:rPr>
                      <m:t>𝑋𝑌</m:t>
                    </m:r>
                    <m:r>
                      <a:rPr lang="en-US" sz="2200" i="1">
                        <a:latin typeface="Cambria Math"/>
                        <a:sym typeface="Symbol"/>
                      </a:rPr>
                      <m:t>+</m:t>
                    </m:r>
                    <m:acc>
                      <m:accPr>
                        <m:chr m:val="̅"/>
                        <m:ctrlPr>
                          <a:rPr lang="en-US" sz="2200" i="1">
                            <a:latin typeface="Cambria Math" panose="02040503050406030204" pitchFamily="18" charset="0"/>
                          </a:rPr>
                        </m:ctrlPr>
                      </m:accPr>
                      <m:e>
                        <m:r>
                          <a:rPr lang="en-US" sz="2200" i="1">
                            <a:latin typeface="Cambria Math"/>
                          </a:rPr>
                          <m:t>𝑋</m:t>
                        </m:r>
                      </m:e>
                    </m:acc>
                    <m:r>
                      <a:rPr lang="en-US" sz="2200" b="0" i="1" smtClean="0">
                        <a:latin typeface="Cambria Math"/>
                      </a:rPr>
                      <m:t> </m:t>
                    </m:r>
                    <m:r>
                      <a:rPr lang="en-US" sz="2200" b="0" i="1" smtClean="0">
                        <a:latin typeface="Cambria Math"/>
                      </a:rPr>
                      <m:t>𝑍</m:t>
                    </m:r>
                  </m:oMath>
                </a14:m>
                <a:endParaRPr lang="en-US" sz="2200" dirty="0"/>
              </a:p>
              <a:p>
                <a:pPr lvl="1"/>
                <a:endParaRPr lang="en-US" dirty="0"/>
              </a:p>
              <a:p>
                <a:pPr lvl="1"/>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idx="1"/>
              </p:nvPr>
            </p:nvSpPr>
            <p:spPr>
              <a:xfrm>
                <a:off x="581192" y="1428200"/>
                <a:ext cx="11029615" cy="4547150"/>
              </a:xfrm>
              <a:blipFill>
                <a:blip r:embed="rId2"/>
                <a:stretch>
                  <a:fillRect l="-663" t="-75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172200" y="1600201"/>
                <a:ext cx="396153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𝐿𝐻𝑆</m:t>
                      </m:r>
                      <m:r>
                        <a:rPr lang="en-US" sz="2400" i="1">
                          <a:latin typeface="Cambria Math"/>
                        </a:rPr>
                        <m:t>=</m:t>
                      </m:r>
                      <m:r>
                        <a:rPr lang="en-US" sz="2400" i="1">
                          <a:latin typeface="Cambria Math"/>
                        </a:rPr>
                        <m:t>𝑋</m:t>
                      </m:r>
                      <m:r>
                        <a:rPr lang="en-US" sz="2400" i="1">
                          <a:latin typeface="Cambria Math"/>
                        </a:rPr>
                        <m:t> </m:t>
                      </m:r>
                      <m:d>
                        <m:dPr>
                          <m:ctrlPr>
                            <a:rPr lang="en-US" sz="2400" i="1">
                              <a:latin typeface="Cambria Math" panose="02040503050406030204" pitchFamily="18" charset="0"/>
                            </a:rPr>
                          </m:ctrlPr>
                        </m:dPr>
                        <m:e>
                          <m:r>
                            <a:rPr lang="en-US" sz="2400" i="1">
                              <a:latin typeface="Cambria Math"/>
                              <a:sym typeface="Symbol"/>
                            </a:rPr>
                            <m:t>𝑌</m:t>
                          </m:r>
                          <m:r>
                            <a:rPr lang="en-US" sz="2400" i="1">
                              <a:latin typeface="Cambria Math"/>
                              <a:sym typeface="Symbol"/>
                            </a:rPr>
                            <m:t>+</m:t>
                          </m:r>
                          <m:acc>
                            <m:accPr>
                              <m:chr m:val="̅"/>
                              <m:ctrlPr>
                                <a:rPr lang="en-US" sz="2400" i="1" dirty="0">
                                  <a:latin typeface="Cambria Math" panose="02040503050406030204" pitchFamily="18" charset="0"/>
                                </a:rPr>
                              </m:ctrlPr>
                            </m:accPr>
                            <m:e>
                              <m:r>
                                <a:rPr lang="en-US" sz="2400" i="1" dirty="0">
                                  <a:latin typeface="Cambria Math"/>
                                </a:rPr>
                                <m:t>𝑌</m:t>
                              </m:r>
                            </m:e>
                          </m:acc>
                        </m:e>
                      </m:d>
                      <m:r>
                        <a:rPr lang="en-US" sz="2400" i="1">
                          <a:latin typeface="Cambria Math"/>
                          <a:sym typeface="Symbol"/>
                        </a:rPr>
                        <m:t>=</m:t>
                      </m:r>
                      <m:r>
                        <a:rPr lang="en-US" sz="2400" i="1">
                          <a:latin typeface="Cambria Math"/>
                          <a:sym typeface="Symbol"/>
                        </a:rPr>
                        <m:t>𝑋</m:t>
                      </m:r>
                      <m:r>
                        <a:rPr lang="en-US" sz="2400" i="1">
                          <a:latin typeface="Cambria Math"/>
                          <a:sym typeface="Symbol"/>
                        </a:rPr>
                        <m:t>1=</m:t>
                      </m:r>
                      <m:r>
                        <a:rPr lang="en-US" sz="2400" i="1">
                          <a:latin typeface="Cambria Math"/>
                          <a:sym typeface="Symbol"/>
                        </a:rPr>
                        <m:t>𝑋</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6172200" y="1600201"/>
                <a:ext cx="3961534" cy="46166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19800" y="2523531"/>
                <a:ext cx="46962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sym typeface="Symbol"/>
                        </a:rPr>
                        <m:t>𝐿𝐻𝑆</m:t>
                      </m:r>
                      <m:r>
                        <a:rPr lang="en-US" sz="2400" i="1">
                          <a:latin typeface="Cambria Math"/>
                          <a:sym typeface="Symbol"/>
                        </a:rPr>
                        <m:t>=</m:t>
                      </m:r>
                      <m:r>
                        <a:rPr lang="en-US" sz="2400" i="1">
                          <a:latin typeface="Cambria Math"/>
                          <a:sym typeface="Symbol"/>
                        </a:rPr>
                        <m:t>𝑋</m:t>
                      </m:r>
                      <m:r>
                        <a:rPr lang="en-US" sz="2400" i="1">
                          <a:latin typeface="Cambria Math"/>
                          <a:sym typeface="Symbol"/>
                        </a:rPr>
                        <m:t>1+</m:t>
                      </m:r>
                      <m:r>
                        <a:rPr lang="en-US" sz="2400" i="1">
                          <a:latin typeface="Cambria Math"/>
                          <a:sym typeface="Symbol"/>
                        </a:rPr>
                        <m:t>𝑋𝑌</m:t>
                      </m:r>
                      <m:r>
                        <a:rPr lang="en-US" sz="2400" i="1" dirty="0">
                          <a:latin typeface="Cambria Math"/>
                        </a:rPr>
                        <m:t>=</m:t>
                      </m:r>
                      <m:r>
                        <a:rPr lang="en-US" sz="2400" i="1">
                          <a:latin typeface="Cambria Math"/>
                        </a:rPr>
                        <m:t>𝑋</m:t>
                      </m:r>
                      <m:r>
                        <a:rPr lang="en-US" sz="2400" i="1">
                          <a:latin typeface="Cambria Math"/>
                        </a:rPr>
                        <m:t> </m:t>
                      </m:r>
                      <m:d>
                        <m:dPr>
                          <m:ctrlPr>
                            <a:rPr lang="en-US" sz="2400" i="1">
                              <a:latin typeface="Cambria Math" panose="02040503050406030204" pitchFamily="18" charset="0"/>
                            </a:rPr>
                          </m:ctrlPr>
                        </m:dPr>
                        <m:e>
                          <m:r>
                            <a:rPr lang="en-US" sz="2400" i="1">
                              <a:latin typeface="Cambria Math"/>
                            </a:rPr>
                            <m:t>1</m:t>
                          </m:r>
                          <m:r>
                            <a:rPr lang="en-US" sz="2400" i="1">
                              <a:latin typeface="Cambria Math"/>
                              <a:sym typeface="Symbol"/>
                            </a:rPr>
                            <m:t>+</m:t>
                          </m:r>
                          <m:r>
                            <a:rPr lang="en-US" sz="2400" i="1">
                              <a:latin typeface="Cambria Math"/>
                              <a:sym typeface="Symbol"/>
                            </a:rPr>
                            <m:t>𝑌</m:t>
                          </m:r>
                        </m:e>
                      </m:d>
                      <m:r>
                        <a:rPr lang="en-US" sz="2400" i="1">
                          <a:latin typeface="Cambria Math"/>
                          <a:sym typeface="Symbol"/>
                        </a:rPr>
                        <m:t>=</m:t>
                      </m:r>
                      <m:r>
                        <a:rPr lang="en-US" sz="2400" i="1">
                          <a:latin typeface="Cambria Math"/>
                          <a:sym typeface="Symbol"/>
                        </a:rPr>
                        <m:t>𝑋</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6019800" y="2523531"/>
                <a:ext cx="4696286"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140117" y="3505201"/>
                <a:ext cx="4687309" cy="461665"/>
              </a:xfrm>
              <a:prstGeom prst="rect">
                <a:avLst/>
              </a:prstGeom>
              <a:noFill/>
            </p:spPr>
            <p:txBody>
              <a:bodyPr wrap="none" rtlCol="0">
                <a:spAutoFit/>
              </a:bodyPr>
              <a:lstStyle/>
              <a:p>
                <a:r>
                  <a:rPr lang="en-US" sz="2400" dirty="0"/>
                  <a:t>LHS=</a:t>
                </a:r>
                <a14:m>
                  <m:oMath xmlns:m="http://schemas.openxmlformats.org/officeDocument/2006/math">
                    <m:d>
                      <m:dPr>
                        <m:ctrlPr>
                          <a:rPr lang="en-US" sz="2400" i="1">
                            <a:latin typeface="Cambria Math" panose="02040503050406030204" pitchFamily="18" charset="0"/>
                          </a:rPr>
                        </m:ctrlPr>
                      </m:dPr>
                      <m:e>
                        <m:r>
                          <a:rPr lang="en-US" sz="2400" i="1">
                            <a:latin typeface="Cambria Math"/>
                          </a:rPr>
                          <m:t>𝑋</m:t>
                        </m:r>
                        <m:r>
                          <a:rPr lang="en-US" sz="2400" i="1">
                            <a:latin typeface="Cambria Math"/>
                            <a:sym typeface="Symbol"/>
                          </a:rPr>
                          <m:t>+</m:t>
                        </m:r>
                        <m:acc>
                          <m:accPr>
                            <m:chr m:val="̅"/>
                            <m:ctrlPr>
                              <a:rPr lang="en-US" sz="2400" i="1">
                                <a:latin typeface="Cambria Math" panose="02040503050406030204" pitchFamily="18" charset="0"/>
                                <a:sym typeface="Symbol"/>
                              </a:rPr>
                            </m:ctrlPr>
                          </m:accPr>
                          <m:e>
                            <m:r>
                              <a:rPr lang="en-US" sz="2400" i="1">
                                <a:latin typeface="Cambria Math"/>
                                <a:sym typeface="Symbol"/>
                              </a:rPr>
                              <m:t>𝑋</m:t>
                            </m:r>
                          </m:e>
                        </m:acc>
                      </m:e>
                    </m:d>
                    <m:d>
                      <m:dPr>
                        <m:ctrlPr>
                          <a:rPr lang="en-US" sz="2400" i="1">
                            <a:latin typeface="Cambria Math" panose="02040503050406030204" pitchFamily="18" charset="0"/>
                          </a:rPr>
                        </m:ctrlPr>
                      </m:dPr>
                      <m:e>
                        <m:r>
                          <a:rPr lang="en-US" sz="2400" i="1">
                            <a:latin typeface="Cambria Math"/>
                          </a:rPr>
                          <m:t>𝑋</m:t>
                        </m:r>
                        <m:r>
                          <a:rPr lang="en-US" sz="2400" i="1">
                            <a:latin typeface="Cambria Math"/>
                            <a:sym typeface="Symbol"/>
                          </a:rPr>
                          <m:t>+</m:t>
                        </m:r>
                        <m:r>
                          <a:rPr lang="en-US" sz="2400" i="1">
                            <a:latin typeface="Cambria Math"/>
                            <a:sym typeface="Symbol"/>
                          </a:rPr>
                          <m:t>𝑌</m:t>
                        </m:r>
                      </m:e>
                    </m:d>
                    <m:r>
                      <a:rPr lang="en-US" sz="2400" i="1">
                        <a:latin typeface="Cambria Math"/>
                        <a:sym typeface="Symbol"/>
                      </a:rPr>
                      <m:t>=1</m:t>
                    </m:r>
                    <m:d>
                      <m:dPr>
                        <m:ctrlPr>
                          <a:rPr lang="en-US" sz="2400" i="1">
                            <a:latin typeface="Cambria Math" panose="02040503050406030204" pitchFamily="18" charset="0"/>
                          </a:rPr>
                        </m:ctrlPr>
                      </m:dPr>
                      <m:e>
                        <m:r>
                          <a:rPr lang="en-US" sz="2400" i="1">
                            <a:latin typeface="Cambria Math"/>
                          </a:rPr>
                          <m:t>𝑋</m:t>
                        </m:r>
                        <m:r>
                          <a:rPr lang="en-US" sz="2400" i="1">
                            <a:latin typeface="Cambria Math"/>
                            <a:sym typeface="Symbol"/>
                          </a:rPr>
                          <m:t>+</m:t>
                        </m:r>
                        <m:r>
                          <a:rPr lang="en-US" sz="2400" i="1">
                            <a:latin typeface="Cambria Math"/>
                            <a:sym typeface="Symbol"/>
                          </a:rPr>
                          <m:t>𝑌</m:t>
                        </m:r>
                      </m:e>
                    </m:d>
                  </m:oMath>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140117" y="3505201"/>
                <a:ext cx="4687309" cy="461665"/>
              </a:xfrm>
              <a:prstGeom prst="rect">
                <a:avLst/>
              </a:prstGeom>
              <a:blipFill>
                <a:blip r:embed="rId5"/>
                <a:stretch>
                  <a:fillRect l="-1951"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781785" y="4293128"/>
                <a:ext cx="422570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𝐿𝐻𝑆</m:t>
                      </m:r>
                      <m:r>
                        <a:rPr lang="en-US" sz="2400" i="1">
                          <a:latin typeface="Cambria Math"/>
                        </a:rPr>
                        <m:t>=</m:t>
                      </m:r>
                      <m:r>
                        <a:rPr lang="en-US" sz="2400" i="1">
                          <a:latin typeface="Cambria Math"/>
                        </a:rPr>
                        <m:t>𝑋𝑌</m:t>
                      </m:r>
                      <m:r>
                        <a:rPr lang="en-US" sz="2400" i="1">
                          <a:latin typeface="Cambria Math"/>
                        </a:rPr>
                        <m:t>+</m:t>
                      </m:r>
                      <m:d>
                        <m:dPr>
                          <m:ctrlPr>
                            <a:rPr lang="en-US" sz="2400" i="1">
                              <a:latin typeface="Cambria Math" panose="02040503050406030204" pitchFamily="18" charset="0"/>
                            </a:rPr>
                          </m:ctrlPr>
                        </m:dPr>
                        <m:e>
                          <m:r>
                            <a:rPr lang="en-US" sz="2400" i="1">
                              <a:latin typeface="Cambria Math"/>
                            </a:rPr>
                            <m:t>𝑋</m:t>
                          </m:r>
                          <m:r>
                            <a:rPr lang="en-US" sz="2400" i="1">
                              <a:latin typeface="Cambria Math"/>
                            </a:rPr>
                            <m:t>+</m:t>
                          </m:r>
                          <m:acc>
                            <m:accPr>
                              <m:chr m:val="̅"/>
                              <m:ctrlPr>
                                <a:rPr lang="en-US" sz="2400" i="1">
                                  <a:latin typeface="Cambria Math" panose="02040503050406030204" pitchFamily="18" charset="0"/>
                                </a:rPr>
                              </m:ctrlPr>
                            </m:accPr>
                            <m:e>
                              <m:r>
                                <a:rPr lang="en-US" sz="2400" i="1">
                                  <a:latin typeface="Cambria Math"/>
                                </a:rPr>
                                <m:t>𝑋</m:t>
                              </m:r>
                            </m:e>
                          </m:acc>
                        </m:e>
                      </m:d>
                      <m:r>
                        <a:rPr lang="en-US" sz="2400" i="1">
                          <a:latin typeface="Cambria Math"/>
                        </a:rPr>
                        <m:t>𝑌𝑍</m:t>
                      </m:r>
                      <m:r>
                        <a:rPr lang="en-US" sz="2400" i="1">
                          <a:latin typeface="Cambria Math"/>
                        </a:rPr>
                        <m:t>+</m:t>
                      </m:r>
                      <m:acc>
                        <m:accPr>
                          <m:chr m:val="̅"/>
                          <m:ctrlPr>
                            <a:rPr lang="en-US" sz="2400" i="1">
                              <a:latin typeface="Cambria Math" panose="02040503050406030204" pitchFamily="18" charset="0"/>
                            </a:rPr>
                          </m:ctrlPr>
                        </m:accPr>
                        <m:e>
                          <m:r>
                            <a:rPr lang="en-US" sz="2400" i="1">
                              <a:latin typeface="Cambria Math"/>
                            </a:rPr>
                            <m:t>𝑋</m:t>
                          </m:r>
                        </m:e>
                      </m:acc>
                      <m:r>
                        <a:rPr lang="en-US" sz="2400" i="1">
                          <a:latin typeface="Cambria Math"/>
                          <a:sym typeface="Symbol"/>
                        </a:rPr>
                        <m:t> </m:t>
                      </m:r>
                      <m:r>
                        <a:rPr lang="en-US" sz="2400" i="1">
                          <a:latin typeface="Cambria Math"/>
                          <a:sym typeface="Symbol"/>
                        </a:rPr>
                        <m:t>𝑍</m:t>
                      </m:r>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6781785" y="4293128"/>
                <a:ext cx="4225709" cy="461665"/>
              </a:xfrm>
              <a:prstGeom prst="rect">
                <a:avLst/>
              </a:prstGeom>
              <a:blipFill>
                <a:blip r:embed="rId6"/>
                <a:stretch>
                  <a:fillRect r="-5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008128" y="5282853"/>
                <a:ext cx="37730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sym typeface="Symbol"/>
                        </a:rPr>
                        <m:t>=</m:t>
                      </m:r>
                      <m:r>
                        <a:rPr lang="en-US" sz="2400" i="1">
                          <a:latin typeface="Cambria Math"/>
                        </a:rPr>
                        <m:t>𝑋𝑌</m:t>
                      </m:r>
                      <m:d>
                        <m:dPr>
                          <m:ctrlPr>
                            <a:rPr lang="en-US" sz="2400" i="1">
                              <a:latin typeface="Cambria Math" panose="02040503050406030204" pitchFamily="18" charset="0"/>
                              <a:sym typeface="Symbol"/>
                            </a:rPr>
                          </m:ctrlPr>
                        </m:dPr>
                        <m:e>
                          <m:r>
                            <a:rPr lang="en-US" sz="2400" i="1">
                              <a:latin typeface="Cambria Math"/>
                              <a:sym typeface="Symbol"/>
                            </a:rPr>
                            <m:t>1+</m:t>
                          </m:r>
                          <m:r>
                            <a:rPr lang="en-US" sz="2400" i="1">
                              <a:latin typeface="Cambria Math"/>
                              <a:sym typeface="Symbol"/>
                            </a:rPr>
                            <m:t>𝑍</m:t>
                          </m:r>
                        </m:e>
                      </m:d>
                      <m:r>
                        <a:rPr lang="en-US" sz="2400" i="1">
                          <a:latin typeface="Cambria Math"/>
                        </a:rPr>
                        <m:t>+</m:t>
                      </m:r>
                      <m:acc>
                        <m:accPr>
                          <m:chr m:val="̅"/>
                          <m:ctrlPr>
                            <a:rPr lang="en-US" sz="2400" i="1">
                              <a:latin typeface="Cambria Math" panose="02040503050406030204" pitchFamily="18" charset="0"/>
                            </a:rPr>
                          </m:ctrlPr>
                        </m:accPr>
                        <m:e>
                          <m:r>
                            <a:rPr lang="en-US" sz="2400" i="1">
                              <a:latin typeface="Cambria Math"/>
                            </a:rPr>
                            <m:t>𝑋</m:t>
                          </m:r>
                        </m:e>
                      </m:acc>
                      <m:r>
                        <a:rPr lang="en-US" sz="2400" i="1">
                          <a:latin typeface="Cambria Math"/>
                          <a:sym typeface="Symbol"/>
                        </a:rPr>
                        <m:t> </m:t>
                      </m:r>
                      <m:r>
                        <a:rPr lang="en-US" sz="2400" i="1">
                          <a:latin typeface="Cambria Math"/>
                          <a:sym typeface="Symbol"/>
                        </a:rPr>
                        <m:t>𝑍</m:t>
                      </m:r>
                      <m:d>
                        <m:dPr>
                          <m:ctrlPr>
                            <a:rPr lang="en-US" sz="2400" i="1">
                              <a:latin typeface="Cambria Math" panose="02040503050406030204" pitchFamily="18" charset="0"/>
                              <a:sym typeface="Symbol"/>
                            </a:rPr>
                          </m:ctrlPr>
                        </m:dPr>
                        <m:e>
                          <m:r>
                            <a:rPr lang="en-US" sz="2400" i="1">
                              <a:latin typeface="Cambria Math"/>
                              <a:sym typeface="Symbol"/>
                            </a:rPr>
                            <m:t>𝑌</m:t>
                          </m:r>
                          <m:r>
                            <a:rPr lang="en-US" sz="2400" i="1">
                              <a:latin typeface="Cambria Math"/>
                              <a:sym typeface="Symbol"/>
                            </a:rPr>
                            <m:t>+1</m:t>
                          </m:r>
                        </m:e>
                      </m:d>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008128" y="5282853"/>
                <a:ext cx="3773021" cy="46166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414457" y="6070279"/>
                <a:ext cx="22851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sym typeface="Symbol"/>
                        </a:rPr>
                        <m:t>=</m:t>
                      </m:r>
                      <m:r>
                        <a:rPr lang="en-US" sz="2400" i="1">
                          <a:latin typeface="Cambria Math"/>
                        </a:rPr>
                        <m:t>𝑋𝑌</m:t>
                      </m:r>
                      <m:r>
                        <a:rPr lang="en-US" sz="2400" i="1">
                          <a:latin typeface="Cambria Math"/>
                          <a:sym typeface="Symbol"/>
                        </a:rPr>
                        <m:t>1</m:t>
                      </m:r>
                      <m:r>
                        <a:rPr lang="en-US" sz="2400" i="1">
                          <a:latin typeface="Cambria Math"/>
                        </a:rPr>
                        <m:t>+</m:t>
                      </m:r>
                      <m:acc>
                        <m:accPr>
                          <m:chr m:val="̅"/>
                          <m:ctrlPr>
                            <a:rPr lang="en-US" sz="2400" i="1">
                              <a:latin typeface="Cambria Math" panose="02040503050406030204" pitchFamily="18" charset="0"/>
                            </a:rPr>
                          </m:ctrlPr>
                        </m:accPr>
                        <m:e>
                          <m:r>
                            <a:rPr lang="en-US" sz="2400" i="1">
                              <a:latin typeface="Cambria Math"/>
                            </a:rPr>
                            <m:t>𝑋</m:t>
                          </m:r>
                        </m:e>
                      </m:acc>
                      <m:r>
                        <a:rPr lang="en-US" sz="2400" i="1">
                          <a:latin typeface="Cambria Math"/>
                          <a:sym typeface="Symbol"/>
                        </a:rPr>
                        <m:t> </m:t>
                      </m:r>
                      <m:r>
                        <a:rPr lang="en-US" sz="2400" i="1">
                          <a:latin typeface="Cambria Math"/>
                          <a:sym typeface="Symbol"/>
                        </a:rPr>
                        <m:t>𝑍</m:t>
                      </m:r>
                      <m:r>
                        <a:rPr lang="en-US" sz="2400" i="1">
                          <a:latin typeface="Cambria Math"/>
                          <a:sym typeface="Symbol"/>
                        </a:rPr>
                        <m:t>1</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414457" y="6070279"/>
                <a:ext cx="2285176" cy="461665"/>
              </a:xfrm>
              <a:prstGeom prst="rect">
                <a:avLst/>
              </a:prstGeom>
              <a:blipFill>
                <a:blip r:embed="rId8"/>
                <a:stretch>
                  <a:fillRect/>
                </a:stretch>
              </a:blipFill>
            </p:spPr>
            <p:txBody>
              <a:bodyPr/>
              <a:lstStyle/>
              <a:p>
                <a:r>
                  <a:rPr lang="en-IN">
                    <a:noFill/>
                  </a:rPr>
                  <a:t> </a:t>
                </a:r>
              </a:p>
            </p:txBody>
          </p:sp>
        </mc:Fallback>
      </mc:AlternateContent>
      <p:sp>
        <p:nvSpPr>
          <p:cNvPr id="13" name="Rectangle 12"/>
          <p:cNvSpPr/>
          <p:nvPr/>
        </p:nvSpPr>
        <p:spPr>
          <a:xfrm>
            <a:off x="5976126" y="1440233"/>
            <a:ext cx="4543926"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9800" y="2375595"/>
            <a:ext cx="4543926"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24074" y="3431232"/>
            <a:ext cx="4543926"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45517" y="4247044"/>
            <a:ext cx="4543926"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7085137" y="4673276"/>
                <a:ext cx="369601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a:sym typeface="Symbol"/>
                        </a:rPr>
                        <m:t>=</m:t>
                      </m:r>
                      <m:r>
                        <a:rPr lang="en-US" sz="2400" i="1">
                          <a:latin typeface="Cambria Math"/>
                        </a:rPr>
                        <m:t>𝑋𝑌</m:t>
                      </m:r>
                      <m:r>
                        <a:rPr lang="en-US" sz="2400" i="1">
                          <a:latin typeface="Cambria Math"/>
                        </a:rPr>
                        <m:t>+</m:t>
                      </m:r>
                      <m:r>
                        <a:rPr lang="en-US" sz="2400" i="1">
                          <a:latin typeface="Cambria Math"/>
                        </a:rPr>
                        <m:t>𝑋𝑌𝑍</m:t>
                      </m:r>
                      <m:r>
                        <a:rPr lang="en-US" sz="2400" i="1">
                          <a:latin typeface="Cambria Math"/>
                        </a:rPr>
                        <m:t>+</m:t>
                      </m:r>
                      <m:acc>
                        <m:accPr>
                          <m:chr m:val="̅"/>
                          <m:ctrlPr>
                            <a:rPr lang="en-US" sz="2400" i="1">
                              <a:latin typeface="Cambria Math" panose="02040503050406030204" pitchFamily="18" charset="0"/>
                            </a:rPr>
                          </m:ctrlPr>
                        </m:accPr>
                        <m:e>
                          <m:r>
                            <a:rPr lang="en-US" sz="2400" i="1">
                              <a:latin typeface="Cambria Math"/>
                            </a:rPr>
                            <m:t>𝑋</m:t>
                          </m:r>
                        </m:e>
                      </m:acc>
                      <m:r>
                        <a:rPr lang="en-US" sz="2400" i="1">
                          <a:latin typeface="Cambria Math"/>
                        </a:rPr>
                        <m:t>𝑌𝑍</m:t>
                      </m:r>
                      <m:r>
                        <a:rPr lang="en-US" sz="2400" i="1">
                          <a:latin typeface="Cambria Math"/>
                        </a:rPr>
                        <m:t>+</m:t>
                      </m:r>
                      <m:acc>
                        <m:accPr>
                          <m:chr m:val="̅"/>
                          <m:ctrlPr>
                            <a:rPr lang="en-US" sz="2400" i="1">
                              <a:latin typeface="Cambria Math" panose="02040503050406030204" pitchFamily="18" charset="0"/>
                            </a:rPr>
                          </m:ctrlPr>
                        </m:accPr>
                        <m:e>
                          <m:r>
                            <a:rPr lang="en-US" sz="2400" i="1">
                              <a:latin typeface="Cambria Math"/>
                            </a:rPr>
                            <m:t>𝑋</m:t>
                          </m:r>
                        </m:e>
                      </m:acc>
                      <m:r>
                        <a:rPr lang="en-US" sz="2400" i="1">
                          <a:latin typeface="Cambria Math"/>
                          <a:sym typeface="Symbol"/>
                        </a:rPr>
                        <m:t> </m:t>
                      </m:r>
                      <m:r>
                        <a:rPr lang="en-US" sz="2400" i="1">
                          <a:latin typeface="Cambria Math"/>
                          <a:sym typeface="Symbol"/>
                        </a:rPr>
                        <m:t>𝑍</m:t>
                      </m:r>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7085137" y="4673276"/>
                <a:ext cx="3696012" cy="461665"/>
              </a:xfrm>
              <a:prstGeom prst="rect">
                <a:avLst/>
              </a:prstGeom>
              <a:blipFill>
                <a:blip r:embed="rId9"/>
                <a:stretch>
                  <a:fillRect r="-659"/>
                </a:stretch>
              </a:blipFill>
            </p:spPr>
            <p:txBody>
              <a:bodyPr/>
              <a:lstStyle/>
              <a:p>
                <a:r>
                  <a:rPr lang="en-IN">
                    <a:noFill/>
                  </a:rPr>
                  <a:t> </a:t>
                </a:r>
              </a:p>
            </p:txBody>
          </p:sp>
        </mc:Fallback>
      </mc:AlternateContent>
      <p:sp>
        <p:nvSpPr>
          <p:cNvPr id="18" name="Rectangle 17"/>
          <p:cNvSpPr/>
          <p:nvPr/>
        </p:nvSpPr>
        <p:spPr>
          <a:xfrm>
            <a:off x="6971119" y="4722311"/>
            <a:ext cx="3696881"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084268" y="5297657"/>
            <a:ext cx="3696881"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45570" y="6098885"/>
            <a:ext cx="4281856"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862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8" grpId="0" animBg="1"/>
      <p:bldP spid="19" grpId="0" animBg="1"/>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90374" y="0"/>
            <a:ext cx="11029616" cy="1188720"/>
          </a:xfrm>
        </p:spPr>
        <p:txBody>
          <a:bodyPr/>
          <a:lstStyle/>
          <a:p>
            <a:r>
              <a:rPr lang="en-US" dirty="0"/>
              <a:t>Proving Equations (Validity)</a:t>
            </a:r>
          </a:p>
        </p:txBody>
      </p:sp>
      <p:sp>
        <p:nvSpPr>
          <p:cNvPr id="6" name="Text Placeholder 5"/>
          <p:cNvSpPr>
            <a:spLocks noGrp="1"/>
          </p:cNvSpPr>
          <p:nvPr>
            <p:ph idx="1"/>
          </p:nvPr>
        </p:nvSpPr>
        <p:spPr>
          <a:xfrm>
            <a:off x="581192" y="1453758"/>
            <a:ext cx="11029615" cy="5274587"/>
          </a:xfrm>
        </p:spPr>
        <p:txBody>
          <a:bodyPr>
            <a:normAutofit/>
          </a:bodyPr>
          <a:lstStyle/>
          <a:p>
            <a:r>
              <a:rPr lang="en-US" sz="3200" dirty="0"/>
              <a:t>To prove the validity of an equation we can:</a:t>
            </a:r>
          </a:p>
          <a:p>
            <a:pPr lvl="1"/>
            <a:r>
              <a:rPr lang="en-US" sz="2800" dirty="0"/>
              <a:t>Construct a truth table for each side of the </a:t>
            </a:r>
            <a:r>
              <a:rPr lang="en-US" sz="2800" dirty="0" err="1"/>
              <a:t>eqn</a:t>
            </a:r>
            <a:endParaRPr lang="en-US" sz="2800" dirty="0"/>
          </a:p>
          <a:p>
            <a:pPr lvl="2"/>
            <a:r>
              <a:rPr lang="en-US" sz="2400" dirty="0"/>
              <a:t>Need to observe all possible inputs and associated outputs</a:t>
            </a:r>
          </a:p>
          <a:p>
            <a:pPr lvl="1"/>
            <a:r>
              <a:rPr lang="en-US" sz="2800" dirty="0"/>
              <a:t>Apply theorems to either or both sides</a:t>
            </a:r>
          </a:p>
          <a:p>
            <a:pPr lvl="2"/>
            <a:r>
              <a:rPr lang="en-US" sz="2400" dirty="0"/>
              <a:t>Can apply duality to both the LHS and the RHS</a:t>
            </a:r>
          </a:p>
          <a:p>
            <a:pPr lvl="2"/>
            <a:r>
              <a:rPr lang="en-US" sz="2400" dirty="0"/>
              <a:t>Can apply </a:t>
            </a:r>
            <a:r>
              <a:rPr lang="en-US" sz="2400" dirty="0" err="1"/>
              <a:t>DeMorgan’s</a:t>
            </a:r>
            <a:r>
              <a:rPr lang="en-US" sz="2400" dirty="0"/>
              <a:t> theorem (i.e. push bubbles)</a:t>
            </a:r>
          </a:p>
          <a:p>
            <a:pPr lvl="1"/>
            <a:r>
              <a:rPr lang="en-US" sz="2800" dirty="0"/>
              <a:t>Could show that the circuit implementation of each side yields the same output- </a:t>
            </a:r>
            <a:r>
              <a:rPr lang="en-US" sz="2600" dirty="0"/>
              <a:t>For possible ALL inputs</a:t>
            </a:r>
          </a:p>
        </p:txBody>
      </p:sp>
    </p:spTree>
    <p:extLst>
      <p:ext uri="{BB962C8B-B14F-4D97-AF65-F5344CB8AC3E}">
        <p14:creationId xmlns:p14="http://schemas.microsoft.com/office/powerpoint/2010/main" val="2435035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mc:AlternateContent xmlns:mc="http://schemas.openxmlformats.org/markup-compatibility/2006" xmlns:a14="http://schemas.microsoft.com/office/drawing/2010/main">
        <mc:Choice Requires="a14">
          <p:sp>
            <p:nvSpPr>
              <p:cNvPr id="6" name="Text Placeholder 5"/>
              <p:cNvSpPr>
                <a:spLocks noGrp="1"/>
              </p:cNvSpPr>
              <p:nvPr>
                <p:ph idx="1"/>
              </p:nvPr>
            </p:nvSpPr>
            <p:spPr/>
            <p:txBody>
              <a:bodyPr/>
              <a:lstStyle/>
              <a:p>
                <a:r>
                  <a:rPr lang="en-US" dirty="0"/>
                  <a:t>Find the complement of</a:t>
                </a:r>
              </a:p>
              <a:p>
                <a:pPr lvl="1"/>
                <a14:m>
                  <m:oMath xmlns:m="http://schemas.openxmlformats.org/officeDocument/2006/math">
                    <m:r>
                      <a:rPr lang="en-US" b="0" i="1" smtClean="0">
                        <a:latin typeface="Cambria Math"/>
                      </a:rPr>
                      <m:t>𝑍</m:t>
                    </m:r>
                    <m:r>
                      <a:rPr lang="en-US" b="0" i="1" smtClean="0">
                        <a:latin typeface="Cambria Math"/>
                      </a:rPr>
                      <m:t>=</m:t>
                    </m:r>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a:rPr>
                              <m:t>𝐴</m:t>
                            </m:r>
                          </m:e>
                        </m:acc>
                        <m:r>
                          <a:rPr lang="en-US" b="0" i="1" smtClean="0">
                            <a:latin typeface="Cambria Math"/>
                          </a:rPr>
                          <m:t>+</m:t>
                        </m:r>
                        <m:r>
                          <a:rPr lang="en-US" b="0" i="1" smtClean="0">
                            <a:latin typeface="Cambria Math"/>
                          </a:rPr>
                          <m:t>𝐵</m:t>
                        </m:r>
                      </m:e>
                    </m:d>
                    <m:acc>
                      <m:accPr>
                        <m:chr m:val="̅"/>
                        <m:ctrlPr>
                          <a:rPr lang="en-US" i="1" smtClean="0">
                            <a:latin typeface="Cambria Math" panose="02040503050406030204" pitchFamily="18" charset="0"/>
                          </a:rPr>
                        </m:ctrlPr>
                      </m:accPr>
                      <m:e>
                        <m:r>
                          <a:rPr lang="en-US" b="0" i="1" smtClean="0">
                            <a:latin typeface="Cambria Math"/>
                          </a:rPr>
                          <m:t>𝐶</m:t>
                        </m:r>
                      </m:e>
                    </m:acc>
                  </m:oMath>
                </a14:m>
                <a:endParaRPr lang="en-US" dirty="0"/>
              </a:p>
              <a:p>
                <a:pPr lvl="1"/>
                <a:endParaRPr lang="en-US" dirty="0"/>
              </a:p>
              <a:p>
                <a:r>
                  <a:rPr lang="en-US" dirty="0"/>
                  <a:t>Convert the following into a SOP expression</a:t>
                </a:r>
              </a:p>
              <a:p>
                <a:pPr lvl="1"/>
                <a14:m>
                  <m:oMath xmlns:m="http://schemas.openxmlformats.org/officeDocument/2006/math">
                    <m:acc>
                      <m:accPr>
                        <m:chr m:val="̅"/>
                        <m:ctrlPr>
                          <a:rPr lang="en-US" i="1" smtClean="0">
                            <a:latin typeface="Cambria Math" panose="02040503050406030204" pitchFamily="18" charset="0"/>
                          </a:rPr>
                        </m:ctrlPr>
                      </m:accPr>
                      <m:e>
                        <m:acc>
                          <m:accPr>
                            <m:chr m:val="̅"/>
                            <m:ctrlPr>
                              <a:rPr lang="en-US" i="1" smtClean="0">
                                <a:latin typeface="Cambria Math" panose="02040503050406030204" pitchFamily="18" charset="0"/>
                              </a:rPr>
                            </m:ctrlPr>
                          </m:accPr>
                          <m:e>
                            <m:r>
                              <a:rPr lang="en-US" b="0" i="1" smtClean="0">
                                <a:latin typeface="Cambria Math"/>
                              </a:rPr>
                              <m:t>𝐴𝐵</m:t>
                            </m:r>
                          </m:e>
                        </m:acc>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𝐶</m:t>
                            </m:r>
                          </m:e>
                        </m:acc>
                        <m:acc>
                          <m:accPr>
                            <m:chr m:val="̅"/>
                            <m:ctrlPr>
                              <a:rPr lang="en-US" i="1" smtClean="0">
                                <a:latin typeface="Cambria Math" panose="02040503050406030204" pitchFamily="18" charset="0"/>
                              </a:rPr>
                            </m:ctrlPr>
                          </m:accPr>
                          <m:e>
                            <m:r>
                              <a:rPr lang="en-US" b="0" i="1" smtClean="0">
                                <a:latin typeface="Cambria Math"/>
                              </a:rPr>
                              <m:t>𝐷</m:t>
                            </m:r>
                          </m:e>
                        </m:acc>
                      </m:e>
                    </m:acc>
                  </m:oMath>
                </a14:m>
                <a:endParaRPr lang="en-US" dirty="0"/>
              </a:p>
              <a:p>
                <a:pPr lvl="1"/>
                <a:endParaRPr lang="en-US" dirty="0"/>
              </a:p>
              <a:p>
                <a:r>
                  <a:rPr lang="en-US" dirty="0"/>
                  <a:t>Find the Dual of the Elimination Theorem</a:t>
                </a:r>
              </a:p>
              <a:p>
                <a:pPr lvl="1"/>
                <a14:m>
                  <m:oMath xmlns:m="http://schemas.openxmlformats.org/officeDocument/2006/math">
                    <m:r>
                      <a:rPr lang="en-US" i="1">
                        <a:latin typeface="Cambria Math"/>
                      </a:rPr>
                      <m:t>𝑋</m:t>
                    </m:r>
                    <m:r>
                      <a:rPr lang="en-US" i="1">
                        <a:latin typeface="Cambria Math"/>
                      </a:rPr>
                      <m:t> +</m:t>
                    </m:r>
                    <m:acc>
                      <m:accPr>
                        <m:chr m:val="̅"/>
                        <m:ctrlPr>
                          <a:rPr lang="en-US" i="1">
                            <a:latin typeface="Cambria Math" panose="02040503050406030204" pitchFamily="18" charset="0"/>
                          </a:rPr>
                        </m:ctrlPr>
                      </m:accPr>
                      <m:e>
                        <m:r>
                          <a:rPr lang="en-US" i="1">
                            <a:latin typeface="Cambria Math"/>
                          </a:rPr>
                          <m:t>𝑋</m:t>
                        </m:r>
                      </m:e>
                    </m:acc>
                    <m:r>
                      <a:rPr lang="en-US" i="1" smtClean="0">
                        <a:latin typeface="Cambria Math" panose="02040503050406030204" pitchFamily="18" charset="0"/>
                        <a:ea typeface="Cambria Math" panose="02040503050406030204" pitchFamily="18" charset="0"/>
                        <a:sym typeface="Symbol"/>
                      </a:rPr>
                      <m:t>∙</m:t>
                    </m:r>
                    <m:r>
                      <a:rPr lang="en-US" i="1">
                        <a:latin typeface="Cambria Math"/>
                        <a:sym typeface="Symbol"/>
                      </a:rPr>
                      <m:t>𝑌</m:t>
                    </m:r>
                    <m:r>
                      <a:rPr lang="en-US" i="1">
                        <a:latin typeface="Cambria Math"/>
                        <a:sym typeface="Symbol"/>
                      </a:rPr>
                      <m:t>=</m:t>
                    </m:r>
                    <m:r>
                      <a:rPr lang="en-US" i="1">
                        <a:latin typeface="Cambria Math"/>
                        <a:sym typeface="Symbol"/>
                      </a:rPr>
                      <m:t>𝑋</m:t>
                    </m:r>
                    <m:r>
                      <a:rPr lang="en-US" i="1">
                        <a:latin typeface="Cambria Math"/>
                        <a:sym typeface="Symbol"/>
                      </a:rPr>
                      <m:t>+</m:t>
                    </m:r>
                    <m:r>
                      <a:rPr lang="en-US" i="1">
                        <a:latin typeface="Cambria Math"/>
                        <a:sym typeface="Symbol"/>
                      </a:rPr>
                      <m:t>𝑌</m:t>
                    </m:r>
                  </m:oMath>
                </a14:m>
                <a:endParaRPr lang="en-US" dirty="0"/>
              </a:p>
              <a:p>
                <a:pPr marL="457200" lvl="1" indent="0">
                  <a:buNone/>
                </a:pPr>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idx="1"/>
              </p:nvPr>
            </p:nvSpPr>
            <p:spPr>
              <a:blipFill>
                <a:blip r:embed="rId2"/>
                <a:stretch>
                  <a:fillRect l="-221" t="-33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486400" y="2733143"/>
                <a:ext cx="4282519" cy="461665"/>
              </a:xfrm>
              <a:prstGeom prst="rect">
                <a:avLst/>
              </a:prstGeom>
              <a:noFill/>
            </p:spPr>
            <p:txBody>
              <a:bodyPr wrap="none" rtlCol="0">
                <a:spAutoFit/>
              </a:bodyPr>
              <a:lstStyle/>
              <a:p>
                <a:r>
                  <a:rPr lang="en-US" sz="2400" dirty="0">
                    <a:sym typeface="Symbol"/>
                  </a:rPr>
                  <a:t>If, </a:t>
                </a:r>
                <a14:m>
                  <m:oMath xmlns:m="http://schemas.openxmlformats.org/officeDocument/2006/math">
                    <m:r>
                      <a:rPr lang="en-US" sz="2400" i="1">
                        <a:latin typeface="Cambria Math"/>
                        <a:sym typeface="Symbol"/>
                      </a:rPr>
                      <m:t>𝑍</m:t>
                    </m:r>
                    <m:r>
                      <a:rPr lang="en-US" sz="2400" i="1">
                        <a:latin typeface="Cambria Math"/>
                        <a:sym typeface="Symbol"/>
                      </a:rPr>
                      <m:t>=</m:t>
                    </m:r>
                    <m:r>
                      <a:rPr lang="en-US" sz="2400" i="1">
                        <a:latin typeface="Cambria Math"/>
                        <a:sym typeface="Symbol"/>
                      </a:rPr>
                      <m:t>𝑋</m:t>
                    </m:r>
                    <m:r>
                      <a:rPr lang="en-US" sz="2400" i="1">
                        <a:latin typeface="Cambria Math"/>
                        <a:sym typeface="Symbol"/>
                      </a:rPr>
                      <m:t></m:t>
                    </m:r>
                    <m:r>
                      <a:rPr lang="en-US" sz="2400" i="1">
                        <a:latin typeface="Cambria Math"/>
                        <a:sym typeface="Symbol"/>
                      </a:rPr>
                      <m:t>𝑌</m:t>
                    </m:r>
                  </m:oMath>
                </a14:m>
                <a:r>
                  <a:rPr lang="en-US" sz="2400" dirty="0"/>
                  <a:t> </a:t>
                </a:r>
                <a:r>
                  <a:rPr lang="en-US" sz="2400" dirty="0">
                    <a:sym typeface="Symbol"/>
                  </a:rPr>
                  <a:t> </a:t>
                </a:r>
                <a14:m>
                  <m:oMath xmlns:m="http://schemas.openxmlformats.org/officeDocument/2006/math">
                    <m:acc>
                      <m:accPr>
                        <m:chr m:val="̅"/>
                        <m:ctrlPr>
                          <a:rPr lang="en-US" sz="2400" i="1">
                            <a:latin typeface="Cambria Math" panose="02040503050406030204" pitchFamily="18" charset="0"/>
                            <a:sym typeface="Symbol"/>
                          </a:rPr>
                        </m:ctrlPr>
                      </m:accPr>
                      <m:e>
                        <m:r>
                          <a:rPr lang="en-US" sz="2400" i="1">
                            <a:latin typeface="Cambria Math"/>
                            <a:sym typeface="Symbol"/>
                          </a:rPr>
                          <m:t>𝑍</m:t>
                        </m:r>
                      </m:e>
                    </m:acc>
                    <m:r>
                      <a:rPr lang="en-US" sz="2400" i="1">
                        <a:latin typeface="Cambria Math"/>
                        <a:sym typeface="Symbol"/>
                      </a:rPr>
                      <m:t>=</m:t>
                    </m:r>
                    <m:acc>
                      <m:accPr>
                        <m:chr m:val="̅"/>
                        <m:ctrlPr>
                          <a:rPr lang="en-US" sz="2400" i="1">
                            <a:latin typeface="Cambria Math" panose="02040503050406030204" pitchFamily="18" charset="0"/>
                            <a:sym typeface="Symbol"/>
                          </a:rPr>
                        </m:ctrlPr>
                      </m:accPr>
                      <m:e>
                        <m:r>
                          <a:rPr lang="en-US" sz="2400" i="1">
                            <a:latin typeface="Cambria Math"/>
                            <a:sym typeface="Symbol"/>
                          </a:rPr>
                          <m:t>𝑋</m:t>
                        </m:r>
                        <m:r>
                          <a:rPr lang="en-US" sz="2400" i="1">
                            <a:latin typeface="Cambria Math"/>
                            <a:sym typeface="Symbol"/>
                          </a:rPr>
                          <m:t></m:t>
                        </m:r>
                        <m:r>
                          <a:rPr lang="en-US" sz="2400" i="1">
                            <a:latin typeface="Cambria Math"/>
                            <a:sym typeface="Symbol"/>
                          </a:rPr>
                          <m:t>𝑌</m:t>
                        </m:r>
                      </m:e>
                    </m:acc>
                    <m:r>
                      <a:rPr lang="en-US" sz="2400" i="1">
                        <a:latin typeface="Cambria Math"/>
                        <a:sym typeface="Symbol"/>
                      </a:rPr>
                      <m:t>=</m:t>
                    </m:r>
                    <m:acc>
                      <m:accPr>
                        <m:chr m:val="̅"/>
                        <m:ctrlPr>
                          <a:rPr lang="en-US" sz="2400" i="1">
                            <a:latin typeface="Cambria Math" panose="02040503050406030204" pitchFamily="18" charset="0"/>
                            <a:sym typeface="Symbol"/>
                          </a:rPr>
                        </m:ctrlPr>
                      </m:accPr>
                      <m:e>
                        <m:r>
                          <a:rPr lang="en-US" sz="2400" i="1">
                            <a:latin typeface="Cambria Math"/>
                            <a:sym typeface="Symbol"/>
                          </a:rPr>
                          <m:t>𝑋</m:t>
                        </m:r>
                      </m:e>
                    </m:acc>
                    <m:r>
                      <a:rPr lang="en-US" sz="2400" i="1">
                        <a:latin typeface="Cambria Math"/>
                        <a:sym typeface="Symbol"/>
                      </a:rPr>
                      <m:t>+</m:t>
                    </m:r>
                    <m:acc>
                      <m:accPr>
                        <m:chr m:val="̅"/>
                        <m:ctrlPr>
                          <a:rPr lang="en-US" sz="2400" i="1">
                            <a:latin typeface="Cambria Math" panose="02040503050406030204" pitchFamily="18" charset="0"/>
                            <a:sym typeface="Symbol"/>
                          </a:rPr>
                        </m:ctrlPr>
                      </m:accPr>
                      <m:e>
                        <m:r>
                          <a:rPr lang="en-US" sz="2400" i="1">
                            <a:latin typeface="Cambria Math"/>
                            <a:sym typeface="Symbol"/>
                          </a:rPr>
                          <m:t>𝑌</m:t>
                        </m:r>
                      </m:e>
                    </m:acc>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5486400" y="2733143"/>
                <a:ext cx="4282519" cy="461665"/>
              </a:xfrm>
              <a:prstGeom prst="rect">
                <a:avLst/>
              </a:prstGeom>
              <a:blipFill>
                <a:blip r:embed="rId3"/>
                <a:stretch>
                  <a:fillRect l="-2134" t="-11842" r="-5690" b="-30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671533" y="4048753"/>
                <a:ext cx="19122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sym typeface="Symbol"/>
                            </a:rPr>
                          </m:ctrlPr>
                        </m:accPr>
                        <m:e>
                          <m:r>
                            <a:rPr lang="en-US" sz="2400" i="1">
                              <a:latin typeface="Cambria Math"/>
                              <a:sym typeface="Symbol"/>
                            </a:rPr>
                            <m:t>𝑋</m:t>
                          </m:r>
                          <m:r>
                            <a:rPr lang="en-US" sz="2400" i="1">
                              <a:latin typeface="Cambria Math"/>
                              <a:sym typeface="Symbol"/>
                            </a:rPr>
                            <m:t>+</m:t>
                          </m:r>
                          <m:r>
                            <a:rPr lang="en-US" sz="2400" i="1">
                              <a:latin typeface="Cambria Math"/>
                              <a:sym typeface="Symbol"/>
                            </a:rPr>
                            <m:t>𝑌</m:t>
                          </m:r>
                        </m:e>
                      </m:acc>
                      <m:r>
                        <a:rPr lang="en-US" sz="2400" i="1">
                          <a:latin typeface="Cambria Math"/>
                          <a:sym typeface="Symbol"/>
                        </a:rPr>
                        <m:t>=</m:t>
                      </m:r>
                      <m:acc>
                        <m:accPr>
                          <m:chr m:val="̅"/>
                          <m:ctrlPr>
                            <a:rPr lang="en-US" sz="2400" i="1">
                              <a:latin typeface="Cambria Math" panose="02040503050406030204" pitchFamily="18" charset="0"/>
                              <a:sym typeface="Symbol"/>
                            </a:rPr>
                          </m:ctrlPr>
                        </m:accPr>
                        <m:e>
                          <m:r>
                            <a:rPr lang="en-US" sz="2400" i="1">
                              <a:latin typeface="Cambria Math"/>
                              <a:sym typeface="Symbol"/>
                            </a:rPr>
                            <m:t>𝑋</m:t>
                          </m:r>
                        </m:e>
                      </m:acc>
                      <m:r>
                        <a:rPr lang="en-US" sz="2400" i="1">
                          <a:latin typeface="Cambria Math"/>
                          <a:sym typeface="Symbol"/>
                        </a:rPr>
                        <m:t></m:t>
                      </m:r>
                      <m:acc>
                        <m:accPr>
                          <m:chr m:val="̅"/>
                          <m:ctrlPr>
                            <a:rPr lang="en-US" sz="2400" i="1">
                              <a:latin typeface="Cambria Math" panose="02040503050406030204" pitchFamily="18" charset="0"/>
                              <a:sym typeface="Symbol"/>
                            </a:rPr>
                          </m:ctrlPr>
                        </m:accPr>
                        <m:e>
                          <m:r>
                            <a:rPr lang="en-US" sz="2400" i="1">
                              <a:latin typeface="Cambria Math"/>
                              <a:sym typeface="Symbol"/>
                            </a:rPr>
                            <m:t>𝑌</m:t>
                          </m:r>
                        </m:e>
                      </m:acc>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671533" y="4048753"/>
                <a:ext cx="1912254" cy="461665"/>
              </a:xfrm>
              <a:prstGeom prst="rect">
                <a:avLst/>
              </a:prstGeom>
              <a:blipFill>
                <a:blip r:embed="rId4"/>
                <a:stretch>
                  <a:fillRect r="-14650"/>
                </a:stretch>
              </a:blipFill>
            </p:spPr>
            <p:txBody>
              <a:bodyPr/>
              <a:lstStyle/>
              <a:p>
                <a:r>
                  <a:rPr lang="en-IN">
                    <a:noFill/>
                  </a:rPr>
                  <a:t> </a:t>
                </a:r>
              </a:p>
            </p:txBody>
          </p:sp>
        </mc:Fallback>
      </mc:AlternateContent>
    </p:spTree>
    <p:extLst>
      <p:ext uri="{BB962C8B-B14F-4D97-AF65-F5344CB8AC3E}">
        <p14:creationId xmlns:p14="http://schemas.microsoft.com/office/powerpoint/2010/main" val="31543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06241" y="0"/>
            <a:ext cx="11029616" cy="1188720"/>
          </a:xfrm>
        </p:spPr>
        <p:txBody>
          <a:bodyPr>
            <a:normAutofit/>
          </a:bodyPr>
          <a:lstStyle/>
          <a:p>
            <a:r>
              <a:rPr lang="en-US" dirty="0">
                <a:solidFill>
                  <a:srgbClr val="C00000"/>
                </a:solidFill>
              </a:rPr>
              <a:t>Boolean Algebra -A Circuit Example</a:t>
            </a:r>
          </a:p>
        </p:txBody>
      </p:sp>
      <p:sp>
        <p:nvSpPr>
          <p:cNvPr id="6" name="Text Placeholder 5"/>
          <p:cNvSpPr>
            <a:spLocks noGrp="1"/>
          </p:cNvSpPr>
          <p:nvPr>
            <p:ph idx="1"/>
          </p:nvPr>
        </p:nvSpPr>
        <p:spPr>
          <a:xfrm>
            <a:off x="406402" y="4193148"/>
            <a:ext cx="11029615" cy="3634486"/>
          </a:xfrm>
        </p:spPr>
        <p:txBody>
          <a:bodyPr/>
          <a:lstStyle/>
          <a:p>
            <a:endParaRPr lang="en-US" dirty="0"/>
          </a:p>
          <a:p>
            <a:endParaRPr lang="en-US" dirty="0"/>
          </a:p>
          <a:p>
            <a:endParaRPr lang="en-US" dirty="0"/>
          </a:p>
        </p:txBody>
      </p:sp>
      <p:pic>
        <p:nvPicPr>
          <p:cNvPr id="8"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b="39625"/>
          <a:stretch/>
        </p:blipFill>
        <p:spPr bwMode="auto">
          <a:xfrm>
            <a:off x="3352800" y="1982915"/>
            <a:ext cx="4572000" cy="1293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1" name="TextBox 10"/>
              <p:cNvSpPr txBox="1"/>
              <p:nvPr/>
            </p:nvSpPr>
            <p:spPr>
              <a:xfrm>
                <a:off x="5029201" y="1795849"/>
                <a:ext cx="349903" cy="30822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1" i="1">
                              <a:solidFill>
                                <a:srgbClr val="0070C0"/>
                              </a:solidFill>
                              <a:latin typeface="Cambria Math" panose="02040503050406030204" pitchFamily="18" charset="0"/>
                            </a:rPr>
                          </m:ctrlPr>
                        </m:accPr>
                        <m:e>
                          <m:r>
                            <a:rPr lang="en-US" sz="1400" b="1" i="1">
                              <a:solidFill>
                                <a:srgbClr val="0070C0"/>
                              </a:solidFill>
                              <a:latin typeface="Cambria Math"/>
                            </a:rPr>
                            <m:t>𝑨</m:t>
                          </m:r>
                        </m:e>
                      </m:acc>
                    </m:oMath>
                  </m:oMathPara>
                </a14:m>
                <a:endParaRPr lang="en-US" sz="1400" b="1" dirty="0">
                  <a:solidFill>
                    <a:srgbClr val="0070C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029201" y="1795849"/>
                <a:ext cx="349903" cy="30822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900010" y="3122938"/>
                <a:ext cx="364202" cy="307777"/>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1" i="1">
                              <a:solidFill>
                                <a:srgbClr val="0070C0"/>
                              </a:solidFill>
                              <a:latin typeface="Cambria Math" panose="02040503050406030204" pitchFamily="18" charset="0"/>
                            </a:rPr>
                          </m:ctrlPr>
                        </m:accPr>
                        <m:e>
                          <m:r>
                            <a:rPr lang="en-US" sz="1400" b="1" i="1">
                              <a:solidFill>
                                <a:srgbClr val="0070C0"/>
                              </a:solidFill>
                              <a:latin typeface="Cambria Math"/>
                            </a:rPr>
                            <m:t>𝑩</m:t>
                          </m:r>
                        </m:e>
                      </m:acc>
                    </m:oMath>
                  </m:oMathPara>
                </a14:m>
                <a:endParaRPr lang="en-US" sz="1400" b="1"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900010" y="3122938"/>
                <a:ext cx="364202" cy="30777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921049" y="1752601"/>
                <a:ext cx="511679" cy="307777"/>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1" i="1">
                              <a:solidFill>
                                <a:srgbClr val="0070C0"/>
                              </a:solidFill>
                              <a:latin typeface="Cambria Math" panose="02040503050406030204" pitchFamily="18" charset="0"/>
                            </a:rPr>
                          </m:ctrlPr>
                        </m:accPr>
                        <m:e>
                          <m:r>
                            <a:rPr lang="en-US" sz="1400" b="1" i="1">
                              <a:solidFill>
                                <a:srgbClr val="0070C0"/>
                              </a:solidFill>
                              <a:latin typeface="Cambria Math"/>
                            </a:rPr>
                            <m:t>𝑨</m:t>
                          </m:r>
                        </m:e>
                      </m:acc>
                      <m:r>
                        <a:rPr lang="en-US" sz="1400" b="1">
                          <a:solidFill>
                            <a:srgbClr val="0070C0"/>
                          </a:solidFill>
                          <a:latin typeface="Cambria Math"/>
                        </a:rPr>
                        <m:t> </m:t>
                      </m:r>
                      <m:acc>
                        <m:accPr>
                          <m:chr m:val="̅"/>
                          <m:ctrlPr>
                            <a:rPr lang="en-US" sz="1400" b="1" i="1">
                              <a:solidFill>
                                <a:srgbClr val="0070C0"/>
                              </a:solidFill>
                              <a:latin typeface="Cambria Math" panose="02040503050406030204" pitchFamily="18" charset="0"/>
                            </a:rPr>
                          </m:ctrlPr>
                        </m:accPr>
                        <m:e>
                          <m:r>
                            <a:rPr lang="en-US" sz="1400" b="1" i="1">
                              <a:solidFill>
                                <a:srgbClr val="0070C0"/>
                              </a:solidFill>
                              <a:latin typeface="Cambria Math"/>
                            </a:rPr>
                            <m:t>𝑨</m:t>
                          </m:r>
                        </m:e>
                      </m:acc>
                    </m:oMath>
                  </m:oMathPara>
                </a14:m>
                <a:endParaRPr lang="en-US" sz="1400" b="1" dirty="0">
                  <a:solidFill>
                    <a:srgbClr val="0070C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921049" y="1752601"/>
                <a:ext cx="511679" cy="307777"/>
              </a:xfrm>
              <a:prstGeom prst="rect">
                <a:avLst/>
              </a:prstGeom>
              <a:blipFill>
                <a:blip r:embed="rId5"/>
                <a:stretch>
                  <a:fillRect r="-2261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324600" y="2742520"/>
                <a:ext cx="482824" cy="307777"/>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a:solidFill>
                            <a:srgbClr val="0070C0"/>
                          </a:solidFill>
                          <a:latin typeface="Cambria Math"/>
                        </a:rPr>
                        <m:t>𝑨</m:t>
                      </m:r>
                      <m:acc>
                        <m:accPr>
                          <m:chr m:val="̅"/>
                          <m:ctrlPr>
                            <a:rPr lang="en-US" sz="1400" b="1" i="1">
                              <a:solidFill>
                                <a:srgbClr val="0070C0"/>
                              </a:solidFill>
                              <a:latin typeface="Cambria Math" panose="02040503050406030204" pitchFamily="18" charset="0"/>
                            </a:rPr>
                          </m:ctrlPr>
                        </m:accPr>
                        <m:e>
                          <m:r>
                            <a:rPr lang="en-US" sz="1400" b="1" i="1">
                              <a:solidFill>
                                <a:srgbClr val="0070C0"/>
                              </a:solidFill>
                              <a:latin typeface="Cambria Math"/>
                            </a:rPr>
                            <m:t>𝑩</m:t>
                          </m:r>
                        </m:e>
                      </m:acc>
                    </m:oMath>
                  </m:oMathPara>
                </a14:m>
                <a:endParaRPr lang="en-US" sz="1400" b="1" dirty="0">
                  <a:solidFill>
                    <a:srgbClr val="0070C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324600" y="2742520"/>
                <a:ext cx="482824" cy="307777"/>
              </a:xfrm>
              <a:prstGeom prst="rect">
                <a:avLst/>
              </a:prstGeom>
              <a:blipFill>
                <a:blip r:embed="rId6"/>
                <a:stretch>
                  <a:fillRect r="-164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543800" y="2287715"/>
                <a:ext cx="974562" cy="307777"/>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1" i="1">
                              <a:solidFill>
                                <a:srgbClr val="0070C0"/>
                              </a:solidFill>
                              <a:latin typeface="Cambria Math" panose="02040503050406030204" pitchFamily="18" charset="0"/>
                            </a:rPr>
                          </m:ctrlPr>
                        </m:accPr>
                        <m:e>
                          <m:r>
                            <a:rPr lang="en-US" sz="1400" b="1" i="1">
                              <a:solidFill>
                                <a:srgbClr val="0070C0"/>
                              </a:solidFill>
                              <a:latin typeface="Cambria Math"/>
                            </a:rPr>
                            <m:t>𝑨</m:t>
                          </m:r>
                        </m:e>
                      </m:acc>
                      <m:r>
                        <a:rPr lang="en-US" sz="1400" b="1">
                          <a:solidFill>
                            <a:srgbClr val="0070C0"/>
                          </a:solidFill>
                          <a:latin typeface="Cambria Math"/>
                        </a:rPr>
                        <m:t> </m:t>
                      </m:r>
                      <m:acc>
                        <m:accPr>
                          <m:chr m:val="̅"/>
                          <m:ctrlPr>
                            <a:rPr lang="en-US" sz="1400" b="1" i="1">
                              <a:solidFill>
                                <a:srgbClr val="0070C0"/>
                              </a:solidFill>
                              <a:latin typeface="Cambria Math" panose="02040503050406030204" pitchFamily="18" charset="0"/>
                            </a:rPr>
                          </m:ctrlPr>
                        </m:accPr>
                        <m:e>
                          <m:r>
                            <a:rPr lang="en-US" sz="1400" b="1" i="1">
                              <a:solidFill>
                                <a:srgbClr val="0070C0"/>
                              </a:solidFill>
                              <a:latin typeface="Cambria Math"/>
                            </a:rPr>
                            <m:t>𝑨</m:t>
                          </m:r>
                        </m:e>
                      </m:acc>
                      <m:r>
                        <a:rPr lang="en-US" sz="1400" b="1" i="1">
                          <a:solidFill>
                            <a:srgbClr val="0070C0"/>
                          </a:solidFill>
                          <a:latin typeface="Cambria Math"/>
                        </a:rPr>
                        <m:t>+</m:t>
                      </m:r>
                      <m:r>
                        <a:rPr lang="en-US" sz="1400" b="1" i="1">
                          <a:solidFill>
                            <a:srgbClr val="0070C0"/>
                          </a:solidFill>
                          <a:latin typeface="Cambria Math"/>
                        </a:rPr>
                        <m:t>𝑨</m:t>
                      </m:r>
                      <m:acc>
                        <m:accPr>
                          <m:chr m:val="̅"/>
                          <m:ctrlPr>
                            <a:rPr lang="en-US" sz="1400" b="1" i="1">
                              <a:solidFill>
                                <a:srgbClr val="0070C0"/>
                              </a:solidFill>
                              <a:latin typeface="Cambria Math" panose="02040503050406030204" pitchFamily="18" charset="0"/>
                            </a:rPr>
                          </m:ctrlPr>
                        </m:accPr>
                        <m:e>
                          <m:r>
                            <a:rPr lang="en-US" sz="1400" b="1" i="1">
                              <a:solidFill>
                                <a:srgbClr val="0070C0"/>
                              </a:solidFill>
                              <a:latin typeface="Cambria Math"/>
                            </a:rPr>
                            <m:t>𝑩</m:t>
                          </m:r>
                        </m:e>
                      </m:acc>
                    </m:oMath>
                  </m:oMathPara>
                </a14:m>
                <a:endParaRPr lang="en-US" sz="1400" b="1"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543800" y="2287715"/>
                <a:ext cx="974562" cy="307777"/>
              </a:xfrm>
              <a:prstGeom prst="rect">
                <a:avLst/>
              </a:prstGeom>
              <a:blipFill>
                <a:blip r:embed="rId7"/>
                <a:stretch>
                  <a:fillRect r="-201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209800" y="4038600"/>
                <a:ext cx="2074286" cy="462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a:rPr>
                        <m:t>F</m:t>
                      </m:r>
                      <m:r>
                        <a:rPr lang="en-US" sz="2400">
                          <a:latin typeface="Cambria Math"/>
                        </a:rPr>
                        <m:t>=</m:t>
                      </m:r>
                      <m:acc>
                        <m:accPr>
                          <m:chr m:val="̅"/>
                          <m:ctrlPr>
                            <a:rPr lang="en-US" sz="2400" i="1">
                              <a:latin typeface="Cambria Math" panose="02040503050406030204" pitchFamily="18" charset="0"/>
                            </a:rPr>
                          </m:ctrlPr>
                        </m:accPr>
                        <m:e>
                          <m:r>
                            <a:rPr lang="en-US" sz="2400" i="1">
                              <a:latin typeface="Cambria Math"/>
                            </a:rPr>
                            <m:t>𝐴</m:t>
                          </m:r>
                        </m:e>
                      </m:acc>
                      <m:r>
                        <a:rPr lang="en-US" sz="2400">
                          <a:latin typeface="Cambria Math"/>
                        </a:rPr>
                        <m:t> </m:t>
                      </m:r>
                      <m:acc>
                        <m:accPr>
                          <m:chr m:val="̅"/>
                          <m:ctrlPr>
                            <a:rPr lang="en-US" sz="2400" i="1">
                              <a:latin typeface="Cambria Math" panose="02040503050406030204" pitchFamily="18" charset="0"/>
                            </a:rPr>
                          </m:ctrlPr>
                        </m:accPr>
                        <m:e>
                          <m:r>
                            <a:rPr lang="en-US" sz="2400" i="1">
                              <a:latin typeface="Cambria Math"/>
                            </a:rPr>
                            <m:t>𝐴</m:t>
                          </m:r>
                        </m:e>
                      </m:acc>
                      <m:r>
                        <a:rPr lang="en-US" sz="2400" i="1">
                          <a:latin typeface="Cambria Math"/>
                        </a:rPr>
                        <m:t>+</m:t>
                      </m:r>
                      <m:r>
                        <a:rPr lang="en-US" sz="2400" i="1">
                          <a:latin typeface="Cambria Math"/>
                        </a:rPr>
                        <m:t>𝐴</m:t>
                      </m:r>
                      <m:acc>
                        <m:accPr>
                          <m:chr m:val="̅"/>
                          <m:ctrlPr>
                            <a:rPr lang="en-US" sz="2400" i="1">
                              <a:latin typeface="Cambria Math" panose="02040503050406030204" pitchFamily="18" charset="0"/>
                            </a:rPr>
                          </m:ctrlPr>
                        </m:accPr>
                        <m:e>
                          <m:r>
                            <a:rPr lang="en-US" sz="2400" i="1">
                              <a:latin typeface="Cambria Math"/>
                            </a:rPr>
                            <m:t>𝐵</m:t>
                          </m:r>
                        </m:e>
                      </m:acc>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209800" y="4038600"/>
                <a:ext cx="2074286" cy="462434"/>
              </a:xfrm>
              <a:prstGeom prst="rect">
                <a:avLst/>
              </a:prstGeom>
              <a:blipFill>
                <a:blip r:embed="rId8"/>
                <a:stretch>
                  <a:fillRect r="-13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14600" y="4486959"/>
                <a:ext cx="1557798" cy="462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a:latin typeface="Cambria Math"/>
                        </a:rPr>
                        <m:t>=</m:t>
                      </m:r>
                      <m:acc>
                        <m:accPr>
                          <m:chr m:val="̅"/>
                          <m:ctrlPr>
                            <a:rPr lang="en-US" sz="2400" i="1">
                              <a:latin typeface="Cambria Math" panose="02040503050406030204" pitchFamily="18" charset="0"/>
                            </a:rPr>
                          </m:ctrlPr>
                        </m:accPr>
                        <m:e>
                          <m:r>
                            <a:rPr lang="en-US" sz="2400" i="1">
                              <a:latin typeface="Cambria Math"/>
                            </a:rPr>
                            <m:t>𝐴</m:t>
                          </m:r>
                        </m:e>
                      </m:acc>
                      <m:r>
                        <a:rPr lang="en-US" sz="2400" i="1">
                          <a:latin typeface="Cambria Math"/>
                        </a:rPr>
                        <m:t>+</m:t>
                      </m:r>
                      <m:r>
                        <a:rPr lang="en-US" sz="2400" i="1">
                          <a:latin typeface="Cambria Math"/>
                        </a:rPr>
                        <m:t>𝐴</m:t>
                      </m:r>
                      <m:acc>
                        <m:accPr>
                          <m:chr m:val="̅"/>
                          <m:ctrlPr>
                            <a:rPr lang="en-US" sz="2400" i="1">
                              <a:latin typeface="Cambria Math" panose="02040503050406030204" pitchFamily="18" charset="0"/>
                            </a:rPr>
                          </m:ctrlPr>
                        </m:accPr>
                        <m:e>
                          <m:r>
                            <a:rPr lang="en-US" sz="2400" i="1">
                              <a:latin typeface="Cambria Math"/>
                            </a:rPr>
                            <m:t>𝐵</m:t>
                          </m:r>
                        </m:e>
                      </m:acc>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514600" y="4486959"/>
                <a:ext cx="1557798" cy="462434"/>
              </a:xfrm>
              <a:prstGeom prst="rect">
                <a:avLst/>
              </a:prstGeom>
              <a:blipFill>
                <a:blip r:embed="rId9"/>
                <a:stretch>
                  <a:fillRect r="-176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514600" y="4949393"/>
                <a:ext cx="2795252" cy="462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a:latin typeface="Cambria Math"/>
                        </a:rPr>
                        <m:t>=</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a:rPr>
                                <m:t>𝐴</m:t>
                              </m:r>
                            </m:e>
                          </m:acc>
                          <m:r>
                            <a:rPr lang="en-US" sz="2400" i="1">
                              <a:latin typeface="Cambria Math"/>
                            </a:rPr>
                            <m:t>+</m:t>
                          </m:r>
                          <m:r>
                            <a:rPr lang="en-US" sz="2400" i="1">
                              <a:latin typeface="Cambria Math"/>
                            </a:rPr>
                            <m:t>𝐴</m:t>
                          </m:r>
                        </m:e>
                      </m:d>
                      <m:r>
                        <m:rPr>
                          <m:nor/>
                        </m:rPr>
                        <a:rPr lang="en-US" sz="2400" b="1" dirty="0">
                          <a:sym typeface="Symbol"/>
                        </a:rPr>
                        <m:t></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a:rPr>
                                <m:t>𝐴</m:t>
                              </m:r>
                            </m:e>
                          </m:acc>
                          <m:r>
                            <a:rPr lang="en-US" sz="2400" i="1">
                              <a:latin typeface="Cambria Math"/>
                            </a:rPr>
                            <m:t>+</m:t>
                          </m:r>
                          <m:acc>
                            <m:accPr>
                              <m:chr m:val="̅"/>
                              <m:ctrlPr>
                                <a:rPr lang="en-US" sz="2400" i="1">
                                  <a:latin typeface="Cambria Math" panose="02040503050406030204" pitchFamily="18" charset="0"/>
                                </a:rPr>
                              </m:ctrlPr>
                            </m:accPr>
                            <m:e>
                              <m:r>
                                <a:rPr lang="en-US" sz="2400" i="1">
                                  <a:latin typeface="Cambria Math"/>
                                </a:rPr>
                                <m:t>𝐵</m:t>
                              </m:r>
                            </m:e>
                          </m:acc>
                          <m:r>
                            <m:rPr>
                              <m:nor/>
                            </m:rPr>
                            <a:rPr lang="en-US" sz="2400" dirty="0"/>
                            <m:t> </m:t>
                          </m:r>
                        </m:e>
                      </m:d>
                    </m:oMath>
                  </m:oMathPara>
                </a14:m>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514600" y="4949393"/>
                <a:ext cx="2795252" cy="462434"/>
              </a:xfrm>
              <a:prstGeom prst="rect">
                <a:avLst/>
              </a:prstGeom>
              <a:blipFill>
                <a:blip r:embed="rId10"/>
                <a:stretch>
                  <a:fillRect r="-2183"/>
                </a:stretch>
              </a:blipFill>
            </p:spPr>
            <p:txBody>
              <a:bodyPr/>
              <a:lstStyle/>
              <a:p>
                <a:r>
                  <a:rPr lang="en-IN">
                    <a:noFill/>
                  </a:rPr>
                  <a:t> </a:t>
                </a:r>
              </a:p>
            </p:txBody>
          </p:sp>
        </mc:Fallback>
      </mc:AlternateContent>
      <p:sp>
        <p:nvSpPr>
          <p:cNvPr id="20" name="TextBox 19"/>
          <p:cNvSpPr txBox="1"/>
          <p:nvPr/>
        </p:nvSpPr>
        <p:spPr>
          <a:xfrm>
            <a:off x="6019800" y="4576466"/>
            <a:ext cx="3688830" cy="461665"/>
          </a:xfrm>
          <a:prstGeom prst="rect">
            <a:avLst/>
          </a:prstGeom>
          <a:noFill/>
        </p:spPr>
        <p:txBody>
          <a:bodyPr wrap="none" rtlCol="0">
            <a:spAutoFit/>
          </a:bodyPr>
          <a:lstStyle/>
          <a:p>
            <a:r>
              <a:rPr lang="en-US" sz="2400" i="1" dirty="0">
                <a:latin typeface="Times New Roman" panose="02020603050405020304" pitchFamily="18" charset="0"/>
                <a:cs typeface="Times New Roman" panose="02020603050405020304" pitchFamily="18" charset="0"/>
                <a:sym typeface="Symbol"/>
              </a:rPr>
              <a:t>x + (y </a:t>
            </a:r>
            <a:r>
              <a:rPr lang="en-US" sz="2400" b="1" dirty="0">
                <a:sym typeface="Symbol"/>
              </a:rPr>
              <a:t></a:t>
            </a:r>
            <a:r>
              <a:rPr lang="en-US" sz="2400" i="1" dirty="0">
                <a:latin typeface="Times New Roman" panose="02020603050405020304" pitchFamily="18" charset="0"/>
                <a:cs typeface="Times New Roman" panose="02020603050405020304" pitchFamily="18" charset="0"/>
                <a:sym typeface="Symbol"/>
              </a:rPr>
              <a:t> z) </a:t>
            </a:r>
            <a:r>
              <a:rPr lang="en-US" sz="2400" dirty="0">
                <a:sym typeface="Symbol"/>
              </a:rPr>
              <a:t>= (</a:t>
            </a:r>
            <a:r>
              <a:rPr lang="en-US" sz="2400" i="1" dirty="0">
                <a:latin typeface="Times New Roman" panose="02020603050405020304" pitchFamily="18" charset="0"/>
                <a:cs typeface="Times New Roman" panose="02020603050405020304" pitchFamily="18" charset="0"/>
                <a:sym typeface="Symbol"/>
              </a:rPr>
              <a:t>x + y) </a:t>
            </a:r>
            <a:r>
              <a:rPr lang="en-US" sz="2400" b="1" dirty="0">
                <a:sym typeface="Symbol"/>
              </a:rPr>
              <a:t></a:t>
            </a:r>
            <a:r>
              <a:rPr lang="en-US" sz="2400" i="1" dirty="0">
                <a:latin typeface="Times New Roman" panose="02020603050405020304" pitchFamily="18" charset="0"/>
                <a:cs typeface="Times New Roman" panose="02020603050405020304" pitchFamily="18" charset="0"/>
                <a:sym typeface="Symbol"/>
              </a:rPr>
              <a:t> (x + z) </a:t>
            </a:r>
            <a:endParaRPr lang="en-US" sz="2400" i="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402225" y="4114801"/>
            <a:ext cx="3016595"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t>Distributive Law (Dual)</a:t>
            </a:r>
          </a:p>
        </p:txBody>
      </p:sp>
      <mc:AlternateContent xmlns:mc="http://schemas.openxmlformats.org/markup-compatibility/2006" xmlns:a14="http://schemas.microsoft.com/office/drawing/2010/main">
        <mc:Choice Requires="a14">
          <p:sp>
            <p:nvSpPr>
              <p:cNvPr id="22" name="TextBox 21"/>
              <p:cNvSpPr txBox="1"/>
              <p:nvPr/>
            </p:nvSpPr>
            <p:spPr>
              <a:xfrm>
                <a:off x="2514601" y="5404966"/>
                <a:ext cx="1946495" cy="462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a:latin typeface="Cambria Math"/>
                        </a:rPr>
                        <m:t>=</m:t>
                      </m:r>
                      <m:r>
                        <a:rPr lang="en-US" sz="2400" i="1">
                          <a:latin typeface="Cambria Math"/>
                        </a:rPr>
                        <m:t>1</m:t>
                      </m:r>
                      <m:r>
                        <m:rPr>
                          <m:nor/>
                        </m:rPr>
                        <a:rPr lang="en-US" sz="2400" b="1" dirty="0">
                          <a:sym typeface="Symbol"/>
                        </a:rPr>
                        <m:t></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a:rPr>
                                <m:t>𝐴</m:t>
                              </m:r>
                            </m:e>
                          </m:acc>
                          <m:r>
                            <a:rPr lang="en-US" sz="2400" i="1">
                              <a:latin typeface="Cambria Math"/>
                            </a:rPr>
                            <m:t>+</m:t>
                          </m:r>
                          <m:acc>
                            <m:accPr>
                              <m:chr m:val="̅"/>
                              <m:ctrlPr>
                                <a:rPr lang="en-US" sz="2400" i="1">
                                  <a:latin typeface="Cambria Math" panose="02040503050406030204" pitchFamily="18" charset="0"/>
                                </a:rPr>
                              </m:ctrlPr>
                            </m:accPr>
                            <m:e>
                              <m:r>
                                <a:rPr lang="en-US" sz="2400" i="1">
                                  <a:latin typeface="Cambria Math"/>
                                </a:rPr>
                                <m:t>𝐵</m:t>
                              </m:r>
                            </m:e>
                          </m:acc>
                          <m:r>
                            <m:rPr>
                              <m:nor/>
                            </m:rPr>
                            <a:rPr lang="en-US" sz="2400" dirty="0"/>
                            <m:t> </m:t>
                          </m:r>
                        </m:e>
                      </m:d>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514601" y="5404966"/>
                <a:ext cx="1946495" cy="462434"/>
              </a:xfrm>
              <a:prstGeom prst="rect">
                <a:avLst/>
              </a:prstGeom>
              <a:blipFill>
                <a:blip r:embed="rId11"/>
                <a:stretch>
                  <a:fillRect r="-31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514601" y="5862167"/>
                <a:ext cx="13687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a:latin typeface="Cambria Math"/>
                        </a:rPr>
                        <m:t>=</m:t>
                      </m:r>
                      <m:acc>
                        <m:accPr>
                          <m:chr m:val="̅"/>
                          <m:ctrlPr>
                            <a:rPr lang="en-US" sz="2400" i="1">
                              <a:latin typeface="Cambria Math" panose="02040503050406030204" pitchFamily="18" charset="0"/>
                            </a:rPr>
                          </m:ctrlPr>
                        </m:accPr>
                        <m:e>
                          <m:r>
                            <a:rPr lang="en-US" sz="2400" i="1">
                              <a:latin typeface="Cambria Math"/>
                            </a:rPr>
                            <m:t>𝐴</m:t>
                          </m:r>
                        </m:e>
                      </m:acc>
                      <m:r>
                        <a:rPr lang="en-US" sz="2400" i="1">
                          <a:latin typeface="Cambria Math"/>
                        </a:rPr>
                        <m:t>+</m:t>
                      </m:r>
                      <m:acc>
                        <m:accPr>
                          <m:chr m:val="̅"/>
                          <m:ctrlPr>
                            <a:rPr lang="en-US" sz="2400" i="1">
                              <a:latin typeface="Cambria Math" panose="02040503050406030204" pitchFamily="18" charset="0"/>
                            </a:rPr>
                          </m:ctrlPr>
                        </m:accPr>
                        <m:e>
                          <m:r>
                            <a:rPr lang="en-US" sz="2400" i="1">
                              <a:latin typeface="Cambria Math"/>
                            </a:rPr>
                            <m:t>𝐵</m:t>
                          </m:r>
                        </m:e>
                      </m:acc>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514601" y="5862167"/>
                <a:ext cx="1368773" cy="461665"/>
              </a:xfrm>
              <a:prstGeom prst="rect">
                <a:avLst/>
              </a:prstGeom>
              <a:blipFill>
                <a:blip r:embed="rId12"/>
                <a:stretch>
                  <a:fillRect r="-20089"/>
                </a:stretch>
              </a:blipFill>
            </p:spPr>
            <p:txBody>
              <a:bodyPr/>
              <a:lstStyle/>
              <a:p>
                <a:r>
                  <a:rPr lang="en-IN">
                    <a:noFill/>
                  </a:rPr>
                  <a:t> </a:t>
                </a:r>
              </a:p>
            </p:txBody>
          </p:sp>
        </mc:Fallback>
      </mc:AlternateContent>
      <p:pic>
        <p:nvPicPr>
          <p:cNvPr id="2050"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19800" y="5396729"/>
            <a:ext cx="2881695" cy="1150495"/>
          </a:xfrm>
          <a:prstGeom prst="rect">
            <a:avLst/>
          </a:prstGeom>
          <a:solidFill>
            <a:schemeClr val="bg1"/>
          </a:solidFill>
          <a:ln>
            <a:noFill/>
          </a:ln>
          <a:effectLst/>
        </p:spPr>
      </p:pic>
      <p:sp>
        <p:nvSpPr>
          <p:cNvPr id="19" name="TextBox 18">
            <a:extLst>
              <a:ext uri="{FF2B5EF4-FFF2-40B4-BE49-F238E27FC236}">
                <a16:creationId xmlns="" xmlns:a16="http://schemas.microsoft.com/office/drawing/2014/main" id="{7252ECBD-9ADA-4996-BE24-F06D1EBBC32A}"/>
              </a:ext>
            </a:extLst>
          </p:cNvPr>
          <p:cNvSpPr txBox="1"/>
          <p:nvPr/>
        </p:nvSpPr>
        <p:spPr>
          <a:xfrm>
            <a:off x="756143" y="1101149"/>
            <a:ext cx="6096000" cy="400110"/>
          </a:xfrm>
          <a:prstGeom prst="rect">
            <a:avLst/>
          </a:prstGeom>
          <a:noFill/>
        </p:spPr>
        <p:txBody>
          <a:bodyPr wrap="square">
            <a:spAutoFit/>
          </a:bodyPr>
          <a:lstStyle/>
          <a:p>
            <a:r>
              <a:rPr lang="en-US" sz="2000" dirty="0"/>
              <a:t>Determine the Output of the Following Circuit</a:t>
            </a:r>
          </a:p>
        </p:txBody>
      </p:sp>
      <p:sp>
        <p:nvSpPr>
          <p:cNvPr id="24" name="TextBox 23">
            <a:extLst>
              <a:ext uri="{FF2B5EF4-FFF2-40B4-BE49-F238E27FC236}">
                <a16:creationId xmlns="" xmlns:a16="http://schemas.microsoft.com/office/drawing/2014/main" id="{5B316F3D-538E-4A2C-94F0-6C7349732932}"/>
              </a:ext>
            </a:extLst>
          </p:cNvPr>
          <p:cNvSpPr txBox="1"/>
          <p:nvPr/>
        </p:nvSpPr>
        <p:spPr>
          <a:xfrm>
            <a:off x="470012" y="3466471"/>
            <a:ext cx="6096000" cy="400110"/>
          </a:xfrm>
          <a:prstGeom prst="rect">
            <a:avLst/>
          </a:prstGeom>
          <a:noFill/>
        </p:spPr>
        <p:txBody>
          <a:bodyPr wrap="square">
            <a:spAutoFit/>
          </a:bodyPr>
          <a:lstStyle/>
          <a:p>
            <a:r>
              <a:rPr lang="en-US" sz="2000" dirty="0"/>
              <a:t>Design a Simpler Circuit with the Same Output</a:t>
            </a:r>
          </a:p>
        </p:txBody>
      </p:sp>
    </p:spTree>
    <p:extLst>
      <p:ext uri="{BB962C8B-B14F-4D97-AF65-F5344CB8AC3E}">
        <p14:creationId xmlns:p14="http://schemas.microsoft.com/office/powerpoint/2010/main" val="1055469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p:bldP spid="17" grpId="0"/>
      <p:bldP spid="18" grpId="0"/>
      <p:bldP spid="20" grpId="0"/>
      <p:bldP spid="21" grpId="0" animBg="1"/>
      <p:bldP spid="22" grpId="0"/>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1CBD2E-60F5-4BF0-9414-93AB677D396F}"/>
              </a:ext>
            </a:extLst>
          </p:cNvPr>
          <p:cNvSpPr>
            <a:spLocks noGrp="1"/>
          </p:cNvSpPr>
          <p:nvPr>
            <p:ph type="title"/>
          </p:nvPr>
        </p:nvSpPr>
        <p:spPr>
          <a:xfrm>
            <a:off x="488426" y="126481"/>
            <a:ext cx="11029616" cy="1188720"/>
          </a:xfrm>
        </p:spPr>
        <p:txBody>
          <a:bodyPr/>
          <a:lstStyle/>
          <a:p>
            <a:r>
              <a:rPr lang="en-US" dirty="0"/>
              <a:t>EXAMPLE</a:t>
            </a:r>
            <a:endParaRPr lang="en-IN" dirty="0"/>
          </a:p>
        </p:txBody>
      </p:sp>
      <p:sp>
        <p:nvSpPr>
          <p:cNvPr id="3" name="Content Placeholder 2">
            <a:extLst>
              <a:ext uri="{FF2B5EF4-FFF2-40B4-BE49-F238E27FC236}">
                <a16:creationId xmlns="" xmlns:a16="http://schemas.microsoft.com/office/drawing/2014/main" id="{1D241070-400D-4C8E-9C94-B44077CAE49D}"/>
              </a:ext>
            </a:extLst>
          </p:cNvPr>
          <p:cNvSpPr>
            <a:spLocks noGrp="1"/>
          </p:cNvSpPr>
          <p:nvPr>
            <p:ph idx="1"/>
          </p:nvPr>
        </p:nvSpPr>
        <p:spPr>
          <a:xfrm>
            <a:off x="673958" y="983896"/>
            <a:ext cx="11029615" cy="5098852"/>
          </a:xfrm>
        </p:spPr>
        <p:txBody>
          <a:bodyPr>
            <a:normAutofit/>
          </a:bodyPr>
          <a:lstStyle/>
          <a:p>
            <a:pPr algn="l"/>
            <a:r>
              <a:rPr lang="en-US" sz="2400" b="0" i="0" u="none" strike="noStrike" baseline="0" dirty="0">
                <a:latin typeface="+mj-lt"/>
              </a:rPr>
              <a:t>Ben is having a picnic. He won’t enjoy it if it rains or if there are ants. Design a circuit that will output TRUE </a:t>
            </a:r>
            <a:r>
              <a:rPr lang="en-US" sz="2400" b="0" i="1" u="none" strike="noStrike" baseline="0" dirty="0">
                <a:latin typeface="+mj-lt"/>
              </a:rPr>
              <a:t>only </a:t>
            </a:r>
            <a:r>
              <a:rPr lang="en-US" sz="2400" b="0" i="0" u="none" strike="noStrike" baseline="0" dirty="0">
                <a:latin typeface="+mj-lt"/>
              </a:rPr>
              <a:t>if Ben enjoys the picnic.</a:t>
            </a:r>
          </a:p>
          <a:p>
            <a:pPr algn="l"/>
            <a:r>
              <a:rPr lang="en-US" sz="2400" b="0" i="0" u="none" strike="noStrike" baseline="0" dirty="0">
                <a:latin typeface="+mj-lt"/>
              </a:rPr>
              <a:t>The inputs are </a:t>
            </a:r>
            <a:r>
              <a:rPr lang="en-US" sz="2400" b="0" i="1" u="none" strike="noStrike" baseline="0" dirty="0">
                <a:latin typeface="+mj-lt"/>
              </a:rPr>
              <a:t>A </a:t>
            </a:r>
            <a:r>
              <a:rPr lang="en-US" sz="2400" b="0" i="0" u="none" strike="noStrike" baseline="0" dirty="0">
                <a:latin typeface="+mj-lt"/>
              </a:rPr>
              <a:t>and </a:t>
            </a:r>
            <a:r>
              <a:rPr lang="en-US" sz="2400" b="0" i="1" u="none" strike="noStrike" baseline="0" dirty="0">
                <a:latin typeface="+mj-lt"/>
              </a:rPr>
              <a:t>R, </a:t>
            </a:r>
            <a:r>
              <a:rPr lang="en-US" sz="2400" b="0" i="0" u="none" strike="noStrike" baseline="0" dirty="0">
                <a:latin typeface="+mj-lt"/>
              </a:rPr>
              <a:t>which indicate if there are ants and if it rains. </a:t>
            </a:r>
          </a:p>
          <a:p>
            <a:pPr algn="l"/>
            <a:r>
              <a:rPr lang="en-US" sz="2400" b="0" i="1" u="none" strike="noStrike" baseline="0" dirty="0">
                <a:latin typeface="+mj-lt"/>
              </a:rPr>
              <a:t>A </a:t>
            </a:r>
            <a:r>
              <a:rPr lang="en-US" sz="2400" b="0" i="0" u="none" strike="noStrike" baseline="0" dirty="0">
                <a:latin typeface="+mj-lt"/>
              </a:rPr>
              <a:t>is TRUE when there are ants and FALSE when there are no ants.</a:t>
            </a:r>
          </a:p>
          <a:p>
            <a:pPr algn="l"/>
            <a:r>
              <a:rPr lang="en-US" sz="2400" b="0" i="0" u="none" strike="noStrike" baseline="0" dirty="0">
                <a:latin typeface="+mj-lt"/>
              </a:rPr>
              <a:t>Similarly for rain R</a:t>
            </a:r>
            <a:endParaRPr lang="en-US" sz="2400" dirty="0">
              <a:latin typeface="+mj-lt"/>
            </a:endParaRPr>
          </a:p>
          <a:p>
            <a:pPr algn="l"/>
            <a:r>
              <a:rPr lang="en-US" sz="2400" b="0" i="0" u="none" strike="noStrike" baseline="0" dirty="0">
                <a:latin typeface="+mj-lt"/>
              </a:rPr>
              <a:t>Using sum-of-products form, we write the equation as: E= A’R’</a:t>
            </a:r>
            <a:endParaRPr lang="en-IN" sz="2400" dirty="0">
              <a:latin typeface="+mj-lt"/>
            </a:endParaRPr>
          </a:p>
        </p:txBody>
      </p:sp>
      <p:pic>
        <p:nvPicPr>
          <p:cNvPr id="4" name="Picture 3">
            <a:extLst>
              <a:ext uri="{FF2B5EF4-FFF2-40B4-BE49-F238E27FC236}">
                <a16:creationId xmlns="" xmlns:a16="http://schemas.microsoft.com/office/drawing/2014/main" id="{9C03E481-310A-44A8-8A5A-F44E9C683F33}"/>
              </a:ext>
            </a:extLst>
          </p:cNvPr>
          <p:cNvPicPr>
            <a:picLocks noChangeAspect="1"/>
          </p:cNvPicPr>
          <p:nvPr/>
        </p:nvPicPr>
        <p:blipFill>
          <a:blip r:embed="rId2"/>
          <a:stretch>
            <a:fillRect/>
          </a:stretch>
        </p:blipFill>
        <p:spPr>
          <a:xfrm>
            <a:off x="9174573" y="3429000"/>
            <a:ext cx="2248803" cy="1874004"/>
          </a:xfrm>
          <a:prstGeom prst="rect">
            <a:avLst/>
          </a:prstGeom>
        </p:spPr>
      </p:pic>
    </p:spTree>
    <p:extLst>
      <p:ext uri="{BB962C8B-B14F-4D97-AF65-F5344CB8AC3E}">
        <p14:creationId xmlns:p14="http://schemas.microsoft.com/office/powerpoint/2010/main" val="340415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F429B37-B744-48D5-86CF-22ED4F6447B4}"/>
              </a:ext>
            </a:extLst>
          </p:cNvPr>
          <p:cNvSpPr>
            <a:spLocks noGrp="1"/>
          </p:cNvSpPr>
          <p:nvPr>
            <p:ph type="body" sz="quarter" idx="10"/>
          </p:nvPr>
        </p:nvSpPr>
        <p:spPr/>
        <p:txBody>
          <a:bodyPr>
            <a:normAutofit/>
          </a:bodyPr>
          <a:lstStyle/>
          <a:p>
            <a:pPr marL="0" indent="0" algn="just">
              <a:buNone/>
            </a:pPr>
            <a:r>
              <a:rPr lang="en-US" sz="2400" b="0" i="0" u="none" strike="noStrike" baseline="0" dirty="0">
                <a:latin typeface="Sabon-Roman"/>
              </a:rPr>
              <a:t>The system has four inputs, </a:t>
            </a:r>
            <a:r>
              <a:rPr lang="en-US" sz="2400" b="0" i="1" u="none" strike="noStrike" baseline="0" dirty="0">
                <a:latin typeface="Sabon-Italic"/>
              </a:rPr>
              <a:t>A</a:t>
            </a:r>
            <a:r>
              <a:rPr lang="en-US" sz="2400" b="0" i="0" u="none" strike="noStrike" baseline="0" dirty="0">
                <a:latin typeface="Sabon-Roman"/>
              </a:rPr>
              <a:t>3, . . . , </a:t>
            </a:r>
            <a:r>
              <a:rPr lang="en-US" sz="2400" b="0" i="1" u="none" strike="noStrike" baseline="0" dirty="0">
                <a:latin typeface="Sabon-Italic"/>
              </a:rPr>
              <a:t>A</a:t>
            </a:r>
            <a:r>
              <a:rPr lang="en-US" sz="2400" b="0" i="0" u="none" strike="noStrike" baseline="0" dirty="0">
                <a:latin typeface="Sabon-Roman"/>
              </a:rPr>
              <a:t>0, and four outputs, </a:t>
            </a:r>
            <a:r>
              <a:rPr lang="en-US" sz="2400" b="0" i="1" u="none" strike="noStrike" baseline="0" dirty="0">
                <a:latin typeface="Sabon-Italic"/>
              </a:rPr>
              <a:t>Y</a:t>
            </a:r>
            <a:r>
              <a:rPr lang="en-US" sz="2400" b="0" i="0" u="none" strike="noStrike" baseline="0" dirty="0">
                <a:latin typeface="Sabon-Roman"/>
              </a:rPr>
              <a:t>3, . . . , </a:t>
            </a:r>
            <a:r>
              <a:rPr lang="en-US" sz="2400" b="0" i="1" u="none" strike="noStrike" baseline="0" dirty="0">
                <a:latin typeface="Sabon-Italic"/>
              </a:rPr>
              <a:t>Y</a:t>
            </a:r>
            <a:r>
              <a:rPr lang="en-US" sz="2400" b="0" i="0" u="none" strike="noStrike" baseline="0" dirty="0">
                <a:latin typeface="Sabon-Roman"/>
              </a:rPr>
              <a:t>0. These signals can also be written as </a:t>
            </a:r>
            <a:r>
              <a:rPr lang="en-US" sz="2400" b="0" i="1" u="none" strike="noStrike" baseline="0" dirty="0" smtClean="0">
                <a:latin typeface="Sabon-Italic"/>
              </a:rPr>
              <a:t>A</a:t>
            </a:r>
            <a:r>
              <a:rPr lang="en-US" sz="2400" b="0" i="0" u="none" strike="noStrike" baseline="0" dirty="0" smtClean="0">
                <a:latin typeface="Sabon-Roman"/>
              </a:rPr>
              <a:t>3:</a:t>
            </a:r>
            <a:r>
              <a:rPr lang="en-US" sz="2400" i="1" dirty="0">
                <a:latin typeface="Sabon-Italic"/>
              </a:rPr>
              <a:t>A</a:t>
            </a:r>
            <a:r>
              <a:rPr lang="en-US" sz="2400" b="0" i="0" u="none" strike="noStrike" baseline="0" dirty="0" smtClean="0">
                <a:latin typeface="Sabon-Roman"/>
              </a:rPr>
              <a:t>0 </a:t>
            </a:r>
            <a:r>
              <a:rPr lang="en-US" sz="2400" b="0" i="0" u="none" strike="noStrike" baseline="0" dirty="0">
                <a:latin typeface="Sabon-Roman"/>
              </a:rPr>
              <a:t>and </a:t>
            </a:r>
            <a:r>
              <a:rPr lang="en-US" sz="2400" b="0" i="1" u="none" strike="noStrike" baseline="0" dirty="0" smtClean="0">
                <a:latin typeface="Sabon-Italic"/>
              </a:rPr>
              <a:t>Y</a:t>
            </a:r>
            <a:r>
              <a:rPr lang="en-US" sz="2400" b="0" i="0" u="none" strike="noStrike" baseline="0" dirty="0" smtClean="0">
                <a:latin typeface="Sabon-Roman"/>
              </a:rPr>
              <a:t>3:</a:t>
            </a:r>
            <a:r>
              <a:rPr lang="en-US" sz="2400" i="1" dirty="0">
                <a:latin typeface="Sabon-Italic"/>
              </a:rPr>
              <a:t>Y</a:t>
            </a:r>
            <a:r>
              <a:rPr lang="en-US" sz="2400" b="0" i="0" u="none" strike="noStrike" baseline="0" dirty="0" smtClean="0">
                <a:latin typeface="Sabon-Roman"/>
              </a:rPr>
              <a:t>0</a:t>
            </a:r>
            <a:r>
              <a:rPr lang="en-US" sz="2400" b="0" i="0" u="none" strike="noStrike" baseline="0" dirty="0">
                <a:latin typeface="Sabon-Roman"/>
              </a:rPr>
              <a:t>. </a:t>
            </a:r>
            <a:endParaRPr lang="en-US" sz="2400" b="0" i="0" u="none" strike="noStrike" baseline="0" dirty="0" smtClean="0">
              <a:latin typeface="Sabon-Roman"/>
            </a:endParaRPr>
          </a:p>
          <a:p>
            <a:pPr marL="0" indent="0" algn="just">
              <a:buNone/>
            </a:pPr>
            <a:r>
              <a:rPr lang="en-US" sz="2400" b="0" i="0" u="none" strike="noStrike" baseline="0" dirty="0" smtClean="0">
                <a:latin typeface="Sabon-Roman"/>
              </a:rPr>
              <a:t>Each </a:t>
            </a:r>
            <a:r>
              <a:rPr lang="en-US" sz="2400" b="0" i="0" u="none" strike="noStrike" baseline="0" dirty="0">
                <a:latin typeface="Sabon-Roman"/>
              </a:rPr>
              <a:t>user asserts her input when she requests the auditorium for the next day. The system asserts at most one output, granting the auditorium to the highest priority user. The dean, who is paying for the system, demands highest priority (3). The department chair, teaching assistant, and dorm social chair have decreasing priority.</a:t>
            </a:r>
          </a:p>
          <a:p>
            <a:pPr algn="l"/>
            <a:r>
              <a:rPr lang="en-US" sz="1800" b="0" i="0" u="none" strike="noStrike" baseline="0" dirty="0">
                <a:latin typeface="Sabon-Roman"/>
              </a:rPr>
              <a:t>Write a truth table and Boolean equations for the system. Sketch a circuit that </a:t>
            </a:r>
            <a:r>
              <a:rPr lang="en-IN" sz="1800" b="0" i="0" u="none" strike="noStrike" baseline="0" dirty="0">
                <a:latin typeface="Sabon-Roman"/>
              </a:rPr>
              <a:t>performs this function.</a:t>
            </a:r>
            <a:endParaRPr lang="en-IN" sz="2400" dirty="0"/>
          </a:p>
        </p:txBody>
      </p:sp>
    </p:spTree>
    <p:extLst>
      <p:ext uri="{BB962C8B-B14F-4D97-AF65-F5344CB8AC3E}">
        <p14:creationId xmlns:p14="http://schemas.microsoft.com/office/powerpoint/2010/main" val="2291798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0AEFAED-B96C-4345-A83E-701A8A7B16B6}"/>
              </a:ext>
            </a:extLst>
          </p:cNvPr>
          <p:cNvPicPr>
            <a:picLocks noChangeAspect="1"/>
          </p:cNvPicPr>
          <p:nvPr/>
        </p:nvPicPr>
        <p:blipFill>
          <a:blip r:embed="rId2"/>
          <a:stretch>
            <a:fillRect/>
          </a:stretch>
        </p:blipFill>
        <p:spPr>
          <a:xfrm>
            <a:off x="963521" y="633046"/>
            <a:ext cx="5409144" cy="6063176"/>
          </a:xfrm>
          <a:prstGeom prst="rect">
            <a:avLst/>
          </a:prstGeom>
        </p:spPr>
      </p:pic>
      <p:pic>
        <p:nvPicPr>
          <p:cNvPr id="4" name="Picture 3">
            <a:extLst>
              <a:ext uri="{FF2B5EF4-FFF2-40B4-BE49-F238E27FC236}">
                <a16:creationId xmlns="" xmlns:a16="http://schemas.microsoft.com/office/drawing/2014/main" id="{3981BE87-50A7-40BA-B05A-94EB30AEA185}"/>
              </a:ext>
            </a:extLst>
          </p:cNvPr>
          <p:cNvPicPr>
            <a:picLocks noChangeAspect="1"/>
          </p:cNvPicPr>
          <p:nvPr/>
        </p:nvPicPr>
        <p:blipFill>
          <a:blip r:embed="rId3"/>
          <a:stretch>
            <a:fillRect/>
          </a:stretch>
        </p:blipFill>
        <p:spPr>
          <a:xfrm>
            <a:off x="6096000" y="633046"/>
            <a:ext cx="4895557" cy="3263705"/>
          </a:xfrm>
          <a:prstGeom prst="rect">
            <a:avLst/>
          </a:prstGeom>
        </p:spPr>
      </p:pic>
      <p:pic>
        <p:nvPicPr>
          <p:cNvPr id="5" name="Picture 4">
            <a:extLst>
              <a:ext uri="{FF2B5EF4-FFF2-40B4-BE49-F238E27FC236}">
                <a16:creationId xmlns="" xmlns:a16="http://schemas.microsoft.com/office/drawing/2014/main" id="{71F74505-5875-44F1-B7AC-33F3E8A6123F}"/>
              </a:ext>
            </a:extLst>
          </p:cNvPr>
          <p:cNvPicPr>
            <a:picLocks noChangeAspect="1"/>
          </p:cNvPicPr>
          <p:nvPr/>
        </p:nvPicPr>
        <p:blipFill>
          <a:blip r:embed="rId4"/>
          <a:stretch>
            <a:fillRect/>
          </a:stretch>
        </p:blipFill>
        <p:spPr>
          <a:xfrm>
            <a:off x="7449423" y="4325364"/>
            <a:ext cx="3779055" cy="2370858"/>
          </a:xfrm>
          <a:prstGeom prst="rect">
            <a:avLst/>
          </a:prstGeom>
        </p:spPr>
      </p:pic>
    </p:spTree>
    <p:extLst>
      <p:ext uri="{BB962C8B-B14F-4D97-AF65-F5344CB8AC3E}">
        <p14:creationId xmlns:p14="http://schemas.microsoft.com/office/powerpoint/2010/main" val="385521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2713960" y="1700368"/>
            <a:ext cx="2457181" cy="1219564"/>
            <a:chOff x="1191126" y="1672207"/>
            <a:chExt cx="2457181" cy="1219564"/>
          </a:xfrm>
        </p:grpSpPr>
        <p:sp>
          <p:nvSpPr>
            <p:cNvPr id="8" name="TextBox 7"/>
            <p:cNvSpPr txBox="1"/>
            <p:nvPr/>
          </p:nvSpPr>
          <p:spPr>
            <a:xfrm>
              <a:off x="2438400" y="2522439"/>
              <a:ext cx="1177823"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PRODUCTs</a:t>
              </a:r>
            </a:p>
          </p:txBody>
        </p:sp>
        <p:sp>
          <p:nvSpPr>
            <p:cNvPr id="16" name="TextBox 15"/>
            <p:cNvSpPr txBox="1"/>
            <p:nvPr/>
          </p:nvSpPr>
          <p:spPr>
            <a:xfrm>
              <a:off x="2975810" y="1672207"/>
              <a:ext cx="672497" cy="369332"/>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dirty="0"/>
            </a:p>
          </p:txBody>
        </p:sp>
        <p:sp>
          <p:nvSpPr>
            <p:cNvPr id="17" name="TextBox 16"/>
            <p:cNvSpPr txBox="1"/>
            <p:nvPr/>
          </p:nvSpPr>
          <p:spPr>
            <a:xfrm>
              <a:off x="1976187" y="1672207"/>
              <a:ext cx="639679" cy="369332"/>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dirty="0"/>
            </a:p>
          </p:txBody>
        </p:sp>
        <p:sp>
          <p:nvSpPr>
            <p:cNvPr id="18" name="TextBox 17"/>
            <p:cNvSpPr txBox="1"/>
            <p:nvPr/>
          </p:nvSpPr>
          <p:spPr>
            <a:xfrm>
              <a:off x="1191126" y="1672207"/>
              <a:ext cx="436909" cy="369332"/>
            </a:xfrm>
            <a:prstGeom prst="rect">
              <a:avLst/>
            </a:prstGeom>
            <a:noFill/>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dirty="0"/>
            </a:p>
          </p:txBody>
        </p:sp>
        <p:cxnSp>
          <p:nvCxnSpPr>
            <p:cNvPr id="19" name="Straight Connector 18"/>
            <p:cNvCxnSpPr>
              <a:stCxn id="8" idx="0"/>
              <a:endCxn id="16" idx="2"/>
            </p:cNvCxnSpPr>
            <p:nvPr/>
          </p:nvCxnSpPr>
          <p:spPr>
            <a:xfrm flipV="1">
              <a:off x="3027312" y="2041539"/>
              <a:ext cx="284747" cy="480900"/>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a:stCxn id="8" idx="0"/>
              <a:endCxn id="17" idx="2"/>
            </p:cNvCxnSpPr>
            <p:nvPr/>
          </p:nvCxnSpPr>
          <p:spPr>
            <a:xfrm flipH="1" flipV="1">
              <a:off x="2296027" y="2041539"/>
              <a:ext cx="731285" cy="480900"/>
            </a:xfrm>
            <a:prstGeom prst="line">
              <a:avLst/>
            </a:prstGeom>
          </p:spPr>
          <p:style>
            <a:lnRef idx="2">
              <a:schemeClr val="accent5"/>
            </a:lnRef>
            <a:fillRef idx="0">
              <a:schemeClr val="accent5"/>
            </a:fillRef>
            <a:effectRef idx="1">
              <a:schemeClr val="accent5"/>
            </a:effectRef>
            <a:fontRef idx="minor">
              <a:schemeClr val="tx1"/>
            </a:fontRef>
          </p:style>
        </p:cxnSp>
        <p:cxnSp>
          <p:nvCxnSpPr>
            <p:cNvPr id="25" name="Straight Connector 24"/>
            <p:cNvCxnSpPr>
              <a:stCxn id="8" idx="0"/>
              <a:endCxn id="18" idx="2"/>
            </p:cNvCxnSpPr>
            <p:nvPr/>
          </p:nvCxnSpPr>
          <p:spPr>
            <a:xfrm flipH="1" flipV="1">
              <a:off x="1409581" y="2041539"/>
              <a:ext cx="1617731" cy="480900"/>
            </a:xfrm>
            <a:prstGeom prst="line">
              <a:avLst/>
            </a:prstGeom>
          </p:spPr>
          <p:style>
            <a:lnRef idx="2">
              <a:schemeClr val="accent5"/>
            </a:lnRef>
            <a:fillRef idx="0">
              <a:schemeClr val="accent5"/>
            </a:fillRef>
            <a:effectRef idx="1">
              <a:schemeClr val="accent5"/>
            </a:effectRef>
            <a:fontRef idx="minor">
              <a:schemeClr val="tx1"/>
            </a:fontRef>
          </p:style>
        </p:cxnSp>
      </p:grpSp>
      <p:sp>
        <p:nvSpPr>
          <p:cNvPr id="2" name="Title 1"/>
          <p:cNvSpPr>
            <a:spLocks noGrp="1"/>
          </p:cNvSpPr>
          <p:nvPr>
            <p:ph type="title"/>
          </p:nvPr>
        </p:nvSpPr>
        <p:spPr>
          <a:xfrm>
            <a:off x="581191" y="-9657"/>
            <a:ext cx="11029616" cy="1188720"/>
          </a:xfrm>
        </p:spPr>
        <p:txBody>
          <a:bodyPr>
            <a:normAutofit/>
          </a:bodyPr>
          <a:lstStyle/>
          <a:p>
            <a:r>
              <a:rPr lang="en-US" dirty="0">
                <a:solidFill>
                  <a:schemeClr val="tx1"/>
                </a:solidFill>
              </a:rPr>
              <a:t>Sum of Products (SOP)</a:t>
            </a:r>
            <a:endParaRPr lang="en-US" sz="4000" dirty="0">
              <a:solidFill>
                <a:schemeClr val="tx1"/>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idx="1"/>
              </p:nvPr>
            </p:nvSpPr>
            <p:spPr>
              <a:xfrm>
                <a:off x="322920" y="1700367"/>
                <a:ext cx="11029615" cy="3634486"/>
              </a:xfrm>
            </p:spPr>
            <p:txBody>
              <a:bodyPr/>
              <a:lstStyle/>
              <a:p>
                <a:pPr lvl="1"/>
                <a14:m>
                  <m:oMath xmlns:m="http://schemas.openxmlformats.org/officeDocument/2006/math">
                    <m:r>
                      <a:rPr lang="en-US" b="0" i="1" smtClean="0">
                        <a:latin typeface="Cambria Math"/>
                      </a:rPr>
                      <m:t>𝐴</m:t>
                    </m:r>
                    <m:acc>
                      <m:accPr>
                        <m:chr m:val="̅"/>
                        <m:ctrlPr>
                          <a:rPr lang="en-US" b="0" i="1" smtClean="0">
                            <a:latin typeface="Cambria Math" panose="02040503050406030204" pitchFamily="18" charset="0"/>
                          </a:rPr>
                        </m:ctrlPr>
                      </m:accPr>
                      <m:e>
                        <m:r>
                          <a:rPr lang="en-US" b="0" i="1" smtClean="0">
                            <a:latin typeface="Cambria Math"/>
                          </a:rPr>
                          <m:t>𝐵</m:t>
                        </m:r>
                      </m:e>
                    </m:acc>
                    <m:r>
                      <a:rPr lang="en-US" b="0" i="1" smtClean="0">
                        <a:latin typeface="Cambria Math"/>
                      </a:rPr>
                      <m:t>+</m:t>
                    </m:r>
                    <m:r>
                      <a:rPr lang="en-US" b="0" i="1" smtClean="0">
                        <a:latin typeface="Cambria Math"/>
                      </a:rPr>
                      <m:t>𝐶</m:t>
                    </m:r>
                    <m:acc>
                      <m:accPr>
                        <m:chr m:val="̅"/>
                        <m:ctrlPr>
                          <a:rPr lang="en-US" b="0" i="1" smtClean="0">
                            <a:latin typeface="Cambria Math" panose="02040503050406030204" pitchFamily="18" charset="0"/>
                          </a:rPr>
                        </m:ctrlPr>
                      </m:accPr>
                      <m:e>
                        <m:r>
                          <a:rPr lang="en-US" b="0" i="1" smtClean="0">
                            <a:latin typeface="Cambria Math"/>
                          </a:rPr>
                          <m:t>𝐷</m:t>
                        </m:r>
                      </m:e>
                    </m:acc>
                    <m:r>
                      <a:rPr lang="en-US" b="0" i="1" smtClean="0">
                        <a:latin typeface="Cambria Math"/>
                      </a:rPr>
                      <m:t>𝐸</m:t>
                    </m:r>
                    <m:r>
                      <a:rPr lang="en-US" b="0" i="1" smtClean="0">
                        <a:latin typeface="Cambria Math"/>
                      </a:rPr>
                      <m:t>+</m:t>
                    </m:r>
                    <m:r>
                      <a:rPr lang="en-US" b="0" i="1" smtClean="0">
                        <a:latin typeface="Cambria Math"/>
                      </a:rPr>
                      <m:t>𝐴</m:t>
                    </m:r>
                    <m:acc>
                      <m:accPr>
                        <m:chr m:val="̅"/>
                        <m:ctrlPr>
                          <a:rPr lang="en-US" b="0" i="1" smtClean="0">
                            <a:latin typeface="Cambria Math" panose="02040503050406030204" pitchFamily="18" charset="0"/>
                          </a:rPr>
                        </m:ctrlPr>
                      </m:accPr>
                      <m:e>
                        <m:r>
                          <a:rPr lang="en-US" b="0" i="1" smtClean="0">
                            <a:latin typeface="Cambria Math"/>
                          </a:rPr>
                          <m:t>𝐶</m:t>
                        </m:r>
                      </m:e>
                    </m:acc>
                    <m:acc>
                      <m:accPr>
                        <m:chr m:val="̅"/>
                        <m:ctrlPr>
                          <a:rPr lang="en-US" b="0" i="1" smtClean="0">
                            <a:latin typeface="Cambria Math" panose="02040503050406030204" pitchFamily="18" charset="0"/>
                          </a:rPr>
                        </m:ctrlPr>
                      </m:accPr>
                      <m:e>
                        <m:r>
                          <a:rPr lang="en-US" b="0" i="1" smtClean="0">
                            <a:latin typeface="Cambria Math"/>
                          </a:rPr>
                          <m:t>𝐸</m:t>
                        </m:r>
                      </m:e>
                    </m:acc>
                  </m:oMath>
                </a14:m>
                <a:endParaRPr lang="en-US" dirty="0"/>
              </a:p>
              <a:p>
                <a:pPr lvl="1"/>
                <a:endParaRPr lang="en-US" dirty="0"/>
              </a:p>
              <a:p>
                <a:pPr lvl="1"/>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idx="1"/>
              </p:nvPr>
            </p:nvSpPr>
            <p:spPr>
              <a:xfrm>
                <a:off x="322920" y="1700367"/>
                <a:ext cx="11029615" cy="3634486"/>
              </a:xfrm>
              <a:blipFill rotWithShape="0">
                <a:blip r:embed="rId2"/>
                <a:stretch>
                  <a:fillRect/>
                </a:stretch>
              </a:blipFill>
            </p:spPr>
            <p:txBody>
              <a:bodyPr/>
              <a:lstStyle/>
              <a:p>
                <a:r>
                  <a:rPr lang="en-US">
                    <a:noFill/>
                  </a:rPr>
                  <a:t> </a:t>
                </a:r>
              </a:p>
            </p:txBody>
          </p:sp>
        </mc:Fallback>
      </mc:AlternateContent>
      <p:sp>
        <p:nvSpPr>
          <p:cNvPr id="64" name="TextBox 63"/>
          <p:cNvSpPr txBox="1"/>
          <p:nvPr/>
        </p:nvSpPr>
        <p:spPr>
          <a:xfrm>
            <a:off x="6373487" y="2052936"/>
            <a:ext cx="305872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A sum of </a:t>
            </a:r>
            <a:r>
              <a:rPr lang="en-US" sz="2400" u="sng" dirty="0"/>
              <a:t>only</a:t>
            </a:r>
            <a:r>
              <a:rPr lang="en-US" sz="2400" dirty="0"/>
              <a:t> products</a:t>
            </a:r>
          </a:p>
        </p:txBody>
      </p:sp>
      <p:grpSp>
        <p:nvGrpSpPr>
          <p:cNvPr id="66" name="Group 65"/>
          <p:cNvGrpSpPr>
            <a:grpSpLocks noChangeAspect="1"/>
          </p:cNvGrpSpPr>
          <p:nvPr/>
        </p:nvGrpSpPr>
        <p:grpSpPr>
          <a:xfrm>
            <a:off x="3180091" y="5334000"/>
            <a:ext cx="1552686" cy="640080"/>
            <a:chOff x="5814328" y="1783080"/>
            <a:chExt cx="2156509" cy="800100"/>
          </a:xfrm>
        </p:grpSpPr>
        <p:grpSp>
          <p:nvGrpSpPr>
            <p:cNvPr id="67" name="Group 66"/>
            <p:cNvGrpSpPr/>
            <p:nvPr/>
          </p:nvGrpSpPr>
          <p:grpSpPr>
            <a:xfrm>
              <a:off x="6512829" y="1783080"/>
              <a:ext cx="914400" cy="800100"/>
              <a:chOff x="3649133" y="4343400"/>
              <a:chExt cx="609600" cy="457200"/>
            </a:xfrm>
          </p:grpSpPr>
          <p:cxnSp>
            <p:nvCxnSpPr>
              <p:cNvPr id="72" name="Straight Connector 71"/>
              <p:cNvCxnSpPr/>
              <p:nvPr/>
            </p:nvCxnSpPr>
            <p:spPr>
              <a:xfrm>
                <a:off x="3657600" y="43434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657600" y="48006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Arc 73"/>
              <p:cNvSpPr/>
              <p:nvPr/>
            </p:nvSpPr>
            <p:spPr>
              <a:xfrm>
                <a:off x="3801533" y="4343400"/>
                <a:ext cx="457200" cy="4572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5" name="Straight Connector 74"/>
              <p:cNvCxnSpPr/>
              <p:nvPr/>
            </p:nvCxnSpPr>
            <p:spPr>
              <a:xfrm rot="16200000">
                <a:off x="3420533" y="45720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67"/>
            <p:cNvCxnSpPr/>
            <p:nvPr/>
          </p:nvCxnSpPr>
          <p:spPr>
            <a:xfrm>
              <a:off x="5814328" y="1922781"/>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814328" y="2430779"/>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439659" y="2183130"/>
              <a:ext cx="5311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14328" y="217678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a:grpSpLocks noChangeAspect="1"/>
          </p:cNvGrpSpPr>
          <p:nvPr/>
        </p:nvGrpSpPr>
        <p:grpSpPr>
          <a:xfrm>
            <a:off x="3180091" y="4584834"/>
            <a:ext cx="1664014" cy="640080"/>
            <a:chOff x="5814328" y="1783080"/>
            <a:chExt cx="2311131" cy="800100"/>
          </a:xfrm>
        </p:grpSpPr>
        <p:grpSp>
          <p:nvGrpSpPr>
            <p:cNvPr id="77" name="Group 76"/>
            <p:cNvGrpSpPr/>
            <p:nvPr/>
          </p:nvGrpSpPr>
          <p:grpSpPr>
            <a:xfrm>
              <a:off x="6512829" y="1783080"/>
              <a:ext cx="914400" cy="800100"/>
              <a:chOff x="3649133" y="4343400"/>
              <a:chExt cx="609600" cy="457200"/>
            </a:xfrm>
          </p:grpSpPr>
          <p:cxnSp>
            <p:nvCxnSpPr>
              <p:cNvPr id="82" name="Straight Connector 81"/>
              <p:cNvCxnSpPr/>
              <p:nvPr/>
            </p:nvCxnSpPr>
            <p:spPr>
              <a:xfrm>
                <a:off x="3657600" y="43434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657600" y="48006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Arc 83"/>
              <p:cNvSpPr/>
              <p:nvPr/>
            </p:nvSpPr>
            <p:spPr>
              <a:xfrm>
                <a:off x="3801533" y="4343400"/>
                <a:ext cx="457200" cy="4572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5" name="Straight Connector 84"/>
              <p:cNvCxnSpPr/>
              <p:nvPr/>
            </p:nvCxnSpPr>
            <p:spPr>
              <a:xfrm rot="16200000">
                <a:off x="3420533" y="45720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a:off x="5814328" y="1922781"/>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814328" y="2430779"/>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439659" y="218313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814328" y="217678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3192023" y="3921760"/>
            <a:ext cx="1540754" cy="533400"/>
            <a:chOff x="3183466" y="4343400"/>
            <a:chExt cx="1540754" cy="533400"/>
          </a:xfrm>
        </p:grpSpPr>
        <p:grpSp>
          <p:nvGrpSpPr>
            <p:cNvPr id="87" name="Group 86"/>
            <p:cNvGrpSpPr/>
            <p:nvPr/>
          </p:nvGrpSpPr>
          <p:grpSpPr>
            <a:xfrm>
              <a:off x="3649133" y="4343400"/>
              <a:ext cx="609600" cy="533400"/>
              <a:chOff x="3649133" y="4343400"/>
              <a:chExt cx="609600" cy="457200"/>
            </a:xfrm>
          </p:grpSpPr>
          <p:cxnSp>
            <p:nvCxnSpPr>
              <p:cNvPr id="91" name="Straight Connector 90"/>
              <p:cNvCxnSpPr/>
              <p:nvPr/>
            </p:nvCxnSpPr>
            <p:spPr>
              <a:xfrm>
                <a:off x="3657600" y="43434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657600" y="4800600"/>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Arc 92"/>
              <p:cNvSpPr/>
              <p:nvPr/>
            </p:nvSpPr>
            <p:spPr>
              <a:xfrm>
                <a:off x="3801533" y="4343400"/>
                <a:ext cx="457200" cy="4572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4" name="Straight Connector 93"/>
              <p:cNvCxnSpPr/>
              <p:nvPr/>
            </p:nvCxnSpPr>
            <p:spPr>
              <a:xfrm rot="16200000">
                <a:off x="3420533" y="45720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8" name="Straight Connector 87"/>
            <p:cNvCxnSpPr/>
            <p:nvPr/>
          </p:nvCxnSpPr>
          <p:spPr>
            <a:xfrm>
              <a:off x="3183466" y="4436534"/>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183466" y="4775199"/>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267020" y="46101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724400" y="4047624"/>
            <a:ext cx="2057400" cy="1714500"/>
            <a:chOff x="5981700" y="3619500"/>
            <a:chExt cx="2286000" cy="1714500"/>
          </a:xfrm>
        </p:grpSpPr>
        <p:cxnSp>
          <p:nvCxnSpPr>
            <p:cNvPr id="96" name="Straight Connector 95"/>
            <p:cNvCxnSpPr/>
            <p:nvPr/>
          </p:nvCxnSpPr>
          <p:spPr>
            <a:xfrm>
              <a:off x="6438900" y="40767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438900" y="4876800"/>
              <a:ext cx="411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5981700" y="4229103"/>
              <a:ext cx="571500" cy="14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981700" y="4737099"/>
              <a:ext cx="5715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5981700" y="3619500"/>
              <a:ext cx="1645920" cy="1714500"/>
              <a:chOff x="5486400" y="4038600"/>
              <a:chExt cx="1097280" cy="1143000"/>
            </a:xfrm>
          </p:grpSpPr>
          <p:sp>
            <p:nvSpPr>
              <p:cNvPr id="103" name="Arc 102"/>
              <p:cNvSpPr/>
              <p:nvPr/>
            </p:nvSpPr>
            <p:spPr>
              <a:xfrm>
                <a:off x="5707380" y="4343400"/>
                <a:ext cx="182880" cy="533400"/>
              </a:xfrm>
              <a:prstGeom prst="arc">
                <a:avLst>
                  <a:gd name="adj1" fmla="val 16200000"/>
                  <a:gd name="adj2" fmla="val 5488888"/>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5486400" y="4343400"/>
                <a:ext cx="1097280" cy="838200"/>
              </a:xfrm>
              <a:prstGeom prst="arc">
                <a:avLst>
                  <a:gd name="adj1" fmla="val 16341749"/>
                  <a:gd name="adj2" fmla="val 2053271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flipV="1">
                <a:off x="5486400" y="4038600"/>
                <a:ext cx="1097280" cy="838200"/>
              </a:xfrm>
              <a:prstGeom prst="arc">
                <a:avLst>
                  <a:gd name="adj1" fmla="val 16341749"/>
                  <a:gd name="adj2" fmla="val 20582529"/>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01" name="Straight Connector 100"/>
            <p:cNvCxnSpPr/>
            <p:nvPr/>
          </p:nvCxnSpPr>
          <p:spPr>
            <a:xfrm>
              <a:off x="7581900" y="447675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981700" y="4483100"/>
              <a:ext cx="6057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a:off x="4732777" y="4188460"/>
            <a:ext cx="0" cy="4687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732776" y="5170034"/>
            <a:ext cx="0" cy="4687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TextBox 112"/>
              <p:cNvSpPr txBox="1"/>
              <p:nvPr/>
            </p:nvSpPr>
            <p:spPr>
              <a:xfrm>
                <a:off x="2777433" y="3831341"/>
                <a:ext cx="396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oMath>
                  </m:oMathPara>
                </a14:m>
                <a:endParaRPr lang="en-US" dirty="0"/>
              </a:p>
            </p:txBody>
          </p:sp>
        </mc:Choice>
        <mc:Fallback xmlns="">
          <p:sp>
            <p:nvSpPr>
              <p:cNvPr id="113" name="TextBox 112"/>
              <p:cNvSpPr txBox="1">
                <a:spLocks noRot="1" noChangeAspect="1" noMove="1" noResize="1" noEditPoints="1" noAdjustHandles="1" noChangeArrowheads="1" noChangeShapeType="1" noTextEdit="1"/>
              </p:cNvSpPr>
              <p:nvPr/>
            </p:nvSpPr>
            <p:spPr>
              <a:xfrm>
                <a:off x="2777433" y="3831341"/>
                <a:ext cx="396904"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p:cNvSpPr txBox="1"/>
              <p:nvPr/>
            </p:nvSpPr>
            <p:spPr>
              <a:xfrm>
                <a:off x="2772241" y="4176914"/>
                <a:ext cx="4072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𝐵</m:t>
                          </m:r>
                        </m:e>
                      </m:acc>
                    </m:oMath>
                  </m:oMathPara>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2772241" y="4176914"/>
                <a:ext cx="407291"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2767977" y="4723949"/>
                <a:ext cx="415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𝐷</m:t>
                          </m:r>
                        </m:e>
                      </m:acc>
                    </m:oMath>
                  </m:oMathPara>
                </a14:m>
                <a:endParaRPr lang="en-US" dirty="0"/>
              </a:p>
            </p:txBody>
          </p:sp>
        </mc:Choice>
        <mc:Fallback xmlns="">
          <p:sp>
            <p:nvSpPr>
              <p:cNvPr id="115" name="TextBox 114"/>
              <p:cNvSpPr txBox="1">
                <a:spLocks noRot="1" noChangeAspect="1" noMove="1" noResize="1" noEditPoints="1" noAdjustHandles="1" noChangeArrowheads="1" noChangeShapeType="1" noTextEdit="1"/>
              </p:cNvSpPr>
              <p:nvPr/>
            </p:nvSpPr>
            <p:spPr>
              <a:xfrm>
                <a:off x="2767977" y="4723949"/>
                <a:ext cx="415819"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2777499" y="4474057"/>
                <a:ext cx="396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𝐶</m:t>
                      </m:r>
                    </m:oMath>
                  </m:oMathPara>
                </a14:m>
                <a:endParaRPr lang="en-US" dirty="0"/>
              </a:p>
            </p:txBody>
          </p:sp>
        </mc:Choice>
        <mc:Fallback xmlns="">
          <p:sp>
            <p:nvSpPr>
              <p:cNvPr id="116" name="TextBox 115"/>
              <p:cNvSpPr txBox="1">
                <a:spLocks noRot="1" noChangeAspect="1" noMove="1" noResize="1" noEditPoints="1" noAdjustHandles="1" noChangeArrowheads="1" noChangeShapeType="1" noTextEdit="1"/>
              </p:cNvSpPr>
              <p:nvPr/>
            </p:nvSpPr>
            <p:spPr>
              <a:xfrm>
                <a:off x="2777499" y="4474057"/>
                <a:ext cx="396775"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a:off x="2774838" y="4920916"/>
                <a:ext cx="402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𝐸</m:t>
                      </m:r>
                    </m:oMath>
                  </m:oMathPara>
                </a14:m>
                <a:endParaRPr lang="en-US" dirty="0"/>
              </a:p>
            </p:txBody>
          </p:sp>
        </mc:Choice>
        <mc:Fallback xmlns="">
          <p:sp>
            <p:nvSpPr>
              <p:cNvPr id="117" name="TextBox 116"/>
              <p:cNvSpPr txBox="1">
                <a:spLocks noRot="1" noChangeAspect="1" noMove="1" noResize="1" noEditPoints="1" noAdjustHandles="1" noChangeArrowheads="1" noChangeShapeType="1" noTextEdit="1"/>
              </p:cNvSpPr>
              <p:nvPr/>
            </p:nvSpPr>
            <p:spPr>
              <a:xfrm>
                <a:off x="2774838" y="4920916"/>
                <a:ext cx="402097"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p:cNvSpPr txBox="1"/>
              <p:nvPr/>
            </p:nvSpPr>
            <p:spPr>
              <a:xfrm>
                <a:off x="2743201" y="5466348"/>
                <a:ext cx="396775"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𝐶</m:t>
                          </m:r>
                        </m:e>
                      </m:acc>
                    </m:oMath>
                  </m:oMathPara>
                </a14:m>
                <a:endParaRPr lang="en-US" dirty="0"/>
              </a:p>
            </p:txBody>
          </p:sp>
        </mc:Choice>
        <mc:Fallback xmlns="">
          <p:sp>
            <p:nvSpPr>
              <p:cNvPr id="118" name="TextBox 117"/>
              <p:cNvSpPr txBox="1">
                <a:spLocks noRot="1" noChangeAspect="1" noMove="1" noResize="1" noEditPoints="1" noAdjustHandles="1" noChangeArrowheads="1" noChangeShapeType="1" noTextEdit="1"/>
              </p:cNvSpPr>
              <p:nvPr/>
            </p:nvSpPr>
            <p:spPr>
              <a:xfrm>
                <a:off x="2743201" y="5466348"/>
                <a:ext cx="396775" cy="369909"/>
              </a:xfrm>
              <a:prstGeom prst="rect">
                <a:avLst/>
              </a:prstGeom>
              <a:blipFill rotWithShape="0">
                <a:blip r:embed="rId8"/>
                <a:stretch>
                  <a:fillRect r="-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p:cNvSpPr txBox="1"/>
              <p:nvPr/>
            </p:nvSpPr>
            <p:spPr>
              <a:xfrm>
                <a:off x="2752723" y="5217695"/>
                <a:ext cx="396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oMath>
                  </m:oMathPara>
                </a14:m>
                <a:endParaRPr lang="en-US" dirty="0"/>
              </a:p>
            </p:txBody>
          </p:sp>
        </mc:Choice>
        <mc:Fallback xmlns="">
          <p:sp>
            <p:nvSpPr>
              <p:cNvPr id="119" name="TextBox 118"/>
              <p:cNvSpPr txBox="1">
                <a:spLocks noRot="1" noChangeAspect="1" noMove="1" noResize="1" noEditPoints="1" noAdjustHandles="1" noChangeArrowheads="1" noChangeShapeType="1" noTextEdit="1"/>
              </p:cNvSpPr>
              <p:nvPr/>
            </p:nvSpPr>
            <p:spPr>
              <a:xfrm>
                <a:off x="2752723" y="5217695"/>
                <a:ext cx="396775"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2750062" y="5704659"/>
                <a:ext cx="402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𝐸</m:t>
                          </m:r>
                        </m:e>
                      </m:acc>
                    </m:oMath>
                  </m:oMathPara>
                </a14:m>
                <a:endParaRPr lang="en-US" dirty="0"/>
              </a:p>
            </p:txBody>
          </p:sp>
        </mc:Choice>
        <mc:Fallback xmlns="">
          <p:sp>
            <p:nvSpPr>
              <p:cNvPr id="120" name="TextBox 119"/>
              <p:cNvSpPr txBox="1">
                <a:spLocks noRot="1" noChangeAspect="1" noMove="1" noResize="1" noEditPoints="1" noAdjustHandles="1" noChangeArrowheads="1" noChangeShapeType="1" noTextEdit="1"/>
              </p:cNvSpPr>
              <p:nvPr/>
            </p:nvSpPr>
            <p:spPr>
              <a:xfrm>
                <a:off x="2750062" y="5704659"/>
                <a:ext cx="402097" cy="369332"/>
              </a:xfrm>
              <a:prstGeom prst="rect">
                <a:avLst/>
              </a:prstGeom>
              <a:blipFill rotWithShape="0">
                <a:blip r:embed="rId10"/>
                <a:stretch>
                  <a:fillRect r="-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4288697" y="3826698"/>
                <a:ext cx="555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acc>
                        <m:accPr>
                          <m:chr m:val="̅"/>
                          <m:ctrlPr>
                            <a:rPr lang="en-US" i="1">
                              <a:latin typeface="Cambria Math" panose="02040503050406030204" pitchFamily="18" charset="0"/>
                            </a:rPr>
                          </m:ctrlPr>
                        </m:accPr>
                        <m:e>
                          <m:r>
                            <a:rPr lang="en-US" i="1">
                              <a:latin typeface="Cambria Math"/>
                            </a:rPr>
                            <m:t>𝐵</m:t>
                          </m:r>
                        </m:e>
                      </m:acc>
                    </m:oMath>
                  </m:oMathPara>
                </a14:m>
                <a:endParaRPr lang="en-US" dirty="0"/>
              </a:p>
            </p:txBody>
          </p:sp>
        </mc:Choice>
        <mc:Fallback xmlns="">
          <p:sp>
            <p:nvSpPr>
              <p:cNvPr id="128" name="TextBox 127"/>
              <p:cNvSpPr txBox="1">
                <a:spLocks noRot="1" noChangeAspect="1" noMove="1" noResize="1" noEditPoints="1" noAdjustHandles="1" noChangeArrowheads="1" noChangeShapeType="1" noTextEdit="1"/>
              </p:cNvSpPr>
              <p:nvPr/>
            </p:nvSpPr>
            <p:spPr>
              <a:xfrm>
                <a:off x="4288697" y="3826698"/>
                <a:ext cx="555408" cy="369332"/>
              </a:xfrm>
              <a:prstGeom prst="rect">
                <a:avLst/>
              </a:prstGeom>
              <a:blipFill rotWithShape="0">
                <a:blip r:embed="rId11"/>
                <a:stretch>
                  <a:fillRect r="-274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4254078" y="4604716"/>
                <a:ext cx="7171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𝐶</m:t>
                      </m:r>
                      <m:acc>
                        <m:accPr>
                          <m:chr m:val="̅"/>
                          <m:ctrlPr>
                            <a:rPr lang="en-US" i="1">
                              <a:latin typeface="Cambria Math" panose="02040503050406030204" pitchFamily="18" charset="0"/>
                            </a:rPr>
                          </m:ctrlPr>
                        </m:accPr>
                        <m:e>
                          <m:r>
                            <a:rPr lang="en-US" i="1">
                              <a:latin typeface="Cambria Math"/>
                            </a:rPr>
                            <m:t>𝐷</m:t>
                          </m:r>
                        </m:e>
                      </m:acc>
                      <m:r>
                        <a:rPr lang="en-US" i="1">
                          <a:latin typeface="Cambria Math"/>
                        </a:rPr>
                        <m:t>𝐸</m:t>
                      </m:r>
                    </m:oMath>
                  </m:oMathPara>
                </a14:m>
                <a:endParaRPr lang="en-US" dirty="0"/>
              </a:p>
            </p:txBody>
          </p:sp>
        </mc:Choice>
        <mc:Fallback xmlns="">
          <p:sp>
            <p:nvSpPr>
              <p:cNvPr id="129" name="TextBox 128"/>
              <p:cNvSpPr txBox="1">
                <a:spLocks noRot="1" noChangeAspect="1" noMove="1" noResize="1" noEditPoints="1" noAdjustHandles="1" noChangeArrowheads="1" noChangeShapeType="1" noTextEdit="1"/>
              </p:cNvSpPr>
              <p:nvPr/>
            </p:nvSpPr>
            <p:spPr>
              <a:xfrm>
                <a:off x="4254078" y="4604716"/>
                <a:ext cx="717119" cy="369332"/>
              </a:xfrm>
              <a:prstGeom prst="rect">
                <a:avLst/>
              </a:prstGeom>
              <a:blipFill rotWithShape="0">
                <a:blip r:embed="rId12"/>
                <a:stretch>
                  <a:fillRect r="-196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4330996" y="5638801"/>
                <a:ext cx="698204"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acc>
                        <m:accPr>
                          <m:chr m:val="̅"/>
                          <m:ctrlPr>
                            <a:rPr lang="en-US" i="1">
                              <a:latin typeface="Cambria Math" panose="02040503050406030204" pitchFamily="18" charset="0"/>
                            </a:rPr>
                          </m:ctrlPr>
                        </m:accPr>
                        <m:e>
                          <m:r>
                            <a:rPr lang="en-US" i="1">
                              <a:latin typeface="Cambria Math"/>
                            </a:rPr>
                            <m:t>𝐶</m:t>
                          </m:r>
                        </m:e>
                      </m:acc>
                      <m:acc>
                        <m:accPr>
                          <m:chr m:val="̅"/>
                          <m:ctrlPr>
                            <a:rPr lang="en-US" i="1">
                              <a:latin typeface="Cambria Math" panose="02040503050406030204" pitchFamily="18" charset="0"/>
                            </a:rPr>
                          </m:ctrlPr>
                        </m:accPr>
                        <m:e>
                          <m:r>
                            <a:rPr lang="en-US" i="1">
                              <a:latin typeface="Cambria Math"/>
                            </a:rPr>
                            <m:t>𝐸</m:t>
                          </m:r>
                        </m:e>
                      </m:acc>
                    </m:oMath>
                  </m:oMathPara>
                </a14:m>
                <a:endParaRPr lang="en-US" dirty="0"/>
              </a:p>
            </p:txBody>
          </p:sp>
        </mc:Choice>
        <mc:Fallback xmlns="">
          <p:sp>
            <p:nvSpPr>
              <p:cNvPr id="130" name="TextBox 129"/>
              <p:cNvSpPr txBox="1">
                <a:spLocks noRot="1" noChangeAspect="1" noMove="1" noResize="1" noEditPoints="1" noAdjustHandles="1" noChangeArrowheads="1" noChangeShapeType="1" noTextEdit="1"/>
              </p:cNvSpPr>
              <p:nvPr/>
            </p:nvSpPr>
            <p:spPr>
              <a:xfrm>
                <a:off x="4330996" y="5638801"/>
                <a:ext cx="698204" cy="369909"/>
              </a:xfrm>
              <a:prstGeom prst="rect">
                <a:avLst/>
              </a:prstGeom>
              <a:blipFill rotWithShape="0">
                <a:blip r:embed="rId13"/>
                <a:stretch>
                  <a:fillRect r="-2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6205728" y="4504825"/>
                <a:ext cx="2024592" cy="369909"/>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r>
                        <a:rPr lang="en-US" i="1">
                          <a:latin typeface="Cambria Math"/>
                        </a:rPr>
                        <m:t>𝐴</m:t>
                      </m:r>
                      <m:acc>
                        <m:accPr>
                          <m:chr m:val="̅"/>
                          <m:ctrlPr>
                            <a:rPr lang="en-US" i="1">
                              <a:latin typeface="Cambria Math" panose="02040503050406030204" pitchFamily="18" charset="0"/>
                            </a:rPr>
                          </m:ctrlPr>
                        </m:accPr>
                        <m:e>
                          <m:r>
                            <a:rPr lang="en-US" i="1">
                              <a:latin typeface="Cambria Math"/>
                            </a:rPr>
                            <m:t>𝐵</m:t>
                          </m:r>
                        </m:e>
                      </m:acc>
                      <m:r>
                        <a:rPr lang="en-US" i="1">
                          <a:latin typeface="Cambria Math"/>
                        </a:rPr>
                        <m:t>+</m:t>
                      </m:r>
                      <m:r>
                        <a:rPr lang="en-US" i="1">
                          <a:latin typeface="Cambria Math"/>
                        </a:rPr>
                        <m:t>𝐶</m:t>
                      </m:r>
                      <m:acc>
                        <m:accPr>
                          <m:chr m:val="̅"/>
                          <m:ctrlPr>
                            <a:rPr lang="en-US" i="1">
                              <a:latin typeface="Cambria Math" panose="02040503050406030204" pitchFamily="18" charset="0"/>
                            </a:rPr>
                          </m:ctrlPr>
                        </m:accPr>
                        <m:e>
                          <m:r>
                            <a:rPr lang="en-US" i="1">
                              <a:latin typeface="Cambria Math"/>
                            </a:rPr>
                            <m:t>𝐷</m:t>
                          </m:r>
                        </m:e>
                      </m:acc>
                      <m:r>
                        <a:rPr lang="en-US" i="1">
                          <a:latin typeface="Cambria Math"/>
                        </a:rPr>
                        <m:t>𝐸</m:t>
                      </m:r>
                      <m:r>
                        <a:rPr lang="en-US" i="1">
                          <a:latin typeface="Cambria Math"/>
                        </a:rPr>
                        <m:t>+</m:t>
                      </m:r>
                      <m:r>
                        <a:rPr lang="en-US" i="1">
                          <a:latin typeface="Cambria Math"/>
                        </a:rPr>
                        <m:t>𝐴</m:t>
                      </m:r>
                      <m:acc>
                        <m:accPr>
                          <m:chr m:val="̅"/>
                          <m:ctrlPr>
                            <a:rPr lang="en-US" i="1">
                              <a:latin typeface="Cambria Math" panose="02040503050406030204" pitchFamily="18" charset="0"/>
                            </a:rPr>
                          </m:ctrlPr>
                        </m:accPr>
                        <m:e>
                          <m:r>
                            <a:rPr lang="en-US" i="1">
                              <a:latin typeface="Cambria Math"/>
                            </a:rPr>
                            <m:t>𝐶</m:t>
                          </m:r>
                        </m:e>
                      </m:acc>
                      <m:acc>
                        <m:accPr>
                          <m:chr m:val="̅"/>
                          <m:ctrlPr>
                            <a:rPr lang="en-US" i="1">
                              <a:latin typeface="Cambria Math" panose="02040503050406030204" pitchFamily="18" charset="0"/>
                            </a:rPr>
                          </m:ctrlPr>
                        </m:accPr>
                        <m:e>
                          <m:r>
                            <a:rPr lang="en-US" i="1">
                              <a:latin typeface="Cambria Math"/>
                            </a:rPr>
                            <m:t>𝐸</m:t>
                          </m:r>
                        </m:e>
                      </m:acc>
                    </m:oMath>
                  </m:oMathPara>
                </a14:m>
                <a:endParaRPr lang="en-US" dirty="0"/>
              </a:p>
            </p:txBody>
          </p:sp>
        </mc:Choice>
        <mc:Fallback xmlns="">
          <p:sp>
            <p:nvSpPr>
              <p:cNvPr id="131" name="TextBox 130"/>
              <p:cNvSpPr txBox="1">
                <a:spLocks noRot="1" noChangeAspect="1" noMove="1" noResize="1" noEditPoints="1" noAdjustHandles="1" noChangeArrowheads="1" noChangeShapeType="1" noTextEdit="1"/>
              </p:cNvSpPr>
              <p:nvPr/>
            </p:nvSpPr>
            <p:spPr>
              <a:xfrm>
                <a:off x="6205728" y="4504825"/>
                <a:ext cx="2024592" cy="369909"/>
              </a:xfrm>
              <a:prstGeom prst="rect">
                <a:avLst/>
              </a:prstGeom>
              <a:blipFill rotWithShape="0">
                <a:blip r:embed="rId14"/>
                <a:stretch>
                  <a:fillRect r="-9940"/>
                </a:stretch>
              </a:blipFill>
            </p:spPr>
            <p:txBody>
              <a:bodyPr/>
              <a:lstStyle/>
              <a:p>
                <a:r>
                  <a:rPr lang="en-US">
                    <a:noFill/>
                  </a:rPr>
                  <a:t> </a:t>
                </a:r>
              </a:p>
            </p:txBody>
          </p:sp>
        </mc:Fallback>
      </mc:AlternateContent>
      <p:sp>
        <p:nvSpPr>
          <p:cNvPr id="132" name="TextBox 131"/>
          <p:cNvSpPr txBox="1"/>
          <p:nvPr/>
        </p:nvSpPr>
        <p:spPr>
          <a:xfrm>
            <a:off x="6553200" y="5407968"/>
            <a:ext cx="3048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An AND – OR circuit!!!</a:t>
            </a:r>
          </a:p>
        </p:txBody>
      </p:sp>
      <p:grpSp>
        <p:nvGrpSpPr>
          <p:cNvPr id="29" name="Group 28"/>
          <p:cNvGrpSpPr/>
          <p:nvPr/>
        </p:nvGrpSpPr>
        <p:grpSpPr>
          <a:xfrm>
            <a:off x="2667000" y="1732548"/>
            <a:ext cx="1800726" cy="1151385"/>
            <a:chOff x="1143000" y="1732547"/>
            <a:chExt cx="1800726" cy="1151385"/>
          </a:xfrm>
        </p:grpSpPr>
        <p:sp>
          <p:nvSpPr>
            <p:cNvPr id="7" name="TextBox 6"/>
            <p:cNvSpPr txBox="1"/>
            <p:nvPr/>
          </p:nvSpPr>
          <p:spPr>
            <a:xfrm>
              <a:off x="1143000" y="2514600"/>
              <a:ext cx="69442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a:t>SUMs</a:t>
              </a:r>
            </a:p>
          </p:txBody>
        </p:sp>
        <p:sp>
          <p:nvSpPr>
            <p:cNvPr id="9" name="Oval 8"/>
            <p:cNvSpPr/>
            <p:nvPr/>
          </p:nvSpPr>
          <p:spPr>
            <a:xfrm>
              <a:off x="1652337" y="1732547"/>
              <a:ext cx="304800" cy="3048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Oval 9"/>
            <p:cNvSpPr/>
            <p:nvPr/>
          </p:nvSpPr>
          <p:spPr>
            <a:xfrm>
              <a:off x="2638926" y="1732547"/>
              <a:ext cx="304800" cy="3048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2" name="Straight Connector 11"/>
            <p:cNvCxnSpPr>
              <a:cxnSpLocks/>
              <a:stCxn id="7" idx="0"/>
              <a:endCxn id="9" idx="4"/>
            </p:cNvCxnSpPr>
            <p:nvPr/>
          </p:nvCxnSpPr>
          <p:spPr>
            <a:xfrm flipV="1">
              <a:off x="1490211" y="2037347"/>
              <a:ext cx="314526" cy="477253"/>
            </a:xfrm>
            <a:prstGeom prst="line">
              <a:avLst/>
            </a:prstGeom>
          </p:spPr>
          <p:style>
            <a:lnRef idx="2">
              <a:schemeClr val="accent3"/>
            </a:lnRef>
            <a:fillRef idx="0">
              <a:schemeClr val="accent3"/>
            </a:fillRef>
            <a:effectRef idx="1">
              <a:schemeClr val="accent3"/>
            </a:effectRef>
            <a:fontRef idx="minor">
              <a:schemeClr val="tx1"/>
            </a:fontRef>
          </p:style>
        </p:cxnSp>
        <p:cxnSp>
          <p:nvCxnSpPr>
            <p:cNvPr id="13" name="Straight Connector 12"/>
            <p:cNvCxnSpPr>
              <a:cxnSpLocks/>
              <a:stCxn id="7" idx="0"/>
              <a:endCxn id="10" idx="4"/>
            </p:cNvCxnSpPr>
            <p:nvPr/>
          </p:nvCxnSpPr>
          <p:spPr>
            <a:xfrm flipV="1">
              <a:off x="1490211" y="2037347"/>
              <a:ext cx="1301115" cy="477253"/>
            </a:xfrm>
            <a:prstGeom prst="line">
              <a:avLst/>
            </a:prstGeom>
          </p:spPr>
          <p:style>
            <a:lnRef idx="2">
              <a:schemeClr val="accent3"/>
            </a:lnRef>
            <a:fillRef idx="0">
              <a:schemeClr val="accent3"/>
            </a:fillRef>
            <a:effectRef idx="1">
              <a:schemeClr val="accent3"/>
            </a:effectRef>
            <a:fontRef idx="minor">
              <a:schemeClr val="tx1"/>
            </a:fontRef>
          </p:style>
        </p:cxnSp>
      </p:grpSp>
      <mc:AlternateContent xmlns:mc="http://schemas.openxmlformats.org/markup-compatibility/2006" xmlns:a14="http://schemas.microsoft.com/office/drawing/2010/main">
        <mc:Choice Requires="a14">
          <p:sp>
            <p:nvSpPr>
              <p:cNvPr id="125" name="TextBox 124">
                <a:extLst>
                  <a:ext uri="{FF2B5EF4-FFF2-40B4-BE49-F238E27FC236}">
                    <a16:creationId xmlns="" xmlns:a16="http://schemas.microsoft.com/office/drawing/2014/main" id="{B6238159-FAC7-445C-8EA9-A1605E1292E3}"/>
                  </a:ext>
                </a:extLst>
              </p:cNvPr>
              <p:cNvSpPr txBox="1"/>
              <p:nvPr/>
            </p:nvSpPr>
            <p:spPr>
              <a:xfrm>
                <a:off x="842804" y="1718750"/>
                <a:ext cx="6093724" cy="369909"/>
              </a:xfrm>
              <a:prstGeom prst="rect">
                <a:avLst/>
              </a:prstGeom>
              <a:noFill/>
            </p:spPr>
            <p:txBody>
              <a:bodyPr wrap="square">
                <a:spAutoFit/>
              </a:bodyPr>
              <a:lstStyle/>
              <a:p>
                <a:pPr lvl="1"/>
                <a:r>
                  <a:rPr lang="en-US" b="0" dirty="0"/>
                  <a:t>                      </a:t>
                </a:r>
                <a14:m>
                  <m:oMath xmlns:m="http://schemas.openxmlformats.org/officeDocument/2006/math">
                    <m:r>
                      <a:rPr lang="en-US" b="0" i="1" smtClean="0">
                        <a:latin typeface="Cambria Math"/>
                      </a:rPr>
                      <m:t>𝐴</m:t>
                    </m:r>
                    <m:acc>
                      <m:accPr>
                        <m:chr m:val="̅"/>
                        <m:ctrlPr>
                          <a:rPr lang="en-US" b="0" i="1" smtClean="0">
                            <a:latin typeface="Cambria Math" panose="02040503050406030204" pitchFamily="18" charset="0"/>
                          </a:rPr>
                        </m:ctrlPr>
                      </m:accPr>
                      <m:e>
                        <m:r>
                          <a:rPr lang="en-US" b="0" i="1" smtClean="0">
                            <a:latin typeface="Cambria Math"/>
                          </a:rPr>
                          <m:t>𝐵</m:t>
                        </m:r>
                      </m:e>
                    </m:acc>
                    <m:r>
                      <a:rPr lang="en-US" b="0" i="1" smtClean="0">
                        <a:latin typeface="Cambria Math" panose="02040503050406030204" pitchFamily="18" charset="0"/>
                      </a:rPr>
                      <m:t>  </m:t>
                    </m:r>
                    <m:r>
                      <a:rPr lang="en-US" b="0" i="1" smtClean="0">
                        <a:latin typeface="Cambria Math"/>
                      </a:rPr>
                      <m:t>+</m:t>
                    </m:r>
                    <m:r>
                      <a:rPr lang="en-US" b="0" i="1" smtClean="0">
                        <a:latin typeface="Cambria Math" panose="02040503050406030204" pitchFamily="18" charset="0"/>
                      </a:rPr>
                      <m:t>   </m:t>
                    </m:r>
                    <m:r>
                      <a:rPr lang="en-US" b="0" i="1" smtClean="0">
                        <a:latin typeface="Cambria Math"/>
                      </a:rPr>
                      <m:t>𝐶</m:t>
                    </m:r>
                    <m:acc>
                      <m:accPr>
                        <m:chr m:val="̅"/>
                        <m:ctrlPr>
                          <a:rPr lang="en-US" b="0" i="1" smtClean="0">
                            <a:latin typeface="Cambria Math" panose="02040503050406030204" pitchFamily="18" charset="0"/>
                          </a:rPr>
                        </m:ctrlPr>
                      </m:accPr>
                      <m:e>
                        <m:r>
                          <a:rPr lang="en-US" b="0" i="1" smtClean="0">
                            <a:latin typeface="Cambria Math"/>
                          </a:rPr>
                          <m:t>𝐷</m:t>
                        </m:r>
                      </m:e>
                    </m:acc>
                    <m:r>
                      <a:rPr lang="en-US" b="0" i="1" smtClean="0">
                        <a:latin typeface="Cambria Math"/>
                      </a:rPr>
                      <m:t>𝐸</m:t>
                    </m:r>
                    <m:r>
                      <a:rPr lang="en-US" b="0" i="1" smtClean="0">
                        <a:latin typeface="Cambria Math" panose="02040503050406030204" pitchFamily="18" charset="0"/>
                      </a:rPr>
                      <m:t>  </m:t>
                    </m:r>
                    <m:r>
                      <a:rPr lang="en-US" b="0" i="1" smtClean="0">
                        <a:latin typeface="Cambria Math"/>
                      </a:rPr>
                      <m:t>+</m:t>
                    </m:r>
                    <m:r>
                      <a:rPr lang="en-US" b="0" i="1" smtClean="0">
                        <a:latin typeface="Cambria Math" panose="02040503050406030204" pitchFamily="18" charset="0"/>
                      </a:rPr>
                      <m:t>  </m:t>
                    </m:r>
                    <m:r>
                      <a:rPr lang="en-US" b="0" i="1" smtClean="0">
                        <a:latin typeface="Cambria Math"/>
                      </a:rPr>
                      <m:t>𝐴</m:t>
                    </m:r>
                    <m:acc>
                      <m:accPr>
                        <m:chr m:val="̅"/>
                        <m:ctrlPr>
                          <a:rPr lang="en-US" b="0" i="1" smtClean="0">
                            <a:latin typeface="Cambria Math" panose="02040503050406030204" pitchFamily="18" charset="0"/>
                          </a:rPr>
                        </m:ctrlPr>
                      </m:accPr>
                      <m:e>
                        <m:r>
                          <a:rPr lang="en-US" b="0" i="1" smtClean="0">
                            <a:latin typeface="Cambria Math"/>
                          </a:rPr>
                          <m:t>𝐶</m:t>
                        </m:r>
                      </m:e>
                    </m:acc>
                    <m:acc>
                      <m:accPr>
                        <m:chr m:val="̅"/>
                        <m:ctrlPr>
                          <a:rPr lang="en-US" b="0" i="1" smtClean="0">
                            <a:latin typeface="Cambria Math" panose="02040503050406030204" pitchFamily="18" charset="0"/>
                          </a:rPr>
                        </m:ctrlPr>
                      </m:accPr>
                      <m:e>
                        <m:r>
                          <a:rPr lang="en-US" b="0" i="1" smtClean="0">
                            <a:latin typeface="Cambria Math"/>
                          </a:rPr>
                          <m:t>𝐸</m:t>
                        </m:r>
                      </m:e>
                    </m:acc>
                  </m:oMath>
                </a14:m>
                <a:endParaRPr lang="en-US" dirty="0"/>
              </a:p>
            </p:txBody>
          </p:sp>
        </mc:Choice>
        <mc:Fallback xmlns="">
          <p:sp>
            <p:nvSpPr>
              <p:cNvPr id="125" name="TextBox 124">
                <a:extLst>
                  <a:ext uri="{FF2B5EF4-FFF2-40B4-BE49-F238E27FC236}">
                    <a16:creationId xmlns:a16="http://schemas.microsoft.com/office/drawing/2014/main" xmlns="" xmlns:a14="http://schemas.microsoft.com/office/drawing/2010/main" id="{B6238159-FAC7-445C-8EA9-A1605E1292E3}"/>
                  </a:ext>
                </a:extLst>
              </p:cNvPr>
              <p:cNvSpPr txBox="1">
                <a:spLocks noRot="1" noChangeAspect="1" noMove="1" noResize="1" noEditPoints="1" noAdjustHandles="1" noChangeArrowheads="1" noChangeShapeType="1" noTextEdit="1"/>
              </p:cNvSpPr>
              <p:nvPr/>
            </p:nvSpPr>
            <p:spPr>
              <a:xfrm>
                <a:off x="842804" y="1718750"/>
                <a:ext cx="6093724" cy="369909"/>
              </a:xfrm>
              <a:prstGeom prst="rect">
                <a:avLst/>
              </a:prstGeom>
              <a:blipFill rotWithShape="0">
                <a:blip r:embed="rId15"/>
                <a:stretch>
                  <a:fillRect/>
                </a:stretch>
              </a:blipFill>
            </p:spPr>
            <p:txBody>
              <a:bodyPr/>
              <a:lstStyle/>
              <a:p>
                <a:r>
                  <a:rPr lang="en-US">
                    <a:noFill/>
                  </a:rPr>
                  <a:t> </a:t>
                </a:r>
              </a:p>
            </p:txBody>
          </p:sp>
        </mc:Fallback>
      </mc:AlternateContent>
      <p:sp>
        <p:nvSpPr>
          <p:cNvPr id="126" name="TextBox 125">
            <a:extLst>
              <a:ext uri="{FF2B5EF4-FFF2-40B4-BE49-F238E27FC236}">
                <a16:creationId xmlns="" xmlns:a16="http://schemas.microsoft.com/office/drawing/2014/main" id="{DBAC4284-DC5A-4F88-AB76-169127FC42DD}"/>
              </a:ext>
            </a:extLst>
          </p:cNvPr>
          <p:cNvSpPr txBox="1"/>
          <p:nvPr/>
        </p:nvSpPr>
        <p:spPr>
          <a:xfrm>
            <a:off x="459476" y="3445065"/>
            <a:ext cx="6093724" cy="369332"/>
          </a:xfrm>
          <a:prstGeom prst="rect">
            <a:avLst/>
          </a:prstGeom>
          <a:noFill/>
        </p:spPr>
        <p:txBody>
          <a:bodyPr wrap="square">
            <a:spAutoFit/>
          </a:bodyPr>
          <a:lstStyle/>
          <a:p>
            <a:r>
              <a:rPr lang="en-US" dirty="0"/>
              <a:t>How can we implement SOP expressions?</a:t>
            </a:r>
          </a:p>
        </p:txBody>
      </p:sp>
    </p:spTree>
    <p:extLst>
      <p:ext uri="{BB962C8B-B14F-4D97-AF65-F5344CB8AC3E}">
        <p14:creationId xmlns:p14="http://schemas.microsoft.com/office/powerpoint/2010/main" val="23423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13" grpId="0"/>
      <p:bldP spid="114" grpId="0"/>
      <p:bldP spid="115" grpId="0"/>
      <p:bldP spid="116" grpId="0"/>
      <p:bldP spid="117" grpId="0"/>
      <p:bldP spid="118" grpId="0"/>
      <p:bldP spid="119" grpId="0"/>
      <p:bldP spid="120" grpId="0"/>
      <p:bldP spid="128" grpId="0"/>
      <p:bldP spid="129" grpId="0"/>
      <p:bldP spid="130" grpId="0"/>
      <p:bldP spid="131" grpId="0"/>
      <p:bldP spid="1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C12192-BF84-4370-BEE0-3DFF4B9D5EAF}"/>
              </a:ext>
            </a:extLst>
          </p:cNvPr>
          <p:cNvSpPr>
            <a:spLocks noGrp="1"/>
          </p:cNvSpPr>
          <p:nvPr>
            <p:ph type="title"/>
          </p:nvPr>
        </p:nvSpPr>
        <p:spPr>
          <a:xfrm>
            <a:off x="581192" y="0"/>
            <a:ext cx="11029616" cy="1188720"/>
          </a:xfrm>
        </p:spPr>
        <p:txBody>
          <a:bodyPr/>
          <a:lstStyle/>
          <a:p>
            <a:r>
              <a:rPr lang="en-IN" dirty="0"/>
              <a:t>The Sum-of-Products (SOP) Form </a:t>
            </a:r>
          </a:p>
        </p:txBody>
      </p:sp>
      <p:pic>
        <p:nvPicPr>
          <p:cNvPr id="4" name="Content Placeholder 3">
            <a:extLst>
              <a:ext uri="{FF2B5EF4-FFF2-40B4-BE49-F238E27FC236}">
                <a16:creationId xmlns="" xmlns:a16="http://schemas.microsoft.com/office/drawing/2014/main" id="{A313AE5B-92C7-493E-9F66-4C60C3A97A85}"/>
              </a:ext>
            </a:extLst>
          </p:cNvPr>
          <p:cNvPicPr>
            <a:picLocks noGrp="1" noChangeAspect="1"/>
          </p:cNvPicPr>
          <p:nvPr>
            <p:ph idx="1"/>
          </p:nvPr>
        </p:nvPicPr>
        <p:blipFill>
          <a:blip r:embed="rId2"/>
          <a:stretch>
            <a:fillRect/>
          </a:stretch>
        </p:blipFill>
        <p:spPr>
          <a:xfrm>
            <a:off x="742122" y="1480905"/>
            <a:ext cx="10508973" cy="5039165"/>
          </a:xfrm>
          <a:prstGeom prst="rect">
            <a:avLst/>
          </a:prstGeom>
        </p:spPr>
      </p:pic>
    </p:spTree>
    <p:extLst>
      <p:ext uri="{BB962C8B-B14F-4D97-AF65-F5344CB8AC3E}">
        <p14:creationId xmlns:p14="http://schemas.microsoft.com/office/powerpoint/2010/main" val="393427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3181430-A76B-4A18-812D-88E8C7880A76}"/>
              </a:ext>
            </a:extLst>
          </p:cNvPr>
          <p:cNvPicPr>
            <a:picLocks noChangeAspect="1"/>
          </p:cNvPicPr>
          <p:nvPr/>
        </p:nvPicPr>
        <p:blipFill>
          <a:blip r:embed="rId2"/>
          <a:stretch>
            <a:fillRect/>
          </a:stretch>
        </p:blipFill>
        <p:spPr>
          <a:xfrm>
            <a:off x="876479" y="958519"/>
            <a:ext cx="9831277" cy="5508542"/>
          </a:xfrm>
          <a:prstGeom prst="rect">
            <a:avLst/>
          </a:prstGeom>
        </p:spPr>
      </p:pic>
    </p:spTree>
    <p:extLst>
      <p:ext uri="{BB962C8B-B14F-4D97-AF65-F5344CB8AC3E}">
        <p14:creationId xmlns:p14="http://schemas.microsoft.com/office/powerpoint/2010/main" val="3483404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DBC0D27-8862-4032-AE1D-6CFD416FF160}"/>
              </a:ext>
            </a:extLst>
          </p:cNvPr>
          <p:cNvSpPr>
            <a:spLocks noGrp="1"/>
          </p:cNvSpPr>
          <p:nvPr>
            <p:ph type="title"/>
          </p:nvPr>
        </p:nvSpPr>
        <p:spPr>
          <a:xfrm>
            <a:off x="430120" y="173067"/>
            <a:ext cx="11029616" cy="988332"/>
          </a:xfrm>
        </p:spPr>
        <p:txBody>
          <a:bodyPr/>
          <a:lstStyle/>
          <a:p>
            <a:r>
              <a:rPr lang="en-US" dirty="0"/>
              <a:t>STANDARD SOP FORM</a:t>
            </a:r>
            <a:endParaRPr lang="en-IN" dirty="0"/>
          </a:p>
        </p:txBody>
      </p:sp>
      <p:pic>
        <p:nvPicPr>
          <p:cNvPr id="5" name="Picture 4">
            <a:extLst>
              <a:ext uri="{FF2B5EF4-FFF2-40B4-BE49-F238E27FC236}">
                <a16:creationId xmlns="" xmlns:a16="http://schemas.microsoft.com/office/drawing/2014/main" id="{6BA63B81-88AC-41DF-A942-B2D5C001ABF2}"/>
              </a:ext>
            </a:extLst>
          </p:cNvPr>
          <p:cNvPicPr>
            <a:picLocks noChangeAspect="1"/>
          </p:cNvPicPr>
          <p:nvPr/>
        </p:nvPicPr>
        <p:blipFill>
          <a:blip r:embed="rId2"/>
          <a:stretch>
            <a:fillRect/>
          </a:stretch>
        </p:blipFill>
        <p:spPr>
          <a:xfrm>
            <a:off x="622852" y="1505138"/>
            <a:ext cx="10389705" cy="4948671"/>
          </a:xfrm>
          <a:prstGeom prst="rect">
            <a:avLst/>
          </a:prstGeom>
        </p:spPr>
      </p:pic>
    </p:spTree>
    <p:extLst>
      <p:ext uri="{BB962C8B-B14F-4D97-AF65-F5344CB8AC3E}">
        <p14:creationId xmlns:p14="http://schemas.microsoft.com/office/powerpoint/2010/main" val="1842402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6F51A1C-C6B8-46B2-BA00-CB62687F8D91}"/>
              </a:ext>
            </a:extLst>
          </p:cNvPr>
          <p:cNvPicPr>
            <a:picLocks noChangeAspect="1"/>
          </p:cNvPicPr>
          <p:nvPr/>
        </p:nvPicPr>
        <p:blipFill>
          <a:blip r:embed="rId2"/>
          <a:stretch>
            <a:fillRect/>
          </a:stretch>
        </p:blipFill>
        <p:spPr>
          <a:xfrm>
            <a:off x="672186" y="98833"/>
            <a:ext cx="10592161" cy="6255585"/>
          </a:xfrm>
          <a:prstGeom prst="rect">
            <a:avLst/>
          </a:prstGeom>
        </p:spPr>
      </p:pic>
    </p:spTree>
    <p:extLst>
      <p:ext uri="{BB962C8B-B14F-4D97-AF65-F5344CB8AC3E}">
        <p14:creationId xmlns:p14="http://schemas.microsoft.com/office/powerpoint/2010/main" val="2606597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AnalogousFromDarkSeedLeftStep">
      <a:dk1>
        <a:srgbClr val="000000"/>
      </a:dk1>
      <a:lt1>
        <a:srgbClr val="FFFFFF"/>
      </a:lt1>
      <a:dk2>
        <a:srgbClr val="243341"/>
      </a:dk2>
      <a:lt2>
        <a:srgbClr val="E4E8E2"/>
      </a:lt2>
      <a:accent1>
        <a:srgbClr val="B629E7"/>
      </a:accent1>
      <a:accent2>
        <a:srgbClr val="6F3ADB"/>
      </a:accent2>
      <a:accent3>
        <a:srgbClr val="3949E9"/>
      </a:accent3>
      <a:accent4>
        <a:srgbClr val="1778D5"/>
      </a:accent4>
      <a:accent5>
        <a:srgbClr val="22B4C0"/>
      </a:accent5>
      <a:accent6>
        <a:srgbClr val="14BB82"/>
      </a:accent6>
      <a:hlink>
        <a:srgbClr val="388DA8"/>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1711</TotalTime>
  <Words>1684</Words>
  <Application>Microsoft Office PowerPoint</Application>
  <PresentationFormat>Widescreen</PresentationFormat>
  <Paragraphs>343</Paragraphs>
  <Slides>46</Slides>
  <Notes>0</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Calibri</vt:lpstr>
      <vt:lpstr>Cambria Math</vt:lpstr>
      <vt:lpstr>Garamond</vt:lpstr>
      <vt:lpstr>Sabon-Italic</vt:lpstr>
      <vt:lpstr>Sabon-Roman</vt:lpstr>
      <vt:lpstr>Symbol</vt:lpstr>
      <vt:lpstr>Times New Roman</vt:lpstr>
      <vt:lpstr>Tw Cen MT</vt:lpstr>
      <vt:lpstr>Wingdings</vt:lpstr>
      <vt:lpstr>Wingdings 2</vt:lpstr>
      <vt:lpstr>DividendVTI</vt:lpstr>
      <vt:lpstr>SOP and POS forms</vt:lpstr>
      <vt:lpstr>Lecture Outline</vt:lpstr>
      <vt:lpstr>Standard Forms of Boolean Expressions</vt:lpstr>
      <vt:lpstr>Sum OF Products(SOP)</vt:lpstr>
      <vt:lpstr>Sum of Products (SOP)</vt:lpstr>
      <vt:lpstr>The Sum-of-Products (SOP) Form </vt:lpstr>
      <vt:lpstr>PowerPoint Presentation</vt:lpstr>
      <vt:lpstr>STANDARD SOP FORM</vt:lpstr>
      <vt:lpstr>PowerPoint Presentation</vt:lpstr>
      <vt:lpstr>Converting Product Terms to Standard SOP</vt:lpstr>
      <vt:lpstr>Converting Product Terms to Standard SOP (example)</vt:lpstr>
      <vt:lpstr>Product of Sums (POS)</vt:lpstr>
      <vt:lpstr>Product of Sums (POS)</vt:lpstr>
      <vt:lpstr>PRODUCT OF SUM EXPRESSION</vt:lpstr>
      <vt:lpstr>Standard POS form</vt:lpstr>
      <vt:lpstr>Converting a Sum Term to Standard POS</vt:lpstr>
      <vt:lpstr>Converting a Sum Term to Standard POS (example)</vt:lpstr>
      <vt:lpstr>SOP/POS</vt:lpstr>
      <vt:lpstr>Converting Standard SOP to Standard POS</vt:lpstr>
      <vt:lpstr>Converting Standard SOP to Standard POS</vt:lpstr>
      <vt:lpstr>Converting Standard SOP to  Standard POS (example)</vt:lpstr>
      <vt:lpstr>Boolean Expressions &amp; Truth Tables</vt:lpstr>
      <vt:lpstr>Converting SOP Expressions to Truth Table Format</vt:lpstr>
      <vt:lpstr>Converting SOP Expressions to Truth Table Format (example)</vt:lpstr>
      <vt:lpstr>Converting POS Expressions to Truth Table Format</vt:lpstr>
      <vt:lpstr>Converting POS Expressions to Truth Table Format (example)</vt:lpstr>
      <vt:lpstr>Determining Standard Expression from a Truth Table</vt:lpstr>
      <vt:lpstr>Determining Standard Expression from a Truth Table</vt:lpstr>
      <vt:lpstr>Determining Standard Expression from a Truth Table (example)</vt:lpstr>
      <vt:lpstr>SOP and POS forms SOP and POS</vt:lpstr>
      <vt:lpstr>Converting between SOP and POS</vt:lpstr>
      <vt:lpstr>NAND and NOR Gates NAND Gate</vt:lpstr>
      <vt:lpstr>NOR Gate</vt:lpstr>
      <vt:lpstr>Exclusive OR operation -Exclusive-OR Gate</vt:lpstr>
      <vt:lpstr>Exclusive OR operation Some Exclusive-OR Operations</vt:lpstr>
      <vt:lpstr>Exclusive OR operation-Exclusive-OR Gate</vt:lpstr>
      <vt:lpstr> Converting SOP to NAND – NAND Circuits</vt:lpstr>
      <vt:lpstr> Converting POS to NOR – NOR Circuits </vt:lpstr>
      <vt:lpstr>PowerPoint Presentation</vt:lpstr>
      <vt:lpstr>Review of Simplification Theorems</vt:lpstr>
      <vt:lpstr>Proving Equations (Validity)</vt:lpstr>
      <vt:lpstr>Examples</vt:lpstr>
      <vt:lpstr>Boolean Algebra -A Circuit Example</vt:lpstr>
      <vt:lpstr>EXAMPLE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CYBER SECURITY</dc:title>
  <dc:creator>Suganthi</dc:creator>
  <cp:lastModifiedBy>Suganthi</cp:lastModifiedBy>
  <cp:revision>126</cp:revision>
  <dcterms:created xsi:type="dcterms:W3CDTF">2020-08-27T16:59:00Z</dcterms:created>
  <dcterms:modified xsi:type="dcterms:W3CDTF">2021-10-05T09:06:03Z</dcterms:modified>
</cp:coreProperties>
</file>