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6" r:id="rId5"/>
    <p:sldId id="260" r:id="rId6"/>
    <p:sldId id="261" r:id="rId7"/>
    <p:sldId id="262" r:id="rId8"/>
    <p:sldId id="265" r:id="rId9"/>
    <p:sldId id="263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467DA-D51B-485B-B0FD-1AC715AB745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E5F6-9D1B-43A2-A049-81DC84F8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132B-589A-4FD0-8E9E-8A3AEF518BD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M.Sc. Cyber Security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Discrete Structures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533650" cy="835025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EXAMPLE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50" y="734563"/>
            <a:ext cx="11463338" cy="1022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simple graphs </a:t>
            </a:r>
            <a:r>
              <a:rPr lang="en-US" dirty="0" smtClean="0"/>
              <a:t>given below have </a:t>
            </a:r>
            <a:r>
              <a:rPr lang="en-US" dirty="0"/>
              <a:t>a Hamilton circuit or, if not, a Hamilton path?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9988" y="2069213"/>
                <a:ext cx="3310438" cy="987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dirty="0" smtClean="0"/>
                        </m:ctrlPr>
                      </m:sSubPr>
                      <m:e>
                        <m:r>
                          <a:rPr lang="en-US" sz="2800" dirty="0"/>
                          <m:t>𝐺</m:t>
                        </m:r>
                      </m:e>
                      <m:sub>
                        <m:r>
                          <a:rPr lang="en-US" sz="2800" dirty="0"/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has a Hamilton </a:t>
                </a:r>
                <a:r>
                  <a:rPr lang="en-US" sz="2800" dirty="0"/>
                  <a:t>circuit</a:t>
                </a:r>
                <a:r>
                  <a:rPr lang="en-US" sz="2800" dirty="0" smtClean="0"/>
                  <a:t>: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dirty="0"/>
                      <m:t>𝑎</m:t>
                    </m:r>
                    <m:r>
                      <a:rPr lang="en-US" sz="2800" dirty="0"/>
                      <m:t>, </m:t>
                    </m:r>
                    <m:r>
                      <a:rPr lang="en-US" sz="2800" dirty="0"/>
                      <m:t>𝑏</m:t>
                    </m:r>
                    <m:r>
                      <a:rPr lang="en-US" sz="2800" dirty="0"/>
                      <m:t>, </m:t>
                    </m:r>
                    <m:r>
                      <a:rPr lang="en-US" sz="2800" dirty="0"/>
                      <m:t>𝑐</m:t>
                    </m:r>
                    <m:r>
                      <a:rPr lang="en-US" sz="2800" dirty="0"/>
                      <m:t>, </m:t>
                    </m:r>
                    <m:r>
                      <a:rPr lang="en-US" sz="2800" dirty="0"/>
                      <m:t>𝑑</m:t>
                    </m:r>
                    <m:r>
                      <a:rPr lang="en-US" sz="2800" dirty="0"/>
                      <m:t>, </m:t>
                    </m:r>
                    <m:r>
                      <a:rPr lang="en-US" sz="2800" dirty="0"/>
                      <m:t>𝑒</m:t>
                    </m:r>
                    <m:r>
                      <a:rPr lang="en-US" sz="2800" dirty="0"/>
                      <m:t>, </m:t>
                    </m:r>
                    <m:r>
                      <a:rPr lang="en-US" sz="2800" dirty="0"/>
                      <m:t>𝑎</m:t>
                    </m:r>
                    <m:r>
                      <a:rPr lang="en-US" sz="2800" dirty="0"/>
                      <m:t>.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8" y="2069213"/>
                <a:ext cx="3310438" cy="987258"/>
              </a:xfrm>
              <a:prstGeom prst="rect">
                <a:avLst/>
              </a:prstGeom>
              <a:blipFill rotWithShape="0">
                <a:blip r:embed="rId2"/>
                <a:stretch>
                  <a:fillRect l="-3867" t="-987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68825" y="6168300"/>
                <a:ext cx="53986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has a Hamilton path, namely, a, b, c, d.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25" y="6168300"/>
                <a:ext cx="539865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39" t="-10526" r="-5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400919" y="3725656"/>
                <a:ext cx="461962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has neither a Hamilton circuit nor </a:t>
                </a:r>
                <a:r>
                  <a:rPr lang="en-US" sz="2400" dirty="0" smtClean="0"/>
                  <a:t>a Hamilton </a:t>
                </a:r>
                <a:r>
                  <a:rPr lang="en-US" sz="2400" dirty="0"/>
                  <a:t>path, because any path containing all vertices must contain one of the edges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more than once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19" y="3725656"/>
                <a:ext cx="4619625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1979" t="-2516" r="-2111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50" y="3091563"/>
            <a:ext cx="1995488" cy="2803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626" y="1726419"/>
            <a:ext cx="1854067" cy="24408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33650" y="5197804"/>
                <a:ext cx="545306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Note that </a:t>
                </a:r>
                <a:r>
                  <a:rPr lang="en-US" sz="2400" dirty="0"/>
                  <a:t>any circuit containing every </a:t>
                </a:r>
                <a:r>
                  <a:rPr lang="en-US" sz="2400" dirty="0" smtClean="0"/>
                  <a:t>vertex must </a:t>
                </a:r>
                <a:r>
                  <a:rPr lang="en-US" sz="2400" dirty="0"/>
                  <a:t>contain the edge </a:t>
                </a:r>
                <a14:m>
                  <m:oMath xmlns:m="http://schemas.openxmlformats.org/officeDocument/2006/math">
                    <m:r>
                      <a:rPr lang="en-US" sz="2400" i="1" dirty="0" smtClean="0"/>
                      <m:t>{</m:t>
                    </m:r>
                    <m:r>
                      <a:rPr lang="en-US" sz="2400" i="1" dirty="0" smtClean="0"/>
                      <m:t>𝑎</m:t>
                    </m:r>
                    <m:r>
                      <a:rPr lang="en-US" sz="2400" i="1" dirty="0" smtClean="0"/>
                      <m:t>, </m:t>
                    </m:r>
                    <m:r>
                      <a:rPr lang="en-US" sz="2400" i="1" dirty="0" smtClean="0"/>
                      <m:t>𝑏</m:t>
                    </m:r>
                    <m:r>
                      <a:rPr lang="en-US" sz="2400" i="1" dirty="0" smtClean="0"/>
                      <m:t>}</m:t>
                    </m:r>
                  </m:oMath>
                </a14:m>
                <a:r>
                  <a:rPr lang="en-US" sz="2400" dirty="0"/>
                  <a:t> twice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5197804"/>
                <a:ext cx="5453063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79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653440" y="4530742"/>
                <a:ext cx="3504473" cy="797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800" dirty="0" smtClean="0"/>
                  <a:t>There is no Hamilton circuit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40" y="4530742"/>
                <a:ext cx="3504473" cy="797038"/>
              </a:xfrm>
              <a:prstGeom prst="rect">
                <a:avLst/>
              </a:prstGeom>
              <a:blipFill rotWithShape="0">
                <a:blip r:embed="rId8"/>
                <a:stretch>
                  <a:fillRect l="-3130" t="-15267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6082" y="1574800"/>
            <a:ext cx="4449326" cy="22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2008187"/>
            <a:ext cx="7029450" cy="267811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00B0F0"/>
                </a:solidFill>
              </a:rPr>
              <a:t>Euler and Hamilton Paths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76600" cy="87788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Introduction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6" y="948026"/>
            <a:ext cx="11420475" cy="1031875"/>
          </a:xfrm>
        </p:spPr>
        <p:txBody>
          <a:bodyPr/>
          <a:lstStyle/>
          <a:p>
            <a:r>
              <a:rPr lang="en-US" dirty="0"/>
              <a:t>Can we travel along the edges of a graph starting at a vertex and returning to it by </a:t>
            </a:r>
            <a:r>
              <a:rPr lang="en-US" dirty="0" smtClean="0"/>
              <a:t>traversing each </a:t>
            </a:r>
            <a:r>
              <a:rPr lang="en-US" dirty="0"/>
              <a:t>edge of the graph exactly once?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6710" y="2352386"/>
            <a:ext cx="11620501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Can </a:t>
            </a:r>
            <a:r>
              <a:rPr lang="en-US" sz="2800" dirty="0"/>
              <a:t>we travel along the edges of a graph starting at a vertex and returning to it while visiting each vertex of the graph exactly once?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286" y="3662001"/>
            <a:ext cx="11268074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first question, can be easily answered simply by examining the degrees of the vertices of the graph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573" y="4971616"/>
            <a:ext cx="11253787" cy="71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While </a:t>
            </a:r>
            <a:r>
              <a:rPr lang="en-US" sz="2800" dirty="0"/>
              <a:t>the second </a:t>
            </a:r>
            <a:r>
              <a:rPr lang="en-US" sz="2800" dirty="0" smtClean="0"/>
              <a:t>question is </a:t>
            </a:r>
            <a:r>
              <a:rPr lang="en-US" sz="2800" dirty="0"/>
              <a:t>quite </a:t>
            </a:r>
            <a:r>
              <a:rPr lang="en-US" sz="2800" dirty="0" smtClean="0"/>
              <a:t>difficult to </a:t>
            </a:r>
            <a:r>
              <a:rPr lang="en-US" sz="2800" dirty="0"/>
              <a:t>solve for most graphs</a:t>
            </a:r>
          </a:p>
        </p:txBody>
      </p:sp>
    </p:spTree>
    <p:extLst>
      <p:ext uri="{BB962C8B-B14F-4D97-AF65-F5344CB8AC3E}">
        <p14:creationId xmlns:p14="http://schemas.microsoft.com/office/powerpoint/2010/main" val="29143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2008187"/>
            <a:ext cx="7029450" cy="2678113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Euler Paths and Circuits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9" y="7934"/>
            <a:ext cx="3119438" cy="720725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03" y="728659"/>
            <a:ext cx="10820400" cy="113188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An </a:t>
            </a:r>
            <a:r>
              <a:rPr lang="en-US" i="1" dirty="0"/>
              <a:t>Euler circuit </a:t>
            </a:r>
            <a:r>
              <a:rPr lang="en-US" dirty="0"/>
              <a:t>in a graph </a:t>
            </a:r>
            <a:r>
              <a:rPr lang="en-US" i="1" dirty="0"/>
              <a:t>G </a:t>
            </a:r>
            <a:r>
              <a:rPr lang="en-US" dirty="0"/>
              <a:t>is a simple circuit containing every edge of </a:t>
            </a:r>
            <a:r>
              <a:rPr lang="en-US" i="1" dirty="0"/>
              <a:t>G</a:t>
            </a:r>
            <a:r>
              <a:rPr lang="en-US" dirty="0"/>
              <a:t>. An </a:t>
            </a:r>
            <a:r>
              <a:rPr lang="en-US" i="1" dirty="0"/>
              <a:t>Euler </a:t>
            </a:r>
            <a:r>
              <a:rPr lang="en-US" i="1" dirty="0" smtClean="0"/>
              <a:t>path </a:t>
            </a:r>
            <a:r>
              <a:rPr lang="en-US" dirty="0" smtClean="0"/>
              <a:t>in </a:t>
            </a:r>
            <a:r>
              <a:rPr lang="en-US" i="1" dirty="0"/>
              <a:t>G </a:t>
            </a:r>
            <a:r>
              <a:rPr lang="en-US" dirty="0"/>
              <a:t>is a simple path containing every edge of </a:t>
            </a:r>
            <a:r>
              <a:rPr lang="en-US" i="1" dirty="0"/>
              <a:t>G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03" y="1695325"/>
            <a:ext cx="192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  <a:latin typeface="Palatino-Bold"/>
              </a:rPr>
              <a:t>EXAMPLE 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30703" y="2190207"/>
            <a:ext cx="11956522" cy="637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/>
              <a:t>Which of the undirected graphs </a:t>
            </a:r>
            <a:r>
              <a:rPr lang="en-US" sz="2000" dirty="0" smtClean="0"/>
              <a:t>given below </a:t>
            </a:r>
            <a:r>
              <a:rPr lang="en-US" sz="2000" dirty="0"/>
              <a:t>have an Euler circuit? </a:t>
            </a:r>
            <a:r>
              <a:rPr lang="en-US" sz="2000" dirty="0"/>
              <a:t>Of those that do not, which have an Euler path?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8" y="2860430"/>
            <a:ext cx="1817296" cy="2247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20" y="2627480"/>
            <a:ext cx="1413787" cy="2083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890" y="2627480"/>
            <a:ext cx="2295526" cy="1987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30702" y="5248960"/>
                <a:ext cx="5627161" cy="369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000" dirty="0" smtClean="0"/>
                  <a:t>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has an Euler circuit, </a:t>
                </a:r>
                <a14:m>
                  <m:oMath xmlns:m="http://schemas.openxmlformats.org/officeDocument/2006/math">
                    <m:r>
                      <a:rPr lang="en-US" sz="2000" dirty="0"/>
                      <m:t> </m:t>
                    </m:r>
                    <m:r>
                      <a:rPr lang="en-US" sz="2000" dirty="0"/>
                      <m:t>𝑎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𝑒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𝑐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𝑑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𝑒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𝑏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𝑎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2" y="5248960"/>
                <a:ext cx="56271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82" t="-16393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8332" y="5919183"/>
                <a:ext cx="4885167" cy="7581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neither have Euler circuit nor have  </a:t>
                </a:r>
                <a:r>
                  <a:rPr lang="en-US" sz="2000" dirty="0"/>
                  <a:t>Euler path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32" y="5919183"/>
                <a:ext cx="4885167" cy="758108"/>
              </a:xfrm>
              <a:prstGeom prst="rect">
                <a:avLst/>
              </a:prstGeom>
              <a:blipFill rotWithShape="0">
                <a:blip r:embed="rId6"/>
                <a:stretch>
                  <a:fillRect l="-1247" t="-8871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383125" y="5248961"/>
                <a:ext cx="5532650" cy="5089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dirty="0"/>
                        </m:ctrlPr>
                      </m:sSubPr>
                      <m:e>
                        <m:r>
                          <a:rPr lang="en-US" sz="2000" dirty="0"/>
                          <m:t>𝐺</m:t>
                        </m:r>
                      </m:e>
                      <m:sub>
                        <m:r>
                          <a:rPr lang="en-US" sz="2000" dirty="0"/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has an Euler path, </a:t>
                </a:r>
                <a14:m>
                  <m:oMath xmlns:m="http://schemas.openxmlformats.org/officeDocument/2006/math">
                    <m:r>
                      <a:rPr lang="en-US" sz="2000" dirty="0"/>
                      <m:t>𝑎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𝑐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𝑑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𝑒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𝑏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𝑑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𝑎</m:t>
                    </m:r>
                    <m:r>
                      <a:rPr lang="en-US" sz="2000" dirty="0"/>
                      <m:t>, </m:t>
                    </m:r>
                    <m:r>
                      <a:rPr lang="en-US" sz="2000" dirty="0"/>
                      <m:t>𝑏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25" y="5248961"/>
                <a:ext cx="5532650" cy="508902"/>
              </a:xfrm>
              <a:prstGeom prst="rect">
                <a:avLst/>
              </a:prstGeom>
              <a:blipFill rotWithShape="0">
                <a:blip r:embed="rId7"/>
                <a:stretch>
                  <a:fillRect l="-1101" t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056977" y="5987624"/>
                <a:ext cx="1884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77" y="5987624"/>
                <a:ext cx="188416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62" y="533105"/>
            <a:ext cx="11320463" cy="9890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connected </a:t>
            </a:r>
            <a:r>
              <a:rPr lang="en-US" dirty="0" smtClean="0"/>
              <a:t>multi-graph </a:t>
            </a:r>
            <a:r>
              <a:rPr lang="en-US" dirty="0"/>
              <a:t>with at least two vertices has an Euler circuit if and only if each </a:t>
            </a:r>
            <a:r>
              <a:rPr lang="en-US" dirty="0" smtClean="0"/>
              <a:t>of its </a:t>
            </a:r>
            <a:r>
              <a:rPr lang="en-US" dirty="0"/>
              <a:t>vertices has even degree.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062" y="152211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  <a:latin typeface="Palatino-Bold"/>
              </a:rPr>
              <a:t>THEOREM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152" y="71440"/>
            <a:ext cx="1971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  <a:latin typeface="Palatino-Bold"/>
              </a:rPr>
              <a:t>THEOREM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66712" y="2042468"/>
            <a:ext cx="11177588" cy="109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/>
              <a:t>A connected </a:t>
            </a:r>
            <a:r>
              <a:rPr lang="en-US" sz="2800" dirty="0" smtClean="0"/>
              <a:t>multi-graph </a:t>
            </a:r>
            <a:r>
              <a:rPr lang="en-US" sz="2800" dirty="0"/>
              <a:t>has an Euler path but not an Euler circuit if and only if it has </a:t>
            </a:r>
            <a:r>
              <a:rPr lang="en-US" sz="2800" dirty="0" smtClean="0"/>
              <a:t>exactly two </a:t>
            </a:r>
            <a:r>
              <a:rPr lang="en-US" sz="2800" dirty="0"/>
              <a:t>vertices of odd degree.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281785"/>
            <a:ext cx="1779298" cy="22616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5478" y="3504657"/>
            <a:ext cx="11956522" cy="637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/>
              <a:t>Which of the undirected graphs </a:t>
            </a:r>
            <a:r>
              <a:rPr lang="en-US" sz="2000" dirty="0" smtClean="0"/>
              <a:t>given below </a:t>
            </a:r>
            <a:r>
              <a:rPr lang="en-US" sz="2000" dirty="0"/>
              <a:t>have an Euler circuit? </a:t>
            </a:r>
            <a:r>
              <a:rPr lang="en-US" sz="2000" dirty="0"/>
              <a:t>Of those that do not, which have an Euler path?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077" y="2902870"/>
            <a:ext cx="1757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  <a:latin typeface="Palatino-Bold"/>
              </a:rPr>
              <a:t>EXAMPLE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25" y="4281785"/>
            <a:ext cx="3988886" cy="2133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87" y="4141663"/>
            <a:ext cx="1962938" cy="22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7" y="136526"/>
            <a:ext cx="2219325" cy="763588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Answers</a:t>
            </a:r>
            <a:endParaRPr lang="en-US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2437" y="1409997"/>
                <a:ext cx="102631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contains exactly two vertices of odd degree, namely,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. Hence, it has an </a:t>
                </a:r>
                <a:r>
                  <a:rPr lang="en-US" sz="2800" dirty="0" smtClean="0"/>
                  <a:t>Euler path </a:t>
                </a:r>
                <a:r>
                  <a:rPr lang="en-US" sz="2800" dirty="0"/>
                  <a:t>that must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as its endpoints.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7" y="1409997"/>
                <a:ext cx="10263188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88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2436" y="2873987"/>
                <a:ext cx="1086326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dirty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 smtClean="0"/>
                          <m:t>G</m:t>
                        </m:r>
                      </m:e>
                      <m:sub>
                        <m:r>
                          <a:rPr lang="en-US" sz="2800" i="0" dirty="0" smtClean="0"/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has exactly two vertices of odd degree, namely,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/>
                      <m:t>b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/>
                      <m:t>d</m:t>
                    </m:r>
                  </m:oMath>
                </a14:m>
                <a:r>
                  <a:rPr lang="en-US" sz="2800" dirty="0"/>
                  <a:t>. So it has an Euler path that must have</a:t>
                </a:r>
                <a14:m>
                  <m:oMath xmlns:m="http://schemas.openxmlformats.org/officeDocument/2006/math">
                    <m:r>
                      <a:rPr lang="en-US" sz="2800" b="0" i="0" dirty="0" smtClean="0"/>
                      <m:t> </m:t>
                    </m:r>
                    <m:r>
                      <m:rPr>
                        <m:sty m:val="p"/>
                      </m:rPr>
                      <a:rPr lang="en-US" sz="2800" i="0" dirty="0"/>
                      <m:t>b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/>
                      <m:t>d</m:t>
                    </m:r>
                  </m:oMath>
                </a14:m>
                <a:r>
                  <a:rPr lang="en-US" sz="2800" dirty="0"/>
                  <a:t> as endpoints.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" y="2873987"/>
                <a:ext cx="10863263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122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52435" y="4437033"/>
                <a:ext cx="9348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has no Euler path because it has six vertices of odd degree.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5" y="4437033"/>
                <a:ext cx="934879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2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5" y="2008187"/>
            <a:ext cx="7029450" cy="2563813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00B0F0"/>
                </a:solidFill>
              </a:rPr>
              <a:t>Hamilton Paths and Circuits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457575" cy="863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DEFINITIONS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1168401"/>
            <a:ext cx="11191875" cy="946150"/>
          </a:xfrm>
        </p:spPr>
        <p:txBody>
          <a:bodyPr/>
          <a:lstStyle/>
          <a:p>
            <a:r>
              <a:rPr lang="en-US" dirty="0"/>
              <a:t>A simple path in a </a:t>
            </a:r>
            <a:r>
              <a:rPr lang="en-US" dirty="0" smtClean="0"/>
              <a:t>graph </a:t>
            </a:r>
            <a:r>
              <a:rPr lang="en-US" i="1" dirty="0" smtClean="0"/>
              <a:t>G </a:t>
            </a:r>
            <a:r>
              <a:rPr lang="en-US" dirty="0" smtClean="0"/>
              <a:t>that </a:t>
            </a:r>
            <a:r>
              <a:rPr lang="en-US" dirty="0"/>
              <a:t>passes through every vertex exactly once is called a </a:t>
            </a:r>
            <a:r>
              <a:rPr lang="en-US" i="1" dirty="0" smtClean="0">
                <a:solidFill>
                  <a:srgbClr val="00B0F0"/>
                </a:solidFill>
              </a:rPr>
              <a:t>Hamilton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388" y="2419352"/>
            <a:ext cx="9696450" cy="109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simple circuit in a graph G that passes through every vertex exactly once is </a:t>
            </a:r>
            <a:r>
              <a:rPr lang="en-US" sz="2800" dirty="0" smtClean="0"/>
              <a:t>called a </a:t>
            </a:r>
            <a:r>
              <a:rPr lang="en-US" sz="2800" dirty="0">
                <a:solidFill>
                  <a:srgbClr val="00B0F0"/>
                </a:solidFill>
              </a:rPr>
              <a:t>Hamilton circuit</a:t>
            </a:r>
          </a:p>
        </p:txBody>
      </p:sp>
    </p:spTree>
    <p:extLst>
      <p:ext uri="{BB962C8B-B14F-4D97-AF65-F5344CB8AC3E}">
        <p14:creationId xmlns:p14="http://schemas.microsoft.com/office/powerpoint/2010/main" val="7830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357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Palatino-Bold</vt:lpstr>
      <vt:lpstr>Office Theme</vt:lpstr>
      <vt:lpstr>Department of Applied Mathematics and Computational Sciences</vt:lpstr>
      <vt:lpstr>Euler and Hamilton Paths</vt:lpstr>
      <vt:lpstr>Introduction</vt:lpstr>
      <vt:lpstr>Euler Paths and Circuits</vt:lpstr>
      <vt:lpstr>DEFINITION</vt:lpstr>
      <vt:lpstr>PowerPoint Presentation</vt:lpstr>
      <vt:lpstr>Answers</vt:lpstr>
      <vt:lpstr>Hamilton Paths and Circuits</vt:lpstr>
      <vt:lpstr>DEFINITIONS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229</cp:revision>
  <dcterms:created xsi:type="dcterms:W3CDTF">2020-08-27T06:24:15Z</dcterms:created>
  <dcterms:modified xsi:type="dcterms:W3CDTF">2021-04-25T08:38:42Z</dcterms:modified>
</cp:coreProperties>
</file>