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76650" cy="6778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</a:t>
            </a:r>
            <a:r>
              <a:rPr lang="en-US" b="1" dirty="0" err="1">
                <a:solidFill>
                  <a:srgbClr val="00B0F0"/>
                </a:solidFill>
              </a:rPr>
              <a:t>Contd</a:t>
            </a:r>
            <a:r>
              <a:rPr lang="en-US" b="1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1" y="1268268"/>
            <a:ext cx="5538625" cy="3017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49" y="1383309"/>
            <a:ext cx="5556052" cy="3031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5480" y="5655553"/>
            <a:ext cx="5315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Therefor, the two graphs </a:t>
            </a:r>
            <a:r>
              <a:rPr lang="en-US" sz="2000" i="1" dirty="0"/>
              <a:t>G </a:t>
            </a:r>
            <a:r>
              <a:rPr lang="en-US" sz="2000" dirty="0"/>
              <a:t>and </a:t>
            </a:r>
            <a:r>
              <a:rPr lang="en-US" sz="2000" i="1" dirty="0"/>
              <a:t>H </a:t>
            </a:r>
            <a:r>
              <a:rPr lang="en-US" sz="2000" dirty="0" smtClean="0"/>
              <a:t>are </a:t>
            </a:r>
            <a:r>
              <a:rPr lang="en-US" sz="2000" dirty="0"/>
              <a:t>isomorphic.</a:t>
            </a:r>
          </a:p>
        </p:txBody>
      </p:sp>
    </p:spTree>
    <p:extLst>
      <p:ext uri="{BB962C8B-B14F-4D97-AF65-F5344CB8AC3E}">
        <p14:creationId xmlns:p14="http://schemas.microsoft.com/office/powerpoint/2010/main" val="22873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879600"/>
            <a:ext cx="10901363" cy="1792287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Graph </a:t>
            </a:r>
            <a:r>
              <a:rPr lang="en-US" sz="9600" b="1" dirty="0">
                <a:solidFill>
                  <a:srgbClr val="00B050"/>
                </a:solidFill>
              </a:rPr>
              <a:t>Isomorphism</a:t>
            </a: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62263" cy="7064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" y="1599842"/>
            <a:ext cx="11802197" cy="21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62213" cy="863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6748" y="802312"/>
                <a:ext cx="104489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-Roman"/>
                  </a:rPr>
                  <a:t>Show that the graphs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-Roman"/>
                  </a:rPr>
                  <a:t>, displayed </a:t>
                </a:r>
                <a:r>
                  <a:rPr lang="en-US" sz="2000" dirty="0" smtClean="0">
                    <a:latin typeface="Times-Roman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𝐹𝑖𝑔𝑢𝑟𝑒</m:t>
                    </m:r>
                  </m:oMath>
                </a14:m>
                <a:r>
                  <a:rPr lang="en-US" sz="2000" dirty="0" smtClean="0">
                    <a:latin typeface="Times-Roman"/>
                  </a:rPr>
                  <a:t> below, </a:t>
                </a:r>
                <a:r>
                  <a:rPr lang="en-US" sz="2000" dirty="0">
                    <a:latin typeface="Times-Roman"/>
                  </a:rPr>
                  <a:t>are isomorphic.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48" y="802312"/>
                <a:ext cx="1044892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83" t="-943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6" y="4434638"/>
            <a:ext cx="11858000" cy="1890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23" y="1426022"/>
            <a:ext cx="2309552" cy="2446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1601754"/>
            <a:ext cx="2056402" cy="21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29538" cy="7350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Necessary condition (</a:t>
            </a:r>
            <a:r>
              <a:rPr lang="en-US" b="1" dirty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rgbClr val="00B0F0"/>
                </a:solidFill>
              </a:rPr>
              <a:t>raph invariant)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882650"/>
            <a:ext cx="10515600" cy="531813"/>
          </a:xfrm>
        </p:spPr>
        <p:txBody>
          <a:bodyPr/>
          <a:lstStyle/>
          <a:p>
            <a:r>
              <a:rPr lang="en-US" sz="2000" dirty="0" smtClean="0"/>
              <a:t>Isomorphic </a:t>
            </a:r>
            <a:r>
              <a:rPr lang="en-US" sz="2000" dirty="0"/>
              <a:t>simple graphs must have the same </a:t>
            </a:r>
            <a:r>
              <a:rPr lang="en-US" sz="2000" dirty="0" smtClean="0"/>
              <a:t>number of vertices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47" y="1414463"/>
            <a:ext cx="10377489" cy="64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Isomorphic simple graphs also must have the same number of edges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6" y="1928100"/>
            <a:ext cx="11334753" cy="42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addition, the degrees of the vertices in isomorphic simple graphs must be the same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3847" y="2460805"/>
                <a:ext cx="11706228" cy="462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That is,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of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must correspond to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7" y="2460805"/>
                <a:ext cx="11706228" cy="462216"/>
              </a:xfrm>
              <a:prstGeom prst="rect">
                <a:avLst/>
              </a:prstGeom>
              <a:blipFill rotWithShape="0">
                <a:blip r:embed="rId2"/>
                <a:stretch>
                  <a:fillRect l="-469" t="-1466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3846" y="2979742"/>
                <a:ext cx="9505953" cy="529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because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adjacent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adjacent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6" y="2979742"/>
                <a:ext cx="9505953" cy="529018"/>
              </a:xfrm>
              <a:prstGeom prst="rect">
                <a:avLst/>
              </a:prstGeom>
              <a:blipFill rotWithShape="0">
                <a:blip r:embed="rId3"/>
                <a:stretch>
                  <a:fillRect l="-577" t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3846" y="3565481"/>
            <a:ext cx="10839452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number of vertices, the number of edges, and the number of vertices of each degree are all invariants under isomorphism.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6" y="4235135"/>
            <a:ext cx="11225214" cy="46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any of these quantities differ in two simple graphs, these graphs cannot be isomorphic.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6" y="4804892"/>
            <a:ext cx="11334753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However, when these invariants are the same, it does not necessarily mean that the two graphs are isomorphic.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845" y="5576381"/>
            <a:ext cx="10977567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There are no useful sets of invariants currently known that can be used to determine whether simple graphs are isomorphic</a:t>
            </a:r>
          </a:p>
        </p:txBody>
      </p:sp>
    </p:spTree>
    <p:extLst>
      <p:ext uri="{BB962C8B-B14F-4D97-AF65-F5344CB8AC3E}">
        <p14:creationId xmlns:p14="http://schemas.microsoft.com/office/powerpoint/2010/main" val="96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7951"/>
            <a:ext cx="219075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437" y="939800"/>
                <a:ext cx="10515600" cy="660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Determine whether the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shown below are Isomorphic.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437" y="939800"/>
                <a:ext cx="10515600" cy="660400"/>
              </a:xfrm>
              <a:blipFill rotWithShape="0">
                <a:blip r:embed="rId2"/>
                <a:stretch>
                  <a:fillRect l="-1159" t="-1467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782761"/>
            <a:ext cx="5974682" cy="4017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012906" y="2314415"/>
                <a:ext cx="4862513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i="1" dirty="0">
                    <a:solidFill>
                      <a:srgbClr val="00FFFF"/>
                    </a:solidFill>
                    <a:latin typeface="Times-Italic"/>
                  </a:rPr>
                  <a:t>Solution</a:t>
                </a:r>
                <a:r>
                  <a:rPr lang="en-US" i="1" dirty="0">
                    <a:solidFill>
                      <a:srgbClr val="00FFFF"/>
                    </a:solidFill>
                    <a:latin typeface="Times-Italic"/>
                  </a:rPr>
                  <a:t>: </a:t>
                </a:r>
                <a:r>
                  <a:rPr lang="en-US" dirty="0" smtClean="0">
                    <a:solidFill>
                      <a:srgbClr val="000000"/>
                    </a:solidFill>
                    <a:latin typeface="Times-Roman"/>
                  </a:rPr>
                  <a:t>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 smtClean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i="1" dirty="0" smtClean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have five vertices and six edges. However</a:t>
                </a:r>
                <a:r>
                  <a:rPr lang="en-US" dirty="0" smtClean="0">
                    <a:solidFill>
                      <a:srgbClr val="000000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i="1" dirty="0" smtClean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has a vertex of degree </a:t>
                </a:r>
                <a:r>
                  <a:rPr lang="en-US" dirty="0" smtClean="0">
                    <a:solidFill>
                      <a:srgbClr val="000000"/>
                    </a:solidFill>
                    <a:latin typeface="Times-Roman"/>
                  </a:rPr>
                  <a:t>one, namely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, whereas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has no vertices of degree one. It follows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MTM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-Roman"/>
                  </a:rPr>
                  <a:t>are not isomorphic.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06" y="2314415"/>
                <a:ext cx="4862513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3340" y="-34929"/>
            <a:ext cx="219075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3340" y="623591"/>
                <a:ext cx="10515600" cy="5051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Determine whether the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shown below are Isomorphic.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3340" y="623591"/>
                <a:ext cx="10515600" cy="505117"/>
              </a:xfrm>
              <a:blipFill rotWithShape="0">
                <a:blip r:embed="rId2"/>
                <a:stretch>
                  <a:fillRect l="-1217" t="-19277" r="-58" b="-28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0820"/>
            <a:ext cx="7599443" cy="2746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2871" y="4036429"/>
                <a:ext cx="748038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i="1" dirty="0">
                    <a:solidFill>
                      <a:srgbClr val="00FFFF"/>
                    </a:solidFill>
                  </a:rPr>
                  <a:t>Solution: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 graphs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𝐺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𝐻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both have eight vertices and 10 edges. They also both have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four vertices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of degree two and four of degree three. Because these invariants all agree, it is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still conceivable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that these graphs are isomorphic.</a:t>
                </a:r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1" y="4036429"/>
                <a:ext cx="748038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814" r="-814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5441" y="5780701"/>
                <a:ext cx="74961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Note that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000000"/>
                        </a:solidFill>
                      </a:rPr>
                      <m:t>deg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</a:rPr>
                      <m:t>(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</a:rPr>
                      <m:t>𝑎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</a:rPr>
                      <m:t>) = 2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must correspond to either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𝑡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 ,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𝑢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, because these are the vertices of degree two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1" y="5780701"/>
                <a:ext cx="7496175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813" r="-813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845079" y="898484"/>
                <a:ext cx="405288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However, each of these four vertices in H is adjacent to another vertex of degree two in H, which is not true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in G.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79" y="898484"/>
                <a:ext cx="4052888" cy="1938992"/>
              </a:xfrm>
              <a:prstGeom prst="rect">
                <a:avLst/>
              </a:prstGeom>
              <a:blipFill rotWithShape="0">
                <a:blip r:embed="rId6"/>
                <a:stretch>
                  <a:fillRect l="-1654" r="-1504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751843" y="2793780"/>
            <a:ext cx="4105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Therefor, </a:t>
            </a:r>
            <a:r>
              <a:rPr lang="en-US" sz="2000" i="1" dirty="0"/>
              <a:t>G </a:t>
            </a:r>
            <a:r>
              <a:rPr lang="en-US" sz="2000" dirty="0"/>
              <a:t>and </a:t>
            </a:r>
            <a:r>
              <a:rPr lang="en-US" sz="2000" i="1" dirty="0"/>
              <a:t>H </a:t>
            </a:r>
            <a:r>
              <a:rPr lang="en-US" sz="2000" dirty="0"/>
              <a:t>are not isomorphic.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618478" y="3108162"/>
                <a:ext cx="437272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smtClean="0"/>
                  <a:t>Another way to see that </a:t>
                </a:r>
                <a:r>
                  <a:rPr lang="en-US" sz="2000" i="1" dirty="0"/>
                  <a:t>G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H </a:t>
                </a:r>
                <a:r>
                  <a:rPr lang="en-US" sz="2000" dirty="0"/>
                  <a:t>are not isomorphic is to note that the </a:t>
                </a:r>
                <a:r>
                  <a:rPr lang="en-US" sz="2000" dirty="0" err="1"/>
                  <a:t>subgraphs</a:t>
                </a:r>
                <a:r>
                  <a:rPr lang="en-US" sz="2000" dirty="0"/>
                  <a:t> of </a:t>
                </a:r>
                <a:r>
                  <a:rPr lang="en-US" sz="2000" i="1" dirty="0" smtClean="0"/>
                  <a:t>G </a:t>
                </a:r>
                <a:r>
                  <a:rPr lang="en-US" sz="2000" dirty="0" smtClean="0"/>
                  <a:t>and </a:t>
                </a:r>
                <a:r>
                  <a:rPr lang="en-US" sz="2000" i="1" dirty="0"/>
                  <a:t>H </a:t>
                </a:r>
                <a:r>
                  <a:rPr lang="en-US" sz="2000" dirty="0"/>
                  <a:t>made up of vertices of degree three and the edges connecting </a:t>
                </a:r>
                <a:r>
                  <a:rPr lang="en-US" sz="2000" dirty="0" smtClean="0"/>
                  <a:t>them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must be </a:t>
                </a:r>
                <a:r>
                  <a:rPr lang="en-US" sz="2000" dirty="0" smtClean="0"/>
                  <a:t>isomorphic if </a:t>
                </a:r>
                <a:r>
                  <a:rPr lang="en-US" sz="2000" dirty="0"/>
                  <a:t>these two graphs are </a:t>
                </a:r>
                <a:r>
                  <a:rPr lang="en-US" sz="2000" dirty="0" smtClean="0"/>
                  <a:t>isomorphic. </a:t>
                </a:r>
                <a:r>
                  <a:rPr lang="en-US" sz="2000" dirty="0"/>
                  <a:t>However, these </a:t>
                </a:r>
                <a:r>
                  <a:rPr lang="en-US" sz="2000" dirty="0" err="1"/>
                  <a:t>subgraphs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not isomorphic.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78" y="3108162"/>
                <a:ext cx="4372726" cy="3785652"/>
              </a:xfrm>
              <a:prstGeom prst="rect">
                <a:avLst/>
              </a:prstGeom>
              <a:blipFill rotWithShape="0">
                <a:blip r:embed="rId7"/>
                <a:stretch>
                  <a:fillRect l="-1534" r="-1395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4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07951"/>
            <a:ext cx="219075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7239"/>
                <a:ext cx="10515600" cy="4635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Determine whether the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shown below are Isomorphic.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7239"/>
                <a:ext cx="10515600" cy="463552"/>
              </a:xfrm>
              <a:blipFill rotWithShape="0">
                <a:blip r:embed="rId2"/>
                <a:stretch>
                  <a:fillRect l="-1159" t="-28947" r="-58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9848"/>
            <a:ext cx="6726785" cy="296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2400" y="4419594"/>
                <a:ext cx="557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srgbClr val="00FFFF"/>
                    </a:solidFill>
                  </a:rPr>
                  <a:t>Solution: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</a:rPr>
                      <m:t>𝐺</m:t>
                    </m:r>
                  </m:oMath>
                </a14:m>
                <a:r>
                  <a:rPr lang="en-US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</a:rPr>
                      <m:t>𝐻</m:t>
                    </m:r>
                  </m:oMath>
                </a14:m>
                <a:r>
                  <a:rPr lang="en-US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have six vertices and seven edges.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19594"/>
                <a:ext cx="55747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75" t="-9836" r="-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2400" y="5020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Both have four vertices of degree </a:t>
            </a:r>
            <a:r>
              <a:rPr lang="en-US" dirty="0" smtClean="0"/>
              <a:t>two and </a:t>
            </a:r>
            <a:r>
              <a:rPr lang="en-US" dirty="0"/>
              <a:t>two vertices of degree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786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It is also easy to see that the </a:t>
            </a:r>
            <a:r>
              <a:rPr lang="en-US" dirty="0" err="1"/>
              <a:t>subgraphs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/>
              <a:t>H </a:t>
            </a:r>
            <a:r>
              <a:rPr lang="en-US" dirty="0" smtClean="0"/>
              <a:t>consisting of </a:t>
            </a:r>
            <a:r>
              <a:rPr lang="en-US" dirty="0"/>
              <a:t>all vertices of degree two and the edges connecting them are isomorphic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750597" y="4420195"/>
                <a:ext cx="51508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/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/>
                      <m:t>𝐻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agree with respect to these invariants, it is reasonable to try to </a:t>
                </a:r>
                <a:r>
                  <a:rPr lang="en-US" dirty="0" smtClean="0"/>
                  <a:t>find an </a:t>
                </a:r>
                <a:r>
                  <a:rPr lang="en-US" dirty="0"/>
                  <a:t>isomorphism </a:t>
                </a:r>
                <a14:m>
                  <m:oMath xmlns:m="http://schemas.openxmlformats.org/officeDocument/2006/math">
                    <m:r>
                      <a:rPr lang="en-US" i="1" dirty="0" smtClean="0"/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97" y="4420195"/>
                <a:ext cx="5150890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947" t="-3289" r="-106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910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Example </a:t>
            </a:r>
            <a:r>
              <a:rPr lang="en-US" b="1" dirty="0" err="1" smtClean="0">
                <a:solidFill>
                  <a:srgbClr val="00B0F0"/>
                </a:solidFill>
              </a:rPr>
              <a:t>Contd</a:t>
            </a:r>
            <a:r>
              <a:rPr lang="en-US" b="1" dirty="0" smtClean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8" y="846486"/>
                <a:ext cx="10996612" cy="5114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now will define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then determine whether it is an isomorphism.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8" y="846486"/>
                <a:ext cx="10996612" cy="511479"/>
              </a:xfrm>
              <a:blipFill rotWithShape="0">
                <a:blip r:embed="rId2"/>
                <a:stretch>
                  <a:fillRect l="-499" t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5751" y="1249566"/>
                <a:ext cx="103870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= 2</m:t>
                    </m:r>
                  </m:oMath>
                </a14:m>
                <a:r>
                  <a:rPr lang="en-US" sz="2000" dirty="0"/>
                  <a:t> and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not adjacent to any other vertex of degree two,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1" y="1249566"/>
                <a:ext cx="103870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2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7188" y="1808663"/>
                <a:ext cx="10387011" cy="6463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image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must be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, the only vertices of degree two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not adjacent to a vertex of degree two.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8" y="1808663"/>
                <a:ext cx="1038701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28" t="-10377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7188" y="2583892"/>
                <a:ext cx="6096000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We arbitrarily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8" y="2583892"/>
                <a:ext cx="6096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00" t="-18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30993" y="3080147"/>
                <a:ext cx="10439400" cy="3878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we found that this choice did not lead to isomorphism, we would then try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" y="3080147"/>
                <a:ext cx="10439400" cy="387855"/>
              </a:xfrm>
              <a:prstGeom prst="rect">
                <a:avLst/>
              </a:prstGeom>
              <a:blipFill rotWithShape="0">
                <a:blip r:embed="rId6"/>
                <a:stretch>
                  <a:fillRect l="-525" t="-156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85751" y="3504535"/>
                <a:ext cx="8996363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the possible images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1" y="3504535"/>
                <a:ext cx="89963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10" t="-18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30993" y="3903823"/>
                <a:ext cx="6096000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We arbitrarily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" y="3903823"/>
                <a:ext cx="6096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00" t="-1639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85750" y="4290663"/>
                <a:ext cx="11544299" cy="6463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Continuing in this way, using adjacency of vertices and degrees as a guide, we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290663"/>
                <a:ext cx="1154429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475" t="-10377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30993" y="5006053"/>
                <a:ext cx="11387137" cy="381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now have a one-to-one correspondence between the vertex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the vertex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" y="5006053"/>
                <a:ext cx="11387137" cy="381640"/>
              </a:xfrm>
              <a:prstGeom prst="rect">
                <a:avLst/>
              </a:prstGeom>
              <a:blipFill rotWithShape="0">
                <a:blip r:embed="rId10"/>
                <a:stretch>
                  <a:fillRect l="-482" t="-1587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04798" y="5885922"/>
                <a:ext cx="8829674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pl-PL" sz="2000" dirty="0" smtClean="0"/>
                  <a:t>To see whether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preserves edges, we examine the adjacency matrix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5885922"/>
                <a:ext cx="882967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22" t="-18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30992" y="5433260"/>
                <a:ext cx="10341771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000" dirty="0"/>
                  <a:t>. </a:t>
                </a:r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2" y="5433260"/>
                <a:ext cx="103417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30" t="-1639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680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MTMI</vt:lpstr>
      <vt:lpstr>Times-Italic</vt:lpstr>
      <vt:lpstr>Times-Roman</vt:lpstr>
      <vt:lpstr>Office Theme</vt:lpstr>
      <vt:lpstr>Department of Applied Mathematics and Computational Sciences</vt:lpstr>
      <vt:lpstr>Graph Isomorphism</vt:lpstr>
      <vt:lpstr>DEFINITION</vt:lpstr>
      <vt:lpstr>EXAMPLE</vt:lpstr>
      <vt:lpstr>Necessary condition (Graph invariant) </vt:lpstr>
      <vt:lpstr>EXAMPLE</vt:lpstr>
      <vt:lpstr>EXAMPLE</vt:lpstr>
      <vt:lpstr>EXAMPLE</vt:lpstr>
      <vt:lpstr>Example Contd…</vt:lpstr>
      <vt:lpstr>Example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193</cp:revision>
  <dcterms:created xsi:type="dcterms:W3CDTF">2020-08-27T06:24:15Z</dcterms:created>
  <dcterms:modified xsi:type="dcterms:W3CDTF">2021-04-21T15:35:37Z</dcterms:modified>
</cp:coreProperties>
</file>