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9467DA-D51B-485B-B0FD-1AC715AB7452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8E5F6-9D1B-43A2-A049-81DC84F86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38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132B-589A-4FD0-8E9E-8A3AEF518BDA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8AC6-D4E1-41F0-828D-4E695A19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6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132B-589A-4FD0-8E9E-8A3AEF518BDA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8AC6-D4E1-41F0-828D-4E695A19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43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132B-589A-4FD0-8E9E-8A3AEF518BDA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8AC6-D4E1-41F0-828D-4E695A19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70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132B-589A-4FD0-8E9E-8A3AEF518BDA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8AC6-D4E1-41F0-828D-4E695A19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08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132B-589A-4FD0-8E9E-8A3AEF518BDA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8AC6-D4E1-41F0-828D-4E695A19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45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132B-589A-4FD0-8E9E-8A3AEF518BDA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8AC6-D4E1-41F0-828D-4E695A19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51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132B-589A-4FD0-8E9E-8A3AEF518BDA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8AC6-D4E1-41F0-828D-4E695A19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9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132B-589A-4FD0-8E9E-8A3AEF518BDA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8AC6-D4E1-41F0-828D-4E695A19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95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132B-589A-4FD0-8E9E-8A3AEF518BDA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8AC6-D4E1-41F0-828D-4E695A19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42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132B-589A-4FD0-8E9E-8A3AEF518BDA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8AC6-D4E1-41F0-828D-4E695A19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73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132B-589A-4FD0-8E9E-8A3AEF518BDA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8AC6-D4E1-41F0-828D-4E695A19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8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D132B-589A-4FD0-8E9E-8A3AEF518BDA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D8AC6-D4E1-41F0-828D-4E695A19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23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21" y="191069"/>
            <a:ext cx="12014579" cy="170597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Department of Applied Mathematics and Computational Sciences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2639" y="2715904"/>
            <a:ext cx="9685361" cy="1514902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II </a:t>
            </a:r>
            <a:r>
              <a:rPr lang="en-US" b="1" dirty="0" err="1" smtClean="0">
                <a:solidFill>
                  <a:srgbClr val="C00000"/>
                </a:solidFill>
              </a:rPr>
              <a:t>Sem</a:t>
            </a:r>
            <a:r>
              <a:rPr lang="en-US" b="1" dirty="0" smtClean="0">
                <a:solidFill>
                  <a:srgbClr val="C00000"/>
                </a:solidFill>
              </a:rPr>
              <a:t> M.Sc. Cyber Security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Discrete Structures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Dr. V. Suresh </a:t>
            </a:r>
            <a:r>
              <a:rPr lang="en-US" b="1" dirty="0" err="1" smtClean="0">
                <a:solidFill>
                  <a:srgbClr val="C00000"/>
                </a:solidFill>
              </a:rPr>
              <a:t>kumar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38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460" y="160409"/>
            <a:ext cx="3419901" cy="767639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Graph Models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460" y="1252418"/>
            <a:ext cx="11709779" cy="461611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/>
              <a:t>Draw graph models, stating the type of graph (from </a:t>
            </a:r>
            <a:r>
              <a:rPr lang="en-US" sz="2000" dirty="0" smtClean="0"/>
              <a:t>Table 1</a:t>
            </a:r>
            <a:r>
              <a:rPr lang="en-US" sz="2000" dirty="0"/>
              <a:t>) used, to represent airline routes where every </a:t>
            </a:r>
            <a:r>
              <a:rPr lang="en-US" sz="2000" dirty="0" smtClean="0"/>
              <a:t>day there </a:t>
            </a:r>
            <a:r>
              <a:rPr lang="en-US" sz="2000" dirty="0"/>
              <a:t>are four flights from Boston to Newark, two </a:t>
            </a:r>
            <a:r>
              <a:rPr lang="en-US" sz="2000" dirty="0" smtClean="0"/>
              <a:t>flights from </a:t>
            </a:r>
            <a:r>
              <a:rPr lang="en-US" sz="2000" dirty="0"/>
              <a:t>Newark to Boston, three flights from Newark to </a:t>
            </a:r>
            <a:r>
              <a:rPr lang="en-US" sz="2000" dirty="0" smtClean="0"/>
              <a:t>Miami, two </a:t>
            </a:r>
            <a:r>
              <a:rPr lang="en-US" sz="2000" dirty="0"/>
              <a:t>flights from Miami to Newark, one flight </a:t>
            </a:r>
            <a:r>
              <a:rPr lang="en-US" sz="2000" dirty="0" smtClean="0"/>
              <a:t>from Newark </a:t>
            </a:r>
            <a:r>
              <a:rPr lang="en-US" sz="2000" dirty="0"/>
              <a:t>to Detroit, two flights from Detroit to </a:t>
            </a:r>
            <a:r>
              <a:rPr lang="en-US" sz="2000" dirty="0" smtClean="0"/>
              <a:t>Newark, three </a:t>
            </a:r>
            <a:r>
              <a:rPr lang="en-US" sz="2000" dirty="0"/>
              <a:t>flights from Newark </a:t>
            </a:r>
            <a:r>
              <a:rPr lang="en-US" sz="2000" dirty="0" smtClean="0"/>
              <a:t>to Washington</a:t>
            </a:r>
            <a:r>
              <a:rPr lang="en-US" sz="2000" dirty="0"/>
              <a:t>, two flights </a:t>
            </a:r>
            <a:r>
              <a:rPr lang="en-US" sz="2000" dirty="0" smtClean="0"/>
              <a:t>from Washington </a:t>
            </a:r>
            <a:r>
              <a:rPr lang="en-US" sz="2000" dirty="0"/>
              <a:t>to Newark, and one flight from </a:t>
            </a:r>
            <a:r>
              <a:rPr lang="en-US" sz="2000" dirty="0" smtClean="0"/>
              <a:t>Washington to </a:t>
            </a:r>
            <a:r>
              <a:rPr lang="en-US" sz="2000" dirty="0"/>
              <a:t>Miami, with</a:t>
            </a:r>
          </a:p>
          <a:p>
            <a:pPr marL="0" indent="0" algn="just">
              <a:buNone/>
            </a:pPr>
            <a:r>
              <a:rPr lang="en-US" sz="2000" b="1" dirty="0"/>
              <a:t>a) </a:t>
            </a:r>
            <a:r>
              <a:rPr lang="en-US" sz="2000" dirty="0"/>
              <a:t>an edge between vertices representing cities that </a:t>
            </a:r>
            <a:r>
              <a:rPr lang="en-US" sz="2000" dirty="0" smtClean="0"/>
              <a:t>have a </a:t>
            </a:r>
            <a:r>
              <a:rPr lang="en-US" sz="2000" dirty="0"/>
              <a:t>flight between them (in either direction).</a:t>
            </a:r>
          </a:p>
          <a:p>
            <a:pPr marL="0" indent="0" algn="just">
              <a:buNone/>
            </a:pPr>
            <a:r>
              <a:rPr lang="en-US" sz="2000" b="1" dirty="0"/>
              <a:t>b) </a:t>
            </a:r>
            <a:r>
              <a:rPr lang="en-US" sz="2000" dirty="0"/>
              <a:t>an edge between vertices representing cities for </a:t>
            </a:r>
            <a:r>
              <a:rPr lang="en-US" sz="2000" dirty="0" smtClean="0"/>
              <a:t>each flight </a:t>
            </a:r>
            <a:r>
              <a:rPr lang="en-US" sz="2000" dirty="0"/>
              <a:t>that operates between them (in either direction).</a:t>
            </a:r>
          </a:p>
          <a:p>
            <a:pPr marL="0" indent="0">
              <a:buNone/>
            </a:pPr>
            <a:r>
              <a:rPr lang="en-US" sz="2000" b="1" dirty="0"/>
              <a:t>c) </a:t>
            </a:r>
            <a:r>
              <a:rPr lang="en-US" sz="2000" dirty="0"/>
              <a:t>an edge between vertices representing cities for </a:t>
            </a:r>
            <a:r>
              <a:rPr lang="en-US" sz="2000" dirty="0" smtClean="0"/>
              <a:t>each flight </a:t>
            </a:r>
            <a:r>
              <a:rPr lang="en-US" sz="2000" dirty="0"/>
              <a:t>that operates between them (in either direction</a:t>
            </a:r>
            <a:r>
              <a:rPr lang="en-US" sz="2000" dirty="0" smtClean="0"/>
              <a:t>), </a:t>
            </a:r>
            <a:r>
              <a:rPr lang="en-US" sz="2000" dirty="0"/>
              <a:t>plus a loop for a special sightseeing trip that takes </a:t>
            </a:r>
            <a:r>
              <a:rPr lang="en-US" sz="2000" dirty="0" smtClean="0"/>
              <a:t>off and </a:t>
            </a:r>
            <a:r>
              <a:rPr lang="en-US" sz="2000" dirty="0"/>
              <a:t>lands in Miami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b="1" dirty="0"/>
              <a:t>d) </a:t>
            </a:r>
            <a:r>
              <a:rPr lang="en-US" sz="2000" dirty="0"/>
              <a:t>an edge from a vertex representing a city where a </a:t>
            </a:r>
            <a:r>
              <a:rPr lang="en-US" sz="2000" dirty="0" smtClean="0"/>
              <a:t>flight starts </a:t>
            </a:r>
            <a:r>
              <a:rPr lang="en-US" sz="2000" dirty="0"/>
              <a:t>to the vertex representing the city where it ends.</a:t>
            </a:r>
          </a:p>
          <a:p>
            <a:pPr marL="0" indent="0">
              <a:buNone/>
            </a:pPr>
            <a:r>
              <a:rPr lang="en-US" sz="2000" b="1" dirty="0"/>
              <a:t>e) </a:t>
            </a:r>
            <a:r>
              <a:rPr lang="en-US" sz="2000" dirty="0"/>
              <a:t>an edge for each flight from a vertex representing </a:t>
            </a:r>
            <a:r>
              <a:rPr lang="en-US" sz="2000" dirty="0" smtClean="0"/>
              <a:t>a city </a:t>
            </a:r>
            <a:r>
              <a:rPr lang="en-US" sz="2000" dirty="0"/>
              <a:t>where the flight begins to the vertex </a:t>
            </a:r>
            <a:r>
              <a:rPr lang="en-US" sz="2000" dirty="0" smtClean="0"/>
              <a:t>representing the </a:t>
            </a:r>
            <a:r>
              <a:rPr lang="en-US" sz="2000" dirty="0"/>
              <a:t>city where the flight ends.</a:t>
            </a:r>
          </a:p>
        </p:txBody>
      </p:sp>
    </p:spTree>
    <p:extLst>
      <p:ext uri="{BB962C8B-B14F-4D97-AF65-F5344CB8AC3E}">
        <p14:creationId xmlns:p14="http://schemas.microsoft.com/office/powerpoint/2010/main" val="49908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150660" cy="6448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Answers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23" y="836482"/>
            <a:ext cx="3614062" cy="26763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285" y="836482"/>
            <a:ext cx="3890357" cy="24935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4127" y="836482"/>
            <a:ext cx="3632948" cy="26775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632" y="3828651"/>
            <a:ext cx="4140607" cy="25852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9462" y="3828651"/>
            <a:ext cx="3702209" cy="231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35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071281" cy="726696"/>
          </a:xfrm>
        </p:spPr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Problems for practice 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163" y="911226"/>
            <a:ext cx="11581263" cy="129971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determine whether the graph shown </a:t>
            </a:r>
            <a:r>
              <a:rPr lang="en-US" dirty="0" smtClean="0"/>
              <a:t>has directed </a:t>
            </a:r>
            <a:r>
              <a:rPr lang="en-US" dirty="0"/>
              <a:t>or undirected edges, whether it has multiple </a:t>
            </a:r>
            <a:r>
              <a:rPr lang="en-US" dirty="0" smtClean="0"/>
              <a:t>edges, and </a:t>
            </a:r>
            <a:r>
              <a:rPr lang="en-US" dirty="0"/>
              <a:t>whether it has one or more loops. Use your answers </a:t>
            </a:r>
            <a:r>
              <a:rPr lang="en-US" dirty="0" smtClean="0"/>
              <a:t>to determine </a:t>
            </a:r>
            <a:r>
              <a:rPr lang="en-US" dirty="0"/>
              <a:t>the type of graph in Table 1 this graph is.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75" y="2418108"/>
            <a:ext cx="1823950" cy="21006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785" y="2395468"/>
            <a:ext cx="2488665" cy="23215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3551" y="2494889"/>
            <a:ext cx="2985285" cy="22221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9913" y="2593608"/>
            <a:ext cx="2646911" cy="21234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2522" y="5000982"/>
            <a:ext cx="7366314" cy="148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818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5.googleusercontent.com/proxy/NIBhc1H3cZp8iqNOh-8D5kVSbfQ5c0GETiWqNKaAlol_hG5grvLS00bMiFMP8vXjN3K_KnBdXkfcQALso1gTPyJ8fIopbfT0wiPhaAOcDkmT9RMzlz60PUcm5-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405" y="1146833"/>
            <a:ext cx="6976745" cy="464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63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625" y="1879600"/>
            <a:ext cx="10901363" cy="1792287"/>
          </a:xfrm>
        </p:spPr>
        <p:txBody>
          <a:bodyPr>
            <a:normAutofit/>
          </a:bodyPr>
          <a:lstStyle/>
          <a:p>
            <a:r>
              <a:rPr lang="en-US" sz="9600" b="1" dirty="0" smtClean="0">
                <a:solidFill>
                  <a:srgbClr val="00B050"/>
                </a:solidFill>
              </a:rPr>
              <a:t>Graph Theory </a:t>
            </a:r>
            <a:endParaRPr lang="en-US" sz="9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86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82"/>
            <a:ext cx="3176587" cy="7921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137" y="874886"/>
            <a:ext cx="11306176" cy="382169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Graph is discrete structure </a:t>
            </a:r>
            <a:r>
              <a:rPr lang="en-US" dirty="0"/>
              <a:t>consisting of vertices and edges that connect these vertices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38137" y="1342194"/>
            <a:ext cx="7016664" cy="480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400" dirty="0"/>
              <a:t>Graphs are used as models in a variety of areas</a:t>
            </a:r>
          </a:p>
        </p:txBody>
      </p:sp>
      <p:sp>
        <p:nvSpPr>
          <p:cNvPr id="7" name="Rectangle 6"/>
          <p:cNvSpPr/>
          <p:nvPr/>
        </p:nvSpPr>
        <p:spPr>
          <a:xfrm>
            <a:off x="343269" y="2486746"/>
            <a:ext cx="11301044" cy="579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400" dirty="0"/>
              <a:t>Graphs are used to represent the competition of different species in an ecological niche</a:t>
            </a:r>
          </a:p>
        </p:txBody>
      </p:sp>
      <p:sp>
        <p:nvSpPr>
          <p:cNvPr id="8" name="Rectangle 7"/>
          <p:cNvSpPr/>
          <p:nvPr/>
        </p:nvSpPr>
        <p:spPr>
          <a:xfrm>
            <a:off x="338137" y="3326951"/>
            <a:ext cx="11590006" cy="437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400" dirty="0"/>
              <a:t>Graphs are used to represent who influences whom in an organization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38137" y="4025401"/>
            <a:ext cx="11057744" cy="593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400" dirty="0"/>
              <a:t>Graphs are used to represent the outcomes of round-robin tournaments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9489" y="1910287"/>
            <a:ext cx="1556773" cy="4801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800" b="1" dirty="0">
                <a:solidFill>
                  <a:srgbClr val="00B0F0"/>
                </a:solidFill>
              </a:rPr>
              <a:t>Examples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38137" y="4701053"/>
            <a:ext cx="11306176" cy="757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400" dirty="0"/>
              <a:t>Using graph models, we can determine whether it is possible to walk down all the streets in a city without going down a street twice</a:t>
            </a:r>
          </a:p>
        </p:txBody>
      </p:sp>
    </p:spTree>
    <p:extLst>
      <p:ext uri="{BB962C8B-B14F-4D97-AF65-F5344CB8AC3E}">
        <p14:creationId xmlns:p14="http://schemas.microsoft.com/office/powerpoint/2010/main" val="213244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8" grpId="0"/>
      <p:bldP spid="9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17" y="92360"/>
            <a:ext cx="6026623" cy="862984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Graphs and Graph Models</a:t>
            </a:r>
            <a:endParaRPr lang="en-US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5937" y="1383689"/>
                <a:ext cx="11403842" cy="113179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A </a:t>
                </a:r>
                <a:r>
                  <a:rPr lang="en-US" sz="2400" i="1" dirty="0"/>
                  <a:t>graph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consists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, a nonempty set of </a:t>
                </a:r>
                <a:r>
                  <a:rPr lang="en-US" sz="2400" i="1" dirty="0"/>
                  <a:t>vertices </a:t>
                </a:r>
                <a:r>
                  <a:rPr lang="en-US" sz="2400" dirty="0"/>
                  <a:t>(or </a:t>
                </a:r>
                <a:r>
                  <a:rPr lang="en-US" sz="2400" i="1" dirty="0"/>
                  <a:t>nodes</a:t>
                </a:r>
                <a:r>
                  <a:rPr lang="en-US" sz="2400" dirty="0"/>
                  <a:t>)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/>
                  <a:t>, a set </a:t>
                </a:r>
                <a:r>
                  <a:rPr lang="en-US" sz="2400" dirty="0" smtClean="0"/>
                  <a:t>of </a:t>
                </a:r>
                <a:r>
                  <a:rPr lang="en-US" sz="2400" i="1" dirty="0" smtClean="0"/>
                  <a:t>edges</a:t>
                </a:r>
                <a:r>
                  <a:rPr lang="en-US" sz="2400" dirty="0"/>
                  <a:t>. Each edge has either one or two </a:t>
                </a:r>
                <a:r>
                  <a:rPr lang="en-US" sz="2400" dirty="0" smtClean="0"/>
                  <a:t>vertices associated </a:t>
                </a:r>
                <a:r>
                  <a:rPr lang="en-US" sz="2400" dirty="0"/>
                  <a:t>with it, called its </a:t>
                </a:r>
                <a:r>
                  <a:rPr lang="en-US" sz="2400" i="1" dirty="0"/>
                  <a:t>endpoints</a:t>
                </a:r>
                <a:r>
                  <a:rPr lang="en-US" sz="2400" dirty="0"/>
                  <a:t>. </a:t>
                </a:r>
                <a:r>
                  <a:rPr lang="en-US" sz="2400" dirty="0" smtClean="0"/>
                  <a:t>An edge </a:t>
                </a:r>
                <a:r>
                  <a:rPr lang="en-US" sz="2400" dirty="0"/>
                  <a:t>is said to </a:t>
                </a:r>
                <a:r>
                  <a:rPr lang="en-US" sz="2400" i="1" dirty="0"/>
                  <a:t>connect </a:t>
                </a:r>
                <a:r>
                  <a:rPr lang="en-US" sz="2400" dirty="0"/>
                  <a:t>its endpoints.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5937" y="1383689"/>
                <a:ext cx="11403842" cy="1131797"/>
              </a:xfrm>
              <a:blipFill rotWithShape="0">
                <a:blip r:embed="rId2"/>
                <a:stretch>
                  <a:fillRect l="-802" t="-7527" r="-374" b="-7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28517" y="963786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FFFF"/>
                </a:solidFill>
                <a:latin typeface="Palatino-Bold"/>
              </a:rPr>
              <a:t>DEFINITION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05937" y="2586139"/>
                <a:ext cx="63216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The set of vertices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of a graph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may be infinite.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37" y="2586139"/>
                <a:ext cx="6321602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446" t="-10526" r="-482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05937" y="3122181"/>
            <a:ext cx="115460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graph with an infinite </a:t>
            </a:r>
            <a:r>
              <a:rPr lang="en-US" sz="2400" dirty="0" smtClean="0"/>
              <a:t>vertex set </a:t>
            </a:r>
            <a:r>
              <a:rPr lang="en-US" sz="2400" dirty="0"/>
              <a:t>or an infinite number of edges is called an </a:t>
            </a:r>
            <a:r>
              <a:rPr lang="en-US" sz="2400" b="1" dirty="0">
                <a:solidFill>
                  <a:srgbClr val="00B0F0"/>
                </a:solidFill>
              </a:rPr>
              <a:t>infinite graph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5937" y="3783910"/>
            <a:ext cx="98479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 graph with a </a:t>
            </a:r>
            <a:r>
              <a:rPr lang="en-US" sz="2400" dirty="0"/>
              <a:t>finite vertex set and a finite edge set is called a </a:t>
            </a:r>
            <a:r>
              <a:rPr lang="en-US" sz="2400" b="1" dirty="0">
                <a:solidFill>
                  <a:srgbClr val="00B0F0"/>
                </a:solidFill>
              </a:rPr>
              <a:t>finite graph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5937" y="4445639"/>
            <a:ext cx="114231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graph in which each edge connects two different vertices and where no </a:t>
            </a:r>
            <a:r>
              <a:rPr lang="en-US" sz="2400" dirty="0" smtClean="0"/>
              <a:t>two or more </a:t>
            </a:r>
            <a:r>
              <a:rPr lang="en-US" sz="2400" dirty="0"/>
              <a:t>edges connect the same pair of vertices is called a </a:t>
            </a:r>
            <a:r>
              <a:rPr lang="en-US" sz="2400" b="1" dirty="0">
                <a:solidFill>
                  <a:srgbClr val="00B0F0"/>
                </a:solidFill>
              </a:rPr>
              <a:t>simple graph</a:t>
            </a:r>
          </a:p>
        </p:txBody>
      </p:sp>
      <p:sp>
        <p:nvSpPr>
          <p:cNvPr id="9" name="Rectangle 8"/>
          <p:cNvSpPr/>
          <p:nvPr/>
        </p:nvSpPr>
        <p:spPr>
          <a:xfrm>
            <a:off x="305936" y="5476700"/>
            <a:ext cx="115460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Graphs that may have multiple edges connecting the same vertices are called </a:t>
            </a:r>
            <a:r>
              <a:rPr lang="en-US" sz="2400" b="1" dirty="0">
                <a:solidFill>
                  <a:srgbClr val="00B0F0"/>
                </a:solidFill>
              </a:rPr>
              <a:t>multigraphs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5935" y="6101839"/>
            <a:ext cx="109261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Sometimes an edge connects a vertex with itself, such an edge is called </a:t>
            </a:r>
            <a:r>
              <a:rPr lang="en-US" sz="2400" b="1" dirty="0">
                <a:solidFill>
                  <a:srgbClr val="00B0F0"/>
                </a:solidFill>
              </a:rPr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320124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287137" cy="65845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78" y="815691"/>
            <a:ext cx="11941791" cy="1381599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dirty="0" smtClean="0"/>
              <a:t>Suppose </a:t>
            </a:r>
            <a:r>
              <a:rPr lang="en-US" dirty="0"/>
              <a:t>that a network is made up of data centers and communication links </a:t>
            </a:r>
            <a:r>
              <a:rPr lang="en-US" dirty="0" smtClean="0"/>
              <a:t>between computers. We </a:t>
            </a:r>
            <a:r>
              <a:rPr lang="en-US" dirty="0"/>
              <a:t>can represent the location of each data center by a point and each </a:t>
            </a:r>
            <a:r>
              <a:rPr lang="en-US" dirty="0" smtClean="0"/>
              <a:t>communications link </a:t>
            </a:r>
            <a:r>
              <a:rPr lang="en-US" dirty="0"/>
              <a:t>by a line </a:t>
            </a:r>
            <a:r>
              <a:rPr lang="en-US" dirty="0" smtClean="0"/>
              <a:t>segment. The different graph model are given below.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377" y="2647665"/>
            <a:ext cx="7281992" cy="279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511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Examples </a:t>
            </a:r>
            <a:r>
              <a:rPr lang="en-US" b="1" dirty="0" err="1" smtClean="0">
                <a:solidFill>
                  <a:srgbClr val="00B0F0"/>
                </a:solidFill>
              </a:rPr>
              <a:t>contd</a:t>
            </a:r>
            <a:r>
              <a:rPr lang="en-US" b="1" dirty="0" smtClean="0">
                <a:solidFill>
                  <a:srgbClr val="00B0F0"/>
                </a:solidFill>
              </a:rPr>
              <a:t>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11223"/>
            <a:ext cx="10140304" cy="299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56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Examples </a:t>
            </a:r>
            <a:r>
              <a:rPr lang="en-US" b="1" dirty="0" err="1">
                <a:solidFill>
                  <a:srgbClr val="00B0F0"/>
                </a:solidFill>
              </a:rPr>
              <a:t>contd</a:t>
            </a:r>
            <a:r>
              <a:rPr lang="en-US" b="1" dirty="0">
                <a:solidFill>
                  <a:srgbClr val="00B0F0"/>
                </a:solidFill>
              </a:rPr>
              <a:t>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531" y="2044131"/>
            <a:ext cx="7923663" cy="385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01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Examples </a:t>
            </a:r>
            <a:r>
              <a:rPr lang="en-US" b="1" dirty="0" err="1">
                <a:solidFill>
                  <a:srgbClr val="00B0F0"/>
                </a:solidFill>
              </a:rPr>
              <a:t>contd</a:t>
            </a:r>
            <a:r>
              <a:rPr lang="en-US" b="1" dirty="0">
                <a:solidFill>
                  <a:srgbClr val="00B0F0"/>
                </a:solidFill>
              </a:rPr>
              <a:t>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37" y="2187105"/>
            <a:ext cx="10984563" cy="32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78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69" y="1"/>
            <a:ext cx="2573740" cy="777922"/>
          </a:xfrm>
        </p:spPr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Definition</a:t>
            </a:r>
            <a:endParaRPr lang="en-US" b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0528" y="777923"/>
                <a:ext cx="11403841" cy="1804679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en-US" dirty="0"/>
                  <a:t>A </a:t>
                </a:r>
                <a:r>
                  <a:rPr lang="en-US" b="1" i="1" dirty="0">
                    <a:solidFill>
                      <a:srgbClr val="00B0F0"/>
                    </a:solidFill>
                  </a:rPr>
                  <a:t>directed graph </a:t>
                </a:r>
                <a:r>
                  <a:rPr lang="en-US" b="1" dirty="0">
                    <a:solidFill>
                      <a:srgbClr val="00B0F0"/>
                    </a:solidFill>
                  </a:rPr>
                  <a:t>(or </a:t>
                </a:r>
                <a:r>
                  <a:rPr lang="en-US" b="1" i="1" dirty="0">
                    <a:solidFill>
                      <a:srgbClr val="00B0F0"/>
                    </a:solidFill>
                  </a:rPr>
                  <a:t>digraph</a:t>
                </a:r>
                <a:r>
                  <a:rPr lang="en-US" b="1" dirty="0">
                    <a:solidFill>
                      <a:srgbClr val="00B0F0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consists of a nonempty set of vertices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and a set </a:t>
                </a:r>
                <a:r>
                  <a:rPr lang="en-US" dirty="0" smtClean="0"/>
                  <a:t>of </a:t>
                </a:r>
                <a:r>
                  <a:rPr lang="en-US" b="1" i="1" dirty="0" smtClean="0"/>
                  <a:t>directed </a:t>
                </a:r>
                <a:r>
                  <a:rPr lang="en-US" b="1" i="1" dirty="0"/>
                  <a:t>edges </a:t>
                </a:r>
                <a:r>
                  <a:rPr lang="en-US" dirty="0"/>
                  <a:t>(or </a:t>
                </a:r>
                <a:r>
                  <a:rPr lang="en-US" i="1" dirty="0"/>
                  <a:t>arcs</a:t>
                </a:r>
                <a:r>
                  <a:rPr lang="en-US" dirty="0"/>
                  <a:t>) </a:t>
                </a:r>
                <a:r>
                  <a:rPr lang="en-US" i="1" dirty="0"/>
                  <a:t>E</a:t>
                </a:r>
                <a:r>
                  <a:rPr lang="en-US" dirty="0"/>
                  <a:t>. Each directed edge is associated with an ordered pair of </a:t>
                </a:r>
                <a:r>
                  <a:rPr lang="en-US" dirty="0" smtClean="0"/>
                  <a:t>vertices. The </a:t>
                </a:r>
                <a:r>
                  <a:rPr lang="en-US" dirty="0"/>
                  <a:t>directed edge associated with the ordered pair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said to </a:t>
                </a:r>
                <a:r>
                  <a:rPr lang="en-US" i="1" dirty="0"/>
                  <a:t>start </a:t>
                </a:r>
                <a:r>
                  <a:rPr lang="en-US" dirty="0"/>
                  <a:t>at </a:t>
                </a:r>
                <a:r>
                  <a:rPr lang="en-US" i="1" dirty="0"/>
                  <a:t>u </a:t>
                </a:r>
                <a:r>
                  <a:rPr lang="en-US" dirty="0"/>
                  <a:t>and </a:t>
                </a:r>
                <a:r>
                  <a:rPr lang="en-US" i="1" dirty="0"/>
                  <a:t>end </a:t>
                </a:r>
                <a:r>
                  <a:rPr lang="en-US" dirty="0"/>
                  <a:t>at </a:t>
                </a:r>
                <a:r>
                  <a:rPr lang="en-US" i="1" dirty="0"/>
                  <a:t>v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528" y="777923"/>
                <a:ext cx="11403841" cy="1804679"/>
              </a:xfrm>
              <a:blipFill rotWithShape="0">
                <a:blip r:embed="rId2"/>
                <a:stretch>
                  <a:fillRect l="-1069" t="-5743" r="-1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60527" y="2582602"/>
            <a:ext cx="11403841" cy="867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400" dirty="0"/>
              <a:t>A directed graph has no loops and has no multiple directed edges, it is called a </a:t>
            </a:r>
            <a:r>
              <a:rPr lang="en-US" sz="2400" b="1" dirty="0">
                <a:solidFill>
                  <a:srgbClr val="00B0F0"/>
                </a:solidFill>
              </a:rPr>
              <a:t>simple directed graph</a:t>
            </a:r>
            <a:r>
              <a:rPr lang="en-US" sz="2400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378" y="3450532"/>
            <a:ext cx="9810498" cy="315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3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</TotalTime>
  <Words>683</Words>
  <Application>Microsoft Office PowerPoint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Palatino-Bold</vt:lpstr>
      <vt:lpstr>Office Theme</vt:lpstr>
      <vt:lpstr>Department of Applied Mathematics and Computational Sciences</vt:lpstr>
      <vt:lpstr>Graph Theory </vt:lpstr>
      <vt:lpstr>Introduction</vt:lpstr>
      <vt:lpstr>Graphs and Graph Models</vt:lpstr>
      <vt:lpstr>Examples</vt:lpstr>
      <vt:lpstr>Examples contd…</vt:lpstr>
      <vt:lpstr>Examples contd…</vt:lpstr>
      <vt:lpstr>Examples contd…</vt:lpstr>
      <vt:lpstr>Definition</vt:lpstr>
      <vt:lpstr>Graph Models</vt:lpstr>
      <vt:lpstr>Answers </vt:lpstr>
      <vt:lpstr>Problems for practice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Applied Mathematics and Computational Sciences</dc:title>
  <dc:creator>WELCOME</dc:creator>
  <cp:lastModifiedBy>suresh kumar</cp:lastModifiedBy>
  <cp:revision>155</cp:revision>
  <dcterms:created xsi:type="dcterms:W3CDTF">2020-08-27T06:24:15Z</dcterms:created>
  <dcterms:modified xsi:type="dcterms:W3CDTF">2021-04-16T04:47:10Z</dcterms:modified>
</cp:coreProperties>
</file>