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467DA-D51B-485B-B0FD-1AC715AB745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8E5F6-9D1B-43A2-A049-81DC84F8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3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4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7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132B-589A-4FD0-8E9E-8A3AEF518BD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M.Sc. Cyber Security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Discrete Structures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5" y="2008187"/>
            <a:ext cx="7029450" cy="1549401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rgbClr val="00B0F0"/>
                </a:solidFill>
              </a:rPr>
              <a:t>Connectivity</a:t>
            </a:r>
            <a:endParaRPr lang="en-US" sz="9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148013" cy="87788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Introduction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63664"/>
            <a:ext cx="10515600" cy="936624"/>
          </a:xfrm>
        </p:spPr>
        <p:txBody>
          <a:bodyPr/>
          <a:lstStyle/>
          <a:p>
            <a:r>
              <a:rPr lang="en-US" dirty="0"/>
              <a:t>Many problems can be modeled with paths formed by traveling along the edges of </a:t>
            </a:r>
            <a:r>
              <a:rPr lang="en-US" dirty="0" smtClean="0"/>
              <a:t>graphs</a:t>
            </a:r>
          </a:p>
        </p:txBody>
      </p:sp>
      <p:sp>
        <p:nvSpPr>
          <p:cNvPr id="4" name="Rectangle 3"/>
          <p:cNvSpPr/>
          <p:nvPr/>
        </p:nvSpPr>
        <p:spPr>
          <a:xfrm>
            <a:off x="781049" y="2702222"/>
            <a:ext cx="10977563" cy="11629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problem of determining whether a message can be sent between two computers using intermediate links can be studied with a graph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781049" y="4124622"/>
            <a:ext cx="10663238" cy="1435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Problems of efficiently planning routes for mail delivery, diagnostics in computer networks, and so on can be solved using models that involve paths in </a:t>
            </a:r>
            <a:r>
              <a:rPr lang="en-US" sz="2800" dirty="0" smtClean="0"/>
              <a:t>graphs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813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107950"/>
            <a:ext cx="3090863" cy="735013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DEFINITIONS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012" y="901248"/>
                <a:ext cx="10515600" cy="17605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a nonnegative integer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 smtClean="0"/>
                  <a:t>be </a:t>
                </a:r>
                <a:r>
                  <a:rPr lang="en-US" dirty="0" smtClean="0"/>
                  <a:t>an </a:t>
                </a:r>
                <a:r>
                  <a:rPr lang="en-US" dirty="0"/>
                  <a:t>undirected graph. A </a:t>
                </a:r>
                <a:r>
                  <a:rPr lang="en-US" b="1" i="1" dirty="0">
                    <a:solidFill>
                      <a:srgbClr val="00B0F0"/>
                    </a:solidFill>
                  </a:rPr>
                  <a:t>path</a:t>
                </a:r>
                <a:r>
                  <a:rPr lang="en-US" i="1" dirty="0"/>
                  <a:t> </a:t>
                </a:r>
                <a:r>
                  <a:rPr lang="en-US" dirty="0"/>
                  <a:t>of </a:t>
                </a:r>
                <a:r>
                  <a:rPr lang="en-US" i="1" dirty="0"/>
                  <a:t>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sequence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which there exists a </a:t>
                </a:r>
                <a:r>
                  <a:rPr lang="en-US" dirty="0" smtClean="0"/>
                  <a:t>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of vertices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has the </a:t>
                </a:r>
                <a:r>
                  <a:rPr lang="en-US" dirty="0"/>
                  <a:t>endpoints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1, . . . 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12" y="901248"/>
                <a:ext cx="10515600" cy="1760538"/>
              </a:xfrm>
              <a:blipFill rotWithShape="0">
                <a:blip r:embed="rId2"/>
                <a:stretch>
                  <a:fillRect l="-1217" t="-5882" r="-1159" b="-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81013" y="2720072"/>
                <a:ext cx="10977563" cy="8679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:r>
                  <a:rPr lang="en-US" sz="2800" dirty="0"/>
                  <a:t>When the graph is simple, we denote this path by its vertex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dirty="0"/>
                        </m:ctrlPr>
                      </m:sSubPr>
                      <m:e>
                        <m:r>
                          <a:rPr lang="en-US" sz="2800" dirty="0"/>
                          <m:t>𝑥</m:t>
                        </m:r>
                      </m:e>
                      <m:sub>
                        <m:r>
                          <a:rPr lang="en-US" sz="2800" dirty="0"/>
                          <m:t>0</m:t>
                        </m:r>
                      </m:sub>
                    </m:sSub>
                    <m:r>
                      <a:rPr lang="en-US" sz="2800" dirty="0"/>
                      <m:t>, </m:t>
                    </m:r>
                    <m:sSub>
                      <m:sSubPr>
                        <m:ctrlPr>
                          <a:rPr lang="en-US" sz="2800" dirty="0"/>
                        </m:ctrlPr>
                      </m:sSubPr>
                      <m:e>
                        <m:r>
                          <a:rPr lang="en-US" sz="2800" dirty="0"/>
                          <m:t>𝑥</m:t>
                        </m:r>
                      </m:e>
                      <m:sub>
                        <m:r>
                          <a:rPr lang="en-US" sz="2800" dirty="0"/>
                          <m:t>1</m:t>
                        </m:r>
                      </m:sub>
                    </m:sSub>
                    <m:r>
                      <a:rPr lang="en-US" sz="2800" dirty="0"/>
                      <m:t>, . . . , </m:t>
                    </m:r>
                    <m:sSub>
                      <m:sSubPr>
                        <m:ctrlPr>
                          <a:rPr lang="en-US" sz="2800" dirty="0"/>
                        </m:ctrlPr>
                      </m:sSubPr>
                      <m:e>
                        <m:r>
                          <a:rPr lang="en-US" sz="2800" dirty="0" err="1"/>
                          <m:t>𝑥</m:t>
                        </m:r>
                      </m:e>
                      <m:sub>
                        <m:r>
                          <a:rPr lang="en-US" sz="2800" dirty="0" err="1"/>
                          <m:t>𝑛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3" y="2720072"/>
                <a:ext cx="10977563" cy="867930"/>
              </a:xfrm>
              <a:prstGeom prst="rect">
                <a:avLst/>
              </a:prstGeom>
              <a:blipFill rotWithShape="0">
                <a:blip r:embed="rId3"/>
                <a:stretch>
                  <a:fillRect l="-1166" t="-11189" r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81012" y="3646288"/>
                <a:ext cx="10868025" cy="8679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:r>
                  <a:rPr lang="en-US" sz="2800" dirty="0"/>
                  <a:t>The path is a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circuit</a:t>
                </a:r>
                <a:r>
                  <a:rPr lang="en-US" sz="2800" dirty="0"/>
                  <a:t> if it begins and ends at the same vertex, that is, 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/>
                  <a:t>, and has length greater than zero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2" y="3646288"/>
                <a:ext cx="10868025" cy="867930"/>
              </a:xfrm>
              <a:prstGeom prst="rect">
                <a:avLst/>
              </a:prstGeom>
              <a:blipFill rotWithShape="0">
                <a:blip r:embed="rId4"/>
                <a:stretch>
                  <a:fillRect l="-1178" t="-11189" r="-1122" b="-18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81012" y="4572504"/>
                <a:ext cx="11106151" cy="8679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:r>
                  <a:rPr lang="en-US" sz="2800" dirty="0" smtClean="0"/>
                  <a:t>The path or circuit is said to </a:t>
                </a:r>
                <a:r>
                  <a:rPr lang="en-US" sz="2800" b="1" dirty="0" smtClean="0"/>
                  <a:t>pass through </a:t>
                </a:r>
                <a:r>
                  <a:rPr lang="en-US" sz="2800" dirty="0" smtClean="0"/>
                  <a:t>the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or </a:t>
                </a:r>
                <a:r>
                  <a:rPr lang="en-US" sz="2800" b="1" dirty="0"/>
                  <a:t>traverse</a:t>
                </a:r>
                <a:r>
                  <a:rPr lang="en-US" sz="2800" dirty="0"/>
                  <a:t> the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2" y="4572504"/>
                <a:ext cx="11106151" cy="867930"/>
              </a:xfrm>
              <a:prstGeom prst="rect">
                <a:avLst/>
              </a:prstGeom>
              <a:blipFill rotWithShape="0">
                <a:blip r:embed="rId5"/>
                <a:stretch>
                  <a:fillRect l="-1153" t="-11268" r="-1098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81011" y="5526769"/>
            <a:ext cx="11349039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/>
              <a:t>A path or circuit is simple if it does not contain the same edge more than once.</a:t>
            </a:r>
          </a:p>
        </p:txBody>
      </p:sp>
    </p:spTree>
    <p:extLst>
      <p:ext uri="{BB962C8B-B14F-4D97-AF65-F5344CB8AC3E}">
        <p14:creationId xmlns:p14="http://schemas.microsoft.com/office/powerpoint/2010/main" val="284328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862263" cy="777875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EXAMPLE 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61" y="1011238"/>
            <a:ext cx="11734801" cy="6318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 example path and circuit with respect the graph shown </a:t>
            </a:r>
            <a:r>
              <a:rPr lang="en-US" dirty="0"/>
              <a:t>in </a:t>
            </a:r>
            <a:r>
              <a:rPr lang="en-US" dirty="0" smtClean="0"/>
              <a:t>Figure below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09561" y="1876427"/>
                <a:ext cx="5746317" cy="4801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a simple path of length 4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1" y="1876427"/>
                <a:ext cx="5746317" cy="480131"/>
              </a:xfrm>
              <a:prstGeom prst="rect">
                <a:avLst/>
              </a:prstGeom>
              <a:blipFill rotWithShape="0">
                <a:blip r:embed="rId2"/>
                <a:stretch>
                  <a:fillRect t="-21519" r="-1911" b="-35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09561" y="2479122"/>
                <a:ext cx="3276731" cy="4801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</a:t>
                </a:r>
                <a:r>
                  <a:rPr lang="en-US" sz="2800" dirty="0"/>
                  <a:t> not a path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1" y="2479122"/>
                <a:ext cx="3276731" cy="480131"/>
              </a:xfrm>
              <a:prstGeom prst="rect">
                <a:avLst/>
              </a:prstGeom>
              <a:blipFill rotWithShape="0">
                <a:blip r:embed="rId3"/>
                <a:stretch>
                  <a:fillRect t="-21795" r="-1862" b="-37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09561" y="3196162"/>
                <a:ext cx="4457700" cy="5472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:r>
                  <a:rPr lang="en-US" sz="2800" dirty="0"/>
                  <a:t>because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is not an edge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1" y="3196162"/>
                <a:ext cx="4457700" cy="547296"/>
              </a:xfrm>
              <a:prstGeom prst="rect">
                <a:avLst/>
              </a:prstGeom>
              <a:blipFill rotWithShape="0">
                <a:blip r:embed="rId4"/>
                <a:stretch>
                  <a:fillRect l="-2873" t="-17778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09561" y="3990591"/>
                <a:ext cx="4954113" cy="4801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is a circuit of length 4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1" y="3990591"/>
                <a:ext cx="4954113" cy="480131"/>
              </a:xfrm>
              <a:prstGeom prst="rect">
                <a:avLst/>
              </a:prstGeom>
              <a:blipFill rotWithShape="0">
                <a:blip r:embed="rId5"/>
                <a:stretch>
                  <a:fillRect t="-21795" r="-1601" b="-37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73550" y="4944151"/>
                <a:ext cx="6500814" cy="4801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is a path of length 5, 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50" y="4944151"/>
                <a:ext cx="6500814" cy="480131"/>
              </a:xfrm>
              <a:prstGeom prst="rect">
                <a:avLst/>
              </a:prstGeom>
              <a:blipFill rotWithShape="0">
                <a:blip r:embed="rId6"/>
                <a:stretch>
                  <a:fillRect t="-20253" b="-35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250" y="1876426"/>
            <a:ext cx="4729912" cy="29956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09561" y="5728356"/>
                <a:ext cx="9246265" cy="6026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:r>
                  <a:rPr lang="en-US" sz="2800" dirty="0"/>
                  <a:t>but it is not simple because it contains the edge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twice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1" y="5728356"/>
                <a:ext cx="9246265" cy="602695"/>
              </a:xfrm>
              <a:prstGeom prst="rect">
                <a:avLst/>
              </a:prstGeom>
              <a:blipFill rotWithShape="0">
                <a:blip r:embed="rId8"/>
                <a:stretch>
                  <a:fillRect l="-1384" t="-17172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833688" cy="70643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082675"/>
            <a:ext cx="10515600" cy="960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undirected graph is called </a:t>
            </a:r>
            <a:r>
              <a:rPr lang="en-US" b="1" i="1" dirty="0">
                <a:solidFill>
                  <a:srgbClr val="00B0F0"/>
                </a:solidFill>
              </a:rPr>
              <a:t>connected</a:t>
            </a:r>
            <a:r>
              <a:rPr lang="en-US" i="1" dirty="0"/>
              <a:t> </a:t>
            </a:r>
            <a:r>
              <a:rPr lang="en-US" dirty="0"/>
              <a:t>if there is a path between every pair of </a:t>
            </a:r>
            <a:r>
              <a:rPr lang="en-US" dirty="0" smtClean="0"/>
              <a:t>distinct vertices </a:t>
            </a:r>
            <a:r>
              <a:rPr lang="en-US" dirty="0"/>
              <a:t>of the graph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575" y="2315151"/>
            <a:ext cx="10234614" cy="637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/>
              <a:t>An undirected graph that is not connected is called disconnected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575" y="3224679"/>
            <a:ext cx="10515600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/>
              <a:t>we disconnect a graph when we remove vertices or edges, or both, to produce a disconnected </a:t>
            </a:r>
            <a:r>
              <a:rPr lang="en-US" sz="2800" dirty="0" smtClean="0"/>
              <a:t>sub-graph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18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305050" cy="80645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6700" y="982662"/>
                <a:ext cx="10515600" cy="9318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the </a:t>
                </a:r>
                <a:r>
                  <a:rPr lang="en-US" dirty="0"/>
                  <a:t>Figure </a:t>
                </a:r>
                <a:r>
                  <a:rPr lang="en-US" dirty="0" smtClean="0"/>
                  <a:t>below </a:t>
                </a:r>
                <a:r>
                  <a:rPr lang="en-US" dirty="0"/>
                  <a:t>is connected, because for every pair of distinct vertices there is </a:t>
                </a:r>
                <a:r>
                  <a:rPr lang="en-US" dirty="0" smtClean="0"/>
                  <a:t>a path </a:t>
                </a:r>
                <a:r>
                  <a:rPr lang="en-US" dirty="0"/>
                  <a:t>between them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982662"/>
                <a:ext cx="10515600" cy="931863"/>
              </a:xfrm>
              <a:blipFill rotWithShape="0">
                <a:blip r:embed="rId2"/>
                <a:stretch>
                  <a:fillRect l="-1217" t="-104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66700" y="2195810"/>
                <a:ext cx="11263313" cy="8679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:r>
                  <a:rPr lang="en-US" sz="2800" dirty="0" smtClean="0"/>
                  <a:t>However,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in the Figure  is not connected. For instance, there is no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between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2195810"/>
                <a:ext cx="11263313" cy="867930"/>
              </a:xfrm>
              <a:prstGeom prst="rect">
                <a:avLst/>
              </a:prstGeom>
              <a:blipFill rotWithShape="0">
                <a:blip r:embed="rId3"/>
                <a:stretch>
                  <a:fillRect l="-1137" t="-11189" r="-217" b="-18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188" y="3173575"/>
            <a:ext cx="4804912" cy="330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71" y="2414587"/>
            <a:ext cx="5667563" cy="3179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067"/>
            <a:ext cx="1833034" cy="383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78" y="708439"/>
            <a:ext cx="10885734" cy="448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78" y="1279940"/>
            <a:ext cx="10912007" cy="1333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878" y="5593839"/>
            <a:ext cx="7068894" cy="349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878" y="6044174"/>
            <a:ext cx="9623574" cy="6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1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350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Connectivity</vt:lpstr>
      <vt:lpstr>Introduction</vt:lpstr>
      <vt:lpstr>DEFINITIONS</vt:lpstr>
      <vt:lpstr>EXAMPLE 1</vt:lpstr>
      <vt:lpstr>DEFINITION</vt:lpstr>
      <vt:lpstr>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204</cp:revision>
  <dcterms:created xsi:type="dcterms:W3CDTF">2020-08-27T06:24:15Z</dcterms:created>
  <dcterms:modified xsi:type="dcterms:W3CDTF">2021-04-22T16:38:12Z</dcterms:modified>
</cp:coreProperties>
</file>