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83028"/>
            <a:ext cx="10515600" cy="98149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37" y="1494493"/>
            <a:ext cx="2763499" cy="2340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61" y="3985147"/>
            <a:ext cx="2935130" cy="2387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27850" y="4855923"/>
            <a:ext cx="4296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subgraph is a spanning tree, because it is a tree that contains every vertex of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3314" y="1405846"/>
            <a:ext cx="578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resulting subgraph is </a:t>
            </a:r>
            <a:r>
              <a:rPr lang="en-US" dirty="0" smtClean="0">
                <a:latin typeface="Times New Roman" panose="02020603050405020304" pitchFamily="18" charset="0"/>
              </a:rPr>
              <a:t>still connected </a:t>
            </a:r>
            <a:r>
              <a:rPr lang="en-US" dirty="0">
                <a:latin typeface="Times New Roman" panose="02020603050405020304" pitchFamily="18" charset="0"/>
              </a:rPr>
              <a:t>and still contains every vertex of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314" y="2341591"/>
            <a:ext cx="5333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Next remove the edge </a:t>
            </a:r>
            <a:r>
              <a:rPr lang="en-US" dirty="0">
                <a:latin typeface="MTSYN"/>
              </a:rPr>
              <a:t>{</a:t>
            </a:r>
            <a:r>
              <a:rPr lang="en-US" i="1" dirty="0">
                <a:latin typeface="MTMI"/>
              </a:rPr>
              <a:t>e, f </a:t>
            </a:r>
            <a:r>
              <a:rPr lang="en-US" dirty="0">
                <a:latin typeface="MTSYN"/>
              </a:rPr>
              <a:t>} </a:t>
            </a:r>
            <a:r>
              <a:rPr lang="en-US" dirty="0">
                <a:latin typeface="Times New Roman" panose="02020603050405020304" pitchFamily="18" charset="0"/>
              </a:rPr>
              <a:t>to eliminate </a:t>
            </a:r>
            <a:r>
              <a:rPr lang="en-US" dirty="0" smtClean="0">
                <a:latin typeface="Times New Roman" panose="02020603050405020304" pitchFamily="18" charset="0"/>
              </a:rPr>
              <a:t>a second </a:t>
            </a:r>
            <a:r>
              <a:rPr lang="en-US" dirty="0">
                <a:latin typeface="Times New Roman" panose="02020603050405020304" pitchFamily="18" charset="0"/>
              </a:rPr>
              <a:t>simple circuit.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3314" y="3163369"/>
            <a:ext cx="503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Finally, remove edge </a:t>
            </a:r>
            <a:r>
              <a:rPr lang="en-US" dirty="0">
                <a:latin typeface="MTSYN"/>
              </a:rPr>
              <a:t>{</a:t>
            </a:r>
            <a:r>
              <a:rPr lang="en-US" i="1" dirty="0">
                <a:latin typeface="MTMI"/>
              </a:rPr>
              <a:t>c, g</a:t>
            </a:r>
            <a:r>
              <a:rPr lang="en-US" dirty="0">
                <a:latin typeface="MTSYN"/>
              </a:rPr>
              <a:t>} </a:t>
            </a:r>
            <a:r>
              <a:rPr lang="en-US" dirty="0">
                <a:latin typeface="Times New Roman" panose="02020603050405020304" pitchFamily="18" charset="0"/>
              </a:rPr>
              <a:t>to produce a simple graph with no </a:t>
            </a:r>
            <a:r>
              <a:rPr lang="en-US" dirty="0" smtClean="0">
                <a:latin typeface="Times New Roman" panose="02020603050405020304" pitchFamily="18" charset="0"/>
              </a:rPr>
              <a:t>simple circuits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76466" cy="87345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Some other trees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0" y="1244718"/>
            <a:ext cx="2875945" cy="1630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61" y="1021434"/>
            <a:ext cx="2823654" cy="1630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47" y="3710269"/>
            <a:ext cx="3464108" cy="191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214" y="3420863"/>
            <a:ext cx="3320072" cy="1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8"/>
            <a:ext cx="7029450" cy="145834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00B0F0"/>
                </a:solidFill>
              </a:rPr>
              <a:t>Graph Coloring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87639" cy="6994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979464"/>
            <a:ext cx="10515600" cy="1354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00B0F0"/>
                </a:solidFill>
              </a:rPr>
              <a:t>coloring</a:t>
            </a:r>
            <a:r>
              <a:rPr lang="en-US" i="1" dirty="0"/>
              <a:t> </a:t>
            </a:r>
            <a:r>
              <a:rPr lang="en-US" dirty="0"/>
              <a:t>of a simple graph is the assignment of a color to each vertex of the graph so </a:t>
            </a:r>
            <a:r>
              <a:rPr lang="en-US" dirty="0" smtClean="0"/>
              <a:t>that no </a:t>
            </a:r>
            <a:r>
              <a:rPr lang="en-US" dirty="0"/>
              <a:t>two adjacent vertices are assigned the same color.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01471" y="2723013"/>
                <a:ext cx="11567616" cy="975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00B0F0"/>
                    </a:solidFill>
                  </a:rPr>
                  <a:t>chromatic number </a:t>
                </a:r>
                <a:r>
                  <a:rPr lang="en-US" sz="2800" dirty="0"/>
                  <a:t>of a graph is the least number of colors needed for a coloring of the graph. The chromatic number of a graph G is denoted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71" y="2723013"/>
                <a:ext cx="11567616" cy="975530"/>
              </a:xfrm>
              <a:prstGeom prst="rect">
                <a:avLst/>
              </a:prstGeom>
              <a:blipFill rotWithShape="0">
                <a:blip r:embed="rId2"/>
                <a:stretch>
                  <a:fillRect l="-1107" t="-10625" r="-105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23615" cy="72908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1" y="1292184"/>
            <a:ext cx="3782165" cy="2263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27" y="3794957"/>
            <a:ext cx="4088839" cy="2360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483" y="751568"/>
                <a:ext cx="11212774" cy="437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chromatic numbers of the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shown in </a:t>
                </a:r>
                <a:r>
                  <a:rPr lang="en-US" dirty="0" smtClean="0"/>
                  <a:t>the Figure below?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83" y="751568"/>
                <a:ext cx="11212774" cy="437607"/>
              </a:xfrm>
              <a:blipFill rotWithShape="0">
                <a:blip r:embed="rId4"/>
                <a:stretch>
                  <a:fillRect l="-815" t="-26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5426" y="3794957"/>
                <a:ext cx="54057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</a:rPr>
                  <a:t>The chromatic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>
                    <a:latin typeface="MTMI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is at least three, because the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>
                    <a:latin typeface="MTMI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must be </a:t>
                </a:r>
                <a:r>
                  <a:rPr lang="en-US" dirty="0">
                    <a:latin typeface="Times New Roman" panose="02020603050405020304" pitchFamily="18" charset="0"/>
                  </a:rPr>
                  <a:t>assigned different colors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6" y="3794957"/>
                <a:ext cx="540577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902" t="-5660" r="-56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8529" y="4798389"/>
            <a:ext cx="490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To see if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can be colored with three colors, assign red to </a:t>
            </a:r>
            <a:r>
              <a:rPr lang="en-US" i="1" dirty="0">
                <a:latin typeface="MTMI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</a:rPr>
              <a:t>blue to </a:t>
            </a:r>
            <a:r>
              <a:rPr lang="en-US" i="1" dirty="0">
                <a:latin typeface="MTMI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, and green to </a:t>
            </a:r>
            <a:r>
              <a:rPr lang="en-US" i="1" dirty="0">
                <a:latin typeface="MTMI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529" y="5872171"/>
            <a:ext cx="5223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Then, </a:t>
            </a:r>
            <a:r>
              <a:rPr lang="en-US" i="1" dirty="0">
                <a:latin typeface="MTMI"/>
              </a:rPr>
              <a:t>d </a:t>
            </a:r>
            <a:r>
              <a:rPr lang="en-US" dirty="0">
                <a:latin typeface="Times New Roman" panose="02020603050405020304" pitchFamily="18" charset="0"/>
              </a:rPr>
              <a:t>can (and must) be colored red because it is adjacent to </a:t>
            </a:r>
            <a:r>
              <a:rPr lang="en-US" i="1" dirty="0">
                <a:latin typeface="MTMI"/>
              </a:rPr>
              <a:t>b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i="1" dirty="0">
                <a:latin typeface="MTMI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01200" y="1422738"/>
            <a:ext cx="6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Furthermore, </a:t>
            </a:r>
            <a:r>
              <a:rPr lang="en-US" i="1" dirty="0">
                <a:latin typeface="MTMI"/>
              </a:rPr>
              <a:t>e </a:t>
            </a:r>
            <a:r>
              <a:rPr lang="en-US" dirty="0">
                <a:latin typeface="Times New Roman" panose="02020603050405020304" pitchFamily="18" charset="0"/>
              </a:rPr>
              <a:t>can (and must) be colored green because it is adjacent only to vertices </a:t>
            </a:r>
            <a:r>
              <a:rPr lang="en-US" dirty="0" smtClean="0">
                <a:latin typeface="Times New Roman" panose="02020603050405020304" pitchFamily="18" charset="0"/>
              </a:rPr>
              <a:t>colored red </a:t>
            </a:r>
            <a:r>
              <a:rPr lang="en-US" dirty="0">
                <a:latin typeface="Times New Roman" panose="02020603050405020304" pitchFamily="18" charset="0"/>
              </a:rPr>
              <a:t>and blue, </a:t>
            </a:r>
            <a:r>
              <a:rPr lang="en-US" dirty="0" smtClean="0">
                <a:latin typeface="Times New Roman" panose="02020603050405020304" pitchFamily="18" charset="0"/>
              </a:rPr>
              <a:t>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70826" y="2908930"/>
            <a:ext cx="560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Finally,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can (and must) be colored red because it is adjacent only to </a:t>
            </a:r>
            <a:r>
              <a:rPr lang="en-US" dirty="0" smtClean="0">
                <a:latin typeface="Times New Roman" panose="02020603050405020304" pitchFamily="18" charset="0"/>
              </a:rPr>
              <a:t>vertices colored </a:t>
            </a:r>
            <a:r>
              <a:rPr lang="en-US" dirty="0">
                <a:latin typeface="Times New Roman" panose="02020603050405020304" pitchFamily="18" charset="0"/>
              </a:rPr>
              <a:t>blue and green.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61409" y="2177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i="1" dirty="0">
                <a:latin typeface="MTMI"/>
              </a:rPr>
              <a:t>f </a:t>
            </a:r>
            <a:r>
              <a:rPr lang="en-US" dirty="0">
                <a:latin typeface="Times New Roman" panose="02020603050405020304" pitchFamily="18" charset="0"/>
              </a:rPr>
              <a:t>can (and must) be colored blue because it is adjacent only to vertices colored red and green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75197" y="6333836"/>
            <a:ext cx="3842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G has </a:t>
            </a:r>
            <a:r>
              <a:rPr lang="en-US" dirty="0">
                <a:latin typeface="Times New Roman" panose="02020603050405020304" pitchFamily="18" charset="0"/>
              </a:rPr>
              <a:t>a chromatic number equal </a:t>
            </a:r>
            <a:r>
              <a:rPr lang="en-US" dirty="0" smtClean="0">
                <a:latin typeface="Times New Roman" panose="02020603050405020304" pitchFamily="18" charset="0"/>
              </a:rPr>
              <a:t>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105818"/>
            <a:ext cx="3597322" cy="8768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 </a:t>
            </a:r>
            <a:r>
              <a:rPr lang="en-US" b="1" dirty="0" err="1" smtClean="0">
                <a:solidFill>
                  <a:srgbClr val="00B0F0"/>
                </a:solidFill>
              </a:rPr>
              <a:t>contd</a:t>
            </a:r>
            <a:r>
              <a:rPr lang="en-US" b="1" dirty="0" smtClean="0">
                <a:solidFill>
                  <a:srgbClr val="00B0F0"/>
                </a:solidFill>
              </a:rPr>
              <a:t>…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159" y="4087341"/>
            <a:ext cx="6961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graph </a:t>
            </a:r>
            <a:r>
              <a:rPr lang="en-US" i="1" dirty="0">
                <a:latin typeface="MTMI"/>
              </a:rPr>
              <a:t>H </a:t>
            </a:r>
            <a:r>
              <a:rPr lang="en-US" dirty="0">
                <a:latin typeface="Times New Roman" panose="02020603050405020304" pitchFamily="18" charset="0"/>
              </a:rPr>
              <a:t>is made up of the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with an edge connecting </a:t>
            </a:r>
            <a:r>
              <a:rPr lang="en-US" i="1" dirty="0">
                <a:latin typeface="MTMI"/>
              </a:rPr>
              <a:t>a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1158" y="4627462"/>
            <a:ext cx="7781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graph </a:t>
            </a:r>
            <a:r>
              <a:rPr lang="en-US" i="1" dirty="0">
                <a:latin typeface="MTMI"/>
              </a:rPr>
              <a:t>H </a:t>
            </a:r>
            <a:r>
              <a:rPr lang="en-US" dirty="0">
                <a:latin typeface="Times New Roman" panose="02020603050405020304" pitchFamily="18" charset="0"/>
              </a:rPr>
              <a:t>is made up of the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with an edge connecting </a:t>
            </a:r>
            <a:r>
              <a:rPr lang="en-US" i="1" dirty="0">
                <a:latin typeface="MTMI"/>
              </a:rPr>
              <a:t>a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6226" y="5138635"/>
            <a:ext cx="7164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except at </a:t>
            </a:r>
            <a:r>
              <a:rPr lang="en-US" dirty="0" smtClean="0">
                <a:latin typeface="Times New Roman" panose="02020603050405020304" pitchFamily="18" charset="0"/>
              </a:rPr>
              <a:t>the last </a:t>
            </a:r>
            <a:r>
              <a:rPr lang="en-US" dirty="0">
                <a:latin typeface="Times New Roman" panose="02020603050405020304" pitchFamily="18" charset="0"/>
              </a:rPr>
              <a:t>stage, when all vertices other than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have been colored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6226" y="5787912"/>
            <a:ext cx="6809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Then, because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is adjacent (in </a:t>
            </a:r>
            <a:r>
              <a:rPr lang="en-US" i="1" dirty="0" smtClean="0">
                <a:latin typeface="MTMI"/>
              </a:rPr>
              <a:t>H</a:t>
            </a:r>
            <a:r>
              <a:rPr lang="en-US" dirty="0" smtClean="0">
                <a:latin typeface="Times New Roman" panose="02020603050405020304" pitchFamily="18" charset="0"/>
              </a:rPr>
              <a:t>) to </a:t>
            </a:r>
            <a:r>
              <a:rPr lang="en-US" dirty="0">
                <a:latin typeface="Times New Roman" panose="02020603050405020304" pitchFamily="18" charset="0"/>
              </a:rPr>
              <a:t>vertices colored red, blue, and green, a fourth color, say brown, needs to be used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0733" y="4103769"/>
            <a:ext cx="4392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Hence, </a:t>
            </a:r>
            <a:r>
              <a:rPr lang="en-US" i="1" dirty="0" smtClean="0">
                <a:latin typeface="MTMI"/>
              </a:rPr>
              <a:t>H </a:t>
            </a:r>
            <a:r>
              <a:rPr lang="en-US" dirty="0" smtClean="0">
                <a:latin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</a:rPr>
              <a:t>a chromatic number equal to 4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33" y="1093864"/>
            <a:ext cx="3642433" cy="26743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8" y="1176433"/>
            <a:ext cx="3429119" cy="25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8"/>
            <a:ext cx="7029450" cy="1458344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</a:rPr>
              <a:t>Trees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78707" cy="71304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90" y="683221"/>
            <a:ext cx="9247496" cy="590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tree </a:t>
            </a:r>
            <a:r>
              <a:rPr lang="en-US" dirty="0"/>
              <a:t>is a connected undirected graph with no simple circuits.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890" y="1153724"/>
            <a:ext cx="10515601" cy="36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/>
              <a:t>Because a tree cannot have a simple circuit, a tree cannot contain multiple edges or loops.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90" y="1488727"/>
            <a:ext cx="466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Therefore any tree must be a simple graph.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520" y="2022053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Palatino-Bold"/>
              </a:rPr>
              <a:t>EXAMPLE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47655" y="25039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Which of the graphs shown </a:t>
            </a:r>
            <a:r>
              <a:rPr lang="en-US" dirty="0" smtClean="0">
                <a:latin typeface="Times New Roman" panose="02020603050405020304" pitchFamily="18" charset="0"/>
              </a:rPr>
              <a:t>in the Figures below </a:t>
            </a:r>
            <a:r>
              <a:rPr lang="en-US" dirty="0">
                <a:latin typeface="Times New Roman" panose="02020603050405020304" pitchFamily="18" charset="0"/>
              </a:rPr>
              <a:t>are trees?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849550" y="2529267"/>
                <a:ext cx="43573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are trees, because both are connected graphs with no simple circuits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50" y="2529267"/>
                <a:ext cx="4357374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261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1" y="3232520"/>
            <a:ext cx="1611535" cy="3491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39" y="3045902"/>
            <a:ext cx="1856863" cy="3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74994" cy="767639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2878" y="889508"/>
            <a:ext cx="5168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TMI"/>
              </a:rPr>
              <a:t>G</a:t>
            </a:r>
            <a:r>
              <a:rPr lang="en-US" sz="1400" dirty="0">
                <a:latin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</a:rPr>
              <a:t>is not </a:t>
            </a:r>
            <a:r>
              <a:rPr lang="en-US" dirty="0">
                <a:latin typeface="Times New Roman" panose="02020603050405020304" pitchFamily="18" charset="0"/>
              </a:rPr>
              <a:t>a tree because </a:t>
            </a:r>
            <a:r>
              <a:rPr lang="en-US" i="1" dirty="0">
                <a:latin typeface="MTMI"/>
              </a:rPr>
              <a:t>e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i="1" dirty="0">
                <a:latin typeface="MTMI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i="1" dirty="0">
                <a:latin typeface="MTMI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i="1" dirty="0">
                <a:latin typeface="MTMI"/>
              </a:rPr>
              <a:t>d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i="1" dirty="0">
                <a:latin typeface="MTMI"/>
              </a:rPr>
              <a:t>e </a:t>
            </a:r>
            <a:r>
              <a:rPr lang="en-US" dirty="0">
                <a:latin typeface="Times New Roman" panose="02020603050405020304" pitchFamily="18" charset="0"/>
              </a:rPr>
              <a:t>is a simple circuit in this graph.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3056" y="1989373"/>
            <a:ext cx="460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TMI"/>
              </a:rPr>
              <a:t>G</a:t>
            </a:r>
            <a:r>
              <a:rPr lang="en-US" sz="1400" dirty="0">
                <a:latin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</a:rPr>
              <a:t>is not a tree </a:t>
            </a:r>
            <a:r>
              <a:rPr lang="en-US" dirty="0" smtClean="0">
                <a:latin typeface="Times New Roman" panose="02020603050405020304" pitchFamily="18" charset="0"/>
              </a:rPr>
              <a:t>because it </a:t>
            </a:r>
            <a:r>
              <a:rPr lang="en-US" dirty="0">
                <a:latin typeface="Times New Roman" panose="02020603050405020304" pitchFamily="18" charset="0"/>
              </a:rPr>
              <a:t>is not connected.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480" y="54564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Palatino-Bold"/>
              </a:rPr>
              <a:t>THEOREM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894" y="6088156"/>
            <a:ext cx="100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 undirected graph is a tree if and only if there is a unique simple path between any two </a:t>
            </a:r>
            <a:r>
              <a:rPr lang="en-US" dirty="0" smtClean="0">
                <a:latin typeface="Times New Roman" panose="02020603050405020304" pitchFamily="18" charset="0"/>
              </a:rPr>
              <a:t>of its </a:t>
            </a:r>
            <a:r>
              <a:rPr lang="en-US" dirty="0">
                <a:latin typeface="Times New Roman" panose="02020603050405020304" pitchFamily="18" charset="0"/>
              </a:rPr>
              <a:t>vertices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8" y="767639"/>
            <a:ext cx="1923918" cy="3745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43" y="1657708"/>
            <a:ext cx="1891013" cy="39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01287" cy="781287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287" y="795338"/>
                <a:ext cx="10515600" cy="903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G </a:t>
                </a:r>
                <a:r>
                  <a:rPr lang="en-US" dirty="0"/>
                  <a:t>be a simple graph. A </a:t>
                </a:r>
                <a:r>
                  <a:rPr lang="en-US" i="1" dirty="0">
                    <a:solidFill>
                      <a:srgbClr val="00B0F0"/>
                    </a:solidFill>
                  </a:rPr>
                  <a:t>spanning tree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subgraph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a tree </a:t>
                </a:r>
                <a:r>
                  <a:rPr lang="en-US" dirty="0" smtClean="0"/>
                  <a:t>containing every </a:t>
                </a:r>
                <a:r>
                  <a:rPr lang="en-US" dirty="0"/>
                  <a:t>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287" y="795338"/>
                <a:ext cx="10515600" cy="903927"/>
              </a:xfrm>
              <a:blipFill rotWithShape="0">
                <a:blip r:embed="rId2"/>
                <a:stretch>
                  <a:fillRect l="-1217" t="-10738" r="-232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0287" y="1729762"/>
            <a:ext cx="529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simple graph with a spanning tree must be connected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287" y="2129591"/>
            <a:ext cx="71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because there is a path in </a:t>
            </a:r>
            <a:r>
              <a:rPr lang="en-US" dirty="0" smtClean="0">
                <a:latin typeface="Times New Roman" panose="02020603050405020304" pitchFamily="18" charset="0"/>
              </a:rPr>
              <a:t>the spanning </a:t>
            </a:r>
            <a:r>
              <a:rPr lang="en-US" dirty="0">
                <a:latin typeface="Times New Roman" panose="02020603050405020304" pitchFamily="18" charset="0"/>
              </a:rPr>
              <a:t>tree between any two vertices.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287" y="2540726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converse is also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287" y="3001494"/>
            <a:ext cx="5076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Every connected simple </a:t>
            </a:r>
            <a:r>
              <a:rPr lang="en-US" dirty="0">
                <a:latin typeface="Times New Roman" panose="02020603050405020304" pitchFamily="18" charset="0"/>
              </a:rPr>
              <a:t>graph has a spanning tree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712" y="347487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Palatino-Bold"/>
              </a:rPr>
              <a:t>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2338" y="3837364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Find a spanning tree of the simple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shown in </a:t>
            </a:r>
            <a:r>
              <a:rPr lang="en-US" dirty="0" smtClean="0">
                <a:latin typeface="Times New Roman" panose="02020603050405020304" pitchFamily="18" charset="0"/>
              </a:rPr>
              <a:t>the Figure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0560" y="4274533"/>
            <a:ext cx="7991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 New Roman" panose="02020603050405020304" pitchFamily="18" charset="0"/>
              </a:rPr>
              <a:t>is connected, but it is not a tree because it contains simple circuits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338" y="472719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Remove the edge </a:t>
            </a:r>
            <a:r>
              <a:rPr lang="en-US" dirty="0">
                <a:latin typeface="MTSYN"/>
              </a:rPr>
              <a:t>{</a:t>
            </a:r>
            <a:r>
              <a:rPr lang="en-US" i="1" dirty="0">
                <a:latin typeface="MTMI"/>
              </a:rPr>
              <a:t>a, e</a:t>
            </a:r>
            <a:r>
              <a:rPr lang="en-US" dirty="0">
                <a:latin typeface="MTSYN"/>
              </a:rPr>
              <a:t>}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60085" y="473730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This eliminates one simple circuit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73" y="1585467"/>
            <a:ext cx="2856985" cy="16944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5" y="3491124"/>
            <a:ext cx="3262451" cy="21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659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MTMI</vt:lpstr>
      <vt:lpstr>MTSYN</vt:lpstr>
      <vt:lpstr>Palatino-Bold</vt:lpstr>
      <vt:lpstr>Times New Roman</vt:lpstr>
      <vt:lpstr>Office Theme</vt:lpstr>
      <vt:lpstr>Department of Applied Mathematics and Computational Sciences</vt:lpstr>
      <vt:lpstr>Graph Coloring</vt:lpstr>
      <vt:lpstr>DEFINITION</vt:lpstr>
      <vt:lpstr>EXAMPLE</vt:lpstr>
      <vt:lpstr>Example contd…</vt:lpstr>
      <vt:lpstr>Trees</vt:lpstr>
      <vt:lpstr>DEFINITION</vt:lpstr>
      <vt:lpstr>Example contd…</vt:lpstr>
      <vt:lpstr>DEFINITION</vt:lpstr>
      <vt:lpstr>Example contd…</vt:lpstr>
      <vt:lpstr>Some other trees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suresh kumar</cp:lastModifiedBy>
  <cp:revision>245</cp:revision>
  <dcterms:created xsi:type="dcterms:W3CDTF">2020-08-27T06:24:15Z</dcterms:created>
  <dcterms:modified xsi:type="dcterms:W3CDTF">2021-04-27T00:00:40Z</dcterms:modified>
</cp:coreProperties>
</file>