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thiviraj M" initials="PM" lastIdx="1" clrIdx="0">
    <p:extLst>
      <p:ext uri="{19B8F6BF-5375-455C-9EA6-DF929625EA0E}">
        <p15:presenceInfo xmlns:p15="http://schemas.microsoft.com/office/powerpoint/2012/main" userId="af9c482453b72e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BB9E-555A-5B8B-F557-83BFE3CD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7825-C084-ECFD-290F-E952790FA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F9E1-B0F7-23DA-BA3B-6DF5CE9C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BC38-FE0F-311A-E924-12E43D59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2981-B308-77A9-0F78-3EF72CCD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ACB2-CF47-6B1A-EE4F-B12D34CD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FFBE-2040-F255-740E-9EE066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D946-5C33-2108-F1D1-19CF5F50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00C9-41B9-4377-5334-2E62D26E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AA65-8FEB-5B08-8B42-7B5EE942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0F92F-098A-CF55-8188-C28176FD9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1D394-5917-E0C3-323C-DE1C990F1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1120-0770-3116-9BE8-FE1AC733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81BC-C081-A1D7-F057-14CA657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5A2-2F6D-B24E-2AF9-1AAD89B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5D7-27AA-BAB2-1ABC-2E7577F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C136-DD80-A961-A23F-6704BCA9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63A5-2AAA-7428-7B6C-F1103477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3FB0-8986-EA18-8AE9-D8C5CE63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81D6-7232-80FB-AE46-2CDA9AC2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0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1605-5DE1-9562-3FE2-A7EC1EC0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8E72B-7212-5982-03D8-28EF6675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6A53-F706-2541-2B68-FDEF576B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6B4C-BDF6-520B-1020-28078D7F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2512-75F3-41EB-3F2F-8379DAA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0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9489-6F1E-2B90-4BF3-F176A852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9446-A047-E4EB-6436-DADF12E1E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D89A-0D80-8FA0-8644-0AC47B8C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E5E9-D543-BB31-7088-A62AFA3A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3CF1-1BD3-43C9-24D3-8EF64D7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4206-569C-7195-F814-F3093AE4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8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8E7D-E533-AA74-44B9-28E4701D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D2B7-0D2F-1154-A61A-8285B0AC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DF8ED-9155-7B77-7645-0F366B7CD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01781-52CF-648D-A46F-5CF92197D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AB25E-59B9-2984-9FB8-3CFC061F7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2087-B5B4-257F-6994-5B007FA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16139-A382-4CE6-66F2-F931042F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59981-B061-6A06-DF56-F8E94E94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1E35-A544-585C-C885-8D768161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4EEA9-159E-519E-28C3-19205641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85638-FCA5-FFCB-6FAD-21804AAB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14B6A-0091-6476-AEFB-57D41AE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7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4D09F-9778-DFE4-1313-F3F6C2D0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A43E9-A7F6-22F6-5B26-B2BA5B88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466C-1289-E80F-F1B7-F2B81496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BCBF-D14C-657B-B894-49E02473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376B-2B4E-A434-7515-F0D5FA86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D5E3-10EE-A635-71A1-2C9B17D7C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A901-E199-F7D9-7032-FC71106A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9F5F2-2E3C-D608-F159-F0662E36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C7FA-492C-8EEB-8158-80005D52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0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D6E1-E8E4-D462-EDB9-F10BA76B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2E83-B2D5-495D-499D-10A81E74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3FBF9-D95B-75E3-00AB-390EC7AC5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AA13-F695-28E7-08E7-D6C6DBA4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2549-EDE1-6648-0508-B0BFCDA5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ADAB1-763D-6E8D-BD72-7DE2AD57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96F87-EAF0-FB9F-6FE4-63F86945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D7E2-C657-BC04-7D43-21E136F8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E132-B09F-C99C-A760-39D5235A3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FD8D7-5E85-48BF-AAC4-E09948CBADD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C9CD-8E3D-9564-6093-4F8C96444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A146-2E3C-7980-2ED4-8771B3D21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443F-8922-4C77-A9F9-66A1BEB3B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25B85-B9AE-FEDE-8A38-CC086C1B4335}"/>
              </a:ext>
            </a:extLst>
          </p:cNvPr>
          <p:cNvSpPr txBox="1"/>
          <p:nvPr/>
        </p:nvSpPr>
        <p:spPr>
          <a:xfrm>
            <a:off x="3461657" y="1054359"/>
            <a:ext cx="4907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The Extended Euclidean Algorithm</a:t>
            </a:r>
            <a:endParaRPr lang="en-IN" sz="5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C1B46-9A73-CA5D-6AAB-59505B245417}"/>
              </a:ext>
            </a:extLst>
          </p:cNvPr>
          <p:cNvSpPr txBox="1"/>
          <p:nvPr/>
        </p:nvSpPr>
        <p:spPr>
          <a:xfrm flipH="1">
            <a:off x="3687277" y="288758"/>
            <a:ext cx="7141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Extended Euclidean  algorithm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05578-0FA6-D748-4EE8-D772510F3E47}"/>
              </a:ext>
            </a:extLst>
          </p:cNvPr>
          <p:cNvSpPr txBox="1"/>
          <p:nvPr/>
        </p:nvSpPr>
        <p:spPr>
          <a:xfrm>
            <a:off x="561474" y="2229853"/>
            <a:ext cx="11309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On input </a:t>
            </a:r>
            <a:r>
              <a:rPr lang="en-US" sz="3600" dirty="0" err="1"/>
              <a:t>a,b</a:t>
            </a:r>
            <a:r>
              <a:rPr lang="en-US" sz="3600" dirty="0"/>
              <a:t> where a and b are integers such that a </a:t>
            </a:r>
            <a:r>
              <a:rPr lang="en-US" sz="3600" u="sng" dirty="0"/>
              <a:t>&gt;</a:t>
            </a:r>
            <a:r>
              <a:rPr lang="en-US" sz="3600" dirty="0"/>
              <a:t> b </a:t>
            </a:r>
            <a:r>
              <a:rPr lang="en-US" sz="3600" u="sng" dirty="0"/>
              <a:t>&gt;</a:t>
            </a:r>
            <a:r>
              <a:rPr lang="en-US" sz="3600" dirty="0"/>
              <a:t> 0,</a:t>
            </a:r>
          </a:p>
          <a:p>
            <a:r>
              <a:rPr lang="en-US" sz="3600" dirty="0"/>
              <a:t>Compute integers d , s ,and t such that d =</a:t>
            </a:r>
            <a:r>
              <a:rPr lang="en-US" sz="3600" dirty="0" err="1"/>
              <a:t>gcd</a:t>
            </a:r>
            <a:r>
              <a:rPr lang="en-US" sz="3600" dirty="0"/>
              <a:t>(</a:t>
            </a:r>
            <a:r>
              <a:rPr lang="en-US" sz="3600" dirty="0" err="1"/>
              <a:t>a,b</a:t>
            </a:r>
            <a:r>
              <a:rPr lang="en-US" sz="3600" dirty="0"/>
              <a:t>) and       </a:t>
            </a:r>
            <a:r>
              <a:rPr lang="en-US" sz="3600" dirty="0" err="1"/>
              <a:t>as+bt</a:t>
            </a:r>
            <a:r>
              <a:rPr lang="en-US" sz="3600" dirty="0"/>
              <a:t> =d</a:t>
            </a:r>
          </a:p>
          <a:p>
            <a:r>
              <a:rPr lang="en-US" sz="3600" dirty="0"/>
              <a:t>As follows :</a:t>
            </a:r>
          </a:p>
          <a:p>
            <a:r>
              <a:rPr lang="en-US" sz="3600" dirty="0"/>
              <a:t>  r </a:t>
            </a:r>
            <a:r>
              <a:rPr lang="en-US" sz="3600" dirty="0">
                <a:sym typeface="Wingdings" panose="05000000000000000000" pitchFamily="2" charset="2"/>
              </a:rPr>
              <a:t>a,  </a:t>
            </a:r>
            <a:r>
              <a:rPr lang="en-US" sz="3600" dirty="0" err="1">
                <a:sym typeface="Wingdings" panose="05000000000000000000" pitchFamily="2" charset="2"/>
              </a:rPr>
              <a:t>r’b</a:t>
            </a:r>
            <a:endParaRPr lang="en-US" sz="3600" dirty="0">
              <a:sym typeface="Wingdings" panose="05000000000000000000" pitchFamily="2" charset="2"/>
            </a:endParaRPr>
          </a:p>
          <a:p>
            <a:r>
              <a:rPr lang="en-US" sz="3600" dirty="0">
                <a:sym typeface="Wingdings" panose="05000000000000000000" pitchFamily="2" charset="2"/>
              </a:rPr>
              <a:t>s1,s’0</a:t>
            </a:r>
          </a:p>
          <a:p>
            <a:r>
              <a:rPr lang="en-US" sz="3600" dirty="0">
                <a:sym typeface="Wingdings" panose="05000000000000000000" pitchFamily="2" charset="2"/>
              </a:rPr>
              <a:t>t0,t’1</a:t>
            </a:r>
            <a:endParaRPr lang="en-IN" sz="3600" dirty="0">
              <a:sym typeface="Wingdings" panose="05000000000000000000" pitchFamily="2" charset="2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42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C528B-F826-5BF6-88B2-578EE498694D}"/>
              </a:ext>
            </a:extLst>
          </p:cNvPr>
          <p:cNvSpPr txBox="1"/>
          <p:nvPr/>
        </p:nvSpPr>
        <p:spPr>
          <a:xfrm>
            <a:off x="818147" y="850232"/>
            <a:ext cx="105877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While r’≠0 do</a:t>
            </a:r>
          </a:p>
          <a:p>
            <a:r>
              <a:rPr lang="en-IN" sz="4400" dirty="0"/>
              <a:t>     q</a:t>
            </a:r>
            <a:r>
              <a:rPr lang="en-IN" sz="4400" dirty="0">
                <a:sym typeface="Wingdings" panose="05000000000000000000" pitchFamily="2" charset="2"/>
              </a:rPr>
              <a:t> └r/r’ ┘, </a:t>
            </a:r>
            <a:r>
              <a:rPr lang="en-IN" sz="4400" dirty="0" err="1">
                <a:sym typeface="Wingdings" panose="05000000000000000000" pitchFamily="2" charset="2"/>
              </a:rPr>
              <a:t>r’’r</a:t>
            </a:r>
            <a:r>
              <a:rPr lang="en-IN" sz="4400" dirty="0">
                <a:sym typeface="Wingdings" panose="05000000000000000000" pitchFamily="2" charset="2"/>
              </a:rPr>
              <a:t> mod r’</a:t>
            </a:r>
          </a:p>
          <a:p>
            <a:r>
              <a:rPr lang="en-IN" sz="4400" dirty="0">
                <a:sym typeface="Wingdings" panose="05000000000000000000" pitchFamily="2" charset="2"/>
              </a:rPr>
              <a:t>(</a:t>
            </a:r>
            <a:r>
              <a:rPr lang="en-IN" sz="4400" dirty="0" err="1">
                <a:sym typeface="Wingdings" panose="05000000000000000000" pitchFamily="2" charset="2"/>
              </a:rPr>
              <a:t>r,s,t,r’,s’,t</a:t>
            </a:r>
            <a:r>
              <a:rPr lang="en-IN" sz="4400" dirty="0">
                <a:sym typeface="Wingdings" panose="05000000000000000000" pitchFamily="2" charset="2"/>
              </a:rPr>
              <a:t>’)(r’,s’,t’r’’,</a:t>
            </a:r>
            <a:r>
              <a:rPr lang="en-IN" sz="4400" dirty="0" err="1">
                <a:sym typeface="Wingdings" panose="05000000000000000000" pitchFamily="2" charset="2"/>
              </a:rPr>
              <a:t>s-s</a:t>
            </a:r>
            <a:r>
              <a:rPr lang="en-IN" sz="4400" dirty="0">
                <a:sym typeface="Wingdings" panose="05000000000000000000" pitchFamily="2" charset="2"/>
              </a:rPr>
              <a:t>’q, t-</a:t>
            </a:r>
            <a:r>
              <a:rPr lang="en-IN" sz="4400" dirty="0" err="1">
                <a:sym typeface="Wingdings" panose="05000000000000000000" pitchFamily="2" charset="2"/>
              </a:rPr>
              <a:t>t’q</a:t>
            </a:r>
            <a:r>
              <a:rPr lang="en-IN" sz="4400" dirty="0">
                <a:sym typeface="Wingdings" panose="05000000000000000000" pitchFamily="2" charset="2"/>
              </a:rPr>
              <a:t>)</a:t>
            </a:r>
          </a:p>
          <a:p>
            <a:r>
              <a:rPr lang="en-IN" sz="4400" dirty="0" err="1">
                <a:sym typeface="Wingdings" panose="05000000000000000000" pitchFamily="2" charset="2"/>
              </a:rPr>
              <a:t>dr</a:t>
            </a:r>
            <a:endParaRPr lang="en-IN" sz="4400" dirty="0">
              <a:sym typeface="Wingdings" panose="05000000000000000000" pitchFamily="2" charset="2"/>
            </a:endParaRPr>
          </a:p>
          <a:p>
            <a:r>
              <a:rPr lang="en-IN" sz="4400" dirty="0">
                <a:sym typeface="Wingdings" panose="05000000000000000000" pitchFamily="2" charset="2"/>
              </a:rPr>
              <a:t>Output </a:t>
            </a:r>
            <a:r>
              <a:rPr lang="en-IN" sz="4400" dirty="0" err="1">
                <a:sym typeface="Wingdings" panose="05000000000000000000" pitchFamily="2" charset="2"/>
              </a:rPr>
              <a:t>d,s,t</a:t>
            </a:r>
            <a:r>
              <a:rPr lang="en-IN" sz="4400" dirty="0">
                <a:sym typeface="Wingdings" panose="05000000000000000000" pitchFamily="2" charset="2"/>
              </a:rPr>
              <a:t>.</a:t>
            </a:r>
          </a:p>
          <a:p>
            <a:r>
              <a:rPr lang="en-IN" sz="4400" dirty="0">
                <a:sym typeface="Wingdings" panose="05000000000000000000" pitchFamily="2" charset="2"/>
              </a:rPr>
              <a:t>Time of complexity O(</a:t>
            </a:r>
            <a:r>
              <a:rPr lang="en-IN" sz="4400" dirty="0" err="1">
                <a:sym typeface="Wingdings" panose="05000000000000000000" pitchFamily="2" charset="2"/>
              </a:rPr>
              <a:t>len</a:t>
            </a:r>
            <a:r>
              <a:rPr lang="en-IN" sz="4400" dirty="0">
                <a:sym typeface="Wingdings" panose="05000000000000000000" pitchFamily="2" charset="2"/>
              </a:rPr>
              <a:t>(a)</a:t>
            </a:r>
            <a:r>
              <a:rPr lang="en-IN" sz="4400" dirty="0" err="1">
                <a:sym typeface="Wingdings" panose="05000000000000000000" pitchFamily="2" charset="2"/>
              </a:rPr>
              <a:t>len</a:t>
            </a:r>
            <a:r>
              <a:rPr lang="en-IN" sz="4400" dirty="0">
                <a:sym typeface="Wingdings" panose="05000000000000000000" pitchFamily="2" charset="2"/>
              </a:rPr>
              <a:t>(b)).</a:t>
            </a:r>
          </a:p>
          <a:p>
            <a:r>
              <a:rPr lang="en-IN" sz="4400">
                <a:sym typeface="Wingdings" panose="05000000000000000000" pitchFamily="2" charset="2"/>
              </a:rPr>
              <a:t> or </a:t>
            </a:r>
            <a:r>
              <a:rPr lang="en-IN" sz="4400" b="0" i="0">
                <a:solidFill>
                  <a:srgbClr val="273239"/>
                </a:solidFill>
                <a:effectLst/>
                <a:latin typeface="urw-din"/>
              </a:rPr>
              <a:t>O</a:t>
            </a:r>
            <a:r>
              <a:rPr lang="en-IN" sz="4400" b="0" i="0" dirty="0">
                <a:solidFill>
                  <a:srgbClr val="273239"/>
                </a:solidFill>
                <a:effectLst/>
                <a:latin typeface="urw-din"/>
              </a:rPr>
              <a:t>(Log max(a, b</a:t>
            </a:r>
            <a:r>
              <a:rPr lang="en-IN" sz="4400" b="0" i="0">
                <a:solidFill>
                  <a:srgbClr val="273239"/>
                </a:solidFill>
                <a:effectLst/>
                <a:latin typeface="urw-din"/>
              </a:rPr>
              <a:t>)) .</a:t>
            </a:r>
            <a:endParaRPr lang="en-IN" sz="4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9E6C0-47F5-E1BA-C05A-F9D0C7DBF56F}"/>
              </a:ext>
            </a:extLst>
          </p:cNvPr>
          <p:cNvSpPr txBox="1"/>
          <p:nvPr/>
        </p:nvSpPr>
        <p:spPr>
          <a:xfrm>
            <a:off x="978568" y="850232"/>
            <a:ext cx="110530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Difference between Euclidean and Extended Euclidean algorithm</a:t>
            </a:r>
            <a:endParaRPr lang="en-US" sz="4000" b="0" i="0" dirty="0">
              <a:effectLst/>
              <a:latin typeface="Bahnschrift" panose="020B0502040204020203" pitchFamily="34" charset="0"/>
            </a:endParaRPr>
          </a:p>
          <a:p>
            <a:endParaRPr lang="en-US" sz="4000" dirty="0">
              <a:latin typeface="Bahnschrift" panose="020B0502040204020203" pitchFamily="34" charset="0"/>
            </a:endParaRPr>
          </a:p>
          <a:p>
            <a:r>
              <a:rPr lang="en-US" sz="4000" b="0" i="0" dirty="0">
                <a:effectLst/>
                <a:latin typeface="Bahnschrift" panose="020B0502040204020203" pitchFamily="34" charset="0"/>
              </a:rPr>
              <a:t>The major difference between the two algorithms is that </a:t>
            </a:r>
            <a:r>
              <a:rPr lang="en-US" sz="4000" b="1" i="0" dirty="0">
                <a:effectLst/>
                <a:latin typeface="Bahnschrift" panose="020B0502040204020203" pitchFamily="34" charset="0"/>
              </a:rPr>
              <a:t>the Euclidean Algorithm is primarily used for manual calculations whereas the Extended Euclidean Algorithm is basically used in computer programs</a:t>
            </a:r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4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5E6EE0-5DCF-B4D4-47D4-84B146FF4F6B}"/>
              </a:ext>
            </a:extLst>
          </p:cNvPr>
          <p:cNvSpPr txBox="1"/>
          <p:nvPr/>
        </p:nvSpPr>
        <p:spPr>
          <a:xfrm>
            <a:off x="363984" y="497150"/>
            <a:ext cx="11828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273239"/>
                </a:solidFill>
                <a:effectLst/>
                <a:latin typeface="urw-din"/>
              </a:rPr>
              <a:t>How is extended Euclidean algorithm useful?</a:t>
            </a:r>
          </a:p>
          <a:p>
            <a:endParaRPr lang="en-US" sz="4000" dirty="0">
              <a:solidFill>
                <a:srgbClr val="273239"/>
              </a:solidFill>
              <a:latin typeface="urw-din"/>
            </a:endParaRPr>
          </a:p>
          <a:p>
            <a:r>
              <a:rPr lang="en-US" sz="4000" b="0" i="0" dirty="0">
                <a:solidFill>
                  <a:srgbClr val="273239"/>
                </a:solidFill>
                <a:effectLst/>
                <a:latin typeface="urw-din"/>
              </a:rPr>
              <a:t>         The extended Euclidean algorithm is particularly useful when a and b are coprime (or </a:t>
            </a:r>
            <a:r>
              <a:rPr lang="en-US" sz="4000" b="0" i="0" dirty="0" err="1">
                <a:solidFill>
                  <a:srgbClr val="273239"/>
                </a:solidFill>
                <a:effectLst/>
                <a:latin typeface="urw-din"/>
              </a:rPr>
              <a:t>gcd</a:t>
            </a:r>
            <a:r>
              <a:rPr lang="en-US" sz="4000" b="0" i="0" dirty="0">
                <a:solidFill>
                  <a:srgbClr val="273239"/>
                </a:solidFill>
                <a:effectLst/>
                <a:latin typeface="urw-din"/>
              </a:rPr>
              <a:t> is 1). Since x is the modular multiplicative inverse of “a modulo b”, and y is the modular multiplicative inverse of “b modulo a”. In particular, the computation of the modular multiplicative inverse is an essential step in RSA public-key encryption method.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412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364291-F0B5-636C-B3C7-9E79D7866A8D}"/>
              </a:ext>
            </a:extLst>
          </p:cNvPr>
          <p:cNvSpPr txBox="1"/>
          <p:nvPr/>
        </p:nvSpPr>
        <p:spPr>
          <a:xfrm>
            <a:off x="417250" y="772357"/>
            <a:ext cx="11629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Extended Euclidean algorithm implementation</a:t>
            </a:r>
          </a:p>
          <a:p>
            <a:r>
              <a:rPr lang="en-US" dirty="0"/>
              <a:t>  </a:t>
            </a:r>
          </a:p>
          <a:p>
            <a:r>
              <a:rPr lang="en-US" sz="2400" dirty="0"/>
              <a:t>def </a:t>
            </a:r>
            <a:r>
              <a:rPr lang="en-US" sz="2400" dirty="0" err="1"/>
              <a:t>gcdExtended</a:t>
            </a:r>
            <a:r>
              <a:rPr lang="en-US" sz="2400" dirty="0"/>
              <a:t>(a, b):</a:t>
            </a:r>
          </a:p>
          <a:p>
            <a:r>
              <a:rPr lang="en-US" sz="2400" dirty="0"/>
              <a:t>   if a == 0 : </a:t>
            </a:r>
          </a:p>
          <a:p>
            <a:r>
              <a:rPr lang="en-US" sz="2400" dirty="0"/>
              <a:t>        return b, 0, 1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gcd</a:t>
            </a:r>
            <a:r>
              <a:rPr lang="en-US" sz="2400" dirty="0"/>
              <a:t>, x1, y1 = </a:t>
            </a:r>
            <a:r>
              <a:rPr lang="en-US" sz="2400" dirty="0" err="1"/>
              <a:t>gcdExtended</a:t>
            </a:r>
            <a:r>
              <a:rPr lang="en-US" sz="2400" dirty="0"/>
              <a:t>(</a:t>
            </a:r>
            <a:r>
              <a:rPr lang="en-US" sz="2400" dirty="0" err="1"/>
              <a:t>b%a</a:t>
            </a:r>
            <a:r>
              <a:rPr lang="en-US" sz="2400" dirty="0"/>
              <a:t>, a)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x = y1 - (b//a) * x1</a:t>
            </a:r>
          </a:p>
          <a:p>
            <a:r>
              <a:rPr lang="en-US" sz="2400" dirty="0"/>
              <a:t>    y = x1</a:t>
            </a:r>
          </a:p>
          <a:p>
            <a:r>
              <a:rPr lang="en-US" sz="2400" dirty="0"/>
              <a:t>    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gcd</a:t>
            </a:r>
            <a:r>
              <a:rPr lang="en-US" sz="2400" dirty="0"/>
              <a:t>, x, y</a:t>
            </a:r>
          </a:p>
          <a:p>
            <a:r>
              <a:rPr lang="en-US" sz="2400" dirty="0"/>
              <a:t> a, b = 35,15</a:t>
            </a:r>
          </a:p>
          <a:p>
            <a:r>
              <a:rPr lang="en-US" sz="2400" dirty="0"/>
              <a:t>g, x, y = </a:t>
            </a:r>
            <a:r>
              <a:rPr lang="en-US" sz="2400" dirty="0" err="1"/>
              <a:t>gcdExtended</a:t>
            </a:r>
            <a:r>
              <a:rPr lang="en-US" sz="2400" dirty="0"/>
              <a:t>(a, b)</a:t>
            </a:r>
          </a:p>
          <a:p>
            <a:r>
              <a:rPr lang="en-US" sz="2400" dirty="0"/>
              <a:t>print("</a:t>
            </a:r>
            <a:r>
              <a:rPr lang="en-US" sz="2400" dirty="0" err="1"/>
              <a:t>gcd</a:t>
            </a:r>
            <a:r>
              <a:rPr lang="en-US" sz="2400" dirty="0"/>
              <a:t>(", a , "," , b, ") = ", g)</a:t>
            </a:r>
          </a:p>
        </p:txBody>
      </p:sp>
    </p:spTree>
    <p:extLst>
      <p:ext uri="{BB962C8B-B14F-4D97-AF65-F5344CB8AC3E}">
        <p14:creationId xmlns:p14="http://schemas.microsoft.com/office/powerpoint/2010/main" val="218479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6EA118-B806-041F-0C2D-F5B597937541}"/>
              </a:ext>
            </a:extLst>
          </p:cNvPr>
          <p:cNvSpPr txBox="1"/>
          <p:nvPr/>
        </p:nvSpPr>
        <p:spPr>
          <a:xfrm>
            <a:off x="523782" y="452761"/>
            <a:ext cx="114788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Computing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gcd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(105, 18) by repeated divisions with remainders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105=18(5)+15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=15(1)+3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15=3(5)+0</a:t>
            </a: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he last nonzero remainder is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(105,18)=3</a:t>
            </a:r>
          </a:p>
          <a:p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gcd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can be expressed as an integral linear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comibation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of a and b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(-1)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(105)+(6)(18)=3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879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Bodoni MT</vt:lpstr>
      <vt:lpstr>Calibri</vt:lpstr>
      <vt:lpstr>Calibri Light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Prithiviraj M</dc:creator>
  <cp:lastModifiedBy>Vishal</cp:lastModifiedBy>
  <cp:revision>3</cp:revision>
  <dcterms:created xsi:type="dcterms:W3CDTF">2022-05-18T12:23:01Z</dcterms:created>
  <dcterms:modified xsi:type="dcterms:W3CDTF">2022-05-19T09:08:20Z</dcterms:modified>
</cp:coreProperties>
</file>