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YGJ5UJ9l7DMhEkBZgo+AALyH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Discrete Logarithms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25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Why do we study discrete logarithms ?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2412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We need a numerical procedure which is easy in one direction, but difficult in  other direction.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example, </a:t>
            </a:r>
            <a:endParaRPr/>
          </a:p>
          <a:p>
            <a:pPr indent="45720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5 </a:t>
            </a:r>
            <a:r>
              <a:rPr lang="en-GB"/>
              <a:t>mod 17 = ?</a:t>
            </a:r>
            <a:endParaRPr/>
          </a:p>
          <a:p>
            <a:pPr indent="45720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			     5</a:t>
            </a:r>
            <a:r>
              <a:rPr baseline="30000" lang="en-GB"/>
              <a:t>X </a:t>
            </a:r>
            <a:r>
              <a:rPr lang="en-GB"/>
              <a:t>mod 17 = 12  		 </a:t>
            </a:r>
            <a:endParaRPr baseline="30000"/>
          </a:p>
        </p:txBody>
      </p:sp>
      <p:cxnSp>
        <p:nvCxnSpPr>
          <p:cNvPr id="61" name="Google Shape;61;p2"/>
          <p:cNvCxnSpPr/>
          <p:nvPr/>
        </p:nvCxnSpPr>
        <p:spPr>
          <a:xfrm>
            <a:off x="2933400" y="1989100"/>
            <a:ext cx="2732400" cy="9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2"/>
          <p:cNvCxnSpPr/>
          <p:nvPr/>
        </p:nvCxnSpPr>
        <p:spPr>
          <a:xfrm flipH="1">
            <a:off x="3063925" y="3716975"/>
            <a:ext cx="2762700" cy="1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2"/>
          <p:cNvSpPr txBox="1"/>
          <p:nvPr/>
        </p:nvSpPr>
        <p:spPr>
          <a:xfrm>
            <a:off x="3696900" y="1607350"/>
            <a:ext cx="110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FF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Easy</a:t>
            </a:r>
            <a:endParaRPr b="1" i="0" sz="1500" u="none" cap="none" strike="noStrike">
              <a:solidFill>
                <a:srgbClr val="00FF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3757175" y="3817450"/>
            <a:ext cx="171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Difficult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7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580"/>
              <a:t>Discrete logarithm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810925"/>
            <a:ext cx="86895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          If </a:t>
            </a:r>
            <a:r>
              <a:rPr b="1" lang="en-GB"/>
              <a:t>a</a:t>
            </a:r>
            <a:r>
              <a:rPr lang="en-GB"/>
              <a:t> is an arbitrary integer relatively prime to </a:t>
            </a:r>
            <a:r>
              <a:rPr b="1" lang="en-GB"/>
              <a:t>m</a:t>
            </a:r>
            <a:r>
              <a:rPr lang="en-GB"/>
              <a:t> and </a:t>
            </a:r>
            <a:r>
              <a:rPr b="1" lang="en-GB"/>
              <a:t>b</a:t>
            </a:r>
            <a:r>
              <a:rPr lang="en-GB"/>
              <a:t> is a primitive root of (mod m) then there </a:t>
            </a:r>
            <a:r>
              <a:rPr b="1" lang="en-GB"/>
              <a:t>exist exactly one number</a:t>
            </a:r>
            <a:r>
              <a:rPr lang="en-GB"/>
              <a:t> </a:t>
            </a:r>
            <a:r>
              <a:rPr b="1" lang="en-GB"/>
              <a:t>i</a:t>
            </a:r>
            <a:r>
              <a:rPr lang="en-GB"/>
              <a:t> such that  </a:t>
            </a:r>
            <a:r>
              <a:rPr b="1" lang="en-GB"/>
              <a:t>a = b</a:t>
            </a:r>
            <a:r>
              <a:rPr b="1" baseline="30000" lang="en-GB"/>
              <a:t>i </a:t>
            </a:r>
            <a:r>
              <a:rPr b="1" lang="en-GB"/>
              <a:t>(mod m).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n-GB"/>
              <a:t>          </a:t>
            </a:r>
            <a:r>
              <a:rPr lang="en-GB"/>
              <a:t>The number </a:t>
            </a:r>
            <a:r>
              <a:rPr b="1" lang="en-GB"/>
              <a:t>i</a:t>
            </a:r>
            <a:r>
              <a:rPr lang="en-GB"/>
              <a:t> is called the distinct logarithm of a with respect to the base b modulo m and it is denoted as 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			i = log</a:t>
            </a:r>
            <a:r>
              <a:rPr baseline="-25000" lang="en-GB"/>
              <a:t>b</a:t>
            </a:r>
            <a:r>
              <a:rPr baseline="30000" lang="en-GB"/>
              <a:t>a</a:t>
            </a:r>
            <a:r>
              <a:rPr lang="en-GB"/>
              <a:t> (mod 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				(or)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			i = dlog</a:t>
            </a:r>
            <a:r>
              <a:rPr baseline="-25000" lang="en-GB"/>
              <a:t>b,m</a:t>
            </a:r>
            <a:r>
              <a:rPr lang="en-GB"/>
              <a:t> (a)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	m = prime , a = relatively prime to m , b = primitive root of (mod m) , i = any integer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Primitive root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810925"/>
            <a:ext cx="85206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If b is a primitive root of (mod m) where m is prime number the b</a:t>
            </a:r>
            <a:r>
              <a:rPr baseline="30000" lang="en-GB"/>
              <a:t>1</a:t>
            </a:r>
            <a:r>
              <a:rPr lang="en-GB"/>
              <a:t>(mod m), b</a:t>
            </a:r>
            <a:r>
              <a:rPr baseline="30000" lang="en-GB"/>
              <a:t>2</a:t>
            </a:r>
            <a:r>
              <a:rPr lang="en-GB"/>
              <a:t>(mod m), b</a:t>
            </a:r>
            <a:r>
              <a:rPr baseline="30000" lang="en-GB"/>
              <a:t>3</a:t>
            </a:r>
            <a:r>
              <a:rPr lang="en-GB"/>
              <a:t>(mod m)..............b</a:t>
            </a:r>
            <a:r>
              <a:rPr baseline="30000" lang="en-GB"/>
              <a:t>m-1</a:t>
            </a:r>
            <a:r>
              <a:rPr lang="en-GB"/>
              <a:t>(mod m), are distinct.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example,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		5</a:t>
            </a:r>
            <a:r>
              <a:rPr baseline="30000" lang="en-GB"/>
              <a:t>3</a:t>
            </a:r>
            <a:r>
              <a:rPr lang="en-GB"/>
              <a:t> mod 13 = 8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 5</a:t>
            </a:r>
            <a:r>
              <a:rPr baseline="30000" lang="en-GB"/>
              <a:t>7</a:t>
            </a:r>
            <a:r>
              <a:rPr lang="en-GB"/>
              <a:t> mod 13 =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		5</a:t>
            </a:r>
            <a:r>
              <a:rPr baseline="30000" lang="en-GB"/>
              <a:t>11</a:t>
            </a:r>
            <a:r>
              <a:rPr lang="en-GB"/>
              <a:t> mod 13 = 8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900"/>
              <a:t>Here the value of a is same for different values of a, so 5 is not a primitive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root of 13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231350" y="12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Example of primitive root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1245975" y="779913"/>
            <a:ext cx="222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</a:t>
            </a:r>
            <a:r>
              <a:rPr lang="en-GB"/>
              <a:t> mod 17 =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2</a:t>
            </a:r>
            <a:r>
              <a:rPr lang="en-GB"/>
              <a:t> mod 17 =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3</a:t>
            </a:r>
            <a:r>
              <a:rPr lang="en-GB"/>
              <a:t> mod 17 = 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4</a:t>
            </a:r>
            <a:r>
              <a:rPr lang="en-GB"/>
              <a:t> mod 17 = 13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5</a:t>
            </a:r>
            <a:r>
              <a:rPr lang="en-GB"/>
              <a:t> mod 17 = 14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6</a:t>
            </a:r>
            <a:r>
              <a:rPr lang="en-GB"/>
              <a:t> mod 17 =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</a:t>
            </a:r>
            <a:r>
              <a:rPr baseline="30000" lang="en-GB"/>
              <a:t>7</a:t>
            </a:r>
            <a:r>
              <a:rPr lang="en-GB"/>
              <a:t> mod 17 = 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</a:t>
            </a:r>
            <a:r>
              <a:rPr baseline="30000" lang="en-GB"/>
              <a:t>8</a:t>
            </a:r>
            <a:r>
              <a:rPr lang="en-GB"/>
              <a:t> mod 17 = 16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809425" y="779900"/>
            <a:ext cx="222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9</a:t>
            </a:r>
            <a:r>
              <a:rPr lang="en-GB"/>
              <a:t> mod 17 = 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10</a:t>
            </a:r>
            <a:r>
              <a:rPr lang="en-GB"/>
              <a:t> mod 17 = 9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11 </a:t>
            </a:r>
            <a:r>
              <a:rPr lang="en-GB"/>
              <a:t>mod 17 = 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12</a:t>
            </a:r>
            <a:r>
              <a:rPr lang="en-GB"/>
              <a:t> mod 17 =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13</a:t>
            </a:r>
            <a:r>
              <a:rPr lang="en-GB"/>
              <a:t> mod 17 = 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14 </a:t>
            </a:r>
            <a:r>
              <a:rPr lang="en-GB"/>
              <a:t>mod 17 = 15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15 </a:t>
            </a:r>
            <a:r>
              <a:rPr lang="en-GB"/>
              <a:t>mod 17 = 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5</a:t>
            </a:r>
            <a:r>
              <a:rPr baseline="30000" lang="en-GB"/>
              <a:t>16 </a:t>
            </a:r>
            <a:r>
              <a:rPr lang="en-GB"/>
              <a:t>mod 17 = 1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311700" y="4279950"/>
            <a:ext cx="82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all the elements are distinct so 5 is a primitive root of 17.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71500" y="9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 find the primitive root a = b</a:t>
            </a:r>
            <a:r>
              <a:rPr baseline="30000" lang="en-GB"/>
              <a:t>i </a:t>
            </a:r>
            <a:r>
              <a:rPr lang="en-GB"/>
              <a:t>(mod m) for m = 13</a:t>
            </a:r>
            <a:endParaRPr baseline="3000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19917" l="17027" r="17053" t="29255"/>
          <a:stretch/>
        </p:blipFill>
        <p:spPr>
          <a:xfrm>
            <a:off x="398050" y="786675"/>
            <a:ext cx="8120851" cy="3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974475" y="4390050"/>
            <a:ext cx="5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2,6,7,11 are primitive roots of modulo 13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Solve log</a:t>
            </a:r>
            <a:r>
              <a:rPr baseline="-25000" lang="en-GB"/>
              <a:t>2</a:t>
            </a:r>
            <a:r>
              <a:rPr lang="en-GB"/>
              <a:t>9(mod 11)</a:t>
            </a:r>
            <a:endParaRPr baseline="-25000"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Let  p = 11, g = 2, x=9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log</a:t>
            </a:r>
            <a:r>
              <a:rPr baseline="-25000" lang="en-GB"/>
              <a:t>9</a:t>
            </a:r>
            <a:r>
              <a:rPr lang="en-GB"/>
              <a:t>x  n ( mod p 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x = g</a:t>
            </a:r>
            <a:r>
              <a:rPr baseline="30000" lang="en-GB"/>
              <a:t>n</a:t>
            </a:r>
            <a:r>
              <a:rPr lang="en-GB"/>
              <a:t> (mod p)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 9 = 2</a:t>
            </a:r>
            <a:r>
              <a:rPr baseline="30000" lang="en-GB"/>
              <a:t>n </a:t>
            </a:r>
            <a:r>
              <a:rPr lang="en-GB"/>
              <a:t>(mod 11)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Try ‘n’ = 1,2,3,....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9 =  2</a:t>
            </a:r>
            <a:r>
              <a:rPr baseline="30000" lang="en-GB"/>
              <a:t>6</a:t>
            </a:r>
            <a:r>
              <a:rPr lang="en-GB"/>
              <a:t>( mod 11)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Ans = 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aseline="30000" lang="en-GB"/>
              <a:t>.</a:t>
            </a:r>
            <a:endParaRPr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