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856" r:id="rId1"/>
  </p:sldMasterIdLst>
  <p:notesMasterIdLst>
    <p:notesMasterId r:id="rId56"/>
  </p:notesMasterIdLst>
  <p:sldIdLst>
    <p:sldId id="256" r:id="rId2"/>
    <p:sldId id="257" r:id="rId3"/>
    <p:sldId id="259" r:id="rId4"/>
    <p:sldId id="282" r:id="rId5"/>
    <p:sldId id="283" r:id="rId6"/>
    <p:sldId id="294" r:id="rId7"/>
    <p:sldId id="262" r:id="rId8"/>
    <p:sldId id="263" r:id="rId9"/>
    <p:sldId id="264" r:id="rId10"/>
    <p:sldId id="267" r:id="rId11"/>
    <p:sldId id="304" r:id="rId12"/>
    <p:sldId id="305" r:id="rId13"/>
    <p:sldId id="306" r:id="rId14"/>
    <p:sldId id="307" r:id="rId15"/>
    <p:sldId id="296" r:id="rId16"/>
    <p:sldId id="308" r:id="rId17"/>
    <p:sldId id="309" r:id="rId18"/>
    <p:sldId id="310" r:id="rId19"/>
    <p:sldId id="311" r:id="rId20"/>
    <p:sldId id="312" r:id="rId21"/>
    <p:sldId id="313" r:id="rId22"/>
    <p:sldId id="320" r:id="rId23"/>
    <p:sldId id="319" r:id="rId24"/>
    <p:sldId id="317" r:id="rId25"/>
    <p:sldId id="316" r:id="rId26"/>
    <p:sldId id="321" r:id="rId27"/>
    <p:sldId id="314" r:id="rId28"/>
    <p:sldId id="322" r:id="rId29"/>
    <p:sldId id="315" r:id="rId30"/>
    <p:sldId id="323" r:id="rId31"/>
    <p:sldId id="286" r:id="rId32"/>
    <p:sldId id="287" r:id="rId33"/>
    <p:sldId id="288" r:id="rId34"/>
    <p:sldId id="289" r:id="rId35"/>
    <p:sldId id="290" r:id="rId36"/>
    <p:sldId id="291" r:id="rId37"/>
    <p:sldId id="268" r:id="rId38"/>
    <p:sldId id="337" r:id="rId39"/>
    <p:sldId id="338" r:id="rId40"/>
    <p:sldId id="324" r:id="rId41"/>
    <p:sldId id="325" r:id="rId42"/>
    <p:sldId id="326" r:id="rId43"/>
    <p:sldId id="327" r:id="rId44"/>
    <p:sldId id="341" r:id="rId45"/>
    <p:sldId id="340" r:id="rId46"/>
    <p:sldId id="339" r:id="rId47"/>
    <p:sldId id="329" r:id="rId48"/>
    <p:sldId id="330" r:id="rId49"/>
    <p:sldId id="336" r:id="rId50"/>
    <p:sldId id="280" r:id="rId51"/>
    <p:sldId id="332" r:id="rId52"/>
    <p:sldId id="335" r:id="rId53"/>
    <p:sldId id="333" r:id="rId54"/>
    <p:sldId id="334" r:id="rId55"/>
  </p:sldIdLst>
  <p:sldSz cx="10693400" cy="7556500"/>
  <p:notesSz cx="10693400" cy="7556500"/>
  <p:embeddedFontLst>
    <p:embeddedFont>
      <p:font typeface="LUDEHF+ArialMT" panose="020B0604020202020204" charset="0"/>
      <p:regular r:id="rId57"/>
    </p:embeddedFont>
    <p:embeddedFont>
      <p:font typeface="Tw Cen MT" panose="020B0602020104020603" pitchFamily="34" charset="0"/>
      <p:regular r:id="rId58"/>
      <p:bold r:id="rId59"/>
      <p:italic r:id="rId60"/>
      <p:boldItalic r:id="rId61"/>
    </p:embeddedFont>
    <p:embeddedFont>
      <p:font typeface="Calibri" panose="020F0502020204030204" pitchFamily="34" charset="0"/>
      <p:regular r:id="rId62"/>
      <p:bold r:id="rId63"/>
      <p:italic r:id="rId64"/>
      <p:boldItalic r:id="rId65"/>
    </p:embeddedFont>
    <p:embeddedFont>
      <p:font typeface="WCGLMR+TrebuchetMS" panose="020B0604020202020204" charset="0"/>
      <p:regular r:id="rId66"/>
    </p:embeddedFont>
    <p:embeddedFont>
      <p:font typeface="IWQBDU+TrebuchetMS-Bold" panose="020B0604020202020204" charset="0"/>
      <p:regular r:id="rId67"/>
    </p:embeddedFont>
    <p:embeddedFont>
      <p:font typeface="VMVHGK+TimesNewRomanPSMT" panose="020B0604020202020204" charset="0"/>
      <p:regular r:id="rId68"/>
    </p:embeddedFont>
    <p:embeddedFont>
      <p:font typeface="Lato" panose="020B0604020202020204" charset="0"/>
      <p:regular r:id="rId69"/>
      <p:bold r:id="rId70"/>
      <p:italic r:id="rId71"/>
      <p:boldItalic r:id="rId72"/>
    </p:embeddedFont>
    <p:embeddedFont>
      <p:font typeface="Calibri Light" panose="020F0302020204030204" pitchFamily="34" charset="0"/>
      <p:regular r:id="rId73"/>
      <p:italic r:id="rId7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870" y="-204"/>
      </p:cViewPr>
      <p:guideLst>
        <p:guide orient="horz" pos="3168"/>
        <p:guide pos="2448"/>
      </p:guideLst>
    </p:cSldViewPr>
  </p:slideViewPr>
  <p:notesTextViewPr>
    <p:cViewPr>
      <p:scale>
        <a:sx n="1" d="1"/>
        <a:sy n="1" d="1"/>
      </p:scale>
      <p:origin x="0" y="0"/>
    </p:cViewPr>
  </p:notesTextViewPr>
  <p:sorterViewPr>
    <p:cViewPr varScale="1">
      <p:scale>
        <a:sx n="100" d="100"/>
        <a:sy n="100" d="100"/>
      </p:scale>
      <p:origin x="0" y="-2295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7.fntdata"/><Relationship Id="rId68" Type="http://schemas.openxmlformats.org/officeDocument/2006/relationships/font" Target="fonts/font12.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2.fntdata"/><Relationship Id="rId66" Type="http://schemas.openxmlformats.org/officeDocument/2006/relationships/font" Target="fonts/font10.fntdata"/><Relationship Id="rId74" Type="http://schemas.openxmlformats.org/officeDocument/2006/relationships/font" Target="fonts/font18.fntdata"/><Relationship Id="rId5" Type="http://schemas.openxmlformats.org/officeDocument/2006/relationships/slide" Target="slides/slide4.xml"/><Relationship Id="rId61" Type="http://schemas.openxmlformats.org/officeDocument/2006/relationships/font" Target="fonts/font5.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64" Type="http://schemas.openxmlformats.org/officeDocument/2006/relationships/font" Target="fonts/font8.fntdata"/><Relationship Id="rId69" Type="http://schemas.openxmlformats.org/officeDocument/2006/relationships/font" Target="fonts/font13.fntdata"/><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3.fntdata"/><Relationship Id="rId67"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6.fntdata"/><Relationship Id="rId70" Type="http://schemas.openxmlformats.org/officeDocument/2006/relationships/font" Target="fonts/font14.fntdata"/><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4.fntdata"/><Relationship Id="rId65" Type="http://schemas.openxmlformats.org/officeDocument/2006/relationships/font" Target="fonts/font9.fntdata"/><Relationship Id="rId73" Type="http://schemas.openxmlformats.org/officeDocument/2006/relationships/font" Target="fonts/font17.fntdata"/><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font" Target="fonts/font15.fntdata"/><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3913" cy="3794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057900" y="0"/>
            <a:ext cx="4632325" cy="379413"/>
          </a:xfrm>
          <a:prstGeom prst="rect">
            <a:avLst/>
          </a:prstGeom>
        </p:spPr>
        <p:txBody>
          <a:bodyPr vert="horz" lIns="91440" tIns="45720" rIns="91440" bIns="45720" rtlCol="0"/>
          <a:lstStyle>
            <a:lvl1pPr algn="r">
              <a:defRPr sz="1200"/>
            </a:lvl1pPr>
          </a:lstStyle>
          <a:p>
            <a:fld id="{FC9CE485-09BF-46A8-AD97-69C57A414F10}" type="datetimeFigureOut">
              <a:rPr lang="en-US" smtClean="0"/>
              <a:t>11/1/2022</a:t>
            </a:fld>
            <a:endParaRPr lang="en-US"/>
          </a:p>
        </p:txBody>
      </p:sp>
      <p:sp>
        <p:nvSpPr>
          <p:cNvPr id="4" name="Slide Image Placeholder 3"/>
          <p:cNvSpPr>
            <a:spLocks noGrp="1" noRot="1" noChangeAspect="1"/>
          </p:cNvSpPr>
          <p:nvPr>
            <p:ph type="sldImg" idx="2"/>
          </p:nvPr>
        </p:nvSpPr>
        <p:spPr>
          <a:xfrm>
            <a:off x="3541713" y="944563"/>
            <a:ext cx="3609975" cy="25511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069975" y="3636963"/>
            <a:ext cx="8553450" cy="29749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7177088"/>
            <a:ext cx="4633913" cy="3794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057900" y="7177088"/>
            <a:ext cx="4632325" cy="379412"/>
          </a:xfrm>
          <a:prstGeom prst="rect">
            <a:avLst/>
          </a:prstGeom>
        </p:spPr>
        <p:txBody>
          <a:bodyPr vert="horz" lIns="91440" tIns="45720" rIns="91440" bIns="45720" rtlCol="0" anchor="b"/>
          <a:lstStyle>
            <a:lvl1pPr algn="r">
              <a:defRPr sz="1200"/>
            </a:lvl1pPr>
          </a:lstStyle>
          <a:p>
            <a:fld id="{7A168D4D-6F52-4ACF-A821-6215E1C100E2}" type="slidenum">
              <a:rPr lang="en-US" smtClean="0"/>
              <a:t>‹#›</a:t>
            </a:fld>
            <a:endParaRPr lang="en-US"/>
          </a:p>
        </p:txBody>
      </p:sp>
    </p:spTree>
    <p:extLst>
      <p:ext uri="{BB962C8B-B14F-4D97-AF65-F5344CB8AC3E}">
        <p14:creationId xmlns:p14="http://schemas.microsoft.com/office/powerpoint/2010/main" val="1789822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Text Box 2"/>
          <p:cNvSpPr>
            <a:spLocks noGrp="1" noChangeArrowheads="1"/>
          </p:cNvSpPr>
          <p:nvPr>
            <p:ph type="body"/>
          </p:nvPr>
        </p:nvSpPr>
        <p:spPr>
          <a:xfrm>
            <a:off x="944563" y="4873625"/>
            <a:ext cx="5197475" cy="5707063"/>
          </a:xfrm>
          <a:noFill/>
          <a:extLst>
            <a:ext uri="{91240B29-F687-4F45-9708-019B960494DF}">
              <a14:hiddenLine xmlns:a14="http://schemas.microsoft.com/office/drawing/2010/main" w="9525">
                <a:solidFill>
                  <a:srgbClr val="000000"/>
                </a:solidFill>
                <a:miter lim="800000"/>
                <a:headEnd/>
                <a:tailEnd/>
              </a14:hiddenLine>
            </a:ext>
          </a:extLst>
        </p:spPr>
        <p:txBody>
          <a:bodyPr/>
          <a:lstStyle/>
          <a:p>
            <a:pPr>
              <a:spcBef>
                <a:spcPts val="450"/>
              </a:spcBef>
              <a:spcAft>
                <a:spcPts val="1200"/>
              </a:spcAft>
              <a:buClrTx/>
              <a:buFontTx/>
              <a:buNone/>
              <a:tabLst>
                <a:tab pos="0" algn="l"/>
                <a:tab pos="979488" algn="l"/>
                <a:tab pos="1960563" algn="l"/>
                <a:tab pos="2941638" algn="l"/>
                <a:tab pos="3922713" algn="l"/>
                <a:tab pos="4903788" algn="l"/>
                <a:tab pos="5884863" algn="l"/>
                <a:tab pos="6865938" algn="l"/>
                <a:tab pos="7847013" algn="l"/>
                <a:tab pos="8828088" algn="l"/>
                <a:tab pos="9809163" algn="l"/>
                <a:tab pos="10790238" algn="l"/>
              </a:tabLst>
            </a:pPr>
            <a:r>
              <a:rPr lang="en-GB" sz="2400" dirty="0">
                <a:solidFill>
                  <a:srgbClr val="00234A"/>
                </a:solidFill>
                <a:latin typeface="CG Times" charset="0"/>
                <a:ea typeface="DejaVu Sans" charset="0"/>
                <a:cs typeface="DejaVu Sans" charset="0"/>
              </a:rPr>
              <a:t>The Programmers Model can be split into two elements - first of all, the processor modes and secondly, the processor registers. So let’s start by looking at the modes.</a:t>
            </a:r>
          </a:p>
          <a:p>
            <a:pPr>
              <a:spcBef>
                <a:spcPts val="450"/>
              </a:spcBef>
              <a:spcAft>
                <a:spcPts val="1200"/>
              </a:spcAft>
              <a:buClrTx/>
              <a:buFontTx/>
              <a:buNone/>
              <a:tabLst>
                <a:tab pos="0" algn="l"/>
                <a:tab pos="979488" algn="l"/>
                <a:tab pos="1960563" algn="l"/>
                <a:tab pos="2941638" algn="l"/>
                <a:tab pos="3922713" algn="l"/>
                <a:tab pos="4903788" algn="l"/>
                <a:tab pos="5884863" algn="l"/>
                <a:tab pos="6865938" algn="l"/>
                <a:tab pos="7847013" algn="l"/>
                <a:tab pos="8828088" algn="l"/>
                <a:tab pos="9809163" algn="l"/>
                <a:tab pos="10790238" algn="l"/>
              </a:tabLst>
            </a:pPr>
            <a:r>
              <a:rPr lang="en-GB" sz="2400" dirty="0">
                <a:solidFill>
                  <a:srgbClr val="00234A"/>
                </a:solidFill>
                <a:latin typeface="CG Times" charset="0"/>
                <a:ea typeface="DejaVu Sans" charset="0"/>
                <a:cs typeface="DejaVu Sans" charset="0"/>
              </a:rPr>
              <a:t>Now the typical application will run in an unprivileged mode know as “User” mode, whereas the various exception types will be dealt with in one of the privileged modes : Fast Interrupt, Supervisor, Abort, Normal Interrupt and Undefined (and we will look at what causes each of the exceptions later on).</a:t>
            </a:r>
          </a:p>
          <a:p>
            <a:pPr>
              <a:spcBef>
                <a:spcPts val="450"/>
              </a:spcBef>
              <a:spcAft>
                <a:spcPts val="1200"/>
              </a:spcAft>
              <a:buClrTx/>
              <a:buFontTx/>
              <a:buNone/>
              <a:tabLst>
                <a:tab pos="0" algn="l"/>
                <a:tab pos="979488" algn="l"/>
                <a:tab pos="1960563" algn="l"/>
                <a:tab pos="2941638" algn="l"/>
                <a:tab pos="3922713" algn="l"/>
                <a:tab pos="4903788" algn="l"/>
                <a:tab pos="5884863" algn="l"/>
                <a:tab pos="6865938" algn="l"/>
                <a:tab pos="7847013" algn="l"/>
                <a:tab pos="8828088" algn="l"/>
                <a:tab pos="9809163" algn="l"/>
                <a:tab pos="10790238" algn="l"/>
              </a:tabLst>
            </a:pPr>
            <a:r>
              <a:rPr lang="en-GB" sz="2400" b="1" dirty="0">
                <a:solidFill>
                  <a:srgbClr val="00234A"/>
                </a:solidFill>
                <a:latin typeface="CG Times" charset="0"/>
                <a:ea typeface="DejaVu Sans" charset="0"/>
                <a:cs typeface="DejaVu Sans" charset="0"/>
              </a:rPr>
              <a:t>NB - spell out the word FIQ, otherwise you are saying something rude in German!</a:t>
            </a:r>
          </a:p>
          <a:p>
            <a:pPr>
              <a:spcBef>
                <a:spcPts val="450"/>
              </a:spcBef>
              <a:spcAft>
                <a:spcPts val="1200"/>
              </a:spcAft>
              <a:buClrTx/>
              <a:buFontTx/>
              <a:buNone/>
              <a:tabLst>
                <a:tab pos="0" algn="l"/>
                <a:tab pos="979488" algn="l"/>
                <a:tab pos="1960563" algn="l"/>
                <a:tab pos="2941638" algn="l"/>
                <a:tab pos="3922713" algn="l"/>
                <a:tab pos="4903788" algn="l"/>
                <a:tab pos="5884863" algn="l"/>
                <a:tab pos="6865938" algn="l"/>
                <a:tab pos="7847013" algn="l"/>
                <a:tab pos="8828088" algn="l"/>
                <a:tab pos="9809163" algn="l"/>
                <a:tab pos="10790238" algn="l"/>
              </a:tabLst>
            </a:pPr>
            <a:r>
              <a:rPr lang="en-GB" sz="2400" dirty="0">
                <a:solidFill>
                  <a:srgbClr val="00234A"/>
                </a:solidFill>
                <a:latin typeface="CG Times" charset="0"/>
                <a:ea typeface="DejaVu Sans" charset="0"/>
                <a:cs typeface="DejaVu Sans" charset="0"/>
              </a:rPr>
              <a:t>One question here is what is the difference between the privileged and unprivileged modes? Well in reality very little really - the ARM core has an output signal (</a:t>
            </a:r>
            <a:r>
              <a:rPr lang="en-GB" sz="2400" dirty="0" err="1">
                <a:solidFill>
                  <a:srgbClr val="00234A"/>
                </a:solidFill>
                <a:latin typeface="CG Times" charset="0"/>
                <a:ea typeface="DejaVu Sans" charset="0"/>
                <a:cs typeface="DejaVu Sans" charset="0"/>
              </a:rPr>
              <a:t>nTRANS</a:t>
            </a:r>
            <a:r>
              <a:rPr lang="en-GB" sz="2400" dirty="0">
                <a:solidFill>
                  <a:srgbClr val="00234A"/>
                </a:solidFill>
                <a:latin typeface="CG Times" charset="0"/>
                <a:ea typeface="DejaVu Sans" charset="0"/>
                <a:cs typeface="DejaVu Sans" charset="0"/>
              </a:rPr>
              <a:t> on ARM7TDMI, </a:t>
            </a:r>
            <a:r>
              <a:rPr lang="en-GB" sz="2400" dirty="0" err="1">
                <a:solidFill>
                  <a:srgbClr val="00234A"/>
                </a:solidFill>
                <a:latin typeface="CG Times" charset="0"/>
                <a:ea typeface="DejaVu Sans" charset="0"/>
                <a:cs typeface="DejaVu Sans" charset="0"/>
              </a:rPr>
              <a:t>InTRANS</a:t>
            </a:r>
            <a:r>
              <a:rPr lang="en-GB" sz="2400" dirty="0">
                <a:solidFill>
                  <a:srgbClr val="00234A"/>
                </a:solidFill>
                <a:latin typeface="CG Times" charset="0"/>
                <a:ea typeface="DejaVu Sans" charset="0"/>
                <a:cs typeface="DejaVu Sans" charset="0"/>
              </a:rPr>
              <a:t>, </a:t>
            </a:r>
            <a:r>
              <a:rPr lang="en-GB" sz="2400" dirty="0" err="1">
                <a:solidFill>
                  <a:srgbClr val="00234A"/>
                </a:solidFill>
                <a:latin typeface="CG Times" charset="0"/>
                <a:ea typeface="DejaVu Sans" charset="0"/>
                <a:cs typeface="DejaVu Sans" charset="0"/>
              </a:rPr>
              <a:t>DnTRANS</a:t>
            </a:r>
            <a:r>
              <a:rPr lang="en-GB" sz="2400" dirty="0">
                <a:solidFill>
                  <a:srgbClr val="00234A"/>
                </a:solidFill>
                <a:latin typeface="CG Times" charset="0"/>
                <a:ea typeface="DejaVu Sans" charset="0"/>
                <a:cs typeface="DejaVu Sans" charset="0"/>
              </a:rPr>
              <a:t> on 9, or encoded as part of HPROT or BPROT in AMBA) which indicates whether the current mode is privileged or unprivileged, and this can be used, for instance, by a memory controller to only allow IO access in a privileged mode. In addition some operations are only permitted in a privileged mode, such as directly changing the mode and enabling of interrupts.</a:t>
            </a:r>
          </a:p>
          <a:p>
            <a:pPr>
              <a:spcBef>
                <a:spcPts val="450"/>
              </a:spcBef>
              <a:spcAft>
                <a:spcPts val="1200"/>
              </a:spcAft>
              <a:buClrTx/>
              <a:buFontTx/>
              <a:buNone/>
              <a:tabLst>
                <a:tab pos="0" algn="l"/>
                <a:tab pos="979488" algn="l"/>
                <a:tab pos="1960563" algn="l"/>
                <a:tab pos="2941638" algn="l"/>
                <a:tab pos="3922713" algn="l"/>
                <a:tab pos="4903788" algn="l"/>
                <a:tab pos="5884863" algn="l"/>
                <a:tab pos="6865938" algn="l"/>
                <a:tab pos="7847013" algn="l"/>
                <a:tab pos="8828088" algn="l"/>
                <a:tab pos="9809163" algn="l"/>
                <a:tab pos="10790238" algn="l"/>
              </a:tabLst>
            </a:pPr>
            <a:r>
              <a:rPr lang="en-GB" sz="2400" dirty="0">
                <a:solidFill>
                  <a:srgbClr val="00234A"/>
                </a:solidFill>
                <a:latin typeface="CG Times" charset="0"/>
                <a:ea typeface="DejaVu Sans" charset="0"/>
                <a:cs typeface="DejaVu Sans" charset="0"/>
              </a:rPr>
              <a:t>All current ARM cores implement system mode (added in architecture v4). This is simply a privileged version of user mode.  Important for re-entrant exceptions because no exceptions can cause system mode to be entered.</a:t>
            </a:r>
          </a:p>
          <a:p>
            <a:pPr>
              <a:spcBef>
                <a:spcPts val="450"/>
              </a:spcBef>
              <a:buClrTx/>
              <a:buFontTx/>
              <a:buNone/>
              <a:tabLst>
                <a:tab pos="0" algn="l"/>
                <a:tab pos="979488" algn="l"/>
                <a:tab pos="1960563" algn="l"/>
                <a:tab pos="2941638" algn="l"/>
                <a:tab pos="3922713" algn="l"/>
                <a:tab pos="4903788" algn="l"/>
                <a:tab pos="5884863" algn="l"/>
                <a:tab pos="6865938" algn="l"/>
                <a:tab pos="7847013" algn="l"/>
                <a:tab pos="8828088" algn="l"/>
                <a:tab pos="9809163" algn="l"/>
                <a:tab pos="10790238" algn="l"/>
              </a:tabLst>
            </a:pPr>
            <a:endParaRPr lang="en-GB" sz="2400" dirty="0">
              <a:solidFill>
                <a:srgbClr val="00234A"/>
              </a:solidFill>
              <a:latin typeface="CG Times" charset="0"/>
              <a:ea typeface="DejaVu Sans" charset="0"/>
              <a:cs typeface="DejaVu Sans" charset="0"/>
            </a:endParaRPr>
          </a:p>
        </p:txBody>
      </p:sp>
      <p:sp>
        <p:nvSpPr>
          <p:cNvPr id="60419" name="Rectangle 3"/>
          <p:cNvSpPr>
            <a:spLocks noGrp="1" noRot="1" noChangeAspect="1" noChangeArrowheads="1" noTextEdit="1"/>
          </p:cNvSpPr>
          <p:nvPr>
            <p:ph type="sldImg" idx="1"/>
          </p:nvPr>
        </p:nvSpPr>
        <p:spPr>
          <a:xfrm>
            <a:off x="993775" y="941388"/>
            <a:ext cx="5084763" cy="3594100"/>
          </a:xfrm>
          <a:ln/>
        </p:spPr>
      </p:sp>
    </p:spTree>
    <p:extLst>
      <p:ext uri="{BB962C8B-B14F-4D97-AF65-F5344CB8AC3E}">
        <p14:creationId xmlns:p14="http://schemas.microsoft.com/office/powerpoint/2010/main" val="4062068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Text Box 1025"/>
          <p:cNvSpPr>
            <a:spLocks noGrp="1" noChangeArrowheads="1"/>
          </p:cNvSpPr>
          <p:nvPr>
            <p:ph type="body"/>
          </p:nvPr>
        </p:nvSpPr>
        <p:spPr>
          <a:xfrm>
            <a:off x="944563" y="4873625"/>
            <a:ext cx="5197475" cy="570706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ts val="450"/>
              </a:spcBef>
              <a:spcAft>
                <a:spcPts val="1200"/>
              </a:spcAft>
              <a:buClrTx/>
              <a:buFontTx/>
              <a:buNone/>
              <a:tabLst>
                <a:tab pos="0" algn="l"/>
                <a:tab pos="979488" algn="l"/>
                <a:tab pos="1960563" algn="l"/>
                <a:tab pos="2941638" algn="l"/>
                <a:tab pos="3922713" algn="l"/>
                <a:tab pos="4903788" algn="l"/>
                <a:tab pos="5884863" algn="l"/>
                <a:tab pos="6865938" algn="l"/>
                <a:tab pos="7847013" algn="l"/>
                <a:tab pos="8828088" algn="l"/>
                <a:tab pos="9809163" algn="l"/>
                <a:tab pos="10790238" algn="l"/>
              </a:tabLst>
            </a:pPr>
            <a:r>
              <a:rPr lang="en-GB">
                <a:latin typeface="CG Times" charset="0"/>
                <a:ea typeface="DejaVu Sans" charset="0"/>
                <a:cs typeface="DejaVu Sans" charset="0"/>
              </a:rPr>
              <a:t>The Programmers Model can be split into two elements - first of all, the processor modes and secondly, the processor registers. So let’s start by looking at the modes.</a:t>
            </a:r>
          </a:p>
          <a:p>
            <a:pPr>
              <a:spcBef>
                <a:spcPts val="450"/>
              </a:spcBef>
              <a:spcAft>
                <a:spcPts val="1200"/>
              </a:spcAft>
              <a:buClrTx/>
              <a:buFontTx/>
              <a:buNone/>
              <a:tabLst>
                <a:tab pos="0" algn="l"/>
                <a:tab pos="979488" algn="l"/>
                <a:tab pos="1960563" algn="l"/>
                <a:tab pos="2941638" algn="l"/>
                <a:tab pos="3922713" algn="l"/>
                <a:tab pos="4903788" algn="l"/>
                <a:tab pos="5884863" algn="l"/>
                <a:tab pos="6865938" algn="l"/>
                <a:tab pos="7847013" algn="l"/>
                <a:tab pos="8828088" algn="l"/>
                <a:tab pos="9809163" algn="l"/>
                <a:tab pos="10790238" algn="l"/>
              </a:tabLst>
            </a:pPr>
            <a:r>
              <a:rPr lang="en-GB">
                <a:latin typeface="CG Times" charset="0"/>
                <a:ea typeface="DejaVu Sans" charset="0"/>
                <a:cs typeface="DejaVu Sans" charset="0"/>
              </a:rPr>
              <a:t>Now the typical application will run in an unprivileged mode know as “User” mode, whereas the various exception types will be dealt with in one of the privileged modes : Fast Interrupt, Supervisor, Abort, Normal Interrupt and Undefined (and we will look at what causes each of the exceptions later on).</a:t>
            </a:r>
          </a:p>
          <a:p>
            <a:pPr>
              <a:spcBef>
                <a:spcPts val="450"/>
              </a:spcBef>
              <a:spcAft>
                <a:spcPts val="1200"/>
              </a:spcAft>
              <a:buClrTx/>
              <a:buFontTx/>
              <a:buNone/>
              <a:tabLst>
                <a:tab pos="0" algn="l"/>
                <a:tab pos="979488" algn="l"/>
                <a:tab pos="1960563" algn="l"/>
                <a:tab pos="2941638" algn="l"/>
                <a:tab pos="3922713" algn="l"/>
                <a:tab pos="4903788" algn="l"/>
                <a:tab pos="5884863" algn="l"/>
                <a:tab pos="6865938" algn="l"/>
                <a:tab pos="7847013" algn="l"/>
                <a:tab pos="8828088" algn="l"/>
                <a:tab pos="9809163" algn="l"/>
                <a:tab pos="10790238" algn="l"/>
              </a:tabLst>
            </a:pPr>
            <a:r>
              <a:rPr lang="en-GB" b="1">
                <a:latin typeface="CG Times" charset="0"/>
                <a:ea typeface="DejaVu Sans" charset="0"/>
                <a:cs typeface="DejaVu Sans" charset="0"/>
              </a:rPr>
              <a:t>NB - spell out the word FIQ, otherwise you are saying something rude in German!</a:t>
            </a:r>
          </a:p>
          <a:p>
            <a:pPr>
              <a:spcBef>
                <a:spcPts val="450"/>
              </a:spcBef>
              <a:spcAft>
                <a:spcPts val="1200"/>
              </a:spcAft>
              <a:buClrTx/>
              <a:buFontTx/>
              <a:buNone/>
              <a:tabLst>
                <a:tab pos="0" algn="l"/>
                <a:tab pos="979488" algn="l"/>
                <a:tab pos="1960563" algn="l"/>
                <a:tab pos="2941638" algn="l"/>
                <a:tab pos="3922713" algn="l"/>
                <a:tab pos="4903788" algn="l"/>
                <a:tab pos="5884863" algn="l"/>
                <a:tab pos="6865938" algn="l"/>
                <a:tab pos="7847013" algn="l"/>
                <a:tab pos="8828088" algn="l"/>
                <a:tab pos="9809163" algn="l"/>
                <a:tab pos="10790238" algn="l"/>
              </a:tabLst>
            </a:pPr>
            <a:r>
              <a:rPr lang="en-GB">
                <a:latin typeface="CG Times" charset="0"/>
                <a:ea typeface="DejaVu Sans" charset="0"/>
                <a:cs typeface="DejaVu Sans" charset="0"/>
              </a:rPr>
              <a:t>One question here is what is the difference between the privileged and unprivileged modes? Well in reality very little really - the ARM core has an output signal (nTRANS on ARM7TDMI, InTRANS, DnTRANS on 9, or encoded as part of HPROT or BPROT in AMBA) which indicates whether the current mode is privileged or unprivileged, and this can be used, for instance, by a memory controller to only allow IO access in a privileged mode. In addition some operations are only permitted in a privileged mode, such as directly changing the mode and enabling of interrupts.</a:t>
            </a:r>
          </a:p>
          <a:p>
            <a:pPr>
              <a:spcBef>
                <a:spcPts val="450"/>
              </a:spcBef>
              <a:spcAft>
                <a:spcPts val="1200"/>
              </a:spcAft>
              <a:buClrTx/>
              <a:buFontTx/>
              <a:buNone/>
              <a:tabLst>
                <a:tab pos="0" algn="l"/>
                <a:tab pos="979488" algn="l"/>
                <a:tab pos="1960563" algn="l"/>
                <a:tab pos="2941638" algn="l"/>
                <a:tab pos="3922713" algn="l"/>
                <a:tab pos="4903788" algn="l"/>
                <a:tab pos="5884863" algn="l"/>
                <a:tab pos="6865938" algn="l"/>
                <a:tab pos="7847013" algn="l"/>
                <a:tab pos="8828088" algn="l"/>
                <a:tab pos="9809163" algn="l"/>
                <a:tab pos="10790238" algn="l"/>
              </a:tabLst>
            </a:pPr>
            <a:r>
              <a:rPr lang="en-GB">
                <a:latin typeface="CG Times" charset="0"/>
                <a:ea typeface="DejaVu Sans" charset="0"/>
                <a:cs typeface="DejaVu Sans" charset="0"/>
              </a:rPr>
              <a:t>All current ARM cores implement system mode (added in architecture v4). This is simply a privileged version of user mode.  Important for re-entrant exceptions because no exceptions can cause system mode to be entered.</a:t>
            </a:r>
          </a:p>
          <a:p>
            <a:pPr>
              <a:spcBef>
                <a:spcPts val="450"/>
              </a:spcBef>
              <a:buClrTx/>
              <a:buFontTx/>
              <a:buNone/>
              <a:tabLst>
                <a:tab pos="0" algn="l"/>
                <a:tab pos="979488" algn="l"/>
                <a:tab pos="1960563" algn="l"/>
                <a:tab pos="2941638" algn="l"/>
                <a:tab pos="3922713" algn="l"/>
                <a:tab pos="4903788" algn="l"/>
                <a:tab pos="5884863" algn="l"/>
                <a:tab pos="6865938" algn="l"/>
                <a:tab pos="7847013" algn="l"/>
                <a:tab pos="8828088" algn="l"/>
                <a:tab pos="9809163" algn="l"/>
                <a:tab pos="10790238" algn="l"/>
              </a:tabLst>
            </a:pPr>
            <a:endParaRPr lang="en-GB">
              <a:latin typeface="CG Times" charset="0"/>
              <a:ea typeface="DejaVu Sans" charset="0"/>
              <a:cs typeface="DejaVu Sans" charset="0"/>
            </a:endParaRPr>
          </a:p>
        </p:txBody>
      </p:sp>
      <p:sp>
        <p:nvSpPr>
          <p:cNvPr id="57347" name="Rectangle 1026"/>
          <p:cNvSpPr>
            <a:spLocks noGrp="1" noRot="1" noChangeAspect="1" noChangeArrowheads="1" noTextEdit="1"/>
          </p:cNvSpPr>
          <p:nvPr>
            <p:ph type="sldImg" idx="1"/>
          </p:nvPr>
        </p:nvSpPr>
        <p:spPr>
          <a:xfrm>
            <a:off x="993775" y="941388"/>
            <a:ext cx="5084763" cy="35941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4232561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1"/>
          <p:cNvSpPr>
            <a:spLocks noGrp="1" noRot="1" noChangeAspect="1" noChangeArrowheads="1" noTextEdit="1"/>
          </p:cNvSpPr>
          <p:nvPr>
            <p:ph type="sldImg"/>
          </p:nvPr>
        </p:nvSpPr>
        <p:spPr>
          <a:xfrm>
            <a:off x="992188" y="941388"/>
            <a:ext cx="5084762" cy="35941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515" name="Text Box 2"/>
          <p:cNvSpPr>
            <a:spLocks noGrp="1" noChangeArrowheads="1"/>
          </p:cNvSpPr>
          <p:nvPr>
            <p:ph type="body" idx="1"/>
          </p:nvPr>
        </p:nvSpPr>
        <p:spPr>
          <a:xfrm>
            <a:off x="942975" y="4873625"/>
            <a:ext cx="5199063" cy="46212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ts val="450"/>
              </a:spcBef>
              <a:buClrTx/>
              <a:buFontTx/>
              <a:buNone/>
              <a:tabLst>
                <a:tab pos="0" algn="l"/>
                <a:tab pos="979488" algn="l"/>
                <a:tab pos="1960563" algn="l"/>
                <a:tab pos="2941638" algn="l"/>
                <a:tab pos="3922713" algn="l"/>
                <a:tab pos="4903788" algn="l"/>
                <a:tab pos="5884863" algn="l"/>
                <a:tab pos="6865938" algn="l"/>
                <a:tab pos="7847013" algn="l"/>
                <a:tab pos="8828088" algn="l"/>
                <a:tab pos="9809163" algn="l"/>
                <a:tab pos="10790238" algn="l"/>
              </a:tabLst>
            </a:pPr>
            <a:r>
              <a:rPr lang="en-US">
                <a:latin typeface="Times New Roman" panose="02020603050405020304" pitchFamily="18" charset="0"/>
                <a:ea typeface="DejaVu Sans" charset="0"/>
                <a:cs typeface="DejaVu Sans" charset="0"/>
              </a:rPr>
              <a:t>Exception handling on the ARM is controlled through the use of an area of memory called the vector table. This lives (normally) at the bottom of the memory map from 0x0 to 0x1c. Within this table one word is allocated to each of the various exception types.</a:t>
            </a:r>
          </a:p>
          <a:p>
            <a:pPr>
              <a:spcBef>
                <a:spcPts val="450"/>
              </a:spcBef>
              <a:buClrTx/>
              <a:buFontTx/>
              <a:buNone/>
              <a:tabLst>
                <a:tab pos="0" algn="l"/>
                <a:tab pos="979488" algn="l"/>
                <a:tab pos="1960563" algn="l"/>
                <a:tab pos="2941638" algn="l"/>
                <a:tab pos="3922713" algn="l"/>
                <a:tab pos="4903788" algn="l"/>
                <a:tab pos="5884863" algn="l"/>
                <a:tab pos="6865938" algn="l"/>
                <a:tab pos="7847013" algn="l"/>
                <a:tab pos="8828088" algn="l"/>
                <a:tab pos="9809163" algn="l"/>
                <a:tab pos="10790238" algn="l"/>
              </a:tabLst>
            </a:pPr>
            <a:r>
              <a:rPr lang="en-US">
                <a:latin typeface="Times New Roman" panose="02020603050405020304" pitchFamily="18" charset="0"/>
                <a:ea typeface="DejaVu Sans" charset="0"/>
                <a:cs typeface="DejaVu Sans" charset="0"/>
              </a:rPr>
              <a:t>This word will contain some form of ARM instruction that should perform a branch. It does </a:t>
            </a:r>
            <a:r>
              <a:rPr lang="en-US" b="1">
                <a:latin typeface="Times New Roman" panose="02020603050405020304" pitchFamily="18" charset="0"/>
                <a:ea typeface="DejaVu Sans" charset="0"/>
                <a:cs typeface="DejaVu Sans" charset="0"/>
              </a:rPr>
              <a:t>not</a:t>
            </a:r>
            <a:r>
              <a:rPr lang="en-US">
                <a:latin typeface="Times New Roman" panose="02020603050405020304" pitchFamily="18" charset="0"/>
                <a:ea typeface="DejaVu Sans" charset="0"/>
                <a:cs typeface="DejaVu Sans" charset="0"/>
              </a:rPr>
              <a:t> contain an address.</a:t>
            </a:r>
          </a:p>
          <a:p>
            <a:pPr>
              <a:spcBef>
                <a:spcPts val="450"/>
              </a:spcBef>
              <a:buClrTx/>
              <a:buFontTx/>
              <a:buNone/>
              <a:tabLst>
                <a:tab pos="0" algn="l"/>
                <a:tab pos="979488" algn="l"/>
                <a:tab pos="1960563" algn="l"/>
                <a:tab pos="2941638" algn="l"/>
                <a:tab pos="3922713" algn="l"/>
                <a:tab pos="4903788" algn="l"/>
                <a:tab pos="5884863" algn="l"/>
                <a:tab pos="6865938" algn="l"/>
                <a:tab pos="7847013" algn="l"/>
                <a:tab pos="8828088" algn="l"/>
                <a:tab pos="9809163" algn="l"/>
                <a:tab pos="10790238" algn="l"/>
              </a:tabLst>
            </a:pPr>
            <a:r>
              <a:rPr lang="en-US">
                <a:latin typeface="Times New Roman" panose="02020603050405020304" pitchFamily="18" charset="0"/>
                <a:ea typeface="DejaVu Sans" charset="0"/>
                <a:cs typeface="DejaVu Sans" charset="0"/>
              </a:rPr>
              <a:t>Reset - executed on power on</a:t>
            </a:r>
          </a:p>
          <a:p>
            <a:pPr>
              <a:spcBef>
                <a:spcPts val="450"/>
              </a:spcBef>
              <a:buClrTx/>
              <a:buFontTx/>
              <a:buNone/>
              <a:tabLst>
                <a:tab pos="0" algn="l"/>
                <a:tab pos="979488" algn="l"/>
                <a:tab pos="1960563" algn="l"/>
                <a:tab pos="2941638" algn="l"/>
                <a:tab pos="3922713" algn="l"/>
                <a:tab pos="4903788" algn="l"/>
                <a:tab pos="5884863" algn="l"/>
                <a:tab pos="6865938" algn="l"/>
                <a:tab pos="7847013" algn="l"/>
                <a:tab pos="8828088" algn="l"/>
                <a:tab pos="9809163" algn="l"/>
                <a:tab pos="10790238" algn="l"/>
              </a:tabLst>
            </a:pPr>
            <a:r>
              <a:rPr lang="en-US">
                <a:latin typeface="Times New Roman" panose="02020603050405020304" pitchFamily="18" charset="0"/>
                <a:ea typeface="DejaVu Sans" charset="0"/>
                <a:cs typeface="DejaVu Sans" charset="0"/>
              </a:rPr>
              <a:t>Undef - when an invalid instruction reaches the execute stage of the pipeline</a:t>
            </a:r>
          </a:p>
          <a:p>
            <a:pPr>
              <a:spcBef>
                <a:spcPts val="450"/>
              </a:spcBef>
              <a:buClrTx/>
              <a:buFontTx/>
              <a:buNone/>
              <a:tabLst>
                <a:tab pos="0" algn="l"/>
                <a:tab pos="979488" algn="l"/>
                <a:tab pos="1960563" algn="l"/>
                <a:tab pos="2941638" algn="l"/>
                <a:tab pos="3922713" algn="l"/>
                <a:tab pos="4903788" algn="l"/>
                <a:tab pos="5884863" algn="l"/>
                <a:tab pos="6865938" algn="l"/>
                <a:tab pos="7847013" algn="l"/>
                <a:tab pos="8828088" algn="l"/>
                <a:tab pos="9809163" algn="l"/>
                <a:tab pos="10790238" algn="l"/>
              </a:tabLst>
            </a:pPr>
            <a:r>
              <a:rPr lang="en-US">
                <a:latin typeface="Times New Roman" panose="02020603050405020304" pitchFamily="18" charset="0"/>
                <a:ea typeface="DejaVu Sans" charset="0"/>
                <a:cs typeface="DejaVu Sans" charset="0"/>
              </a:rPr>
              <a:t>SWI - when a software interrupt instruction is executed</a:t>
            </a:r>
          </a:p>
          <a:p>
            <a:pPr>
              <a:spcBef>
                <a:spcPts val="450"/>
              </a:spcBef>
              <a:buClrTx/>
              <a:buFontTx/>
              <a:buNone/>
              <a:tabLst>
                <a:tab pos="0" algn="l"/>
                <a:tab pos="979488" algn="l"/>
                <a:tab pos="1960563" algn="l"/>
                <a:tab pos="2941638" algn="l"/>
                <a:tab pos="3922713" algn="l"/>
                <a:tab pos="4903788" algn="l"/>
                <a:tab pos="5884863" algn="l"/>
                <a:tab pos="6865938" algn="l"/>
                <a:tab pos="7847013" algn="l"/>
                <a:tab pos="8828088" algn="l"/>
                <a:tab pos="9809163" algn="l"/>
                <a:tab pos="10790238" algn="l"/>
              </a:tabLst>
            </a:pPr>
            <a:r>
              <a:rPr lang="en-US">
                <a:latin typeface="Times New Roman" panose="02020603050405020304" pitchFamily="18" charset="0"/>
                <a:ea typeface="DejaVu Sans" charset="0"/>
                <a:cs typeface="DejaVu Sans" charset="0"/>
              </a:rPr>
              <a:t>Prefetch - when an instruction is fetched from memory that is invalid for some reason, if it reaches the execute stage then this exception is taken</a:t>
            </a:r>
          </a:p>
          <a:p>
            <a:pPr>
              <a:spcBef>
                <a:spcPts val="450"/>
              </a:spcBef>
              <a:buClrTx/>
              <a:buFontTx/>
              <a:buNone/>
              <a:tabLst>
                <a:tab pos="0" algn="l"/>
                <a:tab pos="979488" algn="l"/>
                <a:tab pos="1960563" algn="l"/>
                <a:tab pos="2941638" algn="l"/>
                <a:tab pos="3922713" algn="l"/>
                <a:tab pos="4903788" algn="l"/>
                <a:tab pos="5884863" algn="l"/>
                <a:tab pos="6865938" algn="l"/>
                <a:tab pos="7847013" algn="l"/>
                <a:tab pos="8828088" algn="l"/>
                <a:tab pos="9809163" algn="l"/>
                <a:tab pos="10790238" algn="l"/>
              </a:tabLst>
            </a:pPr>
            <a:r>
              <a:rPr lang="en-US">
                <a:latin typeface="Times New Roman" panose="02020603050405020304" pitchFamily="18" charset="0"/>
                <a:ea typeface="DejaVu Sans" charset="0"/>
                <a:cs typeface="DejaVu Sans" charset="0"/>
              </a:rPr>
              <a:t>Data - if a load/store instruction tries to access an invalid memory location, then this exception is taken</a:t>
            </a:r>
          </a:p>
          <a:p>
            <a:pPr>
              <a:spcBef>
                <a:spcPts val="450"/>
              </a:spcBef>
              <a:buClrTx/>
              <a:buFontTx/>
              <a:buNone/>
              <a:tabLst>
                <a:tab pos="0" algn="l"/>
                <a:tab pos="979488" algn="l"/>
                <a:tab pos="1960563" algn="l"/>
                <a:tab pos="2941638" algn="l"/>
                <a:tab pos="3922713" algn="l"/>
                <a:tab pos="4903788" algn="l"/>
                <a:tab pos="5884863" algn="l"/>
                <a:tab pos="6865938" algn="l"/>
                <a:tab pos="7847013" algn="l"/>
                <a:tab pos="8828088" algn="l"/>
                <a:tab pos="9809163" algn="l"/>
                <a:tab pos="10790238" algn="l"/>
              </a:tabLst>
            </a:pPr>
            <a:r>
              <a:rPr lang="en-US">
                <a:latin typeface="Times New Roman" panose="02020603050405020304" pitchFamily="18" charset="0"/>
                <a:ea typeface="DejaVu Sans" charset="0"/>
                <a:cs typeface="DejaVu Sans" charset="0"/>
              </a:rPr>
              <a:t>IRQ - normal interrupt</a:t>
            </a:r>
          </a:p>
          <a:p>
            <a:pPr>
              <a:spcBef>
                <a:spcPts val="450"/>
              </a:spcBef>
              <a:buClrTx/>
              <a:buFontTx/>
              <a:buNone/>
              <a:tabLst>
                <a:tab pos="0" algn="l"/>
                <a:tab pos="979488" algn="l"/>
                <a:tab pos="1960563" algn="l"/>
                <a:tab pos="2941638" algn="l"/>
                <a:tab pos="3922713" algn="l"/>
                <a:tab pos="4903788" algn="l"/>
                <a:tab pos="5884863" algn="l"/>
                <a:tab pos="6865938" algn="l"/>
                <a:tab pos="7847013" algn="l"/>
                <a:tab pos="8828088" algn="l"/>
                <a:tab pos="9809163" algn="l"/>
                <a:tab pos="10790238" algn="l"/>
              </a:tabLst>
            </a:pPr>
            <a:r>
              <a:rPr lang="en-US">
                <a:latin typeface="Times New Roman" panose="02020603050405020304" pitchFamily="18" charset="0"/>
                <a:ea typeface="DejaVu Sans" charset="0"/>
                <a:cs typeface="DejaVu Sans" charset="0"/>
              </a:rPr>
              <a:t>FIQ - fast interrupt</a:t>
            </a:r>
          </a:p>
          <a:p>
            <a:pPr>
              <a:spcBef>
                <a:spcPts val="450"/>
              </a:spcBef>
              <a:buClrTx/>
              <a:buFontTx/>
              <a:buNone/>
              <a:tabLst>
                <a:tab pos="0" algn="l"/>
                <a:tab pos="979488" algn="l"/>
                <a:tab pos="1960563" algn="l"/>
                <a:tab pos="2941638" algn="l"/>
                <a:tab pos="3922713" algn="l"/>
                <a:tab pos="4903788" algn="l"/>
                <a:tab pos="5884863" algn="l"/>
                <a:tab pos="6865938" algn="l"/>
                <a:tab pos="7847013" algn="l"/>
                <a:tab pos="8828088" algn="l"/>
                <a:tab pos="9809163" algn="l"/>
                <a:tab pos="10790238" algn="l"/>
              </a:tabLst>
            </a:pPr>
            <a:r>
              <a:rPr lang="en-US">
                <a:latin typeface="Times New Roman" panose="02020603050405020304" pitchFamily="18" charset="0"/>
                <a:ea typeface="DejaVu Sans" charset="0"/>
                <a:cs typeface="DejaVu Sans" charset="0"/>
              </a:rPr>
              <a:t>When one of these exceptions is taken, the ARM goes through a low-overhead sequence of actions in order to invoke the appropriate exception handler.  The current instruction is always allowed to complete (except in case of Reset).</a:t>
            </a:r>
          </a:p>
          <a:p>
            <a:pPr>
              <a:spcBef>
                <a:spcPts val="450"/>
              </a:spcBef>
              <a:buClrTx/>
              <a:buFontTx/>
              <a:buNone/>
              <a:tabLst>
                <a:tab pos="0" algn="l"/>
                <a:tab pos="979488" algn="l"/>
                <a:tab pos="1960563" algn="l"/>
                <a:tab pos="2941638" algn="l"/>
                <a:tab pos="3922713" algn="l"/>
                <a:tab pos="4903788" algn="l"/>
                <a:tab pos="5884863" algn="l"/>
                <a:tab pos="6865938" algn="l"/>
                <a:tab pos="7847013" algn="l"/>
                <a:tab pos="8828088" algn="l"/>
                <a:tab pos="9809163" algn="l"/>
                <a:tab pos="10790238" algn="l"/>
              </a:tabLst>
            </a:pPr>
            <a:r>
              <a:rPr lang="en-US">
                <a:latin typeface="Times New Roman" panose="02020603050405020304" pitchFamily="18" charset="0"/>
                <a:ea typeface="DejaVu Sans" charset="0"/>
                <a:cs typeface="DejaVu Sans" charset="0"/>
              </a:rPr>
              <a:t>IRQ is disabled on entry to all exceptions; FIQ is also disabled on entry to Reset and FIQ.</a:t>
            </a:r>
          </a:p>
        </p:txBody>
      </p:sp>
    </p:spTree>
    <p:extLst>
      <p:ext uri="{BB962C8B-B14F-4D97-AF65-F5344CB8AC3E}">
        <p14:creationId xmlns:p14="http://schemas.microsoft.com/office/powerpoint/2010/main" val="29944086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1025"/>
          <p:cNvSpPr>
            <a:spLocks noGrp="1" noRot="1" noChangeAspect="1" noChangeArrowheads="1" noTextEdit="1"/>
          </p:cNvSpPr>
          <p:nvPr>
            <p:ph type="sldImg"/>
          </p:nvPr>
        </p:nvSpPr>
        <p:spPr>
          <a:xfrm>
            <a:off x="992188" y="941388"/>
            <a:ext cx="5084762" cy="35941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1" name="Text Box 1026"/>
          <p:cNvSpPr>
            <a:spLocks noGrp="1" noChangeArrowheads="1"/>
          </p:cNvSpPr>
          <p:nvPr>
            <p:ph type="body" idx="1"/>
          </p:nvPr>
        </p:nvSpPr>
        <p:spPr>
          <a:xfrm>
            <a:off x="942975" y="4873625"/>
            <a:ext cx="5199063" cy="46212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ts val="450"/>
              </a:spcBef>
              <a:buClrTx/>
              <a:buFontTx/>
              <a:buNone/>
              <a:tabLst>
                <a:tab pos="0" algn="l"/>
                <a:tab pos="979488" algn="l"/>
                <a:tab pos="1960563" algn="l"/>
                <a:tab pos="2941638" algn="l"/>
                <a:tab pos="3922713" algn="l"/>
                <a:tab pos="4903788" algn="l"/>
                <a:tab pos="5884863" algn="l"/>
                <a:tab pos="6865938" algn="l"/>
                <a:tab pos="7847013" algn="l"/>
                <a:tab pos="8828088" algn="l"/>
                <a:tab pos="9809163" algn="l"/>
                <a:tab pos="10790238" algn="l"/>
              </a:tabLst>
            </a:pPr>
            <a:r>
              <a:rPr lang="en-US">
                <a:latin typeface="Times New Roman" panose="02020603050405020304" pitchFamily="18" charset="0"/>
                <a:ea typeface="DejaVu Sans" charset="0"/>
                <a:cs typeface="DejaVu Sans" charset="0"/>
              </a:rPr>
              <a:t>ARM is designed to efficiently access memory using a single memory access cycle.  So word accesses must be on a word address boundary, halfword accesses must be on a halfword address boundary.  This includes instruction fetches.</a:t>
            </a:r>
          </a:p>
          <a:p>
            <a:pPr>
              <a:spcBef>
                <a:spcPts val="450"/>
              </a:spcBef>
              <a:buClrTx/>
              <a:buFontTx/>
              <a:buNone/>
              <a:tabLst>
                <a:tab pos="0" algn="l"/>
                <a:tab pos="979488" algn="l"/>
                <a:tab pos="1960563" algn="l"/>
                <a:tab pos="2941638" algn="l"/>
                <a:tab pos="3922713" algn="l"/>
                <a:tab pos="4903788" algn="l"/>
                <a:tab pos="5884863" algn="l"/>
                <a:tab pos="6865938" algn="l"/>
                <a:tab pos="7847013" algn="l"/>
                <a:tab pos="8828088" algn="l"/>
                <a:tab pos="9809163" algn="l"/>
                <a:tab pos="10790238" algn="l"/>
              </a:tabLst>
            </a:pPr>
            <a:r>
              <a:rPr lang="en-US">
                <a:latin typeface="Times New Roman" panose="02020603050405020304" pitchFamily="18" charset="0"/>
                <a:ea typeface="DejaVu Sans" charset="0"/>
                <a:cs typeface="DejaVu Sans" charset="0"/>
              </a:rPr>
              <a:t>Point out that strictly, the bottom bits of the PC simply do not exist within the ARM core - hence they are ‘undefined’.  Memory system must ignore these for instruction fetches.</a:t>
            </a:r>
          </a:p>
          <a:p>
            <a:pPr>
              <a:spcBef>
                <a:spcPts val="450"/>
              </a:spcBef>
              <a:buClrTx/>
              <a:buFontTx/>
              <a:buNone/>
              <a:tabLst>
                <a:tab pos="0" algn="l"/>
                <a:tab pos="979488" algn="l"/>
                <a:tab pos="1960563" algn="l"/>
                <a:tab pos="2941638" algn="l"/>
                <a:tab pos="3922713" algn="l"/>
                <a:tab pos="4903788" algn="l"/>
                <a:tab pos="5884863" algn="l"/>
                <a:tab pos="6865938" algn="l"/>
                <a:tab pos="7847013" algn="l"/>
                <a:tab pos="8828088" algn="l"/>
                <a:tab pos="9809163" algn="l"/>
                <a:tab pos="10790238" algn="l"/>
              </a:tabLst>
            </a:pPr>
            <a:r>
              <a:rPr lang="en-US">
                <a:latin typeface="Times New Roman" panose="02020603050405020304" pitchFamily="18" charset="0"/>
                <a:ea typeface="DejaVu Sans" charset="0"/>
                <a:cs typeface="DejaVu Sans" charset="0"/>
              </a:rPr>
              <a:t>In Jazelle state, the processor doesn’t perform 8-bit fetches from memory.  Instead it does aligned 32-bit fetches (4-byte prefetching) which is more efficient.  Note we don’t mention the PC in Jazelle state because the ‘Jazelle PC’ is actually stored in r14 - this is technical detail that is not relevant as it is completely hidden by the Jazelle support code.</a:t>
            </a:r>
          </a:p>
          <a:p>
            <a:pPr>
              <a:spcBef>
                <a:spcPts val="450"/>
              </a:spcBef>
              <a:buClrTx/>
              <a:buFontTx/>
              <a:buNone/>
              <a:tabLst>
                <a:tab pos="0" algn="l"/>
                <a:tab pos="979488" algn="l"/>
                <a:tab pos="1960563" algn="l"/>
                <a:tab pos="2941638" algn="l"/>
                <a:tab pos="3922713" algn="l"/>
                <a:tab pos="4903788" algn="l"/>
                <a:tab pos="5884863" algn="l"/>
                <a:tab pos="6865938" algn="l"/>
                <a:tab pos="7847013" algn="l"/>
                <a:tab pos="8828088" algn="l"/>
                <a:tab pos="9809163" algn="l"/>
                <a:tab pos="10790238" algn="l"/>
              </a:tabLst>
            </a:pPr>
            <a:endParaRPr lang="en-US">
              <a:latin typeface="Times New Roman" panose="02020603050405020304" pitchFamily="18" charset="0"/>
              <a:ea typeface="DejaVu Sans" charset="0"/>
              <a:cs typeface="DejaVu Sans" charset="0"/>
            </a:endParaRPr>
          </a:p>
          <a:p>
            <a:pPr>
              <a:spcBef>
                <a:spcPts val="450"/>
              </a:spcBef>
              <a:buClrTx/>
              <a:buFontTx/>
              <a:buNone/>
              <a:tabLst>
                <a:tab pos="0" algn="l"/>
                <a:tab pos="979488" algn="l"/>
                <a:tab pos="1960563" algn="l"/>
                <a:tab pos="2941638" algn="l"/>
                <a:tab pos="3922713" algn="l"/>
                <a:tab pos="4903788" algn="l"/>
                <a:tab pos="5884863" algn="l"/>
                <a:tab pos="6865938" algn="l"/>
                <a:tab pos="7847013" algn="l"/>
                <a:tab pos="8828088" algn="l"/>
                <a:tab pos="9809163" algn="l"/>
                <a:tab pos="10790238" algn="l"/>
              </a:tabLst>
            </a:pPr>
            <a:endParaRPr lang="en-US">
              <a:latin typeface="Times New Roman" panose="02020603050405020304" pitchFamily="18" charset="0"/>
              <a:ea typeface="DejaVu Sans" charset="0"/>
              <a:cs typeface="DejaVu Sans" charset="0"/>
            </a:endParaRPr>
          </a:p>
        </p:txBody>
      </p:sp>
    </p:spTree>
    <p:extLst>
      <p:ext uri="{BB962C8B-B14F-4D97-AF65-F5344CB8AC3E}">
        <p14:creationId xmlns:p14="http://schemas.microsoft.com/office/powerpoint/2010/main" val="34916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786" y="7052733"/>
            <a:ext cx="10690616" cy="5037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4" y="6979478"/>
            <a:ext cx="10690616" cy="70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962406" y="836253"/>
            <a:ext cx="8822055" cy="3929380"/>
          </a:xfrm>
        </p:spPr>
        <p:txBody>
          <a:bodyPr anchor="b">
            <a:normAutofit/>
          </a:bodyPr>
          <a:lstStyle>
            <a:lvl1pPr algn="l">
              <a:lnSpc>
                <a:spcPct val="85000"/>
              </a:lnSpc>
              <a:defRPr sz="8815" spc="-55"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964836" y="4909434"/>
            <a:ext cx="8822055" cy="1259417"/>
          </a:xfrm>
        </p:spPr>
        <p:txBody>
          <a:bodyPr lIns="91440" rIns="91440">
            <a:normAutofit/>
          </a:bodyPr>
          <a:lstStyle>
            <a:lvl1pPr marL="0" indent="0" algn="l">
              <a:buNone/>
              <a:defRPr sz="2645" cap="all" spc="220" baseline="0">
                <a:solidFill>
                  <a:schemeClr val="tx2"/>
                </a:solidFill>
                <a:latin typeface="+mj-lt"/>
              </a:defRPr>
            </a:lvl1pPr>
            <a:lvl2pPr marL="503789" indent="0" algn="ctr">
              <a:buNone/>
              <a:defRPr sz="2645"/>
            </a:lvl2pPr>
            <a:lvl3pPr marL="1007577" indent="0" algn="ctr">
              <a:buNone/>
              <a:defRPr sz="2645"/>
            </a:lvl3pPr>
            <a:lvl4pPr marL="1511366" indent="0" algn="ctr">
              <a:buNone/>
              <a:defRPr sz="2204"/>
            </a:lvl4pPr>
            <a:lvl5pPr marL="2015155" indent="0" algn="ctr">
              <a:buNone/>
              <a:defRPr sz="2204"/>
            </a:lvl5pPr>
            <a:lvl6pPr marL="2518943" indent="0" algn="ctr">
              <a:buNone/>
              <a:defRPr sz="2204"/>
            </a:lvl6pPr>
            <a:lvl7pPr marL="3022732" indent="0" algn="ctr">
              <a:buNone/>
              <a:defRPr sz="2204"/>
            </a:lvl7pPr>
            <a:lvl8pPr marL="3526521" indent="0" algn="ctr">
              <a:buNone/>
              <a:defRPr sz="2204"/>
            </a:lvl8pPr>
            <a:lvl9pPr marL="4030309" indent="0" algn="ctr">
              <a:buNone/>
              <a:defRPr sz="2204"/>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cxnSp>
        <p:nvCxnSpPr>
          <p:cNvPr id="9" name="Straight Connector 8"/>
          <p:cNvCxnSpPr/>
          <p:nvPr/>
        </p:nvCxnSpPr>
        <p:spPr>
          <a:xfrm>
            <a:off x="1059217" y="4785783"/>
            <a:ext cx="866165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2000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441247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786" y="7052733"/>
            <a:ext cx="10690616" cy="5037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4" y="6979478"/>
            <a:ext cx="10690616" cy="70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7652465" y="454296"/>
            <a:ext cx="2305764" cy="634655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35172" y="454296"/>
            <a:ext cx="6783626" cy="6346554"/>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025307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32"/>
        <p:cNvGrpSpPr/>
        <p:nvPr/>
      </p:nvGrpSpPr>
      <p:grpSpPr>
        <a:xfrm>
          <a:off x="0" y="0"/>
          <a:ext cx="0" cy="0"/>
          <a:chOff x="0" y="0"/>
          <a:chExt cx="0" cy="0"/>
        </a:xfrm>
      </p:grpSpPr>
      <p:sp>
        <p:nvSpPr>
          <p:cNvPr id="35" name="Google Shape;35;p6"/>
          <p:cNvSpPr txBox="1">
            <a:spLocks noGrp="1"/>
          </p:cNvSpPr>
          <p:nvPr>
            <p:ph type="title"/>
          </p:nvPr>
        </p:nvSpPr>
        <p:spPr>
          <a:xfrm>
            <a:off x="274176" y="845487"/>
            <a:ext cx="2393034" cy="584863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r>
              <a:rPr lang="en-US"/>
              <a:t>Click to edit Master title style</a:t>
            </a:r>
            <a:endParaRPr/>
          </a:p>
        </p:txBody>
      </p:sp>
      <p:sp>
        <p:nvSpPr>
          <p:cNvPr id="36" name="Google Shape;36;p6"/>
          <p:cNvSpPr txBox="1">
            <a:spLocks noGrp="1"/>
          </p:cNvSpPr>
          <p:nvPr>
            <p:ph type="body" idx="1"/>
          </p:nvPr>
        </p:nvSpPr>
        <p:spPr>
          <a:xfrm>
            <a:off x="3614314" y="845487"/>
            <a:ext cx="6544445" cy="5848630"/>
          </a:xfrm>
          <a:prstGeom prst="rect">
            <a:avLst/>
          </a:prstGeom>
        </p:spPr>
        <p:txBody>
          <a:bodyPr spcFirstLastPara="1" wrap="square" lIns="91425" tIns="91425" rIns="91425" bIns="91425" anchor="t" anchorCtr="0">
            <a:noAutofit/>
          </a:bodyPr>
          <a:lstStyle>
            <a:lvl1pPr marL="534650" lvl="0" indent="-371285">
              <a:spcBef>
                <a:spcPts val="702"/>
              </a:spcBef>
              <a:spcAft>
                <a:spcPts val="0"/>
              </a:spcAft>
              <a:buSzPts val="1400"/>
              <a:buChar char="▪"/>
              <a:defRPr/>
            </a:lvl1pPr>
            <a:lvl2pPr marL="1069299" lvl="1" indent="-371285">
              <a:spcBef>
                <a:spcPts val="0"/>
              </a:spcBef>
              <a:spcAft>
                <a:spcPts val="0"/>
              </a:spcAft>
              <a:buSzPts val="1400"/>
              <a:buChar char="-"/>
              <a:defRPr/>
            </a:lvl2pPr>
            <a:lvl3pPr marL="1603949" lvl="2" indent="-371285">
              <a:spcBef>
                <a:spcPts val="0"/>
              </a:spcBef>
              <a:spcAft>
                <a:spcPts val="0"/>
              </a:spcAft>
              <a:buSzPts val="1400"/>
              <a:buChar char="-"/>
              <a:defRPr/>
            </a:lvl3pPr>
            <a:lvl4pPr marL="2138599" lvl="3" indent="-371285">
              <a:spcBef>
                <a:spcPts val="0"/>
              </a:spcBef>
              <a:spcAft>
                <a:spcPts val="0"/>
              </a:spcAft>
              <a:buSzPts val="1400"/>
              <a:buChar char="-"/>
              <a:defRPr/>
            </a:lvl4pPr>
            <a:lvl5pPr marL="2673248" lvl="4" indent="-371285">
              <a:spcBef>
                <a:spcPts val="0"/>
              </a:spcBef>
              <a:spcAft>
                <a:spcPts val="0"/>
              </a:spcAft>
              <a:buSzPts val="1400"/>
              <a:buChar char="-"/>
              <a:defRPr/>
            </a:lvl5pPr>
            <a:lvl6pPr marL="3207898" lvl="5" indent="-371285">
              <a:spcBef>
                <a:spcPts val="0"/>
              </a:spcBef>
              <a:spcAft>
                <a:spcPts val="0"/>
              </a:spcAft>
              <a:buSzPts val="1400"/>
              <a:buChar char="-"/>
              <a:defRPr/>
            </a:lvl6pPr>
            <a:lvl7pPr marL="3742548" lvl="6" indent="-371285">
              <a:spcBef>
                <a:spcPts val="0"/>
              </a:spcBef>
              <a:spcAft>
                <a:spcPts val="0"/>
              </a:spcAft>
              <a:buSzPts val="1400"/>
              <a:buChar char="-"/>
              <a:defRPr/>
            </a:lvl7pPr>
            <a:lvl8pPr marL="4277197" lvl="7" indent="-371285">
              <a:spcBef>
                <a:spcPts val="0"/>
              </a:spcBef>
              <a:spcAft>
                <a:spcPts val="0"/>
              </a:spcAft>
              <a:buSzPts val="1400"/>
              <a:buChar char="-"/>
              <a:defRPr/>
            </a:lvl8pPr>
            <a:lvl9pPr marL="4811847" lvl="8" indent="-371285">
              <a:spcBef>
                <a:spcPts val="0"/>
              </a:spcBef>
              <a:spcAft>
                <a:spcPts val="0"/>
              </a:spcAft>
              <a:buSzPts val="1400"/>
              <a:buChar char="-"/>
              <a:defRPr/>
            </a:lvl9pPr>
          </a:lstStyle>
          <a:p>
            <a:pPr lvl="0"/>
            <a:r>
              <a:rPr lang="en-US"/>
              <a:t>Click to edit Master text styles</a:t>
            </a:r>
          </a:p>
        </p:txBody>
      </p:sp>
      <p:sp>
        <p:nvSpPr>
          <p:cNvPr id="37" name="Google Shape;37;p6"/>
          <p:cNvSpPr txBox="1">
            <a:spLocks noGrp="1"/>
          </p:cNvSpPr>
          <p:nvPr>
            <p:ph type="sldNum" idx="12"/>
          </p:nvPr>
        </p:nvSpPr>
        <p:spPr>
          <a:xfrm>
            <a:off x="10006684" y="6978176"/>
            <a:ext cx="641674" cy="578252"/>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B6F15528-21DE-4FAA-801E-634DDDAF4B2B}" type="slidenum">
              <a:rPr lang="en-US" smtClean="0"/>
              <a:t>‹#›</a:t>
            </a:fld>
            <a:endParaRPr lang="en-US"/>
          </a:p>
        </p:txBody>
      </p:sp>
    </p:spTree>
    <p:extLst>
      <p:ext uri="{BB962C8B-B14F-4D97-AF65-F5344CB8AC3E}">
        <p14:creationId xmlns:p14="http://schemas.microsoft.com/office/powerpoint/2010/main" val="298290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smtClean="0"/>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629918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786" y="7052733"/>
            <a:ext cx="10690616" cy="5037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4" y="6979478"/>
            <a:ext cx="10690616" cy="70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62406" y="836253"/>
            <a:ext cx="8822055" cy="3929380"/>
          </a:xfrm>
        </p:spPr>
        <p:txBody>
          <a:bodyPr anchor="b" anchorCtr="0">
            <a:normAutofit/>
          </a:bodyPr>
          <a:lstStyle>
            <a:lvl1pPr>
              <a:lnSpc>
                <a:spcPct val="85000"/>
              </a:lnSpc>
              <a:defRPr sz="8815"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962406" y="4906687"/>
            <a:ext cx="8822055" cy="1259417"/>
          </a:xfrm>
        </p:spPr>
        <p:txBody>
          <a:bodyPr lIns="91440" rIns="91440" anchor="t" anchorCtr="0">
            <a:normAutofit/>
          </a:bodyPr>
          <a:lstStyle>
            <a:lvl1pPr marL="0" indent="0">
              <a:buNone/>
              <a:defRPr sz="2645" cap="all" spc="220" baseline="0">
                <a:solidFill>
                  <a:schemeClr val="tx2"/>
                </a:solidFill>
                <a:latin typeface="+mj-lt"/>
              </a:defRPr>
            </a:lvl1pPr>
            <a:lvl2pPr marL="503789" indent="0">
              <a:buNone/>
              <a:defRPr sz="1983">
                <a:solidFill>
                  <a:schemeClr val="tx1">
                    <a:tint val="75000"/>
                  </a:schemeClr>
                </a:solidFill>
              </a:defRPr>
            </a:lvl2pPr>
            <a:lvl3pPr marL="1007577" indent="0">
              <a:buNone/>
              <a:defRPr sz="1763">
                <a:solidFill>
                  <a:schemeClr val="tx1">
                    <a:tint val="75000"/>
                  </a:schemeClr>
                </a:solidFill>
              </a:defRPr>
            </a:lvl3pPr>
            <a:lvl4pPr marL="1511366" indent="0">
              <a:buNone/>
              <a:defRPr sz="1543">
                <a:solidFill>
                  <a:schemeClr val="tx1">
                    <a:tint val="75000"/>
                  </a:schemeClr>
                </a:solidFill>
              </a:defRPr>
            </a:lvl4pPr>
            <a:lvl5pPr marL="2015155" indent="0">
              <a:buNone/>
              <a:defRPr sz="1543">
                <a:solidFill>
                  <a:schemeClr val="tx1">
                    <a:tint val="75000"/>
                  </a:schemeClr>
                </a:solidFill>
              </a:defRPr>
            </a:lvl5pPr>
            <a:lvl6pPr marL="2518943" indent="0">
              <a:buNone/>
              <a:defRPr sz="1543">
                <a:solidFill>
                  <a:schemeClr val="tx1">
                    <a:tint val="75000"/>
                  </a:schemeClr>
                </a:solidFill>
              </a:defRPr>
            </a:lvl6pPr>
            <a:lvl7pPr marL="3022732" indent="0">
              <a:buNone/>
              <a:defRPr sz="1543">
                <a:solidFill>
                  <a:schemeClr val="tx1">
                    <a:tint val="75000"/>
                  </a:schemeClr>
                </a:solidFill>
              </a:defRPr>
            </a:lvl7pPr>
            <a:lvl8pPr marL="3526521" indent="0">
              <a:buNone/>
              <a:defRPr sz="1543">
                <a:solidFill>
                  <a:schemeClr val="tx1">
                    <a:tint val="75000"/>
                  </a:schemeClr>
                </a:solidFill>
              </a:defRPr>
            </a:lvl8pPr>
            <a:lvl9pPr marL="4030309"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cxnSp>
        <p:nvCxnSpPr>
          <p:cNvPr id="9" name="Straight Connector 8"/>
          <p:cNvCxnSpPr/>
          <p:nvPr/>
        </p:nvCxnSpPr>
        <p:spPr>
          <a:xfrm>
            <a:off x="1059217" y="4785783"/>
            <a:ext cx="866165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6914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962406" y="315796"/>
            <a:ext cx="8822055" cy="159851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62406" y="2033727"/>
            <a:ext cx="4330827" cy="44331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453634" y="2033726"/>
            <a:ext cx="4330827" cy="44331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11/1/2022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928363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962406" y="315796"/>
            <a:ext cx="8822055" cy="15985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962406" y="2034076"/>
            <a:ext cx="4330827" cy="811274"/>
          </a:xfrm>
        </p:spPr>
        <p:txBody>
          <a:bodyPr lIns="91440" rIns="91440" anchor="ctr">
            <a:normAutofit/>
          </a:bodyPr>
          <a:lstStyle>
            <a:lvl1pPr marL="0" indent="0">
              <a:buNone/>
              <a:defRPr sz="2204" b="0" cap="all" baseline="0">
                <a:solidFill>
                  <a:schemeClr val="tx2"/>
                </a:solidFill>
              </a:defRPr>
            </a:lvl1pPr>
            <a:lvl2pPr marL="503789" indent="0">
              <a:buNone/>
              <a:defRPr sz="2204" b="1"/>
            </a:lvl2pPr>
            <a:lvl3pPr marL="1007577" indent="0">
              <a:buNone/>
              <a:defRPr sz="1983" b="1"/>
            </a:lvl3pPr>
            <a:lvl4pPr marL="1511366" indent="0">
              <a:buNone/>
              <a:defRPr sz="1763" b="1"/>
            </a:lvl4pPr>
            <a:lvl5pPr marL="2015155" indent="0">
              <a:buNone/>
              <a:defRPr sz="1763" b="1"/>
            </a:lvl5pPr>
            <a:lvl6pPr marL="2518943" indent="0">
              <a:buNone/>
              <a:defRPr sz="1763" b="1"/>
            </a:lvl6pPr>
            <a:lvl7pPr marL="3022732" indent="0">
              <a:buNone/>
              <a:defRPr sz="1763" b="1"/>
            </a:lvl7pPr>
            <a:lvl8pPr marL="3526521" indent="0">
              <a:buNone/>
              <a:defRPr sz="1763" b="1"/>
            </a:lvl8pPr>
            <a:lvl9pPr marL="4030309" indent="0">
              <a:buNone/>
              <a:defRPr sz="1763" b="1"/>
            </a:lvl9pPr>
          </a:lstStyle>
          <a:p>
            <a:pPr lvl="0"/>
            <a:r>
              <a:rPr lang="en-US"/>
              <a:t>Click to edit Master text styles</a:t>
            </a:r>
          </a:p>
        </p:txBody>
      </p:sp>
      <p:sp>
        <p:nvSpPr>
          <p:cNvPr id="4" name="Content Placeholder 3"/>
          <p:cNvSpPr>
            <a:spLocks noGrp="1"/>
          </p:cNvSpPr>
          <p:nvPr>
            <p:ph sz="half" idx="2"/>
          </p:nvPr>
        </p:nvSpPr>
        <p:spPr>
          <a:xfrm>
            <a:off x="962406" y="2845350"/>
            <a:ext cx="4330827" cy="36215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453634" y="2034076"/>
            <a:ext cx="4330827" cy="811274"/>
          </a:xfrm>
        </p:spPr>
        <p:txBody>
          <a:bodyPr lIns="91440" rIns="91440" anchor="ctr">
            <a:normAutofit/>
          </a:bodyPr>
          <a:lstStyle>
            <a:lvl1pPr marL="0" indent="0">
              <a:buNone/>
              <a:defRPr sz="2204" b="0" cap="all" baseline="0">
                <a:solidFill>
                  <a:schemeClr val="tx2"/>
                </a:solidFill>
              </a:defRPr>
            </a:lvl1pPr>
            <a:lvl2pPr marL="503789" indent="0">
              <a:buNone/>
              <a:defRPr sz="2204" b="1"/>
            </a:lvl2pPr>
            <a:lvl3pPr marL="1007577" indent="0">
              <a:buNone/>
              <a:defRPr sz="1983" b="1"/>
            </a:lvl3pPr>
            <a:lvl4pPr marL="1511366" indent="0">
              <a:buNone/>
              <a:defRPr sz="1763" b="1"/>
            </a:lvl4pPr>
            <a:lvl5pPr marL="2015155" indent="0">
              <a:buNone/>
              <a:defRPr sz="1763" b="1"/>
            </a:lvl5pPr>
            <a:lvl6pPr marL="2518943" indent="0">
              <a:buNone/>
              <a:defRPr sz="1763" b="1"/>
            </a:lvl6pPr>
            <a:lvl7pPr marL="3022732" indent="0">
              <a:buNone/>
              <a:defRPr sz="1763" b="1"/>
            </a:lvl7pPr>
            <a:lvl8pPr marL="3526521" indent="0">
              <a:buNone/>
              <a:defRPr sz="1763" b="1"/>
            </a:lvl8pPr>
            <a:lvl9pPr marL="4030309" indent="0">
              <a:buNone/>
              <a:defRPr sz="1763" b="1"/>
            </a:lvl9pPr>
          </a:lstStyle>
          <a:p>
            <a:pPr lvl="0"/>
            <a:r>
              <a:rPr lang="en-US"/>
              <a:t>Click to edit Master text styles</a:t>
            </a:r>
          </a:p>
        </p:txBody>
      </p:sp>
      <p:sp>
        <p:nvSpPr>
          <p:cNvPr id="6" name="Content Placeholder 5"/>
          <p:cNvSpPr>
            <a:spLocks noGrp="1"/>
          </p:cNvSpPr>
          <p:nvPr>
            <p:ph sz="quarter" idx="4"/>
          </p:nvPr>
        </p:nvSpPr>
        <p:spPr>
          <a:xfrm>
            <a:off x="5453634" y="2845349"/>
            <a:ext cx="4330827" cy="36215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808293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505235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786" y="7052733"/>
            <a:ext cx="10690616" cy="5037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4" y="6979478"/>
            <a:ext cx="10690616" cy="70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11/1/2022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512577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3552881" cy="7556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543479" y="0"/>
            <a:ext cx="56140" cy="7556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01002" y="654896"/>
            <a:ext cx="2807018" cy="2518833"/>
          </a:xfrm>
        </p:spPr>
        <p:txBody>
          <a:bodyPr anchor="b">
            <a:normAutofit/>
          </a:bodyPr>
          <a:lstStyle>
            <a:lvl1pPr>
              <a:defRPr sz="3967"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210526" y="806027"/>
            <a:ext cx="5694236" cy="57933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01002" y="3224107"/>
            <a:ext cx="2807018" cy="3723294"/>
          </a:xfrm>
        </p:spPr>
        <p:txBody>
          <a:bodyPr lIns="91440" rIns="91440">
            <a:normAutofit/>
          </a:bodyPr>
          <a:lstStyle>
            <a:lvl1pPr marL="0" indent="0">
              <a:buNone/>
              <a:defRPr sz="1653">
                <a:solidFill>
                  <a:srgbClr val="FFFFFF"/>
                </a:solidFill>
              </a:defRPr>
            </a:lvl1pPr>
            <a:lvl2pPr marL="503789" indent="0">
              <a:buNone/>
              <a:defRPr sz="1322"/>
            </a:lvl2pPr>
            <a:lvl3pPr marL="1007577" indent="0">
              <a:buNone/>
              <a:defRPr sz="1102"/>
            </a:lvl3pPr>
            <a:lvl4pPr marL="1511366" indent="0">
              <a:buNone/>
              <a:defRPr sz="992"/>
            </a:lvl4pPr>
            <a:lvl5pPr marL="2015155" indent="0">
              <a:buNone/>
              <a:defRPr sz="992"/>
            </a:lvl5pPr>
            <a:lvl6pPr marL="2518943" indent="0">
              <a:buNone/>
              <a:defRPr sz="992"/>
            </a:lvl6pPr>
            <a:lvl7pPr marL="3022732" indent="0">
              <a:buNone/>
              <a:defRPr sz="992"/>
            </a:lvl7pPr>
            <a:lvl8pPr marL="3526521" indent="0">
              <a:buNone/>
              <a:defRPr sz="992"/>
            </a:lvl8pPr>
            <a:lvl9pPr marL="4030309" indent="0">
              <a:buNone/>
              <a:defRPr sz="992"/>
            </a:lvl9pPr>
          </a:lstStyle>
          <a:p>
            <a:pPr lvl="0"/>
            <a:r>
              <a:rPr lang="en-US"/>
              <a:t>Click to edit Master text styles</a:t>
            </a:r>
          </a:p>
        </p:txBody>
      </p:sp>
      <p:sp>
        <p:nvSpPr>
          <p:cNvPr id="5" name="Date Placeholder 4"/>
          <p:cNvSpPr>
            <a:spLocks noGrp="1"/>
          </p:cNvSpPr>
          <p:nvPr>
            <p:ph type="dt" sz="half" idx="10"/>
          </p:nvPr>
        </p:nvSpPr>
        <p:spPr>
          <a:xfrm>
            <a:off x="408293" y="7117728"/>
            <a:ext cx="2296652" cy="402314"/>
          </a:xfrm>
        </p:spPr>
        <p:txBody>
          <a:bodyPr/>
          <a:lstStyle>
            <a:lvl1pPr algn="l">
              <a:defRPr/>
            </a:lvl1pPr>
          </a:lstStyle>
          <a:p>
            <a:fld id="{B61BEF0D-F0BB-DE4B-95CE-6DB70DBA9567}" type="datetimeFigureOut">
              <a:rPr lang="en-US" smtClean="0"/>
              <a:pPr/>
              <a:t>11/1/2022</a:t>
            </a:fld>
            <a:endParaRPr lang="en-US" dirty="0"/>
          </a:p>
        </p:txBody>
      </p:sp>
      <p:sp>
        <p:nvSpPr>
          <p:cNvPr id="6" name="Footer Placeholder 5"/>
          <p:cNvSpPr>
            <a:spLocks noGrp="1"/>
          </p:cNvSpPr>
          <p:nvPr>
            <p:ph type="ftr" sz="quarter" idx="11"/>
          </p:nvPr>
        </p:nvSpPr>
        <p:spPr>
          <a:xfrm>
            <a:off x="4210526" y="7117728"/>
            <a:ext cx="4076859" cy="40231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3111155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457472"/>
            <a:ext cx="10690616" cy="20990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4" y="5415686"/>
            <a:ext cx="10690616" cy="70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62406" y="5591810"/>
            <a:ext cx="8875522" cy="906780"/>
          </a:xfrm>
        </p:spPr>
        <p:txBody>
          <a:bodyPr tIns="0" bIns="0" anchor="b">
            <a:noAutofit/>
          </a:bodyPr>
          <a:lstStyle>
            <a:lvl1pPr>
              <a:defRPr sz="3967"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0693387" cy="5415686"/>
          </a:xfrm>
          <a:solidFill>
            <a:schemeClr val="bg2">
              <a:lumMod val="90000"/>
            </a:schemeClr>
          </a:solidFill>
        </p:spPr>
        <p:txBody>
          <a:bodyPr lIns="457200" tIns="457200" anchor="t"/>
          <a:lstStyle>
            <a:lvl1pPr marL="0" indent="0">
              <a:buNone/>
              <a:defRPr sz="3526"/>
            </a:lvl1pPr>
            <a:lvl2pPr marL="503789" indent="0">
              <a:buNone/>
              <a:defRPr sz="3085"/>
            </a:lvl2pPr>
            <a:lvl3pPr marL="1007577" indent="0">
              <a:buNone/>
              <a:defRPr sz="2645"/>
            </a:lvl3pPr>
            <a:lvl4pPr marL="1511366" indent="0">
              <a:buNone/>
              <a:defRPr sz="2204"/>
            </a:lvl4pPr>
            <a:lvl5pPr marL="2015155" indent="0">
              <a:buNone/>
              <a:defRPr sz="2204"/>
            </a:lvl5pPr>
            <a:lvl6pPr marL="2518943" indent="0">
              <a:buNone/>
              <a:defRPr sz="2204"/>
            </a:lvl6pPr>
            <a:lvl7pPr marL="3022732" indent="0">
              <a:buNone/>
              <a:defRPr sz="2204"/>
            </a:lvl7pPr>
            <a:lvl8pPr marL="3526521" indent="0">
              <a:buNone/>
              <a:defRPr sz="2204"/>
            </a:lvl8pPr>
            <a:lvl9pPr marL="4030309" indent="0">
              <a:buNone/>
              <a:defRPr sz="2204"/>
            </a:lvl9pPr>
          </a:lstStyle>
          <a:p>
            <a:r>
              <a:rPr lang="en-US"/>
              <a:t>Click icon to add picture</a:t>
            </a:r>
            <a:endParaRPr lang="en-US" dirty="0"/>
          </a:p>
        </p:txBody>
      </p:sp>
      <p:sp>
        <p:nvSpPr>
          <p:cNvPr id="4" name="Text Placeholder 3"/>
          <p:cNvSpPr>
            <a:spLocks noGrp="1"/>
          </p:cNvSpPr>
          <p:nvPr>
            <p:ph type="body" sz="half" idx="2"/>
          </p:nvPr>
        </p:nvSpPr>
        <p:spPr>
          <a:xfrm>
            <a:off x="962406" y="6508665"/>
            <a:ext cx="8875522" cy="654897"/>
          </a:xfrm>
        </p:spPr>
        <p:txBody>
          <a:bodyPr lIns="91440" tIns="0" rIns="91440" bIns="0">
            <a:normAutofit/>
          </a:bodyPr>
          <a:lstStyle>
            <a:lvl1pPr marL="0" indent="0">
              <a:spcBef>
                <a:spcPts val="0"/>
              </a:spcBef>
              <a:spcAft>
                <a:spcPts val="661"/>
              </a:spcAft>
              <a:buNone/>
              <a:defRPr sz="1653">
                <a:solidFill>
                  <a:srgbClr val="FFFFFF"/>
                </a:solidFill>
              </a:defRPr>
            </a:lvl1pPr>
            <a:lvl2pPr marL="503789" indent="0">
              <a:buNone/>
              <a:defRPr sz="1322"/>
            </a:lvl2pPr>
            <a:lvl3pPr marL="1007577" indent="0">
              <a:buNone/>
              <a:defRPr sz="1102"/>
            </a:lvl3pPr>
            <a:lvl4pPr marL="1511366" indent="0">
              <a:buNone/>
              <a:defRPr sz="992"/>
            </a:lvl4pPr>
            <a:lvl5pPr marL="2015155" indent="0">
              <a:buNone/>
              <a:defRPr sz="992"/>
            </a:lvl5pPr>
            <a:lvl6pPr marL="2518943" indent="0">
              <a:buNone/>
              <a:defRPr sz="992"/>
            </a:lvl6pPr>
            <a:lvl7pPr marL="3022732" indent="0">
              <a:buNone/>
              <a:defRPr sz="992"/>
            </a:lvl7pPr>
            <a:lvl8pPr marL="3526521" indent="0">
              <a:buNone/>
              <a:defRPr sz="992"/>
            </a:lvl8pPr>
            <a:lvl9pPr marL="4030309" indent="0">
              <a:buNone/>
              <a:defRPr sz="992"/>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438942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052733"/>
            <a:ext cx="10693401" cy="5037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979478"/>
            <a:ext cx="10693401" cy="732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62406" y="315796"/>
            <a:ext cx="8822055" cy="159851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62405" y="2033725"/>
            <a:ext cx="8822056" cy="4433147"/>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62408" y="7117728"/>
            <a:ext cx="2168387" cy="402314"/>
          </a:xfrm>
          <a:prstGeom prst="rect">
            <a:avLst/>
          </a:prstGeom>
        </p:spPr>
        <p:txBody>
          <a:bodyPr vert="horz" lIns="91440" tIns="45720" rIns="91440" bIns="45720" rtlCol="0" anchor="ctr"/>
          <a:lstStyle>
            <a:lvl1pPr algn="l">
              <a:defRPr sz="992">
                <a:solidFill>
                  <a:srgbClr val="FFFFFF"/>
                </a:solidFill>
              </a:defRPr>
            </a:lvl1pPr>
          </a:lstStyle>
          <a:p>
            <a:fld id="{B61BEF0D-F0BB-DE4B-95CE-6DB70DBA9567}" type="datetimeFigureOut">
              <a:rPr lang="en-US" smtClean="0"/>
              <a:pPr/>
              <a:t>11/1/2022</a:t>
            </a:fld>
            <a:endParaRPr lang="en-US" dirty="0"/>
          </a:p>
        </p:txBody>
      </p:sp>
      <p:sp>
        <p:nvSpPr>
          <p:cNvPr id="5" name="Footer Placeholder 4"/>
          <p:cNvSpPr>
            <a:spLocks noGrp="1"/>
          </p:cNvSpPr>
          <p:nvPr>
            <p:ph type="ftr" sz="quarter" idx="3"/>
          </p:nvPr>
        </p:nvSpPr>
        <p:spPr>
          <a:xfrm>
            <a:off x="3233092" y="7117728"/>
            <a:ext cx="4230001" cy="402314"/>
          </a:xfrm>
          <a:prstGeom prst="rect">
            <a:avLst/>
          </a:prstGeom>
        </p:spPr>
        <p:txBody>
          <a:bodyPr vert="horz" lIns="91440" tIns="45720" rIns="91440" bIns="45720" rtlCol="0" anchor="ctr"/>
          <a:lstStyle>
            <a:lvl1pPr algn="ctr">
              <a:defRPr sz="992"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8683528" y="7117728"/>
            <a:ext cx="1150756" cy="402314"/>
          </a:xfrm>
          <a:prstGeom prst="rect">
            <a:avLst/>
          </a:prstGeom>
        </p:spPr>
        <p:txBody>
          <a:bodyPr vert="horz" lIns="91440" tIns="45720" rIns="91440" bIns="45720" rtlCol="0" anchor="ctr"/>
          <a:lstStyle>
            <a:lvl1pPr algn="r">
              <a:defRPr sz="1157">
                <a:solidFill>
                  <a:srgbClr val="FFFFFF"/>
                </a:solidFill>
              </a:defRPr>
            </a:lvl1pPr>
          </a:lstStyle>
          <a:p>
            <a:fld id="{B6F15528-21DE-4FAA-801E-634DDDAF4B2B}" type="slidenum">
              <a:rPr lang="en-US" smtClean="0"/>
              <a:t>‹#›</a:t>
            </a:fld>
            <a:endParaRPr lang="en-US"/>
          </a:p>
        </p:txBody>
      </p:sp>
      <p:cxnSp>
        <p:nvCxnSpPr>
          <p:cNvPr id="10" name="Straight Connector 9"/>
          <p:cNvCxnSpPr/>
          <p:nvPr/>
        </p:nvCxnSpPr>
        <p:spPr>
          <a:xfrm>
            <a:off x="1046827" y="1914848"/>
            <a:ext cx="8741855"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215475"/>
      </p:ext>
    </p:extLst>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 id="2147483868" r:id="rId12"/>
  </p:sldLayoutIdLst>
  <p:transition>
    <p:fade thruBlk="1"/>
  </p:transition>
  <p:txStyles>
    <p:titleStyle>
      <a:lvl1pPr algn="l" defTabSz="1007577" rtl="0" eaLnBrk="1" latinLnBrk="0" hangingPunct="1">
        <a:lnSpc>
          <a:spcPct val="85000"/>
        </a:lnSpc>
        <a:spcBef>
          <a:spcPct val="0"/>
        </a:spcBef>
        <a:buNone/>
        <a:defRPr sz="5289" kern="1200" spc="-55" baseline="0">
          <a:solidFill>
            <a:schemeClr val="tx1">
              <a:lumMod val="75000"/>
              <a:lumOff val="25000"/>
            </a:schemeClr>
          </a:solidFill>
          <a:latin typeface="+mj-lt"/>
          <a:ea typeface="+mj-ea"/>
          <a:cs typeface="+mj-cs"/>
        </a:defRPr>
      </a:lvl1pPr>
    </p:titleStyle>
    <p:bodyStyle>
      <a:lvl1pPr marL="100758" indent="-100758" algn="l" defTabSz="1007577" rtl="0" eaLnBrk="1" latinLnBrk="0" hangingPunct="1">
        <a:lnSpc>
          <a:spcPct val="90000"/>
        </a:lnSpc>
        <a:spcBef>
          <a:spcPts val="1322"/>
        </a:spcBef>
        <a:spcAft>
          <a:spcPts val="220"/>
        </a:spcAft>
        <a:buClr>
          <a:schemeClr val="accent1"/>
        </a:buClr>
        <a:buSzPct val="100000"/>
        <a:buFont typeface="Calibri" panose="020F0502020204030204" pitchFamily="34" charset="0"/>
        <a:buChar char=" "/>
        <a:defRPr sz="2204" kern="1200">
          <a:solidFill>
            <a:schemeClr val="tx1">
              <a:lumMod val="75000"/>
              <a:lumOff val="25000"/>
            </a:schemeClr>
          </a:solidFill>
          <a:latin typeface="+mn-lt"/>
          <a:ea typeface="+mn-ea"/>
          <a:cs typeface="+mn-cs"/>
        </a:defRPr>
      </a:lvl1pPr>
      <a:lvl2pPr marL="423182" indent="-201515" algn="l" defTabSz="1007577" rtl="0" eaLnBrk="1" latinLnBrk="0" hangingPunct="1">
        <a:lnSpc>
          <a:spcPct val="90000"/>
        </a:lnSpc>
        <a:spcBef>
          <a:spcPts val="220"/>
        </a:spcBef>
        <a:spcAft>
          <a:spcPts val="441"/>
        </a:spcAft>
        <a:buClr>
          <a:schemeClr val="accent1"/>
        </a:buClr>
        <a:buFont typeface="Calibri" pitchFamily="34" charset="0"/>
        <a:buChar char="◦"/>
        <a:defRPr sz="1983" kern="1200">
          <a:solidFill>
            <a:schemeClr val="tx1">
              <a:lumMod val="75000"/>
              <a:lumOff val="25000"/>
            </a:schemeClr>
          </a:solidFill>
          <a:latin typeface="+mn-lt"/>
          <a:ea typeface="+mn-ea"/>
          <a:cs typeface="+mn-cs"/>
        </a:defRPr>
      </a:lvl2pPr>
      <a:lvl3pPr marL="624698" indent="-201515" algn="l" defTabSz="1007577" rtl="0" eaLnBrk="1" latinLnBrk="0" hangingPunct="1">
        <a:lnSpc>
          <a:spcPct val="90000"/>
        </a:lnSpc>
        <a:spcBef>
          <a:spcPts val="220"/>
        </a:spcBef>
        <a:spcAft>
          <a:spcPts val="441"/>
        </a:spcAft>
        <a:buClr>
          <a:schemeClr val="accent1"/>
        </a:buClr>
        <a:buFont typeface="Calibri" pitchFamily="34" charset="0"/>
        <a:buChar char="◦"/>
        <a:defRPr sz="1543" kern="1200">
          <a:solidFill>
            <a:schemeClr val="tx1">
              <a:lumMod val="75000"/>
              <a:lumOff val="25000"/>
            </a:schemeClr>
          </a:solidFill>
          <a:latin typeface="+mn-lt"/>
          <a:ea typeface="+mn-ea"/>
          <a:cs typeface="+mn-cs"/>
        </a:defRPr>
      </a:lvl3pPr>
      <a:lvl4pPr marL="826213" indent="-201515" algn="l" defTabSz="1007577" rtl="0" eaLnBrk="1" latinLnBrk="0" hangingPunct="1">
        <a:lnSpc>
          <a:spcPct val="90000"/>
        </a:lnSpc>
        <a:spcBef>
          <a:spcPts val="220"/>
        </a:spcBef>
        <a:spcAft>
          <a:spcPts val="441"/>
        </a:spcAft>
        <a:buClr>
          <a:schemeClr val="accent1"/>
        </a:buClr>
        <a:buFont typeface="Calibri" pitchFamily="34" charset="0"/>
        <a:buChar char="◦"/>
        <a:defRPr sz="1543" kern="1200">
          <a:solidFill>
            <a:schemeClr val="tx1">
              <a:lumMod val="75000"/>
              <a:lumOff val="25000"/>
            </a:schemeClr>
          </a:solidFill>
          <a:latin typeface="+mn-lt"/>
          <a:ea typeface="+mn-ea"/>
          <a:cs typeface="+mn-cs"/>
        </a:defRPr>
      </a:lvl4pPr>
      <a:lvl5pPr marL="1027729" indent="-201515" algn="l" defTabSz="1007577" rtl="0" eaLnBrk="1" latinLnBrk="0" hangingPunct="1">
        <a:lnSpc>
          <a:spcPct val="90000"/>
        </a:lnSpc>
        <a:spcBef>
          <a:spcPts val="220"/>
        </a:spcBef>
        <a:spcAft>
          <a:spcPts val="441"/>
        </a:spcAft>
        <a:buClr>
          <a:schemeClr val="accent1"/>
        </a:buClr>
        <a:buFont typeface="Calibri" pitchFamily="34" charset="0"/>
        <a:buChar char="◦"/>
        <a:defRPr sz="1543" kern="1200">
          <a:solidFill>
            <a:schemeClr val="tx1">
              <a:lumMod val="75000"/>
              <a:lumOff val="25000"/>
            </a:schemeClr>
          </a:solidFill>
          <a:latin typeface="+mn-lt"/>
          <a:ea typeface="+mn-ea"/>
          <a:cs typeface="+mn-cs"/>
        </a:defRPr>
      </a:lvl5pPr>
      <a:lvl6pPr marL="1212090" indent="-251894" algn="l" defTabSz="1007577" rtl="0" eaLnBrk="1" latinLnBrk="0" hangingPunct="1">
        <a:lnSpc>
          <a:spcPct val="90000"/>
        </a:lnSpc>
        <a:spcBef>
          <a:spcPts val="220"/>
        </a:spcBef>
        <a:spcAft>
          <a:spcPts val="441"/>
        </a:spcAft>
        <a:buClr>
          <a:schemeClr val="accent1"/>
        </a:buClr>
        <a:buFont typeface="Calibri" pitchFamily="34" charset="0"/>
        <a:buChar char="◦"/>
        <a:defRPr sz="1543" kern="1200">
          <a:solidFill>
            <a:schemeClr val="tx1">
              <a:lumMod val="75000"/>
              <a:lumOff val="25000"/>
            </a:schemeClr>
          </a:solidFill>
          <a:latin typeface="+mn-lt"/>
          <a:ea typeface="+mn-ea"/>
          <a:cs typeface="+mn-cs"/>
        </a:defRPr>
      </a:lvl6pPr>
      <a:lvl7pPr marL="1432470" indent="-251894" algn="l" defTabSz="1007577" rtl="0" eaLnBrk="1" latinLnBrk="0" hangingPunct="1">
        <a:lnSpc>
          <a:spcPct val="90000"/>
        </a:lnSpc>
        <a:spcBef>
          <a:spcPts val="220"/>
        </a:spcBef>
        <a:spcAft>
          <a:spcPts val="441"/>
        </a:spcAft>
        <a:buClr>
          <a:schemeClr val="accent1"/>
        </a:buClr>
        <a:buFont typeface="Calibri" pitchFamily="34" charset="0"/>
        <a:buChar char="◦"/>
        <a:defRPr sz="1543" kern="1200">
          <a:solidFill>
            <a:schemeClr val="tx1">
              <a:lumMod val="75000"/>
              <a:lumOff val="25000"/>
            </a:schemeClr>
          </a:solidFill>
          <a:latin typeface="+mn-lt"/>
          <a:ea typeface="+mn-ea"/>
          <a:cs typeface="+mn-cs"/>
        </a:defRPr>
      </a:lvl7pPr>
      <a:lvl8pPr marL="1652850" indent="-251894" algn="l" defTabSz="1007577" rtl="0" eaLnBrk="1" latinLnBrk="0" hangingPunct="1">
        <a:lnSpc>
          <a:spcPct val="90000"/>
        </a:lnSpc>
        <a:spcBef>
          <a:spcPts val="220"/>
        </a:spcBef>
        <a:spcAft>
          <a:spcPts val="441"/>
        </a:spcAft>
        <a:buClr>
          <a:schemeClr val="accent1"/>
        </a:buClr>
        <a:buFont typeface="Calibri" pitchFamily="34" charset="0"/>
        <a:buChar char="◦"/>
        <a:defRPr sz="1543" kern="1200">
          <a:solidFill>
            <a:schemeClr val="tx1">
              <a:lumMod val="75000"/>
              <a:lumOff val="25000"/>
            </a:schemeClr>
          </a:solidFill>
          <a:latin typeface="+mn-lt"/>
          <a:ea typeface="+mn-ea"/>
          <a:cs typeface="+mn-cs"/>
        </a:defRPr>
      </a:lvl8pPr>
      <a:lvl9pPr marL="1873230" indent="-251894" algn="l" defTabSz="1007577" rtl="0" eaLnBrk="1" latinLnBrk="0" hangingPunct="1">
        <a:lnSpc>
          <a:spcPct val="90000"/>
        </a:lnSpc>
        <a:spcBef>
          <a:spcPts val="220"/>
        </a:spcBef>
        <a:spcAft>
          <a:spcPts val="441"/>
        </a:spcAft>
        <a:buClr>
          <a:schemeClr val="accent1"/>
        </a:buClr>
        <a:buFont typeface="Calibri" pitchFamily="34" charset="0"/>
        <a:buChar char="◦"/>
        <a:defRPr sz="1543" kern="1200">
          <a:solidFill>
            <a:schemeClr val="tx1">
              <a:lumMod val="75000"/>
              <a:lumOff val="25000"/>
            </a:schemeClr>
          </a:solidFill>
          <a:latin typeface="+mn-lt"/>
          <a:ea typeface="+mn-ea"/>
          <a:cs typeface="+mn-cs"/>
        </a:defRPr>
      </a:lvl9pPr>
    </p:bodyStyle>
    <p:otherStyle>
      <a:defPPr>
        <a:defRPr lang="en-US"/>
      </a:defPPr>
      <a:lvl1pPr marL="0" algn="l" defTabSz="1007577" rtl="0" eaLnBrk="1" latinLnBrk="0" hangingPunct="1">
        <a:defRPr sz="1983" kern="1200">
          <a:solidFill>
            <a:schemeClr val="tx1"/>
          </a:solidFill>
          <a:latin typeface="+mn-lt"/>
          <a:ea typeface="+mn-ea"/>
          <a:cs typeface="+mn-cs"/>
        </a:defRPr>
      </a:lvl1pPr>
      <a:lvl2pPr marL="503789" algn="l" defTabSz="1007577" rtl="0" eaLnBrk="1" latinLnBrk="0" hangingPunct="1">
        <a:defRPr sz="1983" kern="1200">
          <a:solidFill>
            <a:schemeClr val="tx1"/>
          </a:solidFill>
          <a:latin typeface="+mn-lt"/>
          <a:ea typeface="+mn-ea"/>
          <a:cs typeface="+mn-cs"/>
        </a:defRPr>
      </a:lvl2pPr>
      <a:lvl3pPr marL="1007577" algn="l" defTabSz="1007577" rtl="0" eaLnBrk="1" latinLnBrk="0" hangingPunct="1">
        <a:defRPr sz="1983" kern="1200">
          <a:solidFill>
            <a:schemeClr val="tx1"/>
          </a:solidFill>
          <a:latin typeface="+mn-lt"/>
          <a:ea typeface="+mn-ea"/>
          <a:cs typeface="+mn-cs"/>
        </a:defRPr>
      </a:lvl3pPr>
      <a:lvl4pPr marL="1511366" algn="l" defTabSz="1007577" rtl="0" eaLnBrk="1" latinLnBrk="0" hangingPunct="1">
        <a:defRPr sz="1983" kern="1200">
          <a:solidFill>
            <a:schemeClr val="tx1"/>
          </a:solidFill>
          <a:latin typeface="+mn-lt"/>
          <a:ea typeface="+mn-ea"/>
          <a:cs typeface="+mn-cs"/>
        </a:defRPr>
      </a:lvl4pPr>
      <a:lvl5pPr marL="2015155" algn="l" defTabSz="1007577" rtl="0" eaLnBrk="1" latinLnBrk="0" hangingPunct="1">
        <a:defRPr sz="1983" kern="1200">
          <a:solidFill>
            <a:schemeClr val="tx1"/>
          </a:solidFill>
          <a:latin typeface="+mn-lt"/>
          <a:ea typeface="+mn-ea"/>
          <a:cs typeface="+mn-cs"/>
        </a:defRPr>
      </a:lvl5pPr>
      <a:lvl6pPr marL="2518943" algn="l" defTabSz="1007577" rtl="0" eaLnBrk="1" latinLnBrk="0" hangingPunct="1">
        <a:defRPr sz="1983" kern="1200">
          <a:solidFill>
            <a:schemeClr val="tx1"/>
          </a:solidFill>
          <a:latin typeface="+mn-lt"/>
          <a:ea typeface="+mn-ea"/>
          <a:cs typeface="+mn-cs"/>
        </a:defRPr>
      </a:lvl6pPr>
      <a:lvl7pPr marL="3022732" algn="l" defTabSz="1007577" rtl="0" eaLnBrk="1" latinLnBrk="0" hangingPunct="1">
        <a:defRPr sz="1983" kern="1200">
          <a:solidFill>
            <a:schemeClr val="tx1"/>
          </a:solidFill>
          <a:latin typeface="+mn-lt"/>
          <a:ea typeface="+mn-ea"/>
          <a:cs typeface="+mn-cs"/>
        </a:defRPr>
      </a:lvl7pPr>
      <a:lvl8pPr marL="3526521" algn="l" defTabSz="1007577" rtl="0" eaLnBrk="1" latinLnBrk="0" hangingPunct="1">
        <a:defRPr sz="1983" kern="1200">
          <a:solidFill>
            <a:schemeClr val="tx1"/>
          </a:solidFill>
          <a:latin typeface="+mn-lt"/>
          <a:ea typeface="+mn-ea"/>
          <a:cs typeface="+mn-cs"/>
        </a:defRPr>
      </a:lvl8pPr>
      <a:lvl9pPr marL="4030309" algn="l" defTabSz="1007577" rtl="0" eaLnBrk="1" latinLnBrk="0" hangingPunct="1">
        <a:defRPr sz="198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114452" y="2842146"/>
            <a:ext cx="4425191" cy="1333785"/>
          </a:xfrm>
          <a:prstGeom prst="rect">
            <a:avLst/>
          </a:prstGeom>
        </p:spPr>
        <p:txBody>
          <a:bodyPr vert="horz" wrap="square" lIns="0" tIns="0" rIns="0" bIns="0" rtlCol="0">
            <a:spAutoFit/>
          </a:bodyPr>
          <a:lstStyle/>
          <a:p>
            <a:pPr marL="0" marR="0">
              <a:lnSpc>
                <a:spcPts val="4502"/>
              </a:lnSpc>
              <a:spcBef>
                <a:spcPts val="0"/>
              </a:spcBef>
              <a:spcAft>
                <a:spcPts val="0"/>
              </a:spcAft>
            </a:pPr>
            <a:r>
              <a:rPr sz="4000" dirty="0">
                <a:solidFill>
                  <a:srgbClr val="000000"/>
                </a:solidFill>
                <a:latin typeface="HFKMMQ+Garamond"/>
                <a:cs typeface="HFKMMQ+Garamond"/>
              </a:rPr>
              <a:t>ARM Architecture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162261" y="240302"/>
            <a:ext cx="10369151" cy="68580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1026220" y="470797"/>
            <a:ext cx="4743307" cy="443198"/>
          </a:xfrm>
          <a:prstGeom prst="rect">
            <a:avLst/>
          </a:prstGeom>
        </p:spPr>
        <p:txBody>
          <a:bodyPr vert="horz" wrap="square" lIns="0" tIns="0" rIns="0" bIns="0" rtlCol="0">
            <a:spAutoFit/>
          </a:bodyPr>
          <a:lstStyle/>
          <a:p>
            <a:pPr marL="0" marR="0" defTabSz="1007577">
              <a:lnSpc>
                <a:spcPct val="80000"/>
              </a:lnSpc>
              <a:spcBef>
                <a:spcPct val="0"/>
              </a:spcBef>
              <a:spcAft>
                <a:spcPts val="0"/>
              </a:spcAft>
            </a:pPr>
            <a:r>
              <a:rPr sz="3600" cap="all" spc="110" dirty="0">
                <a:latin typeface="Tw Cen MT  (Headings)"/>
              </a:rPr>
              <a:t>ARM features</a:t>
            </a:r>
          </a:p>
        </p:txBody>
      </p:sp>
      <p:sp>
        <p:nvSpPr>
          <p:cNvPr id="4" name="object 4"/>
          <p:cNvSpPr txBox="1"/>
          <p:nvPr/>
        </p:nvSpPr>
        <p:spPr>
          <a:xfrm>
            <a:off x="1323473" y="1455295"/>
            <a:ext cx="7960908" cy="946593"/>
          </a:xfrm>
          <a:prstGeom prst="rect">
            <a:avLst/>
          </a:prstGeom>
        </p:spPr>
        <p:txBody>
          <a:bodyPr vert="horz" wrap="square" lIns="0" tIns="0" rIns="0" bIns="0" rtlCol="0">
            <a:spAutoFit/>
          </a:bodyPr>
          <a:lstStyle/>
          <a:p>
            <a:pPr marL="0" marR="0">
              <a:lnSpc>
                <a:spcPts val="3253"/>
              </a:lnSpc>
              <a:spcBef>
                <a:spcPts val="0"/>
              </a:spcBef>
              <a:spcAft>
                <a:spcPts val="0"/>
              </a:spcAft>
            </a:pPr>
            <a:r>
              <a:rPr sz="2800" dirty="0">
                <a:solidFill>
                  <a:srgbClr val="000000"/>
                </a:solidFill>
                <a:latin typeface="WCGLMR+TrebuchetMS"/>
                <a:cs typeface="WCGLMR+TrebuchetMS"/>
              </a:rPr>
              <a:t>•</a:t>
            </a:r>
            <a:r>
              <a:rPr sz="2800" spc="385" dirty="0">
                <a:solidFill>
                  <a:srgbClr val="000000"/>
                </a:solidFill>
                <a:latin typeface="WCGLMR+TrebuchetMS"/>
                <a:cs typeface="WCGLMR+TrebuchetMS"/>
              </a:rPr>
              <a:t> </a:t>
            </a:r>
            <a:r>
              <a:rPr sz="2800" dirty="0">
                <a:solidFill>
                  <a:srgbClr val="000000"/>
                </a:solidFill>
                <a:latin typeface="WCGLMR+TrebuchetMS"/>
                <a:cs typeface="WCGLMR+TrebuchetMS"/>
              </a:rPr>
              <a:t>Different</a:t>
            </a:r>
            <a:r>
              <a:rPr sz="2800" spc="-18" dirty="0">
                <a:solidFill>
                  <a:srgbClr val="000000"/>
                </a:solidFill>
                <a:latin typeface="WCGLMR+TrebuchetMS"/>
                <a:cs typeface="WCGLMR+TrebuchetMS"/>
              </a:rPr>
              <a:t> </a:t>
            </a:r>
            <a:r>
              <a:rPr sz="2800" dirty="0">
                <a:solidFill>
                  <a:srgbClr val="000000"/>
                </a:solidFill>
                <a:latin typeface="WCGLMR+TrebuchetMS"/>
                <a:cs typeface="WCGLMR+TrebuchetMS"/>
              </a:rPr>
              <a:t>from</a:t>
            </a:r>
            <a:r>
              <a:rPr sz="2800" spc="-18" dirty="0">
                <a:solidFill>
                  <a:srgbClr val="000000"/>
                </a:solidFill>
                <a:latin typeface="WCGLMR+TrebuchetMS"/>
                <a:cs typeface="WCGLMR+TrebuchetMS"/>
              </a:rPr>
              <a:t> </a:t>
            </a:r>
            <a:r>
              <a:rPr sz="2800" dirty="0">
                <a:solidFill>
                  <a:srgbClr val="000000"/>
                </a:solidFill>
                <a:latin typeface="WCGLMR+TrebuchetMS"/>
                <a:cs typeface="WCGLMR+TrebuchetMS"/>
              </a:rPr>
              <a:t>pure</a:t>
            </a:r>
            <a:r>
              <a:rPr sz="2800" spc="-18" dirty="0">
                <a:solidFill>
                  <a:srgbClr val="000000"/>
                </a:solidFill>
                <a:latin typeface="WCGLMR+TrebuchetMS"/>
                <a:cs typeface="WCGLMR+TrebuchetMS"/>
              </a:rPr>
              <a:t> </a:t>
            </a:r>
            <a:r>
              <a:rPr sz="2800" dirty="0">
                <a:solidFill>
                  <a:srgbClr val="000000"/>
                </a:solidFill>
                <a:latin typeface="WCGLMR+TrebuchetMS"/>
                <a:cs typeface="WCGLMR+TrebuchetMS"/>
              </a:rPr>
              <a:t>RISC</a:t>
            </a:r>
            <a:r>
              <a:rPr sz="2800" spc="-18" dirty="0">
                <a:solidFill>
                  <a:srgbClr val="000000"/>
                </a:solidFill>
                <a:latin typeface="WCGLMR+TrebuchetMS"/>
                <a:cs typeface="WCGLMR+TrebuchetMS"/>
              </a:rPr>
              <a:t> </a:t>
            </a:r>
            <a:r>
              <a:rPr sz="2800" dirty="0">
                <a:solidFill>
                  <a:srgbClr val="000000"/>
                </a:solidFill>
                <a:latin typeface="WCGLMR+TrebuchetMS"/>
                <a:cs typeface="WCGLMR+TrebuchetMS"/>
              </a:rPr>
              <a:t>in</a:t>
            </a:r>
            <a:r>
              <a:rPr sz="2800" spc="-18" dirty="0">
                <a:solidFill>
                  <a:srgbClr val="000000"/>
                </a:solidFill>
                <a:latin typeface="WCGLMR+TrebuchetMS"/>
                <a:cs typeface="WCGLMR+TrebuchetMS"/>
              </a:rPr>
              <a:t> </a:t>
            </a:r>
            <a:r>
              <a:rPr sz="2800" dirty="0">
                <a:solidFill>
                  <a:srgbClr val="000000"/>
                </a:solidFill>
                <a:latin typeface="WCGLMR+TrebuchetMS"/>
                <a:cs typeface="WCGLMR+TrebuchetMS"/>
              </a:rPr>
              <a:t>several</a:t>
            </a:r>
            <a:r>
              <a:rPr sz="2800" spc="-18" dirty="0">
                <a:solidFill>
                  <a:srgbClr val="000000"/>
                </a:solidFill>
                <a:latin typeface="WCGLMR+TrebuchetMS"/>
                <a:cs typeface="WCGLMR+TrebuchetMS"/>
              </a:rPr>
              <a:t> </a:t>
            </a:r>
            <a:r>
              <a:rPr sz="2800" dirty="0">
                <a:solidFill>
                  <a:srgbClr val="000000"/>
                </a:solidFill>
                <a:latin typeface="WCGLMR+TrebuchetMS"/>
                <a:cs typeface="WCGLMR+TrebuchetMS"/>
              </a:rPr>
              <a:t>ways:</a:t>
            </a:r>
          </a:p>
        </p:txBody>
      </p:sp>
      <p:sp>
        <p:nvSpPr>
          <p:cNvPr id="5" name="object 5"/>
          <p:cNvSpPr txBox="1"/>
          <p:nvPr/>
        </p:nvSpPr>
        <p:spPr>
          <a:xfrm>
            <a:off x="843359" y="2068542"/>
            <a:ext cx="9137291" cy="730969"/>
          </a:xfrm>
          <a:prstGeom prst="rect">
            <a:avLst/>
          </a:prstGeom>
        </p:spPr>
        <p:txBody>
          <a:bodyPr vert="horz" wrap="square" lIns="0" tIns="0" rIns="0" bIns="0" rtlCol="0">
            <a:spAutoFit/>
          </a:bodyPr>
          <a:lstStyle/>
          <a:p>
            <a:pPr marL="0" marR="0">
              <a:lnSpc>
                <a:spcPts val="2786"/>
              </a:lnSpc>
              <a:spcBef>
                <a:spcPts val="0"/>
              </a:spcBef>
              <a:spcAft>
                <a:spcPts val="0"/>
              </a:spcAft>
            </a:pPr>
            <a:r>
              <a:rPr sz="2400" dirty="0">
                <a:solidFill>
                  <a:srgbClr val="000000"/>
                </a:solidFill>
                <a:latin typeface="WCGLMR+TrebuchetMS"/>
                <a:cs typeface="WCGLMR+TrebuchetMS"/>
              </a:rPr>
              <a:t>–</a:t>
            </a:r>
            <a:r>
              <a:rPr sz="2400" spc="646" dirty="0">
                <a:solidFill>
                  <a:srgbClr val="000000"/>
                </a:solidFill>
                <a:latin typeface="WCGLMR+TrebuchetMS"/>
                <a:cs typeface="WCGLMR+TrebuchetMS"/>
              </a:rPr>
              <a:t> </a:t>
            </a:r>
            <a:r>
              <a:rPr sz="2400" dirty="0">
                <a:solidFill>
                  <a:srgbClr val="000000"/>
                </a:solidFill>
                <a:latin typeface="WCGLMR+TrebuchetMS"/>
                <a:cs typeface="WCGLMR+TrebuchetMS"/>
              </a:rPr>
              <a:t>Variable</a:t>
            </a:r>
            <a:r>
              <a:rPr sz="2400" spc="20" dirty="0">
                <a:solidFill>
                  <a:srgbClr val="000000"/>
                </a:solidFill>
                <a:latin typeface="WCGLMR+TrebuchetMS"/>
                <a:cs typeface="WCGLMR+TrebuchetMS"/>
              </a:rPr>
              <a:t> </a:t>
            </a:r>
            <a:r>
              <a:rPr sz="2400" dirty="0">
                <a:solidFill>
                  <a:srgbClr val="000000"/>
                </a:solidFill>
                <a:latin typeface="WCGLMR+TrebuchetMS"/>
                <a:cs typeface="WCGLMR+TrebuchetMS"/>
              </a:rPr>
              <a:t>cycle</a:t>
            </a:r>
            <a:r>
              <a:rPr sz="2400" spc="14" dirty="0">
                <a:solidFill>
                  <a:srgbClr val="000000"/>
                </a:solidFill>
                <a:latin typeface="WCGLMR+TrebuchetMS"/>
                <a:cs typeface="WCGLMR+TrebuchetMS"/>
              </a:rPr>
              <a:t> </a:t>
            </a:r>
            <a:r>
              <a:rPr sz="2400" dirty="0">
                <a:solidFill>
                  <a:srgbClr val="000000"/>
                </a:solidFill>
                <a:latin typeface="WCGLMR+TrebuchetMS"/>
                <a:cs typeface="WCGLMR+TrebuchetMS"/>
              </a:rPr>
              <a:t>execution</a:t>
            </a:r>
            <a:r>
              <a:rPr sz="2400" spc="10" dirty="0">
                <a:solidFill>
                  <a:srgbClr val="000000"/>
                </a:solidFill>
                <a:latin typeface="WCGLMR+TrebuchetMS"/>
                <a:cs typeface="WCGLMR+TrebuchetMS"/>
              </a:rPr>
              <a:t> </a:t>
            </a:r>
            <a:r>
              <a:rPr sz="2400" dirty="0">
                <a:solidFill>
                  <a:srgbClr val="000000"/>
                </a:solidFill>
                <a:latin typeface="WCGLMR+TrebuchetMS"/>
                <a:cs typeface="WCGLMR+TrebuchetMS"/>
              </a:rPr>
              <a:t>for certain</a:t>
            </a:r>
            <a:r>
              <a:rPr sz="2400" spc="17" dirty="0">
                <a:solidFill>
                  <a:srgbClr val="000000"/>
                </a:solidFill>
                <a:latin typeface="WCGLMR+TrebuchetMS"/>
                <a:cs typeface="WCGLMR+TrebuchetMS"/>
              </a:rPr>
              <a:t> </a:t>
            </a:r>
            <a:r>
              <a:rPr sz="2400" dirty="0">
                <a:solidFill>
                  <a:srgbClr val="000000"/>
                </a:solidFill>
                <a:latin typeface="WCGLMR+TrebuchetMS"/>
                <a:cs typeface="WCGLMR+TrebuchetMS"/>
              </a:rPr>
              <a:t>instructions:</a:t>
            </a:r>
          </a:p>
          <a:p>
            <a:pPr marL="285750" marR="0">
              <a:lnSpc>
                <a:spcPts val="2786"/>
              </a:lnSpc>
              <a:spcBef>
                <a:spcPts val="93"/>
              </a:spcBef>
              <a:spcAft>
                <a:spcPts val="0"/>
              </a:spcAft>
            </a:pPr>
            <a:r>
              <a:rPr sz="2400" dirty="0">
                <a:solidFill>
                  <a:srgbClr val="000000"/>
                </a:solidFill>
                <a:latin typeface="WCGLMR+TrebuchetMS"/>
                <a:cs typeface="WCGLMR+TrebuchetMS"/>
              </a:rPr>
              <a:t>multiple-register</a:t>
            </a:r>
            <a:r>
              <a:rPr sz="2400" spc="25" dirty="0">
                <a:solidFill>
                  <a:srgbClr val="000000"/>
                </a:solidFill>
                <a:latin typeface="WCGLMR+TrebuchetMS"/>
                <a:cs typeface="WCGLMR+TrebuchetMS"/>
              </a:rPr>
              <a:t> </a:t>
            </a:r>
            <a:r>
              <a:rPr sz="2400" dirty="0">
                <a:solidFill>
                  <a:srgbClr val="000000"/>
                </a:solidFill>
                <a:latin typeface="WCGLMR+TrebuchetMS"/>
                <a:cs typeface="WCGLMR+TrebuchetMS"/>
              </a:rPr>
              <a:t>load/store</a:t>
            </a:r>
            <a:r>
              <a:rPr sz="2400" spc="23" dirty="0">
                <a:solidFill>
                  <a:srgbClr val="000000"/>
                </a:solidFill>
                <a:latin typeface="WCGLMR+TrebuchetMS"/>
                <a:cs typeface="WCGLMR+TrebuchetMS"/>
              </a:rPr>
              <a:t> </a:t>
            </a:r>
            <a:r>
              <a:rPr sz="2400" dirty="0">
                <a:solidFill>
                  <a:srgbClr val="000000"/>
                </a:solidFill>
                <a:latin typeface="WCGLMR+TrebuchetMS"/>
                <a:cs typeface="WCGLMR+TrebuchetMS"/>
              </a:rPr>
              <a:t>(faster/higher</a:t>
            </a:r>
            <a:r>
              <a:rPr sz="2400" spc="25" dirty="0">
                <a:solidFill>
                  <a:srgbClr val="000000"/>
                </a:solidFill>
                <a:latin typeface="WCGLMR+TrebuchetMS"/>
                <a:cs typeface="WCGLMR+TrebuchetMS"/>
              </a:rPr>
              <a:t> </a:t>
            </a:r>
            <a:r>
              <a:rPr sz="2400" dirty="0">
                <a:solidFill>
                  <a:srgbClr val="000000"/>
                </a:solidFill>
                <a:latin typeface="WCGLMR+TrebuchetMS"/>
                <a:cs typeface="WCGLMR+TrebuchetMS"/>
              </a:rPr>
              <a:t>code</a:t>
            </a:r>
            <a:r>
              <a:rPr lang="en-US" sz="2400" dirty="0">
                <a:solidFill>
                  <a:srgbClr val="000000"/>
                </a:solidFill>
                <a:latin typeface="WCGLMR+TrebuchetMS"/>
                <a:cs typeface="WCGLMR+TrebuchetMS"/>
              </a:rPr>
              <a:t> </a:t>
            </a:r>
            <a:r>
              <a:rPr sz="2400" dirty="0">
                <a:solidFill>
                  <a:srgbClr val="000000"/>
                </a:solidFill>
                <a:latin typeface="WCGLMR+TrebuchetMS"/>
                <a:cs typeface="WCGLMR+TrebuchetMS"/>
              </a:rPr>
              <a:t>density)</a:t>
            </a:r>
          </a:p>
        </p:txBody>
      </p:sp>
      <p:sp>
        <p:nvSpPr>
          <p:cNvPr id="6" name="object 6"/>
          <p:cNvSpPr txBox="1"/>
          <p:nvPr/>
        </p:nvSpPr>
        <p:spPr>
          <a:xfrm>
            <a:off x="837756" y="2951157"/>
            <a:ext cx="8496944" cy="1436291"/>
          </a:xfrm>
          <a:prstGeom prst="rect">
            <a:avLst/>
          </a:prstGeom>
        </p:spPr>
        <p:txBody>
          <a:bodyPr vert="horz" wrap="square" lIns="0" tIns="0" rIns="0" bIns="0" rtlCol="0">
            <a:spAutoFit/>
          </a:bodyPr>
          <a:lstStyle/>
          <a:p>
            <a:pPr>
              <a:lnSpc>
                <a:spcPts val="2786"/>
              </a:lnSpc>
            </a:pPr>
            <a:r>
              <a:rPr sz="2400" dirty="0">
                <a:solidFill>
                  <a:srgbClr val="000000"/>
                </a:solidFill>
                <a:latin typeface="WCGLMR+TrebuchetMS"/>
                <a:cs typeface="WCGLMR+TrebuchetMS"/>
              </a:rPr>
              <a:t>–</a:t>
            </a:r>
            <a:r>
              <a:rPr sz="2400" spc="644" dirty="0">
                <a:solidFill>
                  <a:srgbClr val="000000"/>
                </a:solidFill>
                <a:latin typeface="WCGLMR+TrebuchetMS"/>
                <a:cs typeface="WCGLMR+TrebuchetMS"/>
              </a:rPr>
              <a:t> </a:t>
            </a:r>
            <a:r>
              <a:rPr sz="2400" dirty="0">
                <a:solidFill>
                  <a:srgbClr val="000000"/>
                </a:solidFill>
                <a:latin typeface="WCGLMR+TrebuchetMS"/>
                <a:cs typeface="WCGLMR+TrebuchetMS"/>
              </a:rPr>
              <a:t>Inline barrel</a:t>
            </a:r>
            <a:r>
              <a:rPr sz="2400" spc="27" dirty="0">
                <a:solidFill>
                  <a:srgbClr val="000000"/>
                </a:solidFill>
                <a:latin typeface="WCGLMR+TrebuchetMS"/>
                <a:cs typeface="WCGLMR+TrebuchetMS"/>
              </a:rPr>
              <a:t> </a:t>
            </a:r>
            <a:r>
              <a:rPr sz="2400" dirty="0">
                <a:solidFill>
                  <a:srgbClr val="000000"/>
                </a:solidFill>
                <a:latin typeface="WCGLMR+TrebuchetMS"/>
                <a:cs typeface="WCGLMR+TrebuchetMS"/>
              </a:rPr>
              <a:t>shifter leading to more complex</a:t>
            </a:r>
            <a:r>
              <a:rPr lang="en-US" sz="2400" dirty="0">
                <a:solidFill>
                  <a:srgbClr val="000000"/>
                </a:solidFill>
                <a:latin typeface="WCGLMR+TrebuchetMS"/>
                <a:cs typeface="WCGLMR+TrebuchetMS"/>
              </a:rPr>
              <a:t> instructions: it is a hardware component that preprocesses one of the input registers before it is used by an instruction.</a:t>
            </a:r>
          </a:p>
          <a:p>
            <a:pPr marL="0" marR="0">
              <a:lnSpc>
                <a:spcPts val="2786"/>
              </a:lnSpc>
              <a:spcBef>
                <a:spcPts val="0"/>
              </a:spcBef>
              <a:spcAft>
                <a:spcPts val="0"/>
              </a:spcAft>
            </a:pPr>
            <a:endParaRPr sz="2400" dirty="0">
              <a:solidFill>
                <a:srgbClr val="000000"/>
              </a:solidFill>
              <a:latin typeface="WCGLMR+TrebuchetMS"/>
              <a:cs typeface="WCGLMR+TrebuchetMS"/>
            </a:endParaRPr>
          </a:p>
        </p:txBody>
      </p:sp>
      <p:sp>
        <p:nvSpPr>
          <p:cNvPr id="8" name="object 8"/>
          <p:cNvSpPr txBox="1"/>
          <p:nvPr/>
        </p:nvSpPr>
        <p:spPr>
          <a:xfrm>
            <a:off x="864525" y="4245893"/>
            <a:ext cx="8496944" cy="730969"/>
          </a:xfrm>
          <a:prstGeom prst="rect">
            <a:avLst/>
          </a:prstGeom>
        </p:spPr>
        <p:txBody>
          <a:bodyPr vert="horz" wrap="square" lIns="0" tIns="0" rIns="0" bIns="0" rtlCol="0">
            <a:spAutoFit/>
          </a:bodyPr>
          <a:lstStyle/>
          <a:p>
            <a:pPr marL="0" marR="0">
              <a:lnSpc>
                <a:spcPts val="2786"/>
              </a:lnSpc>
              <a:spcBef>
                <a:spcPts val="0"/>
              </a:spcBef>
              <a:spcAft>
                <a:spcPts val="0"/>
              </a:spcAft>
            </a:pPr>
            <a:r>
              <a:rPr sz="2400" dirty="0">
                <a:solidFill>
                  <a:srgbClr val="000000"/>
                </a:solidFill>
                <a:latin typeface="WCGLMR+TrebuchetMS"/>
                <a:cs typeface="WCGLMR+TrebuchetMS"/>
              </a:rPr>
              <a:t>–</a:t>
            </a:r>
            <a:r>
              <a:rPr sz="2400" spc="642" dirty="0">
                <a:solidFill>
                  <a:srgbClr val="000000"/>
                </a:solidFill>
                <a:latin typeface="WCGLMR+TrebuchetMS"/>
                <a:cs typeface="WCGLMR+TrebuchetMS"/>
              </a:rPr>
              <a:t> </a:t>
            </a:r>
            <a:r>
              <a:rPr sz="2400" dirty="0">
                <a:solidFill>
                  <a:srgbClr val="000000"/>
                </a:solidFill>
                <a:latin typeface="WCGLMR+TrebuchetMS"/>
                <a:cs typeface="WCGLMR+TrebuchetMS"/>
              </a:rPr>
              <a:t>Thumb</a:t>
            </a:r>
            <a:r>
              <a:rPr sz="2400" spc="-15" dirty="0">
                <a:solidFill>
                  <a:srgbClr val="000000"/>
                </a:solidFill>
                <a:latin typeface="WCGLMR+TrebuchetMS"/>
                <a:cs typeface="WCGLMR+TrebuchetMS"/>
              </a:rPr>
              <a:t> </a:t>
            </a:r>
            <a:r>
              <a:rPr sz="2400" dirty="0">
                <a:solidFill>
                  <a:srgbClr val="000000"/>
                </a:solidFill>
                <a:latin typeface="WCGLMR+TrebuchetMS"/>
                <a:cs typeface="WCGLMR+TrebuchetMS"/>
              </a:rPr>
              <a:t>16-bit instruction set: 30% code density</a:t>
            </a:r>
            <a:r>
              <a:rPr lang="en-US" sz="2400" dirty="0">
                <a:solidFill>
                  <a:srgbClr val="000000"/>
                </a:solidFill>
                <a:latin typeface="WCGLMR+TrebuchetMS"/>
                <a:cs typeface="WCGLMR+TrebuchetMS"/>
              </a:rPr>
              <a:t>  </a:t>
            </a:r>
            <a:r>
              <a:rPr sz="2400" dirty="0">
                <a:solidFill>
                  <a:srgbClr val="000000"/>
                </a:solidFill>
                <a:latin typeface="WCGLMR+TrebuchetMS"/>
                <a:cs typeface="WCGLMR+TrebuchetMS"/>
              </a:rPr>
              <a:t>improvement</a:t>
            </a:r>
          </a:p>
        </p:txBody>
      </p:sp>
      <p:sp>
        <p:nvSpPr>
          <p:cNvPr id="9" name="object 9"/>
          <p:cNvSpPr txBox="1"/>
          <p:nvPr/>
        </p:nvSpPr>
        <p:spPr>
          <a:xfrm>
            <a:off x="835366" y="5026851"/>
            <a:ext cx="8993784" cy="730969"/>
          </a:xfrm>
          <a:prstGeom prst="rect">
            <a:avLst/>
          </a:prstGeom>
        </p:spPr>
        <p:txBody>
          <a:bodyPr vert="horz" wrap="square" lIns="0" tIns="0" rIns="0" bIns="0" rtlCol="0">
            <a:spAutoFit/>
          </a:bodyPr>
          <a:lstStyle/>
          <a:p>
            <a:pPr marL="0" marR="0">
              <a:lnSpc>
                <a:spcPts val="2786"/>
              </a:lnSpc>
              <a:spcBef>
                <a:spcPts val="0"/>
              </a:spcBef>
              <a:spcAft>
                <a:spcPts val="0"/>
              </a:spcAft>
            </a:pPr>
            <a:r>
              <a:rPr sz="2400" dirty="0">
                <a:solidFill>
                  <a:srgbClr val="000000"/>
                </a:solidFill>
                <a:latin typeface="WCGLMR+TrebuchetMS"/>
                <a:cs typeface="WCGLMR+TrebuchetMS"/>
              </a:rPr>
              <a:t>–</a:t>
            </a:r>
            <a:r>
              <a:rPr sz="2400" spc="644" dirty="0">
                <a:solidFill>
                  <a:srgbClr val="000000"/>
                </a:solidFill>
                <a:latin typeface="WCGLMR+TrebuchetMS"/>
                <a:cs typeface="WCGLMR+TrebuchetMS"/>
              </a:rPr>
              <a:t> </a:t>
            </a:r>
            <a:r>
              <a:rPr sz="2400" dirty="0">
                <a:solidFill>
                  <a:srgbClr val="000000"/>
                </a:solidFill>
                <a:latin typeface="WCGLMR+TrebuchetMS"/>
                <a:cs typeface="WCGLMR+TrebuchetMS"/>
              </a:rPr>
              <a:t>Conditional execution: improve performance and</a:t>
            </a:r>
            <a:r>
              <a:rPr lang="en-US" sz="2400" dirty="0">
                <a:solidFill>
                  <a:srgbClr val="000000"/>
                </a:solidFill>
                <a:latin typeface="WCGLMR+TrebuchetMS"/>
                <a:cs typeface="WCGLMR+TrebuchetMS"/>
              </a:rPr>
              <a:t> </a:t>
            </a:r>
            <a:r>
              <a:rPr sz="2400" dirty="0">
                <a:solidFill>
                  <a:srgbClr val="000000"/>
                </a:solidFill>
                <a:latin typeface="WCGLMR+TrebuchetMS"/>
                <a:cs typeface="WCGLMR+TrebuchetMS"/>
              </a:rPr>
              <a:t>code density</a:t>
            </a:r>
            <a:r>
              <a:rPr sz="2400" spc="14" dirty="0">
                <a:solidFill>
                  <a:srgbClr val="000000"/>
                </a:solidFill>
                <a:latin typeface="WCGLMR+TrebuchetMS"/>
                <a:cs typeface="WCGLMR+TrebuchetMS"/>
              </a:rPr>
              <a:t> </a:t>
            </a:r>
            <a:r>
              <a:rPr sz="2400" dirty="0">
                <a:solidFill>
                  <a:srgbClr val="000000"/>
                </a:solidFill>
                <a:latin typeface="WCGLMR+TrebuchetMS"/>
                <a:cs typeface="WCGLMR+TrebuchetMS"/>
              </a:rPr>
              <a:t>by reducing branch</a:t>
            </a:r>
          </a:p>
        </p:txBody>
      </p:sp>
      <p:sp>
        <p:nvSpPr>
          <p:cNvPr id="10" name="object 10"/>
          <p:cNvSpPr txBox="1"/>
          <p:nvPr/>
        </p:nvSpPr>
        <p:spPr>
          <a:xfrm>
            <a:off x="864525" y="5916122"/>
            <a:ext cx="8964625" cy="1436291"/>
          </a:xfrm>
          <a:prstGeom prst="rect">
            <a:avLst/>
          </a:prstGeom>
        </p:spPr>
        <p:txBody>
          <a:bodyPr vert="horz" wrap="square" lIns="0" tIns="0" rIns="0" bIns="0" rtlCol="0">
            <a:spAutoFit/>
          </a:bodyPr>
          <a:lstStyle/>
          <a:p>
            <a:pPr>
              <a:lnSpc>
                <a:spcPts val="2786"/>
              </a:lnSpc>
            </a:pPr>
            <a:r>
              <a:rPr sz="2400" dirty="0">
                <a:solidFill>
                  <a:srgbClr val="000000"/>
                </a:solidFill>
                <a:latin typeface="WCGLMR+TrebuchetMS"/>
                <a:cs typeface="WCGLMR+TrebuchetMS"/>
              </a:rPr>
              <a:t>–</a:t>
            </a:r>
            <a:r>
              <a:rPr sz="2400" spc="642" dirty="0">
                <a:solidFill>
                  <a:srgbClr val="000000"/>
                </a:solidFill>
                <a:latin typeface="WCGLMR+TrebuchetMS"/>
                <a:cs typeface="WCGLMR+TrebuchetMS"/>
              </a:rPr>
              <a:t> </a:t>
            </a:r>
            <a:r>
              <a:rPr sz="2400" dirty="0">
                <a:solidFill>
                  <a:srgbClr val="000000"/>
                </a:solidFill>
                <a:latin typeface="WCGLMR+TrebuchetMS"/>
                <a:cs typeface="WCGLMR+TrebuchetMS"/>
              </a:rPr>
              <a:t>Enhanced instructions: DSP instructions</a:t>
            </a:r>
            <a:r>
              <a:rPr lang="en-US" sz="2400" dirty="0">
                <a:solidFill>
                  <a:srgbClr val="000000"/>
                </a:solidFill>
                <a:latin typeface="WCGLMR+TrebuchetMS"/>
                <a:cs typeface="WCGLMR+TrebuchetMS"/>
              </a:rPr>
              <a:t>  —the enhanced digital signal processor (DSP) instructions were added to the </a:t>
            </a:r>
          </a:p>
          <a:p>
            <a:pPr>
              <a:lnSpc>
                <a:spcPts val="2786"/>
              </a:lnSpc>
            </a:pPr>
            <a:r>
              <a:rPr lang="en-US" sz="2400" dirty="0">
                <a:solidFill>
                  <a:srgbClr val="000000"/>
                </a:solidFill>
                <a:latin typeface="WCGLMR+TrebuchetMS"/>
                <a:cs typeface="WCGLMR+TrebuchetMS"/>
              </a:rPr>
              <a:t>standard ARM instruction set to support fast 16×16-bit multiplier operations and saturation.</a:t>
            </a:r>
            <a:endParaRPr sz="2400" dirty="0">
              <a:solidFill>
                <a:srgbClr val="000000"/>
              </a:solidFill>
              <a:latin typeface="WCGLMR+TrebuchetMS"/>
              <a:cs typeface="WCGLMR+Trebuchet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le 3"/>
          <p:cNvSpPr>
            <a:spLocks noGrp="1"/>
          </p:cNvSpPr>
          <p:nvPr>
            <p:ph type="title"/>
          </p:nvPr>
        </p:nvSpPr>
        <p:spPr>
          <a:xfrm>
            <a:off x="936465" y="465882"/>
            <a:ext cx="8822055" cy="656345"/>
          </a:xfrm>
        </p:spPr>
        <p:txBody>
          <a:bodyPr>
            <a:normAutofit fontScale="90000"/>
          </a:bodyPr>
          <a:lstStyle/>
          <a:p>
            <a:r>
              <a:rPr lang="en-US" b="1" dirty="0">
                <a:solidFill>
                  <a:schemeClr val="tx1"/>
                </a:solidFill>
              </a:rPr>
              <a:t>Memory Access</a:t>
            </a:r>
          </a:p>
        </p:txBody>
      </p:sp>
      <p:sp>
        <p:nvSpPr>
          <p:cNvPr id="5" name="Content Placeholder 4"/>
          <p:cNvSpPr>
            <a:spLocks noGrp="1"/>
          </p:cNvSpPr>
          <p:nvPr>
            <p:ph idx="1"/>
          </p:nvPr>
        </p:nvSpPr>
        <p:spPr>
          <a:xfrm>
            <a:off x="962405" y="1122227"/>
            <a:ext cx="8822056" cy="5344645"/>
          </a:xfrm>
        </p:spPr>
        <p:txBody>
          <a:bodyPr>
            <a:normAutofit/>
          </a:bodyPr>
          <a:lstStyle/>
          <a:p>
            <a:pPr>
              <a:buFont typeface="Wingdings" panose="05000000000000000000" pitchFamily="2" charset="2"/>
              <a:buChar char="§"/>
            </a:pPr>
            <a:r>
              <a:rPr lang="en-US" sz="2800" dirty="0"/>
              <a:t>The ARM7TDMI core has a Von Neumann architecture, with a single 32-bit data bus  carrying both instructions and data. </a:t>
            </a:r>
          </a:p>
          <a:p>
            <a:pPr>
              <a:buFont typeface="Wingdings" panose="05000000000000000000" pitchFamily="2" charset="2"/>
              <a:buChar char="§"/>
            </a:pPr>
            <a:r>
              <a:rPr lang="en-US" sz="2800" dirty="0"/>
              <a:t>Only load, store, and swap instructions can access data from memory.</a:t>
            </a:r>
          </a:p>
          <a:p>
            <a:r>
              <a:rPr lang="en-US" sz="2800" dirty="0"/>
              <a:t>Data can be:</a:t>
            </a:r>
          </a:p>
          <a:p>
            <a:pPr lvl="1"/>
            <a:r>
              <a:rPr lang="en-US" sz="2400" dirty="0"/>
              <a:t>• 8-bit (bytes)</a:t>
            </a:r>
          </a:p>
          <a:p>
            <a:pPr lvl="1"/>
            <a:r>
              <a:rPr lang="en-US" sz="2400" dirty="0"/>
              <a:t>• 16-bit (</a:t>
            </a:r>
            <a:r>
              <a:rPr lang="en-US" sz="2400" dirty="0" err="1"/>
              <a:t>halfwords</a:t>
            </a:r>
            <a:r>
              <a:rPr lang="en-US" sz="2400" dirty="0"/>
              <a:t>)</a:t>
            </a:r>
          </a:p>
          <a:p>
            <a:pPr lvl="1"/>
            <a:r>
              <a:rPr lang="en-US" sz="2400" dirty="0"/>
              <a:t>• 32-bit (words).</a:t>
            </a:r>
          </a:p>
          <a:p>
            <a:pPr>
              <a:buFont typeface="Wingdings" panose="05000000000000000000" pitchFamily="2" charset="2"/>
              <a:buChar char="§"/>
            </a:pPr>
            <a:r>
              <a:rPr lang="en-US" sz="2800" dirty="0"/>
              <a:t>Words must be aligned to 4-byte boundaries. </a:t>
            </a:r>
            <a:r>
              <a:rPr lang="en-US" sz="2800" dirty="0" err="1"/>
              <a:t>Halfwords</a:t>
            </a:r>
            <a:r>
              <a:rPr lang="en-US" sz="2800" dirty="0"/>
              <a:t> must be aligned to 2-byte  boundaries.</a:t>
            </a:r>
          </a:p>
        </p:txBody>
      </p:sp>
    </p:spTree>
    <p:extLst>
      <p:ext uri="{BB962C8B-B14F-4D97-AF65-F5344CB8AC3E}">
        <p14:creationId xmlns:p14="http://schemas.microsoft.com/office/powerpoint/2010/main" val="380389313"/>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164" y="0"/>
            <a:ext cx="8822055" cy="798158"/>
          </a:xfrm>
        </p:spPr>
        <p:txBody>
          <a:bodyPr>
            <a:normAutofit/>
          </a:bodyPr>
          <a:lstStyle/>
          <a:p>
            <a:r>
              <a:rPr lang="en-US" sz="4800" dirty="0"/>
              <a:t>Architecture</a:t>
            </a:r>
          </a:p>
        </p:txBody>
      </p:sp>
      <p:sp>
        <p:nvSpPr>
          <p:cNvPr id="3" name="Content Placeholder 2"/>
          <p:cNvSpPr>
            <a:spLocks noGrp="1"/>
          </p:cNvSpPr>
          <p:nvPr>
            <p:ph idx="1"/>
          </p:nvPr>
        </p:nvSpPr>
        <p:spPr>
          <a:xfrm>
            <a:off x="306140" y="969939"/>
            <a:ext cx="10225136" cy="5496934"/>
          </a:xfrm>
        </p:spPr>
        <p:txBody>
          <a:bodyPr>
            <a:normAutofit fontScale="92500"/>
          </a:bodyPr>
          <a:lstStyle/>
          <a:p>
            <a:r>
              <a:rPr lang="en-US" dirty="0"/>
              <a:t>The ARM7TDMI processor has two instruction sets:</a:t>
            </a:r>
          </a:p>
          <a:p>
            <a:r>
              <a:rPr lang="en-US" dirty="0"/>
              <a:t>• 32-bit ARM instruction set</a:t>
            </a:r>
          </a:p>
          <a:p>
            <a:r>
              <a:rPr lang="en-US" dirty="0"/>
              <a:t>•16-bit Thumb instruction set.</a:t>
            </a:r>
          </a:p>
          <a:p>
            <a:r>
              <a:rPr lang="en-US" sz="3000" b="1" dirty="0"/>
              <a:t>Instruction compression</a:t>
            </a:r>
          </a:p>
          <a:p>
            <a:pPr algn="just">
              <a:buFont typeface="Wingdings" panose="05000000000000000000" pitchFamily="2" charset="2"/>
              <a:buChar char="§"/>
            </a:pPr>
            <a:r>
              <a:rPr lang="en-US" dirty="0"/>
              <a:t>Microprocessor architectures traditionally have the same width for instructions and  data. </a:t>
            </a:r>
          </a:p>
          <a:p>
            <a:pPr algn="just">
              <a:buFont typeface="Wingdings" panose="05000000000000000000" pitchFamily="2" charset="2"/>
              <a:buChar char="§"/>
            </a:pPr>
            <a:r>
              <a:rPr lang="en-US" dirty="0"/>
              <a:t>In comparison with 16-bit architectures, 32-bit architectures exhibit higher performance when manipulating 32-bit data, and can address a large address space  much more efficiently.</a:t>
            </a:r>
          </a:p>
          <a:p>
            <a:pPr algn="just">
              <a:buFont typeface="Wingdings" panose="05000000000000000000" pitchFamily="2" charset="2"/>
              <a:buChar char="§"/>
            </a:pPr>
            <a:r>
              <a:rPr lang="en-US" dirty="0"/>
              <a:t>16-bit architectures typically have higher code density than 32-bit architectures, but approximately half the performance.</a:t>
            </a:r>
          </a:p>
          <a:p>
            <a:pPr algn="just">
              <a:buFont typeface="Wingdings" panose="05000000000000000000" pitchFamily="2" charset="2"/>
              <a:buChar char="§"/>
            </a:pPr>
            <a:r>
              <a:rPr lang="en-US" dirty="0">
                <a:solidFill>
                  <a:srgbClr val="FF0000"/>
                </a:solidFill>
              </a:rPr>
              <a:t>Thumb implements a 16-bit instruction set on a 32-bit architecture to provide:</a:t>
            </a:r>
          </a:p>
          <a:p>
            <a:r>
              <a:rPr lang="en-US" dirty="0">
                <a:solidFill>
                  <a:srgbClr val="FF0000"/>
                </a:solidFill>
              </a:rPr>
              <a:t>• higher performance than a 16-bit architecture</a:t>
            </a:r>
          </a:p>
          <a:p>
            <a:r>
              <a:rPr lang="en-US" dirty="0">
                <a:solidFill>
                  <a:srgbClr val="FF0000"/>
                </a:solidFill>
              </a:rPr>
              <a:t>• higher code density than a 32-bit architecture.</a:t>
            </a:r>
          </a:p>
        </p:txBody>
      </p:sp>
    </p:spTree>
    <p:extLst>
      <p:ext uri="{BB962C8B-B14F-4D97-AF65-F5344CB8AC3E}">
        <p14:creationId xmlns:p14="http://schemas.microsoft.com/office/powerpoint/2010/main" val="3890733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2406" y="315797"/>
            <a:ext cx="8822055" cy="870166"/>
          </a:xfrm>
        </p:spPr>
        <p:txBody>
          <a:bodyPr>
            <a:normAutofit/>
          </a:bodyPr>
          <a:lstStyle/>
          <a:p>
            <a:r>
              <a:rPr lang="en-US" sz="4400" dirty="0">
                <a:solidFill>
                  <a:schemeClr val="tx1">
                    <a:lumMod val="95000"/>
                    <a:lumOff val="5000"/>
                  </a:schemeClr>
                </a:solidFill>
              </a:rPr>
              <a:t>The Thumb instruction set</a:t>
            </a:r>
          </a:p>
        </p:txBody>
      </p:sp>
      <p:sp>
        <p:nvSpPr>
          <p:cNvPr id="3" name="Content Placeholder 2"/>
          <p:cNvSpPr>
            <a:spLocks noGrp="1"/>
          </p:cNvSpPr>
          <p:nvPr>
            <p:ph idx="1"/>
          </p:nvPr>
        </p:nvSpPr>
        <p:spPr>
          <a:xfrm>
            <a:off x="306140" y="1185963"/>
            <a:ext cx="10081120" cy="5280909"/>
          </a:xfrm>
        </p:spPr>
        <p:txBody>
          <a:bodyPr/>
          <a:lstStyle/>
          <a:p>
            <a:pPr>
              <a:buFont typeface="Wingdings" panose="05000000000000000000" pitchFamily="2" charset="2"/>
              <a:buChar char="§"/>
            </a:pPr>
            <a:r>
              <a:rPr lang="en-US" dirty="0"/>
              <a:t>Thumb instructions are each 16 bits long, and have a corresponding 32-bit ARM instruction that has the same effect on the processor model</a:t>
            </a:r>
          </a:p>
          <a:p>
            <a:pPr>
              <a:buFont typeface="Wingdings" panose="05000000000000000000" pitchFamily="2" charset="2"/>
              <a:buChar char="§"/>
            </a:pPr>
            <a:r>
              <a:rPr lang="en-US" dirty="0"/>
              <a:t>On execution, 16-bit Thumb instructions are transparently decompressed to full 32-bit  ARM instructions in real time, without performance loss.</a:t>
            </a:r>
          </a:p>
          <a:p>
            <a:r>
              <a:rPr lang="en-US" dirty="0"/>
              <a:t>Thumb has all the advantages of a 32-bit core:</a:t>
            </a:r>
          </a:p>
          <a:p>
            <a:r>
              <a:rPr lang="en-US" dirty="0"/>
              <a:t>• 32-bit address space</a:t>
            </a:r>
          </a:p>
          <a:p>
            <a:r>
              <a:rPr lang="en-US" dirty="0"/>
              <a:t>• 32-bit registers</a:t>
            </a:r>
          </a:p>
          <a:p>
            <a:r>
              <a:rPr lang="en-US" dirty="0"/>
              <a:t>• 32-bit shifter, and Arithmetic Logic Unit (ALU)</a:t>
            </a:r>
          </a:p>
          <a:p>
            <a:r>
              <a:rPr lang="en-US" dirty="0"/>
              <a:t>• 32-bit memory transfer.</a:t>
            </a:r>
          </a:p>
          <a:p>
            <a:r>
              <a:rPr lang="en-US" dirty="0" err="1"/>
              <a:t>Jazelle</a:t>
            </a:r>
            <a:r>
              <a:rPr lang="en-US" dirty="0"/>
              <a:t> cores can also execute Java </a:t>
            </a:r>
            <a:r>
              <a:rPr lang="en-US" dirty="0" err="1"/>
              <a:t>bytecode</a:t>
            </a:r>
            <a:endParaRPr lang="en-US" dirty="0"/>
          </a:p>
          <a:p>
            <a:endParaRPr lang="en-US" dirty="0"/>
          </a:p>
        </p:txBody>
      </p:sp>
    </p:spTree>
    <p:extLst>
      <p:ext uri="{BB962C8B-B14F-4D97-AF65-F5344CB8AC3E}">
        <p14:creationId xmlns:p14="http://schemas.microsoft.com/office/powerpoint/2010/main" val="1853831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66180" y="1"/>
            <a:ext cx="9505056" cy="6944916"/>
          </a:xfrm>
          <a:prstGeom prst="rect">
            <a:avLst/>
          </a:prstGeom>
        </p:spPr>
      </p:pic>
    </p:spTree>
    <p:extLst>
      <p:ext uri="{BB962C8B-B14F-4D97-AF65-F5344CB8AC3E}">
        <p14:creationId xmlns:p14="http://schemas.microsoft.com/office/powerpoint/2010/main" val="1233617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5" descr="G:\SEM\ARM7TDMIblocks.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4197" y="767816"/>
            <a:ext cx="8410268" cy="6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CuadroTexto"/>
          <p:cNvSpPr txBox="1"/>
          <p:nvPr/>
        </p:nvSpPr>
        <p:spPr>
          <a:xfrm>
            <a:off x="1855646" y="207854"/>
            <a:ext cx="7062217" cy="397481"/>
          </a:xfrm>
          <a:prstGeom prst="rect">
            <a:avLst/>
          </a:prstGeom>
          <a:noFill/>
        </p:spPr>
        <p:txBody>
          <a:bodyPr wrap="square">
            <a:spAutoFit/>
          </a:bodyPr>
          <a:lstStyle/>
          <a:p>
            <a:pPr algn="ctr">
              <a:buFont typeface="Times New Roman" charset="0"/>
              <a:buNone/>
              <a:defRPr/>
            </a:pPr>
            <a:r>
              <a:rPr lang="en-US" sz="1983" dirty="0">
                <a:solidFill>
                  <a:srgbClr val="002060"/>
                </a:solidFill>
                <a:latin typeface="+mj-lt"/>
              </a:rPr>
              <a:t>ARM7TDMI Block Diagram</a:t>
            </a:r>
          </a:p>
        </p:txBody>
      </p:sp>
    </p:spTree>
    <p:extLst>
      <p:ext uri="{BB962C8B-B14F-4D97-AF65-F5344CB8AC3E}">
        <p14:creationId xmlns:p14="http://schemas.microsoft.com/office/powerpoint/2010/main" val="8737743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774839" y="346202"/>
            <a:ext cx="9143998" cy="68580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1323473" y="728330"/>
            <a:ext cx="3542568" cy="979800"/>
          </a:xfrm>
          <a:prstGeom prst="rect">
            <a:avLst/>
          </a:prstGeom>
        </p:spPr>
        <p:txBody>
          <a:bodyPr vert="horz" wrap="square" lIns="0" tIns="0" rIns="0" bIns="0" rtlCol="0">
            <a:spAutoFit/>
          </a:bodyPr>
          <a:lstStyle/>
          <a:p>
            <a:pPr marL="0" marR="0">
              <a:lnSpc>
                <a:spcPts val="3364"/>
              </a:lnSpc>
              <a:spcBef>
                <a:spcPts val="0"/>
              </a:spcBef>
              <a:spcAft>
                <a:spcPts val="0"/>
              </a:spcAft>
            </a:pPr>
            <a:r>
              <a:rPr sz="2900" b="1" dirty="0">
                <a:solidFill>
                  <a:srgbClr val="000000"/>
                </a:solidFill>
                <a:latin typeface="IWQBDU+TrebuchetMS-Bold"/>
                <a:cs typeface="IWQBDU+TrebuchetMS-Bold"/>
              </a:rPr>
              <a:t>ARM architecture</a:t>
            </a:r>
          </a:p>
        </p:txBody>
      </p:sp>
      <p:sp>
        <p:nvSpPr>
          <p:cNvPr id="4" name="object 4"/>
          <p:cNvSpPr txBox="1"/>
          <p:nvPr/>
        </p:nvSpPr>
        <p:spPr>
          <a:xfrm>
            <a:off x="1323473" y="1455295"/>
            <a:ext cx="2851755" cy="1373313"/>
          </a:xfrm>
          <a:prstGeom prst="rect">
            <a:avLst/>
          </a:prstGeom>
        </p:spPr>
        <p:txBody>
          <a:bodyPr vert="horz" wrap="square" lIns="0" tIns="0" rIns="0" bIns="0" rtlCol="0">
            <a:spAutoFit/>
          </a:bodyPr>
          <a:lstStyle/>
          <a:p>
            <a:pPr marL="0" marR="0">
              <a:lnSpc>
                <a:spcPts val="3253"/>
              </a:lnSpc>
              <a:spcBef>
                <a:spcPts val="0"/>
              </a:spcBef>
              <a:spcAft>
                <a:spcPts val="0"/>
              </a:spcAft>
            </a:pPr>
            <a:r>
              <a:rPr sz="2800" dirty="0">
                <a:solidFill>
                  <a:srgbClr val="000000"/>
                </a:solidFill>
                <a:latin typeface="WCGLMR+TrebuchetMS"/>
                <a:cs typeface="WCGLMR+TrebuchetMS"/>
              </a:rPr>
              <a:t>•</a:t>
            </a:r>
            <a:r>
              <a:rPr sz="2800" spc="382" dirty="0">
                <a:solidFill>
                  <a:srgbClr val="000000"/>
                </a:solidFill>
                <a:latin typeface="WCGLMR+TrebuchetMS"/>
                <a:cs typeface="WCGLMR+TrebuchetMS"/>
              </a:rPr>
              <a:t> </a:t>
            </a:r>
            <a:r>
              <a:rPr sz="2800" dirty="0">
                <a:solidFill>
                  <a:srgbClr val="000000"/>
                </a:solidFill>
                <a:latin typeface="WCGLMR+TrebuchetMS"/>
                <a:cs typeface="WCGLMR+TrebuchetMS"/>
              </a:rPr>
              <a:t>Load/store</a:t>
            </a:r>
          </a:p>
          <a:p>
            <a:pPr marL="342899" marR="0">
              <a:lnSpc>
                <a:spcPts val="3253"/>
              </a:lnSpc>
              <a:spcBef>
                <a:spcPts val="106"/>
              </a:spcBef>
              <a:spcAft>
                <a:spcPts val="0"/>
              </a:spcAft>
            </a:pPr>
            <a:r>
              <a:rPr sz="2800" dirty="0">
                <a:solidFill>
                  <a:srgbClr val="000000"/>
                </a:solidFill>
                <a:latin typeface="WCGLMR+TrebuchetMS"/>
                <a:cs typeface="WCGLMR+TrebuchetMS"/>
              </a:rPr>
              <a:t>architecture</a:t>
            </a:r>
          </a:p>
        </p:txBody>
      </p:sp>
      <p:sp>
        <p:nvSpPr>
          <p:cNvPr id="5" name="object 5"/>
          <p:cNvSpPr txBox="1"/>
          <p:nvPr/>
        </p:nvSpPr>
        <p:spPr>
          <a:xfrm>
            <a:off x="1323473" y="2394079"/>
            <a:ext cx="3601181" cy="1373314"/>
          </a:xfrm>
          <a:prstGeom prst="rect">
            <a:avLst/>
          </a:prstGeom>
        </p:spPr>
        <p:txBody>
          <a:bodyPr vert="horz" wrap="square" lIns="0" tIns="0" rIns="0" bIns="0" rtlCol="0">
            <a:spAutoFit/>
          </a:bodyPr>
          <a:lstStyle/>
          <a:p>
            <a:pPr marL="0" marR="0">
              <a:lnSpc>
                <a:spcPts val="3253"/>
              </a:lnSpc>
              <a:spcBef>
                <a:spcPts val="0"/>
              </a:spcBef>
              <a:spcAft>
                <a:spcPts val="0"/>
              </a:spcAft>
            </a:pPr>
            <a:r>
              <a:rPr sz="2800" dirty="0">
                <a:solidFill>
                  <a:srgbClr val="000000"/>
                </a:solidFill>
                <a:latin typeface="WCGLMR+TrebuchetMS"/>
                <a:cs typeface="WCGLMR+TrebuchetMS"/>
              </a:rPr>
              <a:t>•</a:t>
            </a:r>
            <a:r>
              <a:rPr sz="2800" spc="384" dirty="0">
                <a:solidFill>
                  <a:srgbClr val="000000"/>
                </a:solidFill>
                <a:latin typeface="WCGLMR+TrebuchetMS"/>
                <a:cs typeface="WCGLMR+TrebuchetMS"/>
              </a:rPr>
              <a:t> </a:t>
            </a:r>
            <a:r>
              <a:rPr sz="2800" dirty="0">
                <a:solidFill>
                  <a:srgbClr val="000000"/>
                </a:solidFill>
                <a:latin typeface="WCGLMR+TrebuchetMS"/>
                <a:cs typeface="WCGLMR+TrebuchetMS"/>
              </a:rPr>
              <a:t>A</a:t>
            </a:r>
            <a:r>
              <a:rPr sz="2800" spc="-14" dirty="0">
                <a:solidFill>
                  <a:srgbClr val="000000"/>
                </a:solidFill>
                <a:latin typeface="WCGLMR+TrebuchetMS"/>
                <a:cs typeface="WCGLMR+TrebuchetMS"/>
              </a:rPr>
              <a:t> </a:t>
            </a:r>
            <a:r>
              <a:rPr sz="2800" dirty="0">
                <a:solidFill>
                  <a:srgbClr val="000000"/>
                </a:solidFill>
                <a:latin typeface="WCGLMR+TrebuchetMS"/>
                <a:cs typeface="WCGLMR+TrebuchetMS"/>
              </a:rPr>
              <a:t>large</a:t>
            </a:r>
            <a:r>
              <a:rPr sz="2800" spc="-15" dirty="0">
                <a:solidFill>
                  <a:srgbClr val="000000"/>
                </a:solidFill>
                <a:latin typeface="WCGLMR+TrebuchetMS"/>
                <a:cs typeface="WCGLMR+TrebuchetMS"/>
              </a:rPr>
              <a:t> </a:t>
            </a:r>
            <a:r>
              <a:rPr sz="2800" dirty="0">
                <a:solidFill>
                  <a:srgbClr val="000000"/>
                </a:solidFill>
                <a:latin typeface="WCGLMR+TrebuchetMS"/>
                <a:cs typeface="WCGLMR+TrebuchetMS"/>
              </a:rPr>
              <a:t>array</a:t>
            </a:r>
            <a:r>
              <a:rPr sz="2800" spc="-15" dirty="0">
                <a:solidFill>
                  <a:srgbClr val="000000"/>
                </a:solidFill>
                <a:latin typeface="WCGLMR+TrebuchetMS"/>
                <a:cs typeface="WCGLMR+TrebuchetMS"/>
              </a:rPr>
              <a:t> </a:t>
            </a:r>
            <a:r>
              <a:rPr sz="2800" dirty="0">
                <a:solidFill>
                  <a:srgbClr val="000000"/>
                </a:solidFill>
                <a:latin typeface="WCGLMR+TrebuchetMS"/>
                <a:cs typeface="WCGLMR+TrebuchetMS"/>
              </a:rPr>
              <a:t>of</a:t>
            </a:r>
          </a:p>
          <a:p>
            <a:pPr marL="342899" marR="0">
              <a:lnSpc>
                <a:spcPts val="3253"/>
              </a:lnSpc>
              <a:spcBef>
                <a:spcPts val="106"/>
              </a:spcBef>
              <a:spcAft>
                <a:spcPts val="0"/>
              </a:spcAft>
            </a:pPr>
            <a:r>
              <a:rPr sz="2800" dirty="0">
                <a:solidFill>
                  <a:srgbClr val="000000"/>
                </a:solidFill>
                <a:latin typeface="WCGLMR+TrebuchetMS"/>
                <a:cs typeface="WCGLMR+TrebuchetMS"/>
              </a:rPr>
              <a:t>uniform</a:t>
            </a:r>
            <a:r>
              <a:rPr sz="2800" spc="-34" dirty="0">
                <a:solidFill>
                  <a:srgbClr val="000000"/>
                </a:solidFill>
                <a:latin typeface="WCGLMR+TrebuchetMS"/>
                <a:cs typeface="WCGLMR+TrebuchetMS"/>
              </a:rPr>
              <a:t> </a:t>
            </a:r>
            <a:r>
              <a:rPr sz="2800" dirty="0">
                <a:solidFill>
                  <a:srgbClr val="000000"/>
                </a:solidFill>
                <a:latin typeface="WCGLMR+TrebuchetMS"/>
                <a:cs typeface="WCGLMR+TrebuchetMS"/>
              </a:rPr>
              <a:t>registers</a:t>
            </a:r>
          </a:p>
        </p:txBody>
      </p:sp>
      <p:sp>
        <p:nvSpPr>
          <p:cNvPr id="6" name="object 6"/>
          <p:cNvSpPr txBox="1"/>
          <p:nvPr/>
        </p:nvSpPr>
        <p:spPr>
          <a:xfrm>
            <a:off x="1323478" y="3332874"/>
            <a:ext cx="3918170" cy="1373303"/>
          </a:xfrm>
          <a:prstGeom prst="rect">
            <a:avLst/>
          </a:prstGeom>
        </p:spPr>
        <p:txBody>
          <a:bodyPr vert="horz" wrap="square" lIns="0" tIns="0" rIns="0" bIns="0" rtlCol="0">
            <a:spAutoFit/>
          </a:bodyPr>
          <a:lstStyle/>
          <a:p>
            <a:pPr marL="0" marR="0">
              <a:lnSpc>
                <a:spcPts val="3253"/>
              </a:lnSpc>
              <a:spcBef>
                <a:spcPts val="0"/>
              </a:spcBef>
              <a:spcAft>
                <a:spcPts val="0"/>
              </a:spcAft>
            </a:pPr>
            <a:r>
              <a:rPr sz="2800" dirty="0">
                <a:solidFill>
                  <a:srgbClr val="000000"/>
                </a:solidFill>
                <a:latin typeface="WCGLMR+TrebuchetMS"/>
                <a:cs typeface="WCGLMR+TrebuchetMS"/>
              </a:rPr>
              <a:t>•</a:t>
            </a:r>
            <a:r>
              <a:rPr sz="2800" spc="384" dirty="0">
                <a:solidFill>
                  <a:srgbClr val="000000"/>
                </a:solidFill>
                <a:latin typeface="WCGLMR+TrebuchetMS"/>
                <a:cs typeface="WCGLMR+TrebuchetMS"/>
              </a:rPr>
              <a:t> </a:t>
            </a:r>
            <a:r>
              <a:rPr sz="2800" dirty="0">
                <a:solidFill>
                  <a:srgbClr val="000000"/>
                </a:solidFill>
                <a:latin typeface="WCGLMR+TrebuchetMS"/>
                <a:cs typeface="WCGLMR+TrebuchetMS"/>
              </a:rPr>
              <a:t>Fixed-length</a:t>
            </a:r>
            <a:r>
              <a:rPr sz="2800" spc="-34" dirty="0">
                <a:solidFill>
                  <a:srgbClr val="000000"/>
                </a:solidFill>
                <a:latin typeface="WCGLMR+TrebuchetMS"/>
                <a:cs typeface="WCGLMR+TrebuchetMS"/>
              </a:rPr>
              <a:t> </a:t>
            </a:r>
            <a:r>
              <a:rPr sz="2800" dirty="0">
                <a:solidFill>
                  <a:srgbClr val="000000"/>
                </a:solidFill>
                <a:latin typeface="WCGLMR+TrebuchetMS"/>
                <a:cs typeface="WCGLMR+TrebuchetMS"/>
              </a:rPr>
              <a:t>32-bit</a:t>
            </a:r>
          </a:p>
          <a:p>
            <a:pPr marL="342894" marR="0">
              <a:lnSpc>
                <a:spcPts val="3253"/>
              </a:lnSpc>
              <a:spcBef>
                <a:spcPts val="106"/>
              </a:spcBef>
              <a:spcAft>
                <a:spcPts val="0"/>
              </a:spcAft>
            </a:pPr>
            <a:r>
              <a:rPr sz="2800" dirty="0">
                <a:solidFill>
                  <a:srgbClr val="000000"/>
                </a:solidFill>
                <a:latin typeface="WCGLMR+TrebuchetMS"/>
                <a:cs typeface="WCGLMR+TrebuchetMS"/>
              </a:rPr>
              <a:t>instructions</a:t>
            </a:r>
          </a:p>
        </p:txBody>
      </p:sp>
      <p:sp>
        <p:nvSpPr>
          <p:cNvPr id="7" name="object 7"/>
          <p:cNvSpPr txBox="1"/>
          <p:nvPr/>
        </p:nvSpPr>
        <p:spPr>
          <a:xfrm>
            <a:off x="1323472" y="4271657"/>
            <a:ext cx="4403699" cy="946593"/>
          </a:xfrm>
          <a:prstGeom prst="rect">
            <a:avLst/>
          </a:prstGeom>
        </p:spPr>
        <p:txBody>
          <a:bodyPr vert="horz" wrap="square" lIns="0" tIns="0" rIns="0" bIns="0" rtlCol="0">
            <a:spAutoFit/>
          </a:bodyPr>
          <a:lstStyle/>
          <a:p>
            <a:pPr marL="0" marR="0">
              <a:lnSpc>
                <a:spcPts val="3253"/>
              </a:lnSpc>
              <a:spcBef>
                <a:spcPts val="0"/>
              </a:spcBef>
              <a:spcAft>
                <a:spcPts val="0"/>
              </a:spcAft>
            </a:pPr>
            <a:r>
              <a:rPr sz="2800" dirty="0">
                <a:solidFill>
                  <a:srgbClr val="000000"/>
                </a:solidFill>
                <a:latin typeface="WCGLMR+TrebuchetMS"/>
                <a:cs typeface="WCGLMR+TrebuchetMS"/>
              </a:rPr>
              <a:t>•</a:t>
            </a:r>
            <a:r>
              <a:rPr sz="2800" spc="384" dirty="0">
                <a:solidFill>
                  <a:srgbClr val="000000"/>
                </a:solidFill>
                <a:latin typeface="WCGLMR+TrebuchetMS"/>
                <a:cs typeface="WCGLMR+TrebuchetMS"/>
              </a:rPr>
              <a:t> </a:t>
            </a:r>
            <a:r>
              <a:rPr sz="2800" dirty="0">
                <a:solidFill>
                  <a:srgbClr val="000000"/>
                </a:solidFill>
                <a:latin typeface="WCGLMR+TrebuchetMS"/>
                <a:cs typeface="WCGLMR+TrebuchetMS"/>
              </a:rPr>
              <a:t>3-address</a:t>
            </a:r>
            <a:r>
              <a:rPr sz="2800" spc="-15" dirty="0">
                <a:solidFill>
                  <a:srgbClr val="000000"/>
                </a:solidFill>
                <a:latin typeface="WCGLMR+TrebuchetMS"/>
                <a:cs typeface="WCGLMR+TrebuchetMS"/>
              </a:rPr>
              <a:t> </a:t>
            </a:r>
            <a:r>
              <a:rPr sz="2800" dirty="0">
                <a:solidFill>
                  <a:srgbClr val="000000"/>
                </a:solidFill>
                <a:latin typeface="WCGLMR+TrebuchetMS"/>
                <a:cs typeface="WCGLMR+TrebuchetMS"/>
              </a:rPr>
              <a:t>instructions</a:t>
            </a:r>
          </a:p>
        </p:txBody>
      </p:sp>
    </p:spTree>
    <p:extLst>
      <p:ext uri="{BB962C8B-B14F-4D97-AF65-F5344CB8AC3E}">
        <p14:creationId xmlns:p14="http://schemas.microsoft.com/office/powerpoint/2010/main" val="6476637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658740" y="5218410"/>
            <a:ext cx="7318533" cy="1107996"/>
          </a:xfrm>
          <a:prstGeom prst="rect">
            <a:avLst/>
          </a:prstGeom>
          <a:blipFill>
            <a:blip r:embed="rId2" cstate="print"/>
            <a:stretch>
              <a:fillRect/>
            </a:stretch>
          </a:blipFill>
        </p:spPr>
        <p:txBody>
          <a:bodyPr wrap="square" lIns="0" tIns="0" rIns="0" bIns="0" rtlCol="0">
            <a:spAutoFit/>
          </a:bodyPr>
          <a:lstStyle/>
          <a:p>
            <a:r>
              <a:rPr lang="en-US" sz="2400" dirty="0"/>
              <a:t>One additional register—a saved copy of Current Program Status Register (CPSR) that's called </a:t>
            </a:r>
            <a:r>
              <a:rPr lang="en-US" sz="2400" dirty="0">
                <a:solidFill>
                  <a:srgbClr val="C00000"/>
                </a:solidFill>
              </a:rPr>
              <a:t>SPSR (Saved Program Status Register)</a:t>
            </a:r>
            <a:r>
              <a:rPr lang="en-US" sz="2400" dirty="0"/>
              <a:t>—is for exception mode only.</a:t>
            </a:r>
            <a:endParaRPr sz="2400" dirty="0"/>
          </a:p>
        </p:txBody>
      </p:sp>
      <p:sp>
        <p:nvSpPr>
          <p:cNvPr id="3" name="object 3"/>
          <p:cNvSpPr txBox="1"/>
          <p:nvPr/>
        </p:nvSpPr>
        <p:spPr>
          <a:xfrm>
            <a:off x="1323473" y="707033"/>
            <a:ext cx="2334609" cy="1081189"/>
          </a:xfrm>
          <a:prstGeom prst="rect">
            <a:avLst/>
          </a:prstGeom>
        </p:spPr>
        <p:txBody>
          <a:bodyPr vert="horz" wrap="square" lIns="0" tIns="0" rIns="0" bIns="0" rtlCol="0">
            <a:spAutoFit/>
          </a:bodyPr>
          <a:lstStyle/>
          <a:p>
            <a:pPr marL="0" marR="0">
              <a:lnSpc>
                <a:spcPts val="3713"/>
              </a:lnSpc>
              <a:spcBef>
                <a:spcPts val="0"/>
              </a:spcBef>
              <a:spcAft>
                <a:spcPts val="0"/>
              </a:spcAft>
            </a:pPr>
            <a:r>
              <a:rPr sz="3200" b="1" dirty="0">
                <a:solidFill>
                  <a:srgbClr val="000000"/>
                </a:solidFill>
                <a:latin typeface="IWQBDU+TrebuchetMS-Bold"/>
                <a:cs typeface="IWQBDU+TrebuchetMS-Bold"/>
              </a:rPr>
              <a:t>Registers</a:t>
            </a:r>
          </a:p>
        </p:txBody>
      </p:sp>
      <p:sp>
        <p:nvSpPr>
          <p:cNvPr id="4" name="object 4"/>
          <p:cNvSpPr txBox="1"/>
          <p:nvPr/>
        </p:nvSpPr>
        <p:spPr>
          <a:xfrm>
            <a:off x="371590" y="1397602"/>
            <a:ext cx="9129062" cy="1373313"/>
          </a:xfrm>
          <a:prstGeom prst="rect">
            <a:avLst/>
          </a:prstGeom>
        </p:spPr>
        <p:txBody>
          <a:bodyPr vert="horz" wrap="square" lIns="0" tIns="0" rIns="0" bIns="0" rtlCol="0">
            <a:spAutoFit/>
          </a:bodyPr>
          <a:lstStyle/>
          <a:p>
            <a:pPr marL="0" marR="0">
              <a:lnSpc>
                <a:spcPts val="3253"/>
              </a:lnSpc>
              <a:spcBef>
                <a:spcPts val="0"/>
              </a:spcBef>
              <a:spcAft>
                <a:spcPts val="0"/>
              </a:spcAft>
            </a:pPr>
            <a:r>
              <a:rPr sz="2800" dirty="0">
                <a:solidFill>
                  <a:srgbClr val="000000"/>
                </a:solidFill>
                <a:latin typeface="WCGLMR+TrebuchetMS"/>
                <a:cs typeface="WCGLMR+TrebuchetMS"/>
              </a:rPr>
              <a:t>•</a:t>
            </a:r>
            <a:r>
              <a:rPr sz="2800" spc="384" dirty="0">
                <a:solidFill>
                  <a:srgbClr val="000000"/>
                </a:solidFill>
                <a:latin typeface="WCGLMR+TrebuchetMS"/>
                <a:cs typeface="WCGLMR+TrebuchetMS"/>
              </a:rPr>
              <a:t> </a:t>
            </a:r>
            <a:r>
              <a:rPr sz="2800" dirty="0">
                <a:solidFill>
                  <a:srgbClr val="000000"/>
                </a:solidFill>
                <a:latin typeface="WCGLMR+TrebuchetMS"/>
                <a:cs typeface="WCGLMR+TrebuchetMS"/>
              </a:rPr>
              <a:t>Only</a:t>
            </a:r>
            <a:r>
              <a:rPr sz="2800" spc="-27" dirty="0">
                <a:solidFill>
                  <a:srgbClr val="000000"/>
                </a:solidFill>
                <a:latin typeface="WCGLMR+TrebuchetMS"/>
                <a:cs typeface="WCGLMR+TrebuchetMS"/>
              </a:rPr>
              <a:t> </a:t>
            </a:r>
            <a:r>
              <a:rPr sz="2800" dirty="0">
                <a:solidFill>
                  <a:srgbClr val="000000"/>
                </a:solidFill>
                <a:latin typeface="WCGLMR+TrebuchetMS"/>
                <a:cs typeface="WCGLMR+TrebuchetMS"/>
              </a:rPr>
              <a:t>16 registers are</a:t>
            </a:r>
            <a:r>
              <a:rPr sz="2800" spc="-10" dirty="0">
                <a:solidFill>
                  <a:srgbClr val="000000"/>
                </a:solidFill>
                <a:latin typeface="WCGLMR+TrebuchetMS"/>
                <a:cs typeface="WCGLMR+TrebuchetMS"/>
              </a:rPr>
              <a:t> </a:t>
            </a:r>
            <a:r>
              <a:rPr sz="2800" dirty="0">
                <a:solidFill>
                  <a:srgbClr val="000000"/>
                </a:solidFill>
                <a:latin typeface="WCGLMR+TrebuchetMS"/>
                <a:cs typeface="WCGLMR+TrebuchetMS"/>
              </a:rPr>
              <a:t>visible</a:t>
            </a:r>
            <a:r>
              <a:rPr sz="2800" spc="-10" dirty="0">
                <a:solidFill>
                  <a:srgbClr val="000000"/>
                </a:solidFill>
                <a:latin typeface="WCGLMR+TrebuchetMS"/>
                <a:cs typeface="WCGLMR+TrebuchetMS"/>
              </a:rPr>
              <a:t> </a:t>
            </a:r>
            <a:r>
              <a:rPr sz="2800" dirty="0">
                <a:solidFill>
                  <a:srgbClr val="000000"/>
                </a:solidFill>
                <a:latin typeface="WCGLMR+TrebuchetMS"/>
                <a:cs typeface="WCGLMR+TrebuchetMS"/>
              </a:rPr>
              <a:t>to a</a:t>
            </a:r>
            <a:r>
              <a:rPr sz="2800" spc="-10" dirty="0">
                <a:solidFill>
                  <a:srgbClr val="000000"/>
                </a:solidFill>
                <a:latin typeface="WCGLMR+TrebuchetMS"/>
                <a:cs typeface="WCGLMR+TrebuchetMS"/>
              </a:rPr>
              <a:t> </a:t>
            </a:r>
            <a:r>
              <a:rPr sz="2800" dirty="0">
                <a:solidFill>
                  <a:srgbClr val="000000"/>
                </a:solidFill>
                <a:latin typeface="WCGLMR+TrebuchetMS"/>
                <a:cs typeface="WCGLMR+TrebuchetMS"/>
              </a:rPr>
              <a:t>specific</a:t>
            </a:r>
            <a:r>
              <a:rPr sz="2800" spc="-10" dirty="0">
                <a:solidFill>
                  <a:srgbClr val="000000"/>
                </a:solidFill>
                <a:latin typeface="WCGLMR+TrebuchetMS"/>
                <a:cs typeface="WCGLMR+TrebuchetMS"/>
              </a:rPr>
              <a:t> </a:t>
            </a:r>
            <a:r>
              <a:rPr sz="2800" dirty="0">
                <a:solidFill>
                  <a:srgbClr val="000000"/>
                </a:solidFill>
                <a:latin typeface="WCGLMR+TrebuchetMS"/>
                <a:cs typeface="WCGLMR+TrebuchetMS"/>
              </a:rPr>
              <a:t>mode.</a:t>
            </a:r>
          </a:p>
          <a:p>
            <a:pPr marL="342899" marR="0">
              <a:lnSpc>
                <a:spcPts val="3253"/>
              </a:lnSpc>
              <a:spcBef>
                <a:spcPts val="106"/>
              </a:spcBef>
              <a:spcAft>
                <a:spcPts val="0"/>
              </a:spcAft>
            </a:pPr>
            <a:r>
              <a:rPr sz="2800" dirty="0">
                <a:solidFill>
                  <a:srgbClr val="000000"/>
                </a:solidFill>
                <a:latin typeface="WCGLMR+TrebuchetMS"/>
                <a:cs typeface="WCGLMR+TrebuchetMS"/>
              </a:rPr>
              <a:t>A</a:t>
            </a:r>
            <a:r>
              <a:rPr sz="2800" spc="-15" dirty="0">
                <a:solidFill>
                  <a:srgbClr val="000000"/>
                </a:solidFill>
                <a:latin typeface="WCGLMR+TrebuchetMS"/>
                <a:cs typeface="WCGLMR+TrebuchetMS"/>
              </a:rPr>
              <a:t> </a:t>
            </a:r>
            <a:r>
              <a:rPr sz="2800" dirty="0">
                <a:solidFill>
                  <a:srgbClr val="000000"/>
                </a:solidFill>
                <a:latin typeface="WCGLMR+TrebuchetMS"/>
                <a:cs typeface="WCGLMR+TrebuchetMS"/>
              </a:rPr>
              <a:t>mode</a:t>
            </a:r>
            <a:r>
              <a:rPr sz="2800" spc="-17" dirty="0">
                <a:solidFill>
                  <a:srgbClr val="000000"/>
                </a:solidFill>
                <a:latin typeface="WCGLMR+TrebuchetMS"/>
                <a:cs typeface="WCGLMR+TrebuchetMS"/>
              </a:rPr>
              <a:t> </a:t>
            </a:r>
            <a:r>
              <a:rPr sz="2800" dirty="0">
                <a:solidFill>
                  <a:srgbClr val="000000"/>
                </a:solidFill>
                <a:latin typeface="WCGLMR+TrebuchetMS"/>
                <a:cs typeface="WCGLMR+TrebuchetMS"/>
              </a:rPr>
              <a:t>could</a:t>
            </a:r>
            <a:r>
              <a:rPr sz="2800" spc="-15" dirty="0">
                <a:solidFill>
                  <a:srgbClr val="000000"/>
                </a:solidFill>
                <a:latin typeface="WCGLMR+TrebuchetMS"/>
                <a:cs typeface="WCGLMR+TrebuchetMS"/>
              </a:rPr>
              <a:t> </a:t>
            </a:r>
            <a:r>
              <a:rPr sz="2800" dirty="0">
                <a:solidFill>
                  <a:srgbClr val="000000"/>
                </a:solidFill>
                <a:latin typeface="WCGLMR+TrebuchetMS"/>
                <a:cs typeface="WCGLMR+TrebuchetMS"/>
              </a:rPr>
              <a:t>access</a:t>
            </a:r>
          </a:p>
        </p:txBody>
      </p:sp>
      <p:sp>
        <p:nvSpPr>
          <p:cNvPr id="5" name="object 5"/>
          <p:cNvSpPr txBox="1"/>
          <p:nvPr/>
        </p:nvSpPr>
        <p:spPr>
          <a:xfrm>
            <a:off x="1780673" y="2380295"/>
            <a:ext cx="4244872" cy="811113"/>
          </a:xfrm>
          <a:prstGeom prst="rect">
            <a:avLst/>
          </a:prstGeom>
        </p:spPr>
        <p:txBody>
          <a:bodyPr vert="horz" wrap="square" lIns="0" tIns="0" rIns="0" bIns="0" rtlCol="0">
            <a:spAutoFit/>
          </a:bodyPr>
          <a:lstStyle/>
          <a:p>
            <a:pPr marL="0" marR="0">
              <a:lnSpc>
                <a:spcPts val="2786"/>
              </a:lnSpc>
              <a:spcBef>
                <a:spcPts val="0"/>
              </a:spcBef>
              <a:spcAft>
                <a:spcPts val="0"/>
              </a:spcAft>
            </a:pPr>
            <a:r>
              <a:rPr sz="2400" dirty="0">
                <a:solidFill>
                  <a:srgbClr val="000000"/>
                </a:solidFill>
                <a:latin typeface="WCGLMR+TrebuchetMS"/>
                <a:cs typeface="WCGLMR+TrebuchetMS"/>
              </a:rPr>
              <a:t>–</a:t>
            </a:r>
            <a:r>
              <a:rPr sz="2400" spc="644" dirty="0">
                <a:solidFill>
                  <a:srgbClr val="000000"/>
                </a:solidFill>
                <a:latin typeface="WCGLMR+TrebuchetMS"/>
                <a:cs typeface="WCGLMR+TrebuchetMS"/>
              </a:rPr>
              <a:t> </a:t>
            </a:r>
            <a:r>
              <a:rPr sz="2400" dirty="0">
                <a:solidFill>
                  <a:srgbClr val="000000"/>
                </a:solidFill>
                <a:latin typeface="WCGLMR+TrebuchetMS"/>
                <a:cs typeface="WCGLMR+TrebuchetMS"/>
              </a:rPr>
              <a:t>A particular</a:t>
            </a:r>
            <a:r>
              <a:rPr sz="2400" spc="25" dirty="0">
                <a:solidFill>
                  <a:srgbClr val="000000"/>
                </a:solidFill>
                <a:latin typeface="WCGLMR+TrebuchetMS"/>
                <a:cs typeface="WCGLMR+TrebuchetMS"/>
              </a:rPr>
              <a:t> </a:t>
            </a:r>
            <a:r>
              <a:rPr sz="2400" dirty="0">
                <a:solidFill>
                  <a:srgbClr val="000000"/>
                </a:solidFill>
                <a:latin typeface="WCGLMR+TrebuchetMS"/>
                <a:cs typeface="WCGLMR+TrebuchetMS"/>
              </a:rPr>
              <a:t>set of r0-r12</a:t>
            </a:r>
          </a:p>
        </p:txBody>
      </p:sp>
      <p:sp>
        <p:nvSpPr>
          <p:cNvPr id="6" name="object 6"/>
          <p:cNvSpPr txBox="1"/>
          <p:nvPr/>
        </p:nvSpPr>
        <p:spPr>
          <a:xfrm>
            <a:off x="1780673" y="2819207"/>
            <a:ext cx="3834579" cy="811113"/>
          </a:xfrm>
          <a:prstGeom prst="rect">
            <a:avLst/>
          </a:prstGeom>
        </p:spPr>
        <p:txBody>
          <a:bodyPr vert="horz" wrap="square" lIns="0" tIns="0" rIns="0" bIns="0" rtlCol="0">
            <a:spAutoFit/>
          </a:bodyPr>
          <a:lstStyle/>
          <a:p>
            <a:pPr marL="0" marR="0">
              <a:lnSpc>
                <a:spcPts val="2786"/>
              </a:lnSpc>
              <a:spcBef>
                <a:spcPts val="0"/>
              </a:spcBef>
              <a:spcAft>
                <a:spcPts val="0"/>
              </a:spcAft>
            </a:pPr>
            <a:r>
              <a:rPr sz="2400" dirty="0">
                <a:solidFill>
                  <a:srgbClr val="000000"/>
                </a:solidFill>
                <a:latin typeface="WCGLMR+TrebuchetMS"/>
                <a:cs typeface="WCGLMR+TrebuchetMS"/>
              </a:rPr>
              <a:t>–</a:t>
            </a:r>
            <a:r>
              <a:rPr sz="2400" spc="644" dirty="0">
                <a:solidFill>
                  <a:srgbClr val="000000"/>
                </a:solidFill>
                <a:latin typeface="WCGLMR+TrebuchetMS"/>
                <a:cs typeface="WCGLMR+TrebuchetMS"/>
              </a:rPr>
              <a:t> </a:t>
            </a:r>
            <a:r>
              <a:rPr sz="2400" dirty="0">
                <a:solidFill>
                  <a:srgbClr val="000000"/>
                </a:solidFill>
                <a:latin typeface="WCGLMR+TrebuchetMS"/>
                <a:cs typeface="WCGLMR+TrebuchetMS"/>
              </a:rPr>
              <a:t>r13</a:t>
            </a:r>
            <a:r>
              <a:rPr sz="2400" spc="10" dirty="0">
                <a:solidFill>
                  <a:srgbClr val="000000"/>
                </a:solidFill>
                <a:latin typeface="WCGLMR+TrebuchetMS"/>
                <a:cs typeface="WCGLMR+TrebuchetMS"/>
              </a:rPr>
              <a:t> </a:t>
            </a:r>
            <a:r>
              <a:rPr sz="2400" dirty="0">
                <a:solidFill>
                  <a:srgbClr val="000000"/>
                </a:solidFill>
                <a:latin typeface="WCGLMR+TrebuchetMS"/>
                <a:cs typeface="WCGLMR+TrebuchetMS"/>
              </a:rPr>
              <a:t>(sp,</a:t>
            </a:r>
            <a:r>
              <a:rPr sz="2400" spc="14" dirty="0">
                <a:solidFill>
                  <a:srgbClr val="000000"/>
                </a:solidFill>
                <a:latin typeface="WCGLMR+TrebuchetMS"/>
                <a:cs typeface="WCGLMR+TrebuchetMS"/>
              </a:rPr>
              <a:t> </a:t>
            </a:r>
            <a:r>
              <a:rPr sz="2400" dirty="0">
                <a:solidFill>
                  <a:srgbClr val="000000"/>
                </a:solidFill>
                <a:latin typeface="WCGLMR+TrebuchetMS"/>
                <a:cs typeface="WCGLMR+TrebuchetMS"/>
              </a:rPr>
              <a:t>stack pointer)</a:t>
            </a:r>
          </a:p>
        </p:txBody>
      </p:sp>
      <p:sp>
        <p:nvSpPr>
          <p:cNvPr id="7" name="object 7"/>
          <p:cNvSpPr txBox="1"/>
          <p:nvPr/>
        </p:nvSpPr>
        <p:spPr>
          <a:xfrm>
            <a:off x="1780673" y="3258119"/>
            <a:ext cx="3564539" cy="811113"/>
          </a:xfrm>
          <a:prstGeom prst="rect">
            <a:avLst/>
          </a:prstGeom>
        </p:spPr>
        <p:txBody>
          <a:bodyPr vert="horz" wrap="square" lIns="0" tIns="0" rIns="0" bIns="0" rtlCol="0">
            <a:spAutoFit/>
          </a:bodyPr>
          <a:lstStyle/>
          <a:p>
            <a:pPr marL="0" marR="0">
              <a:lnSpc>
                <a:spcPts val="2786"/>
              </a:lnSpc>
              <a:spcBef>
                <a:spcPts val="0"/>
              </a:spcBef>
              <a:spcAft>
                <a:spcPts val="0"/>
              </a:spcAft>
            </a:pPr>
            <a:r>
              <a:rPr sz="2400" dirty="0">
                <a:solidFill>
                  <a:srgbClr val="000000"/>
                </a:solidFill>
                <a:latin typeface="WCGLMR+TrebuchetMS"/>
                <a:cs typeface="WCGLMR+TrebuchetMS"/>
              </a:rPr>
              <a:t>–</a:t>
            </a:r>
            <a:r>
              <a:rPr sz="2400" spc="644" dirty="0">
                <a:solidFill>
                  <a:srgbClr val="000000"/>
                </a:solidFill>
                <a:latin typeface="WCGLMR+TrebuchetMS"/>
                <a:cs typeface="WCGLMR+TrebuchetMS"/>
              </a:rPr>
              <a:t> </a:t>
            </a:r>
            <a:r>
              <a:rPr sz="2400" dirty="0">
                <a:solidFill>
                  <a:srgbClr val="000000"/>
                </a:solidFill>
                <a:latin typeface="WCGLMR+TrebuchetMS"/>
                <a:cs typeface="WCGLMR+TrebuchetMS"/>
              </a:rPr>
              <a:t>r14 (lr,</a:t>
            </a:r>
            <a:r>
              <a:rPr sz="2400" spc="23" dirty="0">
                <a:solidFill>
                  <a:srgbClr val="000000"/>
                </a:solidFill>
                <a:latin typeface="WCGLMR+TrebuchetMS"/>
                <a:cs typeface="WCGLMR+TrebuchetMS"/>
              </a:rPr>
              <a:t> </a:t>
            </a:r>
            <a:r>
              <a:rPr sz="2400" dirty="0">
                <a:solidFill>
                  <a:srgbClr val="000000"/>
                </a:solidFill>
                <a:latin typeface="WCGLMR+TrebuchetMS"/>
                <a:cs typeface="WCGLMR+TrebuchetMS"/>
              </a:rPr>
              <a:t>link register)</a:t>
            </a:r>
          </a:p>
        </p:txBody>
      </p:sp>
      <p:sp>
        <p:nvSpPr>
          <p:cNvPr id="8" name="object 8"/>
          <p:cNvSpPr txBox="1"/>
          <p:nvPr/>
        </p:nvSpPr>
        <p:spPr>
          <a:xfrm>
            <a:off x="1780673" y="3697031"/>
            <a:ext cx="4426957" cy="811113"/>
          </a:xfrm>
          <a:prstGeom prst="rect">
            <a:avLst/>
          </a:prstGeom>
        </p:spPr>
        <p:txBody>
          <a:bodyPr vert="horz" wrap="square" lIns="0" tIns="0" rIns="0" bIns="0" rtlCol="0">
            <a:spAutoFit/>
          </a:bodyPr>
          <a:lstStyle/>
          <a:p>
            <a:pPr marL="0" marR="0">
              <a:lnSpc>
                <a:spcPts val="2786"/>
              </a:lnSpc>
              <a:spcBef>
                <a:spcPts val="0"/>
              </a:spcBef>
              <a:spcAft>
                <a:spcPts val="0"/>
              </a:spcAft>
            </a:pPr>
            <a:r>
              <a:rPr sz="2400" dirty="0">
                <a:solidFill>
                  <a:srgbClr val="000000"/>
                </a:solidFill>
                <a:latin typeface="WCGLMR+TrebuchetMS"/>
                <a:cs typeface="WCGLMR+TrebuchetMS"/>
              </a:rPr>
              <a:t>–</a:t>
            </a:r>
            <a:r>
              <a:rPr sz="2400" spc="644" dirty="0">
                <a:solidFill>
                  <a:srgbClr val="000000"/>
                </a:solidFill>
                <a:latin typeface="WCGLMR+TrebuchetMS"/>
                <a:cs typeface="WCGLMR+TrebuchetMS"/>
              </a:rPr>
              <a:t> </a:t>
            </a:r>
            <a:r>
              <a:rPr sz="2400" dirty="0">
                <a:solidFill>
                  <a:srgbClr val="000000"/>
                </a:solidFill>
                <a:latin typeface="WCGLMR+TrebuchetMS"/>
                <a:cs typeface="WCGLMR+TrebuchetMS"/>
              </a:rPr>
              <a:t>r15</a:t>
            </a:r>
            <a:r>
              <a:rPr sz="2400" spc="10" dirty="0">
                <a:solidFill>
                  <a:srgbClr val="000000"/>
                </a:solidFill>
                <a:latin typeface="WCGLMR+TrebuchetMS"/>
                <a:cs typeface="WCGLMR+TrebuchetMS"/>
              </a:rPr>
              <a:t> </a:t>
            </a:r>
            <a:r>
              <a:rPr sz="2400" dirty="0">
                <a:solidFill>
                  <a:srgbClr val="000000"/>
                </a:solidFill>
                <a:latin typeface="WCGLMR+TrebuchetMS"/>
                <a:cs typeface="WCGLMR+TrebuchetMS"/>
              </a:rPr>
              <a:t>(pc, program counter)</a:t>
            </a:r>
          </a:p>
        </p:txBody>
      </p:sp>
      <p:sp>
        <p:nvSpPr>
          <p:cNvPr id="9" name="object 9"/>
          <p:cNvSpPr txBox="1"/>
          <p:nvPr/>
        </p:nvSpPr>
        <p:spPr>
          <a:xfrm>
            <a:off x="1780673" y="4135944"/>
            <a:ext cx="6310897" cy="807913"/>
          </a:xfrm>
          <a:prstGeom prst="rect">
            <a:avLst/>
          </a:prstGeom>
        </p:spPr>
        <p:txBody>
          <a:bodyPr vert="horz" wrap="square" lIns="0" tIns="0" rIns="0" bIns="0" rtlCol="0">
            <a:spAutoFit/>
          </a:bodyPr>
          <a:lstStyle/>
          <a:p>
            <a:pPr marL="0" marR="0">
              <a:lnSpc>
                <a:spcPts val="2786"/>
              </a:lnSpc>
              <a:spcBef>
                <a:spcPts val="0"/>
              </a:spcBef>
              <a:spcAft>
                <a:spcPts val="0"/>
              </a:spcAft>
            </a:pPr>
            <a:r>
              <a:rPr sz="2400" dirty="0">
                <a:solidFill>
                  <a:srgbClr val="000000"/>
                </a:solidFill>
                <a:latin typeface="WCGLMR+TrebuchetMS"/>
                <a:cs typeface="WCGLMR+TrebuchetMS"/>
              </a:rPr>
              <a:t>–</a:t>
            </a:r>
            <a:r>
              <a:rPr sz="2400" spc="644" dirty="0">
                <a:solidFill>
                  <a:srgbClr val="000000"/>
                </a:solidFill>
                <a:latin typeface="WCGLMR+TrebuchetMS"/>
                <a:cs typeface="WCGLMR+TrebuchetMS"/>
              </a:rPr>
              <a:t> </a:t>
            </a:r>
            <a:r>
              <a:rPr sz="2400" dirty="0"/>
              <a:t>Current program status register (cpsr)</a:t>
            </a:r>
          </a:p>
          <a:p>
            <a:pPr marL="0" marR="0">
              <a:lnSpc>
                <a:spcPts val="2786"/>
              </a:lnSpc>
              <a:spcBef>
                <a:spcPts val="669"/>
              </a:spcBef>
              <a:spcAft>
                <a:spcPts val="0"/>
              </a:spcAft>
            </a:pPr>
            <a:r>
              <a:rPr sz="2400" dirty="0"/>
              <a:t>– The uses of r0-r13 are orthogonal</a:t>
            </a:r>
            <a:r>
              <a:rPr lang="en-US" sz="2400" dirty="0"/>
              <a:t> 	</a:t>
            </a:r>
            <a:endParaRPr sz="2400" dirty="0"/>
          </a:p>
        </p:txBody>
      </p:sp>
      <p:pic>
        <p:nvPicPr>
          <p:cNvPr id="10" name="Picture 9"/>
          <p:cNvPicPr>
            <a:picLocks noChangeAspect="1"/>
          </p:cNvPicPr>
          <p:nvPr/>
        </p:nvPicPr>
        <p:blipFill>
          <a:blip r:embed="rId3"/>
          <a:stretch>
            <a:fillRect/>
          </a:stretch>
        </p:blipFill>
        <p:spPr>
          <a:xfrm>
            <a:off x="8264422" y="358702"/>
            <a:ext cx="2085624" cy="6659908"/>
          </a:xfrm>
          <a:prstGeom prst="rect">
            <a:avLst/>
          </a:prstGeom>
        </p:spPr>
      </p:pic>
    </p:spTree>
    <p:extLst>
      <p:ext uri="{BB962C8B-B14F-4D97-AF65-F5344CB8AC3E}">
        <p14:creationId xmlns:p14="http://schemas.microsoft.com/office/powerpoint/2010/main" val="410517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774839" y="346202"/>
            <a:ext cx="9143998" cy="68580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1323473" y="707033"/>
            <a:ext cx="5673409" cy="1081189"/>
          </a:xfrm>
          <a:prstGeom prst="rect">
            <a:avLst/>
          </a:prstGeom>
        </p:spPr>
        <p:txBody>
          <a:bodyPr vert="horz" wrap="square" lIns="0" tIns="0" rIns="0" bIns="0" rtlCol="0">
            <a:spAutoFit/>
          </a:bodyPr>
          <a:lstStyle/>
          <a:p>
            <a:pPr marL="0" marR="0">
              <a:lnSpc>
                <a:spcPts val="3713"/>
              </a:lnSpc>
              <a:spcBef>
                <a:spcPts val="0"/>
              </a:spcBef>
              <a:spcAft>
                <a:spcPts val="0"/>
              </a:spcAft>
            </a:pPr>
            <a:r>
              <a:rPr sz="3200" b="1" dirty="0">
                <a:solidFill>
                  <a:srgbClr val="000000"/>
                </a:solidFill>
                <a:latin typeface="IWQBDU+TrebuchetMS-Bold"/>
                <a:cs typeface="IWQBDU+TrebuchetMS-Bold"/>
              </a:rPr>
              <a:t>General-purpose</a:t>
            </a:r>
            <a:r>
              <a:rPr sz="3200" b="1" spc="-15" dirty="0">
                <a:solidFill>
                  <a:srgbClr val="000000"/>
                </a:solidFill>
                <a:latin typeface="IWQBDU+TrebuchetMS-Bold"/>
                <a:cs typeface="IWQBDU+TrebuchetMS-Bold"/>
              </a:rPr>
              <a:t> </a:t>
            </a:r>
            <a:r>
              <a:rPr sz="3200" b="1" dirty="0">
                <a:solidFill>
                  <a:srgbClr val="000000"/>
                </a:solidFill>
                <a:latin typeface="IWQBDU+TrebuchetMS-Bold"/>
                <a:cs typeface="IWQBDU+TrebuchetMS-Bold"/>
              </a:rPr>
              <a:t>registers</a:t>
            </a:r>
          </a:p>
        </p:txBody>
      </p:sp>
      <p:sp>
        <p:nvSpPr>
          <p:cNvPr id="4" name="object 4"/>
          <p:cNvSpPr txBox="1"/>
          <p:nvPr/>
        </p:nvSpPr>
        <p:spPr>
          <a:xfrm>
            <a:off x="1641209" y="1718409"/>
            <a:ext cx="823491" cy="859788"/>
          </a:xfrm>
          <a:prstGeom prst="rect">
            <a:avLst/>
          </a:prstGeom>
        </p:spPr>
        <p:txBody>
          <a:bodyPr vert="horz" wrap="square" lIns="0" tIns="0" rIns="0" bIns="0" rtlCol="0">
            <a:spAutoFit/>
          </a:bodyPr>
          <a:lstStyle/>
          <a:p>
            <a:pPr marL="0" marR="0">
              <a:lnSpc>
                <a:spcPts val="3019"/>
              </a:lnSpc>
              <a:spcBef>
                <a:spcPts val="0"/>
              </a:spcBef>
              <a:spcAft>
                <a:spcPts val="0"/>
              </a:spcAft>
            </a:pPr>
            <a:r>
              <a:rPr sz="2500" dirty="0">
                <a:solidFill>
                  <a:srgbClr val="000000"/>
                </a:solidFill>
                <a:latin typeface="AFFUTF+Tahoma"/>
                <a:cs typeface="AFFUTF+Tahoma"/>
              </a:rPr>
              <a:t>31</a:t>
            </a:r>
          </a:p>
        </p:txBody>
      </p:sp>
      <p:sp>
        <p:nvSpPr>
          <p:cNvPr id="5" name="object 5"/>
          <p:cNvSpPr txBox="1"/>
          <p:nvPr/>
        </p:nvSpPr>
        <p:spPr>
          <a:xfrm>
            <a:off x="3065382" y="1718409"/>
            <a:ext cx="1268759" cy="859788"/>
          </a:xfrm>
          <a:prstGeom prst="rect">
            <a:avLst/>
          </a:prstGeom>
        </p:spPr>
        <p:txBody>
          <a:bodyPr vert="horz" wrap="square" lIns="0" tIns="0" rIns="0" bIns="0" rtlCol="0">
            <a:spAutoFit/>
          </a:bodyPr>
          <a:lstStyle/>
          <a:p>
            <a:pPr marL="0" marR="0">
              <a:lnSpc>
                <a:spcPts val="3019"/>
              </a:lnSpc>
              <a:spcBef>
                <a:spcPts val="0"/>
              </a:spcBef>
              <a:spcAft>
                <a:spcPts val="0"/>
              </a:spcAft>
            </a:pPr>
            <a:r>
              <a:rPr sz="2500" dirty="0">
                <a:solidFill>
                  <a:srgbClr val="000000"/>
                </a:solidFill>
                <a:latin typeface="AFFUTF+Tahoma"/>
                <a:cs typeface="AFFUTF+Tahoma"/>
              </a:rPr>
              <a:t>24</a:t>
            </a:r>
            <a:r>
              <a:rPr sz="2500" spc="-11" dirty="0">
                <a:solidFill>
                  <a:srgbClr val="000000"/>
                </a:solidFill>
                <a:latin typeface="AFFUTF+Tahoma"/>
                <a:cs typeface="AFFUTF+Tahoma"/>
              </a:rPr>
              <a:t> </a:t>
            </a:r>
            <a:r>
              <a:rPr sz="2500" dirty="0">
                <a:solidFill>
                  <a:srgbClr val="000000"/>
                </a:solidFill>
                <a:latin typeface="AFFUTF+Tahoma"/>
                <a:cs typeface="AFFUTF+Tahoma"/>
              </a:rPr>
              <a:t>23</a:t>
            </a:r>
          </a:p>
        </p:txBody>
      </p:sp>
      <p:sp>
        <p:nvSpPr>
          <p:cNvPr id="6" name="object 6"/>
          <p:cNvSpPr txBox="1"/>
          <p:nvPr/>
        </p:nvSpPr>
        <p:spPr>
          <a:xfrm>
            <a:off x="4824087" y="1718409"/>
            <a:ext cx="1268759" cy="859788"/>
          </a:xfrm>
          <a:prstGeom prst="rect">
            <a:avLst/>
          </a:prstGeom>
        </p:spPr>
        <p:txBody>
          <a:bodyPr vert="horz" wrap="square" lIns="0" tIns="0" rIns="0" bIns="0" rtlCol="0">
            <a:spAutoFit/>
          </a:bodyPr>
          <a:lstStyle/>
          <a:p>
            <a:pPr marL="0" marR="0">
              <a:lnSpc>
                <a:spcPts val="3019"/>
              </a:lnSpc>
              <a:spcBef>
                <a:spcPts val="0"/>
              </a:spcBef>
              <a:spcAft>
                <a:spcPts val="0"/>
              </a:spcAft>
            </a:pPr>
            <a:r>
              <a:rPr sz="2500" dirty="0">
                <a:solidFill>
                  <a:srgbClr val="000000"/>
                </a:solidFill>
                <a:latin typeface="AFFUTF+Tahoma"/>
                <a:cs typeface="AFFUTF+Tahoma"/>
              </a:rPr>
              <a:t>16</a:t>
            </a:r>
            <a:r>
              <a:rPr sz="2500" spc="-11" dirty="0">
                <a:solidFill>
                  <a:srgbClr val="000000"/>
                </a:solidFill>
                <a:latin typeface="AFFUTF+Tahoma"/>
                <a:cs typeface="AFFUTF+Tahoma"/>
              </a:rPr>
              <a:t> </a:t>
            </a:r>
            <a:r>
              <a:rPr sz="2500" dirty="0">
                <a:solidFill>
                  <a:srgbClr val="000000"/>
                </a:solidFill>
                <a:latin typeface="AFFUTF+Tahoma"/>
                <a:cs typeface="AFFUTF+Tahoma"/>
              </a:rPr>
              <a:t>15</a:t>
            </a:r>
          </a:p>
        </p:txBody>
      </p:sp>
      <p:sp>
        <p:nvSpPr>
          <p:cNvPr id="7" name="object 7"/>
          <p:cNvSpPr txBox="1"/>
          <p:nvPr/>
        </p:nvSpPr>
        <p:spPr>
          <a:xfrm>
            <a:off x="6824349" y="1718409"/>
            <a:ext cx="921963" cy="859788"/>
          </a:xfrm>
          <a:prstGeom prst="rect">
            <a:avLst/>
          </a:prstGeom>
        </p:spPr>
        <p:txBody>
          <a:bodyPr vert="horz" wrap="square" lIns="0" tIns="0" rIns="0" bIns="0" rtlCol="0">
            <a:spAutoFit/>
          </a:bodyPr>
          <a:lstStyle/>
          <a:p>
            <a:pPr marL="0" marR="0">
              <a:lnSpc>
                <a:spcPts val="3019"/>
              </a:lnSpc>
              <a:spcBef>
                <a:spcPts val="0"/>
              </a:spcBef>
              <a:spcAft>
                <a:spcPts val="0"/>
              </a:spcAft>
            </a:pPr>
            <a:r>
              <a:rPr sz="2500" dirty="0">
                <a:solidFill>
                  <a:srgbClr val="000000"/>
                </a:solidFill>
                <a:latin typeface="AFFUTF+Tahoma"/>
                <a:cs typeface="AFFUTF+Tahoma"/>
              </a:rPr>
              <a:t>8 7</a:t>
            </a:r>
          </a:p>
        </p:txBody>
      </p:sp>
      <p:sp>
        <p:nvSpPr>
          <p:cNvPr id="8" name="object 8"/>
          <p:cNvSpPr txBox="1"/>
          <p:nvPr/>
        </p:nvSpPr>
        <p:spPr>
          <a:xfrm>
            <a:off x="8733923" y="1718409"/>
            <a:ext cx="649711" cy="859788"/>
          </a:xfrm>
          <a:prstGeom prst="rect">
            <a:avLst/>
          </a:prstGeom>
        </p:spPr>
        <p:txBody>
          <a:bodyPr vert="horz" wrap="square" lIns="0" tIns="0" rIns="0" bIns="0" rtlCol="0">
            <a:spAutoFit/>
          </a:bodyPr>
          <a:lstStyle/>
          <a:p>
            <a:pPr marL="0" marR="0">
              <a:lnSpc>
                <a:spcPts val="3019"/>
              </a:lnSpc>
              <a:spcBef>
                <a:spcPts val="0"/>
              </a:spcBef>
              <a:spcAft>
                <a:spcPts val="0"/>
              </a:spcAft>
            </a:pPr>
            <a:r>
              <a:rPr sz="2500" dirty="0">
                <a:solidFill>
                  <a:srgbClr val="000000"/>
                </a:solidFill>
                <a:latin typeface="AFFUTF+Tahoma"/>
                <a:cs typeface="AFFUTF+Tahoma"/>
              </a:rPr>
              <a:t>0</a:t>
            </a:r>
          </a:p>
        </p:txBody>
      </p:sp>
      <p:sp>
        <p:nvSpPr>
          <p:cNvPr id="9" name="object 9"/>
          <p:cNvSpPr txBox="1"/>
          <p:nvPr/>
        </p:nvSpPr>
        <p:spPr>
          <a:xfrm>
            <a:off x="6028823" y="2685387"/>
            <a:ext cx="3118760" cy="1389378"/>
          </a:xfrm>
          <a:prstGeom prst="rect">
            <a:avLst/>
          </a:prstGeom>
        </p:spPr>
        <p:txBody>
          <a:bodyPr vert="horz" wrap="square" lIns="0" tIns="0" rIns="0" bIns="0" rtlCol="0">
            <a:spAutoFit/>
          </a:bodyPr>
          <a:lstStyle/>
          <a:p>
            <a:pPr marL="1279397" marR="0">
              <a:lnSpc>
                <a:spcPts val="3019"/>
              </a:lnSpc>
              <a:spcBef>
                <a:spcPts val="0"/>
              </a:spcBef>
              <a:spcAft>
                <a:spcPts val="0"/>
              </a:spcAft>
            </a:pPr>
            <a:r>
              <a:rPr sz="2500" dirty="0">
                <a:solidFill>
                  <a:srgbClr val="000000"/>
                </a:solidFill>
                <a:latin typeface="AFFUTF+Tahoma"/>
                <a:cs typeface="AFFUTF+Tahoma"/>
              </a:rPr>
              <a:t>8-bit</a:t>
            </a:r>
            <a:r>
              <a:rPr sz="2500" spc="10" dirty="0">
                <a:solidFill>
                  <a:srgbClr val="000000"/>
                </a:solidFill>
                <a:latin typeface="AFFUTF+Tahoma"/>
                <a:cs typeface="AFFUTF+Tahoma"/>
              </a:rPr>
              <a:t> </a:t>
            </a:r>
            <a:r>
              <a:rPr sz="2500" dirty="0">
                <a:solidFill>
                  <a:srgbClr val="000000"/>
                </a:solidFill>
                <a:latin typeface="AFFUTF+Tahoma"/>
                <a:cs typeface="AFFUTF+Tahoma"/>
              </a:rPr>
              <a:t>Byte</a:t>
            </a:r>
          </a:p>
          <a:p>
            <a:pPr marL="0" marR="0">
              <a:lnSpc>
                <a:spcPts val="3019"/>
              </a:lnSpc>
              <a:spcBef>
                <a:spcPts val="1150"/>
              </a:spcBef>
              <a:spcAft>
                <a:spcPts val="0"/>
              </a:spcAft>
            </a:pPr>
            <a:r>
              <a:rPr sz="2500" dirty="0">
                <a:solidFill>
                  <a:srgbClr val="000000"/>
                </a:solidFill>
                <a:latin typeface="AFFUTF+Tahoma"/>
                <a:cs typeface="AFFUTF+Tahoma"/>
              </a:rPr>
              <a:t>16-bit</a:t>
            </a:r>
            <a:r>
              <a:rPr sz="2500" spc="10" dirty="0">
                <a:solidFill>
                  <a:srgbClr val="000000"/>
                </a:solidFill>
                <a:latin typeface="AFFUTF+Tahoma"/>
                <a:cs typeface="AFFUTF+Tahoma"/>
              </a:rPr>
              <a:t> </a:t>
            </a:r>
            <a:r>
              <a:rPr sz="2500" dirty="0">
                <a:solidFill>
                  <a:srgbClr val="000000"/>
                </a:solidFill>
                <a:latin typeface="AFFUTF+Tahoma"/>
                <a:cs typeface="AFFUTF+Tahoma"/>
              </a:rPr>
              <a:t>Half</a:t>
            </a:r>
            <a:r>
              <a:rPr sz="2500" spc="10" dirty="0">
                <a:solidFill>
                  <a:srgbClr val="000000"/>
                </a:solidFill>
                <a:latin typeface="AFFUTF+Tahoma"/>
                <a:cs typeface="AFFUTF+Tahoma"/>
              </a:rPr>
              <a:t> </a:t>
            </a:r>
            <a:r>
              <a:rPr sz="2500" dirty="0">
                <a:solidFill>
                  <a:srgbClr val="000000"/>
                </a:solidFill>
                <a:latin typeface="AFFUTF+Tahoma"/>
                <a:cs typeface="AFFUTF+Tahoma"/>
              </a:rPr>
              <a:t>word</a:t>
            </a:r>
          </a:p>
        </p:txBody>
      </p:sp>
      <p:sp>
        <p:nvSpPr>
          <p:cNvPr id="10" name="object 10"/>
          <p:cNvSpPr txBox="1"/>
          <p:nvPr/>
        </p:nvSpPr>
        <p:spPr>
          <a:xfrm>
            <a:off x="4325753" y="3742281"/>
            <a:ext cx="2088544" cy="859788"/>
          </a:xfrm>
          <a:prstGeom prst="rect">
            <a:avLst/>
          </a:prstGeom>
        </p:spPr>
        <p:txBody>
          <a:bodyPr vert="horz" wrap="square" lIns="0" tIns="0" rIns="0" bIns="0" rtlCol="0">
            <a:spAutoFit/>
          </a:bodyPr>
          <a:lstStyle/>
          <a:p>
            <a:pPr marL="0" marR="0">
              <a:lnSpc>
                <a:spcPts val="3019"/>
              </a:lnSpc>
              <a:spcBef>
                <a:spcPts val="0"/>
              </a:spcBef>
              <a:spcAft>
                <a:spcPts val="0"/>
              </a:spcAft>
            </a:pPr>
            <a:r>
              <a:rPr sz="2500" dirty="0">
                <a:solidFill>
                  <a:srgbClr val="000000"/>
                </a:solidFill>
                <a:latin typeface="AFFUTF+Tahoma"/>
                <a:cs typeface="AFFUTF+Tahoma"/>
              </a:rPr>
              <a:t>32-bit</a:t>
            </a:r>
            <a:r>
              <a:rPr sz="2500" spc="10" dirty="0">
                <a:solidFill>
                  <a:srgbClr val="000000"/>
                </a:solidFill>
                <a:latin typeface="AFFUTF+Tahoma"/>
                <a:cs typeface="AFFUTF+Tahoma"/>
              </a:rPr>
              <a:t> </a:t>
            </a:r>
            <a:r>
              <a:rPr sz="2500" dirty="0">
                <a:solidFill>
                  <a:srgbClr val="000000"/>
                </a:solidFill>
                <a:latin typeface="AFFUTF+Tahoma"/>
                <a:cs typeface="AFFUTF+Tahoma"/>
              </a:rPr>
              <a:t>word</a:t>
            </a:r>
          </a:p>
        </p:txBody>
      </p:sp>
      <p:sp>
        <p:nvSpPr>
          <p:cNvPr id="11" name="object 11"/>
          <p:cNvSpPr txBox="1"/>
          <p:nvPr/>
        </p:nvSpPr>
        <p:spPr>
          <a:xfrm>
            <a:off x="1323473" y="4441574"/>
            <a:ext cx="6058388" cy="946593"/>
          </a:xfrm>
          <a:prstGeom prst="rect">
            <a:avLst/>
          </a:prstGeom>
        </p:spPr>
        <p:txBody>
          <a:bodyPr vert="horz" wrap="square" lIns="0" tIns="0" rIns="0" bIns="0" rtlCol="0">
            <a:spAutoFit/>
          </a:bodyPr>
          <a:lstStyle/>
          <a:p>
            <a:pPr marL="0" marR="0">
              <a:lnSpc>
                <a:spcPts val="3253"/>
              </a:lnSpc>
              <a:spcBef>
                <a:spcPts val="0"/>
              </a:spcBef>
              <a:spcAft>
                <a:spcPts val="0"/>
              </a:spcAft>
            </a:pPr>
            <a:r>
              <a:rPr sz="2800" dirty="0">
                <a:solidFill>
                  <a:srgbClr val="000000"/>
                </a:solidFill>
                <a:latin typeface="WCGLMR+TrebuchetMS"/>
                <a:cs typeface="WCGLMR+TrebuchetMS"/>
              </a:rPr>
              <a:t>•</a:t>
            </a:r>
            <a:r>
              <a:rPr sz="2800" spc="386" dirty="0">
                <a:solidFill>
                  <a:srgbClr val="000000"/>
                </a:solidFill>
                <a:latin typeface="WCGLMR+TrebuchetMS"/>
                <a:cs typeface="WCGLMR+TrebuchetMS"/>
              </a:rPr>
              <a:t> </a:t>
            </a:r>
            <a:r>
              <a:rPr sz="2800" dirty="0">
                <a:solidFill>
                  <a:srgbClr val="000000"/>
                </a:solidFill>
                <a:latin typeface="WCGLMR+TrebuchetMS"/>
                <a:cs typeface="WCGLMR+TrebuchetMS"/>
              </a:rPr>
              <a:t>6</a:t>
            </a:r>
            <a:r>
              <a:rPr sz="2800" spc="-23" dirty="0">
                <a:solidFill>
                  <a:srgbClr val="000000"/>
                </a:solidFill>
                <a:latin typeface="WCGLMR+TrebuchetMS"/>
                <a:cs typeface="WCGLMR+TrebuchetMS"/>
              </a:rPr>
              <a:t> </a:t>
            </a:r>
            <a:r>
              <a:rPr sz="2800" dirty="0">
                <a:solidFill>
                  <a:srgbClr val="000000"/>
                </a:solidFill>
                <a:latin typeface="WCGLMR+TrebuchetMS"/>
                <a:cs typeface="WCGLMR+TrebuchetMS"/>
              </a:rPr>
              <a:t>data types (signed/unsigned)</a:t>
            </a:r>
          </a:p>
        </p:txBody>
      </p:sp>
      <p:sp>
        <p:nvSpPr>
          <p:cNvPr id="12" name="object 12"/>
          <p:cNvSpPr txBox="1"/>
          <p:nvPr/>
        </p:nvSpPr>
        <p:spPr>
          <a:xfrm>
            <a:off x="1323473" y="4953637"/>
            <a:ext cx="8299140" cy="1800033"/>
          </a:xfrm>
          <a:prstGeom prst="rect">
            <a:avLst/>
          </a:prstGeom>
        </p:spPr>
        <p:txBody>
          <a:bodyPr vert="horz" wrap="square" lIns="0" tIns="0" rIns="0" bIns="0" rtlCol="0">
            <a:spAutoFit/>
          </a:bodyPr>
          <a:lstStyle/>
          <a:p>
            <a:pPr marL="0" marR="0">
              <a:lnSpc>
                <a:spcPts val="3253"/>
              </a:lnSpc>
              <a:spcBef>
                <a:spcPts val="0"/>
              </a:spcBef>
              <a:spcAft>
                <a:spcPts val="0"/>
              </a:spcAft>
            </a:pPr>
            <a:r>
              <a:rPr sz="2800" dirty="0">
                <a:solidFill>
                  <a:srgbClr val="000000"/>
                </a:solidFill>
                <a:latin typeface="WCGLMR+TrebuchetMS"/>
                <a:cs typeface="WCGLMR+TrebuchetMS"/>
              </a:rPr>
              <a:t>•</a:t>
            </a:r>
            <a:r>
              <a:rPr sz="2800" spc="384" dirty="0">
                <a:solidFill>
                  <a:srgbClr val="000000"/>
                </a:solidFill>
                <a:latin typeface="WCGLMR+TrebuchetMS"/>
                <a:cs typeface="WCGLMR+TrebuchetMS"/>
              </a:rPr>
              <a:t> </a:t>
            </a:r>
            <a:r>
              <a:rPr sz="2800" dirty="0">
                <a:solidFill>
                  <a:srgbClr val="000000"/>
                </a:solidFill>
                <a:latin typeface="WCGLMR+TrebuchetMS"/>
                <a:cs typeface="WCGLMR+TrebuchetMS"/>
              </a:rPr>
              <a:t>All</a:t>
            </a:r>
            <a:r>
              <a:rPr sz="2800" spc="-15" dirty="0">
                <a:solidFill>
                  <a:srgbClr val="000000"/>
                </a:solidFill>
                <a:latin typeface="WCGLMR+TrebuchetMS"/>
                <a:cs typeface="WCGLMR+TrebuchetMS"/>
              </a:rPr>
              <a:t> </a:t>
            </a:r>
            <a:r>
              <a:rPr sz="2800" dirty="0">
                <a:solidFill>
                  <a:srgbClr val="000000"/>
                </a:solidFill>
                <a:latin typeface="WCGLMR+TrebuchetMS"/>
                <a:cs typeface="WCGLMR+TrebuchetMS"/>
              </a:rPr>
              <a:t>ARM</a:t>
            </a:r>
            <a:r>
              <a:rPr sz="2800" spc="-18" dirty="0">
                <a:solidFill>
                  <a:srgbClr val="000000"/>
                </a:solidFill>
                <a:latin typeface="WCGLMR+TrebuchetMS"/>
                <a:cs typeface="WCGLMR+TrebuchetMS"/>
              </a:rPr>
              <a:t> </a:t>
            </a:r>
            <a:r>
              <a:rPr sz="2800" dirty="0">
                <a:solidFill>
                  <a:srgbClr val="000000"/>
                </a:solidFill>
                <a:latin typeface="WCGLMR+TrebuchetMS"/>
                <a:cs typeface="WCGLMR+TrebuchetMS"/>
              </a:rPr>
              <a:t>operations</a:t>
            </a:r>
            <a:r>
              <a:rPr sz="2800" spc="-15" dirty="0">
                <a:solidFill>
                  <a:srgbClr val="000000"/>
                </a:solidFill>
                <a:latin typeface="WCGLMR+TrebuchetMS"/>
                <a:cs typeface="WCGLMR+TrebuchetMS"/>
              </a:rPr>
              <a:t> </a:t>
            </a:r>
            <a:r>
              <a:rPr sz="2800" dirty="0">
                <a:solidFill>
                  <a:srgbClr val="000000"/>
                </a:solidFill>
                <a:latin typeface="WCGLMR+TrebuchetMS"/>
                <a:cs typeface="WCGLMR+TrebuchetMS"/>
              </a:rPr>
              <a:t>are</a:t>
            </a:r>
            <a:r>
              <a:rPr sz="2800" spc="-18" dirty="0">
                <a:solidFill>
                  <a:srgbClr val="000000"/>
                </a:solidFill>
                <a:latin typeface="WCGLMR+TrebuchetMS"/>
                <a:cs typeface="WCGLMR+TrebuchetMS"/>
              </a:rPr>
              <a:t> </a:t>
            </a:r>
            <a:r>
              <a:rPr sz="2800" dirty="0">
                <a:solidFill>
                  <a:srgbClr val="000000"/>
                </a:solidFill>
                <a:latin typeface="WCGLMR+TrebuchetMS"/>
                <a:cs typeface="WCGLMR+TrebuchetMS"/>
              </a:rPr>
              <a:t>32-bit.</a:t>
            </a:r>
            <a:r>
              <a:rPr sz="2800" spc="-17" dirty="0">
                <a:solidFill>
                  <a:srgbClr val="000000"/>
                </a:solidFill>
                <a:latin typeface="WCGLMR+TrebuchetMS"/>
                <a:cs typeface="WCGLMR+TrebuchetMS"/>
              </a:rPr>
              <a:t> </a:t>
            </a:r>
            <a:r>
              <a:rPr sz="2800" dirty="0">
                <a:solidFill>
                  <a:srgbClr val="000000"/>
                </a:solidFill>
                <a:latin typeface="WCGLMR+TrebuchetMS"/>
                <a:cs typeface="WCGLMR+TrebuchetMS"/>
              </a:rPr>
              <a:t>Shorter</a:t>
            </a:r>
            <a:r>
              <a:rPr sz="2800" spc="-15" dirty="0">
                <a:solidFill>
                  <a:srgbClr val="000000"/>
                </a:solidFill>
                <a:latin typeface="WCGLMR+TrebuchetMS"/>
                <a:cs typeface="WCGLMR+TrebuchetMS"/>
              </a:rPr>
              <a:t> </a:t>
            </a:r>
            <a:r>
              <a:rPr sz="2800" dirty="0">
                <a:solidFill>
                  <a:srgbClr val="000000"/>
                </a:solidFill>
                <a:latin typeface="WCGLMR+TrebuchetMS"/>
                <a:cs typeface="WCGLMR+TrebuchetMS"/>
              </a:rPr>
              <a:t>data</a:t>
            </a:r>
          </a:p>
          <a:p>
            <a:pPr marL="342899" marR="0">
              <a:lnSpc>
                <a:spcPts val="3253"/>
              </a:lnSpc>
              <a:spcBef>
                <a:spcPts val="106"/>
              </a:spcBef>
              <a:spcAft>
                <a:spcPts val="0"/>
              </a:spcAft>
            </a:pPr>
            <a:r>
              <a:rPr sz="2800" dirty="0">
                <a:solidFill>
                  <a:srgbClr val="000000"/>
                </a:solidFill>
                <a:latin typeface="WCGLMR+TrebuchetMS"/>
                <a:cs typeface="WCGLMR+TrebuchetMS"/>
              </a:rPr>
              <a:t>types</a:t>
            </a:r>
            <a:r>
              <a:rPr sz="2800" spc="-14" dirty="0">
                <a:solidFill>
                  <a:srgbClr val="000000"/>
                </a:solidFill>
                <a:latin typeface="WCGLMR+TrebuchetMS"/>
                <a:cs typeface="WCGLMR+TrebuchetMS"/>
              </a:rPr>
              <a:t> </a:t>
            </a:r>
            <a:r>
              <a:rPr sz="2800" dirty="0">
                <a:solidFill>
                  <a:srgbClr val="000000"/>
                </a:solidFill>
                <a:latin typeface="WCGLMR+TrebuchetMS"/>
                <a:cs typeface="WCGLMR+TrebuchetMS"/>
              </a:rPr>
              <a:t>are only</a:t>
            </a:r>
            <a:r>
              <a:rPr sz="2800" spc="-23" dirty="0">
                <a:solidFill>
                  <a:srgbClr val="000000"/>
                </a:solidFill>
                <a:latin typeface="WCGLMR+TrebuchetMS"/>
                <a:cs typeface="WCGLMR+TrebuchetMS"/>
              </a:rPr>
              <a:t> </a:t>
            </a:r>
            <a:r>
              <a:rPr sz="2800" dirty="0">
                <a:solidFill>
                  <a:srgbClr val="000000"/>
                </a:solidFill>
                <a:latin typeface="WCGLMR+TrebuchetMS"/>
                <a:cs typeface="WCGLMR+TrebuchetMS"/>
              </a:rPr>
              <a:t>supported</a:t>
            </a:r>
            <a:r>
              <a:rPr sz="2800" spc="-18" dirty="0">
                <a:solidFill>
                  <a:srgbClr val="000000"/>
                </a:solidFill>
                <a:latin typeface="WCGLMR+TrebuchetMS"/>
                <a:cs typeface="WCGLMR+TrebuchetMS"/>
              </a:rPr>
              <a:t> </a:t>
            </a:r>
            <a:r>
              <a:rPr sz="2800" dirty="0">
                <a:solidFill>
                  <a:srgbClr val="000000"/>
                </a:solidFill>
                <a:latin typeface="WCGLMR+TrebuchetMS"/>
                <a:cs typeface="WCGLMR+TrebuchetMS"/>
              </a:rPr>
              <a:t>by</a:t>
            </a:r>
            <a:r>
              <a:rPr sz="2800" spc="-11" dirty="0">
                <a:solidFill>
                  <a:srgbClr val="000000"/>
                </a:solidFill>
                <a:latin typeface="WCGLMR+TrebuchetMS"/>
                <a:cs typeface="WCGLMR+TrebuchetMS"/>
              </a:rPr>
              <a:t> </a:t>
            </a:r>
            <a:r>
              <a:rPr sz="2800" dirty="0">
                <a:solidFill>
                  <a:srgbClr val="000000"/>
                </a:solidFill>
                <a:latin typeface="WCGLMR+TrebuchetMS"/>
                <a:cs typeface="WCGLMR+TrebuchetMS"/>
              </a:rPr>
              <a:t>data transfer</a:t>
            </a:r>
          </a:p>
          <a:p>
            <a:pPr marL="342899" marR="0">
              <a:lnSpc>
                <a:spcPts val="3253"/>
              </a:lnSpc>
              <a:spcBef>
                <a:spcPts val="106"/>
              </a:spcBef>
              <a:spcAft>
                <a:spcPts val="0"/>
              </a:spcAft>
            </a:pPr>
            <a:r>
              <a:rPr sz="2800" dirty="0">
                <a:solidFill>
                  <a:srgbClr val="000000"/>
                </a:solidFill>
                <a:latin typeface="WCGLMR+TrebuchetMS"/>
                <a:cs typeface="WCGLMR+TrebuchetMS"/>
              </a:rPr>
              <a:t>operations.</a:t>
            </a:r>
          </a:p>
        </p:txBody>
      </p:sp>
    </p:spTree>
    <p:extLst>
      <p:ext uri="{BB962C8B-B14F-4D97-AF65-F5344CB8AC3E}">
        <p14:creationId xmlns:p14="http://schemas.microsoft.com/office/powerpoint/2010/main" val="1418827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492023" y="0"/>
            <a:ext cx="7505774" cy="1091494"/>
          </a:xfrm>
        </p:spPr>
        <p:txBody>
          <a:bodyPr vert="horz" lIns="101547" tIns="50773" rIns="101547" bIns="50773" rtlCol="0" anchor="b">
            <a:normAutofit/>
          </a:bodyPr>
          <a:lstStyle/>
          <a:p>
            <a:pPr>
              <a:tabLst>
                <a:tab pos="0" algn="l"/>
                <a:tab pos="1007577" algn="l"/>
                <a:tab pos="2015155" algn="l"/>
                <a:tab pos="3022732" algn="l"/>
                <a:tab pos="4030309" algn="l"/>
                <a:tab pos="5037887" algn="l"/>
                <a:tab pos="6045464" algn="l"/>
                <a:tab pos="7053042" algn="l"/>
                <a:tab pos="8060619" algn="l"/>
                <a:tab pos="9068196" algn="l"/>
                <a:tab pos="10075774" algn="l"/>
                <a:tab pos="11083351" algn="l"/>
              </a:tabLst>
            </a:pPr>
            <a:r>
              <a:rPr lang="es-ES" sz="4000" b="1" dirty="0" err="1"/>
              <a:t>Special</a:t>
            </a:r>
            <a:r>
              <a:rPr lang="es-ES" sz="4000" b="1" dirty="0"/>
              <a:t> </a:t>
            </a:r>
            <a:r>
              <a:rPr lang="es-ES" sz="4000" b="1" dirty="0" err="1"/>
              <a:t>Registers</a:t>
            </a:r>
            <a:endParaRPr lang="es-ES" sz="4000" b="1" dirty="0"/>
          </a:p>
        </p:txBody>
      </p:sp>
      <p:sp>
        <p:nvSpPr>
          <p:cNvPr id="17411" name="Rectangle 3"/>
          <p:cNvSpPr>
            <a:spLocks noGrp="1" noChangeArrowheads="1"/>
          </p:cNvSpPr>
          <p:nvPr>
            <p:ph type="body" idx="1"/>
          </p:nvPr>
        </p:nvSpPr>
        <p:spPr>
          <a:xfrm>
            <a:off x="560917" y="1259417"/>
            <a:ext cx="9485857" cy="5625394"/>
          </a:xfrm>
        </p:spPr>
        <p:txBody>
          <a:bodyPr vert="horz" lIns="101547" tIns="50773" rIns="101547" bIns="50773" rtlCol="0">
            <a:normAutofit lnSpcReduction="10000"/>
          </a:bodyPr>
          <a:lstStyle/>
          <a:p>
            <a:pPr marL="376093" indent="-376093">
              <a:buClr>
                <a:srgbClr val="DB5214"/>
              </a:buClr>
              <a:buSzPct val="80000"/>
              <a:buFont typeface="Wingdings" panose="05000000000000000000" pitchFamily="2" charset="2"/>
              <a:buChar char=""/>
              <a:tabLst>
                <a:tab pos="1004079" algn="l"/>
                <a:tab pos="2011656" algn="l"/>
                <a:tab pos="3019234" algn="l"/>
                <a:tab pos="4026811" algn="l"/>
                <a:tab pos="5034388" algn="l"/>
                <a:tab pos="6041966" algn="l"/>
                <a:tab pos="7049543" algn="l"/>
                <a:tab pos="8057120" algn="l"/>
                <a:tab pos="9064698" algn="l"/>
                <a:tab pos="10072275" algn="l"/>
                <a:tab pos="11079852" algn="l"/>
              </a:tabLst>
            </a:pPr>
            <a:r>
              <a:rPr lang="en-US"/>
              <a:t>Special function registers:</a:t>
            </a:r>
          </a:p>
          <a:p>
            <a:pPr marL="816908" lvl="1" indent="-313119">
              <a:buClr>
                <a:srgbClr val="DB5214"/>
              </a:buClr>
              <a:buSzPct val="70000"/>
              <a:buFont typeface="Wingdings" panose="05000000000000000000" pitchFamily="2" charset="2"/>
              <a:buChar char=""/>
              <a:tabLst>
                <a:tab pos="1004079" algn="l"/>
                <a:tab pos="2011656" algn="l"/>
                <a:tab pos="3019234" algn="l"/>
                <a:tab pos="4026811" algn="l"/>
                <a:tab pos="5034388" algn="l"/>
                <a:tab pos="6041966" algn="l"/>
                <a:tab pos="7049543" algn="l"/>
                <a:tab pos="8057120" algn="l"/>
                <a:tab pos="9064698" algn="l"/>
                <a:tab pos="10072275" algn="l"/>
                <a:tab pos="11079852" algn="l"/>
              </a:tabLst>
            </a:pPr>
            <a:r>
              <a:rPr lang="en-US" b="1">
                <a:solidFill>
                  <a:srgbClr val="DB5214"/>
                </a:solidFill>
              </a:rPr>
              <a:t>PC</a:t>
            </a:r>
            <a:r>
              <a:rPr lang="en-US"/>
              <a:t> (R15): Program Counter. Any instruction with PC as its destination register is a program branch  </a:t>
            </a:r>
          </a:p>
          <a:p>
            <a:pPr marL="816908" lvl="1" indent="-313119">
              <a:buClr>
                <a:srgbClr val="DB5214"/>
              </a:buClr>
              <a:buSzPct val="70000"/>
              <a:buNone/>
              <a:tabLst>
                <a:tab pos="1004079" algn="l"/>
                <a:tab pos="2011656" algn="l"/>
                <a:tab pos="3019234" algn="l"/>
                <a:tab pos="4026811" algn="l"/>
                <a:tab pos="5034388" algn="l"/>
                <a:tab pos="6041966" algn="l"/>
                <a:tab pos="7049543" algn="l"/>
                <a:tab pos="8057120" algn="l"/>
                <a:tab pos="9064698" algn="l"/>
                <a:tab pos="10072275" algn="l"/>
                <a:tab pos="11079852" algn="l"/>
              </a:tabLst>
            </a:pPr>
            <a:endParaRPr lang="en-US"/>
          </a:p>
          <a:p>
            <a:pPr marL="816908" lvl="1" indent="-313119">
              <a:buClr>
                <a:srgbClr val="DB5214"/>
              </a:buClr>
              <a:buSzPct val="70000"/>
              <a:buFont typeface="Wingdings" panose="05000000000000000000" pitchFamily="2" charset="2"/>
              <a:buChar char=""/>
              <a:tabLst>
                <a:tab pos="1004079" algn="l"/>
                <a:tab pos="2011656" algn="l"/>
                <a:tab pos="3019234" algn="l"/>
                <a:tab pos="4026811" algn="l"/>
                <a:tab pos="5034388" algn="l"/>
                <a:tab pos="6041966" algn="l"/>
                <a:tab pos="7049543" algn="l"/>
                <a:tab pos="8057120" algn="l"/>
                <a:tab pos="9064698" algn="l"/>
                <a:tab pos="10072275" algn="l"/>
                <a:tab pos="11079852" algn="l"/>
              </a:tabLst>
            </a:pPr>
            <a:r>
              <a:rPr lang="en-US" b="1">
                <a:solidFill>
                  <a:srgbClr val="DB5214"/>
                </a:solidFill>
              </a:rPr>
              <a:t>LR</a:t>
            </a:r>
            <a:r>
              <a:rPr lang="en-US"/>
              <a:t> (R14): Link Register. Saves a copy of PC when executing the BL instruction (subroutine call) or when jumping to an exception or interrupt routine</a:t>
            </a:r>
          </a:p>
          <a:p>
            <a:pPr marL="816908" lvl="1" indent="-313119">
              <a:buClr>
                <a:srgbClr val="DB5214"/>
              </a:buClr>
              <a:buSzPct val="70000"/>
              <a:buNone/>
              <a:tabLst>
                <a:tab pos="1004079" algn="l"/>
                <a:tab pos="2011656" algn="l"/>
                <a:tab pos="3019234" algn="l"/>
                <a:tab pos="4026811" algn="l"/>
                <a:tab pos="5034388" algn="l"/>
                <a:tab pos="6041966" algn="l"/>
                <a:tab pos="7049543" algn="l"/>
                <a:tab pos="8057120" algn="l"/>
                <a:tab pos="9064698" algn="l"/>
                <a:tab pos="10072275" algn="l"/>
                <a:tab pos="11079852" algn="l"/>
              </a:tabLst>
            </a:pPr>
            <a:r>
              <a:rPr lang="en-US"/>
              <a:t>		- It is copied back to PC on the return from those routines</a:t>
            </a:r>
          </a:p>
          <a:p>
            <a:pPr marL="816908" lvl="1" indent="-313119">
              <a:buClr>
                <a:srgbClr val="DB5214"/>
              </a:buClr>
              <a:buSzPct val="70000"/>
              <a:buNone/>
              <a:tabLst>
                <a:tab pos="1004079" algn="l"/>
                <a:tab pos="2011656" algn="l"/>
                <a:tab pos="3019234" algn="l"/>
                <a:tab pos="4026811" algn="l"/>
                <a:tab pos="5034388" algn="l"/>
                <a:tab pos="6041966" algn="l"/>
                <a:tab pos="7049543" algn="l"/>
                <a:tab pos="8057120" algn="l"/>
                <a:tab pos="9064698" algn="l"/>
                <a:tab pos="10072275" algn="l"/>
                <a:tab pos="11079852" algn="l"/>
              </a:tabLst>
            </a:pPr>
            <a:endParaRPr lang="en-US"/>
          </a:p>
          <a:p>
            <a:pPr marL="816908" lvl="1" indent="-313119">
              <a:buClr>
                <a:srgbClr val="DB5214"/>
              </a:buClr>
              <a:buSzPct val="70000"/>
              <a:buFont typeface="Wingdings" panose="05000000000000000000" pitchFamily="2" charset="2"/>
              <a:buChar char=""/>
              <a:tabLst>
                <a:tab pos="1004079" algn="l"/>
                <a:tab pos="2011656" algn="l"/>
                <a:tab pos="3019234" algn="l"/>
                <a:tab pos="4026811" algn="l"/>
                <a:tab pos="5034388" algn="l"/>
                <a:tab pos="6041966" algn="l"/>
                <a:tab pos="7049543" algn="l"/>
                <a:tab pos="8057120" algn="l"/>
                <a:tab pos="9064698" algn="l"/>
                <a:tab pos="10072275" algn="l"/>
                <a:tab pos="11079852" algn="l"/>
              </a:tabLst>
            </a:pPr>
            <a:r>
              <a:rPr lang="en-US" b="1">
                <a:solidFill>
                  <a:srgbClr val="DB5214"/>
                </a:solidFill>
              </a:rPr>
              <a:t>SP</a:t>
            </a:r>
            <a:r>
              <a:rPr lang="en-US"/>
              <a:t> (R13): Stack Pointer. There is </a:t>
            </a:r>
            <a:r>
              <a:rPr lang="en-US" b="1">
                <a:solidFill>
                  <a:srgbClr val="FF6600"/>
                </a:solidFill>
              </a:rPr>
              <a:t>no stack</a:t>
            </a:r>
            <a:r>
              <a:rPr lang="en-US"/>
              <a:t> in the ARM architecture. Even so, R13 is usually reserved as a pointer for the program-managed stack</a:t>
            </a:r>
          </a:p>
          <a:p>
            <a:pPr marL="816908" lvl="1" indent="-313119">
              <a:buClr>
                <a:srgbClr val="DB5214"/>
              </a:buClr>
              <a:buSzPct val="70000"/>
              <a:buNone/>
              <a:tabLst>
                <a:tab pos="1004079" algn="l"/>
                <a:tab pos="2011656" algn="l"/>
                <a:tab pos="3019234" algn="l"/>
                <a:tab pos="4026811" algn="l"/>
                <a:tab pos="5034388" algn="l"/>
                <a:tab pos="6041966" algn="l"/>
                <a:tab pos="7049543" algn="l"/>
                <a:tab pos="8057120" algn="l"/>
                <a:tab pos="9064698" algn="l"/>
                <a:tab pos="10072275" algn="l"/>
                <a:tab pos="11079852" algn="l"/>
              </a:tabLst>
            </a:pPr>
            <a:endParaRPr lang="en-US"/>
          </a:p>
          <a:p>
            <a:pPr marL="816908" lvl="1" indent="-313119">
              <a:buClr>
                <a:srgbClr val="DB5214"/>
              </a:buClr>
              <a:buSzPct val="70000"/>
              <a:buFont typeface="Wingdings" panose="05000000000000000000" pitchFamily="2" charset="2"/>
              <a:buChar char=""/>
              <a:tabLst>
                <a:tab pos="1004079" algn="l"/>
                <a:tab pos="2011656" algn="l"/>
                <a:tab pos="3019234" algn="l"/>
                <a:tab pos="4026811" algn="l"/>
                <a:tab pos="5034388" algn="l"/>
                <a:tab pos="6041966" algn="l"/>
                <a:tab pos="7049543" algn="l"/>
                <a:tab pos="8057120" algn="l"/>
                <a:tab pos="9064698" algn="l"/>
                <a:tab pos="10072275" algn="l"/>
                <a:tab pos="11079852" algn="l"/>
              </a:tabLst>
            </a:pPr>
            <a:r>
              <a:rPr lang="en-US" b="1">
                <a:solidFill>
                  <a:srgbClr val="DB5214"/>
                </a:solidFill>
              </a:rPr>
              <a:t>CPSR</a:t>
            </a:r>
            <a:r>
              <a:rPr lang="en-US"/>
              <a:t> : Current Program Status Register. Holds the visible status register</a:t>
            </a:r>
          </a:p>
          <a:p>
            <a:pPr marL="816908" lvl="1" indent="-313119">
              <a:buClr>
                <a:srgbClr val="DB5214"/>
              </a:buClr>
              <a:buSzPct val="70000"/>
              <a:buNone/>
              <a:tabLst>
                <a:tab pos="1004079" algn="l"/>
                <a:tab pos="2011656" algn="l"/>
                <a:tab pos="3019234" algn="l"/>
                <a:tab pos="4026811" algn="l"/>
                <a:tab pos="5034388" algn="l"/>
                <a:tab pos="6041966" algn="l"/>
                <a:tab pos="7049543" algn="l"/>
                <a:tab pos="8057120" algn="l"/>
                <a:tab pos="9064698" algn="l"/>
                <a:tab pos="10072275" algn="l"/>
                <a:tab pos="11079852" algn="l"/>
              </a:tabLst>
            </a:pPr>
            <a:endParaRPr lang="en-US"/>
          </a:p>
          <a:p>
            <a:pPr marL="816908" lvl="1" indent="-313119">
              <a:buClr>
                <a:srgbClr val="DB5214"/>
              </a:buClr>
              <a:buSzPct val="70000"/>
              <a:buFont typeface="Wingdings" panose="05000000000000000000" pitchFamily="2" charset="2"/>
              <a:buChar char=""/>
              <a:tabLst>
                <a:tab pos="1004079" algn="l"/>
                <a:tab pos="2011656" algn="l"/>
                <a:tab pos="3019234" algn="l"/>
                <a:tab pos="4026811" algn="l"/>
                <a:tab pos="5034388" algn="l"/>
                <a:tab pos="6041966" algn="l"/>
                <a:tab pos="7049543" algn="l"/>
                <a:tab pos="8057120" algn="l"/>
                <a:tab pos="9064698" algn="l"/>
                <a:tab pos="10072275" algn="l"/>
                <a:tab pos="11079852" algn="l"/>
              </a:tabLst>
            </a:pPr>
            <a:r>
              <a:rPr lang="en-US" b="1">
                <a:solidFill>
                  <a:srgbClr val="DB5214"/>
                </a:solidFill>
              </a:rPr>
              <a:t>SPSR</a:t>
            </a:r>
            <a:r>
              <a:rPr lang="en-US"/>
              <a:t> : Saved Program Status Register. Holds a copy of the previous status register while executing exception or interrupt routines </a:t>
            </a:r>
          </a:p>
          <a:p>
            <a:pPr marL="816908" lvl="1" indent="-313119">
              <a:buClr>
                <a:srgbClr val="DB5214"/>
              </a:buClr>
              <a:buSzPct val="70000"/>
              <a:buNone/>
              <a:tabLst>
                <a:tab pos="1004079" algn="l"/>
                <a:tab pos="2011656" algn="l"/>
                <a:tab pos="3019234" algn="l"/>
                <a:tab pos="4026811" algn="l"/>
                <a:tab pos="5034388" algn="l"/>
                <a:tab pos="6041966" algn="l"/>
                <a:tab pos="7049543" algn="l"/>
                <a:tab pos="8057120" algn="l"/>
                <a:tab pos="9064698" algn="l"/>
                <a:tab pos="10072275" algn="l"/>
                <a:tab pos="11079852" algn="l"/>
              </a:tabLst>
            </a:pPr>
            <a:r>
              <a:rPr lang="en-US"/>
              <a:t>		- It is copied back to CPSR on the return from the exception or interrupt </a:t>
            </a:r>
          </a:p>
          <a:p>
            <a:pPr marL="816908" lvl="1" indent="-313119">
              <a:buClr>
                <a:srgbClr val="DB5214"/>
              </a:buClr>
              <a:buSzPct val="70000"/>
              <a:buNone/>
              <a:tabLst>
                <a:tab pos="1004079" algn="l"/>
                <a:tab pos="2011656" algn="l"/>
                <a:tab pos="3019234" algn="l"/>
                <a:tab pos="4026811" algn="l"/>
                <a:tab pos="5034388" algn="l"/>
                <a:tab pos="6041966" algn="l"/>
                <a:tab pos="7049543" algn="l"/>
                <a:tab pos="8057120" algn="l"/>
                <a:tab pos="9064698" algn="l"/>
                <a:tab pos="10072275" algn="l"/>
                <a:tab pos="11079852" algn="l"/>
              </a:tabLst>
            </a:pPr>
            <a:r>
              <a:rPr lang="en-US"/>
              <a:t>		- No SPSR available in User or System modes</a:t>
            </a:r>
          </a:p>
        </p:txBody>
      </p:sp>
    </p:spTree>
    <p:extLst>
      <p:ext uri="{BB962C8B-B14F-4D97-AF65-F5344CB8AC3E}">
        <p14:creationId xmlns:p14="http://schemas.microsoft.com/office/powerpoint/2010/main" val="3266606115"/>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1170236" y="2016408"/>
            <a:ext cx="9143998" cy="1477328"/>
          </a:xfrm>
          <a:prstGeom prst="rect">
            <a:avLst/>
          </a:prstGeom>
          <a:blipFill>
            <a:blip r:embed="rId2" cstate="print"/>
            <a:stretch>
              <a:fillRect/>
            </a:stretch>
          </a:blipFill>
        </p:spPr>
        <p:txBody>
          <a:bodyPr wrap="square" lIns="0" tIns="0" rIns="0" bIns="0" rtlCol="0">
            <a:spAutoFit/>
          </a:bodyPr>
          <a:lstStyle/>
          <a:p>
            <a:r>
              <a:rPr lang="en-US" sz="2400" dirty="0">
                <a:solidFill>
                  <a:srgbClr val="000000"/>
                </a:solidFill>
                <a:latin typeface="WCGLMR+TrebuchetMS"/>
                <a:cs typeface="WCGLMR+TrebuchetMS"/>
              </a:rPr>
              <a:t>The ARM processor is a key component of many successful 32-bit embedded systems. These processors widely used in mobile phones, handled organizers and multitude of other everyday portable consumer devices. </a:t>
            </a:r>
            <a:endParaRPr sz="2400" dirty="0">
              <a:solidFill>
                <a:srgbClr val="000000"/>
              </a:solidFill>
              <a:latin typeface="WCGLMR+TrebuchetMS"/>
              <a:cs typeface="WCGLMR+TrebuchetMS"/>
            </a:endParaRPr>
          </a:p>
        </p:txBody>
      </p:sp>
      <p:sp>
        <p:nvSpPr>
          <p:cNvPr id="3" name="object 3"/>
          <p:cNvSpPr txBox="1"/>
          <p:nvPr/>
        </p:nvSpPr>
        <p:spPr>
          <a:xfrm>
            <a:off x="1323473" y="707033"/>
            <a:ext cx="2856274" cy="1081189"/>
          </a:xfrm>
          <a:prstGeom prst="rect">
            <a:avLst/>
          </a:prstGeom>
        </p:spPr>
        <p:txBody>
          <a:bodyPr vert="horz" wrap="square" lIns="0" tIns="0" rIns="0" bIns="0" rtlCol="0">
            <a:spAutoFit/>
          </a:bodyPr>
          <a:lstStyle/>
          <a:p>
            <a:pPr marL="0" marR="0">
              <a:lnSpc>
                <a:spcPts val="3713"/>
              </a:lnSpc>
              <a:spcBef>
                <a:spcPts val="0"/>
              </a:spcBef>
              <a:spcAft>
                <a:spcPts val="0"/>
              </a:spcAft>
            </a:pPr>
            <a:r>
              <a:rPr sz="3200" b="1" dirty="0">
                <a:solidFill>
                  <a:srgbClr val="000000"/>
                </a:solidFill>
                <a:latin typeface="IWQBDU+TrebuchetMS-Bold"/>
                <a:cs typeface="IWQBDU+TrebuchetMS-Bold"/>
              </a:rPr>
              <a:t>ARM</a:t>
            </a:r>
            <a:r>
              <a:rPr sz="3200" b="1" spc="-10" dirty="0">
                <a:solidFill>
                  <a:srgbClr val="000000"/>
                </a:solidFill>
                <a:latin typeface="IWQBDU+TrebuchetMS-Bold"/>
                <a:cs typeface="IWQBDU+TrebuchetMS-Bold"/>
              </a:rPr>
              <a:t> </a:t>
            </a:r>
            <a:r>
              <a:rPr sz="3200" b="1" dirty="0">
                <a:solidFill>
                  <a:srgbClr val="000000"/>
                </a:solidFill>
                <a:latin typeface="IWQBDU+TrebuchetMS-Bold"/>
                <a:cs typeface="IWQBDU+TrebuchetMS-Bold"/>
              </a:rPr>
              <a:t>history</a:t>
            </a:r>
          </a:p>
        </p:txBody>
      </p:sp>
      <p:sp>
        <p:nvSpPr>
          <p:cNvPr id="6" name="object 6"/>
          <p:cNvSpPr txBox="1"/>
          <p:nvPr/>
        </p:nvSpPr>
        <p:spPr>
          <a:xfrm>
            <a:off x="1170236" y="4456759"/>
            <a:ext cx="8446482" cy="1176873"/>
          </a:xfrm>
          <a:prstGeom prst="rect">
            <a:avLst/>
          </a:prstGeom>
        </p:spPr>
        <p:txBody>
          <a:bodyPr vert="horz" wrap="square" lIns="0" tIns="0" rIns="0" bIns="0" rtlCol="0">
            <a:spAutoFit/>
          </a:bodyPr>
          <a:lstStyle/>
          <a:p>
            <a:pPr marL="0" marR="0">
              <a:lnSpc>
                <a:spcPts val="2786"/>
              </a:lnSpc>
              <a:spcBef>
                <a:spcPts val="0"/>
              </a:spcBef>
              <a:spcAft>
                <a:spcPts val="0"/>
              </a:spcAft>
            </a:pPr>
            <a:r>
              <a:rPr sz="2400" dirty="0">
                <a:solidFill>
                  <a:srgbClr val="000000"/>
                </a:solidFill>
                <a:latin typeface="WCGLMR+TrebuchetMS"/>
                <a:cs typeface="WCGLMR+TrebuchetMS"/>
              </a:rPr>
              <a:t>–</a:t>
            </a:r>
            <a:r>
              <a:rPr sz="2400" spc="644" dirty="0">
                <a:solidFill>
                  <a:srgbClr val="000000"/>
                </a:solidFill>
                <a:latin typeface="WCGLMR+TrebuchetMS"/>
                <a:cs typeface="WCGLMR+TrebuchetMS"/>
              </a:rPr>
              <a:t> </a:t>
            </a:r>
            <a:r>
              <a:rPr sz="2400" dirty="0">
                <a:solidFill>
                  <a:srgbClr val="000000"/>
                </a:solidFill>
                <a:latin typeface="WCGLMR+TrebuchetMS"/>
                <a:cs typeface="WCGLMR+TrebuchetMS"/>
              </a:rPr>
              <a:t>Match the needs</a:t>
            </a:r>
            <a:r>
              <a:rPr sz="2400" spc="14" dirty="0">
                <a:solidFill>
                  <a:srgbClr val="000000"/>
                </a:solidFill>
                <a:latin typeface="WCGLMR+TrebuchetMS"/>
                <a:cs typeface="WCGLMR+TrebuchetMS"/>
              </a:rPr>
              <a:t> </a:t>
            </a:r>
            <a:r>
              <a:rPr sz="2400" dirty="0">
                <a:solidFill>
                  <a:srgbClr val="000000"/>
                </a:solidFill>
                <a:latin typeface="WCGLMR+TrebuchetMS"/>
                <a:cs typeface="WCGLMR+TrebuchetMS"/>
              </a:rPr>
              <a:t>for generalized</a:t>
            </a:r>
            <a:r>
              <a:rPr sz="2400" spc="25" dirty="0">
                <a:solidFill>
                  <a:srgbClr val="000000"/>
                </a:solidFill>
                <a:latin typeface="WCGLMR+TrebuchetMS"/>
                <a:cs typeface="WCGLMR+TrebuchetMS"/>
              </a:rPr>
              <a:t> </a:t>
            </a:r>
            <a:r>
              <a:rPr sz="2400" dirty="0">
                <a:solidFill>
                  <a:srgbClr val="000000"/>
                </a:solidFill>
                <a:latin typeface="WCGLMR+TrebuchetMS"/>
                <a:cs typeface="WCGLMR+TrebuchetMS"/>
              </a:rPr>
              <a:t>SoC for reasonable</a:t>
            </a:r>
          </a:p>
          <a:p>
            <a:pPr marL="285750" marR="0">
              <a:lnSpc>
                <a:spcPts val="2786"/>
              </a:lnSpc>
              <a:spcBef>
                <a:spcPts val="93"/>
              </a:spcBef>
              <a:spcAft>
                <a:spcPts val="0"/>
              </a:spcAft>
            </a:pPr>
            <a:r>
              <a:rPr sz="2400" dirty="0">
                <a:solidFill>
                  <a:srgbClr val="000000"/>
                </a:solidFill>
                <a:latin typeface="WCGLMR+TrebuchetMS"/>
                <a:cs typeface="WCGLMR+TrebuchetMS"/>
              </a:rPr>
              <a:t>power,</a:t>
            </a:r>
            <a:r>
              <a:rPr sz="2400" spc="10" dirty="0">
                <a:solidFill>
                  <a:srgbClr val="000000"/>
                </a:solidFill>
                <a:latin typeface="WCGLMR+TrebuchetMS"/>
                <a:cs typeface="WCGLMR+TrebuchetMS"/>
              </a:rPr>
              <a:t> </a:t>
            </a:r>
            <a:r>
              <a:rPr sz="2400" dirty="0">
                <a:solidFill>
                  <a:srgbClr val="000000"/>
                </a:solidFill>
                <a:latin typeface="WCGLMR+TrebuchetMS"/>
                <a:cs typeface="WCGLMR+TrebuchetMS"/>
              </a:rPr>
              <a:t>performance and</a:t>
            </a:r>
            <a:r>
              <a:rPr sz="2400" spc="10" dirty="0">
                <a:solidFill>
                  <a:srgbClr val="000000"/>
                </a:solidFill>
                <a:latin typeface="WCGLMR+TrebuchetMS"/>
                <a:cs typeface="WCGLMR+TrebuchetMS"/>
              </a:rPr>
              <a:t> </a:t>
            </a:r>
            <a:r>
              <a:rPr sz="2400" dirty="0">
                <a:solidFill>
                  <a:srgbClr val="000000"/>
                </a:solidFill>
                <a:latin typeface="WCGLMR+TrebuchetMS"/>
                <a:cs typeface="WCGLMR+TrebuchetMS"/>
              </a:rPr>
              <a:t>die size</a:t>
            </a:r>
          </a:p>
        </p:txBody>
      </p:sp>
      <p:sp>
        <p:nvSpPr>
          <p:cNvPr id="7" name="object 7"/>
          <p:cNvSpPr txBox="1"/>
          <p:nvPr/>
        </p:nvSpPr>
        <p:spPr>
          <a:xfrm>
            <a:off x="1170236" y="3787377"/>
            <a:ext cx="6851994" cy="811113"/>
          </a:xfrm>
          <a:prstGeom prst="rect">
            <a:avLst/>
          </a:prstGeom>
        </p:spPr>
        <p:txBody>
          <a:bodyPr vert="horz" wrap="square" lIns="0" tIns="0" rIns="0" bIns="0" rtlCol="0">
            <a:spAutoFit/>
          </a:bodyPr>
          <a:lstStyle/>
          <a:p>
            <a:pPr marL="0" marR="0">
              <a:lnSpc>
                <a:spcPts val="2786"/>
              </a:lnSpc>
              <a:spcBef>
                <a:spcPts val="0"/>
              </a:spcBef>
              <a:spcAft>
                <a:spcPts val="0"/>
              </a:spcAft>
            </a:pPr>
            <a:r>
              <a:rPr sz="2400" dirty="0">
                <a:solidFill>
                  <a:srgbClr val="000000"/>
                </a:solidFill>
                <a:latin typeface="WCGLMR+TrebuchetMS"/>
                <a:cs typeface="WCGLMR+TrebuchetMS"/>
              </a:rPr>
              <a:t>–</a:t>
            </a:r>
            <a:r>
              <a:rPr sz="2400" spc="644" dirty="0">
                <a:solidFill>
                  <a:srgbClr val="000000"/>
                </a:solidFill>
                <a:latin typeface="WCGLMR+TrebuchetMS"/>
                <a:cs typeface="WCGLMR+TrebuchetMS"/>
              </a:rPr>
              <a:t> </a:t>
            </a:r>
            <a:r>
              <a:rPr sz="2400" dirty="0">
                <a:solidFill>
                  <a:srgbClr val="000000"/>
                </a:solidFill>
                <a:latin typeface="WCGLMR+TrebuchetMS"/>
                <a:cs typeface="WCGLMR+TrebuchetMS"/>
              </a:rPr>
              <a:t>The first commercial</a:t>
            </a:r>
            <a:r>
              <a:rPr sz="2400" spc="11" dirty="0">
                <a:solidFill>
                  <a:srgbClr val="000000"/>
                </a:solidFill>
                <a:latin typeface="WCGLMR+TrebuchetMS"/>
                <a:cs typeface="WCGLMR+TrebuchetMS"/>
              </a:rPr>
              <a:t> </a:t>
            </a:r>
            <a:r>
              <a:rPr sz="2400" dirty="0">
                <a:solidFill>
                  <a:srgbClr val="000000"/>
                </a:solidFill>
                <a:latin typeface="WCGLMR+TrebuchetMS"/>
                <a:cs typeface="WCGLMR+TrebuchetMS"/>
              </a:rPr>
              <a:t>RISC implemenation</a:t>
            </a:r>
          </a:p>
        </p:txBody>
      </p:sp>
      <p:sp>
        <p:nvSpPr>
          <p:cNvPr id="8" name="object 8"/>
          <p:cNvSpPr txBox="1"/>
          <p:nvPr/>
        </p:nvSpPr>
        <p:spPr>
          <a:xfrm>
            <a:off x="1170236" y="5561513"/>
            <a:ext cx="8874559" cy="1373313"/>
          </a:xfrm>
          <a:prstGeom prst="rect">
            <a:avLst/>
          </a:prstGeom>
        </p:spPr>
        <p:txBody>
          <a:bodyPr vert="horz" wrap="square" lIns="0" tIns="0" rIns="0" bIns="0" rtlCol="0">
            <a:spAutoFit/>
          </a:bodyPr>
          <a:lstStyle/>
          <a:p>
            <a:pPr marL="0" marR="0">
              <a:lnSpc>
                <a:spcPts val="3253"/>
              </a:lnSpc>
              <a:spcBef>
                <a:spcPts val="0"/>
              </a:spcBef>
              <a:spcAft>
                <a:spcPts val="0"/>
              </a:spcAft>
            </a:pPr>
            <a:r>
              <a:rPr sz="2800" dirty="0">
                <a:solidFill>
                  <a:srgbClr val="000000"/>
                </a:solidFill>
                <a:latin typeface="WCGLMR+TrebuchetMS"/>
                <a:cs typeface="WCGLMR+TrebuchetMS"/>
              </a:rPr>
              <a:t>•</a:t>
            </a:r>
            <a:r>
              <a:rPr sz="2800" spc="386" dirty="0">
                <a:solidFill>
                  <a:srgbClr val="000000"/>
                </a:solidFill>
                <a:latin typeface="WCGLMR+TrebuchetMS"/>
                <a:cs typeface="WCGLMR+TrebuchetMS"/>
              </a:rPr>
              <a:t> </a:t>
            </a:r>
            <a:r>
              <a:rPr sz="2800" dirty="0">
                <a:solidFill>
                  <a:srgbClr val="000000"/>
                </a:solidFill>
                <a:latin typeface="WCGLMR+TrebuchetMS"/>
                <a:cs typeface="WCGLMR+TrebuchetMS"/>
              </a:rPr>
              <a:t>1990</a:t>
            </a:r>
            <a:r>
              <a:rPr sz="2800" spc="-21" dirty="0">
                <a:solidFill>
                  <a:srgbClr val="000000"/>
                </a:solidFill>
                <a:latin typeface="WCGLMR+TrebuchetMS"/>
                <a:cs typeface="WCGLMR+TrebuchetMS"/>
              </a:rPr>
              <a:t> </a:t>
            </a:r>
            <a:r>
              <a:rPr sz="2800" dirty="0">
                <a:solidFill>
                  <a:srgbClr val="000000"/>
                </a:solidFill>
                <a:latin typeface="WCGLMR+TrebuchetMS"/>
                <a:cs typeface="WCGLMR+TrebuchetMS"/>
              </a:rPr>
              <a:t>ARM</a:t>
            </a:r>
            <a:r>
              <a:rPr sz="2800" spc="-23" dirty="0">
                <a:solidFill>
                  <a:srgbClr val="000000"/>
                </a:solidFill>
                <a:latin typeface="WCGLMR+TrebuchetMS"/>
                <a:cs typeface="WCGLMR+TrebuchetMS"/>
              </a:rPr>
              <a:t> </a:t>
            </a:r>
            <a:r>
              <a:rPr sz="2800" dirty="0">
                <a:solidFill>
                  <a:srgbClr val="000000"/>
                </a:solidFill>
                <a:latin typeface="WCGLMR+TrebuchetMS"/>
                <a:cs typeface="WCGLMR+TrebuchetMS"/>
              </a:rPr>
              <a:t>(Advanced</a:t>
            </a:r>
            <a:r>
              <a:rPr sz="2800" spc="-10" dirty="0">
                <a:solidFill>
                  <a:srgbClr val="000000"/>
                </a:solidFill>
                <a:latin typeface="WCGLMR+TrebuchetMS"/>
                <a:cs typeface="WCGLMR+TrebuchetMS"/>
              </a:rPr>
              <a:t> </a:t>
            </a:r>
            <a:r>
              <a:rPr sz="2800" dirty="0">
                <a:solidFill>
                  <a:srgbClr val="000000"/>
                </a:solidFill>
                <a:latin typeface="WCGLMR+TrebuchetMS"/>
                <a:cs typeface="WCGLMR+TrebuchetMS"/>
              </a:rPr>
              <a:t>RISC</a:t>
            </a:r>
            <a:r>
              <a:rPr sz="2800" spc="-10" dirty="0">
                <a:solidFill>
                  <a:srgbClr val="000000"/>
                </a:solidFill>
                <a:latin typeface="WCGLMR+TrebuchetMS"/>
                <a:cs typeface="WCGLMR+TrebuchetMS"/>
              </a:rPr>
              <a:t> </a:t>
            </a:r>
            <a:r>
              <a:rPr sz="2800" dirty="0">
                <a:solidFill>
                  <a:srgbClr val="000000"/>
                </a:solidFill>
                <a:latin typeface="WCGLMR+TrebuchetMS"/>
                <a:cs typeface="WCGLMR+TrebuchetMS"/>
              </a:rPr>
              <a:t>Machine),</a:t>
            </a:r>
            <a:r>
              <a:rPr sz="2800" spc="-18" dirty="0">
                <a:solidFill>
                  <a:srgbClr val="000000"/>
                </a:solidFill>
                <a:latin typeface="WCGLMR+TrebuchetMS"/>
                <a:cs typeface="WCGLMR+TrebuchetMS"/>
              </a:rPr>
              <a:t> </a:t>
            </a:r>
            <a:r>
              <a:rPr sz="2800" dirty="0">
                <a:solidFill>
                  <a:srgbClr val="000000"/>
                </a:solidFill>
                <a:latin typeface="WCGLMR+TrebuchetMS"/>
                <a:cs typeface="WCGLMR+TrebuchetMS"/>
              </a:rPr>
              <a:t>owned</a:t>
            </a:r>
            <a:r>
              <a:rPr sz="2800" spc="-18" dirty="0">
                <a:solidFill>
                  <a:srgbClr val="000000"/>
                </a:solidFill>
                <a:latin typeface="WCGLMR+TrebuchetMS"/>
                <a:cs typeface="WCGLMR+TrebuchetMS"/>
              </a:rPr>
              <a:t> </a:t>
            </a:r>
            <a:r>
              <a:rPr sz="2800" dirty="0">
                <a:solidFill>
                  <a:srgbClr val="000000"/>
                </a:solidFill>
                <a:latin typeface="WCGLMR+TrebuchetMS"/>
                <a:cs typeface="WCGLMR+TrebuchetMS"/>
              </a:rPr>
              <a:t>by</a:t>
            </a:r>
          </a:p>
          <a:p>
            <a:pPr marL="342899" marR="0">
              <a:lnSpc>
                <a:spcPts val="3253"/>
              </a:lnSpc>
              <a:spcBef>
                <a:spcPts val="106"/>
              </a:spcBef>
              <a:spcAft>
                <a:spcPts val="0"/>
              </a:spcAft>
            </a:pPr>
            <a:r>
              <a:rPr sz="2800" dirty="0">
                <a:solidFill>
                  <a:srgbClr val="000000"/>
                </a:solidFill>
                <a:latin typeface="WCGLMR+TrebuchetMS"/>
                <a:cs typeface="WCGLMR+TrebuchetMS"/>
              </a:rPr>
              <a:t>Acorn,</a:t>
            </a:r>
            <a:r>
              <a:rPr sz="2800" spc="-28" dirty="0">
                <a:solidFill>
                  <a:srgbClr val="000000"/>
                </a:solidFill>
                <a:latin typeface="WCGLMR+TrebuchetMS"/>
                <a:cs typeface="WCGLMR+TrebuchetMS"/>
              </a:rPr>
              <a:t> </a:t>
            </a:r>
            <a:r>
              <a:rPr sz="2800" dirty="0">
                <a:solidFill>
                  <a:srgbClr val="000000"/>
                </a:solidFill>
                <a:latin typeface="WCGLMR+TrebuchetMS"/>
                <a:cs typeface="WCGLMR+TrebuchetMS"/>
              </a:rPr>
              <a:t>Apple</a:t>
            </a:r>
            <a:r>
              <a:rPr sz="2800" spc="-11" dirty="0">
                <a:solidFill>
                  <a:srgbClr val="000000"/>
                </a:solidFill>
                <a:latin typeface="WCGLMR+TrebuchetMS"/>
                <a:cs typeface="WCGLMR+TrebuchetMS"/>
              </a:rPr>
              <a:t> </a:t>
            </a:r>
            <a:r>
              <a:rPr sz="2800" dirty="0">
                <a:solidFill>
                  <a:srgbClr val="000000"/>
                </a:solidFill>
                <a:latin typeface="WCGLMR+TrebuchetMS"/>
                <a:cs typeface="WCGLMR+TrebuchetMS"/>
              </a:rPr>
              <a:t>and VLSI</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774839" y="346202"/>
            <a:ext cx="9143998" cy="68580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1323473" y="707033"/>
            <a:ext cx="6662204" cy="1081189"/>
          </a:xfrm>
          <a:prstGeom prst="rect">
            <a:avLst/>
          </a:prstGeom>
        </p:spPr>
        <p:txBody>
          <a:bodyPr vert="horz" wrap="square" lIns="0" tIns="0" rIns="0" bIns="0" rtlCol="0">
            <a:spAutoFit/>
          </a:bodyPr>
          <a:lstStyle/>
          <a:p>
            <a:pPr marL="0" marR="0">
              <a:lnSpc>
                <a:spcPts val="3713"/>
              </a:lnSpc>
              <a:spcBef>
                <a:spcPts val="0"/>
              </a:spcBef>
              <a:spcAft>
                <a:spcPts val="0"/>
              </a:spcAft>
            </a:pPr>
            <a:r>
              <a:rPr sz="3200" b="1" dirty="0">
                <a:solidFill>
                  <a:srgbClr val="000000"/>
                </a:solidFill>
                <a:latin typeface="IWQBDU+TrebuchetMS-Bold"/>
                <a:cs typeface="IWQBDU+TrebuchetMS-Bold"/>
              </a:rPr>
              <a:t>Program</a:t>
            </a:r>
            <a:r>
              <a:rPr sz="3200" b="1" spc="-10" dirty="0">
                <a:solidFill>
                  <a:srgbClr val="000000"/>
                </a:solidFill>
                <a:latin typeface="IWQBDU+TrebuchetMS-Bold"/>
                <a:cs typeface="IWQBDU+TrebuchetMS-Bold"/>
              </a:rPr>
              <a:t> </a:t>
            </a:r>
            <a:r>
              <a:rPr sz="3200" b="1" dirty="0">
                <a:solidFill>
                  <a:srgbClr val="000000"/>
                </a:solidFill>
                <a:latin typeface="IWQBDU+TrebuchetMS-Bold"/>
                <a:cs typeface="IWQBDU+TrebuchetMS-Bold"/>
              </a:rPr>
              <a:t>status register</a:t>
            </a:r>
            <a:r>
              <a:rPr sz="3200" b="1" spc="-10" dirty="0">
                <a:solidFill>
                  <a:srgbClr val="000000"/>
                </a:solidFill>
                <a:latin typeface="IWQBDU+TrebuchetMS-Bold"/>
                <a:cs typeface="IWQBDU+TrebuchetMS-Bold"/>
              </a:rPr>
              <a:t> </a:t>
            </a:r>
            <a:r>
              <a:rPr sz="3200" b="1" dirty="0">
                <a:solidFill>
                  <a:srgbClr val="000000"/>
                </a:solidFill>
                <a:latin typeface="IWQBDU+TrebuchetMS-Bold"/>
                <a:cs typeface="IWQBDU+TrebuchetMS-Bold"/>
              </a:rPr>
              <a:t>(CPSR)</a:t>
            </a:r>
          </a:p>
        </p:txBody>
      </p:sp>
      <p:sp>
        <p:nvSpPr>
          <p:cNvPr id="4" name="object 4"/>
          <p:cNvSpPr txBox="1"/>
          <p:nvPr/>
        </p:nvSpPr>
        <p:spPr>
          <a:xfrm>
            <a:off x="7732655" y="3739233"/>
            <a:ext cx="1853932" cy="859788"/>
          </a:xfrm>
          <a:prstGeom prst="rect">
            <a:avLst/>
          </a:prstGeom>
        </p:spPr>
        <p:txBody>
          <a:bodyPr vert="horz" wrap="square" lIns="0" tIns="0" rIns="0" bIns="0" rtlCol="0">
            <a:spAutoFit/>
          </a:bodyPr>
          <a:lstStyle/>
          <a:p>
            <a:pPr marL="0" marR="0">
              <a:lnSpc>
                <a:spcPts val="3019"/>
              </a:lnSpc>
              <a:spcBef>
                <a:spcPts val="0"/>
              </a:spcBef>
              <a:spcAft>
                <a:spcPts val="0"/>
              </a:spcAft>
            </a:pPr>
            <a:r>
              <a:rPr sz="2500" dirty="0">
                <a:solidFill>
                  <a:srgbClr val="000000"/>
                </a:solidFill>
                <a:latin typeface="AFFUTF+Tahoma"/>
                <a:cs typeface="AFFUTF+Tahoma"/>
              </a:rPr>
              <a:t>mode</a:t>
            </a:r>
            <a:r>
              <a:rPr sz="2500" spc="10" dirty="0">
                <a:solidFill>
                  <a:srgbClr val="000000"/>
                </a:solidFill>
                <a:latin typeface="AFFUTF+Tahoma"/>
                <a:cs typeface="AFFUTF+Tahoma"/>
              </a:rPr>
              <a:t> </a:t>
            </a:r>
            <a:r>
              <a:rPr sz="2500" dirty="0">
                <a:solidFill>
                  <a:srgbClr val="000000"/>
                </a:solidFill>
                <a:latin typeface="AFFUTF+Tahoma"/>
                <a:cs typeface="AFFUTF+Tahoma"/>
              </a:rPr>
              <a:t>bits</a:t>
            </a:r>
          </a:p>
        </p:txBody>
      </p:sp>
      <p:sp>
        <p:nvSpPr>
          <p:cNvPr id="5" name="object 5"/>
          <p:cNvSpPr txBox="1"/>
          <p:nvPr/>
        </p:nvSpPr>
        <p:spPr>
          <a:xfrm>
            <a:off x="3071490" y="4212432"/>
            <a:ext cx="2303514" cy="1752097"/>
          </a:xfrm>
          <a:prstGeom prst="rect">
            <a:avLst/>
          </a:prstGeom>
        </p:spPr>
        <p:txBody>
          <a:bodyPr vert="horz" wrap="square" lIns="0" tIns="0" rIns="0" bIns="0" rtlCol="0">
            <a:spAutoFit/>
          </a:bodyPr>
          <a:lstStyle/>
          <a:p>
            <a:pPr marL="0" marR="0">
              <a:lnSpc>
                <a:spcPts val="3019"/>
              </a:lnSpc>
              <a:spcBef>
                <a:spcPts val="0"/>
              </a:spcBef>
              <a:spcAft>
                <a:spcPts val="0"/>
              </a:spcAft>
            </a:pPr>
            <a:r>
              <a:rPr sz="2500" dirty="0">
                <a:solidFill>
                  <a:srgbClr val="000000"/>
                </a:solidFill>
                <a:latin typeface="AFFUTF+Tahoma"/>
                <a:cs typeface="AFFUTF+Tahoma"/>
              </a:rPr>
              <a:t>overflow</a:t>
            </a:r>
          </a:p>
          <a:p>
            <a:pPr marL="23633" marR="0">
              <a:lnSpc>
                <a:spcPts val="3019"/>
              </a:lnSpc>
              <a:spcBef>
                <a:spcPts val="526"/>
              </a:spcBef>
              <a:spcAft>
                <a:spcPts val="0"/>
              </a:spcAft>
            </a:pPr>
            <a:r>
              <a:rPr sz="2500" dirty="0">
                <a:solidFill>
                  <a:srgbClr val="000000"/>
                </a:solidFill>
                <a:latin typeface="AFFUTF+Tahoma"/>
                <a:cs typeface="AFFUTF+Tahoma"/>
              </a:rPr>
              <a:t>carry/borrow</a:t>
            </a:r>
          </a:p>
          <a:p>
            <a:pPr marL="23633" marR="0">
              <a:lnSpc>
                <a:spcPts val="3019"/>
              </a:lnSpc>
              <a:spcBef>
                <a:spcPts val="460"/>
              </a:spcBef>
              <a:spcAft>
                <a:spcPts val="0"/>
              </a:spcAft>
            </a:pPr>
            <a:r>
              <a:rPr sz="2500" spc="-11" dirty="0">
                <a:solidFill>
                  <a:srgbClr val="000000"/>
                </a:solidFill>
                <a:latin typeface="AFFUTF+Tahoma"/>
                <a:cs typeface="AFFUTF+Tahoma"/>
              </a:rPr>
              <a:t>zero</a:t>
            </a:r>
          </a:p>
        </p:txBody>
      </p:sp>
      <p:sp>
        <p:nvSpPr>
          <p:cNvPr id="6" name="object 6"/>
          <p:cNvSpPr txBox="1"/>
          <p:nvPr/>
        </p:nvSpPr>
        <p:spPr>
          <a:xfrm>
            <a:off x="7830953" y="4255106"/>
            <a:ext cx="2247441" cy="1752097"/>
          </a:xfrm>
          <a:prstGeom prst="rect">
            <a:avLst/>
          </a:prstGeom>
        </p:spPr>
        <p:txBody>
          <a:bodyPr vert="horz" wrap="square" lIns="0" tIns="0" rIns="0" bIns="0" rtlCol="0">
            <a:spAutoFit/>
          </a:bodyPr>
          <a:lstStyle/>
          <a:p>
            <a:pPr marL="0" marR="0">
              <a:lnSpc>
                <a:spcPts val="3019"/>
              </a:lnSpc>
              <a:spcBef>
                <a:spcPts val="0"/>
              </a:spcBef>
              <a:spcAft>
                <a:spcPts val="0"/>
              </a:spcAft>
            </a:pPr>
            <a:r>
              <a:rPr sz="2500" dirty="0">
                <a:solidFill>
                  <a:srgbClr val="000000"/>
                </a:solidFill>
                <a:latin typeface="AFFUTF+Tahoma"/>
                <a:cs typeface="AFFUTF+Tahoma"/>
              </a:rPr>
              <a:t>Thumb</a:t>
            </a:r>
            <a:r>
              <a:rPr sz="2500" spc="10" dirty="0">
                <a:solidFill>
                  <a:srgbClr val="000000"/>
                </a:solidFill>
                <a:latin typeface="AFFUTF+Tahoma"/>
                <a:cs typeface="AFFUTF+Tahoma"/>
              </a:rPr>
              <a:t> </a:t>
            </a:r>
            <a:r>
              <a:rPr sz="2500" dirty="0">
                <a:solidFill>
                  <a:srgbClr val="000000"/>
                </a:solidFill>
                <a:latin typeface="AFFUTF+Tahoma"/>
                <a:cs typeface="AFFUTF+Tahoma"/>
              </a:rPr>
              <a:t>state</a:t>
            </a:r>
          </a:p>
          <a:p>
            <a:pPr marL="25141" marR="0">
              <a:lnSpc>
                <a:spcPts val="3019"/>
              </a:lnSpc>
              <a:spcBef>
                <a:spcPts val="532"/>
              </a:spcBef>
              <a:spcAft>
                <a:spcPts val="0"/>
              </a:spcAft>
            </a:pPr>
            <a:r>
              <a:rPr sz="2500" dirty="0">
                <a:solidFill>
                  <a:srgbClr val="000000"/>
                </a:solidFill>
                <a:latin typeface="AFFUTF+Tahoma"/>
                <a:cs typeface="AFFUTF+Tahoma"/>
              </a:rPr>
              <a:t>FIQ disable</a:t>
            </a:r>
          </a:p>
          <a:p>
            <a:pPr marL="25141" marR="0">
              <a:lnSpc>
                <a:spcPts val="3019"/>
              </a:lnSpc>
              <a:spcBef>
                <a:spcPts val="454"/>
              </a:spcBef>
              <a:spcAft>
                <a:spcPts val="0"/>
              </a:spcAft>
            </a:pPr>
            <a:r>
              <a:rPr sz="2500" dirty="0">
                <a:solidFill>
                  <a:srgbClr val="000000"/>
                </a:solidFill>
                <a:latin typeface="AFFUTF+Tahoma"/>
                <a:cs typeface="AFFUTF+Tahoma"/>
              </a:rPr>
              <a:t>IRQ disable</a:t>
            </a:r>
          </a:p>
        </p:txBody>
      </p:sp>
      <p:sp>
        <p:nvSpPr>
          <p:cNvPr id="7" name="object 7"/>
          <p:cNvSpPr txBox="1"/>
          <p:nvPr/>
        </p:nvSpPr>
        <p:spPr>
          <a:xfrm>
            <a:off x="3095123" y="5544411"/>
            <a:ext cx="1667517" cy="859788"/>
          </a:xfrm>
          <a:prstGeom prst="rect">
            <a:avLst/>
          </a:prstGeom>
        </p:spPr>
        <p:txBody>
          <a:bodyPr vert="horz" wrap="square" lIns="0" tIns="0" rIns="0" bIns="0" rtlCol="0">
            <a:spAutoFit/>
          </a:bodyPr>
          <a:lstStyle/>
          <a:p>
            <a:pPr marL="0" marR="0">
              <a:lnSpc>
                <a:spcPts val="3019"/>
              </a:lnSpc>
              <a:spcBef>
                <a:spcPts val="0"/>
              </a:spcBef>
              <a:spcAft>
                <a:spcPts val="0"/>
              </a:spcAft>
            </a:pPr>
            <a:r>
              <a:rPr sz="2500" dirty="0">
                <a:solidFill>
                  <a:srgbClr val="000000"/>
                </a:solidFill>
                <a:latin typeface="AFFUTF+Tahoma"/>
                <a:cs typeface="AFFUTF+Tahoma"/>
              </a:rPr>
              <a:t>negative</a:t>
            </a:r>
          </a:p>
        </p:txBody>
      </p:sp>
    </p:spTree>
    <p:extLst>
      <p:ext uri="{BB962C8B-B14F-4D97-AF65-F5344CB8AC3E}">
        <p14:creationId xmlns:p14="http://schemas.microsoft.com/office/powerpoint/2010/main" val="23416227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774839" y="346202"/>
            <a:ext cx="9143998" cy="68580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1323473" y="707033"/>
            <a:ext cx="3788896" cy="1081189"/>
          </a:xfrm>
          <a:prstGeom prst="rect">
            <a:avLst/>
          </a:prstGeom>
        </p:spPr>
        <p:txBody>
          <a:bodyPr vert="horz" wrap="square" lIns="0" tIns="0" rIns="0" bIns="0" rtlCol="0">
            <a:spAutoFit/>
          </a:bodyPr>
          <a:lstStyle/>
          <a:p>
            <a:pPr marL="0" marR="0">
              <a:lnSpc>
                <a:spcPts val="3713"/>
              </a:lnSpc>
              <a:spcBef>
                <a:spcPts val="0"/>
              </a:spcBef>
              <a:spcAft>
                <a:spcPts val="0"/>
              </a:spcAft>
            </a:pPr>
            <a:r>
              <a:rPr sz="3200" b="1" dirty="0">
                <a:solidFill>
                  <a:srgbClr val="000000"/>
                </a:solidFill>
                <a:latin typeface="IWQBDU+TrebuchetMS-Bold"/>
                <a:cs typeface="IWQBDU+TrebuchetMS-Bold"/>
              </a:rPr>
              <a:t>Processor</a:t>
            </a:r>
            <a:r>
              <a:rPr sz="3200" b="1" spc="-23" dirty="0">
                <a:solidFill>
                  <a:srgbClr val="000000"/>
                </a:solidFill>
                <a:latin typeface="IWQBDU+TrebuchetMS-Bold"/>
                <a:cs typeface="IWQBDU+TrebuchetMS-Bold"/>
              </a:rPr>
              <a:t> </a:t>
            </a:r>
            <a:r>
              <a:rPr sz="3200" b="1" dirty="0">
                <a:solidFill>
                  <a:srgbClr val="000000"/>
                </a:solidFill>
                <a:latin typeface="IWQBDU+TrebuchetMS-Bold"/>
                <a:cs typeface="IWQBDU+TrebuchetMS-Bold"/>
              </a:rPr>
              <a:t>modes</a:t>
            </a:r>
          </a:p>
        </p:txBody>
      </p:sp>
    </p:spTree>
    <p:extLst>
      <p:ext uri="{BB962C8B-B14F-4D97-AF65-F5344CB8AC3E}">
        <p14:creationId xmlns:p14="http://schemas.microsoft.com/office/powerpoint/2010/main" val="27447818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idx="4294967295"/>
          </p:nvPr>
        </p:nvSpPr>
        <p:spPr>
          <a:xfrm>
            <a:off x="2492023" y="0"/>
            <a:ext cx="7505774" cy="1091494"/>
          </a:xfrm>
        </p:spPr>
        <p:txBody>
          <a:bodyPr vert="horz" lIns="101547" tIns="50773" rIns="101547" bIns="50773" rtlCol="0" anchor="b">
            <a:normAutofit/>
          </a:bodyPr>
          <a:lstStyle/>
          <a:p>
            <a:pPr>
              <a:tabLst>
                <a:tab pos="0" algn="l"/>
                <a:tab pos="1007577" algn="l"/>
                <a:tab pos="2015155" algn="l"/>
                <a:tab pos="3022732" algn="l"/>
                <a:tab pos="4030309" algn="l"/>
                <a:tab pos="5037887" algn="l"/>
                <a:tab pos="6045464" algn="l"/>
                <a:tab pos="7053042" algn="l"/>
                <a:tab pos="8060619" algn="l"/>
                <a:tab pos="9068196" algn="l"/>
                <a:tab pos="10075774" algn="l"/>
                <a:tab pos="11083351" algn="l"/>
              </a:tabLst>
            </a:pPr>
            <a:r>
              <a:rPr lang="es-ES"/>
              <a:t>Processor Modes</a:t>
            </a:r>
          </a:p>
        </p:txBody>
      </p:sp>
      <p:sp>
        <p:nvSpPr>
          <p:cNvPr id="14339" name="Rectangle 2"/>
          <p:cNvSpPr>
            <a:spLocks noGrp="1" noChangeArrowheads="1"/>
          </p:cNvSpPr>
          <p:nvPr>
            <p:ph type="body" idx="4294967295"/>
          </p:nvPr>
        </p:nvSpPr>
        <p:spPr>
          <a:xfrm>
            <a:off x="562666" y="1259417"/>
            <a:ext cx="9485856" cy="5625394"/>
          </a:xfrm>
        </p:spPr>
        <p:txBody>
          <a:bodyPr vert="horz" lIns="101547" tIns="50773" rIns="101547" bIns="50773" rtlCol="0">
            <a:normAutofit/>
          </a:bodyPr>
          <a:lstStyle/>
          <a:p>
            <a:pPr marL="376093" indent="-376093">
              <a:buClr>
                <a:srgbClr val="DB5214"/>
              </a:buClr>
              <a:buSzPct val="80000"/>
              <a:buFont typeface="Wingdings" panose="05000000000000000000" pitchFamily="2" charset="2"/>
              <a:buChar char=""/>
              <a:tabLst>
                <a:tab pos="1004079" algn="l"/>
                <a:tab pos="2011656" algn="l"/>
                <a:tab pos="3019234" algn="l"/>
                <a:tab pos="4026811" algn="l"/>
                <a:tab pos="5034388" algn="l"/>
                <a:tab pos="6041966" algn="l"/>
                <a:tab pos="7049543" algn="l"/>
                <a:tab pos="8057120" algn="l"/>
                <a:tab pos="9064698" algn="l"/>
                <a:tab pos="10072275" algn="l"/>
                <a:tab pos="11079852" algn="l"/>
              </a:tabLst>
            </a:pPr>
            <a:r>
              <a:rPr lang="en-US" dirty="0"/>
              <a:t>The ARM has seven operating modes:</a:t>
            </a:r>
          </a:p>
          <a:p>
            <a:pPr marL="376093" indent="-376093">
              <a:buClr>
                <a:srgbClr val="DB5214"/>
              </a:buClr>
              <a:buSzPct val="80000"/>
              <a:buNone/>
              <a:tabLst>
                <a:tab pos="1004079" algn="l"/>
                <a:tab pos="2011656" algn="l"/>
                <a:tab pos="3019234" algn="l"/>
                <a:tab pos="4026811" algn="l"/>
                <a:tab pos="5034388" algn="l"/>
                <a:tab pos="6041966" algn="l"/>
                <a:tab pos="7049543" algn="l"/>
                <a:tab pos="8057120" algn="l"/>
                <a:tab pos="9064698" algn="l"/>
                <a:tab pos="10072275" algn="l"/>
                <a:tab pos="11079852" algn="l"/>
              </a:tabLst>
            </a:pPr>
            <a:endParaRPr lang="en-US" dirty="0"/>
          </a:p>
          <a:p>
            <a:pPr marL="816908" lvl="1" indent="-313119">
              <a:buClr>
                <a:srgbClr val="DB5214"/>
              </a:buClr>
              <a:buSzPct val="70000"/>
              <a:buFont typeface="Wingdings" panose="05000000000000000000" pitchFamily="2" charset="2"/>
              <a:buChar char=""/>
              <a:tabLst>
                <a:tab pos="1004079" algn="l"/>
                <a:tab pos="2011656" algn="l"/>
                <a:tab pos="3019234" algn="l"/>
                <a:tab pos="4026811" algn="l"/>
                <a:tab pos="5034388" algn="l"/>
                <a:tab pos="6041966" algn="l"/>
                <a:tab pos="7049543" algn="l"/>
                <a:tab pos="8057120" algn="l"/>
                <a:tab pos="9064698" algn="l"/>
                <a:tab pos="10072275" algn="l"/>
                <a:tab pos="11079852" algn="l"/>
              </a:tabLst>
            </a:pPr>
            <a:r>
              <a:rPr lang="en-US" dirty="0">
                <a:solidFill>
                  <a:srgbClr val="C00000"/>
                </a:solidFill>
              </a:rPr>
              <a:t>User mode </a:t>
            </a:r>
            <a:r>
              <a:rPr lang="en-US" dirty="0">
                <a:solidFill>
                  <a:schemeClr val="tx1">
                    <a:lumMod val="95000"/>
                    <a:lumOff val="5000"/>
                  </a:schemeClr>
                </a:solidFill>
              </a:rPr>
              <a:t>is the usual ARM program execution state, and is used for executing most application programs.</a:t>
            </a:r>
          </a:p>
          <a:p>
            <a:pPr marL="816908" lvl="1" indent="-313119">
              <a:buClr>
                <a:srgbClr val="DB5214"/>
              </a:buClr>
              <a:buSzPct val="70000"/>
              <a:buFont typeface="Wingdings" panose="05000000000000000000" pitchFamily="2" charset="2"/>
              <a:buChar char=""/>
              <a:tabLst>
                <a:tab pos="1004079" algn="l"/>
                <a:tab pos="2011656" algn="l"/>
                <a:tab pos="3019234" algn="l"/>
                <a:tab pos="4026811" algn="l"/>
                <a:tab pos="5034388" algn="l"/>
                <a:tab pos="6041966" algn="l"/>
                <a:tab pos="7049543" algn="l"/>
                <a:tab pos="8057120" algn="l"/>
                <a:tab pos="9064698" algn="l"/>
                <a:tab pos="10072275" algn="l"/>
                <a:tab pos="11079852" algn="l"/>
              </a:tabLst>
            </a:pPr>
            <a:r>
              <a:rPr lang="en-US" dirty="0">
                <a:solidFill>
                  <a:schemeClr val="tx1">
                    <a:lumMod val="95000"/>
                    <a:lumOff val="5000"/>
                  </a:schemeClr>
                </a:solidFill>
              </a:rPr>
              <a:t> </a:t>
            </a:r>
            <a:r>
              <a:rPr lang="en-US" dirty="0">
                <a:solidFill>
                  <a:srgbClr val="C00000"/>
                </a:solidFill>
              </a:rPr>
              <a:t>Fast Interrupt (FIQ) </a:t>
            </a:r>
            <a:r>
              <a:rPr lang="en-US" dirty="0">
                <a:solidFill>
                  <a:schemeClr val="tx1">
                    <a:lumMod val="95000"/>
                    <a:lumOff val="5000"/>
                  </a:schemeClr>
                </a:solidFill>
              </a:rPr>
              <a:t>mode supports a data transfer or channel process.</a:t>
            </a:r>
          </a:p>
          <a:p>
            <a:pPr marL="816908" lvl="1" indent="-313119">
              <a:buClr>
                <a:srgbClr val="DB5214"/>
              </a:buClr>
              <a:buSzPct val="70000"/>
              <a:buFont typeface="Wingdings" panose="05000000000000000000" pitchFamily="2" charset="2"/>
              <a:buChar char=""/>
              <a:tabLst>
                <a:tab pos="1004079" algn="l"/>
                <a:tab pos="2011656" algn="l"/>
                <a:tab pos="3019234" algn="l"/>
                <a:tab pos="4026811" algn="l"/>
                <a:tab pos="5034388" algn="l"/>
                <a:tab pos="6041966" algn="l"/>
                <a:tab pos="7049543" algn="l"/>
                <a:tab pos="8057120" algn="l"/>
                <a:tab pos="9064698" algn="l"/>
                <a:tab pos="10072275" algn="l"/>
                <a:tab pos="11079852" algn="l"/>
              </a:tabLst>
            </a:pPr>
            <a:r>
              <a:rPr lang="en-US" dirty="0">
                <a:solidFill>
                  <a:schemeClr val="tx1">
                    <a:lumMod val="95000"/>
                    <a:lumOff val="5000"/>
                  </a:schemeClr>
                </a:solidFill>
              </a:rPr>
              <a:t> </a:t>
            </a:r>
            <a:r>
              <a:rPr lang="en-US" dirty="0">
                <a:solidFill>
                  <a:srgbClr val="C00000"/>
                </a:solidFill>
              </a:rPr>
              <a:t>Interrupt (IRQ) </a:t>
            </a:r>
            <a:r>
              <a:rPr lang="en-US" dirty="0">
                <a:solidFill>
                  <a:schemeClr val="tx1">
                    <a:lumMod val="95000"/>
                    <a:lumOff val="5000"/>
                  </a:schemeClr>
                </a:solidFill>
              </a:rPr>
              <a:t>mode is used for general-purpose interrupt handling.</a:t>
            </a:r>
          </a:p>
          <a:p>
            <a:pPr marL="816908" lvl="1" indent="-313119">
              <a:buClr>
                <a:srgbClr val="DB5214"/>
              </a:buClr>
              <a:buSzPct val="70000"/>
              <a:buFont typeface="Wingdings" panose="05000000000000000000" pitchFamily="2" charset="2"/>
              <a:buChar char=""/>
              <a:tabLst>
                <a:tab pos="1004079" algn="l"/>
                <a:tab pos="2011656" algn="l"/>
                <a:tab pos="3019234" algn="l"/>
                <a:tab pos="4026811" algn="l"/>
                <a:tab pos="5034388" algn="l"/>
                <a:tab pos="6041966" algn="l"/>
                <a:tab pos="7049543" algn="l"/>
                <a:tab pos="8057120" algn="l"/>
                <a:tab pos="9064698" algn="l"/>
                <a:tab pos="10072275" algn="l"/>
                <a:tab pos="11079852" algn="l"/>
              </a:tabLst>
            </a:pPr>
            <a:r>
              <a:rPr lang="en-US" dirty="0">
                <a:solidFill>
                  <a:schemeClr val="tx1">
                    <a:lumMod val="95000"/>
                    <a:lumOff val="5000"/>
                  </a:schemeClr>
                </a:solidFill>
              </a:rPr>
              <a:t> </a:t>
            </a:r>
            <a:r>
              <a:rPr lang="en-US" dirty="0">
                <a:solidFill>
                  <a:srgbClr val="C00000"/>
                </a:solidFill>
              </a:rPr>
              <a:t>Supervisor mode </a:t>
            </a:r>
            <a:r>
              <a:rPr lang="en-US" dirty="0">
                <a:solidFill>
                  <a:schemeClr val="tx1">
                    <a:lumMod val="95000"/>
                    <a:lumOff val="5000"/>
                  </a:schemeClr>
                </a:solidFill>
              </a:rPr>
              <a:t>is a protected mode for the operating system.</a:t>
            </a:r>
          </a:p>
          <a:p>
            <a:pPr marL="816908" lvl="1" indent="-313119">
              <a:buClr>
                <a:srgbClr val="DB5214"/>
              </a:buClr>
              <a:buSzPct val="70000"/>
              <a:buFont typeface="Wingdings" panose="05000000000000000000" pitchFamily="2" charset="2"/>
              <a:buChar char=""/>
              <a:tabLst>
                <a:tab pos="1004079" algn="l"/>
                <a:tab pos="2011656" algn="l"/>
                <a:tab pos="3019234" algn="l"/>
                <a:tab pos="4026811" algn="l"/>
                <a:tab pos="5034388" algn="l"/>
                <a:tab pos="6041966" algn="l"/>
                <a:tab pos="7049543" algn="l"/>
                <a:tab pos="8057120" algn="l"/>
                <a:tab pos="9064698" algn="l"/>
                <a:tab pos="10072275" algn="l"/>
                <a:tab pos="11079852" algn="l"/>
              </a:tabLst>
            </a:pPr>
            <a:r>
              <a:rPr lang="en-US" dirty="0">
                <a:solidFill>
                  <a:schemeClr val="tx1">
                    <a:lumMod val="95000"/>
                    <a:lumOff val="5000"/>
                  </a:schemeClr>
                </a:solidFill>
              </a:rPr>
              <a:t> </a:t>
            </a:r>
            <a:r>
              <a:rPr lang="en-US" dirty="0">
                <a:solidFill>
                  <a:srgbClr val="C00000"/>
                </a:solidFill>
              </a:rPr>
              <a:t>Abort mode </a:t>
            </a:r>
            <a:r>
              <a:rPr lang="en-US" dirty="0">
                <a:solidFill>
                  <a:schemeClr val="tx1">
                    <a:lumMod val="95000"/>
                    <a:lumOff val="5000"/>
                  </a:schemeClr>
                </a:solidFill>
              </a:rPr>
              <a:t>is entered after a data or instruction </a:t>
            </a:r>
            <a:r>
              <a:rPr lang="en-US" dirty="0" err="1">
                <a:solidFill>
                  <a:schemeClr val="tx1">
                    <a:lumMod val="95000"/>
                    <a:lumOff val="5000"/>
                  </a:schemeClr>
                </a:solidFill>
              </a:rPr>
              <a:t>Prefetch</a:t>
            </a:r>
            <a:r>
              <a:rPr lang="en-US" dirty="0">
                <a:solidFill>
                  <a:schemeClr val="tx1">
                    <a:lumMod val="95000"/>
                    <a:lumOff val="5000"/>
                  </a:schemeClr>
                </a:solidFill>
              </a:rPr>
              <a:t> Abort.</a:t>
            </a:r>
          </a:p>
          <a:p>
            <a:pPr marL="816908" lvl="1" indent="-313119">
              <a:buClr>
                <a:srgbClr val="DB5214"/>
              </a:buClr>
              <a:buSzPct val="70000"/>
              <a:buFont typeface="Wingdings" panose="05000000000000000000" pitchFamily="2" charset="2"/>
              <a:buChar char=""/>
              <a:tabLst>
                <a:tab pos="1004079" algn="l"/>
                <a:tab pos="2011656" algn="l"/>
                <a:tab pos="3019234" algn="l"/>
                <a:tab pos="4026811" algn="l"/>
                <a:tab pos="5034388" algn="l"/>
                <a:tab pos="6041966" algn="l"/>
                <a:tab pos="7049543" algn="l"/>
                <a:tab pos="8057120" algn="l"/>
                <a:tab pos="9064698" algn="l"/>
                <a:tab pos="10072275" algn="l"/>
                <a:tab pos="11079852" algn="l"/>
              </a:tabLst>
            </a:pPr>
            <a:r>
              <a:rPr lang="en-US" dirty="0">
                <a:solidFill>
                  <a:schemeClr val="tx1">
                    <a:lumMod val="95000"/>
                    <a:lumOff val="5000"/>
                  </a:schemeClr>
                </a:solidFill>
              </a:rPr>
              <a:t> </a:t>
            </a:r>
            <a:r>
              <a:rPr lang="en-US" dirty="0">
                <a:solidFill>
                  <a:srgbClr val="C00000"/>
                </a:solidFill>
              </a:rPr>
              <a:t>System mode </a:t>
            </a:r>
            <a:r>
              <a:rPr lang="en-US" dirty="0">
                <a:solidFill>
                  <a:schemeClr val="tx1">
                    <a:lumMod val="95000"/>
                    <a:lumOff val="5000"/>
                  </a:schemeClr>
                </a:solidFill>
              </a:rPr>
              <a:t>is a privileged user mode for the operating system.</a:t>
            </a:r>
          </a:p>
          <a:p>
            <a:pPr marL="816908" lvl="1" indent="-313119">
              <a:buClr>
                <a:srgbClr val="DB5214"/>
              </a:buClr>
              <a:buSzPct val="70000"/>
              <a:buFont typeface="Wingdings" panose="05000000000000000000" pitchFamily="2" charset="2"/>
              <a:buChar char=""/>
              <a:tabLst>
                <a:tab pos="1004079" algn="l"/>
                <a:tab pos="2011656" algn="l"/>
                <a:tab pos="3019234" algn="l"/>
                <a:tab pos="4026811" algn="l"/>
                <a:tab pos="5034388" algn="l"/>
                <a:tab pos="6041966" algn="l"/>
                <a:tab pos="7049543" algn="l"/>
                <a:tab pos="8057120" algn="l"/>
                <a:tab pos="9064698" algn="l"/>
                <a:tab pos="10072275" algn="l"/>
                <a:tab pos="11079852" algn="l"/>
              </a:tabLst>
            </a:pPr>
            <a:endParaRPr lang="en-US" dirty="0">
              <a:solidFill>
                <a:schemeClr val="tx1">
                  <a:lumMod val="95000"/>
                  <a:lumOff val="5000"/>
                </a:schemeClr>
              </a:solidFill>
            </a:endParaRPr>
          </a:p>
          <a:p>
            <a:pPr marL="816908" lvl="1" indent="-313119">
              <a:buClr>
                <a:srgbClr val="DB5214"/>
              </a:buClr>
              <a:buSzPct val="70000"/>
              <a:buFont typeface="Wingdings" panose="05000000000000000000" pitchFamily="2" charset="2"/>
              <a:buChar char=""/>
              <a:tabLst>
                <a:tab pos="1004079" algn="l"/>
                <a:tab pos="2011656" algn="l"/>
                <a:tab pos="3019234" algn="l"/>
                <a:tab pos="4026811" algn="l"/>
                <a:tab pos="5034388" algn="l"/>
                <a:tab pos="6041966" algn="l"/>
                <a:tab pos="7049543" algn="l"/>
                <a:tab pos="8057120" algn="l"/>
                <a:tab pos="9064698" algn="l"/>
                <a:tab pos="10072275" algn="l"/>
                <a:tab pos="11079852" algn="l"/>
              </a:tabLst>
            </a:pPr>
            <a:r>
              <a:rPr lang="en-US" dirty="0">
                <a:solidFill>
                  <a:schemeClr val="tx1">
                    <a:lumMod val="95000"/>
                    <a:lumOff val="5000"/>
                  </a:schemeClr>
                </a:solidFill>
              </a:rPr>
              <a:t>You can only enter System mode from another privileged mode by modifying the mode bit of the Current Program Status Register (CPSR).</a:t>
            </a:r>
          </a:p>
          <a:p>
            <a:pPr marL="816908" lvl="1" indent="-313119">
              <a:buClr>
                <a:srgbClr val="DB5214"/>
              </a:buClr>
              <a:buSzPct val="70000"/>
              <a:buFont typeface="Wingdings" panose="05000000000000000000" pitchFamily="2" charset="2"/>
              <a:buChar char=""/>
              <a:tabLst>
                <a:tab pos="1004079" algn="l"/>
                <a:tab pos="2011656" algn="l"/>
                <a:tab pos="3019234" algn="l"/>
                <a:tab pos="4026811" algn="l"/>
                <a:tab pos="5034388" algn="l"/>
                <a:tab pos="6041966" algn="l"/>
                <a:tab pos="7049543" algn="l"/>
                <a:tab pos="8057120" algn="l"/>
                <a:tab pos="9064698" algn="l"/>
                <a:tab pos="10072275" algn="l"/>
                <a:tab pos="11079852" algn="l"/>
              </a:tabLst>
            </a:pPr>
            <a:r>
              <a:rPr lang="en-US" dirty="0">
                <a:solidFill>
                  <a:srgbClr val="C00000"/>
                </a:solidFill>
              </a:rPr>
              <a:t>Undefined mode </a:t>
            </a:r>
            <a:r>
              <a:rPr lang="en-US" dirty="0">
                <a:solidFill>
                  <a:schemeClr val="tx1">
                    <a:lumMod val="95000"/>
                    <a:lumOff val="5000"/>
                  </a:schemeClr>
                </a:solidFill>
              </a:rPr>
              <a:t>is entered when an undefined instruction is executed.</a:t>
            </a:r>
          </a:p>
        </p:txBody>
      </p:sp>
    </p:spTree>
    <p:extLst>
      <p:ext uri="{BB962C8B-B14F-4D97-AF65-F5344CB8AC3E}">
        <p14:creationId xmlns:p14="http://schemas.microsoft.com/office/powerpoint/2010/main" val="1868232229"/>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t>Processor operating states</a:t>
            </a:r>
          </a:p>
        </p:txBody>
      </p:sp>
      <p:sp>
        <p:nvSpPr>
          <p:cNvPr id="3" name="Content Placeholder 2"/>
          <p:cNvSpPr>
            <a:spLocks noGrp="1"/>
          </p:cNvSpPr>
          <p:nvPr>
            <p:ph idx="1"/>
          </p:nvPr>
        </p:nvSpPr>
        <p:spPr/>
        <p:txBody>
          <a:bodyPr>
            <a:normAutofit/>
          </a:bodyPr>
          <a:lstStyle/>
          <a:p>
            <a:r>
              <a:rPr lang="en-US" sz="2400" dirty="0"/>
              <a:t>The ARM7TDMI processor has two operating states:</a:t>
            </a:r>
          </a:p>
          <a:p>
            <a:pPr>
              <a:buFont typeface="Wingdings" panose="05000000000000000000" pitchFamily="2" charset="2"/>
              <a:buChar char="§"/>
            </a:pPr>
            <a:r>
              <a:rPr lang="en-US" sz="2400" dirty="0"/>
              <a:t>ARM  32-bit, word-aligned ARM instructions are executed in this state.</a:t>
            </a:r>
          </a:p>
          <a:p>
            <a:pPr>
              <a:buFont typeface="Wingdings" panose="05000000000000000000" pitchFamily="2" charset="2"/>
              <a:buChar char="§"/>
            </a:pPr>
            <a:r>
              <a:rPr lang="en-US" sz="2400" dirty="0"/>
              <a:t>Thumb  16-bit, </a:t>
            </a:r>
            <a:r>
              <a:rPr lang="en-US" sz="2400" dirty="0" err="1"/>
              <a:t>halfword</a:t>
            </a:r>
            <a:r>
              <a:rPr lang="en-US" sz="2400" dirty="0"/>
              <a:t>-aligned Thumb instructions are executed in this state.</a:t>
            </a:r>
          </a:p>
          <a:p>
            <a:pPr>
              <a:buFont typeface="Wingdings" panose="05000000000000000000" pitchFamily="2" charset="2"/>
              <a:buChar char="§"/>
            </a:pPr>
            <a:r>
              <a:rPr lang="en-US" sz="2400" dirty="0"/>
              <a:t>In Thumb state, the Program Counter (PC) uses bit 1 to select between alternate  </a:t>
            </a:r>
            <a:r>
              <a:rPr lang="en-US" sz="2400" dirty="0" err="1"/>
              <a:t>halfwords</a:t>
            </a:r>
            <a:r>
              <a:rPr lang="en-US" sz="2400" dirty="0"/>
              <a:t>.</a:t>
            </a:r>
          </a:p>
          <a:p>
            <a:pPr>
              <a:buFont typeface="Wingdings" panose="05000000000000000000" pitchFamily="2" charset="2"/>
              <a:buChar char="§"/>
            </a:pPr>
            <a:r>
              <a:rPr lang="en-US" sz="2800" dirty="0">
                <a:solidFill>
                  <a:srgbClr val="C00000"/>
                </a:solidFill>
              </a:rPr>
              <a:t>Transition between ARM and Thumb states does not affect the processor mode or the register contents.</a:t>
            </a:r>
          </a:p>
        </p:txBody>
      </p:sp>
    </p:spTree>
    <p:extLst>
      <p:ext uri="{BB962C8B-B14F-4D97-AF65-F5344CB8AC3E}">
        <p14:creationId xmlns:p14="http://schemas.microsoft.com/office/powerpoint/2010/main" val="20610996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8188" y="537890"/>
            <a:ext cx="8822055" cy="872369"/>
          </a:xfrm>
        </p:spPr>
        <p:txBody>
          <a:bodyPr/>
          <a:lstStyle/>
          <a:p>
            <a:r>
              <a:rPr lang="en-US" b="1" dirty="0"/>
              <a:t>Switching state</a:t>
            </a:r>
          </a:p>
        </p:txBody>
      </p:sp>
      <p:sp>
        <p:nvSpPr>
          <p:cNvPr id="3" name="Content Placeholder 2"/>
          <p:cNvSpPr>
            <a:spLocks noGrp="1"/>
          </p:cNvSpPr>
          <p:nvPr>
            <p:ph idx="1"/>
          </p:nvPr>
        </p:nvSpPr>
        <p:spPr>
          <a:xfrm>
            <a:off x="594172" y="2050058"/>
            <a:ext cx="9721081" cy="4752528"/>
          </a:xfrm>
        </p:spPr>
        <p:txBody>
          <a:bodyPr>
            <a:noAutofit/>
          </a:bodyPr>
          <a:lstStyle/>
          <a:p>
            <a:pPr>
              <a:buFont typeface="Wingdings" panose="05000000000000000000" pitchFamily="2" charset="2"/>
              <a:buChar char="§"/>
            </a:pPr>
            <a:r>
              <a:rPr lang="en-US" sz="2800" dirty="0"/>
              <a:t>The operating state of the ARM7TDMI core can be switched between ARM state and  Thumb state using the BX instruction. </a:t>
            </a:r>
          </a:p>
          <a:p>
            <a:pPr>
              <a:buFont typeface="Wingdings" panose="05000000000000000000" pitchFamily="2" charset="2"/>
              <a:buChar char="§"/>
            </a:pPr>
            <a:r>
              <a:rPr lang="en-US" sz="2800" dirty="0"/>
              <a:t>All exception handling is entered in ARM state.</a:t>
            </a:r>
          </a:p>
          <a:p>
            <a:pPr>
              <a:buFont typeface="Wingdings" panose="05000000000000000000" pitchFamily="2" charset="2"/>
              <a:buChar char="§"/>
            </a:pPr>
            <a:r>
              <a:rPr lang="en-US" sz="2800" dirty="0"/>
              <a:t> If an exception occurs in Thumb state, the processor reverts to ARM state. </a:t>
            </a:r>
          </a:p>
          <a:p>
            <a:pPr>
              <a:buFont typeface="Wingdings" panose="05000000000000000000" pitchFamily="2" charset="2"/>
              <a:buChar char="§"/>
            </a:pPr>
            <a:r>
              <a:rPr lang="en-US" sz="2800" dirty="0"/>
              <a:t>The transition back to Thumb state occurs automatically on return. </a:t>
            </a:r>
          </a:p>
          <a:p>
            <a:pPr>
              <a:buFont typeface="Wingdings" panose="05000000000000000000" pitchFamily="2" charset="2"/>
              <a:buChar char="§"/>
            </a:pPr>
            <a:r>
              <a:rPr lang="en-US" sz="2800" dirty="0"/>
              <a:t>An exception handler can change to Thumb state but it must return to ARM state to enable the exception handler to terminate correctly.</a:t>
            </a:r>
          </a:p>
        </p:txBody>
      </p:sp>
    </p:spTree>
    <p:extLst>
      <p:ext uri="{BB962C8B-B14F-4D97-AF65-F5344CB8AC3E}">
        <p14:creationId xmlns:p14="http://schemas.microsoft.com/office/powerpoint/2010/main" val="16178106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ChangeArrowheads="1"/>
          </p:cNvSpPr>
          <p:nvPr/>
        </p:nvSpPr>
        <p:spPr bwMode="auto">
          <a:xfrm>
            <a:off x="7697612" y="5455402"/>
            <a:ext cx="2013318" cy="444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6703" tIns="52360" rIns="106703" bIns="5236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lgn="ctr">
              <a:buClrTx/>
              <a:buFontTx/>
              <a:buNone/>
            </a:pPr>
            <a:r>
              <a:rPr lang="es-ES" sz="2204" b="1">
                <a:solidFill>
                  <a:srgbClr val="DB5214"/>
                </a:solidFill>
                <a:latin typeface="Arial" panose="020B0604020202020204" pitchFamily="34" charset="0"/>
              </a:rPr>
              <a:t>Vector Table</a:t>
            </a:r>
          </a:p>
        </p:txBody>
      </p:sp>
      <p:sp>
        <p:nvSpPr>
          <p:cNvPr id="21507" name="Rectangle 2"/>
          <p:cNvSpPr>
            <a:spLocks noGrp="1" noChangeArrowheads="1"/>
          </p:cNvSpPr>
          <p:nvPr>
            <p:ph type="title" idx="4294967295"/>
          </p:nvPr>
        </p:nvSpPr>
        <p:spPr>
          <a:xfrm>
            <a:off x="954212" y="419804"/>
            <a:ext cx="9043585" cy="671689"/>
          </a:xfrm>
          <a:solidFill>
            <a:schemeClr val="bg1"/>
          </a:solidFill>
        </p:spPr>
        <p:txBody>
          <a:bodyPr>
            <a:normAutofit fontScale="90000"/>
          </a:bodyPr>
          <a:lstStyle/>
          <a:p>
            <a:pPr>
              <a:tabLst>
                <a:tab pos="0" algn="l"/>
                <a:tab pos="1007577" algn="l"/>
                <a:tab pos="2015155" algn="l"/>
                <a:tab pos="3022732" algn="l"/>
                <a:tab pos="4030309" algn="l"/>
                <a:tab pos="5037887" algn="l"/>
                <a:tab pos="6045464" algn="l"/>
                <a:tab pos="7053042" algn="l"/>
                <a:tab pos="8060619" algn="l"/>
                <a:tab pos="9068196" algn="l"/>
                <a:tab pos="10075774" algn="l"/>
                <a:tab pos="11083351" algn="l"/>
              </a:tabLst>
            </a:pPr>
            <a:r>
              <a:rPr lang="es-ES" b="1" dirty="0">
                <a:solidFill>
                  <a:schemeClr val="tx1">
                    <a:lumMod val="95000"/>
                    <a:lumOff val="5000"/>
                  </a:schemeClr>
                </a:solidFill>
              </a:rPr>
              <a:t>Exception Handling</a:t>
            </a:r>
          </a:p>
        </p:txBody>
      </p:sp>
      <p:sp>
        <p:nvSpPr>
          <p:cNvPr id="22532" name="Rectangle 3"/>
          <p:cNvSpPr>
            <a:spLocks noGrp="1" noChangeArrowheads="1"/>
          </p:cNvSpPr>
          <p:nvPr>
            <p:ph type="body" idx="4294967295"/>
          </p:nvPr>
        </p:nvSpPr>
        <p:spPr>
          <a:xfrm>
            <a:off x="728839" y="1679222"/>
            <a:ext cx="9298693" cy="5037667"/>
          </a:xfrm>
        </p:spPr>
        <p:txBody>
          <a:bodyPr anchor="t"/>
          <a:lstStyle/>
          <a:p>
            <a:pPr marL="376093" indent="-376093">
              <a:buClr>
                <a:srgbClr val="DB5214"/>
              </a:buClr>
              <a:buSzPct val="80000"/>
              <a:buFont typeface="Wingdings" pitchFamily="2" charset="2"/>
              <a:buChar char=""/>
              <a:tabLst>
                <a:tab pos="1004079" algn="l"/>
                <a:tab pos="2011656" algn="l"/>
                <a:tab pos="3019234" algn="l"/>
                <a:tab pos="4026811" algn="l"/>
                <a:tab pos="5034388" algn="l"/>
                <a:tab pos="6041966" algn="l"/>
                <a:tab pos="7049543" algn="l"/>
                <a:tab pos="8057120" algn="l"/>
                <a:tab pos="9064698" algn="l"/>
                <a:tab pos="10072275" algn="l"/>
                <a:tab pos="11079852" algn="l"/>
              </a:tabLst>
              <a:defRPr/>
            </a:pPr>
            <a:r>
              <a:rPr lang="en-US" dirty="0"/>
              <a:t>When an exception occurs, the ARM:</a:t>
            </a:r>
          </a:p>
          <a:p>
            <a:pPr marL="816908" lvl="1" indent="-313119">
              <a:buClr>
                <a:srgbClr val="DB5214"/>
              </a:buClr>
              <a:buSzPct val="70000"/>
              <a:buFont typeface="Wingdings" pitchFamily="2" charset="2"/>
              <a:buChar char=""/>
              <a:tabLst>
                <a:tab pos="1004079" algn="l"/>
                <a:tab pos="2011656" algn="l"/>
                <a:tab pos="3019234" algn="l"/>
                <a:tab pos="4026811" algn="l"/>
                <a:tab pos="5034388" algn="l"/>
                <a:tab pos="6041966" algn="l"/>
                <a:tab pos="7049543" algn="l"/>
                <a:tab pos="8057120" algn="l"/>
                <a:tab pos="9064698" algn="l"/>
                <a:tab pos="10072275" algn="l"/>
                <a:tab pos="11079852" algn="l"/>
              </a:tabLst>
              <a:defRPr/>
            </a:pPr>
            <a:r>
              <a:rPr lang="en-US" dirty="0"/>
              <a:t>Copies CPSR into SPSR_&lt;mode&gt;</a:t>
            </a:r>
          </a:p>
          <a:p>
            <a:pPr marL="816908" lvl="1" indent="-313119">
              <a:buClr>
                <a:srgbClr val="DB5214"/>
              </a:buClr>
              <a:buSzPct val="70000"/>
              <a:buFont typeface="Wingdings" pitchFamily="2" charset="2"/>
              <a:buChar char=""/>
              <a:tabLst>
                <a:tab pos="1004079" algn="l"/>
                <a:tab pos="2011656" algn="l"/>
                <a:tab pos="3019234" algn="l"/>
                <a:tab pos="4026811" algn="l"/>
                <a:tab pos="5034388" algn="l"/>
                <a:tab pos="6041966" algn="l"/>
                <a:tab pos="7049543" algn="l"/>
                <a:tab pos="8057120" algn="l"/>
                <a:tab pos="9064698" algn="l"/>
                <a:tab pos="10072275" algn="l"/>
                <a:tab pos="11079852" algn="l"/>
              </a:tabLst>
              <a:defRPr/>
            </a:pPr>
            <a:r>
              <a:rPr lang="en-US" dirty="0"/>
              <a:t>Sets appropriate CPSR bits: </a:t>
            </a:r>
          </a:p>
          <a:p>
            <a:pPr marL="1257723" lvl="2" indent="-250146">
              <a:buClr>
                <a:srgbClr val="DB5214"/>
              </a:buClr>
              <a:buSzPct val="65000"/>
              <a:buFont typeface="Wingdings" pitchFamily="2" charset="2"/>
              <a:buChar char=""/>
              <a:tabLst>
                <a:tab pos="1004079" algn="l"/>
                <a:tab pos="2011656" algn="l"/>
                <a:tab pos="3019234" algn="l"/>
                <a:tab pos="4026811" algn="l"/>
                <a:tab pos="5034388" algn="l"/>
                <a:tab pos="6041966" algn="l"/>
                <a:tab pos="7049543" algn="l"/>
                <a:tab pos="8057120" algn="l"/>
                <a:tab pos="9064698" algn="l"/>
                <a:tab pos="10072275" algn="l"/>
                <a:tab pos="11079852" algn="l"/>
              </a:tabLst>
              <a:defRPr/>
            </a:pPr>
            <a:r>
              <a:rPr lang="en-US" dirty="0"/>
              <a:t>Changes to ARM state</a:t>
            </a:r>
          </a:p>
          <a:p>
            <a:pPr marL="1257723" lvl="2" indent="-250146">
              <a:buClr>
                <a:srgbClr val="DB5214"/>
              </a:buClr>
              <a:buSzPct val="65000"/>
              <a:buFont typeface="Wingdings" pitchFamily="2" charset="2"/>
              <a:buChar char=""/>
              <a:tabLst>
                <a:tab pos="1004079" algn="l"/>
                <a:tab pos="2011656" algn="l"/>
                <a:tab pos="3019234" algn="l"/>
                <a:tab pos="4026811" algn="l"/>
                <a:tab pos="5034388" algn="l"/>
                <a:tab pos="6041966" algn="l"/>
                <a:tab pos="7049543" algn="l"/>
                <a:tab pos="8057120" algn="l"/>
                <a:tab pos="9064698" algn="l"/>
                <a:tab pos="10072275" algn="l"/>
                <a:tab pos="11079852" algn="l"/>
              </a:tabLst>
              <a:defRPr/>
            </a:pPr>
            <a:r>
              <a:rPr lang="en-US" dirty="0"/>
              <a:t>Changes to related mode </a:t>
            </a:r>
          </a:p>
          <a:p>
            <a:pPr marL="1257723" lvl="2" indent="-250146">
              <a:buClr>
                <a:srgbClr val="DB5214"/>
              </a:buClr>
              <a:buSzPct val="65000"/>
              <a:buFont typeface="Wingdings" pitchFamily="2" charset="2"/>
              <a:buChar char=""/>
              <a:tabLst>
                <a:tab pos="1004079" algn="l"/>
                <a:tab pos="2011656" algn="l"/>
                <a:tab pos="3019234" algn="l"/>
                <a:tab pos="4026811" algn="l"/>
                <a:tab pos="5034388" algn="l"/>
                <a:tab pos="6041966" algn="l"/>
                <a:tab pos="7049543" algn="l"/>
                <a:tab pos="8057120" algn="l"/>
                <a:tab pos="9064698" algn="l"/>
                <a:tab pos="10072275" algn="l"/>
                <a:tab pos="11079852" algn="l"/>
              </a:tabLst>
              <a:defRPr/>
            </a:pPr>
            <a:r>
              <a:rPr lang="en-US" dirty="0"/>
              <a:t>Disables IRQ</a:t>
            </a:r>
          </a:p>
          <a:p>
            <a:pPr marL="1257723" lvl="2" indent="-250146">
              <a:buClr>
                <a:srgbClr val="DB5214"/>
              </a:buClr>
              <a:buSzPct val="65000"/>
              <a:buFont typeface="Wingdings" pitchFamily="2" charset="2"/>
              <a:buChar char=""/>
              <a:tabLst>
                <a:tab pos="1004079" algn="l"/>
                <a:tab pos="2011656" algn="l"/>
                <a:tab pos="3019234" algn="l"/>
                <a:tab pos="4026811" algn="l"/>
                <a:tab pos="5034388" algn="l"/>
                <a:tab pos="6041966" algn="l"/>
                <a:tab pos="7049543" algn="l"/>
                <a:tab pos="8057120" algn="l"/>
                <a:tab pos="9064698" algn="l"/>
                <a:tab pos="10072275" algn="l"/>
                <a:tab pos="11079852" algn="l"/>
              </a:tabLst>
              <a:defRPr/>
            </a:pPr>
            <a:r>
              <a:rPr lang="en-US" dirty="0"/>
              <a:t>Disables FIQ (only on fast interrupts)</a:t>
            </a:r>
          </a:p>
          <a:p>
            <a:pPr marL="816908" lvl="1" indent="-313119">
              <a:buClr>
                <a:srgbClr val="DB5214"/>
              </a:buClr>
              <a:buSzPct val="70000"/>
              <a:buFont typeface="Wingdings" pitchFamily="2" charset="2"/>
              <a:buChar char=""/>
              <a:tabLst>
                <a:tab pos="1004079" algn="l"/>
                <a:tab pos="2011656" algn="l"/>
                <a:tab pos="3019234" algn="l"/>
                <a:tab pos="4026811" algn="l"/>
                <a:tab pos="5034388" algn="l"/>
                <a:tab pos="6041966" algn="l"/>
                <a:tab pos="7049543" algn="l"/>
                <a:tab pos="8057120" algn="l"/>
                <a:tab pos="9064698" algn="l"/>
                <a:tab pos="10072275" algn="l"/>
                <a:tab pos="11079852" algn="l"/>
              </a:tabLst>
              <a:defRPr/>
            </a:pPr>
            <a:r>
              <a:rPr lang="en-US" dirty="0"/>
              <a:t>Stores the return address in LR_&lt;mode&gt;</a:t>
            </a:r>
          </a:p>
          <a:p>
            <a:pPr marL="816908" lvl="1" indent="-313119">
              <a:buClr>
                <a:srgbClr val="DB5214"/>
              </a:buClr>
              <a:buSzPct val="70000"/>
              <a:buFont typeface="Wingdings" pitchFamily="2" charset="2"/>
              <a:buChar char=""/>
              <a:tabLst>
                <a:tab pos="1004079" algn="l"/>
                <a:tab pos="2011656" algn="l"/>
                <a:tab pos="3019234" algn="l"/>
                <a:tab pos="4026811" algn="l"/>
                <a:tab pos="5034388" algn="l"/>
                <a:tab pos="6041966" algn="l"/>
                <a:tab pos="7049543" algn="l"/>
                <a:tab pos="8057120" algn="l"/>
                <a:tab pos="9064698" algn="l"/>
                <a:tab pos="10072275" algn="l"/>
                <a:tab pos="11079852" algn="l"/>
              </a:tabLst>
              <a:defRPr/>
            </a:pPr>
            <a:r>
              <a:rPr lang="en-US" dirty="0"/>
              <a:t>Sets PC to vector address</a:t>
            </a:r>
          </a:p>
          <a:p>
            <a:pPr marL="376093" indent="-376093">
              <a:buClr>
                <a:srgbClr val="DB5214"/>
              </a:buClr>
              <a:buSzPct val="80000"/>
              <a:buFont typeface="Wingdings" pitchFamily="2" charset="2"/>
              <a:buChar char=""/>
              <a:tabLst>
                <a:tab pos="1004079" algn="l"/>
                <a:tab pos="2011656" algn="l"/>
                <a:tab pos="3019234" algn="l"/>
                <a:tab pos="4026811" algn="l"/>
                <a:tab pos="5034388" algn="l"/>
                <a:tab pos="6041966" algn="l"/>
                <a:tab pos="7049543" algn="l"/>
                <a:tab pos="8057120" algn="l"/>
                <a:tab pos="9064698" algn="l"/>
                <a:tab pos="10072275" algn="l"/>
                <a:tab pos="11079852" algn="l"/>
              </a:tabLst>
              <a:defRPr/>
            </a:pPr>
            <a:r>
              <a:rPr lang="en-US" dirty="0"/>
              <a:t>To return, exception handler needs to:</a:t>
            </a:r>
          </a:p>
          <a:p>
            <a:pPr marL="816908" lvl="1" indent="-313119">
              <a:buClr>
                <a:srgbClr val="DB5214"/>
              </a:buClr>
              <a:buSzPct val="70000"/>
              <a:buFont typeface="Wingdings" pitchFamily="2" charset="2"/>
              <a:buChar char=""/>
              <a:tabLst>
                <a:tab pos="1004079" algn="l"/>
                <a:tab pos="2011656" algn="l"/>
                <a:tab pos="3019234" algn="l"/>
                <a:tab pos="4026811" algn="l"/>
                <a:tab pos="5034388" algn="l"/>
                <a:tab pos="6041966" algn="l"/>
                <a:tab pos="7049543" algn="l"/>
                <a:tab pos="8057120" algn="l"/>
                <a:tab pos="9064698" algn="l"/>
                <a:tab pos="10072275" algn="l"/>
                <a:tab pos="11079852" algn="l"/>
              </a:tabLst>
              <a:defRPr/>
            </a:pPr>
            <a:r>
              <a:rPr lang="en-US" dirty="0"/>
              <a:t>Restore CPSR from SPSR_&lt;mode&gt;</a:t>
            </a:r>
          </a:p>
          <a:p>
            <a:pPr marL="816908" lvl="1" indent="-313119">
              <a:buClr>
                <a:srgbClr val="DB5214"/>
              </a:buClr>
              <a:buSzPct val="70000"/>
              <a:buFont typeface="Wingdings" pitchFamily="2" charset="2"/>
              <a:buChar char=""/>
              <a:tabLst>
                <a:tab pos="1004079" algn="l"/>
                <a:tab pos="2011656" algn="l"/>
                <a:tab pos="3019234" algn="l"/>
                <a:tab pos="4026811" algn="l"/>
                <a:tab pos="5034388" algn="l"/>
                <a:tab pos="6041966" algn="l"/>
                <a:tab pos="7049543" algn="l"/>
                <a:tab pos="8057120" algn="l"/>
                <a:tab pos="9064698" algn="l"/>
                <a:tab pos="10072275" algn="l"/>
                <a:tab pos="11079852" algn="l"/>
              </a:tabLst>
              <a:defRPr/>
            </a:pPr>
            <a:r>
              <a:rPr lang="en-US" dirty="0"/>
              <a:t>Restore PC from LR_&lt;mode&gt;</a:t>
            </a:r>
          </a:p>
          <a:p>
            <a:pPr marL="503789" lvl="1" indent="0">
              <a:buClr>
                <a:srgbClr val="DB5214"/>
              </a:buClr>
              <a:buSzPct val="70000"/>
              <a:buNone/>
              <a:tabLst>
                <a:tab pos="1004079" algn="l"/>
                <a:tab pos="2011656" algn="l"/>
                <a:tab pos="3019234" algn="l"/>
                <a:tab pos="4026811" algn="l"/>
                <a:tab pos="5034388" algn="l"/>
                <a:tab pos="6041966" algn="l"/>
                <a:tab pos="7049543" algn="l"/>
                <a:tab pos="8057120" algn="l"/>
                <a:tab pos="9064698" algn="l"/>
                <a:tab pos="10072275" algn="l"/>
                <a:tab pos="11079852" algn="l"/>
              </a:tabLst>
              <a:defRPr/>
            </a:pPr>
            <a:r>
              <a:rPr lang="en-US" dirty="0"/>
              <a:t>	</a:t>
            </a:r>
            <a:r>
              <a:rPr lang="en-US" sz="1763" i="1" dirty="0"/>
              <a:t>(more about this later…)</a:t>
            </a:r>
          </a:p>
          <a:p>
            <a:pPr marL="376093" indent="-376093">
              <a:buClrTx/>
              <a:buSzPct val="80000"/>
              <a:buNone/>
              <a:tabLst>
                <a:tab pos="1004079" algn="l"/>
                <a:tab pos="2011656" algn="l"/>
                <a:tab pos="3019234" algn="l"/>
                <a:tab pos="4026811" algn="l"/>
                <a:tab pos="5034388" algn="l"/>
                <a:tab pos="6041966" algn="l"/>
                <a:tab pos="7049543" algn="l"/>
                <a:tab pos="8057120" algn="l"/>
                <a:tab pos="9064698" algn="l"/>
                <a:tab pos="10072275" algn="l"/>
                <a:tab pos="11079852" algn="l"/>
              </a:tabLst>
              <a:defRPr/>
            </a:pPr>
            <a:r>
              <a:rPr lang="en-US" dirty="0"/>
              <a:t>	This can only be done in ARM state.</a:t>
            </a:r>
          </a:p>
        </p:txBody>
      </p:sp>
      <p:sp>
        <p:nvSpPr>
          <p:cNvPr id="21509" name="Line 5"/>
          <p:cNvSpPr>
            <a:spLocks noChangeShapeType="1"/>
          </p:cNvSpPr>
          <p:nvPr/>
        </p:nvSpPr>
        <p:spPr bwMode="auto">
          <a:xfrm>
            <a:off x="7445728" y="1763184"/>
            <a:ext cx="1750" cy="1007533"/>
          </a:xfrm>
          <a:prstGeom prst="line">
            <a:avLst/>
          </a:prstGeom>
          <a:noFill/>
          <a:ln w="12600">
            <a:solidFill>
              <a:srgbClr val="000000"/>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983"/>
          </a:p>
        </p:txBody>
      </p:sp>
      <p:sp>
        <p:nvSpPr>
          <p:cNvPr id="21510" name="Line 6"/>
          <p:cNvSpPr>
            <a:spLocks noChangeShapeType="1"/>
          </p:cNvSpPr>
          <p:nvPr/>
        </p:nvSpPr>
        <p:spPr bwMode="auto">
          <a:xfrm>
            <a:off x="8621183" y="1931105"/>
            <a:ext cx="1750" cy="587728"/>
          </a:xfrm>
          <a:prstGeom prst="line">
            <a:avLst/>
          </a:prstGeom>
          <a:noFill/>
          <a:ln w="50760" cap="rnd">
            <a:solidFill>
              <a:srgbClr val="000000"/>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983"/>
          </a:p>
        </p:txBody>
      </p:sp>
      <p:sp>
        <p:nvSpPr>
          <p:cNvPr id="21511" name="Rectangle 7"/>
          <p:cNvSpPr>
            <a:spLocks noChangeArrowheads="1"/>
          </p:cNvSpPr>
          <p:nvPr/>
        </p:nvSpPr>
        <p:spPr bwMode="auto">
          <a:xfrm>
            <a:off x="7445728" y="2770717"/>
            <a:ext cx="2434872" cy="335844"/>
          </a:xfrm>
          <a:prstGeom prst="rect">
            <a:avLst/>
          </a:prstGeom>
          <a:solidFill>
            <a:srgbClr val="00618C"/>
          </a:solidFill>
          <a:ln w="12600">
            <a:solidFill>
              <a:srgbClr val="00234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167" tIns="51567" rIns="99167" bIns="51567"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lgn="ctr">
              <a:buClrTx/>
              <a:buFontTx/>
              <a:buNone/>
            </a:pPr>
            <a:r>
              <a:rPr lang="es-ES" sz="1763" b="1">
                <a:solidFill>
                  <a:srgbClr val="FFFFFF"/>
                </a:solidFill>
                <a:latin typeface="Arial" panose="020B0604020202020204" pitchFamily="34" charset="0"/>
              </a:rPr>
              <a:t>FIQ</a:t>
            </a:r>
          </a:p>
        </p:txBody>
      </p:sp>
      <p:sp>
        <p:nvSpPr>
          <p:cNvPr id="21512" name="Rectangle 8"/>
          <p:cNvSpPr>
            <a:spLocks noChangeArrowheads="1"/>
          </p:cNvSpPr>
          <p:nvPr/>
        </p:nvSpPr>
        <p:spPr bwMode="auto">
          <a:xfrm>
            <a:off x="7445728" y="3106561"/>
            <a:ext cx="2434872" cy="335844"/>
          </a:xfrm>
          <a:prstGeom prst="rect">
            <a:avLst/>
          </a:prstGeom>
          <a:solidFill>
            <a:srgbClr val="00618C"/>
          </a:solidFill>
          <a:ln w="12600">
            <a:solidFill>
              <a:srgbClr val="00234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167" tIns="51567" rIns="99167" bIns="51567"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lgn="ctr">
              <a:buClrTx/>
              <a:buFontTx/>
              <a:buNone/>
            </a:pPr>
            <a:r>
              <a:rPr lang="es-ES" sz="1763" b="1">
                <a:solidFill>
                  <a:srgbClr val="FFFFFF"/>
                </a:solidFill>
                <a:latin typeface="Arial" panose="020B0604020202020204" pitchFamily="34" charset="0"/>
              </a:rPr>
              <a:t>IRQ</a:t>
            </a:r>
          </a:p>
        </p:txBody>
      </p:sp>
      <p:sp>
        <p:nvSpPr>
          <p:cNvPr id="21513" name="Rectangle 9"/>
          <p:cNvSpPr>
            <a:spLocks noChangeArrowheads="1"/>
          </p:cNvSpPr>
          <p:nvPr/>
        </p:nvSpPr>
        <p:spPr bwMode="auto">
          <a:xfrm>
            <a:off x="7445728" y="3442406"/>
            <a:ext cx="2434872" cy="335844"/>
          </a:xfrm>
          <a:prstGeom prst="rect">
            <a:avLst/>
          </a:prstGeom>
          <a:solidFill>
            <a:srgbClr val="DB5214"/>
          </a:solidFill>
          <a:ln w="12600">
            <a:solidFill>
              <a:srgbClr val="00234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167" tIns="51567" rIns="99167" bIns="51567"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lgn="ctr">
              <a:buClrTx/>
              <a:buFontTx/>
              <a:buNone/>
            </a:pPr>
            <a:r>
              <a:rPr lang="es-ES" sz="1763" b="1">
                <a:solidFill>
                  <a:srgbClr val="FFFFFF"/>
                </a:solidFill>
                <a:latin typeface="Arial" panose="020B0604020202020204" pitchFamily="34" charset="0"/>
              </a:rPr>
              <a:t>(Reserved)</a:t>
            </a:r>
          </a:p>
        </p:txBody>
      </p:sp>
      <p:sp>
        <p:nvSpPr>
          <p:cNvPr id="21514" name="Rectangle 10"/>
          <p:cNvSpPr>
            <a:spLocks noChangeArrowheads="1"/>
          </p:cNvSpPr>
          <p:nvPr/>
        </p:nvSpPr>
        <p:spPr bwMode="auto">
          <a:xfrm>
            <a:off x="7445728" y="3778250"/>
            <a:ext cx="2434872" cy="335844"/>
          </a:xfrm>
          <a:prstGeom prst="rect">
            <a:avLst/>
          </a:prstGeom>
          <a:solidFill>
            <a:srgbClr val="00618C"/>
          </a:solidFill>
          <a:ln w="12600">
            <a:solidFill>
              <a:srgbClr val="00234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167" tIns="51567" rIns="99167" bIns="51567"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lgn="ctr">
              <a:buClrTx/>
              <a:buFontTx/>
              <a:buNone/>
            </a:pPr>
            <a:r>
              <a:rPr lang="es-ES" sz="1763" b="1">
                <a:solidFill>
                  <a:srgbClr val="FFFFFF"/>
                </a:solidFill>
                <a:latin typeface="Arial" panose="020B0604020202020204" pitchFamily="34" charset="0"/>
              </a:rPr>
              <a:t>Data Abort</a:t>
            </a:r>
          </a:p>
        </p:txBody>
      </p:sp>
      <p:sp>
        <p:nvSpPr>
          <p:cNvPr id="21515" name="Rectangle 11"/>
          <p:cNvSpPr>
            <a:spLocks noChangeArrowheads="1"/>
          </p:cNvSpPr>
          <p:nvPr/>
        </p:nvSpPr>
        <p:spPr bwMode="auto">
          <a:xfrm>
            <a:off x="7445728" y="4114095"/>
            <a:ext cx="2434872" cy="335844"/>
          </a:xfrm>
          <a:prstGeom prst="rect">
            <a:avLst/>
          </a:prstGeom>
          <a:solidFill>
            <a:srgbClr val="00618C"/>
          </a:solidFill>
          <a:ln w="12600">
            <a:solidFill>
              <a:srgbClr val="00234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167" tIns="51567" rIns="99167" bIns="51567"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lgn="ctr">
              <a:buClrTx/>
              <a:buFontTx/>
              <a:buNone/>
            </a:pPr>
            <a:r>
              <a:rPr lang="es-ES" sz="1763" b="1">
                <a:solidFill>
                  <a:srgbClr val="FFFFFF"/>
                </a:solidFill>
                <a:latin typeface="Arial" panose="020B0604020202020204" pitchFamily="34" charset="0"/>
              </a:rPr>
              <a:t>Prefetch Abort</a:t>
            </a:r>
          </a:p>
        </p:txBody>
      </p:sp>
      <p:sp>
        <p:nvSpPr>
          <p:cNvPr id="21516" name="Rectangle 12"/>
          <p:cNvSpPr>
            <a:spLocks noChangeArrowheads="1"/>
          </p:cNvSpPr>
          <p:nvPr/>
        </p:nvSpPr>
        <p:spPr bwMode="auto">
          <a:xfrm>
            <a:off x="7445728" y="4449939"/>
            <a:ext cx="2434872" cy="335844"/>
          </a:xfrm>
          <a:prstGeom prst="rect">
            <a:avLst/>
          </a:prstGeom>
          <a:solidFill>
            <a:srgbClr val="00618C"/>
          </a:solidFill>
          <a:ln w="12600">
            <a:solidFill>
              <a:srgbClr val="00234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167" tIns="51567" rIns="99167" bIns="51567"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lgn="ctr">
              <a:buClrTx/>
              <a:buFontTx/>
              <a:buNone/>
            </a:pPr>
            <a:r>
              <a:rPr lang="es-ES" sz="1432" b="1">
                <a:solidFill>
                  <a:srgbClr val="FFFFFF"/>
                </a:solidFill>
                <a:latin typeface="Arial" panose="020B0604020202020204" pitchFamily="34" charset="0"/>
              </a:rPr>
              <a:t>Software Interrupt</a:t>
            </a:r>
          </a:p>
        </p:txBody>
      </p:sp>
      <p:sp>
        <p:nvSpPr>
          <p:cNvPr id="21517" name="Rectangle 13"/>
          <p:cNvSpPr>
            <a:spLocks noChangeArrowheads="1"/>
          </p:cNvSpPr>
          <p:nvPr/>
        </p:nvSpPr>
        <p:spPr bwMode="auto">
          <a:xfrm>
            <a:off x="7445728" y="4785784"/>
            <a:ext cx="2434872" cy="335844"/>
          </a:xfrm>
          <a:prstGeom prst="rect">
            <a:avLst/>
          </a:prstGeom>
          <a:solidFill>
            <a:srgbClr val="00618C"/>
          </a:solidFill>
          <a:ln w="12600">
            <a:solidFill>
              <a:srgbClr val="00234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167" tIns="51567" rIns="99167" bIns="51567"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lgn="ctr">
              <a:buClrTx/>
              <a:buFontTx/>
              <a:buNone/>
            </a:pPr>
            <a:r>
              <a:rPr lang="es-ES" sz="1432" b="1">
                <a:solidFill>
                  <a:srgbClr val="FFFFFF"/>
                </a:solidFill>
                <a:latin typeface="Arial" panose="020B0604020202020204" pitchFamily="34" charset="0"/>
              </a:rPr>
              <a:t>Undefined Instruction</a:t>
            </a:r>
          </a:p>
        </p:txBody>
      </p:sp>
      <p:sp>
        <p:nvSpPr>
          <p:cNvPr id="21518" name="Rectangle 14"/>
          <p:cNvSpPr>
            <a:spLocks noChangeArrowheads="1"/>
          </p:cNvSpPr>
          <p:nvPr/>
        </p:nvSpPr>
        <p:spPr bwMode="auto">
          <a:xfrm>
            <a:off x="7445728" y="5121628"/>
            <a:ext cx="2434872" cy="335844"/>
          </a:xfrm>
          <a:prstGeom prst="rect">
            <a:avLst/>
          </a:prstGeom>
          <a:solidFill>
            <a:srgbClr val="00618C"/>
          </a:solidFill>
          <a:ln w="12600">
            <a:solidFill>
              <a:srgbClr val="00234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167" tIns="51567" rIns="99167" bIns="51567"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lgn="ctr">
              <a:buClrTx/>
              <a:buFontTx/>
              <a:buNone/>
            </a:pPr>
            <a:r>
              <a:rPr lang="es-ES" sz="1763" b="1">
                <a:solidFill>
                  <a:srgbClr val="FFFFFF"/>
                </a:solidFill>
                <a:latin typeface="Arial" panose="020B0604020202020204" pitchFamily="34" charset="0"/>
              </a:rPr>
              <a:t>Reset</a:t>
            </a:r>
          </a:p>
        </p:txBody>
      </p:sp>
      <p:grpSp>
        <p:nvGrpSpPr>
          <p:cNvPr id="21519" name="Group 15"/>
          <p:cNvGrpSpPr>
            <a:grpSpLocks/>
          </p:cNvGrpSpPr>
          <p:nvPr/>
        </p:nvGrpSpPr>
        <p:grpSpPr bwMode="auto">
          <a:xfrm>
            <a:off x="6606117" y="2770717"/>
            <a:ext cx="655947" cy="2685007"/>
            <a:chOff x="3600" y="1584"/>
            <a:chExt cx="375" cy="1535"/>
          </a:xfrm>
        </p:grpSpPr>
        <p:sp>
          <p:nvSpPr>
            <p:cNvPr id="21521" name="Rectangle 16"/>
            <p:cNvSpPr>
              <a:spLocks noChangeArrowheads="1"/>
            </p:cNvSpPr>
            <p:nvPr/>
          </p:nvSpPr>
          <p:spPr bwMode="auto">
            <a:xfrm>
              <a:off x="3600" y="1584"/>
              <a:ext cx="37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167" tIns="51567" rIns="99167" bIns="51567"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lgn="ctr">
                <a:buClrTx/>
                <a:buFontTx/>
                <a:buNone/>
              </a:pPr>
              <a:r>
                <a:rPr lang="es-ES" sz="1543">
                  <a:solidFill>
                    <a:srgbClr val="00234A"/>
                  </a:solidFill>
                  <a:latin typeface="Arial" panose="020B0604020202020204" pitchFamily="34" charset="0"/>
                </a:rPr>
                <a:t>0x1C</a:t>
              </a:r>
            </a:p>
          </p:txBody>
        </p:sp>
        <p:sp>
          <p:nvSpPr>
            <p:cNvPr id="21522" name="Rectangle 17"/>
            <p:cNvSpPr>
              <a:spLocks noChangeArrowheads="1"/>
            </p:cNvSpPr>
            <p:nvPr/>
          </p:nvSpPr>
          <p:spPr bwMode="auto">
            <a:xfrm>
              <a:off x="3600" y="1776"/>
              <a:ext cx="37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167" tIns="51567" rIns="99167" bIns="51567"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lgn="ctr">
                <a:buClrTx/>
                <a:buFontTx/>
                <a:buNone/>
              </a:pPr>
              <a:r>
                <a:rPr lang="es-ES" sz="1543">
                  <a:solidFill>
                    <a:srgbClr val="00234A"/>
                  </a:solidFill>
                  <a:latin typeface="Arial" panose="020B0604020202020204" pitchFamily="34" charset="0"/>
                </a:rPr>
                <a:t>0x18</a:t>
              </a:r>
            </a:p>
          </p:txBody>
        </p:sp>
        <p:sp>
          <p:nvSpPr>
            <p:cNvPr id="21523" name="Rectangle 18"/>
            <p:cNvSpPr>
              <a:spLocks noChangeArrowheads="1"/>
            </p:cNvSpPr>
            <p:nvPr/>
          </p:nvSpPr>
          <p:spPr bwMode="auto">
            <a:xfrm>
              <a:off x="3600" y="1968"/>
              <a:ext cx="37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167" tIns="51567" rIns="99167" bIns="51567"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lgn="ctr">
                <a:buClrTx/>
                <a:buFontTx/>
                <a:buNone/>
              </a:pPr>
              <a:r>
                <a:rPr lang="es-ES" sz="1543">
                  <a:solidFill>
                    <a:srgbClr val="00234A"/>
                  </a:solidFill>
                  <a:latin typeface="Arial" panose="020B0604020202020204" pitchFamily="34" charset="0"/>
                </a:rPr>
                <a:t>0x14</a:t>
              </a:r>
            </a:p>
          </p:txBody>
        </p:sp>
        <p:sp>
          <p:nvSpPr>
            <p:cNvPr id="21524" name="Rectangle 19"/>
            <p:cNvSpPr>
              <a:spLocks noChangeArrowheads="1"/>
            </p:cNvSpPr>
            <p:nvPr/>
          </p:nvSpPr>
          <p:spPr bwMode="auto">
            <a:xfrm>
              <a:off x="3600" y="2160"/>
              <a:ext cx="37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167" tIns="51567" rIns="99167" bIns="51567"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lgn="ctr">
                <a:buClrTx/>
                <a:buFontTx/>
                <a:buNone/>
              </a:pPr>
              <a:r>
                <a:rPr lang="es-ES" sz="1543">
                  <a:solidFill>
                    <a:srgbClr val="00234A"/>
                  </a:solidFill>
                  <a:latin typeface="Arial" panose="020B0604020202020204" pitchFamily="34" charset="0"/>
                </a:rPr>
                <a:t>0x10</a:t>
              </a:r>
            </a:p>
          </p:txBody>
        </p:sp>
        <p:sp>
          <p:nvSpPr>
            <p:cNvPr id="21525" name="Rectangle 20"/>
            <p:cNvSpPr>
              <a:spLocks noChangeArrowheads="1"/>
            </p:cNvSpPr>
            <p:nvPr/>
          </p:nvSpPr>
          <p:spPr bwMode="auto">
            <a:xfrm>
              <a:off x="3600" y="2352"/>
              <a:ext cx="37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167" tIns="51567" rIns="99167" bIns="51567"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lgn="ctr">
                <a:buClrTx/>
                <a:buFontTx/>
                <a:buNone/>
              </a:pPr>
              <a:r>
                <a:rPr lang="es-ES" sz="1543">
                  <a:solidFill>
                    <a:srgbClr val="00234A"/>
                  </a:solidFill>
                  <a:latin typeface="Arial" panose="020B0604020202020204" pitchFamily="34" charset="0"/>
                </a:rPr>
                <a:t>0x0C</a:t>
              </a:r>
            </a:p>
          </p:txBody>
        </p:sp>
        <p:sp>
          <p:nvSpPr>
            <p:cNvPr id="21526" name="Rectangle 21"/>
            <p:cNvSpPr>
              <a:spLocks noChangeArrowheads="1"/>
            </p:cNvSpPr>
            <p:nvPr/>
          </p:nvSpPr>
          <p:spPr bwMode="auto">
            <a:xfrm>
              <a:off x="3600" y="2544"/>
              <a:ext cx="37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167" tIns="51567" rIns="99167" bIns="51567"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lgn="ctr">
                <a:buClrTx/>
                <a:buFontTx/>
                <a:buNone/>
              </a:pPr>
              <a:r>
                <a:rPr lang="es-ES" sz="1543">
                  <a:solidFill>
                    <a:srgbClr val="00234A"/>
                  </a:solidFill>
                  <a:latin typeface="Arial" panose="020B0604020202020204" pitchFamily="34" charset="0"/>
                </a:rPr>
                <a:t>0x08</a:t>
              </a:r>
            </a:p>
          </p:txBody>
        </p:sp>
        <p:sp>
          <p:nvSpPr>
            <p:cNvPr id="21527" name="Rectangle 22"/>
            <p:cNvSpPr>
              <a:spLocks noChangeArrowheads="1"/>
            </p:cNvSpPr>
            <p:nvPr/>
          </p:nvSpPr>
          <p:spPr bwMode="auto">
            <a:xfrm>
              <a:off x="3600" y="2736"/>
              <a:ext cx="37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167" tIns="51567" rIns="99167" bIns="51567"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lgn="ctr">
                <a:buClrTx/>
                <a:buFontTx/>
                <a:buNone/>
              </a:pPr>
              <a:r>
                <a:rPr lang="es-ES" sz="1543">
                  <a:solidFill>
                    <a:srgbClr val="00234A"/>
                  </a:solidFill>
                  <a:latin typeface="Arial" panose="020B0604020202020204" pitchFamily="34" charset="0"/>
                </a:rPr>
                <a:t>0x04</a:t>
              </a:r>
            </a:p>
          </p:txBody>
        </p:sp>
        <p:sp>
          <p:nvSpPr>
            <p:cNvPr id="21528" name="Rectangle 23"/>
            <p:cNvSpPr>
              <a:spLocks noChangeArrowheads="1"/>
            </p:cNvSpPr>
            <p:nvPr/>
          </p:nvSpPr>
          <p:spPr bwMode="auto">
            <a:xfrm>
              <a:off x="3600" y="2928"/>
              <a:ext cx="37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167" tIns="51567" rIns="99167" bIns="51567"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DejaVu Sans" charset="0"/>
                  <a:cs typeface="DejaVu Sans" charset="0"/>
                </a:defRPr>
              </a:lvl9pPr>
            </a:lstStyle>
            <a:p>
              <a:pPr algn="ctr">
                <a:buClrTx/>
                <a:buFontTx/>
                <a:buNone/>
              </a:pPr>
              <a:r>
                <a:rPr lang="es-ES" sz="1543">
                  <a:solidFill>
                    <a:srgbClr val="00234A"/>
                  </a:solidFill>
                  <a:latin typeface="Arial" panose="020B0604020202020204" pitchFamily="34" charset="0"/>
                </a:rPr>
                <a:t>0x00</a:t>
              </a:r>
            </a:p>
          </p:txBody>
        </p:sp>
      </p:grpSp>
      <p:sp>
        <p:nvSpPr>
          <p:cNvPr id="21520" name="Line 24"/>
          <p:cNvSpPr>
            <a:spLocks noChangeShapeType="1"/>
          </p:cNvSpPr>
          <p:nvPr/>
        </p:nvSpPr>
        <p:spPr bwMode="auto">
          <a:xfrm>
            <a:off x="9880600" y="1763184"/>
            <a:ext cx="1750" cy="1007533"/>
          </a:xfrm>
          <a:prstGeom prst="line">
            <a:avLst/>
          </a:prstGeom>
          <a:noFill/>
          <a:ln w="12600">
            <a:solidFill>
              <a:srgbClr val="000000"/>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983"/>
          </a:p>
        </p:txBody>
      </p:sp>
    </p:spTree>
    <p:extLst>
      <p:ext uri="{BB962C8B-B14F-4D97-AF65-F5344CB8AC3E}">
        <p14:creationId xmlns:p14="http://schemas.microsoft.com/office/powerpoint/2010/main" val="1111057203"/>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877" y="321866"/>
            <a:ext cx="10009112" cy="775755"/>
          </a:xfrm>
        </p:spPr>
        <p:txBody>
          <a:bodyPr>
            <a:normAutofit fontScale="90000"/>
          </a:bodyPr>
          <a:lstStyle/>
          <a:p>
            <a:r>
              <a:rPr lang="en-US" dirty="0"/>
              <a:t>Registers</a:t>
            </a:r>
          </a:p>
        </p:txBody>
      </p:sp>
      <p:sp>
        <p:nvSpPr>
          <p:cNvPr id="3" name="Content Placeholder 2"/>
          <p:cNvSpPr>
            <a:spLocks noGrp="1"/>
          </p:cNvSpPr>
          <p:nvPr>
            <p:ph idx="1"/>
          </p:nvPr>
        </p:nvSpPr>
        <p:spPr/>
        <p:txBody>
          <a:bodyPr/>
          <a:lstStyle/>
          <a:p>
            <a:r>
              <a:rPr lang="en-US" dirty="0"/>
              <a:t>The ARM7TDMI processor has a total of 37 registers:</a:t>
            </a:r>
          </a:p>
          <a:p>
            <a:r>
              <a:rPr lang="en-US" dirty="0"/>
              <a:t>• 31 general-purpose 32-bit registers</a:t>
            </a:r>
          </a:p>
          <a:p>
            <a:r>
              <a:rPr lang="en-US" dirty="0"/>
              <a:t>• 6 status registers.</a:t>
            </a:r>
          </a:p>
          <a:p>
            <a:r>
              <a:rPr lang="en-US" dirty="0"/>
              <a:t>These registers are not all accessible at the same time. </a:t>
            </a:r>
          </a:p>
          <a:p>
            <a:r>
              <a:rPr lang="en-US" dirty="0"/>
              <a:t>The processor state and operating  mode determine which registers are available to the programmer.</a:t>
            </a:r>
          </a:p>
        </p:txBody>
      </p:sp>
    </p:spTree>
    <p:extLst>
      <p:ext uri="{BB962C8B-B14F-4D97-AF65-F5344CB8AC3E}">
        <p14:creationId xmlns:p14="http://schemas.microsoft.com/office/powerpoint/2010/main" val="15718921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774839" y="346202"/>
            <a:ext cx="9143998" cy="68580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1323473" y="707033"/>
            <a:ext cx="4647598" cy="1081189"/>
          </a:xfrm>
          <a:prstGeom prst="rect">
            <a:avLst/>
          </a:prstGeom>
        </p:spPr>
        <p:txBody>
          <a:bodyPr vert="horz" wrap="square" lIns="0" tIns="0" rIns="0" bIns="0" rtlCol="0">
            <a:spAutoFit/>
          </a:bodyPr>
          <a:lstStyle/>
          <a:p>
            <a:pPr marL="0" marR="0">
              <a:lnSpc>
                <a:spcPts val="3713"/>
              </a:lnSpc>
              <a:spcBef>
                <a:spcPts val="0"/>
              </a:spcBef>
              <a:spcAft>
                <a:spcPts val="0"/>
              </a:spcAft>
            </a:pPr>
            <a:r>
              <a:rPr sz="3200" b="1" dirty="0">
                <a:solidFill>
                  <a:srgbClr val="000000"/>
                </a:solidFill>
                <a:latin typeface="IWQBDU+TrebuchetMS-Bold"/>
                <a:cs typeface="IWQBDU+TrebuchetMS-Bold"/>
              </a:rPr>
              <a:t>Register</a:t>
            </a:r>
            <a:r>
              <a:rPr sz="3200" b="1" spc="-11" dirty="0">
                <a:solidFill>
                  <a:srgbClr val="000000"/>
                </a:solidFill>
                <a:latin typeface="IWQBDU+TrebuchetMS-Bold"/>
                <a:cs typeface="IWQBDU+TrebuchetMS-Bold"/>
              </a:rPr>
              <a:t> </a:t>
            </a:r>
            <a:r>
              <a:rPr sz="3200" b="1" dirty="0">
                <a:solidFill>
                  <a:srgbClr val="000000"/>
                </a:solidFill>
                <a:latin typeface="IWQBDU+TrebuchetMS-Bold"/>
                <a:cs typeface="IWQBDU+TrebuchetMS-Bold"/>
              </a:rPr>
              <a:t>organization</a:t>
            </a:r>
          </a:p>
        </p:txBody>
      </p:sp>
    </p:spTree>
    <p:extLst>
      <p:ext uri="{BB962C8B-B14F-4D97-AF65-F5344CB8AC3E}">
        <p14:creationId xmlns:p14="http://schemas.microsoft.com/office/powerpoint/2010/main" val="1572463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2124" y="105843"/>
            <a:ext cx="10369152" cy="6361030"/>
          </a:xfrm>
        </p:spPr>
        <p:txBody>
          <a:bodyPr>
            <a:normAutofit fontScale="85000" lnSpcReduction="20000"/>
          </a:bodyPr>
          <a:lstStyle/>
          <a:p>
            <a:r>
              <a:rPr lang="en-US" dirty="0"/>
              <a:t>The ARM-state register set contains 16 directly-accessible registers, r0 to r15. </a:t>
            </a:r>
          </a:p>
          <a:p>
            <a:r>
              <a:rPr lang="en-US" dirty="0"/>
              <a:t>CPSR, contains condition code flags and the current mode bits. </a:t>
            </a:r>
          </a:p>
          <a:p>
            <a:r>
              <a:rPr lang="en-US" dirty="0"/>
              <a:t>Registers r0 to r13 are general-purpose registers used to hold either data or address values. </a:t>
            </a:r>
          </a:p>
          <a:p>
            <a:r>
              <a:rPr lang="en-US" dirty="0">
                <a:solidFill>
                  <a:srgbClr val="C00000"/>
                </a:solidFill>
              </a:rPr>
              <a:t>Registers r14 and r15 </a:t>
            </a:r>
            <a:r>
              <a:rPr lang="en-US" dirty="0"/>
              <a:t>have the following special functions: </a:t>
            </a:r>
          </a:p>
          <a:p>
            <a:pPr marL="0" indent="0">
              <a:buNone/>
            </a:pPr>
            <a:r>
              <a:rPr lang="en-US" sz="2600" dirty="0">
                <a:solidFill>
                  <a:srgbClr val="C00000"/>
                </a:solidFill>
              </a:rPr>
              <a:t>Link register </a:t>
            </a:r>
          </a:p>
          <a:p>
            <a:pPr>
              <a:buFont typeface="Wingdings" panose="05000000000000000000" pitchFamily="2" charset="2"/>
              <a:buChar char="§"/>
            </a:pPr>
            <a:r>
              <a:rPr lang="en-US" dirty="0"/>
              <a:t>Register r14 is used as the subroutine Link Register (LR).</a:t>
            </a:r>
          </a:p>
          <a:p>
            <a:pPr>
              <a:buFont typeface="Wingdings" panose="05000000000000000000" pitchFamily="2" charset="2"/>
              <a:buChar char="§"/>
            </a:pPr>
            <a:r>
              <a:rPr lang="en-US" dirty="0"/>
              <a:t>Register r14 receives a copy of r15 when a Branch with Link (BL) instruction is executed.</a:t>
            </a:r>
          </a:p>
          <a:p>
            <a:pPr>
              <a:buFont typeface="Wingdings" panose="05000000000000000000" pitchFamily="2" charset="2"/>
              <a:buChar char="§"/>
            </a:pPr>
            <a:r>
              <a:rPr lang="en-US" dirty="0"/>
              <a:t>At all other times you can treat r14 as a general-purpose register. </a:t>
            </a:r>
          </a:p>
          <a:p>
            <a:pPr>
              <a:buFont typeface="Wingdings" panose="05000000000000000000" pitchFamily="2" charset="2"/>
              <a:buChar char="§"/>
            </a:pPr>
            <a:r>
              <a:rPr lang="en-US" dirty="0"/>
              <a:t>The corresponding banked registers r14_svc, r14_irq, r14_fiq, r14_abt and r14_und are similarly used to hold the return values of r15 when interrupts and exceptions arise, or when BL instructions are executed within interrupt or exception routines.</a:t>
            </a:r>
          </a:p>
          <a:p>
            <a:pPr marL="0" indent="0">
              <a:buNone/>
            </a:pPr>
            <a:r>
              <a:rPr lang="en-US" dirty="0">
                <a:solidFill>
                  <a:srgbClr val="C00000"/>
                </a:solidFill>
              </a:rPr>
              <a:t> </a:t>
            </a:r>
            <a:r>
              <a:rPr lang="en-US" sz="2600" dirty="0">
                <a:solidFill>
                  <a:srgbClr val="C00000"/>
                </a:solidFill>
              </a:rPr>
              <a:t>Program counter  </a:t>
            </a:r>
          </a:p>
          <a:p>
            <a:pPr>
              <a:buFont typeface="Wingdings" panose="05000000000000000000" pitchFamily="2" charset="2"/>
              <a:buChar char="§"/>
            </a:pPr>
            <a:r>
              <a:rPr lang="en-US" dirty="0"/>
              <a:t>Register r15 holds the PC.</a:t>
            </a:r>
          </a:p>
          <a:p>
            <a:pPr>
              <a:buFont typeface="Wingdings" panose="05000000000000000000" pitchFamily="2" charset="2"/>
              <a:buChar char="§"/>
            </a:pPr>
            <a:r>
              <a:rPr lang="en-US" dirty="0"/>
              <a:t>In ARM state, bits [1:0] of r15 are undefined and must be ignored. </a:t>
            </a:r>
          </a:p>
          <a:p>
            <a:pPr>
              <a:buFont typeface="Wingdings" panose="05000000000000000000" pitchFamily="2" charset="2"/>
              <a:buChar char="§"/>
            </a:pPr>
            <a:r>
              <a:rPr lang="en-US" dirty="0"/>
              <a:t>Bits [31:2] contain the PC.</a:t>
            </a:r>
          </a:p>
          <a:p>
            <a:pPr>
              <a:buFont typeface="Wingdings" panose="05000000000000000000" pitchFamily="2" charset="2"/>
              <a:buChar char="§"/>
            </a:pPr>
            <a:r>
              <a:rPr lang="en-US" dirty="0"/>
              <a:t>In Thumb state, bit [0] is undefined and must be ignored. Bits [31:1] contain the PC.</a:t>
            </a:r>
          </a:p>
          <a:p>
            <a:r>
              <a:rPr lang="en-US" dirty="0"/>
              <a:t>By convention, </a:t>
            </a:r>
            <a:r>
              <a:rPr lang="en-US" b="1" dirty="0">
                <a:solidFill>
                  <a:srgbClr val="C00000"/>
                </a:solidFill>
              </a:rPr>
              <a:t>r13 is used as the Stack Pointer (SP)</a:t>
            </a:r>
            <a:r>
              <a:rPr lang="en-US" dirty="0"/>
              <a:t>.</a:t>
            </a:r>
          </a:p>
        </p:txBody>
      </p:sp>
    </p:spTree>
    <p:extLst>
      <p:ext uri="{BB962C8B-B14F-4D97-AF65-F5344CB8AC3E}">
        <p14:creationId xmlns:p14="http://schemas.microsoft.com/office/powerpoint/2010/main" val="36447626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Grp="1" noChangeArrowheads="1"/>
          </p:cNvSpPr>
          <p:nvPr>
            <p:ph type="body" idx="4294967295"/>
          </p:nvPr>
        </p:nvSpPr>
        <p:spPr>
          <a:xfrm>
            <a:off x="644878" y="1259417"/>
            <a:ext cx="9403644" cy="5625394"/>
          </a:xfrm>
        </p:spPr>
        <p:txBody>
          <a:bodyPr vert="horz" lIns="101547" tIns="50773" rIns="101547" bIns="50773" rtlCol="0">
            <a:normAutofit/>
          </a:bodyPr>
          <a:lstStyle/>
          <a:p>
            <a:pPr marL="376093" indent="-376093">
              <a:buClr>
                <a:srgbClr val="DB5214"/>
              </a:buClr>
              <a:buSzPct val="80000"/>
              <a:buFont typeface="Wingdings" panose="05000000000000000000" pitchFamily="2" charset="2"/>
              <a:buChar char=""/>
              <a:tabLst>
                <a:tab pos="1004079" algn="l"/>
                <a:tab pos="2011656" algn="l"/>
                <a:tab pos="3019234" algn="l"/>
                <a:tab pos="4026811" algn="l"/>
                <a:tab pos="5034388" algn="l"/>
                <a:tab pos="6041966" algn="l"/>
                <a:tab pos="7049543" algn="l"/>
                <a:tab pos="8057120" algn="l"/>
                <a:tab pos="9064698" algn="l"/>
                <a:tab pos="10072275" algn="l"/>
                <a:tab pos="11079852" algn="l"/>
              </a:tabLst>
            </a:pPr>
            <a:r>
              <a:rPr lang="en-US"/>
              <a:t>When the processor is executing in ARM state:</a:t>
            </a:r>
          </a:p>
          <a:p>
            <a:pPr marL="816908" lvl="1" indent="-313119">
              <a:buClr>
                <a:srgbClr val="DB5214"/>
              </a:buClr>
              <a:buSzPct val="70000"/>
              <a:buFont typeface="Wingdings" panose="05000000000000000000" pitchFamily="2" charset="2"/>
              <a:buChar char=""/>
              <a:tabLst>
                <a:tab pos="1004079" algn="l"/>
                <a:tab pos="2011656" algn="l"/>
                <a:tab pos="3019234" algn="l"/>
                <a:tab pos="4026811" algn="l"/>
                <a:tab pos="5034388" algn="l"/>
                <a:tab pos="6041966" algn="l"/>
                <a:tab pos="7049543" algn="l"/>
                <a:tab pos="8057120" algn="l"/>
                <a:tab pos="9064698" algn="l"/>
                <a:tab pos="10072275" algn="l"/>
                <a:tab pos="11079852" algn="l"/>
              </a:tabLst>
            </a:pPr>
            <a:r>
              <a:rPr lang="en-US"/>
              <a:t>All instructions are 32 bits wide</a:t>
            </a:r>
          </a:p>
          <a:p>
            <a:pPr marL="816908" lvl="1" indent="-313119">
              <a:buClr>
                <a:srgbClr val="DB5214"/>
              </a:buClr>
              <a:buSzPct val="70000"/>
              <a:buFont typeface="Wingdings" panose="05000000000000000000" pitchFamily="2" charset="2"/>
              <a:buChar char=""/>
              <a:tabLst>
                <a:tab pos="1004079" algn="l"/>
                <a:tab pos="2011656" algn="l"/>
                <a:tab pos="3019234" algn="l"/>
                <a:tab pos="4026811" algn="l"/>
                <a:tab pos="5034388" algn="l"/>
                <a:tab pos="6041966" algn="l"/>
                <a:tab pos="7049543" algn="l"/>
                <a:tab pos="8057120" algn="l"/>
                <a:tab pos="9064698" algn="l"/>
                <a:tab pos="10072275" algn="l"/>
                <a:tab pos="11079852" algn="l"/>
              </a:tabLst>
            </a:pPr>
            <a:r>
              <a:rPr lang="en-US"/>
              <a:t>All instructions must be word aligned</a:t>
            </a:r>
          </a:p>
          <a:p>
            <a:pPr marL="816908" lvl="1" indent="-313119">
              <a:buClr>
                <a:srgbClr val="DB5214"/>
              </a:buClr>
              <a:buSzPct val="70000"/>
              <a:buFont typeface="Wingdings" panose="05000000000000000000" pitchFamily="2" charset="2"/>
              <a:buChar char=""/>
              <a:tabLst>
                <a:tab pos="1004079" algn="l"/>
                <a:tab pos="2011656" algn="l"/>
                <a:tab pos="3019234" algn="l"/>
                <a:tab pos="4026811" algn="l"/>
                <a:tab pos="5034388" algn="l"/>
                <a:tab pos="6041966" algn="l"/>
                <a:tab pos="7049543" algn="l"/>
                <a:tab pos="8057120" algn="l"/>
                <a:tab pos="9064698" algn="l"/>
                <a:tab pos="10072275" algn="l"/>
                <a:tab pos="11079852" algn="l"/>
              </a:tabLst>
            </a:pPr>
            <a:r>
              <a:rPr lang="en-US"/>
              <a:t>Therefore the PC value is stored in bits [31:2] and bits [1:0] are zero </a:t>
            </a:r>
          </a:p>
          <a:p>
            <a:pPr marL="816908" lvl="1" indent="-313119">
              <a:buClr>
                <a:srgbClr val="DB5214"/>
              </a:buClr>
              <a:buSzPct val="70000"/>
              <a:buFont typeface="Wingdings" panose="05000000000000000000" pitchFamily="2" charset="2"/>
              <a:buChar char=""/>
              <a:tabLst>
                <a:tab pos="1004079" algn="l"/>
                <a:tab pos="2011656" algn="l"/>
                <a:tab pos="3019234" algn="l"/>
                <a:tab pos="4026811" algn="l"/>
                <a:tab pos="5034388" algn="l"/>
                <a:tab pos="6041966" algn="l"/>
                <a:tab pos="7049543" algn="l"/>
                <a:tab pos="8057120" algn="l"/>
                <a:tab pos="9064698" algn="l"/>
                <a:tab pos="10072275" algn="l"/>
                <a:tab pos="11079852" algn="l"/>
              </a:tabLst>
            </a:pPr>
            <a:r>
              <a:rPr lang="en-US"/>
              <a:t>Due to pipelining, the PC points 8 bytes ahead of the current instruction, or 12 bytes ahead if current instruction includes a register-specified shift</a:t>
            </a:r>
          </a:p>
          <a:p>
            <a:pPr marL="376093" indent="-376093">
              <a:buClr>
                <a:srgbClr val="DB5214"/>
              </a:buClr>
              <a:buSzPct val="80000"/>
              <a:buFont typeface="Wingdings" panose="05000000000000000000" pitchFamily="2" charset="2"/>
              <a:buChar char=""/>
              <a:tabLst>
                <a:tab pos="1004079" algn="l"/>
                <a:tab pos="2011656" algn="l"/>
                <a:tab pos="3019234" algn="l"/>
                <a:tab pos="4026811" algn="l"/>
                <a:tab pos="5034388" algn="l"/>
                <a:tab pos="6041966" algn="l"/>
                <a:tab pos="7049543" algn="l"/>
                <a:tab pos="8057120" algn="l"/>
                <a:tab pos="9064698" algn="l"/>
                <a:tab pos="10072275" algn="l"/>
                <a:tab pos="11079852" algn="l"/>
              </a:tabLst>
            </a:pPr>
            <a:endParaRPr lang="en-US"/>
          </a:p>
          <a:p>
            <a:pPr marL="376093" indent="-376093">
              <a:buClr>
                <a:srgbClr val="DB5214"/>
              </a:buClr>
              <a:buSzPct val="80000"/>
              <a:buFont typeface="Wingdings" panose="05000000000000000000" pitchFamily="2" charset="2"/>
              <a:buChar char=""/>
              <a:tabLst>
                <a:tab pos="1004079" algn="l"/>
                <a:tab pos="2011656" algn="l"/>
                <a:tab pos="3019234" algn="l"/>
                <a:tab pos="4026811" algn="l"/>
                <a:tab pos="5034388" algn="l"/>
                <a:tab pos="6041966" algn="l"/>
                <a:tab pos="7049543" algn="l"/>
                <a:tab pos="8057120" algn="l"/>
                <a:tab pos="9064698" algn="l"/>
                <a:tab pos="10072275" algn="l"/>
                <a:tab pos="11079852" algn="l"/>
              </a:tabLst>
            </a:pPr>
            <a:r>
              <a:rPr lang="en-US"/>
              <a:t>When the processor is executing in Thumb state:</a:t>
            </a:r>
          </a:p>
          <a:p>
            <a:pPr marL="816908" lvl="1" indent="-313119">
              <a:buClr>
                <a:srgbClr val="DB5214"/>
              </a:buClr>
              <a:buSzPct val="70000"/>
              <a:buFont typeface="Wingdings" panose="05000000000000000000" pitchFamily="2" charset="2"/>
              <a:buChar char=""/>
              <a:tabLst>
                <a:tab pos="1004079" algn="l"/>
                <a:tab pos="2011656" algn="l"/>
                <a:tab pos="3019234" algn="l"/>
                <a:tab pos="4026811" algn="l"/>
                <a:tab pos="5034388" algn="l"/>
                <a:tab pos="6041966" algn="l"/>
                <a:tab pos="7049543" algn="l"/>
                <a:tab pos="8057120" algn="l"/>
                <a:tab pos="9064698" algn="l"/>
                <a:tab pos="10072275" algn="l"/>
                <a:tab pos="11079852" algn="l"/>
              </a:tabLst>
            </a:pPr>
            <a:r>
              <a:rPr lang="en-US"/>
              <a:t>All instructions are 16 bits wide</a:t>
            </a:r>
          </a:p>
          <a:p>
            <a:pPr marL="816908" lvl="1" indent="-313119">
              <a:buClr>
                <a:srgbClr val="DB5214"/>
              </a:buClr>
              <a:buSzPct val="70000"/>
              <a:buFont typeface="Wingdings" panose="05000000000000000000" pitchFamily="2" charset="2"/>
              <a:buChar char=""/>
              <a:tabLst>
                <a:tab pos="1004079" algn="l"/>
                <a:tab pos="2011656" algn="l"/>
                <a:tab pos="3019234" algn="l"/>
                <a:tab pos="4026811" algn="l"/>
                <a:tab pos="5034388" algn="l"/>
                <a:tab pos="6041966" algn="l"/>
                <a:tab pos="7049543" algn="l"/>
                <a:tab pos="8057120" algn="l"/>
                <a:tab pos="9064698" algn="l"/>
                <a:tab pos="10072275" algn="l"/>
                <a:tab pos="11079852" algn="l"/>
              </a:tabLst>
            </a:pPr>
            <a:r>
              <a:rPr lang="en-US"/>
              <a:t>All instructions must be halfword aligned</a:t>
            </a:r>
          </a:p>
          <a:p>
            <a:pPr marL="816908" lvl="1" indent="-313119">
              <a:buClr>
                <a:srgbClr val="DB5214"/>
              </a:buClr>
              <a:buSzPct val="70000"/>
              <a:buFont typeface="Wingdings" panose="05000000000000000000" pitchFamily="2" charset="2"/>
              <a:buChar char=""/>
              <a:tabLst>
                <a:tab pos="1004079" algn="l"/>
                <a:tab pos="2011656" algn="l"/>
                <a:tab pos="3019234" algn="l"/>
                <a:tab pos="4026811" algn="l"/>
                <a:tab pos="5034388" algn="l"/>
                <a:tab pos="6041966" algn="l"/>
                <a:tab pos="7049543" algn="l"/>
                <a:tab pos="8057120" algn="l"/>
                <a:tab pos="9064698" algn="l"/>
                <a:tab pos="10072275" algn="l"/>
                <a:tab pos="11079852" algn="l"/>
              </a:tabLst>
            </a:pPr>
            <a:r>
              <a:rPr lang="en-US"/>
              <a:t>Therefore the PC value is stored in bits [31:1] and bit [0] is zero</a:t>
            </a:r>
          </a:p>
        </p:txBody>
      </p:sp>
      <p:sp>
        <p:nvSpPr>
          <p:cNvPr id="20483" name="Rectangle 2"/>
          <p:cNvSpPr>
            <a:spLocks noChangeArrowheads="1"/>
          </p:cNvSpPr>
          <p:nvPr/>
        </p:nvSpPr>
        <p:spPr bwMode="auto">
          <a:xfrm>
            <a:off x="1069931" y="6879564"/>
            <a:ext cx="2097278" cy="5020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sz="1983"/>
          </a:p>
        </p:txBody>
      </p:sp>
      <p:sp>
        <p:nvSpPr>
          <p:cNvPr id="20484" name="Rectangle 3"/>
          <p:cNvSpPr>
            <a:spLocks noChangeArrowheads="1"/>
          </p:cNvSpPr>
          <p:nvPr/>
        </p:nvSpPr>
        <p:spPr bwMode="auto">
          <a:xfrm>
            <a:off x="3753189" y="6879564"/>
            <a:ext cx="3187024" cy="5020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sz="1983"/>
          </a:p>
        </p:txBody>
      </p:sp>
      <p:sp>
        <p:nvSpPr>
          <p:cNvPr id="20485" name="Rectangle 4"/>
          <p:cNvSpPr>
            <a:spLocks noGrp="1" noChangeArrowheads="1"/>
          </p:cNvSpPr>
          <p:nvPr>
            <p:ph type="title" idx="4294967295"/>
          </p:nvPr>
        </p:nvSpPr>
        <p:spPr>
          <a:xfrm>
            <a:off x="2492023" y="0"/>
            <a:ext cx="7505774" cy="1091494"/>
          </a:xfrm>
        </p:spPr>
        <p:txBody>
          <a:bodyPr vert="horz" lIns="101547" tIns="50773" rIns="101547" bIns="50773" rtlCol="0" anchor="b">
            <a:normAutofit/>
          </a:bodyPr>
          <a:lstStyle/>
          <a:p>
            <a:pPr>
              <a:tabLst>
                <a:tab pos="0" algn="l"/>
                <a:tab pos="1007577" algn="l"/>
                <a:tab pos="2015155" algn="l"/>
                <a:tab pos="3022732" algn="l"/>
                <a:tab pos="4030309" algn="l"/>
                <a:tab pos="5037887" algn="l"/>
                <a:tab pos="6045464" algn="l"/>
                <a:tab pos="7053042" algn="l"/>
                <a:tab pos="8060619" algn="l"/>
                <a:tab pos="9068196" algn="l"/>
                <a:tab pos="10075774" algn="l"/>
                <a:tab pos="11083351" algn="l"/>
              </a:tabLst>
            </a:pPr>
            <a:r>
              <a:rPr lang="es-ES"/>
              <a:t>Program Counter (R15)</a:t>
            </a:r>
          </a:p>
        </p:txBody>
      </p:sp>
    </p:spTree>
    <p:extLst>
      <p:ext uri="{BB962C8B-B14F-4D97-AF65-F5344CB8AC3E}">
        <p14:creationId xmlns:p14="http://schemas.microsoft.com/office/powerpoint/2010/main" val="1077416395"/>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774839" y="346202"/>
            <a:ext cx="9143998" cy="68580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1323473" y="707033"/>
            <a:ext cx="2534402" cy="1081189"/>
          </a:xfrm>
          <a:prstGeom prst="rect">
            <a:avLst/>
          </a:prstGeom>
        </p:spPr>
        <p:txBody>
          <a:bodyPr vert="horz" wrap="square" lIns="0" tIns="0" rIns="0" bIns="0" rtlCol="0">
            <a:spAutoFit/>
          </a:bodyPr>
          <a:lstStyle/>
          <a:p>
            <a:pPr marL="0" marR="0">
              <a:lnSpc>
                <a:spcPts val="3713"/>
              </a:lnSpc>
              <a:spcBef>
                <a:spcPts val="0"/>
              </a:spcBef>
              <a:spcAft>
                <a:spcPts val="0"/>
              </a:spcAft>
            </a:pPr>
            <a:r>
              <a:rPr sz="3200" b="1" dirty="0">
                <a:solidFill>
                  <a:srgbClr val="000000"/>
                </a:solidFill>
                <a:latin typeface="IWQBDU+TrebuchetMS-Bold"/>
                <a:cs typeface="IWQBDU+TrebuchetMS-Bold"/>
              </a:rPr>
              <a:t>Why ARM?</a:t>
            </a:r>
          </a:p>
        </p:txBody>
      </p:sp>
      <p:sp>
        <p:nvSpPr>
          <p:cNvPr id="4" name="object 4"/>
          <p:cNvSpPr txBox="1"/>
          <p:nvPr/>
        </p:nvSpPr>
        <p:spPr>
          <a:xfrm>
            <a:off x="1323473" y="1455295"/>
            <a:ext cx="8864472" cy="1373313"/>
          </a:xfrm>
          <a:prstGeom prst="rect">
            <a:avLst/>
          </a:prstGeom>
        </p:spPr>
        <p:txBody>
          <a:bodyPr vert="horz" wrap="square" lIns="0" tIns="0" rIns="0" bIns="0" rtlCol="0">
            <a:spAutoFit/>
          </a:bodyPr>
          <a:lstStyle/>
          <a:p>
            <a:pPr marL="0" marR="0">
              <a:lnSpc>
                <a:spcPts val="3253"/>
              </a:lnSpc>
              <a:spcBef>
                <a:spcPts val="0"/>
              </a:spcBef>
              <a:spcAft>
                <a:spcPts val="0"/>
              </a:spcAft>
            </a:pPr>
            <a:r>
              <a:rPr sz="2800" dirty="0">
                <a:solidFill>
                  <a:srgbClr val="000000"/>
                </a:solidFill>
                <a:latin typeface="WCGLMR+TrebuchetMS"/>
                <a:cs typeface="WCGLMR+TrebuchetMS"/>
              </a:rPr>
              <a:t>•</a:t>
            </a:r>
            <a:r>
              <a:rPr sz="2800" spc="384" dirty="0">
                <a:solidFill>
                  <a:srgbClr val="000000"/>
                </a:solidFill>
                <a:latin typeface="WCGLMR+TrebuchetMS"/>
                <a:cs typeface="WCGLMR+TrebuchetMS"/>
              </a:rPr>
              <a:t> </a:t>
            </a:r>
            <a:r>
              <a:rPr sz="2800" dirty="0">
                <a:solidFill>
                  <a:srgbClr val="000000"/>
                </a:solidFill>
                <a:latin typeface="WCGLMR+TrebuchetMS"/>
                <a:cs typeface="WCGLMR+TrebuchetMS"/>
              </a:rPr>
              <a:t>One</a:t>
            </a:r>
            <a:r>
              <a:rPr sz="2800" spc="-14" dirty="0">
                <a:solidFill>
                  <a:srgbClr val="000000"/>
                </a:solidFill>
                <a:latin typeface="WCGLMR+TrebuchetMS"/>
                <a:cs typeface="WCGLMR+TrebuchetMS"/>
              </a:rPr>
              <a:t> </a:t>
            </a:r>
            <a:r>
              <a:rPr sz="2800" dirty="0">
                <a:solidFill>
                  <a:srgbClr val="000000"/>
                </a:solidFill>
                <a:latin typeface="WCGLMR+TrebuchetMS"/>
                <a:cs typeface="WCGLMR+TrebuchetMS"/>
              </a:rPr>
              <a:t>of</a:t>
            </a:r>
            <a:r>
              <a:rPr sz="2800" spc="-12" dirty="0">
                <a:solidFill>
                  <a:srgbClr val="000000"/>
                </a:solidFill>
                <a:latin typeface="WCGLMR+TrebuchetMS"/>
                <a:cs typeface="WCGLMR+TrebuchetMS"/>
              </a:rPr>
              <a:t> </a:t>
            </a:r>
            <a:r>
              <a:rPr sz="2800" dirty="0">
                <a:solidFill>
                  <a:srgbClr val="000000"/>
                </a:solidFill>
                <a:latin typeface="WCGLMR+TrebuchetMS"/>
                <a:cs typeface="WCGLMR+TrebuchetMS"/>
              </a:rPr>
              <a:t>the</a:t>
            </a:r>
            <a:r>
              <a:rPr sz="2800" spc="-12" dirty="0">
                <a:solidFill>
                  <a:srgbClr val="000000"/>
                </a:solidFill>
                <a:latin typeface="WCGLMR+TrebuchetMS"/>
                <a:cs typeface="WCGLMR+TrebuchetMS"/>
              </a:rPr>
              <a:t> </a:t>
            </a:r>
            <a:r>
              <a:rPr sz="2800" dirty="0">
                <a:solidFill>
                  <a:srgbClr val="000000"/>
                </a:solidFill>
                <a:latin typeface="WCGLMR+TrebuchetMS"/>
                <a:cs typeface="WCGLMR+TrebuchetMS"/>
              </a:rPr>
              <a:t>most</a:t>
            </a:r>
            <a:r>
              <a:rPr sz="2800" spc="-15" dirty="0">
                <a:solidFill>
                  <a:srgbClr val="000000"/>
                </a:solidFill>
                <a:latin typeface="WCGLMR+TrebuchetMS"/>
                <a:cs typeface="WCGLMR+TrebuchetMS"/>
              </a:rPr>
              <a:t> </a:t>
            </a:r>
            <a:r>
              <a:rPr sz="2800" dirty="0">
                <a:solidFill>
                  <a:srgbClr val="000000"/>
                </a:solidFill>
                <a:latin typeface="WCGLMR+TrebuchetMS"/>
                <a:cs typeface="WCGLMR+TrebuchetMS"/>
              </a:rPr>
              <a:t>licensed</a:t>
            </a:r>
            <a:r>
              <a:rPr sz="2800" spc="-12" dirty="0">
                <a:solidFill>
                  <a:srgbClr val="000000"/>
                </a:solidFill>
                <a:latin typeface="WCGLMR+TrebuchetMS"/>
                <a:cs typeface="WCGLMR+TrebuchetMS"/>
              </a:rPr>
              <a:t> </a:t>
            </a:r>
            <a:r>
              <a:rPr sz="2800" dirty="0">
                <a:solidFill>
                  <a:srgbClr val="000000"/>
                </a:solidFill>
                <a:latin typeface="WCGLMR+TrebuchetMS"/>
                <a:cs typeface="WCGLMR+TrebuchetMS"/>
              </a:rPr>
              <a:t>and</a:t>
            </a:r>
            <a:r>
              <a:rPr sz="2800" spc="-11" dirty="0">
                <a:solidFill>
                  <a:srgbClr val="000000"/>
                </a:solidFill>
                <a:latin typeface="WCGLMR+TrebuchetMS"/>
                <a:cs typeface="WCGLMR+TrebuchetMS"/>
              </a:rPr>
              <a:t> </a:t>
            </a:r>
            <a:r>
              <a:rPr sz="2800" dirty="0">
                <a:solidFill>
                  <a:srgbClr val="000000"/>
                </a:solidFill>
                <a:latin typeface="WCGLMR+TrebuchetMS"/>
                <a:cs typeface="WCGLMR+TrebuchetMS"/>
              </a:rPr>
              <a:t>thus</a:t>
            </a:r>
            <a:r>
              <a:rPr sz="2800" spc="-10" dirty="0">
                <a:solidFill>
                  <a:srgbClr val="000000"/>
                </a:solidFill>
                <a:latin typeface="WCGLMR+TrebuchetMS"/>
                <a:cs typeface="WCGLMR+TrebuchetMS"/>
              </a:rPr>
              <a:t> </a:t>
            </a:r>
            <a:r>
              <a:rPr sz="2800" dirty="0">
                <a:solidFill>
                  <a:srgbClr val="000000"/>
                </a:solidFill>
                <a:latin typeface="WCGLMR+TrebuchetMS"/>
                <a:cs typeface="WCGLMR+TrebuchetMS"/>
              </a:rPr>
              <a:t>widespread</a:t>
            </a:r>
          </a:p>
          <a:p>
            <a:pPr marL="342899" marR="0">
              <a:lnSpc>
                <a:spcPts val="3253"/>
              </a:lnSpc>
              <a:spcBef>
                <a:spcPts val="106"/>
              </a:spcBef>
              <a:spcAft>
                <a:spcPts val="0"/>
              </a:spcAft>
            </a:pPr>
            <a:r>
              <a:rPr sz="2800" dirty="0">
                <a:solidFill>
                  <a:srgbClr val="000000"/>
                </a:solidFill>
                <a:latin typeface="WCGLMR+TrebuchetMS"/>
                <a:cs typeface="WCGLMR+TrebuchetMS"/>
              </a:rPr>
              <a:t>processor</a:t>
            </a:r>
            <a:r>
              <a:rPr sz="2800" spc="-17" dirty="0">
                <a:solidFill>
                  <a:srgbClr val="000000"/>
                </a:solidFill>
                <a:latin typeface="WCGLMR+TrebuchetMS"/>
                <a:cs typeface="WCGLMR+TrebuchetMS"/>
              </a:rPr>
              <a:t> </a:t>
            </a:r>
            <a:r>
              <a:rPr sz="2800" dirty="0">
                <a:solidFill>
                  <a:srgbClr val="000000"/>
                </a:solidFill>
                <a:latin typeface="WCGLMR+TrebuchetMS"/>
                <a:cs typeface="WCGLMR+TrebuchetMS"/>
              </a:rPr>
              <a:t>cores</a:t>
            </a:r>
            <a:r>
              <a:rPr sz="2800" spc="-17" dirty="0">
                <a:solidFill>
                  <a:srgbClr val="000000"/>
                </a:solidFill>
                <a:latin typeface="WCGLMR+TrebuchetMS"/>
                <a:cs typeface="WCGLMR+TrebuchetMS"/>
              </a:rPr>
              <a:t> </a:t>
            </a:r>
            <a:r>
              <a:rPr sz="2800" dirty="0">
                <a:solidFill>
                  <a:srgbClr val="000000"/>
                </a:solidFill>
                <a:latin typeface="WCGLMR+TrebuchetMS"/>
                <a:cs typeface="WCGLMR+TrebuchetMS"/>
              </a:rPr>
              <a:t>in</a:t>
            </a:r>
            <a:r>
              <a:rPr sz="2800" spc="-18" dirty="0">
                <a:solidFill>
                  <a:srgbClr val="000000"/>
                </a:solidFill>
                <a:latin typeface="WCGLMR+TrebuchetMS"/>
                <a:cs typeface="WCGLMR+TrebuchetMS"/>
              </a:rPr>
              <a:t> </a:t>
            </a:r>
            <a:r>
              <a:rPr sz="2800" dirty="0">
                <a:solidFill>
                  <a:srgbClr val="000000"/>
                </a:solidFill>
                <a:latin typeface="WCGLMR+TrebuchetMS"/>
                <a:cs typeface="WCGLMR+TrebuchetMS"/>
              </a:rPr>
              <a:t>the</a:t>
            </a:r>
            <a:r>
              <a:rPr sz="2800" spc="-18" dirty="0">
                <a:solidFill>
                  <a:srgbClr val="000000"/>
                </a:solidFill>
                <a:latin typeface="WCGLMR+TrebuchetMS"/>
                <a:cs typeface="WCGLMR+TrebuchetMS"/>
              </a:rPr>
              <a:t> </a:t>
            </a:r>
            <a:r>
              <a:rPr sz="2800" dirty="0">
                <a:solidFill>
                  <a:srgbClr val="000000"/>
                </a:solidFill>
                <a:latin typeface="WCGLMR+TrebuchetMS"/>
                <a:cs typeface="WCGLMR+TrebuchetMS"/>
              </a:rPr>
              <a:t>world</a:t>
            </a:r>
          </a:p>
        </p:txBody>
      </p:sp>
      <p:sp>
        <p:nvSpPr>
          <p:cNvPr id="5" name="object 5"/>
          <p:cNvSpPr txBox="1"/>
          <p:nvPr/>
        </p:nvSpPr>
        <p:spPr>
          <a:xfrm>
            <a:off x="1780673" y="2380295"/>
            <a:ext cx="7838813" cy="1176873"/>
          </a:xfrm>
          <a:prstGeom prst="rect">
            <a:avLst/>
          </a:prstGeom>
        </p:spPr>
        <p:txBody>
          <a:bodyPr vert="horz" wrap="square" lIns="0" tIns="0" rIns="0" bIns="0" rtlCol="0">
            <a:spAutoFit/>
          </a:bodyPr>
          <a:lstStyle/>
          <a:p>
            <a:pPr marL="0" marR="0">
              <a:lnSpc>
                <a:spcPts val="2786"/>
              </a:lnSpc>
              <a:spcBef>
                <a:spcPts val="0"/>
              </a:spcBef>
              <a:spcAft>
                <a:spcPts val="0"/>
              </a:spcAft>
            </a:pPr>
            <a:r>
              <a:rPr sz="2400" dirty="0">
                <a:solidFill>
                  <a:srgbClr val="000000"/>
                </a:solidFill>
                <a:latin typeface="WCGLMR+TrebuchetMS"/>
                <a:cs typeface="WCGLMR+TrebuchetMS"/>
              </a:rPr>
              <a:t>–</a:t>
            </a:r>
            <a:r>
              <a:rPr sz="2400" spc="642" dirty="0">
                <a:solidFill>
                  <a:srgbClr val="000000"/>
                </a:solidFill>
                <a:latin typeface="WCGLMR+TrebuchetMS"/>
                <a:cs typeface="WCGLMR+TrebuchetMS"/>
              </a:rPr>
              <a:t> </a:t>
            </a:r>
            <a:r>
              <a:rPr sz="2400" dirty="0">
                <a:solidFill>
                  <a:srgbClr val="000000"/>
                </a:solidFill>
                <a:latin typeface="WCGLMR+TrebuchetMS"/>
                <a:cs typeface="WCGLMR+TrebuchetMS"/>
              </a:rPr>
              <a:t>Used in PDA, cell phones, multimedia players,</a:t>
            </a:r>
          </a:p>
          <a:p>
            <a:pPr marL="285750" marR="0">
              <a:lnSpc>
                <a:spcPts val="2786"/>
              </a:lnSpc>
              <a:spcBef>
                <a:spcPts val="93"/>
              </a:spcBef>
              <a:spcAft>
                <a:spcPts val="0"/>
              </a:spcAft>
            </a:pPr>
            <a:r>
              <a:rPr sz="2400" dirty="0">
                <a:solidFill>
                  <a:srgbClr val="000000"/>
                </a:solidFill>
                <a:latin typeface="WCGLMR+TrebuchetMS"/>
                <a:cs typeface="WCGLMR+TrebuchetMS"/>
              </a:rPr>
              <a:t>handheld game console, digital TV and cameras</a:t>
            </a:r>
          </a:p>
        </p:txBody>
      </p:sp>
      <p:sp>
        <p:nvSpPr>
          <p:cNvPr id="6" name="object 6"/>
          <p:cNvSpPr txBox="1"/>
          <p:nvPr/>
        </p:nvSpPr>
        <p:spPr>
          <a:xfrm>
            <a:off x="1780673" y="3184967"/>
            <a:ext cx="3034689" cy="811113"/>
          </a:xfrm>
          <a:prstGeom prst="rect">
            <a:avLst/>
          </a:prstGeom>
        </p:spPr>
        <p:txBody>
          <a:bodyPr vert="horz" wrap="square" lIns="0" tIns="0" rIns="0" bIns="0" rtlCol="0">
            <a:spAutoFit/>
          </a:bodyPr>
          <a:lstStyle/>
          <a:p>
            <a:pPr marL="0" marR="0">
              <a:lnSpc>
                <a:spcPts val="2786"/>
              </a:lnSpc>
              <a:spcBef>
                <a:spcPts val="0"/>
              </a:spcBef>
              <a:spcAft>
                <a:spcPts val="0"/>
              </a:spcAft>
            </a:pPr>
            <a:r>
              <a:rPr sz="2400" dirty="0">
                <a:solidFill>
                  <a:srgbClr val="000000"/>
                </a:solidFill>
                <a:latin typeface="WCGLMR+TrebuchetMS"/>
                <a:cs typeface="WCGLMR+TrebuchetMS"/>
              </a:rPr>
              <a:t>–</a:t>
            </a:r>
            <a:r>
              <a:rPr sz="2400" spc="644" dirty="0">
                <a:solidFill>
                  <a:srgbClr val="000000"/>
                </a:solidFill>
                <a:latin typeface="WCGLMR+TrebuchetMS"/>
                <a:cs typeface="WCGLMR+TrebuchetMS"/>
              </a:rPr>
              <a:t> </a:t>
            </a:r>
            <a:r>
              <a:rPr sz="2400" dirty="0">
                <a:solidFill>
                  <a:srgbClr val="000000"/>
                </a:solidFill>
                <a:latin typeface="WCGLMR+TrebuchetMS"/>
                <a:cs typeface="WCGLMR+TrebuchetMS"/>
              </a:rPr>
              <a:t>ARM7: GBA, iPod</a:t>
            </a:r>
          </a:p>
        </p:txBody>
      </p:sp>
      <p:sp>
        <p:nvSpPr>
          <p:cNvPr id="7" name="object 7"/>
          <p:cNvSpPr txBox="1"/>
          <p:nvPr/>
        </p:nvSpPr>
        <p:spPr>
          <a:xfrm>
            <a:off x="1780673" y="3623879"/>
            <a:ext cx="8044895" cy="1688937"/>
          </a:xfrm>
          <a:prstGeom prst="rect">
            <a:avLst/>
          </a:prstGeom>
        </p:spPr>
        <p:txBody>
          <a:bodyPr vert="horz" wrap="square" lIns="0" tIns="0" rIns="0" bIns="0" rtlCol="0">
            <a:spAutoFit/>
          </a:bodyPr>
          <a:lstStyle/>
          <a:p>
            <a:pPr marL="0" marR="0">
              <a:lnSpc>
                <a:spcPts val="2786"/>
              </a:lnSpc>
              <a:spcBef>
                <a:spcPts val="0"/>
              </a:spcBef>
              <a:spcAft>
                <a:spcPts val="0"/>
              </a:spcAft>
            </a:pPr>
            <a:r>
              <a:rPr sz="2400" dirty="0">
                <a:solidFill>
                  <a:srgbClr val="000000"/>
                </a:solidFill>
                <a:latin typeface="WCGLMR+TrebuchetMS"/>
                <a:cs typeface="WCGLMR+TrebuchetMS"/>
              </a:rPr>
              <a:t>–</a:t>
            </a:r>
            <a:r>
              <a:rPr sz="2400" spc="646" dirty="0">
                <a:solidFill>
                  <a:srgbClr val="000000"/>
                </a:solidFill>
                <a:latin typeface="WCGLMR+TrebuchetMS"/>
                <a:cs typeface="WCGLMR+TrebuchetMS"/>
              </a:rPr>
              <a:t> </a:t>
            </a:r>
            <a:r>
              <a:rPr sz="2400" dirty="0">
                <a:solidFill>
                  <a:srgbClr val="000000"/>
                </a:solidFill>
                <a:latin typeface="WCGLMR+TrebuchetMS"/>
                <a:cs typeface="WCGLMR+TrebuchetMS"/>
              </a:rPr>
              <a:t>ARM9: NDS,</a:t>
            </a:r>
            <a:r>
              <a:rPr sz="2400" spc="20" dirty="0">
                <a:solidFill>
                  <a:srgbClr val="000000"/>
                </a:solidFill>
                <a:latin typeface="WCGLMR+TrebuchetMS"/>
                <a:cs typeface="WCGLMR+TrebuchetMS"/>
              </a:rPr>
              <a:t> </a:t>
            </a:r>
            <a:r>
              <a:rPr sz="2400" dirty="0">
                <a:solidFill>
                  <a:srgbClr val="000000"/>
                </a:solidFill>
                <a:latin typeface="WCGLMR+TrebuchetMS"/>
                <a:cs typeface="WCGLMR+TrebuchetMS"/>
              </a:rPr>
              <a:t>PSP, Sony Ericsson,</a:t>
            </a:r>
            <a:r>
              <a:rPr sz="2400" spc="20" dirty="0">
                <a:solidFill>
                  <a:srgbClr val="000000"/>
                </a:solidFill>
                <a:latin typeface="WCGLMR+TrebuchetMS"/>
                <a:cs typeface="WCGLMR+TrebuchetMS"/>
              </a:rPr>
              <a:t> </a:t>
            </a:r>
            <a:r>
              <a:rPr sz="2400" dirty="0">
                <a:solidFill>
                  <a:srgbClr val="000000"/>
                </a:solidFill>
                <a:latin typeface="WCGLMR+TrebuchetMS"/>
                <a:cs typeface="WCGLMR+TrebuchetMS"/>
              </a:rPr>
              <a:t>BenQ</a:t>
            </a:r>
          </a:p>
          <a:p>
            <a:pPr marL="0" marR="0">
              <a:lnSpc>
                <a:spcPts val="2786"/>
              </a:lnSpc>
              <a:spcBef>
                <a:spcPts val="669"/>
              </a:spcBef>
              <a:spcAft>
                <a:spcPts val="0"/>
              </a:spcAft>
            </a:pPr>
            <a:r>
              <a:rPr sz="2400" dirty="0">
                <a:solidFill>
                  <a:srgbClr val="000000"/>
                </a:solidFill>
                <a:latin typeface="WCGLMR+TrebuchetMS"/>
                <a:cs typeface="WCGLMR+TrebuchetMS"/>
              </a:rPr>
              <a:t>–</a:t>
            </a:r>
            <a:r>
              <a:rPr sz="2400" spc="644" dirty="0">
                <a:solidFill>
                  <a:srgbClr val="000000"/>
                </a:solidFill>
                <a:latin typeface="WCGLMR+TrebuchetMS"/>
                <a:cs typeface="WCGLMR+TrebuchetMS"/>
              </a:rPr>
              <a:t> </a:t>
            </a:r>
            <a:r>
              <a:rPr sz="2400" dirty="0">
                <a:solidFill>
                  <a:srgbClr val="000000"/>
                </a:solidFill>
                <a:latin typeface="WCGLMR+TrebuchetMS"/>
                <a:cs typeface="WCGLMR+TrebuchetMS"/>
              </a:rPr>
              <a:t>ARM11: Apple iPhone, Nokia N93,</a:t>
            </a:r>
            <a:r>
              <a:rPr sz="2400" spc="18" dirty="0">
                <a:solidFill>
                  <a:srgbClr val="000000"/>
                </a:solidFill>
                <a:latin typeface="WCGLMR+TrebuchetMS"/>
                <a:cs typeface="WCGLMR+TrebuchetMS"/>
              </a:rPr>
              <a:t> </a:t>
            </a:r>
            <a:r>
              <a:rPr sz="2400" dirty="0">
                <a:solidFill>
                  <a:srgbClr val="000000"/>
                </a:solidFill>
                <a:latin typeface="WCGLMR+TrebuchetMS"/>
                <a:cs typeface="WCGLMR+TrebuchetMS"/>
              </a:rPr>
              <a:t>N800</a:t>
            </a:r>
          </a:p>
          <a:p>
            <a:pPr marL="0" marR="0">
              <a:lnSpc>
                <a:spcPts val="2786"/>
              </a:lnSpc>
              <a:spcBef>
                <a:spcPts val="669"/>
              </a:spcBef>
              <a:spcAft>
                <a:spcPts val="0"/>
              </a:spcAft>
            </a:pPr>
            <a:r>
              <a:rPr sz="2400" dirty="0">
                <a:solidFill>
                  <a:srgbClr val="000000"/>
                </a:solidFill>
                <a:latin typeface="WCGLMR+TrebuchetMS"/>
                <a:cs typeface="WCGLMR+TrebuchetMS"/>
              </a:rPr>
              <a:t>–</a:t>
            </a:r>
            <a:r>
              <a:rPr sz="2400" spc="646" dirty="0">
                <a:solidFill>
                  <a:srgbClr val="000000"/>
                </a:solidFill>
                <a:latin typeface="WCGLMR+TrebuchetMS"/>
                <a:cs typeface="WCGLMR+TrebuchetMS"/>
              </a:rPr>
              <a:t> </a:t>
            </a:r>
            <a:r>
              <a:rPr sz="2400" dirty="0">
                <a:solidFill>
                  <a:srgbClr val="000000"/>
                </a:solidFill>
                <a:latin typeface="WCGLMR+TrebuchetMS"/>
                <a:cs typeface="WCGLMR+TrebuchetMS"/>
              </a:rPr>
              <a:t>90% of 32-bit embedded</a:t>
            </a:r>
            <a:r>
              <a:rPr sz="2400" spc="10" dirty="0">
                <a:solidFill>
                  <a:srgbClr val="000000"/>
                </a:solidFill>
                <a:latin typeface="WCGLMR+TrebuchetMS"/>
                <a:cs typeface="WCGLMR+TrebuchetMS"/>
              </a:rPr>
              <a:t> </a:t>
            </a:r>
            <a:r>
              <a:rPr sz="2400" dirty="0">
                <a:solidFill>
                  <a:srgbClr val="000000"/>
                </a:solidFill>
                <a:latin typeface="WCGLMR+TrebuchetMS"/>
                <a:cs typeface="WCGLMR+TrebuchetMS"/>
              </a:rPr>
              <a:t>RISC</a:t>
            </a:r>
            <a:r>
              <a:rPr sz="2400" spc="10" dirty="0">
                <a:solidFill>
                  <a:srgbClr val="000000"/>
                </a:solidFill>
                <a:latin typeface="WCGLMR+TrebuchetMS"/>
                <a:cs typeface="WCGLMR+TrebuchetMS"/>
              </a:rPr>
              <a:t> </a:t>
            </a:r>
            <a:r>
              <a:rPr sz="2400" dirty="0">
                <a:solidFill>
                  <a:srgbClr val="000000"/>
                </a:solidFill>
                <a:latin typeface="WCGLMR+TrebuchetMS"/>
                <a:cs typeface="WCGLMR+TrebuchetMS"/>
              </a:rPr>
              <a:t>processors</a:t>
            </a:r>
            <a:r>
              <a:rPr sz="2400" spc="10" dirty="0">
                <a:solidFill>
                  <a:srgbClr val="000000"/>
                </a:solidFill>
                <a:latin typeface="WCGLMR+TrebuchetMS"/>
                <a:cs typeface="WCGLMR+TrebuchetMS"/>
              </a:rPr>
              <a:t> </a:t>
            </a:r>
            <a:r>
              <a:rPr sz="2400" dirty="0">
                <a:solidFill>
                  <a:srgbClr val="000000"/>
                </a:solidFill>
                <a:latin typeface="WCGLMR+TrebuchetMS"/>
                <a:cs typeface="WCGLMR+TrebuchetMS"/>
              </a:rPr>
              <a:t>till</a:t>
            </a:r>
            <a:r>
              <a:rPr sz="2400" spc="10" dirty="0">
                <a:solidFill>
                  <a:srgbClr val="000000"/>
                </a:solidFill>
                <a:latin typeface="WCGLMR+TrebuchetMS"/>
                <a:cs typeface="WCGLMR+TrebuchetMS"/>
              </a:rPr>
              <a:t> </a:t>
            </a:r>
            <a:r>
              <a:rPr sz="2400" dirty="0">
                <a:solidFill>
                  <a:srgbClr val="000000"/>
                </a:solidFill>
                <a:latin typeface="WCGLMR+TrebuchetMS"/>
                <a:cs typeface="WCGLMR+TrebuchetMS"/>
              </a:rPr>
              <a:t>2009</a:t>
            </a:r>
          </a:p>
        </p:txBody>
      </p:sp>
      <p:sp>
        <p:nvSpPr>
          <p:cNvPr id="8" name="object 8"/>
          <p:cNvSpPr txBox="1"/>
          <p:nvPr/>
        </p:nvSpPr>
        <p:spPr>
          <a:xfrm>
            <a:off x="1323473" y="4954400"/>
            <a:ext cx="8697200" cy="423193"/>
          </a:xfrm>
          <a:prstGeom prst="rect">
            <a:avLst/>
          </a:prstGeom>
        </p:spPr>
        <p:txBody>
          <a:bodyPr vert="horz" wrap="square" lIns="0" tIns="0" rIns="0" bIns="0" rtlCol="0">
            <a:spAutoFit/>
          </a:bodyPr>
          <a:lstStyle/>
          <a:p>
            <a:pPr marL="0" marR="0">
              <a:lnSpc>
                <a:spcPts val="3253"/>
              </a:lnSpc>
              <a:spcBef>
                <a:spcPts val="0"/>
              </a:spcBef>
              <a:spcAft>
                <a:spcPts val="0"/>
              </a:spcAft>
            </a:pPr>
            <a:r>
              <a:rPr sz="2800" dirty="0">
                <a:solidFill>
                  <a:srgbClr val="000000"/>
                </a:solidFill>
                <a:latin typeface="WCGLMR+TrebuchetMS"/>
                <a:cs typeface="WCGLMR+TrebuchetMS"/>
              </a:rPr>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10196" y="105842"/>
            <a:ext cx="9145016" cy="7287677"/>
          </a:xfrm>
          <a:prstGeom prst="rect">
            <a:avLst/>
          </a:prstGeom>
        </p:spPr>
      </p:pic>
    </p:spTree>
    <p:extLst>
      <p:ext uri="{BB962C8B-B14F-4D97-AF65-F5344CB8AC3E}">
        <p14:creationId xmlns:p14="http://schemas.microsoft.com/office/powerpoint/2010/main" val="28646116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22164" y="1329978"/>
            <a:ext cx="9145016" cy="5976664"/>
          </a:xfrm>
          <a:prstGeom prst="rect">
            <a:avLst/>
          </a:prstGeom>
        </p:spPr>
      </p:pic>
      <p:sp>
        <p:nvSpPr>
          <p:cNvPr id="5" name="Title 4"/>
          <p:cNvSpPr>
            <a:spLocks noGrp="1"/>
          </p:cNvSpPr>
          <p:nvPr>
            <p:ph type="title"/>
          </p:nvPr>
        </p:nvSpPr>
        <p:spPr>
          <a:xfrm>
            <a:off x="898246" y="644821"/>
            <a:ext cx="8525313" cy="901181"/>
          </a:xfrm>
        </p:spPr>
        <p:txBody>
          <a:bodyPr>
            <a:normAutofit/>
          </a:bodyPr>
          <a:lstStyle/>
          <a:p>
            <a:r>
              <a:rPr lang="en-US" sz="3600" dirty="0">
                <a:solidFill>
                  <a:schemeClr val="tx1"/>
                </a:solidFill>
                <a:latin typeface="Tw Cen MT  (Headings)"/>
                <a:ea typeface="+mn-ea"/>
                <a:cs typeface="+mn-cs"/>
              </a:rPr>
              <a:t>Embedded System Hardware</a:t>
            </a:r>
          </a:p>
        </p:txBody>
      </p:sp>
    </p:spTree>
    <p:extLst>
      <p:ext uri="{BB962C8B-B14F-4D97-AF65-F5344CB8AC3E}">
        <p14:creationId xmlns:p14="http://schemas.microsoft.com/office/powerpoint/2010/main" val="6437490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6180" y="321866"/>
            <a:ext cx="9361040" cy="901181"/>
          </a:xfrm>
        </p:spPr>
        <p:txBody>
          <a:bodyPr>
            <a:normAutofit/>
          </a:bodyPr>
          <a:lstStyle/>
          <a:p>
            <a:r>
              <a:rPr lang="en-US" sz="2800" dirty="0">
                <a:solidFill>
                  <a:schemeClr val="tx1"/>
                </a:solidFill>
                <a:latin typeface="Tw Cen MT  (Headings)"/>
                <a:ea typeface="+mn-ea"/>
                <a:cs typeface="+mn-cs"/>
              </a:rPr>
              <a:t>typical embedded device based on an ARM core</a:t>
            </a:r>
          </a:p>
        </p:txBody>
      </p:sp>
      <p:sp>
        <p:nvSpPr>
          <p:cNvPr id="3" name="Content Placeholder 2"/>
          <p:cNvSpPr>
            <a:spLocks noGrp="1"/>
          </p:cNvSpPr>
          <p:nvPr>
            <p:ph idx="1"/>
          </p:nvPr>
        </p:nvSpPr>
        <p:spPr>
          <a:xfrm>
            <a:off x="666180" y="1192138"/>
            <a:ext cx="9649072" cy="6114503"/>
          </a:xfrm>
        </p:spPr>
        <p:txBody>
          <a:bodyPr>
            <a:noAutofit/>
          </a:bodyPr>
          <a:lstStyle/>
          <a:p>
            <a:pPr algn="just"/>
            <a:r>
              <a:rPr lang="en-US" sz="2800" dirty="0"/>
              <a:t>The embedded system hardware is divided into four main hardware components, they are</a:t>
            </a:r>
          </a:p>
          <a:p>
            <a:pPr algn="just"/>
            <a:r>
              <a:rPr lang="en-US" sz="2800" dirty="0">
                <a:solidFill>
                  <a:srgbClr val="C00000"/>
                </a:solidFill>
              </a:rPr>
              <a:t>ARM processor: </a:t>
            </a:r>
            <a:r>
              <a:rPr lang="en-US" sz="2800" dirty="0"/>
              <a:t>The ARM processor controls the embedded device. An ARM processor comprises a  core plus the surrounding components that interface it with a bus. These components can include memory management and caches. </a:t>
            </a:r>
          </a:p>
          <a:p>
            <a:pPr algn="just"/>
            <a:r>
              <a:rPr lang="en-US" sz="2800" dirty="0">
                <a:solidFill>
                  <a:srgbClr val="C00000"/>
                </a:solidFill>
              </a:rPr>
              <a:t>Controllers:</a:t>
            </a:r>
            <a:r>
              <a:rPr lang="en-US" sz="2800" dirty="0"/>
              <a:t> Controllers coordinate important functional blocks of the system. Two commonly found controllers are interrupt controller and memory controller. </a:t>
            </a:r>
          </a:p>
          <a:p>
            <a:pPr algn="just"/>
            <a:r>
              <a:rPr lang="en-US" sz="2800" dirty="0">
                <a:solidFill>
                  <a:srgbClr val="C00000"/>
                </a:solidFill>
              </a:rPr>
              <a:t>Peripherals: </a:t>
            </a:r>
            <a:r>
              <a:rPr lang="en-US" sz="2800" dirty="0"/>
              <a:t>The peripherals provide all the input-output capability external to the chip and are responsible for the uniqueness of the embedded device. </a:t>
            </a:r>
          </a:p>
          <a:p>
            <a:pPr algn="just"/>
            <a:r>
              <a:rPr lang="en-US" sz="2800" dirty="0">
                <a:solidFill>
                  <a:srgbClr val="C00000"/>
                </a:solidFill>
              </a:rPr>
              <a:t>Bus:</a:t>
            </a:r>
            <a:r>
              <a:rPr lang="en-US" sz="2800" dirty="0"/>
              <a:t> A bus is used to communicate between different parts of the device.</a:t>
            </a:r>
          </a:p>
        </p:txBody>
      </p:sp>
    </p:spTree>
    <p:extLst>
      <p:ext uri="{BB962C8B-B14F-4D97-AF65-F5344CB8AC3E}">
        <p14:creationId xmlns:p14="http://schemas.microsoft.com/office/powerpoint/2010/main" val="14702257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8188" y="321866"/>
            <a:ext cx="9361040" cy="901181"/>
          </a:xfrm>
        </p:spPr>
        <p:txBody>
          <a:bodyPr>
            <a:normAutofit/>
          </a:bodyPr>
          <a:lstStyle/>
          <a:p>
            <a:r>
              <a:rPr lang="en-US" sz="3200" dirty="0">
                <a:solidFill>
                  <a:schemeClr val="tx1"/>
                </a:solidFill>
                <a:latin typeface="Tw Cen MT  (Headings)"/>
                <a:ea typeface="+mn-ea"/>
                <a:cs typeface="+mn-cs"/>
              </a:rPr>
              <a:t>ARM Bus Technology</a:t>
            </a:r>
          </a:p>
        </p:txBody>
      </p:sp>
      <p:sp>
        <p:nvSpPr>
          <p:cNvPr id="3" name="Content Placeholder 2"/>
          <p:cNvSpPr>
            <a:spLocks noGrp="1"/>
          </p:cNvSpPr>
          <p:nvPr>
            <p:ph idx="1"/>
          </p:nvPr>
        </p:nvSpPr>
        <p:spPr>
          <a:xfrm>
            <a:off x="738188" y="1231776"/>
            <a:ext cx="9361040" cy="5786834"/>
          </a:xfrm>
        </p:spPr>
        <p:txBody>
          <a:bodyPr>
            <a:noAutofit/>
          </a:bodyPr>
          <a:lstStyle/>
          <a:p>
            <a:r>
              <a:rPr lang="en-US" sz="2800" dirty="0"/>
              <a:t>Embedded systems use different bus technologies. </a:t>
            </a:r>
          </a:p>
          <a:p>
            <a:r>
              <a:rPr lang="en-US" sz="2800" dirty="0"/>
              <a:t>The most common PCI bus technology, the Peripheral Component Interconnect (PCI) bus, this type of technology is external or off-chip. </a:t>
            </a:r>
          </a:p>
          <a:p>
            <a:r>
              <a:rPr lang="en-US" sz="2800" dirty="0"/>
              <a:t>Embedded devices use an on-chip bus that is internal to the chip and that allows different peripheral devices to be interconnected with an ARM core. </a:t>
            </a:r>
          </a:p>
          <a:p>
            <a:r>
              <a:rPr lang="en-US" sz="2800" dirty="0"/>
              <a:t>There are </a:t>
            </a:r>
            <a:r>
              <a:rPr lang="en-US" sz="2800" dirty="0">
                <a:solidFill>
                  <a:srgbClr val="C00000"/>
                </a:solidFill>
              </a:rPr>
              <a:t>two different classes of devices attached to the bus. </a:t>
            </a:r>
          </a:p>
          <a:p>
            <a:r>
              <a:rPr lang="en-US" sz="2800" dirty="0">
                <a:solidFill>
                  <a:srgbClr val="C00000"/>
                </a:solidFill>
              </a:rPr>
              <a:t>Bus master (ARM processor core</a:t>
            </a:r>
            <a:r>
              <a:rPr lang="en-US" sz="2800" dirty="0"/>
              <a:t>)—a logical device capable of initiating a data transfer with another device across the same bus. </a:t>
            </a:r>
          </a:p>
          <a:p>
            <a:r>
              <a:rPr lang="en-US" sz="2800" dirty="0">
                <a:solidFill>
                  <a:srgbClr val="C00000"/>
                </a:solidFill>
              </a:rPr>
              <a:t>Bus slaves (Peripherals)—</a:t>
            </a:r>
            <a:r>
              <a:rPr lang="en-US" sz="2800" dirty="0"/>
              <a:t>logical devices capable only of responding to a transfer request from a bus master device.</a:t>
            </a:r>
          </a:p>
        </p:txBody>
      </p:sp>
    </p:spTree>
    <p:extLst>
      <p:ext uri="{BB962C8B-B14F-4D97-AF65-F5344CB8AC3E}">
        <p14:creationId xmlns:p14="http://schemas.microsoft.com/office/powerpoint/2010/main" val="28712000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6180" y="645908"/>
            <a:ext cx="9561022" cy="829173"/>
          </a:xfrm>
        </p:spPr>
        <p:txBody>
          <a:bodyPr>
            <a:normAutofit/>
          </a:bodyPr>
          <a:lstStyle/>
          <a:p>
            <a:r>
              <a:rPr lang="en-US" sz="4000" dirty="0">
                <a:latin typeface="Tw Cen MT  (Headings)"/>
              </a:rPr>
              <a:t>AMBA Bus Protocol</a:t>
            </a:r>
          </a:p>
        </p:txBody>
      </p:sp>
      <p:sp>
        <p:nvSpPr>
          <p:cNvPr id="3" name="Content Placeholder 2"/>
          <p:cNvSpPr>
            <a:spLocks noGrp="1"/>
          </p:cNvSpPr>
          <p:nvPr>
            <p:ph idx="1"/>
          </p:nvPr>
        </p:nvSpPr>
        <p:spPr>
          <a:xfrm>
            <a:off x="666180" y="1906042"/>
            <a:ext cx="9505056" cy="5319863"/>
          </a:xfrm>
        </p:spPr>
        <p:txBody>
          <a:bodyPr>
            <a:normAutofit/>
          </a:bodyPr>
          <a:lstStyle/>
          <a:p>
            <a:r>
              <a:rPr lang="en-US" sz="2400" dirty="0"/>
              <a:t>widely adopted as the on-chip bus architecture used for ARM processors. </a:t>
            </a:r>
          </a:p>
          <a:p>
            <a:r>
              <a:rPr lang="en-US" sz="2400" dirty="0"/>
              <a:t>It was introduced in 1996 and has been widely adopted as the on-chip architecture used for </a:t>
            </a:r>
          </a:p>
          <a:p>
            <a:r>
              <a:rPr lang="en-US" sz="2400" dirty="0"/>
              <a:t>ARM processors. </a:t>
            </a:r>
          </a:p>
          <a:p>
            <a:r>
              <a:rPr lang="en-US" sz="2400" dirty="0"/>
              <a:t>The first AMBA buses introduced were. </a:t>
            </a:r>
          </a:p>
          <a:p>
            <a:r>
              <a:rPr lang="en-US" sz="2400" dirty="0"/>
              <a:t> 1. ARM System Bus (ASB)   </a:t>
            </a:r>
          </a:p>
          <a:p>
            <a:r>
              <a:rPr lang="en-US" sz="2400" dirty="0"/>
              <a:t> 2. ARM Peripheral Bus (APB). </a:t>
            </a:r>
          </a:p>
          <a:p>
            <a:r>
              <a:rPr lang="en-US" sz="2400" dirty="0"/>
              <a:t> Later ARM introduced another bus design, </a:t>
            </a:r>
          </a:p>
          <a:p>
            <a:r>
              <a:rPr lang="en-US" sz="2400" dirty="0"/>
              <a:t>3.  ARM High Performance Bus (AHB).</a:t>
            </a:r>
          </a:p>
        </p:txBody>
      </p:sp>
      <p:pic>
        <p:nvPicPr>
          <p:cNvPr id="4" name="Picture 3">
            <a:extLst>
              <a:ext uri="{FF2B5EF4-FFF2-40B4-BE49-F238E27FC236}">
                <a16:creationId xmlns:a16="http://schemas.microsoft.com/office/drawing/2014/main" xmlns="" id="{C58A933E-205A-198E-84A0-E68F347EF682}"/>
              </a:ext>
            </a:extLst>
          </p:cNvPr>
          <p:cNvPicPr>
            <a:picLocks noChangeAspect="1"/>
          </p:cNvPicPr>
          <p:nvPr/>
        </p:nvPicPr>
        <p:blipFill>
          <a:blip r:embed="rId2"/>
          <a:stretch>
            <a:fillRect/>
          </a:stretch>
        </p:blipFill>
        <p:spPr>
          <a:xfrm>
            <a:off x="5654805" y="2770138"/>
            <a:ext cx="4572397" cy="2990347"/>
          </a:xfrm>
          <a:prstGeom prst="rect">
            <a:avLst/>
          </a:prstGeom>
        </p:spPr>
      </p:pic>
    </p:spTree>
    <p:extLst>
      <p:ext uri="{BB962C8B-B14F-4D97-AF65-F5344CB8AC3E}">
        <p14:creationId xmlns:p14="http://schemas.microsoft.com/office/powerpoint/2010/main" val="2201108282"/>
      </p:ext>
    </p:extLst>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6180" y="609898"/>
            <a:ext cx="8525313" cy="829173"/>
          </a:xfrm>
        </p:spPr>
        <p:txBody>
          <a:bodyPr/>
          <a:lstStyle/>
          <a:p>
            <a:r>
              <a:rPr lang="en-US" dirty="0"/>
              <a:t>ARM Bus</a:t>
            </a:r>
          </a:p>
        </p:txBody>
      </p:sp>
      <p:sp>
        <p:nvSpPr>
          <p:cNvPr id="3" name="Content Placeholder 2"/>
          <p:cNvSpPr>
            <a:spLocks noGrp="1"/>
          </p:cNvSpPr>
          <p:nvPr>
            <p:ph idx="1"/>
          </p:nvPr>
        </p:nvSpPr>
        <p:spPr>
          <a:xfrm>
            <a:off x="646860" y="1334155"/>
            <a:ext cx="9361040" cy="5400600"/>
          </a:xfrm>
        </p:spPr>
        <p:txBody>
          <a:bodyPr>
            <a:noAutofit/>
          </a:bodyPr>
          <a:lstStyle/>
          <a:p>
            <a:r>
              <a:rPr lang="en-US" sz="2400" dirty="0"/>
              <a:t>Centralized multiplexed provides higher data throughput rather than the ASB bidirectional bus  design. </a:t>
            </a:r>
          </a:p>
          <a:p>
            <a:r>
              <a:rPr lang="en-US" sz="2400" dirty="0"/>
              <a:t>AHB runs at higher clock speed. </a:t>
            </a:r>
          </a:p>
          <a:p>
            <a:pPr lvl="1"/>
            <a:r>
              <a:rPr lang="en-US" sz="1959" dirty="0"/>
              <a:t> </a:t>
            </a:r>
            <a:r>
              <a:rPr lang="en-US" sz="2400" dirty="0"/>
              <a:t>It supports widths of 64 and 128 bits. </a:t>
            </a:r>
          </a:p>
          <a:p>
            <a:r>
              <a:rPr lang="en-US" sz="2400" dirty="0"/>
              <a:t> ARM has introduced two variations on the AHB bus: </a:t>
            </a:r>
          </a:p>
          <a:p>
            <a:r>
              <a:rPr lang="en-US" sz="2400" dirty="0"/>
              <a:t>a. </a:t>
            </a:r>
            <a:r>
              <a:rPr lang="en-US" sz="2400" dirty="0">
                <a:solidFill>
                  <a:srgbClr val="FF0000"/>
                </a:solidFill>
              </a:rPr>
              <a:t>Multi-layer AHB</a:t>
            </a:r>
            <a:r>
              <a:rPr lang="en-US" sz="2400" dirty="0"/>
              <a:t>: It’s a bus that allows multiple active bus masters. </a:t>
            </a:r>
          </a:p>
          <a:p>
            <a:r>
              <a:rPr lang="en-US" sz="2400" dirty="0"/>
              <a:t>b. </a:t>
            </a:r>
            <a:r>
              <a:rPr lang="en-US" sz="2400" dirty="0">
                <a:solidFill>
                  <a:srgbClr val="FF0000"/>
                </a:solidFill>
              </a:rPr>
              <a:t>AHB-Lite</a:t>
            </a:r>
            <a:r>
              <a:rPr lang="en-US" sz="2400" dirty="0"/>
              <a:t>: It’s a subset of the AHB bus and it is limited to a single bus master. </a:t>
            </a:r>
          </a:p>
          <a:p>
            <a:r>
              <a:rPr lang="en-US" sz="2400" dirty="0"/>
              <a:t>  The AHB and Multi-layer AHB support the same protocol for master and slave but have different interconnects. The new interconnects in multi-layer AHB are good for system with multiple processors. They permit operations to occur in parallel and allow for higher throughput rates.</a:t>
            </a:r>
          </a:p>
        </p:txBody>
      </p:sp>
      <p:pic>
        <p:nvPicPr>
          <p:cNvPr id="4" name="Picture 3">
            <a:extLst>
              <a:ext uri="{FF2B5EF4-FFF2-40B4-BE49-F238E27FC236}">
                <a16:creationId xmlns:a16="http://schemas.microsoft.com/office/drawing/2014/main" xmlns="" id="{608B1BA4-214D-B025-E2FF-71E3204DD649}"/>
              </a:ext>
            </a:extLst>
          </p:cNvPr>
          <p:cNvPicPr>
            <a:picLocks noChangeAspect="1"/>
          </p:cNvPicPr>
          <p:nvPr/>
        </p:nvPicPr>
        <p:blipFill>
          <a:blip r:embed="rId2"/>
          <a:stretch>
            <a:fillRect/>
          </a:stretch>
        </p:blipFill>
        <p:spPr>
          <a:xfrm>
            <a:off x="7156904" y="1762026"/>
            <a:ext cx="2889636" cy="1889822"/>
          </a:xfrm>
          <a:prstGeom prst="rect">
            <a:avLst/>
          </a:prstGeom>
        </p:spPr>
      </p:pic>
    </p:spTree>
    <p:extLst>
      <p:ext uri="{BB962C8B-B14F-4D97-AF65-F5344CB8AC3E}">
        <p14:creationId xmlns:p14="http://schemas.microsoft.com/office/powerpoint/2010/main" val="26712328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936" y="249859"/>
            <a:ext cx="8757379" cy="1224136"/>
          </a:xfrm>
        </p:spPr>
        <p:txBody>
          <a:bodyPr>
            <a:normAutofit/>
          </a:bodyPr>
          <a:lstStyle/>
          <a:p>
            <a:r>
              <a:rPr lang="en-US" sz="2800" dirty="0">
                <a:latin typeface="Tw Cen MT  (Headings)"/>
              </a:rPr>
              <a:t>Memory Controllers and Interrupt Controllers</a:t>
            </a:r>
          </a:p>
        </p:txBody>
      </p:sp>
      <p:sp>
        <p:nvSpPr>
          <p:cNvPr id="3" name="Content Placeholder 2"/>
          <p:cNvSpPr>
            <a:spLocks noGrp="1"/>
          </p:cNvSpPr>
          <p:nvPr>
            <p:ph idx="1"/>
          </p:nvPr>
        </p:nvSpPr>
        <p:spPr>
          <a:xfrm>
            <a:off x="679776" y="1473995"/>
            <a:ext cx="9419451" cy="5760639"/>
          </a:xfrm>
        </p:spPr>
        <p:txBody>
          <a:bodyPr>
            <a:normAutofit fontScale="92500" lnSpcReduction="20000"/>
          </a:bodyPr>
          <a:lstStyle/>
          <a:p>
            <a:r>
              <a:rPr lang="en-US" sz="2600" dirty="0">
                <a:solidFill>
                  <a:srgbClr val="C00000"/>
                </a:solidFill>
              </a:rPr>
              <a:t>Memory Controllers: </a:t>
            </a:r>
          </a:p>
          <a:p>
            <a:pPr>
              <a:buFont typeface="Wingdings" panose="05000000000000000000" pitchFamily="2" charset="2"/>
              <a:buChar char="§"/>
            </a:pPr>
            <a:r>
              <a:rPr lang="en-US" dirty="0"/>
              <a:t>Connect different types of memory to the processor bus. </a:t>
            </a:r>
          </a:p>
          <a:p>
            <a:pPr>
              <a:buFont typeface="Wingdings" panose="05000000000000000000" pitchFamily="2" charset="2"/>
              <a:buChar char="§"/>
            </a:pPr>
            <a:r>
              <a:rPr lang="en-US" dirty="0"/>
              <a:t>On power-up a memory controller is configured in hardware to allow certain memory devices to be active. </a:t>
            </a:r>
          </a:p>
          <a:p>
            <a:pPr>
              <a:buFont typeface="Wingdings" panose="05000000000000000000" pitchFamily="2" charset="2"/>
              <a:buChar char="§"/>
            </a:pPr>
            <a:r>
              <a:rPr lang="en-US" dirty="0"/>
              <a:t>  Some memory devices must be set up by software. </a:t>
            </a:r>
          </a:p>
          <a:p>
            <a:r>
              <a:rPr lang="en-US" sz="2600" dirty="0">
                <a:solidFill>
                  <a:srgbClr val="C00000"/>
                </a:solidFill>
              </a:rPr>
              <a:t>Interrupt Controllers: </a:t>
            </a:r>
          </a:p>
          <a:p>
            <a:r>
              <a:rPr lang="en-US" dirty="0"/>
              <a:t>An interrupt controller provides a programmable base that allows software to determine which peripheral or device can interrupt the processor at any specific time by setting the appropriate bits in the interrupt controller registers.</a:t>
            </a:r>
          </a:p>
          <a:p>
            <a:r>
              <a:rPr lang="en-US" dirty="0"/>
              <a:t>There are two types of interrupt controller available for the ARM processor: </a:t>
            </a:r>
          </a:p>
          <a:p>
            <a:r>
              <a:rPr lang="en-US" dirty="0">
                <a:solidFill>
                  <a:srgbClr val="C00000"/>
                </a:solidFill>
              </a:rPr>
              <a:t>Standard interrupt controller (SIC): </a:t>
            </a:r>
            <a:r>
              <a:rPr lang="en-US" dirty="0"/>
              <a:t>The standard interrupt controller sends an interrupt signal to  the processor core when an external device requests servicing. </a:t>
            </a:r>
          </a:p>
          <a:p>
            <a:r>
              <a:rPr lang="en-US" dirty="0"/>
              <a:t>The interrupt handler determines which device requires servicing by reading a device bitmap register in the interrupt controller. </a:t>
            </a:r>
          </a:p>
          <a:p>
            <a:r>
              <a:rPr lang="en-US" dirty="0">
                <a:solidFill>
                  <a:srgbClr val="C00000"/>
                </a:solidFill>
              </a:rPr>
              <a:t>Vector interrupt controller (VIC): </a:t>
            </a:r>
            <a:r>
              <a:rPr lang="en-US" dirty="0"/>
              <a:t>The VIC is more powerful than the standard interrupt controller  because it prioritizes interrupts.</a:t>
            </a:r>
          </a:p>
        </p:txBody>
      </p:sp>
    </p:spTree>
    <p:extLst>
      <p:ext uri="{BB962C8B-B14F-4D97-AF65-F5344CB8AC3E}">
        <p14:creationId xmlns:p14="http://schemas.microsoft.com/office/powerpoint/2010/main" val="4180544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774839" y="346202"/>
            <a:ext cx="9143998" cy="68580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06140" y="707033"/>
            <a:ext cx="5184576" cy="474489"/>
          </a:xfrm>
          <a:prstGeom prst="rect">
            <a:avLst/>
          </a:prstGeom>
        </p:spPr>
        <p:txBody>
          <a:bodyPr vert="horz" wrap="square" lIns="0" tIns="0" rIns="0" bIns="0" rtlCol="0">
            <a:spAutoFit/>
          </a:bodyPr>
          <a:lstStyle/>
          <a:p>
            <a:pPr>
              <a:lnSpc>
                <a:spcPts val="3713"/>
              </a:lnSpc>
            </a:pPr>
            <a:r>
              <a:rPr lang="en-US" sz="3200" b="1" dirty="0">
                <a:solidFill>
                  <a:srgbClr val="000000"/>
                </a:solidFill>
                <a:latin typeface="IWQBDU+TrebuchetMS-Bold"/>
                <a:cs typeface="IWQBDU+TrebuchetMS-Bold"/>
              </a:rPr>
              <a:t>ARM core data flow model</a:t>
            </a:r>
            <a:endParaRPr sz="3200" b="1" dirty="0">
              <a:solidFill>
                <a:srgbClr val="000000"/>
              </a:solidFill>
              <a:latin typeface="IWQBDU+TrebuchetMS-Bold"/>
              <a:cs typeface="IWQBDU+TrebuchetMS-Bo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94172" y="465882"/>
            <a:ext cx="8822055" cy="872369"/>
          </a:xfrm>
        </p:spPr>
        <p:txBody>
          <a:bodyPr/>
          <a:lstStyle/>
          <a:p>
            <a:r>
              <a:rPr lang="en-US" i="1" dirty="0"/>
              <a:t>Barrel shifter</a:t>
            </a:r>
            <a:endParaRPr lang="en-US" dirty="0"/>
          </a:p>
        </p:txBody>
      </p:sp>
      <p:sp>
        <p:nvSpPr>
          <p:cNvPr id="5" name="Content Placeholder 4"/>
          <p:cNvSpPr>
            <a:spLocks noGrp="1"/>
          </p:cNvSpPr>
          <p:nvPr>
            <p:ph idx="1"/>
          </p:nvPr>
        </p:nvSpPr>
        <p:spPr>
          <a:xfrm>
            <a:off x="594172" y="1185962"/>
            <a:ext cx="9955212" cy="4608512"/>
          </a:xfrm>
        </p:spPr>
        <p:txBody>
          <a:bodyPr>
            <a:normAutofit/>
          </a:bodyPr>
          <a:lstStyle/>
          <a:p>
            <a:r>
              <a:rPr lang="en-US" sz="2400" dirty="0"/>
              <a:t>The </a:t>
            </a:r>
            <a:r>
              <a:rPr lang="en-US" sz="2400" i="1" dirty="0"/>
              <a:t>barrel shifter</a:t>
            </a:r>
            <a:r>
              <a:rPr lang="en-US" sz="2400" dirty="0"/>
              <a:t> is a functional unit which can be used in a number of different circumstances. </a:t>
            </a:r>
          </a:p>
          <a:p>
            <a:r>
              <a:rPr lang="en-US" sz="2400" dirty="0"/>
              <a:t>It provides five types of shifts and rotates which can be applied to Operand2 to many ARM and Thumb data-processing and single register data-transfer instructions (These are not operations themselves in ARM mode.)</a:t>
            </a:r>
          </a:p>
          <a:p>
            <a:pPr>
              <a:buFont typeface="Wingdings" panose="05000000000000000000" pitchFamily="2" charset="2"/>
              <a:buChar char="§"/>
            </a:pPr>
            <a:r>
              <a:rPr lang="en-US" sz="2400" dirty="0"/>
              <a:t>32-bit Thumb instructions give almost the same access to the barrel shifter as ARM instructions.</a:t>
            </a:r>
          </a:p>
          <a:p>
            <a:pPr>
              <a:buFont typeface="Wingdings" panose="05000000000000000000" pitchFamily="2" charset="2"/>
              <a:buChar char="§"/>
            </a:pPr>
            <a:r>
              <a:rPr lang="en-US" sz="2400" dirty="0"/>
              <a:t>The 16-bit Thumb instructions only allow access to the barrel shifter using separate instructions.</a:t>
            </a:r>
          </a:p>
        </p:txBody>
      </p:sp>
    </p:spTree>
    <p:extLst>
      <p:ext uri="{BB962C8B-B14F-4D97-AF65-F5344CB8AC3E}">
        <p14:creationId xmlns:p14="http://schemas.microsoft.com/office/powerpoint/2010/main" val="19033980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530276" y="897930"/>
            <a:ext cx="7416824" cy="4819352"/>
          </a:xfrm>
          <a:prstGeom prst="rect">
            <a:avLst/>
          </a:prstGeom>
        </p:spPr>
      </p:pic>
    </p:spTree>
    <p:extLst>
      <p:ext uri="{BB962C8B-B14F-4D97-AF65-F5344CB8AC3E}">
        <p14:creationId xmlns:p14="http://schemas.microsoft.com/office/powerpoint/2010/main" val="313151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103547" y="259638"/>
            <a:ext cx="9143998" cy="68580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932561" y="1046508"/>
            <a:ext cx="3589818" cy="448841"/>
          </a:xfrm>
          <a:prstGeom prst="rect">
            <a:avLst/>
          </a:prstGeom>
        </p:spPr>
        <p:txBody>
          <a:bodyPr vert="horz" wrap="square" lIns="0" tIns="0" rIns="0" bIns="0" rtlCol="0">
            <a:spAutoFit/>
          </a:bodyPr>
          <a:lstStyle/>
          <a:p>
            <a:pPr marL="0" marR="0">
              <a:lnSpc>
                <a:spcPts val="3541"/>
              </a:lnSpc>
              <a:spcBef>
                <a:spcPts val="0"/>
              </a:spcBef>
              <a:spcAft>
                <a:spcPts val="0"/>
              </a:spcAft>
            </a:pPr>
            <a:r>
              <a:rPr sz="3200" b="1" dirty="0">
                <a:latin typeface="NIVDLL+TimesNewRomanPS-BoldMT"/>
                <a:cs typeface="NIVDLL+TimesNewRomanPS-BoldMT"/>
              </a:rPr>
              <a:t>Why ARM here?</a:t>
            </a:r>
          </a:p>
        </p:txBody>
      </p:sp>
      <p:sp>
        <p:nvSpPr>
          <p:cNvPr id="4" name="object 4"/>
          <p:cNvSpPr txBox="1"/>
          <p:nvPr/>
        </p:nvSpPr>
        <p:spPr>
          <a:xfrm>
            <a:off x="219993" y="1795063"/>
            <a:ext cx="9314199" cy="984885"/>
          </a:xfrm>
          <a:prstGeom prst="rect">
            <a:avLst/>
          </a:prstGeom>
        </p:spPr>
        <p:txBody>
          <a:bodyPr vert="horz" wrap="square" lIns="0" tIns="0" rIns="0" bIns="0" rtlCol="0">
            <a:spAutoFit/>
          </a:bodyPr>
          <a:lstStyle/>
          <a:p>
            <a:pPr marL="100758" marR="0" indent="-100758" defTabSz="1007577">
              <a:spcBef>
                <a:spcPts val="1322"/>
              </a:spcBef>
              <a:spcAft>
                <a:spcPts val="220"/>
              </a:spcAft>
              <a:buClr>
                <a:schemeClr val="accent1"/>
              </a:buClr>
              <a:buSzPct val="100000"/>
              <a:buFont typeface="Tw Cen MT" panose="020B0602020104020603" pitchFamily="34" charset="0"/>
              <a:buChar char=" "/>
            </a:pPr>
            <a:r>
              <a:rPr sz="3200" dirty="0">
                <a:solidFill>
                  <a:srgbClr val="3232CC"/>
                </a:solidFill>
                <a:latin typeface="VMVHGK+TimesNewRomanPSMT"/>
                <a:cs typeface="VMVHGK+TimesNewRomanPSMT"/>
              </a:rPr>
              <a:t>•</a:t>
            </a:r>
            <a:r>
              <a:rPr sz="3200" spc="778" dirty="0">
                <a:solidFill>
                  <a:srgbClr val="3232CC"/>
                </a:solidFill>
                <a:latin typeface="VMVHGK+TimesNewRomanPSMT"/>
                <a:cs typeface="VMVHGK+TimesNewRomanPSMT"/>
              </a:rPr>
              <a:t> </a:t>
            </a:r>
            <a:r>
              <a:rPr sz="3200" dirty="0"/>
              <a:t>ARM is one of the most licensed and thus</a:t>
            </a:r>
            <a:r>
              <a:rPr lang="en-US" sz="3200" dirty="0"/>
              <a:t> </a:t>
            </a:r>
            <a:r>
              <a:rPr sz="3200" dirty="0"/>
              <a:t>widespread processor cores in the world</a:t>
            </a:r>
          </a:p>
        </p:txBody>
      </p:sp>
      <p:sp>
        <p:nvSpPr>
          <p:cNvPr id="5" name="object 5"/>
          <p:cNvSpPr txBox="1"/>
          <p:nvPr/>
        </p:nvSpPr>
        <p:spPr>
          <a:xfrm>
            <a:off x="364367" y="3123271"/>
            <a:ext cx="9025452" cy="1329595"/>
          </a:xfrm>
          <a:prstGeom prst="rect">
            <a:avLst/>
          </a:prstGeom>
        </p:spPr>
        <p:txBody>
          <a:bodyPr vert="horz" wrap="square" lIns="0" tIns="0" rIns="0" bIns="0" rtlCol="0">
            <a:spAutoFit/>
          </a:bodyPr>
          <a:lstStyle/>
          <a:p>
            <a:pPr marL="100758" indent="-100758" defTabSz="1007577">
              <a:lnSpc>
                <a:spcPct val="90000"/>
              </a:lnSpc>
              <a:spcBef>
                <a:spcPts val="1322"/>
              </a:spcBef>
              <a:spcAft>
                <a:spcPts val="220"/>
              </a:spcAft>
              <a:buClr>
                <a:schemeClr val="accent1"/>
              </a:buClr>
              <a:buSzPct val="100000"/>
              <a:buFont typeface="Tw Cen MT" panose="020B0602020104020603" pitchFamily="34" charset="0"/>
              <a:buChar char=" "/>
            </a:pPr>
            <a:r>
              <a:rPr sz="3200" dirty="0">
                <a:solidFill>
                  <a:srgbClr val="3232CC"/>
                </a:solidFill>
                <a:latin typeface="VMVHGK+TimesNewRomanPSMT"/>
                <a:cs typeface="VMVHGK+TimesNewRomanPSMT"/>
              </a:rPr>
              <a:t>•</a:t>
            </a:r>
            <a:r>
              <a:rPr sz="3200" spc="778" dirty="0">
                <a:solidFill>
                  <a:srgbClr val="3232CC"/>
                </a:solidFill>
                <a:latin typeface="VMVHGK+TimesNewRomanPSMT"/>
                <a:cs typeface="VMVHGK+TimesNewRomanPSMT"/>
              </a:rPr>
              <a:t> </a:t>
            </a:r>
            <a:r>
              <a:rPr sz="3200" dirty="0"/>
              <a:t>Used especially in portable devices due to</a:t>
            </a:r>
            <a:r>
              <a:rPr lang="en-US" sz="3200" dirty="0"/>
              <a:t> </a:t>
            </a:r>
            <a:r>
              <a:rPr sz="3200" dirty="0"/>
              <a:t>low power consumption and reasonable</a:t>
            </a:r>
            <a:r>
              <a:rPr lang="en-US" sz="3200" dirty="0"/>
              <a:t> </a:t>
            </a:r>
            <a:r>
              <a:rPr sz="3200" dirty="0"/>
              <a:t>performance (MIPS / watt)</a:t>
            </a:r>
          </a:p>
        </p:txBody>
      </p:sp>
      <p:sp>
        <p:nvSpPr>
          <p:cNvPr id="6" name="object 6"/>
          <p:cNvSpPr txBox="1"/>
          <p:nvPr/>
        </p:nvSpPr>
        <p:spPr>
          <a:xfrm>
            <a:off x="364367" y="4888795"/>
            <a:ext cx="9169825" cy="1329595"/>
          </a:xfrm>
          <a:prstGeom prst="rect">
            <a:avLst/>
          </a:prstGeom>
        </p:spPr>
        <p:txBody>
          <a:bodyPr vert="horz" wrap="square" lIns="0" tIns="0" rIns="0" bIns="0" rtlCol="0">
            <a:spAutoFit/>
          </a:bodyPr>
          <a:lstStyle/>
          <a:p>
            <a:pPr marL="100758" marR="0" indent="-100758" defTabSz="1007577">
              <a:lnSpc>
                <a:spcPct val="90000"/>
              </a:lnSpc>
              <a:spcBef>
                <a:spcPts val="1322"/>
              </a:spcBef>
              <a:spcAft>
                <a:spcPts val="220"/>
              </a:spcAft>
              <a:buClr>
                <a:schemeClr val="accent1"/>
              </a:buClr>
              <a:buSzPct val="100000"/>
              <a:buFont typeface="Tw Cen MT" panose="020B0602020104020603" pitchFamily="34" charset="0"/>
              <a:buChar char=" "/>
            </a:pPr>
            <a:r>
              <a:rPr sz="3200" dirty="0">
                <a:solidFill>
                  <a:srgbClr val="3232CC"/>
                </a:solidFill>
                <a:latin typeface="VMVHGK+TimesNewRomanPSMT"/>
                <a:cs typeface="VMVHGK+TimesNewRomanPSMT"/>
              </a:rPr>
              <a:t>•</a:t>
            </a:r>
            <a:r>
              <a:rPr sz="3200" spc="778" dirty="0">
                <a:solidFill>
                  <a:srgbClr val="3232CC"/>
                </a:solidFill>
                <a:latin typeface="VMVHGK+TimesNewRomanPSMT"/>
                <a:cs typeface="VMVHGK+TimesNewRomanPSMT"/>
              </a:rPr>
              <a:t> </a:t>
            </a:r>
            <a:r>
              <a:rPr sz="3200" dirty="0"/>
              <a:t>Several interesting extensions available or</a:t>
            </a:r>
            <a:r>
              <a:rPr lang="en-US" sz="3200" dirty="0"/>
              <a:t> </a:t>
            </a:r>
            <a:r>
              <a:rPr sz="3200" dirty="0"/>
              <a:t>in development like Thumb instruction set</a:t>
            </a:r>
            <a:r>
              <a:rPr lang="en-US" sz="3200" dirty="0"/>
              <a:t> </a:t>
            </a:r>
            <a:r>
              <a:rPr sz="3200" dirty="0"/>
              <a:t>and Jazelle Java machine</a:t>
            </a:r>
          </a:p>
        </p:txBody>
      </p:sp>
      <p:sp>
        <p:nvSpPr>
          <p:cNvPr id="7" name="object 7"/>
          <p:cNvSpPr txBox="1"/>
          <p:nvPr/>
        </p:nvSpPr>
        <p:spPr>
          <a:xfrm>
            <a:off x="9051677" y="6654320"/>
            <a:ext cx="355472" cy="463318"/>
          </a:xfrm>
          <a:prstGeom prst="rect">
            <a:avLst/>
          </a:prstGeom>
        </p:spPr>
        <p:txBody>
          <a:bodyPr vert="horz" wrap="square" lIns="0" tIns="0" rIns="0" bIns="0" rtlCol="0">
            <a:spAutoFit/>
          </a:bodyPr>
          <a:lstStyle/>
          <a:p>
            <a:pPr marL="0" marR="0">
              <a:lnSpc>
                <a:spcPts val="1548"/>
              </a:lnSpc>
              <a:spcBef>
                <a:spcPts val="0"/>
              </a:spcBef>
              <a:spcAft>
                <a:spcPts val="0"/>
              </a:spcAft>
            </a:pPr>
            <a:r>
              <a:rPr sz="1400" dirty="0">
                <a:solidFill>
                  <a:srgbClr val="000000"/>
                </a:solidFill>
                <a:latin typeface="VMVHGK+TimesNewRomanPSMT"/>
                <a:cs typeface="VMVHGK+TimesNewRomanPSMT"/>
              </a:rPr>
              <a:t>3</a:t>
            </a:r>
          </a:p>
        </p:txBody>
      </p:sp>
    </p:spTree>
    <p:extLst>
      <p:ext uri="{BB962C8B-B14F-4D97-AF65-F5344CB8AC3E}">
        <p14:creationId xmlns:p14="http://schemas.microsoft.com/office/powerpoint/2010/main" val="5847159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3724" y="-146542"/>
            <a:ext cx="10212543" cy="7715785"/>
          </a:xfrm>
          <a:prstGeom prst="rect">
            <a:avLst/>
          </a:prstGeom>
        </p:spPr>
      </p:pic>
    </p:spTree>
    <p:extLst>
      <p:ext uri="{BB962C8B-B14F-4D97-AF65-F5344CB8AC3E}">
        <p14:creationId xmlns:p14="http://schemas.microsoft.com/office/powerpoint/2010/main" val="36550079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3724" y="0"/>
            <a:ext cx="10085952" cy="7604235"/>
          </a:xfrm>
          <a:prstGeom prst="rect">
            <a:avLst/>
          </a:prstGeom>
        </p:spPr>
      </p:pic>
    </p:spTree>
    <p:extLst>
      <p:ext uri="{BB962C8B-B14F-4D97-AF65-F5344CB8AC3E}">
        <p14:creationId xmlns:p14="http://schemas.microsoft.com/office/powerpoint/2010/main" val="4344897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0538" y="-6371"/>
            <a:ext cx="10089138" cy="7598781"/>
          </a:xfrm>
          <a:prstGeom prst="rect">
            <a:avLst/>
          </a:prstGeom>
        </p:spPr>
      </p:pic>
    </p:spTree>
    <p:extLst>
      <p:ext uri="{BB962C8B-B14F-4D97-AF65-F5344CB8AC3E}">
        <p14:creationId xmlns:p14="http://schemas.microsoft.com/office/powerpoint/2010/main" val="12166192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85121" y="0"/>
            <a:ext cx="10123159" cy="7556500"/>
          </a:xfrm>
          <a:prstGeom prst="rect">
            <a:avLst/>
          </a:prstGeom>
        </p:spPr>
      </p:pic>
    </p:spTree>
    <p:extLst>
      <p:ext uri="{BB962C8B-B14F-4D97-AF65-F5344CB8AC3E}">
        <p14:creationId xmlns:p14="http://schemas.microsoft.com/office/powerpoint/2010/main" val="22390321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92" y="465882"/>
            <a:ext cx="8822055" cy="864096"/>
          </a:xfrm>
        </p:spPr>
        <p:txBody>
          <a:bodyPr>
            <a:normAutofit/>
          </a:bodyPr>
          <a:lstStyle/>
          <a:p>
            <a:r>
              <a:rPr lang="en-US" dirty="0"/>
              <a:t>Operand 2 and the barrel shifter</a:t>
            </a:r>
          </a:p>
        </p:txBody>
      </p:sp>
      <p:sp>
        <p:nvSpPr>
          <p:cNvPr id="4" name="Rectangle 1"/>
          <p:cNvSpPr>
            <a:spLocks noGrp="1" noChangeArrowheads="1"/>
          </p:cNvSpPr>
          <p:nvPr>
            <p:ph idx="1"/>
          </p:nvPr>
        </p:nvSpPr>
        <p:spPr bwMode="auto">
          <a:xfrm>
            <a:off x="935672" y="281766"/>
            <a:ext cx="8704775" cy="5355440"/>
          </a:xfrm>
          <a:prstGeom prst="rect">
            <a:avLst/>
          </a:prstGeom>
          <a:solidFill>
            <a:schemeClr val="bg1"/>
          </a:solid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lnSpc>
                <a:spcPct val="150000"/>
              </a:lnSpc>
              <a:buClrTx/>
              <a:buSzTx/>
              <a:buFont typeface="Wingdings" panose="05000000000000000000" pitchFamily="2" charset="2"/>
              <a:buChar char="§"/>
            </a:pPr>
            <a:r>
              <a:rPr kumimoji="0" lang="en-US" sz="2400" b="0" i="0" u="none" strike="noStrike" cap="none" normalizeH="0" baseline="0" dirty="0">
                <a:ln>
                  <a:noFill/>
                </a:ln>
                <a:solidFill>
                  <a:schemeClr val="tx1"/>
                </a:solidFill>
                <a:effectLst/>
                <a:latin typeface="Lato"/>
              </a:rPr>
              <a:t>The first operand for all data processing operations must always be a register. </a:t>
            </a:r>
          </a:p>
          <a:p>
            <a:pPr defTabSz="914400">
              <a:lnSpc>
                <a:spcPct val="150000"/>
              </a:lnSpc>
              <a:buClrTx/>
              <a:buSzTx/>
              <a:buFont typeface="Wingdings" panose="05000000000000000000" pitchFamily="2" charset="2"/>
              <a:buChar char="§"/>
            </a:pPr>
            <a:r>
              <a:rPr kumimoji="0" lang="en-US" sz="2400" b="0" i="0" u="none" strike="noStrike" cap="none" normalizeH="0" baseline="0" dirty="0">
                <a:ln>
                  <a:noFill/>
                </a:ln>
                <a:solidFill>
                  <a:schemeClr val="tx1"/>
                </a:solidFill>
                <a:effectLst/>
                <a:latin typeface="Lato"/>
              </a:rPr>
              <a:t>The </a:t>
            </a:r>
            <a:r>
              <a:rPr kumimoji="0" lang="en-US" sz="2400" b="0" i="0" u="none" strike="noStrike" cap="none" normalizeH="0" baseline="0" dirty="0">
                <a:ln>
                  <a:noFill/>
                </a:ln>
                <a:solidFill>
                  <a:srgbClr val="FF0000"/>
                </a:solidFill>
                <a:effectLst/>
                <a:latin typeface="Lato"/>
              </a:rPr>
              <a:t>second operand is much more flexible and can be either</a:t>
            </a:r>
          </a:p>
          <a:p>
            <a:pPr lvl="1" defTabSz="914400">
              <a:lnSpc>
                <a:spcPct val="150000"/>
              </a:lnSpc>
              <a:buClrTx/>
              <a:buFont typeface="Wingdings" panose="05000000000000000000" pitchFamily="2" charset="2"/>
              <a:buChar char="§"/>
            </a:pPr>
            <a:r>
              <a:rPr kumimoji="0" lang="en-US" sz="2179" b="0" i="0" u="none" strike="noStrike" cap="none" normalizeH="0" baseline="0" dirty="0">
                <a:ln>
                  <a:noFill/>
                </a:ln>
                <a:solidFill>
                  <a:srgbClr val="FF0000"/>
                </a:solidFill>
                <a:effectLst/>
                <a:latin typeface="Lato"/>
              </a:rPr>
              <a:t> an immediate value (#x)</a:t>
            </a:r>
          </a:p>
          <a:p>
            <a:pPr lvl="1" defTabSz="914400">
              <a:lnSpc>
                <a:spcPct val="150000"/>
              </a:lnSpc>
              <a:buClrTx/>
              <a:buFont typeface="Wingdings" panose="05000000000000000000" pitchFamily="2" charset="2"/>
              <a:buChar char="§"/>
            </a:pPr>
            <a:r>
              <a:rPr kumimoji="0" lang="en-US" sz="2179" b="0" i="0" u="none" strike="noStrike" cap="none" normalizeH="0" baseline="0" dirty="0">
                <a:ln>
                  <a:noFill/>
                </a:ln>
                <a:solidFill>
                  <a:srgbClr val="FF0000"/>
                </a:solidFill>
                <a:effectLst/>
                <a:latin typeface="Lato"/>
              </a:rPr>
              <a:t> a register (Rm), </a:t>
            </a:r>
          </a:p>
          <a:p>
            <a:pPr lvl="1" defTabSz="914400">
              <a:lnSpc>
                <a:spcPct val="150000"/>
              </a:lnSpc>
              <a:buClrTx/>
              <a:buFont typeface="Wingdings" panose="05000000000000000000" pitchFamily="2" charset="2"/>
              <a:buChar char="§"/>
            </a:pPr>
            <a:r>
              <a:rPr lang="en-US" sz="2179" dirty="0">
                <a:solidFill>
                  <a:srgbClr val="FF0000"/>
                </a:solidFill>
                <a:latin typeface="Lato"/>
              </a:rPr>
              <a:t>a register shifted by an immediate value </a:t>
            </a:r>
          </a:p>
          <a:p>
            <a:pPr lvl="1" defTabSz="914400">
              <a:lnSpc>
                <a:spcPct val="150000"/>
              </a:lnSpc>
              <a:buClrTx/>
              <a:buFont typeface="Wingdings" panose="05000000000000000000" pitchFamily="2" charset="2"/>
              <a:buChar char="§"/>
            </a:pPr>
            <a:r>
              <a:rPr lang="en-US" sz="2179" dirty="0">
                <a:solidFill>
                  <a:srgbClr val="FF0000"/>
                </a:solidFill>
                <a:latin typeface="Lato"/>
              </a:rPr>
              <a:t> register "Rm, shift #x" or "Rm, shift Rs"</a:t>
            </a:r>
          </a:p>
          <a:p>
            <a:pPr defTabSz="914400">
              <a:lnSpc>
                <a:spcPct val="150000"/>
              </a:lnSpc>
              <a:buClrTx/>
              <a:buSzTx/>
              <a:buFont typeface="Wingdings" panose="05000000000000000000" pitchFamily="2" charset="2"/>
              <a:buChar char="§"/>
            </a:pPr>
            <a:r>
              <a:rPr kumimoji="0" lang="en-US" sz="2400" b="0" i="0" u="none" strike="noStrike" cap="none" normalizeH="0" baseline="0" dirty="0">
                <a:ln>
                  <a:noFill/>
                </a:ln>
                <a:solidFill>
                  <a:schemeClr val="tx1"/>
                </a:solidFill>
                <a:effectLst/>
                <a:latin typeface="Lato"/>
              </a:rPr>
              <a:t> There are five shift operations: left shift </a:t>
            </a:r>
            <a:r>
              <a:rPr kumimoji="0" lang="en-US" sz="2800" b="0" i="0" u="none" strike="noStrike" cap="none" normalizeH="0" baseline="0" dirty="0">
                <a:ln>
                  <a:noFill/>
                </a:ln>
                <a:solidFill>
                  <a:schemeClr val="tx1"/>
                </a:solidFill>
                <a:effectLst/>
                <a:latin typeface="Lato"/>
              </a:rPr>
              <a:t>(</a:t>
            </a:r>
            <a:r>
              <a:rPr kumimoji="0" lang="en-US" sz="1800" b="0" i="0" u="none" strike="noStrike" cap="none" normalizeH="0" baseline="0" dirty="0">
                <a:ln>
                  <a:noFill/>
                </a:ln>
                <a:solidFill>
                  <a:srgbClr val="FF0000"/>
                </a:solidFill>
                <a:effectLst/>
                <a:latin typeface="var(--ads-code-font-family,&quot;Courier&quot;,monospace)"/>
              </a:rPr>
              <a:t>LSL</a:t>
            </a:r>
            <a:r>
              <a:rPr kumimoji="0" lang="en-US" sz="2400" b="0" i="0" u="none" strike="noStrike" cap="none" normalizeH="0" baseline="0" dirty="0">
                <a:ln>
                  <a:noFill/>
                </a:ln>
                <a:solidFill>
                  <a:schemeClr val="tx1"/>
                </a:solidFill>
                <a:effectLst/>
                <a:latin typeface="Lato"/>
              </a:rPr>
              <a:t>), logical right-shift (</a:t>
            </a:r>
            <a:r>
              <a:rPr kumimoji="0" lang="en-US" sz="1600" b="0" i="0" u="none" strike="noStrike" cap="none" normalizeH="0" baseline="0" dirty="0">
                <a:ln>
                  <a:noFill/>
                </a:ln>
                <a:solidFill>
                  <a:srgbClr val="FF0000"/>
                </a:solidFill>
                <a:effectLst/>
                <a:latin typeface="var(--ads-code-font-family,&quot;Courier&quot;,monospace)"/>
              </a:rPr>
              <a:t>LSR</a:t>
            </a:r>
            <a:r>
              <a:rPr kumimoji="0" lang="en-US" sz="2400" b="0" i="0" u="none" strike="noStrike" cap="none" normalizeH="0" baseline="0" dirty="0">
                <a:ln>
                  <a:noFill/>
                </a:ln>
                <a:solidFill>
                  <a:schemeClr val="tx1"/>
                </a:solidFill>
                <a:effectLst/>
                <a:latin typeface="Lato"/>
              </a:rPr>
              <a:t>), arithmetic right-shift (</a:t>
            </a:r>
            <a:r>
              <a:rPr kumimoji="0" lang="en-US" sz="1600" b="0" i="0" u="none" strike="noStrike" cap="none" normalizeH="0" baseline="0" dirty="0">
                <a:ln>
                  <a:noFill/>
                </a:ln>
                <a:solidFill>
                  <a:srgbClr val="FF0000"/>
                </a:solidFill>
                <a:effectLst/>
                <a:latin typeface="var(--ads-code-font-family,&quot;Courier&quot;,monospace)"/>
              </a:rPr>
              <a:t>ASR</a:t>
            </a:r>
            <a:r>
              <a:rPr kumimoji="0" lang="en-US" sz="2400" b="0" i="0" u="none" strike="noStrike" cap="none" normalizeH="0" baseline="0" dirty="0">
                <a:ln>
                  <a:noFill/>
                </a:ln>
                <a:solidFill>
                  <a:schemeClr val="tx1"/>
                </a:solidFill>
                <a:effectLst/>
                <a:latin typeface="Lato"/>
              </a:rPr>
              <a:t>), rotate-right (</a:t>
            </a:r>
            <a:r>
              <a:rPr kumimoji="0" lang="en-US" sz="1800" b="0" i="0" u="none" strike="noStrike" cap="none" normalizeH="0" baseline="0" dirty="0">
                <a:ln>
                  <a:noFill/>
                </a:ln>
                <a:solidFill>
                  <a:srgbClr val="FF0000"/>
                </a:solidFill>
                <a:effectLst/>
                <a:latin typeface="var(--ads-code-font-family,&quot;Courier&quot;,monospace)"/>
              </a:rPr>
              <a:t>ROR</a:t>
            </a:r>
            <a:r>
              <a:rPr kumimoji="0" lang="en-US" sz="2400" b="0" i="0" u="none" strike="noStrike" cap="none" normalizeH="0" baseline="0" dirty="0">
                <a:ln>
                  <a:noFill/>
                </a:ln>
                <a:solidFill>
                  <a:schemeClr val="tx1"/>
                </a:solidFill>
                <a:effectLst/>
                <a:latin typeface="Lato"/>
              </a:rPr>
              <a:t>) and rotate-right extended (</a:t>
            </a:r>
            <a:r>
              <a:rPr kumimoji="0" lang="en-US" sz="1800" b="0" i="0" u="none" strike="noStrike" cap="none" normalizeH="0" baseline="0" dirty="0">
                <a:ln>
                  <a:noFill/>
                </a:ln>
                <a:solidFill>
                  <a:srgbClr val="FF0000"/>
                </a:solidFill>
                <a:effectLst/>
                <a:latin typeface="var(--ads-code-font-family,&quot;Courier&quot;,monospace)"/>
              </a:rPr>
              <a:t>RRX</a:t>
            </a:r>
            <a:r>
              <a:rPr kumimoji="0" lang="en-US" sz="2400" b="0" i="0" u="none" strike="noStrike" cap="none" normalizeH="0" baseline="0" dirty="0">
                <a:ln>
                  <a:noFill/>
                </a:ln>
                <a:solidFill>
                  <a:schemeClr val="tx1"/>
                </a:solidFill>
                <a:effectLst/>
                <a:latin typeface="Lato"/>
              </a:rPr>
              <a:t>).</a:t>
            </a:r>
            <a:r>
              <a:rPr kumimoji="0" lang="en-US" sz="1400" b="0" i="0" u="none" strike="noStrike" cap="none" normalizeH="0" baseline="0" dirty="0">
                <a:ln>
                  <a:noFill/>
                </a:ln>
                <a:solidFill>
                  <a:schemeClr val="tx1"/>
                </a:solidFill>
                <a:effectLst/>
              </a:rPr>
              <a:t> </a:t>
            </a:r>
            <a:endParaRPr kumimoji="0" 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690415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594172" y="394456"/>
            <a:ext cx="8640960" cy="5293757"/>
          </a:xfrm>
          <a:prstGeom prst="rect">
            <a:avLst/>
          </a:prstGeom>
          <a:solidFill>
            <a:schemeClr val="bg1"/>
          </a:solid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Lato"/>
              </a:rPr>
              <a:t>ARM assembly language does not require explicit shift instructions.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Lato"/>
              </a:rPr>
              <a:t>Instead, the </a:t>
            </a:r>
            <a:r>
              <a:rPr kumimoji="0" lang="en-US" sz="2000" b="0" i="0" u="none" strike="noStrike" cap="none" normalizeH="0" baseline="0" dirty="0">
                <a:ln>
                  <a:noFill/>
                </a:ln>
                <a:solidFill>
                  <a:srgbClr val="C00000"/>
                </a:solidFill>
                <a:effectLst/>
                <a:latin typeface="var(--ads-code-font-family,&quot;Courier&quot;,monospace)"/>
              </a:rPr>
              <a:t>MOV</a:t>
            </a:r>
            <a:r>
              <a:rPr kumimoji="0" lang="en-US" sz="2000" b="0" i="0" u="none" strike="noStrike" cap="none" normalizeH="0" baseline="0" dirty="0">
                <a:ln>
                  <a:noFill/>
                </a:ln>
                <a:solidFill>
                  <a:srgbClr val="C00000"/>
                </a:solidFill>
                <a:effectLst/>
                <a:latin typeface="Lato"/>
              </a:rPr>
              <a:t> </a:t>
            </a:r>
            <a:r>
              <a:rPr kumimoji="0" lang="en-US" sz="2000" b="0" i="0" u="none" strike="noStrike" cap="none" normalizeH="0" baseline="0" dirty="0">
                <a:ln>
                  <a:noFill/>
                </a:ln>
                <a:solidFill>
                  <a:schemeClr val="tx1"/>
                </a:solidFill>
                <a:effectLst/>
                <a:latin typeface="Lato"/>
              </a:rPr>
              <a:t>instruction can be used for shifts and rotates.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Lato"/>
              </a:rPr>
              <a:t>R0 = R1 &gt;&gt; 2 is done as</a:t>
            </a:r>
            <a:r>
              <a:rPr kumimoji="0" lang="en-US" sz="2400" b="0" i="0" u="none" strike="noStrike" cap="none" normalizeH="0" baseline="0" dirty="0">
                <a:ln>
                  <a:noFill/>
                </a:ln>
                <a:solidFill>
                  <a:srgbClr val="C00000"/>
                </a:solidFill>
                <a:effectLst/>
                <a:latin typeface="Lato"/>
              </a:rPr>
              <a:t> </a:t>
            </a:r>
            <a:r>
              <a:rPr kumimoji="0" lang="en-US" sz="2400" b="0" i="0" u="none" strike="noStrike" cap="none" normalizeH="0" baseline="0" dirty="0">
                <a:ln>
                  <a:noFill/>
                </a:ln>
                <a:solidFill>
                  <a:srgbClr val="C00000"/>
                </a:solidFill>
                <a:effectLst/>
                <a:latin typeface="var(--ads-code-font-family,&quot;Courier&quot;,monospace)"/>
              </a:rPr>
              <a:t>MOV</a:t>
            </a:r>
            <a:r>
              <a:rPr kumimoji="0" lang="en-US" sz="3600" b="0" i="0" u="none" strike="noStrike" cap="none" normalizeH="0" baseline="0" dirty="0">
                <a:ln>
                  <a:noFill/>
                </a:ln>
                <a:solidFill>
                  <a:srgbClr val="C00000"/>
                </a:solidFill>
                <a:effectLst/>
                <a:latin typeface="Lato"/>
              </a:rPr>
              <a:t> </a:t>
            </a:r>
            <a:r>
              <a:rPr kumimoji="0" lang="en-US" sz="2400" b="0" i="1" u="none" strike="noStrike" cap="none" normalizeH="0" baseline="0" dirty="0">
                <a:ln>
                  <a:noFill/>
                </a:ln>
                <a:solidFill>
                  <a:srgbClr val="C00000"/>
                </a:solidFill>
                <a:effectLst/>
                <a:latin typeface="var(--ads-code-font-family,&quot;Courier&quot;,monospace)"/>
              </a:rPr>
              <a:t>R0, R1, LSR #2</a:t>
            </a:r>
            <a:r>
              <a:rPr kumimoji="0" lang="en-US" sz="3200" b="0" i="0" u="none" strike="noStrike" cap="none" normalizeH="0" baseline="0" dirty="0">
                <a:ln>
                  <a:noFill/>
                </a:ln>
                <a:solidFill>
                  <a:srgbClr val="C00000"/>
                </a:solidFill>
                <a:effectLst/>
                <a:latin typeface="Lat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Lato"/>
              </a:rPr>
              <a:t> Equally, it is common to combine shifts with </a:t>
            </a:r>
            <a:r>
              <a:rPr kumimoji="0" lang="en-US" sz="2000" b="0" i="0" u="none" strike="noStrike" cap="none" normalizeH="0" baseline="0" dirty="0">
                <a:ln>
                  <a:noFill/>
                </a:ln>
                <a:solidFill>
                  <a:srgbClr val="FF0000"/>
                </a:solidFill>
                <a:effectLst/>
                <a:latin typeface="var(--ads-code-font-family,&quot;Courier&quot;,monospace)"/>
              </a:rPr>
              <a:t>ADD</a:t>
            </a:r>
            <a:r>
              <a:rPr kumimoji="0" lang="en-US" sz="3200" b="0" i="0" u="none" strike="noStrike" cap="none" normalizeH="0" baseline="0" dirty="0">
                <a:ln>
                  <a:noFill/>
                </a:ln>
                <a:solidFill>
                  <a:srgbClr val="FF0000"/>
                </a:solidFill>
                <a:effectLst/>
                <a:latin typeface="Lato"/>
              </a:rPr>
              <a:t>, </a:t>
            </a:r>
            <a:r>
              <a:rPr kumimoji="0" lang="en-US" sz="2000" b="0" i="0" u="none" strike="noStrike" cap="none" normalizeH="0" baseline="0" dirty="0">
                <a:ln>
                  <a:noFill/>
                </a:ln>
                <a:solidFill>
                  <a:srgbClr val="FF0000"/>
                </a:solidFill>
                <a:effectLst/>
                <a:latin typeface="var(--ads-code-font-family,&quot;Courier&quot;,monospace)"/>
              </a:rPr>
              <a:t>SUB</a:t>
            </a:r>
            <a:r>
              <a:rPr kumimoji="0" lang="en-US" sz="3200" b="0" i="0" u="none" strike="noStrike" cap="none" normalizeH="0" baseline="0" dirty="0">
                <a:ln>
                  <a:noFill/>
                </a:ln>
                <a:solidFill>
                  <a:srgbClr val="FF0000"/>
                </a:solidFill>
                <a:effectLst/>
                <a:latin typeface="Lato"/>
              </a:rPr>
              <a:t> </a:t>
            </a:r>
            <a:r>
              <a:rPr kumimoji="0" lang="en-US" sz="2000" b="0" i="0" u="none" strike="noStrike" cap="none" normalizeH="0" baseline="0" dirty="0">
                <a:ln>
                  <a:noFill/>
                </a:ln>
                <a:solidFill>
                  <a:schemeClr val="tx1"/>
                </a:solidFill>
                <a:effectLst/>
                <a:latin typeface="Lato"/>
              </a:rPr>
              <a:t>or other instructions. For example, to multiply R0 by 5, you might write</a:t>
            </a:r>
            <a:r>
              <a:rPr kumimoji="0" lang="en-US" sz="1200" b="0" i="0" u="none" strike="noStrike" cap="none" normalizeH="0" baseline="0" dirty="0">
                <a:ln>
                  <a:noFill/>
                </a:ln>
                <a:solidFill>
                  <a:schemeClr val="tx1"/>
                </a:solidFill>
                <a:effectLst/>
                <a:latin typeface="Lato"/>
              </a:rPr>
              <a:t>:</a:t>
            </a:r>
          </a:p>
          <a:p>
            <a:pPr marL="0" lvl="0" indent="0" algn="ctr" defTabSz="914400">
              <a:lnSpc>
                <a:spcPct val="100000"/>
              </a:lnSpc>
              <a:buClrTx/>
              <a:buSzTx/>
              <a:buNone/>
            </a:pPr>
            <a:r>
              <a:rPr lang="pt-BR" sz="2000" dirty="0">
                <a:solidFill>
                  <a:srgbClr val="FF0000"/>
                </a:solidFill>
              </a:rPr>
              <a:t>ADD R0, R0, R0, LSL #2</a:t>
            </a:r>
            <a:r>
              <a:rPr kumimoji="0" lang="en-US" sz="2400" b="0" i="0" u="none" strike="noStrike" cap="none" normalizeH="0" baseline="0" dirty="0">
                <a:ln>
                  <a:noFill/>
                </a:ln>
                <a:solidFill>
                  <a:schemeClr val="tx1"/>
                </a:solidFill>
                <a:effectLst/>
              </a:rPr>
              <a:t> </a:t>
            </a:r>
          </a:p>
          <a:p>
            <a:pPr marL="0" lvl="0" indent="0" defTabSz="914400">
              <a:lnSpc>
                <a:spcPct val="100000"/>
              </a:lnSpc>
              <a:buClrTx/>
              <a:buSzTx/>
              <a:buNone/>
            </a:pPr>
            <a:endParaRPr kumimoji="0" lang="en-US" sz="2400" b="0" i="0" u="none" strike="noStrike" cap="none" normalizeH="0" baseline="0" dirty="0">
              <a:ln>
                <a:noFill/>
              </a:ln>
              <a:solidFill>
                <a:schemeClr val="tx1"/>
              </a:solidFill>
              <a:effectLst/>
            </a:endParaRPr>
          </a:p>
          <a:p>
            <a:pPr marL="0" lvl="0" indent="0" defTabSz="914400">
              <a:lnSpc>
                <a:spcPct val="100000"/>
              </a:lnSpc>
              <a:buClrTx/>
              <a:buSzTx/>
              <a:buNone/>
            </a:pPr>
            <a:r>
              <a:rPr lang="en-US" sz="2000" dirty="0">
                <a:latin typeface="Lato"/>
              </a:rPr>
              <a:t>A left shift of n places is effectively a multiply by 2 to the power of n, </a:t>
            </a:r>
          </a:p>
          <a:p>
            <a:pPr marL="0" lvl="0" indent="0" defTabSz="914400">
              <a:lnSpc>
                <a:spcPct val="100000"/>
              </a:lnSpc>
              <a:buClrTx/>
              <a:buSzTx/>
              <a:buNone/>
            </a:pPr>
            <a:r>
              <a:rPr lang="en-US" sz="2000" dirty="0">
                <a:latin typeface="Lato"/>
              </a:rPr>
              <a:t>so this effectively makes </a:t>
            </a:r>
            <a:r>
              <a:rPr lang="en-US" sz="2000" dirty="0">
                <a:solidFill>
                  <a:srgbClr val="FF0000"/>
                </a:solidFill>
                <a:latin typeface="Lato"/>
              </a:rPr>
              <a:t>R0 = R0 + (4 × R0</a:t>
            </a:r>
            <a:r>
              <a:rPr lang="en-US" sz="2000" dirty="0">
                <a:latin typeface="Lato"/>
              </a:rPr>
              <a:t>). </a:t>
            </a:r>
          </a:p>
          <a:p>
            <a:pPr marL="0" lvl="0" indent="0" defTabSz="914400">
              <a:lnSpc>
                <a:spcPct val="100000"/>
              </a:lnSpc>
              <a:buClrTx/>
              <a:buSzTx/>
              <a:buNone/>
            </a:pPr>
            <a:endParaRPr lang="en-US" sz="2000" dirty="0">
              <a:latin typeface="Lato"/>
            </a:endParaRPr>
          </a:p>
          <a:p>
            <a:pPr marL="0" lvl="0" indent="0" defTabSz="914400">
              <a:lnSpc>
                <a:spcPct val="100000"/>
              </a:lnSpc>
              <a:buClrTx/>
              <a:buSzTx/>
              <a:buNone/>
            </a:pPr>
            <a:r>
              <a:rPr lang="en-US" sz="2000" dirty="0">
                <a:latin typeface="Lato"/>
              </a:rPr>
              <a:t>A right shift provides the corresponding divide operation, </a:t>
            </a:r>
          </a:p>
          <a:p>
            <a:pPr marL="0" lvl="0" indent="0" defTabSz="914400">
              <a:lnSpc>
                <a:spcPct val="100000"/>
              </a:lnSpc>
              <a:buClrTx/>
              <a:buSzTx/>
              <a:buNone/>
            </a:pPr>
            <a:r>
              <a:rPr lang="en-US" sz="2000" dirty="0">
                <a:latin typeface="Lato"/>
              </a:rPr>
              <a:t>although ASR rounds negative values differently than would division in C </a:t>
            </a:r>
          </a:p>
          <a:p>
            <a:pPr marL="0" lvl="0" indent="0" defTabSz="914400">
              <a:lnSpc>
                <a:spcPct val="100000"/>
              </a:lnSpc>
              <a:buClrTx/>
              <a:buSzTx/>
              <a:buNone/>
            </a:pPr>
            <a:endParaRPr kumimoji="0" lang="en-US" sz="2400" b="0" i="0" u="none" strike="noStrike" cap="none" normalizeH="0" baseline="0" dirty="0">
              <a:ln>
                <a:noFill/>
              </a:ln>
              <a:solidFill>
                <a:schemeClr val="tx1"/>
              </a:solidFill>
              <a:effectLst/>
            </a:endParaRPr>
          </a:p>
          <a:p>
            <a:pPr marL="0" lvl="0" indent="0" defTabSz="914400">
              <a:lnSpc>
                <a:spcPct val="100000"/>
              </a:lnSpc>
              <a:buClrTx/>
              <a:buSzTx/>
              <a:buNone/>
            </a:pPr>
            <a:r>
              <a:rPr lang="pt-BR" sz="2000" dirty="0">
                <a:solidFill>
                  <a:srgbClr val="FF0000"/>
                </a:solidFill>
              </a:rPr>
              <a:t>add R0, R1, R2, LSL #4 @ R0 = R1 + R2&lt;&lt;#4</a:t>
            </a:r>
          </a:p>
          <a:p>
            <a:pPr marL="0" lvl="0" indent="0" defTabSz="914400">
              <a:lnSpc>
                <a:spcPct val="100000"/>
              </a:lnSpc>
              <a:buClrTx/>
              <a:buSzTx/>
              <a:buNone/>
            </a:pPr>
            <a:r>
              <a:rPr lang="pt-BR" sz="2000" dirty="0">
                <a:solidFill>
                  <a:srgbClr val="FF0000"/>
                </a:solidFill>
              </a:rPr>
              <a:t>add R0, R1, R2, LSL R3 @ R0 = R1 + R2&lt;&lt;R3</a:t>
            </a:r>
            <a:endParaRPr kumimoji="0" lang="en-US" sz="2000" b="0" i="0" u="none" strike="noStrike" cap="none" normalizeH="0" baseline="0" dirty="0">
              <a:ln>
                <a:noFill/>
              </a:ln>
              <a:solidFill>
                <a:srgbClr val="FF0000"/>
              </a:solidFill>
              <a:effectLst/>
            </a:endParaRPr>
          </a:p>
        </p:txBody>
      </p:sp>
      <p:sp>
        <p:nvSpPr>
          <p:cNvPr id="5" name="Rectangle 2"/>
          <p:cNvSpPr>
            <a:spLocks noChangeArrowheads="1"/>
          </p:cNvSpPr>
          <p:nvPr/>
        </p:nvSpPr>
        <p:spPr bwMode="auto">
          <a:xfrm>
            <a:off x="0" y="-338552"/>
            <a:ext cx="65" cy="677108"/>
          </a:xfrm>
          <a:prstGeom prst="rect">
            <a:avLst/>
          </a:prstGeom>
          <a:solidFill>
            <a:schemeClr val="bg1"/>
          </a:solidFill>
          <a:ln>
            <a:noFill/>
          </a:ln>
          <a:effec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630185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0904" y="465882"/>
            <a:ext cx="8822055" cy="944377"/>
          </a:xfrm>
        </p:spPr>
        <p:txBody>
          <a:bodyPr/>
          <a:lstStyle/>
          <a:p>
            <a:r>
              <a:rPr lang="en-US" dirty="0"/>
              <a:t>Examples of Barrel shifting</a:t>
            </a:r>
          </a:p>
        </p:txBody>
      </p:sp>
      <p:sp>
        <p:nvSpPr>
          <p:cNvPr id="4" name="Rectangle 1"/>
          <p:cNvSpPr>
            <a:spLocks noGrp="1" noChangeArrowheads="1"/>
          </p:cNvSpPr>
          <p:nvPr>
            <p:ph idx="1"/>
          </p:nvPr>
        </p:nvSpPr>
        <p:spPr bwMode="auto">
          <a:xfrm>
            <a:off x="654678" y="1705988"/>
            <a:ext cx="9118281"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sz="3200" b="0" i="0" u="none" strike="noStrike" cap="none" normalizeH="0" baseline="0" dirty="0">
                <a:ln>
                  <a:noFill/>
                </a:ln>
                <a:solidFill>
                  <a:srgbClr val="000000"/>
                </a:solidFill>
                <a:effectLst/>
              </a:rPr>
              <a:t> MOV r0, r0, LSL #1      </a:t>
            </a:r>
            <a:r>
              <a:rPr kumimoji="0" lang="en-US" sz="2400" b="0" i="0" u="none" strike="noStrike" cap="none" normalizeH="0" baseline="0" dirty="0">
                <a:ln>
                  <a:noFill/>
                </a:ln>
                <a:solidFill>
                  <a:srgbClr val="000000"/>
                </a:solidFill>
                <a:effectLst/>
              </a:rPr>
              <a:t>Multiply R0 by two.</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sz="3200" b="0" i="0" u="none" strike="noStrike" cap="none" normalizeH="0" baseline="0" dirty="0">
                <a:ln>
                  <a:noFill/>
                </a:ln>
                <a:solidFill>
                  <a:srgbClr val="000000"/>
                </a:solidFill>
                <a:effectLst/>
              </a:rPr>
              <a:t> MOV r1, r1, LSR #2      </a:t>
            </a:r>
            <a:r>
              <a:rPr kumimoji="0" lang="en-US" sz="2400" b="0" i="0" u="none" strike="noStrike" cap="none" normalizeH="0" baseline="0" dirty="0">
                <a:ln>
                  <a:noFill/>
                </a:ln>
                <a:solidFill>
                  <a:srgbClr val="000000"/>
                </a:solidFill>
                <a:effectLst/>
              </a:rPr>
              <a:t>Divide R1 by four (unsigned).</a:t>
            </a:r>
            <a:endParaRPr kumimoji="0" lang="en-US" sz="1800" b="0" i="0" u="none" strike="noStrike" cap="none" normalizeH="0" baseline="0" dirty="0">
              <a:ln>
                <a:noFill/>
              </a:ln>
              <a:solidFill>
                <a:srgbClr val="000000"/>
              </a:solidFill>
              <a:effectLs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sz="3200" b="0" i="0" u="none" strike="noStrike" cap="none" normalizeH="0" baseline="0" dirty="0">
                <a:ln>
                  <a:noFill/>
                </a:ln>
                <a:solidFill>
                  <a:srgbClr val="000000"/>
                </a:solidFill>
                <a:effectLst/>
              </a:rPr>
              <a:t> MOV r2, r2, ASR #2     </a:t>
            </a:r>
            <a:r>
              <a:rPr kumimoji="0" lang="en-US" sz="2400" b="0" i="0" u="none" strike="noStrike" cap="none" normalizeH="0" baseline="0" dirty="0">
                <a:ln>
                  <a:noFill/>
                </a:ln>
                <a:solidFill>
                  <a:srgbClr val="000000"/>
                </a:solidFill>
                <a:effectLst/>
              </a:rPr>
              <a:t>Divide R2 by four (signed).</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sz="3200" b="0" i="0" u="none" strike="noStrike" cap="none" normalizeH="0" baseline="0" dirty="0">
                <a:ln>
                  <a:noFill/>
                </a:ln>
                <a:solidFill>
                  <a:srgbClr val="000000"/>
                </a:solidFill>
                <a:effectLst/>
              </a:rPr>
              <a:t> MOV r3, r3, ROR #16  </a:t>
            </a:r>
            <a:r>
              <a:rPr kumimoji="0" lang="en-US" sz="2400" b="0" i="0" u="none" strike="noStrike" cap="none" normalizeH="0" baseline="0" dirty="0">
                <a:ln>
                  <a:noFill/>
                </a:ln>
                <a:solidFill>
                  <a:srgbClr val="000000"/>
                </a:solidFill>
                <a:effectLst/>
              </a:rPr>
              <a:t>Swap the top and bottom halves of R3.</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sz="3200" b="0" i="0" u="none" strike="noStrike" cap="none" normalizeH="0" baseline="0" dirty="0">
                <a:ln>
                  <a:noFill/>
                </a:ln>
                <a:solidFill>
                  <a:srgbClr val="000000"/>
                </a:solidFill>
                <a:effectLst/>
              </a:rPr>
              <a:t> ADD r4, r4, r4, LSL #4   </a:t>
            </a:r>
            <a:r>
              <a:rPr kumimoji="0" lang="en-US" sz="2400" b="0" i="0" u="none" strike="noStrike" cap="none" normalizeH="0" baseline="0" dirty="0">
                <a:ln>
                  <a:noFill/>
                </a:ln>
                <a:solidFill>
                  <a:srgbClr val="000000"/>
                </a:solidFill>
                <a:effectLst/>
              </a:rPr>
              <a:t>Multiply R4 by 17. (N = N + N * 16)</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sz="3200" b="0" i="0" u="none" strike="noStrike" cap="none" normalizeH="0" baseline="0" dirty="0">
                <a:ln>
                  <a:noFill/>
                </a:ln>
                <a:solidFill>
                  <a:srgbClr val="000000"/>
                </a:solidFill>
                <a:effectLst/>
              </a:rPr>
              <a:t>  RSB r5, r5, r5, LSL #5   </a:t>
            </a:r>
            <a:r>
              <a:rPr kumimoji="0" lang="en-US" sz="2400" b="0" i="0" u="none" strike="noStrike" cap="none" normalizeH="0" baseline="0" dirty="0">
                <a:ln>
                  <a:noFill/>
                </a:ln>
                <a:solidFill>
                  <a:srgbClr val="000000"/>
                </a:solidFill>
                <a:effectLst/>
              </a:rPr>
              <a:t>Multiply R5 by 31. (N = N * 32 - 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pt-BR" sz="2000" dirty="0">
                <a:solidFill>
                  <a:srgbClr val="FF0000"/>
                </a:solidFill>
              </a:rPr>
              <a:t>RSB r1, r2, r3; r1= r3-r2</a:t>
            </a:r>
            <a:endParaRPr kumimoji="0" lang="en-US" sz="2400" b="0" i="0" u="none" strike="noStrike" cap="none" normalizeH="0" baseline="0" dirty="0">
              <a:ln>
                <a:noFill/>
              </a:ln>
              <a:solidFill>
                <a:srgbClr val="FF0000"/>
              </a:solidFill>
              <a:effectLst/>
            </a:endParaRPr>
          </a:p>
          <a:p>
            <a:pPr defTabSz="914400" eaLnBrk="0" fontAlgn="base" hangingPunct="0">
              <a:lnSpc>
                <a:spcPct val="100000"/>
              </a:lnSpc>
              <a:spcBef>
                <a:spcPct val="0"/>
              </a:spcBef>
              <a:spcAft>
                <a:spcPct val="0"/>
              </a:spcAft>
              <a:buClrTx/>
              <a:buSzTx/>
              <a:buFont typeface="Wingdings" panose="05000000000000000000" pitchFamily="2" charset="2"/>
              <a:buChar char="§"/>
            </a:pPr>
            <a:endParaRPr kumimoji="0" 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35910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3724" y="12743"/>
            <a:ext cx="10111505" cy="7543757"/>
          </a:xfrm>
          <a:prstGeom prst="rect">
            <a:avLst/>
          </a:prstGeom>
        </p:spPr>
      </p:pic>
    </p:spTree>
    <p:extLst>
      <p:ext uri="{BB962C8B-B14F-4D97-AF65-F5344CB8AC3E}">
        <p14:creationId xmlns:p14="http://schemas.microsoft.com/office/powerpoint/2010/main" val="7607263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0538" y="0"/>
            <a:ext cx="10075333" cy="7556500"/>
          </a:xfrm>
          <a:prstGeom prst="rect">
            <a:avLst/>
          </a:prstGeom>
        </p:spPr>
      </p:pic>
    </p:spTree>
    <p:extLst>
      <p:ext uri="{BB962C8B-B14F-4D97-AF65-F5344CB8AC3E}">
        <p14:creationId xmlns:p14="http://schemas.microsoft.com/office/powerpoint/2010/main" val="8962139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774839" y="346202"/>
            <a:ext cx="9287256" cy="68580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1323473" y="707033"/>
            <a:ext cx="3536720" cy="1081189"/>
          </a:xfrm>
          <a:prstGeom prst="rect">
            <a:avLst/>
          </a:prstGeom>
        </p:spPr>
        <p:txBody>
          <a:bodyPr vert="horz" wrap="square" lIns="0" tIns="0" rIns="0" bIns="0" rtlCol="0">
            <a:spAutoFit/>
          </a:bodyPr>
          <a:lstStyle/>
          <a:p>
            <a:pPr marL="0" marR="0">
              <a:lnSpc>
                <a:spcPts val="3713"/>
              </a:lnSpc>
              <a:spcBef>
                <a:spcPts val="0"/>
              </a:spcBef>
              <a:spcAft>
                <a:spcPts val="0"/>
              </a:spcAft>
            </a:pPr>
            <a:r>
              <a:rPr sz="3200" b="1" dirty="0">
                <a:solidFill>
                  <a:srgbClr val="000000"/>
                </a:solidFill>
                <a:latin typeface="IWQBDU+TrebuchetMS-Bold"/>
                <a:cs typeface="IWQBDU+TrebuchetMS-Bold"/>
              </a:rPr>
              <a:t>Instruction</a:t>
            </a:r>
            <a:r>
              <a:rPr sz="3200" b="1" spc="-11" dirty="0">
                <a:solidFill>
                  <a:srgbClr val="000000"/>
                </a:solidFill>
                <a:latin typeface="IWQBDU+TrebuchetMS-Bold"/>
                <a:cs typeface="IWQBDU+TrebuchetMS-Bold"/>
              </a:rPr>
              <a:t> </a:t>
            </a:r>
            <a:r>
              <a:rPr sz="3200" b="1" dirty="0">
                <a:solidFill>
                  <a:srgbClr val="000000"/>
                </a:solidFill>
                <a:latin typeface="IWQBDU+TrebuchetMS-Bold"/>
                <a:cs typeface="IWQBDU+TrebuchetMS-Bold"/>
              </a:rPr>
              <a:t>sets</a:t>
            </a:r>
          </a:p>
        </p:txBody>
      </p:sp>
      <p:sp>
        <p:nvSpPr>
          <p:cNvPr id="4" name="object 4"/>
          <p:cNvSpPr txBox="1"/>
          <p:nvPr/>
        </p:nvSpPr>
        <p:spPr>
          <a:xfrm>
            <a:off x="1323473" y="1455295"/>
            <a:ext cx="4132920" cy="946593"/>
          </a:xfrm>
          <a:prstGeom prst="rect">
            <a:avLst/>
          </a:prstGeom>
        </p:spPr>
        <p:txBody>
          <a:bodyPr vert="horz" wrap="square" lIns="0" tIns="0" rIns="0" bIns="0" rtlCol="0">
            <a:spAutoFit/>
          </a:bodyPr>
          <a:lstStyle/>
          <a:p>
            <a:pPr marL="0" marR="0">
              <a:lnSpc>
                <a:spcPts val="3253"/>
              </a:lnSpc>
              <a:spcBef>
                <a:spcPts val="0"/>
              </a:spcBef>
              <a:spcAft>
                <a:spcPts val="0"/>
              </a:spcAft>
            </a:pPr>
            <a:r>
              <a:rPr sz="2800" dirty="0">
                <a:solidFill>
                  <a:srgbClr val="000000"/>
                </a:solidFill>
                <a:latin typeface="WCGLMR+TrebuchetMS"/>
                <a:cs typeface="WCGLMR+TrebuchetMS"/>
              </a:rPr>
              <a:t>•</a:t>
            </a:r>
            <a:r>
              <a:rPr sz="2800" spc="383" dirty="0">
                <a:solidFill>
                  <a:srgbClr val="000000"/>
                </a:solidFill>
                <a:latin typeface="WCGLMR+TrebuchetMS"/>
                <a:cs typeface="WCGLMR+TrebuchetMS"/>
              </a:rPr>
              <a:t> </a:t>
            </a:r>
            <a:r>
              <a:rPr sz="2800" dirty="0">
                <a:solidFill>
                  <a:srgbClr val="000000"/>
                </a:solidFill>
                <a:latin typeface="WCGLMR+TrebuchetMS"/>
                <a:cs typeface="WCGLMR+TrebuchetMS"/>
              </a:rPr>
              <a:t>ARM/Thumb/Jazelle</a:t>
            </a:r>
          </a:p>
        </p:txBody>
      </p:sp>
    </p:spTree>
    <p:extLst>
      <p:ext uri="{BB962C8B-B14F-4D97-AF65-F5344CB8AC3E}">
        <p14:creationId xmlns:p14="http://schemas.microsoft.com/office/powerpoint/2010/main" val="3049008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6000" dirty="0"/>
              <a:t>RISC design</a:t>
            </a:r>
          </a:p>
        </p:txBody>
      </p:sp>
      <p:sp>
        <p:nvSpPr>
          <p:cNvPr id="5" name="Content Placeholder 4"/>
          <p:cNvSpPr>
            <a:spLocks noGrp="1"/>
          </p:cNvSpPr>
          <p:nvPr>
            <p:ph idx="1"/>
          </p:nvPr>
        </p:nvSpPr>
        <p:spPr/>
        <p:txBody>
          <a:bodyPr>
            <a:normAutofit/>
          </a:bodyPr>
          <a:lstStyle/>
          <a:p>
            <a:r>
              <a:rPr lang="en-US" sz="2800" dirty="0"/>
              <a:t>The ARM core uses RISC architecture. </a:t>
            </a:r>
          </a:p>
          <a:p>
            <a:r>
              <a:rPr lang="en-US" sz="2800" dirty="0"/>
              <a:t>The design philosophy aimed at delivering the following. </a:t>
            </a:r>
          </a:p>
          <a:p>
            <a:pPr>
              <a:buFont typeface="Wingdings" panose="05000000000000000000" pitchFamily="2" charset="2"/>
              <a:buChar char="§"/>
            </a:pPr>
            <a:r>
              <a:rPr lang="en-US" sz="2800" dirty="0"/>
              <a:t> a high instruction throughput</a:t>
            </a:r>
          </a:p>
          <a:p>
            <a:pPr>
              <a:buFont typeface="Wingdings" panose="05000000000000000000" pitchFamily="2" charset="2"/>
              <a:buChar char="§"/>
            </a:pPr>
            <a:r>
              <a:rPr lang="en-US" sz="2800" dirty="0"/>
              <a:t> an excellent real-time interrupt response</a:t>
            </a:r>
          </a:p>
          <a:p>
            <a:pPr>
              <a:buFont typeface="Wingdings" panose="05000000000000000000" pitchFamily="2" charset="2"/>
              <a:buChar char="§"/>
            </a:pPr>
            <a:r>
              <a:rPr lang="en-US" sz="2800" dirty="0"/>
              <a:t>  Single cycle execution at a high clock speed </a:t>
            </a:r>
          </a:p>
          <a:p>
            <a:pPr>
              <a:buFont typeface="Wingdings" panose="05000000000000000000" pitchFamily="2" charset="2"/>
              <a:buChar char="§"/>
            </a:pPr>
            <a:r>
              <a:rPr lang="en-US" sz="2800" dirty="0"/>
              <a:t>  Intelligence in software rather than hardware </a:t>
            </a:r>
          </a:p>
          <a:p>
            <a:pPr>
              <a:buFont typeface="Wingdings" panose="05000000000000000000" pitchFamily="2" charset="2"/>
              <a:buChar char="§"/>
            </a:pPr>
            <a:r>
              <a:rPr lang="en-US" sz="2800" dirty="0"/>
              <a:t>  Provide greater flexibility on reducing the complexity of instructions.</a:t>
            </a:r>
            <a:r>
              <a:rPr lang="en-US" dirty="0"/>
              <a:t> </a:t>
            </a:r>
          </a:p>
        </p:txBody>
      </p:sp>
    </p:spTree>
    <p:extLst>
      <p:ext uri="{BB962C8B-B14F-4D97-AF65-F5344CB8AC3E}">
        <p14:creationId xmlns:p14="http://schemas.microsoft.com/office/powerpoint/2010/main" val="3897725461"/>
      </p:ext>
    </p:extLst>
  </p:cSld>
  <p:clrMapOvr>
    <a:overrideClrMapping bg1="lt1" tx1="dk1" bg2="lt2" tx2="dk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774839" y="346202"/>
            <a:ext cx="9143998" cy="68580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1323473" y="707033"/>
            <a:ext cx="2516383" cy="1081189"/>
          </a:xfrm>
          <a:prstGeom prst="rect">
            <a:avLst/>
          </a:prstGeom>
        </p:spPr>
        <p:txBody>
          <a:bodyPr vert="horz" wrap="square" lIns="0" tIns="0" rIns="0" bIns="0" rtlCol="0">
            <a:spAutoFit/>
          </a:bodyPr>
          <a:lstStyle/>
          <a:p>
            <a:pPr marL="0" marR="0">
              <a:lnSpc>
                <a:spcPts val="3713"/>
              </a:lnSpc>
              <a:spcBef>
                <a:spcPts val="0"/>
              </a:spcBef>
              <a:spcAft>
                <a:spcPts val="0"/>
              </a:spcAft>
            </a:pPr>
            <a:r>
              <a:rPr sz="3200" b="1" dirty="0">
                <a:solidFill>
                  <a:srgbClr val="000000"/>
                </a:solidFill>
                <a:latin typeface="IWQBDU+TrebuchetMS-Bold"/>
                <a:cs typeface="IWQBDU+TrebuchetMS-Bold"/>
              </a:rPr>
              <a:t>Interrupts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62406" y="315797"/>
            <a:ext cx="8822055" cy="1014182"/>
          </a:xfrm>
        </p:spPr>
        <p:txBody>
          <a:bodyPr/>
          <a:lstStyle/>
          <a:p>
            <a:r>
              <a:rPr lang="en-US" b="1" dirty="0"/>
              <a:t>Priorities and exceptions</a:t>
            </a:r>
          </a:p>
        </p:txBody>
      </p:sp>
      <p:sp>
        <p:nvSpPr>
          <p:cNvPr id="5" name="Content Placeholder 4"/>
          <p:cNvSpPr>
            <a:spLocks noGrp="1"/>
          </p:cNvSpPr>
          <p:nvPr>
            <p:ph idx="1"/>
          </p:nvPr>
        </p:nvSpPr>
        <p:spPr>
          <a:xfrm>
            <a:off x="0" y="1329979"/>
            <a:ext cx="10459268" cy="5760639"/>
          </a:xfrm>
        </p:spPr>
        <p:txBody>
          <a:bodyPr>
            <a:normAutofit lnSpcReduction="10000"/>
          </a:bodyPr>
          <a:lstStyle/>
          <a:p>
            <a:pPr marL="0" indent="0">
              <a:buNone/>
            </a:pPr>
            <a:r>
              <a:rPr lang="en-US" sz="2800" dirty="0">
                <a:solidFill>
                  <a:srgbClr val="FF0000"/>
                </a:solidFill>
              </a:rPr>
              <a:t>Breakpoint with Prefetch Abort</a:t>
            </a:r>
          </a:p>
          <a:p>
            <a:pPr>
              <a:buFont typeface="Wingdings" panose="05000000000000000000" pitchFamily="2" charset="2"/>
              <a:buChar char="§"/>
            </a:pPr>
            <a:r>
              <a:rPr lang="en-US" sz="2800" dirty="0"/>
              <a:t>When a </a:t>
            </a:r>
            <a:r>
              <a:rPr lang="en-US" sz="2800" dirty="0" err="1"/>
              <a:t>breakpointed</a:t>
            </a:r>
            <a:r>
              <a:rPr lang="en-US" sz="2800" dirty="0"/>
              <a:t> instruction fetch causes a </a:t>
            </a:r>
            <a:r>
              <a:rPr lang="en-US" sz="2800" dirty="0" err="1"/>
              <a:t>Prefetch</a:t>
            </a:r>
            <a:r>
              <a:rPr lang="en-US" sz="2800" dirty="0"/>
              <a:t> Abort, the abort is taken and the breakpoint is disregarded.</a:t>
            </a:r>
          </a:p>
          <a:p>
            <a:pPr>
              <a:buFont typeface="Wingdings" panose="05000000000000000000" pitchFamily="2" charset="2"/>
              <a:buChar char="§"/>
            </a:pPr>
            <a:r>
              <a:rPr lang="en-US" sz="2800" dirty="0"/>
              <a:t> Usually, </a:t>
            </a:r>
            <a:r>
              <a:rPr lang="en-US" sz="2800" dirty="0" err="1"/>
              <a:t>Prefetch</a:t>
            </a:r>
            <a:r>
              <a:rPr lang="en-US" sz="2800" dirty="0"/>
              <a:t> Aborts occur when, for example, an access is made to a virtual address that does not physically exist and the returned data is therefore invalid.</a:t>
            </a:r>
          </a:p>
          <a:p>
            <a:pPr>
              <a:buFont typeface="Wingdings" panose="05000000000000000000" pitchFamily="2" charset="2"/>
              <a:buChar char="§"/>
            </a:pPr>
            <a:r>
              <a:rPr lang="en-US" sz="2800" dirty="0"/>
              <a:t> In such a case, the normal action of the operating system is to swap in the page of memory and to return to the previously-invalid address.</a:t>
            </a:r>
          </a:p>
          <a:p>
            <a:pPr>
              <a:buFont typeface="Wingdings" panose="05000000000000000000" pitchFamily="2" charset="2"/>
              <a:buChar char="§"/>
            </a:pPr>
            <a:r>
              <a:rPr lang="en-US" sz="2800" dirty="0"/>
              <a:t> This time, when the instruction is fetched and providing the breakpoint is activated, it can be data-dependent, the ARM7TDMI core enters debug state.</a:t>
            </a:r>
          </a:p>
          <a:p>
            <a:pPr>
              <a:buFont typeface="Wingdings" panose="05000000000000000000" pitchFamily="2" charset="2"/>
              <a:buChar char="§"/>
            </a:pPr>
            <a:r>
              <a:rPr lang="en-US" sz="2800" dirty="0"/>
              <a:t>The </a:t>
            </a:r>
            <a:r>
              <a:rPr lang="en-US" sz="2800" dirty="0" err="1"/>
              <a:t>Prefetch</a:t>
            </a:r>
            <a:r>
              <a:rPr lang="en-US" sz="2800" dirty="0"/>
              <a:t> Abort, therefore, takes higher priority than the breakpoint.</a:t>
            </a:r>
          </a:p>
          <a:p>
            <a:pPr>
              <a:buFont typeface="Wingdings" panose="05000000000000000000" pitchFamily="2" charset="2"/>
              <a:buChar char="§"/>
            </a:pPr>
            <a:endParaRPr lang="en-US" sz="2800" dirty="0"/>
          </a:p>
        </p:txBody>
      </p:sp>
    </p:spTree>
    <p:extLst>
      <p:ext uri="{BB962C8B-B14F-4D97-AF65-F5344CB8AC3E}">
        <p14:creationId xmlns:p14="http://schemas.microsoft.com/office/powerpoint/2010/main" val="14744363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249" y="10015"/>
            <a:ext cx="9982377" cy="1008112"/>
          </a:xfrm>
        </p:spPr>
        <p:txBody>
          <a:bodyPr/>
          <a:lstStyle/>
          <a:p>
            <a:r>
              <a:rPr lang="en-US" sz="5400" dirty="0" err="1">
                <a:solidFill>
                  <a:schemeClr val="tx1"/>
                </a:solidFill>
              </a:rPr>
              <a:t>Prefetch</a:t>
            </a:r>
            <a:r>
              <a:rPr lang="en-US" sz="5400" dirty="0">
                <a:solidFill>
                  <a:schemeClr val="tx1"/>
                </a:solidFill>
              </a:rPr>
              <a:t> abort</a:t>
            </a:r>
            <a:endParaRPr lang="en-US" dirty="0"/>
          </a:p>
        </p:txBody>
      </p:sp>
      <p:sp>
        <p:nvSpPr>
          <p:cNvPr id="4" name="Rectangle 1"/>
          <p:cNvSpPr>
            <a:spLocks noGrp="1" noChangeArrowheads="1"/>
          </p:cNvSpPr>
          <p:nvPr>
            <p:ph idx="1"/>
          </p:nvPr>
        </p:nvSpPr>
        <p:spPr bwMode="auto">
          <a:xfrm>
            <a:off x="9372" y="1204808"/>
            <a:ext cx="10684027" cy="5847755"/>
          </a:xfrm>
          <a:prstGeom prst="rect">
            <a:avLst/>
          </a:prstGeom>
          <a:solidFill>
            <a:schemeClr val="bg1"/>
          </a:solid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sz="3200" b="0" i="0" u="none" strike="noStrike" cap="none" normalizeH="0" baseline="0" dirty="0">
                <a:ln>
                  <a:noFill/>
                </a:ln>
                <a:solidFill>
                  <a:schemeClr val="tx1"/>
                </a:solidFill>
                <a:effectLst/>
                <a:latin typeface="+mn-lt"/>
              </a:rPr>
              <a:t>When a </a:t>
            </a:r>
            <a:r>
              <a:rPr kumimoji="0" lang="en-US" sz="3200" b="0" i="0" u="none" strike="noStrike" cap="none" normalizeH="0" baseline="0" dirty="0" err="1">
                <a:ln>
                  <a:noFill/>
                </a:ln>
                <a:solidFill>
                  <a:schemeClr val="tx1"/>
                </a:solidFill>
                <a:effectLst/>
                <a:latin typeface="+mn-lt"/>
              </a:rPr>
              <a:t>prefetch</a:t>
            </a:r>
            <a:r>
              <a:rPr kumimoji="0" lang="en-US" sz="3200" b="0" i="0" u="none" strike="noStrike" cap="none" normalizeH="0" baseline="0" dirty="0">
                <a:ln>
                  <a:noFill/>
                </a:ln>
                <a:solidFill>
                  <a:schemeClr val="tx1"/>
                </a:solidFill>
                <a:effectLst/>
                <a:latin typeface="+mn-lt"/>
              </a:rPr>
              <a:t> abort occurs, the processor marks the </a:t>
            </a:r>
            <a:r>
              <a:rPr kumimoji="0" lang="en-US" sz="3200" b="0" i="0" u="none" strike="noStrike" cap="none" normalizeH="0" baseline="0" dirty="0" err="1">
                <a:ln>
                  <a:noFill/>
                </a:ln>
                <a:solidFill>
                  <a:srgbClr val="C00000"/>
                </a:solidFill>
                <a:effectLst/>
                <a:latin typeface="+mn-lt"/>
              </a:rPr>
              <a:t>prefetched</a:t>
            </a:r>
            <a:r>
              <a:rPr kumimoji="0" lang="en-US" sz="3200" b="0" i="0" u="none" strike="noStrike" cap="none" normalizeH="0" baseline="0" dirty="0">
                <a:ln>
                  <a:noFill/>
                </a:ln>
                <a:solidFill>
                  <a:srgbClr val="C00000"/>
                </a:solidFill>
                <a:effectLst/>
                <a:latin typeface="+mn-lt"/>
              </a:rPr>
              <a:t> instruction as invalid</a:t>
            </a:r>
            <a:r>
              <a:rPr kumimoji="0" lang="en-US" sz="3200" b="0" i="0" u="none" strike="noStrike" cap="none" normalizeH="0" baseline="0" dirty="0">
                <a:ln>
                  <a:noFill/>
                </a:ln>
                <a:solidFill>
                  <a:schemeClr val="tx1"/>
                </a:solidFill>
                <a:effectLst/>
                <a:latin typeface="+mn-lt"/>
              </a:rPr>
              <a:t>, but does not take the exception until it executes the instruction.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sz="3200" b="0" i="0" u="none" strike="noStrike" cap="none" normalizeH="0" baseline="0" dirty="0">
                <a:ln>
                  <a:noFill/>
                </a:ln>
                <a:solidFill>
                  <a:schemeClr val="tx1"/>
                </a:solidFill>
                <a:effectLst/>
                <a:latin typeface="+mn-lt"/>
              </a:rPr>
              <a:t> If the processor does not execute the instruction, for example because a branch occurs while it is in the pipeline, the abort does not take place.</a:t>
            </a:r>
            <a:endParaRPr kumimoji="0" lang="en-US" sz="1800" b="0" i="0" u="none" strike="noStrike" cap="none" normalizeH="0" baseline="0" dirty="0">
              <a:ln>
                <a:noFill/>
              </a:ln>
              <a:solidFill>
                <a:schemeClr val="tx1"/>
              </a:solidFill>
              <a:effectLst/>
              <a:latin typeface="+mn-l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sz="3200" b="0" i="0" u="none" strike="noStrike" cap="none" normalizeH="0" baseline="0" dirty="0">
                <a:ln>
                  <a:noFill/>
                </a:ln>
                <a:solidFill>
                  <a:schemeClr val="tx1"/>
                </a:solidFill>
                <a:effectLst/>
                <a:latin typeface="+mn-lt"/>
              </a:rPr>
              <a:t>After dealing with the cause of the abort, the handler executes the following instruction irrespective of the processor operating state:</a:t>
            </a:r>
            <a:endParaRPr kumimoji="0" lang="en-US" sz="1800" b="0" i="0" u="none" strike="noStrike" cap="none" normalizeH="0" baseline="0" dirty="0">
              <a:ln>
                <a:noFill/>
              </a:ln>
              <a:solidFill>
                <a:schemeClr val="tx1"/>
              </a:solidFill>
              <a:effectLst/>
              <a:latin typeface="+mn-lt"/>
            </a:endParaRPr>
          </a:p>
          <a:p>
            <a:pPr marL="0" marR="0" lvl="0" indent="0" algn="ctr" defTabSz="914400" rtl="0" eaLnBrk="0" fontAlgn="base" latinLnBrk="0" hangingPunct="0">
              <a:lnSpc>
                <a:spcPct val="100000"/>
              </a:lnSpc>
              <a:spcBef>
                <a:spcPct val="0"/>
              </a:spcBef>
              <a:spcAft>
                <a:spcPct val="0"/>
              </a:spcAft>
              <a:buClrTx/>
              <a:buSzTx/>
              <a:buNone/>
              <a:tabLst/>
            </a:pPr>
            <a:r>
              <a:rPr kumimoji="0" lang="en-US" sz="2800" b="0" i="0" u="none" strike="noStrike" cap="none" normalizeH="0" baseline="0" dirty="0">
                <a:ln>
                  <a:noFill/>
                </a:ln>
                <a:solidFill>
                  <a:srgbClr val="C00000"/>
                </a:solidFill>
                <a:effectLst/>
                <a:latin typeface="+mn-lt"/>
              </a:rPr>
              <a:t>SUBS PC,R14_abt,#4 </a:t>
            </a:r>
            <a:endParaRPr kumimoji="0" lang="en-US" sz="2400" b="0" i="0" u="none" strike="noStrike" cap="none" normalizeH="0" baseline="0" dirty="0">
              <a:ln>
                <a:noFill/>
              </a:ln>
              <a:solidFill>
                <a:srgbClr val="C00000"/>
              </a:solidFill>
              <a:effectLst/>
              <a:latin typeface="+mn-l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sz="3200" b="0" i="0" u="none" strike="noStrike" cap="none" normalizeH="0" baseline="0" dirty="0">
                <a:ln>
                  <a:noFill/>
                </a:ln>
                <a:solidFill>
                  <a:schemeClr val="tx1"/>
                </a:solidFill>
                <a:effectLst/>
                <a:latin typeface="+mn-lt"/>
              </a:rPr>
              <a:t>This action restores both the PC and the CPSR, and retries the aborted instruction.</a:t>
            </a:r>
            <a:endParaRPr kumimoji="0" lang="en-US" sz="44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11171222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27360" y="249858"/>
            <a:ext cx="8822055" cy="512329"/>
          </a:xfrm>
        </p:spPr>
        <p:txBody>
          <a:bodyPr>
            <a:normAutofit fontScale="90000"/>
          </a:bodyPr>
          <a:lstStyle/>
          <a:p>
            <a:r>
              <a:rPr lang="en-US" b="1" dirty="0"/>
              <a:t>Interrupts</a:t>
            </a:r>
          </a:p>
        </p:txBody>
      </p:sp>
      <p:sp>
        <p:nvSpPr>
          <p:cNvPr id="5" name="Content Placeholder 4"/>
          <p:cNvSpPr>
            <a:spLocks noGrp="1"/>
          </p:cNvSpPr>
          <p:nvPr>
            <p:ph idx="1"/>
          </p:nvPr>
        </p:nvSpPr>
        <p:spPr>
          <a:xfrm>
            <a:off x="522164" y="897931"/>
            <a:ext cx="9262297" cy="5568942"/>
          </a:xfrm>
        </p:spPr>
        <p:txBody>
          <a:bodyPr>
            <a:normAutofit/>
          </a:bodyPr>
          <a:lstStyle/>
          <a:p>
            <a:pPr>
              <a:buFont typeface="Wingdings" panose="05000000000000000000" pitchFamily="2" charset="2"/>
              <a:buChar char="Ø"/>
            </a:pPr>
            <a:r>
              <a:rPr lang="en-US" sz="2400" dirty="0"/>
              <a:t>When the ARM7TDMI core enters halt debug state, interrupts are automatically disabled.</a:t>
            </a:r>
          </a:p>
          <a:p>
            <a:pPr>
              <a:buFont typeface="Wingdings" panose="05000000000000000000" pitchFamily="2" charset="2"/>
              <a:buChar char="Ø"/>
            </a:pPr>
            <a:endParaRPr lang="en-US" sz="2400" dirty="0"/>
          </a:p>
          <a:p>
            <a:pPr>
              <a:buFont typeface="Wingdings" panose="05000000000000000000" pitchFamily="2" charset="2"/>
              <a:buChar char="Ø"/>
            </a:pPr>
            <a:r>
              <a:rPr lang="en-US" sz="2400" dirty="0"/>
              <a:t>If an interrupt is pending during the instruction prior to entering debug state, the ARM7TDMI core enters debug state in the mode of the interrupt. </a:t>
            </a:r>
          </a:p>
          <a:p>
            <a:pPr>
              <a:buFont typeface="Wingdings" panose="05000000000000000000" pitchFamily="2" charset="2"/>
              <a:buChar char="Ø"/>
            </a:pPr>
            <a:r>
              <a:rPr lang="en-US" sz="2400" dirty="0"/>
              <a:t>On entry to debug state, the debugger cannot assume that the ARM7TDMI core is in the mode expected by the user program. </a:t>
            </a:r>
          </a:p>
          <a:p>
            <a:pPr>
              <a:buFont typeface="Wingdings" panose="05000000000000000000" pitchFamily="2" charset="2"/>
              <a:buChar char="Ø"/>
            </a:pPr>
            <a:r>
              <a:rPr lang="en-US" sz="2400" dirty="0"/>
              <a:t>The debugger must check the PC, the CPSR, and the SPSR to accurately determine the reason for the exception.</a:t>
            </a:r>
          </a:p>
          <a:p>
            <a:pPr>
              <a:buFont typeface="Wingdings" panose="05000000000000000000" pitchFamily="2" charset="2"/>
              <a:buChar char="Ø"/>
            </a:pPr>
            <a:r>
              <a:rPr lang="en-US" sz="2400" dirty="0"/>
              <a:t>Debug, therefore, takes higher priority than the interrupt, but the ARM7TDMI core does remember that an interrupt has occurred.</a:t>
            </a:r>
          </a:p>
        </p:txBody>
      </p:sp>
    </p:spTree>
    <p:extLst>
      <p:ext uri="{BB962C8B-B14F-4D97-AF65-F5344CB8AC3E}">
        <p14:creationId xmlns:p14="http://schemas.microsoft.com/office/powerpoint/2010/main" val="39230357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le 3"/>
          <p:cNvSpPr>
            <a:spLocks noGrp="1"/>
          </p:cNvSpPr>
          <p:nvPr>
            <p:ph type="title"/>
          </p:nvPr>
        </p:nvSpPr>
        <p:spPr>
          <a:xfrm>
            <a:off x="810196" y="537890"/>
            <a:ext cx="8822055" cy="728353"/>
          </a:xfrm>
        </p:spPr>
        <p:txBody>
          <a:bodyPr>
            <a:normAutofit fontScale="90000"/>
          </a:bodyPr>
          <a:lstStyle/>
          <a:p>
            <a:r>
              <a:rPr lang="en-US" dirty="0"/>
              <a:t> </a:t>
            </a:r>
            <a:r>
              <a:rPr lang="en-US" b="1" dirty="0"/>
              <a:t>Data Aborts</a:t>
            </a:r>
          </a:p>
        </p:txBody>
      </p:sp>
      <p:sp>
        <p:nvSpPr>
          <p:cNvPr id="5" name="Content Placeholder 4"/>
          <p:cNvSpPr>
            <a:spLocks noGrp="1"/>
          </p:cNvSpPr>
          <p:nvPr>
            <p:ph idx="1"/>
          </p:nvPr>
        </p:nvSpPr>
        <p:spPr/>
        <p:txBody>
          <a:bodyPr/>
          <a:lstStyle/>
          <a:p>
            <a:pPr>
              <a:lnSpc>
                <a:spcPct val="150000"/>
              </a:lnSpc>
              <a:buFont typeface="Wingdings" panose="05000000000000000000" pitchFamily="2" charset="2"/>
              <a:buChar char="§"/>
            </a:pPr>
            <a:r>
              <a:rPr lang="en-US" dirty="0"/>
              <a:t>When a Data Abort occurs on a </a:t>
            </a:r>
            <a:r>
              <a:rPr lang="en-US" dirty="0" err="1"/>
              <a:t>watchpointed</a:t>
            </a:r>
            <a:r>
              <a:rPr lang="en-US" dirty="0"/>
              <a:t> access, the ARM7TDMI core enters debug state in abort mode. </a:t>
            </a:r>
          </a:p>
          <a:p>
            <a:pPr>
              <a:lnSpc>
                <a:spcPct val="150000"/>
              </a:lnSpc>
              <a:buFont typeface="Wingdings" panose="05000000000000000000" pitchFamily="2" charset="2"/>
              <a:buChar char="§"/>
            </a:pPr>
            <a:r>
              <a:rPr lang="en-US" dirty="0"/>
              <a:t>The </a:t>
            </a:r>
            <a:r>
              <a:rPr lang="en-US" dirty="0" err="1"/>
              <a:t>watchpoint</a:t>
            </a:r>
            <a:r>
              <a:rPr lang="en-US" dirty="0"/>
              <a:t>, therefore, has higher priority than the abort, but the ARM7TDMI core remembers that the abort happened.</a:t>
            </a:r>
          </a:p>
        </p:txBody>
      </p:sp>
    </p:spTree>
    <p:extLst>
      <p:ext uri="{BB962C8B-B14F-4D97-AF65-F5344CB8AC3E}">
        <p14:creationId xmlns:p14="http://schemas.microsoft.com/office/powerpoint/2010/main" val="193253558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774839" y="346202"/>
            <a:ext cx="9143998" cy="6858000"/>
          </a:xfrm>
          <a:prstGeom prst="rect">
            <a:avLst/>
          </a:prstGeom>
          <a:blipFill>
            <a:blip r:embed="rId2" cstate="print"/>
            <a:stretch>
              <a:fillRect/>
            </a:stretch>
          </a:blipFill>
        </p:spPr>
        <p:txBody>
          <a:bodyPr wrap="square" lIns="0" tIns="0" rIns="0" bIns="0" rtlCol="0">
            <a:spAutoFit/>
          </a:bodyPr>
          <a:lstStyle/>
          <a:p>
            <a:endParaRPr>
              <a:solidFill>
                <a:prstClr val="black"/>
              </a:solidFill>
            </a:endParaRPr>
          </a:p>
        </p:txBody>
      </p:sp>
      <p:sp>
        <p:nvSpPr>
          <p:cNvPr id="3" name="object 3"/>
          <p:cNvSpPr txBox="1"/>
          <p:nvPr/>
        </p:nvSpPr>
        <p:spPr>
          <a:xfrm>
            <a:off x="1323473" y="707033"/>
            <a:ext cx="3109557" cy="1081189"/>
          </a:xfrm>
          <a:prstGeom prst="rect">
            <a:avLst/>
          </a:prstGeom>
        </p:spPr>
        <p:txBody>
          <a:bodyPr vert="horz" wrap="square" lIns="0" tIns="0" rIns="0" bIns="0" rtlCol="0">
            <a:spAutoFit/>
          </a:bodyPr>
          <a:lstStyle/>
          <a:p>
            <a:pPr>
              <a:lnSpc>
                <a:spcPts val="3713"/>
              </a:lnSpc>
            </a:pPr>
            <a:r>
              <a:rPr sz="3200" b="1" dirty="0">
                <a:solidFill>
                  <a:srgbClr val="000000"/>
                </a:solidFill>
                <a:latin typeface="IWQBDU+TrebuchetMS-Bold"/>
                <a:cs typeface="IWQBDU+TrebuchetMS-Bold"/>
              </a:rPr>
              <a:t>ARM is a RISC</a:t>
            </a:r>
          </a:p>
        </p:txBody>
      </p:sp>
      <p:sp>
        <p:nvSpPr>
          <p:cNvPr id="4" name="object 4"/>
          <p:cNvSpPr txBox="1"/>
          <p:nvPr/>
        </p:nvSpPr>
        <p:spPr>
          <a:xfrm>
            <a:off x="1323473" y="1455295"/>
            <a:ext cx="8281828" cy="946593"/>
          </a:xfrm>
          <a:prstGeom prst="rect">
            <a:avLst/>
          </a:prstGeom>
        </p:spPr>
        <p:txBody>
          <a:bodyPr vert="horz" wrap="square" lIns="0" tIns="0" rIns="0" bIns="0" rtlCol="0">
            <a:spAutoFit/>
          </a:bodyPr>
          <a:lstStyle/>
          <a:p>
            <a:pPr>
              <a:lnSpc>
                <a:spcPts val="3253"/>
              </a:lnSpc>
            </a:pPr>
            <a:r>
              <a:rPr sz="2800" dirty="0">
                <a:solidFill>
                  <a:srgbClr val="000000"/>
                </a:solidFill>
                <a:latin typeface="WCGLMR+TrebuchetMS"/>
                <a:cs typeface="WCGLMR+TrebuchetMS"/>
              </a:rPr>
              <a:t>•</a:t>
            </a:r>
            <a:r>
              <a:rPr sz="2800" spc="384" dirty="0">
                <a:solidFill>
                  <a:srgbClr val="000000"/>
                </a:solidFill>
                <a:latin typeface="WCGLMR+TrebuchetMS"/>
                <a:cs typeface="WCGLMR+TrebuchetMS"/>
              </a:rPr>
              <a:t> </a:t>
            </a:r>
            <a:r>
              <a:rPr sz="2800" dirty="0">
                <a:solidFill>
                  <a:srgbClr val="000000"/>
                </a:solidFill>
                <a:latin typeface="WCGLMR+TrebuchetMS"/>
                <a:cs typeface="WCGLMR+TrebuchetMS"/>
              </a:rPr>
              <a:t>RISC:</a:t>
            </a:r>
            <a:r>
              <a:rPr sz="2800" spc="-15" dirty="0">
                <a:solidFill>
                  <a:srgbClr val="000000"/>
                </a:solidFill>
                <a:latin typeface="WCGLMR+TrebuchetMS"/>
                <a:cs typeface="WCGLMR+TrebuchetMS"/>
              </a:rPr>
              <a:t> </a:t>
            </a:r>
            <a:r>
              <a:rPr sz="2800" dirty="0">
                <a:solidFill>
                  <a:srgbClr val="000000"/>
                </a:solidFill>
                <a:latin typeface="WCGLMR+TrebuchetMS"/>
                <a:cs typeface="WCGLMR+TrebuchetMS"/>
              </a:rPr>
              <a:t>simple</a:t>
            </a:r>
            <a:r>
              <a:rPr sz="2800" spc="-15" dirty="0">
                <a:solidFill>
                  <a:srgbClr val="000000"/>
                </a:solidFill>
                <a:latin typeface="WCGLMR+TrebuchetMS"/>
                <a:cs typeface="WCGLMR+TrebuchetMS"/>
              </a:rPr>
              <a:t> </a:t>
            </a:r>
            <a:r>
              <a:rPr sz="2800" dirty="0">
                <a:solidFill>
                  <a:srgbClr val="000000"/>
                </a:solidFill>
                <a:latin typeface="WCGLMR+TrebuchetMS"/>
                <a:cs typeface="WCGLMR+TrebuchetMS"/>
              </a:rPr>
              <a:t>but</a:t>
            </a:r>
            <a:r>
              <a:rPr sz="2800" spc="-15" dirty="0">
                <a:solidFill>
                  <a:srgbClr val="000000"/>
                </a:solidFill>
                <a:latin typeface="WCGLMR+TrebuchetMS"/>
                <a:cs typeface="WCGLMR+TrebuchetMS"/>
              </a:rPr>
              <a:t> </a:t>
            </a:r>
            <a:r>
              <a:rPr sz="2800" dirty="0">
                <a:solidFill>
                  <a:srgbClr val="000000"/>
                </a:solidFill>
                <a:latin typeface="WCGLMR+TrebuchetMS"/>
                <a:cs typeface="WCGLMR+TrebuchetMS"/>
              </a:rPr>
              <a:t>powerful</a:t>
            </a:r>
            <a:r>
              <a:rPr sz="2800" spc="-25" dirty="0">
                <a:solidFill>
                  <a:srgbClr val="000000"/>
                </a:solidFill>
                <a:latin typeface="WCGLMR+TrebuchetMS"/>
                <a:cs typeface="WCGLMR+TrebuchetMS"/>
              </a:rPr>
              <a:t> </a:t>
            </a:r>
            <a:r>
              <a:rPr sz="2800" dirty="0">
                <a:solidFill>
                  <a:srgbClr val="000000"/>
                </a:solidFill>
                <a:latin typeface="WCGLMR+TrebuchetMS"/>
                <a:cs typeface="WCGLMR+TrebuchetMS"/>
              </a:rPr>
              <a:t>instructions</a:t>
            </a:r>
            <a:r>
              <a:rPr sz="2800" spc="-14" dirty="0">
                <a:solidFill>
                  <a:srgbClr val="000000"/>
                </a:solidFill>
                <a:latin typeface="WCGLMR+TrebuchetMS"/>
                <a:cs typeface="WCGLMR+TrebuchetMS"/>
              </a:rPr>
              <a:t> </a:t>
            </a:r>
            <a:r>
              <a:rPr sz="2800" dirty="0">
                <a:solidFill>
                  <a:srgbClr val="000000"/>
                </a:solidFill>
                <a:latin typeface="WCGLMR+TrebuchetMS"/>
                <a:cs typeface="WCGLMR+TrebuchetMS"/>
              </a:rPr>
              <a:t>that</a:t>
            </a:r>
          </a:p>
        </p:txBody>
      </p:sp>
      <p:sp>
        <p:nvSpPr>
          <p:cNvPr id="5" name="object 5"/>
          <p:cNvSpPr txBox="1"/>
          <p:nvPr/>
        </p:nvSpPr>
        <p:spPr>
          <a:xfrm>
            <a:off x="1666373" y="1882015"/>
            <a:ext cx="9118318" cy="946593"/>
          </a:xfrm>
          <a:prstGeom prst="rect">
            <a:avLst/>
          </a:prstGeom>
        </p:spPr>
        <p:txBody>
          <a:bodyPr vert="horz" wrap="square" lIns="0" tIns="0" rIns="0" bIns="0" rtlCol="0">
            <a:spAutoFit/>
          </a:bodyPr>
          <a:lstStyle/>
          <a:p>
            <a:pPr>
              <a:lnSpc>
                <a:spcPts val="3253"/>
              </a:lnSpc>
            </a:pPr>
            <a:r>
              <a:rPr sz="2800" dirty="0">
                <a:solidFill>
                  <a:srgbClr val="000000"/>
                </a:solidFill>
                <a:latin typeface="WCGLMR+TrebuchetMS"/>
                <a:cs typeface="WCGLMR+TrebuchetMS"/>
              </a:rPr>
              <a:t>execute within a single cycle at high clock speed.</a:t>
            </a:r>
          </a:p>
        </p:txBody>
      </p:sp>
      <p:sp>
        <p:nvSpPr>
          <p:cNvPr id="6" name="object 6"/>
          <p:cNvSpPr txBox="1"/>
          <p:nvPr/>
        </p:nvSpPr>
        <p:spPr>
          <a:xfrm>
            <a:off x="1323488" y="2394089"/>
            <a:ext cx="4863309" cy="946593"/>
          </a:xfrm>
          <a:prstGeom prst="rect">
            <a:avLst/>
          </a:prstGeom>
        </p:spPr>
        <p:txBody>
          <a:bodyPr vert="horz" wrap="square" lIns="0" tIns="0" rIns="0" bIns="0" rtlCol="0">
            <a:spAutoFit/>
          </a:bodyPr>
          <a:lstStyle/>
          <a:p>
            <a:pPr>
              <a:lnSpc>
                <a:spcPts val="3253"/>
              </a:lnSpc>
            </a:pPr>
            <a:r>
              <a:rPr sz="2800" dirty="0">
                <a:solidFill>
                  <a:srgbClr val="000000"/>
                </a:solidFill>
                <a:latin typeface="WCGLMR+TrebuchetMS"/>
                <a:cs typeface="WCGLMR+TrebuchetMS"/>
              </a:rPr>
              <a:t>•</a:t>
            </a:r>
            <a:r>
              <a:rPr sz="2800" spc="382" dirty="0">
                <a:solidFill>
                  <a:srgbClr val="000000"/>
                </a:solidFill>
                <a:latin typeface="WCGLMR+TrebuchetMS"/>
                <a:cs typeface="WCGLMR+TrebuchetMS"/>
              </a:rPr>
              <a:t> </a:t>
            </a:r>
            <a:r>
              <a:rPr sz="2800" dirty="0">
                <a:solidFill>
                  <a:srgbClr val="000000"/>
                </a:solidFill>
                <a:latin typeface="WCGLMR+TrebuchetMS"/>
                <a:cs typeface="WCGLMR+TrebuchetMS"/>
              </a:rPr>
              <a:t>Four</a:t>
            </a:r>
            <a:r>
              <a:rPr sz="2800" spc="-18" dirty="0">
                <a:solidFill>
                  <a:srgbClr val="000000"/>
                </a:solidFill>
                <a:latin typeface="WCGLMR+TrebuchetMS"/>
                <a:cs typeface="WCGLMR+TrebuchetMS"/>
              </a:rPr>
              <a:t> </a:t>
            </a:r>
            <a:r>
              <a:rPr sz="2800" dirty="0">
                <a:solidFill>
                  <a:srgbClr val="000000"/>
                </a:solidFill>
                <a:latin typeface="WCGLMR+TrebuchetMS"/>
                <a:cs typeface="WCGLMR+TrebuchetMS"/>
              </a:rPr>
              <a:t>major</a:t>
            </a:r>
            <a:r>
              <a:rPr sz="2800" spc="-18" dirty="0">
                <a:solidFill>
                  <a:srgbClr val="000000"/>
                </a:solidFill>
                <a:latin typeface="WCGLMR+TrebuchetMS"/>
                <a:cs typeface="WCGLMR+TrebuchetMS"/>
              </a:rPr>
              <a:t> </a:t>
            </a:r>
            <a:r>
              <a:rPr sz="2800" dirty="0">
                <a:solidFill>
                  <a:srgbClr val="000000"/>
                </a:solidFill>
                <a:latin typeface="WCGLMR+TrebuchetMS"/>
                <a:cs typeface="WCGLMR+TrebuchetMS"/>
              </a:rPr>
              <a:t>design</a:t>
            </a:r>
            <a:r>
              <a:rPr sz="2800" spc="-18" dirty="0">
                <a:solidFill>
                  <a:srgbClr val="000000"/>
                </a:solidFill>
                <a:latin typeface="WCGLMR+TrebuchetMS"/>
                <a:cs typeface="WCGLMR+TrebuchetMS"/>
              </a:rPr>
              <a:t> </a:t>
            </a:r>
            <a:r>
              <a:rPr sz="2800" dirty="0">
                <a:solidFill>
                  <a:srgbClr val="000000"/>
                </a:solidFill>
                <a:latin typeface="WCGLMR+TrebuchetMS"/>
                <a:cs typeface="WCGLMR+TrebuchetMS"/>
              </a:rPr>
              <a:t>rules:</a:t>
            </a:r>
          </a:p>
        </p:txBody>
      </p:sp>
      <p:sp>
        <p:nvSpPr>
          <p:cNvPr id="7" name="object 7"/>
          <p:cNvSpPr txBox="1"/>
          <p:nvPr/>
        </p:nvSpPr>
        <p:spPr>
          <a:xfrm>
            <a:off x="1780673" y="2892359"/>
            <a:ext cx="8726161" cy="1688937"/>
          </a:xfrm>
          <a:prstGeom prst="rect">
            <a:avLst/>
          </a:prstGeom>
        </p:spPr>
        <p:txBody>
          <a:bodyPr vert="horz" wrap="square" lIns="0" tIns="0" rIns="0" bIns="0" rtlCol="0">
            <a:spAutoFit/>
          </a:bodyPr>
          <a:lstStyle/>
          <a:p>
            <a:pPr>
              <a:lnSpc>
                <a:spcPts val="2786"/>
              </a:lnSpc>
            </a:pPr>
            <a:r>
              <a:rPr sz="2400" dirty="0">
                <a:solidFill>
                  <a:srgbClr val="000000"/>
                </a:solidFill>
                <a:latin typeface="WCGLMR+TrebuchetMS"/>
                <a:cs typeface="WCGLMR+TrebuchetMS"/>
              </a:rPr>
              <a:t>–</a:t>
            </a:r>
            <a:r>
              <a:rPr sz="2400" spc="644" dirty="0">
                <a:solidFill>
                  <a:srgbClr val="000000"/>
                </a:solidFill>
                <a:latin typeface="WCGLMR+TrebuchetMS"/>
                <a:cs typeface="WCGLMR+TrebuchetMS"/>
              </a:rPr>
              <a:t> </a:t>
            </a:r>
            <a:r>
              <a:rPr sz="2400" dirty="0">
                <a:solidFill>
                  <a:srgbClr val="000000"/>
                </a:solidFill>
                <a:latin typeface="WCGLMR+TrebuchetMS"/>
                <a:cs typeface="WCGLMR+TrebuchetMS"/>
              </a:rPr>
              <a:t>Instructions: reduced</a:t>
            </a:r>
            <a:r>
              <a:rPr sz="2400" spc="18" dirty="0">
                <a:solidFill>
                  <a:srgbClr val="000000"/>
                </a:solidFill>
                <a:latin typeface="WCGLMR+TrebuchetMS"/>
                <a:cs typeface="WCGLMR+TrebuchetMS"/>
              </a:rPr>
              <a:t> </a:t>
            </a:r>
            <a:r>
              <a:rPr sz="2400" dirty="0">
                <a:solidFill>
                  <a:srgbClr val="000000"/>
                </a:solidFill>
                <a:latin typeface="WCGLMR+TrebuchetMS"/>
                <a:cs typeface="WCGLMR+TrebuchetMS"/>
              </a:rPr>
              <a:t>set/single</a:t>
            </a:r>
            <a:r>
              <a:rPr sz="2400" spc="17" dirty="0">
                <a:solidFill>
                  <a:srgbClr val="000000"/>
                </a:solidFill>
                <a:latin typeface="WCGLMR+TrebuchetMS"/>
                <a:cs typeface="WCGLMR+TrebuchetMS"/>
              </a:rPr>
              <a:t> </a:t>
            </a:r>
            <a:r>
              <a:rPr sz="2400" dirty="0">
                <a:solidFill>
                  <a:srgbClr val="000000"/>
                </a:solidFill>
                <a:latin typeface="WCGLMR+TrebuchetMS"/>
                <a:cs typeface="WCGLMR+TrebuchetMS"/>
              </a:rPr>
              <a:t>cycle/fixed</a:t>
            </a:r>
            <a:r>
              <a:rPr sz="2400" spc="18" dirty="0">
                <a:solidFill>
                  <a:srgbClr val="000000"/>
                </a:solidFill>
                <a:latin typeface="WCGLMR+TrebuchetMS"/>
                <a:cs typeface="WCGLMR+TrebuchetMS"/>
              </a:rPr>
              <a:t> </a:t>
            </a:r>
            <a:r>
              <a:rPr sz="2400" dirty="0">
                <a:solidFill>
                  <a:srgbClr val="000000"/>
                </a:solidFill>
                <a:latin typeface="WCGLMR+TrebuchetMS"/>
                <a:cs typeface="WCGLMR+TrebuchetMS"/>
              </a:rPr>
              <a:t>length</a:t>
            </a:r>
          </a:p>
          <a:p>
            <a:pPr>
              <a:lnSpc>
                <a:spcPts val="2786"/>
              </a:lnSpc>
              <a:spcBef>
                <a:spcPts val="669"/>
              </a:spcBef>
            </a:pPr>
            <a:r>
              <a:rPr sz="2400" dirty="0">
                <a:solidFill>
                  <a:srgbClr val="000000"/>
                </a:solidFill>
                <a:latin typeface="WCGLMR+TrebuchetMS"/>
                <a:cs typeface="WCGLMR+TrebuchetMS"/>
              </a:rPr>
              <a:t>–</a:t>
            </a:r>
            <a:r>
              <a:rPr sz="2400" spc="644" dirty="0">
                <a:solidFill>
                  <a:srgbClr val="000000"/>
                </a:solidFill>
                <a:latin typeface="WCGLMR+TrebuchetMS"/>
                <a:cs typeface="WCGLMR+TrebuchetMS"/>
              </a:rPr>
              <a:t> </a:t>
            </a:r>
            <a:r>
              <a:rPr sz="2400" dirty="0">
                <a:solidFill>
                  <a:srgbClr val="000000"/>
                </a:solidFill>
                <a:latin typeface="WCGLMR+TrebuchetMS"/>
                <a:cs typeface="WCGLMR+TrebuchetMS"/>
              </a:rPr>
              <a:t>Pipeline: decode in one stage/no need for microcode</a:t>
            </a:r>
          </a:p>
          <a:p>
            <a:pPr>
              <a:lnSpc>
                <a:spcPts val="2786"/>
              </a:lnSpc>
              <a:spcBef>
                <a:spcPts val="669"/>
              </a:spcBef>
            </a:pPr>
            <a:r>
              <a:rPr sz="2400" dirty="0">
                <a:solidFill>
                  <a:srgbClr val="000000"/>
                </a:solidFill>
                <a:latin typeface="WCGLMR+TrebuchetMS"/>
                <a:cs typeface="WCGLMR+TrebuchetMS"/>
              </a:rPr>
              <a:t>–</a:t>
            </a:r>
            <a:r>
              <a:rPr sz="2400" spc="644" dirty="0">
                <a:solidFill>
                  <a:srgbClr val="000000"/>
                </a:solidFill>
                <a:latin typeface="WCGLMR+TrebuchetMS"/>
                <a:cs typeface="WCGLMR+TrebuchetMS"/>
              </a:rPr>
              <a:t> </a:t>
            </a:r>
            <a:r>
              <a:rPr sz="2400" dirty="0">
                <a:solidFill>
                  <a:srgbClr val="000000"/>
                </a:solidFill>
                <a:latin typeface="WCGLMR+TrebuchetMS"/>
                <a:cs typeface="WCGLMR+TrebuchetMS"/>
              </a:rPr>
              <a:t>Registers:</a:t>
            </a:r>
            <a:r>
              <a:rPr sz="2400" spc="18" dirty="0">
                <a:solidFill>
                  <a:srgbClr val="000000"/>
                </a:solidFill>
                <a:latin typeface="WCGLMR+TrebuchetMS"/>
                <a:cs typeface="WCGLMR+TrebuchetMS"/>
              </a:rPr>
              <a:t> </a:t>
            </a:r>
            <a:r>
              <a:rPr sz="2400" dirty="0">
                <a:solidFill>
                  <a:srgbClr val="000000"/>
                </a:solidFill>
                <a:latin typeface="WCGLMR+TrebuchetMS"/>
                <a:cs typeface="WCGLMR+TrebuchetMS"/>
              </a:rPr>
              <a:t>a large set of general-purpose</a:t>
            </a:r>
            <a:r>
              <a:rPr sz="2400" spc="23" dirty="0">
                <a:solidFill>
                  <a:srgbClr val="000000"/>
                </a:solidFill>
                <a:latin typeface="WCGLMR+TrebuchetMS"/>
                <a:cs typeface="WCGLMR+TrebuchetMS"/>
              </a:rPr>
              <a:t> </a:t>
            </a:r>
            <a:r>
              <a:rPr sz="2400" dirty="0">
                <a:solidFill>
                  <a:srgbClr val="000000"/>
                </a:solidFill>
                <a:latin typeface="WCGLMR+TrebuchetMS"/>
                <a:cs typeface="WCGLMR+TrebuchetMS"/>
              </a:rPr>
              <a:t>registers</a:t>
            </a:r>
          </a:p>
        </p:txBody>
      </p:sp>
      <p:sp>
        <p:nvSpPr>
          <p:cNvPr id="8" name="object 8"/>
          <p:cNvSpPr txBox="1"/>
          <p:nvPr/>
        </p:nvSpPr>
        <p:spPr>
          <a:xfrm>
            <a:off x="1780673" y="4209095"/>
            <a:ext cx="8730677" cy="1542633"/>
          </a:xfrm>
          <a:prstGeom prst="rect">
            <a:avLst/>
          </a:prstGeom>
        </p:spPr>
        <p:txBody>
          <a:bodyPr vert="horz" wrap="square" lIns="0" tIns="0" rIns="0" bIns="0" rtlCol="0">
            <a:spAutoFit/>
          </a:bodyPr>
          <a:lstStyle/>
          <a:p>
            <a:pPr>
              <a:lnSpc>
                <a:spcPts val="2786"/>
              </a:lnSpc>
            </a:pPr>
            <a:r>
              <a:rPr sz="2400" dirty="0">
                <a:solidFill>
                  <a:srgbClr val="000000"/>
                </a:solidFill>
                <a:latin typeface="WCGLMR+TrebuchetMS"/>
                <a:cs typeface="WCGLMR+TrebuchetMS"/>
              </a:rPr>
              <a:t>–</a:t>
            </a:r>
            <a:r>
              <a:rPr sz="2400" spc="644" dirty="0">
                <a:solidFill>
                  <a:srgbClr val="000000"/>
                </a:solidFill>
                <a:latin typeface="WCGLMR+TrebuchetMS"/>
                <a:cs typeface="WCGLMR+TrebuchetMS"/>
              </a:rPr>
              <a:t> </a:t>
            </a:r>
            <a:r>
              <a:rPr sz="2400" dirty="0">
                <a:solidFill>
                  <a:srgbClr val="000000"/>
                </a:solidFill>
                <a:latin typeface="WCGLMR+TrebuchetMS"/>
                <a:cs typeface="WCGLMR+TrebuchetMS"/>
              </a:rPr>
              <a:t>Load/store architecture:</a:t>
            </a:r>
            <a:r>
              <a:rPr sz="2400" spc="18" dirty="0">
                <a:solidFill>
                  <a:srgbClr val="000000"/>
                </a:solidFill>
                <a:latin typeface="WCGLMR+TrebuchetMS"/>
                <a:cs typeface="WCGLMR+TrebuchetMS"/>
              </a:rPr>
              <a:t> </a:t>
            </a:r>
            <a:r>
              <a:rPr sz="2400" dirty="0">
                <a:solidFill>
                  <a:srgbClr val="000000"/>
                </a:solidFill>
                <a:latin typeface="WCGLMR+TrebuchetMS"/>
                <a:cs typeface="WCGLMR+TrebuchetMS"/>
              </a:rPr>
              <a:t>data processing instructions</a:t>
            </a:r>
          </a:p>
          <a:p>
            <a:pPr marL="285750">
              <a:lnSpc>
                <a:spcPts val="2786"/>
              </a:lnSpc>
              <a:spcBef>
                <a:spcPts val="93"/>
              </a:spcBef>
            </a:pPr>
            <a:r>
              <a:rPr sz="2400" dirty="0">
                <a:solidFill>
                  <a:srgbClr val="000000"/>
                </a:solidFill>
                <a:latin typeface="WCGLMR+TrebuchetMS"/>
                <a:cs typeface="WCGLMR+TrebuchetMS"/>
              </a:rPr>
              <a:t>apply</a:t>
            </a:r>
            <a:r>
              <a:rPr sz="2400" spc="15" dirty="0">
                <a:solidFill>
                  <a:srgbClr val="000000"/>
                </a:solidFill>
                <a:latin typeface="WCGLMR+TrebuchetMS"/>
                <a:cs typeface="WCGLMR+TrebuchetMS"/>
              </a:rPr>
              <a:t> </a:t>
            </a:r>
            <a:r>
              <a:rPr sz="2400" dirty="0">
                <a:solidFill>
                  <a:srgbClr val="000000"/>
                </a:solidFill>
                <a:latin typeface="WCGLMR+TrebuchetMS"/>
                <a:cs typeface="WCGLMR+TrebuchetMS"/>
              </a:rPr>
              <a:t>to registers</a:t>
            </a:r>
            <a:r>
              <a:rPr sz="2400" spc="15" dirty="0">
                <a:solidFill>
                  <a:srgbClr val="000000"/>
                </a:solidFill>
                <a:latin typeface="WCGLMR+TrebuchetMS"/>
                <a:cs typeface="WCGLMR+TrebuchetMS"/>
              </a:rPr>
              <a:t> </a:t>
            </a:r>
            <a:r>
              <a:rPr sz="2400" dirty="0">
                <a:solidFill>
                  <a:srgbClr val="000000"/>
                </a:solidFill>
                <a:latin typeface="WCGLMR+TrebuchetMS"/>
                <a:cs typeface="WCGLMR+TrebuchetMS"/>
              </a:rPr>
              <a:t>only;</a:t>
            </a:r>
            <a:r>
              <a:rPr sz="2400" spc="15" dirty="0">
                <a:solidFill>
                  <a:srgbClr val="000000"/>
                </a:solidFill>
                <a:latin typeface="WCGLMR+TrebuchetMS"/>
                <a:cs typeface="WCGLMR+TrebuchetMS"/>
              </a:rPr>
              <a:t> </a:t>
            </a:r>
            <a:r>
              <a:rPr sz="2400" dirty="0">
                <a:solidFill>
                  <a:srgbClr val="000000"/>
                </a:solidFill>
                <a:latin typeface="WCGLMR+TrebuchetMS"/>
                <a:cs typeface="WCGLMR+TrebuchetMS"/>
              </a:rPr>
              <a:t>load/store</a:t>
            </a:r>
            <a:r>
              <a:rPr sz="2400" spc="14" dirty="0">
                <a:solidFill>
                  <a:srgbClr val="000000"/>
                </a:solidFill>
                <a:latin typeface="WCGLMR+TrebuchetMS"/>
                <a:cs typeface="WCGLMR+TrebuchetMS"/>
              </a:rPr>
              <a:t> </a:t>
            </a:r>
            <a:r>
              <a:rPr sz="2400" dirty="0">
                <a:solidFill>
                  <a:srgbClr val="000000"/>
                </a:solidFill>
                <a:latin typeface="WCGLMR+TrebuchetMS"/>
                <a:cs typeface="WCGLMR+TrebuchetMS"/>
              </a:rPr>
              <a:t>to transfer</a:t>
            </a:r>
            <a:r>
              <a:rPr sz="2400" spc="15" dirty="0">
                <a:solidFill>
                  <a:srgbClr val="000000"/>
                </a:solidFill>
                <a:latin typeface="WCGLMR+TrebuchetMS"/>
                <a:cs typeface="WCGLMR+TrebuchetMS"/>
              </a:rPr>
              <a:t> </a:t>
            </a:r>
            <a:r>
              <a:rPr sz="2400" dirty="0">
                <a:solidFill>
                  <a:srgbClr val="000000"/>
                </a:solidFill>
                <a:latin typeface="WCGLMR+TrebuchetMS"/>
                <a:cs typeface="WCGLMR+TrebuchetMS"/>
              </a:rPr>
              <a:t>data</a:t>
            </a:r>
          </a:p>
          <a:p>
            <a:pPr marL="285750">
              <a:lnSpc>
                <a:spcPts val="2786"/>
              </a:lnSpc>
              <a:spcBef>
                <a:spcPts val="93"/>
              </a:spcBef>
            </a:pPr>
            <a:r>
              <a:rPr sz="2400" dirty="0">
                <a:solidFill>
                  <a:srgbClr val="000000"/>
                </a:solidFill>
                <a:latin typeface="WCGLMR+TrebuchetMS"/>
                <a:cs typeface="WCGLMR+TrebuchetMS"/>
              </a:rPr>
              <a:t>from memory</a:t>
            </a:r>
          </a:p>
        </p:txBody>
      </p:sp>
      <p:sp>
        <p:nvSpPr>
          <p:cNvPr id="9" name="object 9"/>
          <p:cNvSpPr txBox="1"/>
          <p:nvPr/>
        </p:nvSpPr>
        <p:spPr>
          <a:xfrm>
            <a:off x="1323473" y="5393312"/>
            <a:ext cx="8314629" cy="946593"/>
          </a:xfrm>
          <a:prstGeom prst="rect">
            <a:avLst/>
          </a:prstGeom>
        </p:spPr>
        <p:txBody>
          <a:bodyPr vert="horz" wrap="square" lIns="0" tIns="0" rIns="0" bIns="0" rtlCol="0">
            <a:spAutoFit/>
          </a:bodyPr>
          <a:lstStyle/>
          <a:p>
            <a:pPr>
              <a:lnSpc>
                <a:spcPts val="3253"/>
              </a:lnSpc>
            </a:pPr>
            <a:r>
              <a:rPr sz="2800" dirty="0">
                <a:solidFill>
                  <a:srgbClr val="000000"/>
                </a:solidFill>
                <a:latin typeface="WCGLMR+TrebuchetMS"/>
                <a:cs typeface="WCGLMR+TrebuchetMS"/>
              </a:rPr>
              <a:t>•</a:t>
            </a:r>
            <a:r>
              <a:rPr sz="2800" spc="386" dirty="0">
                <a:solidFill>
                  <a:srgbClr val="000000"/>
                </a:solidFill>
                <a:latin typeface="WCGLMR+TrebuchetMS"/>
                <a:cs typeface="WCGLMR+TrebuchetMS"/>
              </a:rPr>
              <a:t> </a:t>
            </a:r>
            <a:r>
              <a:rPr sz="2800" dirty="0">
                <a:solidFill>
                  <a:srgbClr val="000000"/>
                </a:solidFill>
                <a:latin typeface="WCGLMR+TrebuchetMS"/>
                <a:cs typeface="WCGLMR+TrebuchetMS"/>
              </a:rPr>
              <a:t>Results</a:t>
            </a:r>
            <a:r>
              <a:rPr sz="2800" spc="-20" dirty="0">
                <a:solidFill>
                  <a:srgbClr val="000000"/>
                </a:solidFill>
                <a:latin typeface="WCGLMR+TrebuchetMS"/>
                <a:cs typeface="WCGLMR+TrebuchetMS"/>
              </a:rPr>
              <a:t> </a:t>
            </a:r>
            <a:r>
              <a:rPr sz="2800" dirty="0">
                <a:solidFill>
                  <a:srgbClr val="000000"/>
                </a:solidFill>
                <a:latin typeface="WCGLMR+TrebuchetMS"/>
                <a:cs typeface="WCGLMR+TrebuchetMS"/>
              </a:rPr>
              <a:t>in</a:t>
            </a:r>
            <a:r>
              <a:rPr sz="2800" spc="-10" dirty="0">
                <a:solidFill>
                  <a:srgbClr val="000000"/>
                </a:solidFill>
                <a:latin typeface="WCGLMR+TrebuchetMS"/>
                <a:cs typeface="WCGLMR+TrebuchetMS"/>
              </a:rPr>
              <a:t> </a:t>
            </a:r>
            <a:r>
              <a:rPr sz="2800" dirty="0">
                <a:solidFill>
                  <a:srgbClr val="000000"/>
                </a:solidFill>
                <a:latin typeface="WCGLMR+TrebuchetMS"/>
                <a:cs typeface="WCGLMR+TrebuchetMS"/>
              </a:rPr>
              <a:t>simple design</a:t>
            </a:r>
            <a:r>
              <a:rPr sz="2800" spc="-10" dirty="0">
                <a:solidFill>
                  <a:srgbClr val="000000"/>
                </a:solidFill>
                <a:latin typeface="WCGLMR+TrebuchetMS"/>
                <a:cs typeface="WCGLMR+TrebuchetMS"/>
              </a:rPr>
              <a:t> </a:t>
            </a:r>
            <a:r>
              <a:rPr sz="2800" dirty="0">
                <a:solidFill>
                  <a:srgbClr val="000000"/>
                </a:solidFill>
                <a:latin typeface="WCGLMR+TrebuchetMS"/>
                <a:cs typeface="WCGLMR+TrebuchetMS"/>
              </a:rPr>
              <a:t>and fast clock</a:t>
            </a:r>
            <a:r>
              <a:rPr sz="2800" spc="-12" dirty="0">
                <a:solidFill>
                  <a:srgbClr val="000000"/>
                </a:solidFill>
                <a:latin typeface="WCGLMR+TrebuchetMS"/>
                <a:cs typeface="WCGLMR+TrebuchetMS"/>
              </a:rPr>
              <a:t> </a:t>
            </a:r>
            <a:r>
              <a:rPr sz="2800" dirty="0">
                <a:solidFill>
                  <a:srgbClr val="000000"/>
                </a:solidFill>
                <a:latin typeface="WCGLMR+TrebuchetMS"/>
                <a:cs typeface="WCGLMR+TrebuchetMS"/>
              </a:rPr>
              <a:t>rate</a:t>
            </a:r>
          </a:p>
        </p:txBody>
      </p:sp>
    </p:spTree>
    <p:extLst>
      <p:ext uri="{BB962C8B-B14F-4D97-AF65-F5344CB8AC3E}">
        <p14:creationId xmlns:p14="http://schemas.microsoft.com/office/powerpoint/2010/main" val="2547855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774839" y="346202"/>
            <a:ext cx="9143998" cy="68580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1323473" y="707033"/>
            <a:ext cx="2939625" cy="1081189"/>
          </a:xfrm>
          <a:prstGeom prst="rect">
            <a:avLst/>
          </a:prstGeom>
        </p:spPr>
        <p:txBody>
          <a:bodyPr vert="horz" wrap="square" lIns="0" tIns="0" rIns="0" bIns="0" rtlCol="0">
            <a:spAutoFit/>
          </a:bodyPr>
          <a:lstStyle/>
          <a:p>
            <a:pPr marL="0" marR="0">
              <a:lnSpc>
                <a:spcPts val="3713"/>
              </a:lnSpc>
              <a:spcBef>
                <a:spcPts val="0"/>
              </a:spcBef>
              <a:spcAft>
                <a:spcPts val="0"/>
              </a:spcAft>
            </a:pPr>
            <a:r>
              <a:rPr sz="3200" b="1" dirty="0">
                <a:solidFill>
                  <a:srgbClr val="000000"/>
                </a:solidFill>
                <a:latin typeface="IWQBDU+TrebuchetMS-Bold"/>
                <a:cs typeface="IWQBDU+TrebuchetMS-Bold"/>
              </a:rPr>
              <a:t>Naming</a:t>
            </a:r>
            <a:r>
              <a:rPr sz="3200" b="1" spc="-10" dirty="0">
                <a:solidFill>
                  <a:srgbClr val="000000"/>
                </a:solidFill>
                <a:latin typeface="IWQBDU+TrebuchetMS-Bold"/>
                <a:cs typeface="IWQBDU+TrebuchetMS-Bold"/>
              </a:rPr>
              <a:t> </a:t>
            </a:r>
            <a:r>
              <a:rPr sz="3200" b="1" dirty="0">
                <a:solidFill>
                  <a:srgbClr val="000000"/>
                </a:solidFill>
                <a:latin typeface="IWQBDU+TrebuchetMS-Bold"/>
                <a:cs typeface="IWQBDU+TrebuchetMS-Bold"/>
              </a:rPr>
              <a:t>ARM</a:t>
            </a:r>
          </a:p>
        </p:txBody>
      </p:sp>
      <p:sp>
        <p:nvSpPr>
          <p:cNvPr id="4" name="object 4"/>
          <p:cNvSpPr txBox="1"/>
          <p:nvPr/>
        </p:nvSpPr>
        <p:spPr>
          <a:xfrm>
            <a:off x="1323473" y="1360045"/>
            <a:ext cx="3524598" cy="1347493"/>
          </a:xfrm>
          <a:prstGeom prst="rect">
            <a:avLst/>
          </a:prstGeom>
        </p:spPr>
        <p:txBody>
          <a:bodyPr vert="horz" wrap="square" lIns="0" tIns="0" rIns="0" bIns="0" rtlCol="0">
            <a:spAutoFit/>
          </a:bodyPr>
          <a:lstStyle/>
          <a:p>
            <a:pPr marL="0" marR="0">
              <a:lnSpc>
                <a:spcPts val="3253"/>
              </a:lnSpc>
              <a:spcBef>
                <a:spcPts val="0"/>
              </a:spcBef>
              <a:spcAft>
                <a:spcPts val="0"/>
              </a:spcAft>
            </a:pPr>
            <a:r>
              <a:rPr sz="2800" dirty="0">
                <a:solidFill>
                  <a:srgbClr val="000000"/>
                </a:solidFill>
                <a:latin typeface="WCGLMR+TrebuchetMS"/>
                <a:cs typeface="WCGLMR+TrebuchetMS"/>
              </a:rPr>
              <a:t>•</a:t>
            </a:r>
            <a:r>
              <a:rPr sz="2800" spc="385" dirty="0">
                <a:solidFill>
                  <a:srgbClr val="000000"/>
                </a:solidFill>
                <a:latin typeface="WCGLMR+TrebuchetMS"/>
                <a:cs typeface="WCGLMR+TrebuchetMS"/>
              </a:rPr>
              <a:t> </a:t>
            </a:r>
            <a:r>
              <a:rPr sz="2800" dirty="0">
                <a:solidFill>
                  <a:srgbClr val="000000"/>
                </a:solidFill>
                <a:latin typeface="WCGLMR+TrebuchetMS"/>
                <a:cs typeface="WCGLMR+TrebuchetMS"/>
              </a:rPr>
              <a:t>ARMxyzTDMIEJFS</a:t>
            </a:r>
          </a:p>
          <a:p>
            <a:pPr marL="457199" marR="0">
              <a:lnSpc>
                <a:spcPts val="2786"/>
              </a:lnSpc>
              <a:spcBef>
                <a:spcPts val="759"/>
              </a:spcBef>
              <a:spcAft>
                <a:spcPts val="0"/>
              </a:spcAft>
            </a:pPr>
            <a:r>
              <a:rPr sz="2400" dirty="0">
                <a:solidFill>
                  <a:srgbClr val="000000"/>
                </a:solidFill>
                <a:latin typeface="WCGLMR+TrebuchetMS"/>
                <a:cs typeface="WCGLMR+TrebuchetMS"/>
              </a:rPr>
              <a:t>–</a:t>
            </a:r>
            <a:r>
              <a:rPr sz="2400" spc="646" dirty="0">
                <a:solidFill>
                  <a:srgbClr val="000000"/>
                </a:solidFill>
                <a:latin typeface="WCGLMR+TrebuchetMS"/>
                <a:cs typeface="WCGLMR+TrebuchetMS"/>
              </a:rPr>
              <a:t> </a:t>
            </a:r>
            <a:r>
              <a:rPr sz="2400" dirty="0">
                <a:solidFill>
                  <a:srgbClr val="000000"/>
                </a:solidFill>
                <a:latin typeface="WCGLMR+TrebuchetMS"/>
                <a:cs typeface="WCGLMR+TrebuchetMS"/>
              </a:rPr>
              <a:t>x: series</a:t>
            </a:r>
          </a:p>
        </p:txBody>
      </p:sp>
      <p:sp>
        <p:nvSpPr>
          <p:cNvPr id="5" name="object 5"/>
          <p:cNvSpPr txBox="1"/>
          <p:nvPr/>
        </p:nvSpPr>
        <p:spPr>
          <a:xfrm>
            <a:off x="1780673" y="2297238"/>
            <a:ext cx="1727648" cy="811113"/>
          </a:xfrm>
          <a:prstGeom prst="rect">
            <a:avLst/>
          </a:prstGeom>
        </p:spPr>
        <p:txBody>
          <a:bodyPr vert="horz" wrap="square" lIns="0" tIns="0" rIns="0" bIns="0" rtlCol="0">
            <a:spAutoFit/>
          </a:bodyPr>
          <a:lstStyle/>
          <a:p>
            <a:pPr marL="0" marR="0">
              <a:lnSpc>
                <a:spcPts val="2786"/>
              </a:lnSpc>
              <a:spcBef>
                <a:spcPts val="0"/>
              </a:spcBef>
              <a:spcAft>
                <a:spcPts val="0"/>
              </a:spcAft>
            </a:pPr>
            <a:r>
              <a:rPr sz="2400" dirty="0">
                <a:solidFill>
                  <a:srgbClr val="000000"/>
                </a:solidFill>
                <a:latin typeface="WCGLMR+TrebuchetMS"/>
                <a:cs typeface="WCGLMR+TrebuchetMS"/>
              </a:rPr>
              <a:t>–</a:t>
            </a:r>
            <a:r>
              <a:rPr sz="2400" spc="642" dirty="0">
                <a:solidFill>
                  <a:srgbClr val="000000"/>
                </a:solidFill>
                <a:latin typeface="WCGLMR+TrebuchetMS"/>
                <a:cs typeface="WCGLMR+TrebuchetMS"/>
              </a:rPr>
              <a:t> </a:t>
            </a:r>
            <a:r>
              <a:rPr sz="2400" dirty="0">
                <a:solidFill>
                  <a:srgbClr val="000000"/>
                </a:solidFill>
                <a:latin typeface="WCGLMR+TrebuchetMS"/>
                <a:cs typeface="WCGLMR+TrebuchetMS"/>
              </a:rPr>
              <a:t>y:</a:t>
            </a:r>
            <a:r>
              <a:rPr sz="2400" spc="10" dirty="0">
                <a:solidFill>
                  <a:srgbClr val="000000"/>
                </a:solidFill>
                <a:latin typeface="WCGLMR+TrebuchetMS"/>
                <a:cs typeface="WCGLMR+TrebuchetMS"/>
              </a:rPr>
              <a:t> </a:t>
            </a:r>
            <a:r>
              <a:rPr sz="2400" dirty="0">
                <a:solidFill>
                  <a:srgbClr val="000000"/>
                </a:solidFill>
                <a:latin typeface="WCGLMR+TrebuchetMS"/>
                <a:cs typeface="WCGLMR+TrebuchetMS"/>
              </a:rPr>
              <a:t>MMU</a:t>
            </a:r>
          </a:p>
        </p:txBody>
      </p:sp>
      <p:sp>
        <p:nvSpPr>
          <p:cNvPr id="6" name="object 6"/>
          <p:cNvSpPr txBox="1"/>
          <p:nvPr/>
        </p:nvSpPr>
        <p:spPr>
          <a:xfrm>
            <a:off x="1780673" y="2736150"/>
            <a:ext cx="1885374" cy="811113"/>
          </a:xfrm>
          <a:prstGeom prst="rect">
            <a:avLst/>
          </a:prstGeom>
        </p:spPr>
        <p:txBody>
          <a:bodyPr vert="horz" wrap="square" lIns="0" tIns="0" rIns="0" bIns="0" rtlCol="0">
            <a:spAutoFit/>
          </a:bodyPr>
          <a:lstStyle/>
          <a:p>
            <a:pPr marL="0" marR="0">
              <a:lnSpc>
                <a:spcPts val="2786"/>
              </a:lnSpc>
              <a:spcBef>
                <a:spcPts val="0"/>
              </a:spcBef>
              <a:spcAft>
                <a:spcPts val="0"/>
              </a:spcAft>
            </a:pPr>
            <a:r>
              <a:rPr sz="2400" dirty="0">
                <a:solidFill>
                  <a:srgbClr val="000000"/>
                </a:solidFill>
                <a:latin typeface="WCGLMR+TrebuchetMS"/>
                <a:cs typeface="WCGLMR+TrebuchetMS"/>
              </a:rPr>
              <a:t>–</a:t>
            </a:r>
            <a:r>
              <a:rPr sz="2400" spc="646" dirty="0">
                <a:solidFill>
                  <a:srgbClr val="000000"/>
                </a:solidFill>
                <a:latin typeface="WCGLMR+TrebuchetMS"/>
                <a:cs typeface="WCGLMR+TrebuchetMS"/>
              </a:rPr>
              <a:t> </a:t>
            </a:r>
            <a:r>
              <a:rPr sz="2400" dirty="0">
                <a:solidFill>
                  <a:srgbClr val="000000"/>
                </a:solidFill>
                <a:latin typeface="WCGLMR+TrebuchetMS"/>
                <a:cs typeface="WCGLMR+TrebuchetMS"/>
              </a:rPr>
              <a:t>z: cache</a:t>
            </a:r>
          </a:p>
        </p:txBody>
      </p:sp>
      <p:sp>
        <p:nvSpPr>
          <p:cNvPr id="7" name="object 7"/>
          <p:cNvSpPr txBox="1"/>
          <p:nvPr/>
        </p:nvSpPr>
        <p:spPr>
          <a:xfrm>
            <a:off x="1780673" y="3175062"/>
            <a:ext cx="2056067" cy="811113"/>
          </a:xfrm>
          <a:prstGeom prst="rect">
            <a:avLst/>
          </a:prstGeom>
        </p:spPr>
        <p:txBody>
          <a:bodyPr vert="horz" wrap="square" lIns="0" tIns="0" rIns="0" bIns="0" rtlCol="0">
            <a:spAutoFit/>
          </a:bodyPr>
          <a:lstStyle/>
          <a:p>
            <a:pPr marL="0" marR="0">
              <a:lnSpc>
                <a:spcPts val="2786"/>
              </a:lnSpc>
              <a:spcBef>
                <a:spcPts val="0"/>
              </a:spcBef>
              <a:spcAft>
                <a:spcPts val="0"/>
              </a:spcAft>
            </a:pPr>
            <a:r>
              <a:rPr sz="2400" dirty="0">
                <a:solidFill>
                  <a:srgbClr val="000000"/>
                </a:solidFill>
                <a:latin typeface="WCGLMR+TrebuchetMS"/>
                <a:cs typeface="WCGLMR+TrebuchetMS"/>
              </a:rPr>
              <a:t>–</a:t>
            </a:r>
            <a:r>
              <a:rPr sz="2400" spc="642" dirty="0">
                <a:solidFill>
                  <a:srgbClr val="000000"/>
                </a:solidFill>
                <a:latin typeface="WCGLMR+TrebuchetMS"/>
                <a:cs typeface="WCGLMR+TrebuchetMS"/>
              </a:rPr>
              <a:t> </a:t>
            </a:r>
            <a:r>
              <a:rPr sz="2400" dirty="0">
                <a:solidFill>
                  <a:srgbClr val="000000"/>
                </a:solidFill>
                <a:latin typeface="WCGLMR+TrebuchetMS"/>
                <a:cs typeface="WCGLMR+TrebuchetMS"/>
              </a:rPr>
              <a:t>T: Thumb</a:t>
            </a:r>
          </a:p>
        </p:txBody>
      </p:sp>
      <p:sp>
        <p:nvSpPr>
          <p:cNvPr id="8" name="object 8"/>
          <p:cNvSpPr txBox="1"/>
          <p:nvPr/>
        </p:nvSpPr>
        <p:spPr>
          <a:xfrm>
            <a:off x="1780673" y="3613973"/>
            <a:ext cx="2398584" cy="811113"/>
          </a:xfrm>
          <a:prstGeom prst="rect">
            <a:avLst/>
          </a:prstGeom>
        </p:spPr>
        <p:txBody>
          <a:bodyPr vert="horz" wrap="square" lIns="0" tIns="0" rIns="0" bIns="0" rtlCol="0">
            <a:spAutoFit/>
          </a:bodyPr>
          <a:lstStyle/>
          <a:p>
            <a:pPr marL="0" marR="0">
              <a:lnSpc>
                <a:spcPts val="2786"/>
              </a:lnSpc>
              <a:spcBef>
                <a:spcPts val="0"/>
              </a:spcBef>
              <a:spcAft>
                <a:spcPts val="0"/>
              </a:spcAft>
            </a:pPr>
            <a:r>
              <a:rPr sz="2400" dirty="0">
                <a:solidFill>
                  <a:srgbClr val="000000"/>
                </a:solidFill>
                <a:latin typeface="WCGLMR+TrebuchetMS"/>
                <a:cs typeface="WCGLMR+TrebuchetMS"/>
              </a:rPr>
              <a:t>–</a:t>
            </a:r>
            <a:r>
              <a:rPr sz="2400" spc="646" dirty="0">
                <a:solidFill>
                  <a:srgbClr val="000000"/>
                </a:solidFill>
                <a:latin typeface="WCGLMR+TrebuchetMS"/>
                <a:cs typeface="WCGLMR+TrebuchetMS"/>
              </a:rPr>
              <a:t> </a:t>
            </a:r>
            <a:r>
              <a:rPr sz="2400" dirty="0">
                <a:solidFill>
                  <a:srgbClr val="000000"/>
                </a:solidFill>
                <a:latin typeface="WCGLMR+TrebuchetMS"/>
                <a:cs typeface="WCGLMR+TrebuchetMS"/>
              </a:rPr>
              <a:t>D: debugger</a:t>
            </a:r>
          </a:p>
        </p:txBody>
      </p:sp>
      <p:sp>
        <p:nvSpPr>
          <p:cNvPr id="9" name="object 9"/>
          <p:cNvSpPr txBox="1"/>
          <p:nvPr/>
        </p:nvSpPr>
        <p:spPr>
          <a:xfrm>
            <a:off x="1780673" y="4052885"/>
            <a:ext cx="2473991" cy="811113"/>
          </a:xfrm>
          <a:prstGeom prst="rect">
            <a:avLst/>
          </a:prstGeom>
        </p:spPr>
        <p:txBody>
          <a:bodyPr vert="horz" wrap="square" lIns="0" tIns="0" rIns="0" bIns="0" rtlCol="0">
            <a:spAutoFit/>
          </a:bodyPr>
          <a:lstStyle/>
          <a:p>
            <a:pPr marL="0" marR="0">
              <a:lnSpc>
                <a:spcPts val="2786"/>
              </a:lnSpc>
              <a:spcBef>
                <a:spcPts val="0"/>
              </a:spcBef>
              <a:spcAft>
                <a:spcPts val="0"/>
              </a:spcAft>
            </a:pPr>
            <a:r>
              <a:rPr sz="2400" dirty="0">
                <a:solidFill>
                  <a:srgbClr val="000000"/>
                </a:solidFill>
                <a:latin typeface="WCGLMR+TrebuchetMS"/>
                <a:cs typeface="WCGLMR+TrebuchetMS"/>
              </a:rPr>
              <a:t>–</a:t>
            </a:r>
            <a:r>
              <a:rPr sz="2400" spc="644" dirty="0">
                <a:solidFill>
                  <a:srgbClr val="000000"/>
                </a:solidFill>
                <a:latin typeface="WCGLMR+TrebuchetMS"/>
                <a:cs typeface="WCGLMR+TrebuchetMS"/>
              </a:rPr>
              <a:t> </a:t>
            </a:r>
            <a:r>
              <a:rPr sz="2400" dirty="0">
                <a:solidFill>
                  <a:srgbClr val="000000"/>
                </a:solidFill>
                <a:latin typeface="WCGLMR+TrebuchetMS"/>
                <a:cs typeface="WCGLMR+TrebuchetMS"/>
              </a:rPr>
              <a:t>M: Multiplier</a:t>
            </a:r>
          </a:p>
        </p:txBody>
      </p:sp>
      <p:sp>
        <p:nvSpPr>
          <p:cNvPr id="10" name="object 10"/>
          <p:cNvSpPr txBox="1"/>
          <p:nvPr/>
        </p:nvSpPr>
        <p:spPr>
          <a:xfrm>
            <a:off x="1780673" y="4491797"/>
            <a:ext cx="7457273" cy="2127849"/>
          </a:xfrm>
          <a:prstGeom prst="rect">
            <a:avLst/>
          </a:prstGeom>
        </p:spPr>
        <p:txBody>
          <a:bodyPr vert="horz" wrap="square" lIns="0" tIns="0" rIns="0" bIns="0" rtlCol="0">
            <a:spAutoFit/>
          </a:bodyPr>
          <a:lstStyle/>
          <a:p>
            <a:pPr marL="0" marR="0">
              <a:lnSpc>
                <a:spcPts val="2786"/>
              </a:lnSpc>
              <a:spcBef>
                <a:spcPts val="0"/>
              </a:spcBef>
              <a:spcAft>
                <a:spcPts val="0"/>
              </a:spcAft>
            </a:pPr>
            <a:r>
              <a:rPr sz="2400" dirty="0">
                <a:solidFill>
                  <a:srgbClr val="000000"/>
                </a:solidFill>
                <a:latin typeface="WCGLMR+TrebuchetMS"/>
                <a:cs typeface="WCGLMR+TrebuchetMS"/>
              </a:rPr>
              <a:t>–</a:t>
            </a:r>
            <a:r>
              <a:rPr sz="2400" spc="646" dirty="0">
                <a:solidFill>
                  <a:srgbClr val="000000"/>
                </a:solidFill>
                <a:latin typeface="WCGLMR+TrebuchetMS"/>
                <a:cs typeface="WCGLMR+TrebuchetMS"/>
              </a:rPr>
              <a:t> </a:t>
            </a:r>
            <a:r>
              <a:rPr sz="2400" dirty="0">
                <a:solidFill>
                  <a:srgbClr val="000000"/>
                </a:solidFill>
                <a:latin typeface="WCGLMR+TrebuchetMS"/>
                <a:cs typeface="WCGLMR+TrebuchetMS"/>
              </a:rPr>
              <a:t>I: EmbeddedICE</a:t>
            </a:r>
            <a:r>
              <a:rPr sz="2400" spc="14" dirty="0">
                <a:solidFill>
                  <a:srgbClr val="000000"/>
                </a:solidFill>
                <a:latin typeface="WCGLMR+TrebuchetMS"/>
                <a:cs typeface="WCGLMR+TrebuchetMS"/>
              </a:rPr>
              <a:t> </a:t>
            </a:r>
            <a:r>
              <a:rPr sz="2400" dirty="0">
                <a:solidFill>
                  <a:srgbClr val="000000"/>
                </a:solidFill>
                <a:latin typeface="WCGLMR+TrebuchetMS"/>
                <a:cs typeface="WCGLMR+TrebuchetMS"/>
              </a:rPr>
              <a:t>(built-in debugger hardware)</a:t>
            </a:r>
          </a:p>
          <a:p>
            <a:pPr marL="0" marR="0">
              <a:lnSpc>
                <a:spcPts val="2786"/>
              </a:lnSpc>
              <a:spcBef>
                <a:spcPts val="669"/>
              </a:spcBef>
              <a:spcAft>
                <a:spcPts val="0"/>
              </a:spcAft>
            </a:pPr>
            <a:r>
              <a:rPr sz="2400" dirty="0">
                <a:solidFill>
                  <a:srgbClr val="000000"/>
                </a:solidFill>
                <a:latin typeface="WCGLMR+TrebuchetMS"/>
                <a:cs typeface="WCGLMR+TrebuchetMS"/>
              </a:rPr>
              <a:t>–</a:t>
            </a:r>
            <a:r>
              <a:rPr sz="2400" spc="642" dirty="0">
                <a:solidFill>
                  <a:srgbClr val="000000"/>
                </a:solidFill>
                <a:latin typeface="WCGLMR+TrebuchetMS"/>
                <a:cs typeface="WCGLMR+TrebuchetMS"/>
              </a:rPr>
              <a:t> </a:t>
            </a:r>
            <a:r>
              <a:rPr sz="2400" dirty="0">
                <a:solidFill>
                  <a:srgbClr val="000000"/>
                </a:solidFill>
                <a:latin typeface="WCGLMR+TrebuchetMS"/>
                <a:cs typeface="WCGLMR+TrebuchetMS"/>
              </a:rPr>
              <a:t>E: Enhanced instruction</a:t>
            </a:r>
          </a:p>
          <a:p>
            <a:pPr marL="0" marR="0">
              <a:lnSpc>
                <a:spcPts val="2786"/>
              </a:lnSpc>
              <a:spcBef>
                <a:spcPts val="669"/>
              </a:spcBef>
              <a:spcAft>
                <a:spcPts val="0"/>
              </a:spcAft>
            </a:pPr>
            <a:r>
              <a:rPr sz="2400" dirty="0">
                <a:solidFill>
                  <a:srgbClr val="000000"/>
                </a:solidFill>
                <a:latin typeface="WCGLMR+TrebuchetMS"/>
                <a:cs typeface="WCGLMR+TrebuchetMS"/>
              </a:rPr>
              <a:t>–</a:t>
            </a:r>
            <a:r>
              <a:rPr sz="2400" spc="646" dirty="0">
                <a:solidFill>
                  <a:srgbClr val="000000"/>
                </a:solidFill>
                <a:latin typeface="WCGLMR+TrebuchetMS"/>
                <a:cs typeface="WCGLMR+TrebuchetMS"/>
              </a:rPr>
              <a:t> </a:t>
            </a:r>
            <a:r>
              <a:rPr sz="2400" dirty="0">
                <a:solidFill>
                  <a:srgbClr val="000000"/>
                </a:solidFill>
                <a:latin typeface="WCGLMR+TrebuchetMS"/>
                <a:cs typeface="WCGLMR+TrebuchetMS"/>
              </a:rPr>
              <a:t>J: Jazelle</a:t>
            </a:r>
            <a:r>
              <a:rPr sz="2400" spc="25" dirty="0">
                <a:solidFill>
                  <a:srgbClr val="000000"/>
                </a:solidFill>
                <a:latin typeface="WCGLMR+TrebuchetMS"/>
                <a:cs typeface="WCGLMR+TrebuchetMS"/>
              </a:rPr>
              <a:t> </a:t>
            </a:r>
            <a:r>
              <a:rPr sz="2400" dirty="0">
                <a:solidFill>
                  <a:srgbClr val="000000"/>
                </a:solidFill>
                <a:latin typeface="WCGLMR+TrebuchetMS"/>
                <a:cs typeface="WCGLMR+TrebuchetMS"/>
              </a:rPr>
              <a:t>(JVM)</a:t>
            </a:r>
          </a:p>
          <a:p>
            <a:pPr marL="0" marR="0">
              <a:lnSpc>
                <a:spcPts val="2786"/>
              </a:lnSpc>
              <a:spcBef>
                <a:spcPts val="669"/>
              </a:spcBef>
              <a:spcAft>
                <a:spcPts val="0"/>
              </a:spcAft>
            </a:pPr>
            <a:r>
              <a:rPr sz="2400" dirty="0">
                <a:solidFill>
                  <a:srgbClr val="000000"/>
                </a:solidFill>
                <a:latin typeface="WCGLMR+TrebuchetMS"/>
                <a:cs typeface="WCGLMR+TrebuchetMS"/>
              </a:rPr>
              <a:t>–</a:t>
            </a:r>
            <a:r>
              <a:rPr sz="2400" spc="642" dirty="0">
                <a:solidFill>
                  <a:srgbClr val="000000"/>
                </a:solidFill>
                <a:latin typeface="WCGLMR+TrebuchetMS"/>
                <a:cs typeface="WCGLMR+TrebuchetMS"/>
              </a:rPr>
              <a:t> </a:t>
            </a:r>
            <a:r>
              <a:rPr sz="2400" dirty="0">
                <a:solidFill>
                  <a:srgbClr val="000000"/>
                </a:solidFill>
                <a:latin typeface="WCGLMR+TrebuchetMS"/>
                <a:cs typeface="WCGLMR+TrebuchetMS"/>
              </a:rPr>
              <a:t>F: Floating-point</a:t>
            </a:r>
          </a:p>
        </p:txBody>
      </p:sp>
      <p:sp>
        <p:nvSpPr>
          <p:cNvPr id="11" name="object 11"/>
          <p:cNvSpPr txBox="1"/>
          <p:nvPr/>
        </p:nvSpPr>
        <p:spPr>
          <a:xfrm>
            <a:off x="1780673" y="6247444"/>
            <a:ext cx="8633673" cy="1176874"/>
          </a:xfrm>
          <a:prstGeom prst="rect">
            <a:avLst/>
          </a:prstGeom>
        </p:spPr>
        <p:txBody>
          <a:bodyPr vert="horz" wrap="square" lIns="0" tIns="0" rIns="0" bIns="0" rtlCol="0">
            <a:spAutoFit/>
          </a:bodyPr>
          <a:lstStyle/>
          <a:p>
            <a:pPr marL="0" marR="0">
              <a:lnSpc>
                <a:spcPts val="2786"/>
              </a:lnSpc>
              <a:spcBef>
                <a:spcPts val="0"/>
              </a:spcBef>
              <a:spcAft>
                <a:spcPts val="0"/>
              </a:spcAft>
            </a:pPr>
            <a:r>
              <a:rPr sz="2400" dirty="0">
                <a:solidFill>
                  <a:srgbClr val="000000"/>
                </a:solidFill>
                <a:latin typeface="WCGLMR+TrebuchetMS"/>
                <a:cs typeface="WCGLMR+TrebuchetMS"/>
              </a:rPr>
              <a:t>–</a:t>
            </a:r>
            <a:r>
              <a:rPr sz="2400" spc="646" dirty="0">
                <a:solidFill>
                  <a:srgbClr val="000000"/>
                </a:solidFill>
                <a:latin typeface="WCGLMR+TrebuchetMS"/>
                <a:cs typeface="WCGLMR+TrebuchetMS"/>
              </a:rPr>
              <a:t> </a:t>
            </a:r>
            <a:r>
              <a:rPr sz="2400" dirty="0">
                <a:solidFill>
                  <a:srgbClr val="000000"/>
                </a:solidFill>
                <a:latin typeface="WCGLMR+TrebuchetMS"/>
                <a:cs typeface="WCGLMR+TrebuchetMS"/>
              </a:rPr>
              <a:t>S: Synthesizible</a:t>
            </a:r>
            <a:r>
              <a:rPr sz="2400" spc="20" dirty="0">
                <a:solidFill>
                  <a:srgbClr val="000000"/>
                </a:solidFill>
                <a:latin typeface="WCGLMR+TrebuchetMS"/>
                <a:cs typeface="WCGLMR+TrebuchetMS"/>
              </a:rPr>
              <a:t> </a:t>
            </a:r>
            <a:r>
              <a:rPr sz="2400" dirty="0">
                <a:solidFill>
                  <a:srgbClr val="000000"/>
                </a:solidFill>
                <a:latin typeface="WCGLMR+TrebuchetMS"/>
                <a:cs typeface="WCGLMR+TrebuchetMS"/>
              </a:rPr>
              <a:t>version</a:t>
            </a:r>
            <a:r>
              <a:rPr sz="2400" spc="15" dirty="0">
                <a:solidFill>
                  <a:srgbClr val="000000"/>
                </a:solidFill>
                <a:latin typeface="WCGLMR+TrebuchetMS"/>
                <a:cs typeface="WCGLMR+TrebuchetMS"/>
              </a:rPr>
              <a:t> </a:t>
            </a:r>
            <a:r>
              <a:rPr sz="2400" dirty="0">
                <a:solidFill>
                  <a:srgbClr val="000000"/>
                </a:solidFill>
                <a:latin typeface="WCGLMR+TrebuchetMS"/>
                <a:cs typeface="WCGLMR+TrebuchetMS"/>
              </a:rPr>
              <a:t>(source</a:t>
            </a:r>
            <a:r>
              <a:rPr sz="2400" spc="18" dirty="0">
                <a:solidFill>
                  <a:srgbClr val="000000"/>
                </a:solidFill>
                <a:latin typeface="WCGLMR+TrebuchetMS"/>
                <a:cs typeface="WCGLMR+TrebuchetMS"/>
              </a:rPr>
              <a:t> </a:t>
            </a:r>
            <a:r>
              <a:rPr sz="2400" dirty="0">
                <a:solidFill>
                  <a:srgbClr val="000000"/>
                </a:solidFill>
                <a:latin typeface="WCGLMR+TrebuchetMS"/>
                <a:cs typeface="WCGLMR+TrebuchetMS"/>
              </a:rPr>
              <a:t>code version</a:t>
            </a:r>
            <a:r>
              <a:rPr sz="2400" spc="15" dirty="0">
                <a:solidFill>
                  <a:srgbClr val="000000"/>
                </a:solidFill>
                <a:latin typeface="WCGLMR+TrebuchetMS"/>
                <a:cs typeface="WCGLMR+TrebuchetMS"/>
              </a:rPr>
              <a:t> </a:t>
            </a:r>
            <a:r>
              <a:rPr sz="2400" dirty="0">
                <a:solidFill>
                  <a:srgbClr val="000000"/>
                </a:solidFill>
                <a:latin typeface="WCGLMR+TrebuchetMS"/>
                <a:cs typeface="WCGLMR+TrebuchetMS"/>
              </a:rPr>
              <a:t>for EDA</a:t>
            </a:r>
          </a:p>
          <a:p>
            <a:pPr marL="285750" marR="0">
              <a:lnSpc>
                <a:spcPts val="2786"/>
              </a:lnSpc>
              <a:spcBef>
                <a:spcPts val="93"/>
              </a:spcBef>
              <a:spcAft>
                <a:spcPts val="0"/>
              </a:spcAft>
            </a:pPr>
            <a:r>
              <a:rPr sz="2400" dirty="0">
                <a:solidFill>
                  <a:srgbClr val="000000"/>
                </a:solidFill>
                <a:latin typeface="WCGLMR+TrebuchetMS"/>
                <a:cs typeface="WCGLMR+TrebuchetMS"/>
              </a:rPr>
              <a:t>tools)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450156" y="346202"/>
            <a:ext cx="9468681" cy="68580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1323473" y="707033"/>
            <a:ext cx="5808860" cy="1081189"/>
          </a:xfrm>
          <a:prstGeom prst="rect">
            <a:avLst/>
          </a:prstGeom>
        </p:spPr>
        <p:txBody>
          <a:bodyPr vert="horz" wrap="square" lIns="0" tIns="0" rIns="0" bIns="0" rtlCol="0">
            <a:spAutoFit/>
          </a:bodyPr>
          <a:lstStyle/>
          <a:p>
            <a:pPr marL="0" marR="0">
              <a:lnSpc>
                <a:spcPts val="3713"/>
              </a:lnSpc>
              <a:spcBef>
                <a:spcPts val="0"/>
              </a:spcBef>
              <a:spcAft>
                <a:spcPts val="0"/>
              </a:spcAft>
            </a:pPr>
            <a:r>
              <a:rPr sz="3200" b="1" dirty="0">
                <a:solidFill>
                  <a:srgbClr val="000000"/>
                </a:solidFill>
                <a:latin typeface="IWQBDU+TrebuchetMS-Bold"/>
                <a:cs typeface="IWQBDU+TrebuchetMS-Bold"/>
              </a:rPr>
              <a:t>Popular ARM architectures</a:t>
            </a:r>
          </a:p>
        </p:txBody>
      </p:sp>
      <p:sp>
        <p:nvSpPr>
          <p:cNvPr id="4" name="object 4"/>
          <p:cNvSpPr txBox="1"/>
          <p:nvPr/>
        </p:nvSpPr>
        <p:spPr>
          <a:xfrm>
            <a:off x="1323473" y="1455295"/>
            <a:ext cx="2508361" cy="423193"/>
          </a:xfrm>
          <a:prstGeom prst="rect">
            <a:avLst/>
          </a:prstGeom>
        </p:spPr>
        <p:txBody>
          <a:bodyPr vert="horz" wrap="square" lIns="0" tIns="0" rIns="0" bIns="0" rtlCol="0">
            <a:spAutoFit/>
          </a:bodyPr>
          <a:lstStyle/>
          <a:p>
            <a:pPr marL="0" marR="0">
              <a:lnSpc>
                <a:spcPts val="3253"/>
              </a:lnSpc>
              <a:spcBef>
                <a:spcPts val="0"/>
              </a:spcBef>
              <a:spcAft>
                <a:spcPts val="0"/>
              </a:spcAft>
            </a:pPr>
            <a:r>
              <a:rPr sz="2800" dirty="0">
                <a:solidFill>
                  <a:srgbClr val="000000"/>
                </a:solidFill>
                <a:latin typeface="WCGLMR+TrebuchetMS"/>
                <a:cs typeface="WCGLMR+TrebuchetMS"/>
              </a:rPr>
              <a:t>•</a:t>
            </a:r>
            <a:r>
              <a:rPr sz="2800" spc="385" dirty="0">
                <a:solidFill>
                  <a:srgbClr val="000000"/>
                </a:solidFill>
                <a:latin typeface="WCGLMR+TrebuchetMS"/>
                <a:cs typeface="WCGLMR+TrebuchetMS"/>
              </a:rPr>
              <a:t> </a:t>
            </a:r>
            <a:r>
              <a:rPr sz="2800" dirty="0">
                <a:solidFill>
                  <a:srgbClr val="FF0000"/>
                </a:solidFill>
                <a:latin typeface="WCGLMR+TrebuchetMS"/>
                <a:cs typeface="WCGLMR+TrebuchetMS"/>
              </a:rPr>
              <a:t>ARM7TDMI</a:t>
            </a:r>
          </a:p>
        </p:txBody>
      </p:sp>
      <p:sp>
        <p:nvSpPr>
          <p:cNvPr id="5" name="object 5"/>
          <p:cNvSpPr txBox="1"/>
          <p:nvPr/>
        </p:nvSpPr>
        <p:spPr>
          <a:xfrm>
            <a:off x="1780673" y="1953576"/>
            <a:ext cx="7032898" cy="1250025"/>
          </a:xfrm>
          <a:prstGeom prst="rect">
            <a:avLst/>
          </a:prstGeom>
        </p:spPr>
        <p:txBody>
          <a:bodyPr vert="horz" wrap="square" lIns="0" tIns="0" rIns="0" bIns="0" rtlCol="0">
            <a:spAutoFit/>
          </a:bodyPr>
          <a:lstStyle/>
          <a:p>
            <a:pPr marL="0" marR="0">
              <a:lnSpc>
                <a:spcPts val="2786"/>
              </a:lnSpc>
              <a:spcBef>
                <a:spcPts val="0"/>
              </a:spcBef>
              <a:spcAft>
                <a:spcPts val="0"/>
              </a:spcAft>
            </a:pPr>
            <a:r>
              <a:rPr sz="2400" dirty="0">
                <a:solidFill>
                  <a:srgbClr val="000000"/>
                </a:solidFill>
                <a:latin typeface="WCGLMR+TrebuchetMS"/>
                <a:cs typeface="WCGLMR+TrebuchetMS"/>
              </a:rPr>
              <a:t>–</a:t>
            </a:r>
            <a:r>
              <a:rPr sz="2400" spc="646" dirty="0">
                <a:solidFill>
                  <a:srgbClr val="000000"/>
                </a:solidFill>
                <a:latin typeface="WCGLMR+TrebuchetMS"/>
                <a:cs typeface="WCGLMR+TrebuchetMS"/>
              </a:rPr>
              <a:t> </a:t>
            </a:r>
            <a:r>
              <a:rPr sz="2400" dirty="0">
                <a:solidFill>
                  <a:srgbClr val="000000"/>
                </a:solidFill>
                <a:latin typeface="WCGLMR+TrebuchetMS"/>
                <a:cs typeface="WCGLMR+TrebuchetMS"/>
              </a:rPr>
              <a:t>3 pipeline</a:t>
            </a:r>
            <a:r>
              <a:rPr sz="2400" spc="20" dirty="0">
                <a:solidFill>
                  <a:srgbClr val="000000"/>
                </a:solidFill>
                <a:latin typeface="WCGLMR+TrebuchetMS"/>
                <a:cs typeface="WCGLMR+TrebuchetMS"/>
              </a:rPr>
              <a:t> </a:t>
            </a:r>
            <a:r>
              <a:rPr sz="2400" dirty="0">
                <a:solidFill>
                  <a:srgbClr val="000000"/>
                </a:solidFill>
                <a:latin typeface="WCGLMR+TrebuchetMS"/>
                <a:cs typeface="WCGLMR+TrebuchetMS"/>
              </a:rPr>
              <a:t>stages (fetch/decode/execute)</a:t>
            </a:r>
          </a:p>
          <a:p>
            <a:pPr marL="0" marR="0">
              <a:lnSpc>
                <a:spcPts val="2786"/>
              </a:lnSpc>
              <a:spcBef>
                <a:spcPts val="669"/>
              </a:spcBef>
              <a:spcAft>
                <a:spcPts val="0"/>
              </a:spcAft>
            </a:pPr>
            <a:r>
              <a:rPr sz="2400" dirty="0">
                <a:solidFill>
                  <a:srgbClr val="000000"/>
                </a:solidFill>
                <a:latin typeface="WCGLMR+TrebuchetMS"/>
                <a:cs typeface="WCGLMR+TrebuchetMS"/>
              </a:rPr>
              <a:t>–</a:t>
            </a:r>
            <a:r>
              <a:rPr sz="2400" spc="642" dirty="0">
                <a:solidFill>
                  <a:srgbClr val="000000"/>
                </a:solidFill>
                <a:latin typeface="WCGLMR+TrebuchetMS"/>
                <a:cs typeface="WCGLMR+TrebuchetMS"/>
              </a:rPr>
              <a:t> </a:t>
            </a:r>
            <a:r>
              <a:rPr sz="2400" dirty="0">
                <a:solidFill>
                  <a:srgbClr val="000000"/>
                </a:solidFill>
                <a:latin typeface="WCGLMR+TrebuchetMS"/>
                <a:cs typeface="WCGLMR+TrebuchetMS"/>
              </a:rPr>
              <a:t>High code density/low</a:t>
            </a:r>
            <a:r>
              <a:rPr sz="2400" spc="14" dirty="0">
                <a:solidFill>
                  <a:srgbClr val="000000"/>
                </a:solidFill>
                <a:latin typeface="WCGLMR+TrebuchetMS"/>
                <a:cs typeface="WCGLMR+TrebuchetMS"/>
              </a:rPr>
              <a:t> </a:t>
            </a:r>
            <a:r>
              <a:rPr sz="2400" dirty="0">
                <a:solidFill>
                  <a:srgbClr val="000000"/>
                </a:solidFill>
                <a:latin typeface="WCGLMR+TrebuchetMS"/>
                <a:cs typeface="WCGLMR+TrebuchetMS"/>
              </a:rPr>
              <a:t>power consumption</a:t>
            </a:r>
          </a:p>
        </p:txBody>
      </p:sp>
      <p:sp>
        <p:nvSpPr>
          <p:cNvPr id="6" name="object 6"/>
          <p:cNvSpPr txBox="1"/>
          <p:nvPr/>
        </p:nvSpPr>
        <p:spPr>
          <a:xfrm>
            <a:off x="1780673" y="2831400"/>
            <a:ext cx="7763887" cy="1176873"/>
          </a:xfrm>
          <a:prstGeom prst="rect">
            <a:avLst/>
          </a:prstGeom>
        </p:spPr>
        <p:txBody>
          <a:bodyPr vert="horz" wrap="square" lIns="0" tIns="0" rIns="0" bIns="0" rtlCol="0">
            <a:spAutoFit/>
          </a:bodyPr>
          <a:lstStyle/>
          <a:p>
            <a:pPr marL="0" marR="0">
              <a:lnSpc>
                <a:spcPts val="2786"/>
              </a:lnSpc>
              <a:spcBef>
                <a:spcPts val="0"/>
              </a:spcBef>
              <a:spcAft>
                <a:spcPts val="0"/>
              </a:spcAft>
            </a:pPr>
            <a:r>
              <a:rPr sz="2400" dirty="0">
                <a:solidFill>
                  <a:srgbClr val="000000"/>
                </a:solidFill>
                <a:latin typeface="WCGLMR+TrebuchetMS"/>
                <a:cs typeface="WCGLMR+TrebuchetMS"/>
              </a:rPr>
              <a:t>–</a:t>
            </a:r>
            <a:r>
              <a:rPr sz="2400" spc="646" dirty="0">
                <a:solidFill>
                  <a:srgbClr val="000000"/>
                </a:solidFill>
                <a:latin typeface="WCGLMR+TrebuchetMS"/>
                <a:cs typeface="WCGLMR+TrebuchetMS"/>
              </a:rPr>
              <a:t> </a:t>
            </a:r>
            <a:r>
              <a:rPr sz="2400" dirty="0">
                <a:solidFill>
                  <a:srgbClr val="000000"/>
                </a:solidFill>
                <a:latin typeface="WCGLMR+TrebuchetMS"/>
                <a:cs typeface="WCGLMR+TrebuchetMS"/>
              </a:rPr>
              <a:t>One</a:t>
            </a:r>
            <a:r>
              <a:rPr sz="2400" spc="-10" dirty="0">
                <a:solidFill>
                  <a:srgbClr val="000000"/>
                </a:solidFill>
                <a:latin typeface="WCGLMR+TrebuchetMS"/>
                <a:cs typeface="WCGLMR+TrebuchetMS"/>
              </a:rPr>
              <a:t> </a:t>
            </a:r>
            <a:r>
              <a:rPr sz="2400" dirty="0">
                <a:solidFill>
                  <a:srgbClr val="000000"/>
                </a:solidFill>
                <a:latin typeface="WCGLMR+TrebuchetMS"/>
                <a:cs typeface="WCGLMR+TrebuchetMS"/>
              </a:rPr>
              <a:t>of the most used ARM-version</a:t>
            </a:r>
            <a:r>
              <a:rPr sz="2400" spc="15" dirty="0">
                <a:solidFill>
                  <a:srgbClr val="000000"/>
                </a:solidFill>
                <a:latin typeface="WCGLMR+TrebuchetMS"/>
                <a:cs typeface="WCGLMR+TrebuchetMS"/>
              </a:rPr>
              <a:t> </a:t>
            </a:r>
            <a:r>
              <a:rPr sz="2400" dirty="0">
                <a:solidFill>
                  <a:srgbClr val="000000"/>
                </a:solidFill>
                <a:latin typeface="WCGLMR+TrebuchetMS"/>
                <a:cs typeface="WCGLMR+TrebuchetMS"/>
              </a:rPr>
              <a:t>(for low-end</a:t>
            </a:r>
          </a:p>
          <a:p>
            <a:pPr marL="285750" marR="0">
              <a:lnSpc>
                <a:spcPts val="2786"/>
              </a:lnSpc>
              <a:spcBef>
                <a:spcPts val="93"/>
              </a:spcBef>
              <a:spcAft>
                <a:spcPts val="0"/>
              </a:spcAft>
            </a:pPr>
            <a:r>
              <a:rPr sz="2400" dirty="0">
                <a:solidFill>
                  <a:srgbClr val="000000"/>
                </a:solidFill>
                <a:latin typeface="WCGLMR+TrebuchetMS"/>
                <a:cs typeface="WCGLMR+TrebuchetMS"/>
              </a:rPr>
              <a:t>systems)</a:t>
            </a:r>
          </a:p>
        </p:txBody>
      </p:sp>
      <p:sp>
        <p:nvSpPr>
          <p:cNvPr id="7" name="object 7"/>
          <p:cNvSpPr txBox="1"/>
          <p:nvPr/>
        </p:nvSpPr>
        <p:spPr>
          <a:xfrm>
            <a:off x="1780673" y="3636071"/>
            <a:ext cx="8353147" cy="1176873"/>
          </a:xfrm>
          <a:prstGeom prst="rect">
            <a:avLst/>
          </a:prstGeom>
        </p:spPr>
        <p:txBody>
          <a:bodyPr vert="horz" wrap="square" lIns="0" tIns="0" rIns="0" bIns="0" rtlCol="0">
            <a:spAutoFit/>
          </a:bodyPr>
          <a:lstStyle/>
          <a:p>
            <a:pPr marL="0" marR="0">
              <a:lnSpc>
                <a:spcPts val="2786"/>
              </a:lnSpc>
              <a:spcBef>
                <a:spcPts val="0"/>
              </a:spcBef>
              <a:spcAft>
                <a:spcPts val="0"/>
              </a:spcAft>
            </a:pPr>
            <a:r>
              <a:rPr sz="2400" dirty="0">
                <a:solidFill>
                  <a:srgbClr val="000000"/>
                </a:solidFill>
                <a:latin typeface="WCGLMR+TrebuchetMS"/>
                <a:cs typeface="WCGLMR+TrebuchetMS"/>
              </a:rPr>
              <a:t>–</a:t>
            </a:r>
            <a:r>
              <a:rPr sz="2400" spc="646" dirty="0">
                <a:solidFill>
                  <a:srgbClr val="000000"/>
                </a:solidFill>
                <a:latin typeface="WCGLMR+TrebuchetMS"/>
                <a:cs typeface="WCGLMR+TrebuchetMS"/>
              </a:rPr>
              <a:t> </a:t>
            </a:r>
            <a:r>
              <a:rPr sz="2400" dirty="0">
                <a:solidFill>
                  <a:srgbClr val="000000"/>
                </a:solidFill>
                <a:latin typeface="WCGLMR+TrebuchetMS"/>
                <a:cs typeface="WCGLMR+TrebuchetMS"/>
              </a:rPr>
              <a:t>All ARM cores after ARM7TDMI</a:t>
            </a:r>
            <a:r>
              <a:rPr sz="2400" spc="-10" dirty="0">
                <a:solidFill>
                  <a:srgbClr val="000000"/>
                </a:solidFill>
                <a:latin typeface="WCGLMR+TrebuchetMS"/>
                <a:cs typeface="WCGLMR+TrebuchetMS"/>
              </a:rPr>
              <a:t> </a:t>
            </a:r>
            <a:r>
              <a:rPr sz="2400" dirty="0">
                <a:solidFill>
                  <a:srgbClr val="000000"/>
                </a:solidFill>
                <a:latin typeface="WCGLMR+TrebuchetMS"/>
                <a:cs typeface="WCGLMR+TrebuchetMS"/>
              </a:rPr>
              <a:t>include TDMI even if</a:t>
            </a:r>
          </a:p>
          <a:p>
            <a:pPr marL="285750" marR="0">
              <a:lnSpc>
                <a:spcPts val="2786"/>
              </a:lnSpc>
              <a:spcBef>
                <a:spcPts val="93"/>
              </a:spcBef>
              <a:spcAft>
                <a:spcPts val="0"/>
              </a:spcAft>
            </a:pPr>
            <a:r>
              <a:rPr sz="2400" dirty="0">
                <a:solidFill>
                  <a:srgbClr val="000000"/>
                </a:solidFill>
                <a:latin typeface="WCGLMR+TrebuchetMS"/>
                <a:cs typeface="WCGLMR+TrebuchetMS"/>
              </a:rPr>
              <a:t>they do not include</a:t>
            </a:r>
            <a:r>
              <a:rPr sz="2400" spc="12" dirty="0">
                <a:solidFill>
                  <a:srgbClr val="000000"/>
                </a:solidFill>
                <a:latin typeface="WCGLMR+TrebuchetMS"/>
                <a:cs typeface="WCGLMR+TrebuchetMS"/>
              </a:rPr>
              <a:t> </a:t>
            </a:r>
            <a:r>
              <a:rPr sz="2400" dirty="0">
                <a:solidFill>
                  <a:srgbClr val="000000"/>
                </a:solidFill>
                <a:latin typeface="WCGLMR+TrebuchetMS"/>
                <a:cs typeface="WCGLMR+TrebuchetMS"/>
              </a:rPr>
              <a:t>TDMI in their labels</a:t>
            </a:r>
          </a:p>
        </p:txBody>
      </p:sp>
      <p:sp>
        <p:nvSpPr>
          <p:cNvPr id="8" name="object 8"/>
          <p:cNvSpPr txBox="1"/>
          <p:nvPr/>
        </p:nvSpPr>
        <p:spPr>
          <a:xfrm>
            <a:off x="1323473" y="4454528"/>
            <a:ext cx="2507114" cy="946593"/>
          </a:xfrm>
          <a:prstGeom prst="rect">
            <a:avLst/>
          </a:prstGeom>
        </p:spPr>
        <p:txBody>
          <a:bodyPr vert="horz" wrap="square" lIns="0" tIns="0" rIns="0" bIns="0" rtlCol="0">
            <a:spAutoFit/>
          </a:bodyPr>
          <a:lstStyle/>
          <a:p>
            <a:pPr marL="0" marR="0">
              <a:lnSpc>
                <a:spcPts val="3253"/>
              </a:lnSpc>
              <a:spcBef>
                <a:spcPts val="0"/>
              </a:spcBef>
              <a:spcAft>
                <a:spcPts val="0"/>
              </a:spcAft>
            </a:pPr>
            <a:r>
              <a:rPr sz="2800" dirty="0">
                <a:solidFill>
                  <a:srgbClr val="000000"/>
                </a:solidFill>
                <a:latin typeface="WCGLMR+TrebuchetMS"/>
                <a:cs typeface="WCGLMR+TrebuchetMS"/>
              </a:rPr>
              <a:t>•</a:t>
            </a:r>
            <a:r>
              <a:rPr sz="2800" spc="386" dirty="0">
                <a:solidFill>
                  <a:srgbClr val="000000"/>
                </a:solidFill>
                <a:latin typeface="WCGLMR+TrebuchetMS"/>
                <a:cs typeface="WCGLMR+TrebuchetMS"/>
              </a:rPr>
              <a:t> </a:t>
            </a:r>
            <a:r>
              <a:rPr sz="2800" dirty="0">
                <a:solidFill>
                  <a:srgbClr val="000000"/>
                </a:solidFill>
                <a:latin typeface="WCGLMR+TrebuchetMS"/>
                <a:cs typeface="WCGLMR+TrebuchetMS"/>
              </a:rPr>
              <a:t>ARM9TDMI</a:t>
            </a:r>
          </a:p>
        </p:txBody>
      </p:sp>
      <p:sp>
        <p:nvSpPr>
          <p:cNvPr id="9" name="object 9"/>
          <p:cNvSpPr txBox="1"/>
          <p:nvPr/>
        </p:nvSpPr>
        <p:spPr>
          <a:xfrm>
            <a:off x="1780673" y="4952807"/>
            <a:ext cx="3871147" cy="811113"/>
          </a:xfrm>
          <a:prstGeom prst="rect">
            <a:avLst/>
          </a:prstGeom>
        </p:spPr>
        <p:txBody>
          <a:bodyPr vert="horz" wrap="square" lIns="0" tIns="0" rIns="0" bIns="0" rtlCol="0">
            <a:spAutoFit/>
          </a:bodyPr>
          <a:lstStyle/>
          <a:p>
            <a:pPr marL="0" marR="0">
              <a:lnSpc>
                <a:spcPts val="2786"/>
              </a:lnSpc>
              <a:spcBef>
                <a:spcPts val="0"/>
              </a:spcBef>
              <a:spcAft>
                <a:spcPts val="0"/>
              </a:spcAft>
            </a:pPr>
            <a:r>
              <a:rPr sz="2400" dirty="0">
                <a:solidFill>
                  <a:srgbClr val="000000"/>
                </a:solidFill>
                <a:latin typeface="WCGLMR+TrebuchetMS"/>
                <a:cs typeface="WCGLMR+TrebuchetMS"/>
              </a:rPr>
              <a:t>–</a:t>
            </a:r>
            <a:r>
              <a:rPr sz="2400" spc="644" dirty="0">
                <a:solidFill>
                  <a:srgbClr val="000000"/>
                </a:solidFill>
                <a:latin typeface="WCGLMR+TrebuchetMS"/>
                <a:cs typeface="WCGLMR+TrebuchetMS"/>
              </a:rPr>
              <a:t> </a:t>
            </a:r>
            <a:r>
              <a:rPr sz="2400" dirty="0">
                <a:solidFill>
                  <a:srgbClr val="000000"/>
                </a:solidFill>
                <a:latin typeface="WCGLMR+TrebuchetMS"/>
                <a:cs typeface="WCGLMR+TrebuchetMS"/>
              </a:rPr>
              <a:t>Compatible with ARM7</a:t>
            </a:r>
          </a:p>
        </p:txBody>
      </p:sp>
      <p:sp>
        <p:nvSpPr>
          <p:cNvPr id="10" name="object 10"/>
          <p:cNvSpPr txBox="1"/>
          <p:nvPr/>
        </p:nvSpPr>
        <p:spPr>
          <a:xfrm>
            <a:off x="1780673" y="5391719"/>
            <a:ext cx="8006643" cy="1250025"/>
          </a:xfrm>
          <a:prstGeom prst="rect">
            <a:avLst/>
          </a:prstGeom>
        </p:spPr>
        <p:txBody>
          <a:bodyPr vert="horz" wrap="square" lIns="0" tIns="0" rIns="0" bIns="0" rtlCol="0">
            <a:spAutoFit/>
          </a:bodyPr>
          <a:lstStyle/>
          <a:p>
            <a:pPr marL="0" marR="0">
              <a:lnSpc>
                <a:spcPts val="2786"/>
              </a:lnSpc>
              <a:spcBef>
                <a:spcPts val="0"/>
              </a:spcBef>
              <a:spcAft>
                <a:spcPts val="0"/>
              </a:spcAft>
            </a:pPr>
            <a:r>
              <a:rPr sz="2400" dirty="0">
                <a:solidFill>
                  <a:srgbClr val="000000"/>
                </a:solidFill>
                <a:latin typeface="WCGLMR+TrebuchetMS"/>
                <a:cs typeface="WCGLMR+TrebuchetMS"/>
              </a:rPr>
              <a:t>–</a:t>
            </a:r>
            <a:r>
              <a:rPr sz="2400" spc="646" dirty="0">
                <a:solidFill>
                  <a:srgbClr val="000000"/>
                </a:solidFill>
                <a:latin typeface="WCGLMR+TrebuchetMS"/>
                <a:cs typeface="WCGLMR+TrebuchetMS"/>
              </a:rPr>
              <a:t> </a:t>
            </a:r>
            <a:r>
              <a:rPr sz="2400" dirty="0">
                <a:solidFill>
                  <a:srgbClr val="000000"/>
                </a:solidFill>
                <a:latin typeface="WCGLMR+TrebuchetMS"/>
                <a:cs typeface="WCGLMR+TrebuchetMS"/>
              </a:rPr>
              <a:t>5 stages</a:t>
            </a:r>
            <a:r>
              <a:rPr sz="2400" spc="10" dirty="0">
                <a:solidFill>
                  <a:srgbClr val="000000"/>
                </a:solidFill>
                <a:latin typeface="WCGLMR+TrebuchetMS"/>
                <a:cs typeface="WCGLMR+TrebuchetMS"/>
              </a:rPr>
              <a:t> </a:t>
            </a:r>
            <a:r>
              <a:rPr sz="2400" dirty="0">
                <a:solidFill>
                  <a:srgbClr val="000000"/>
                </a:solidFill>
                <a:latin typeface="WCGLMR+TrebuchetMS"/>
                <a:cs typeface="WCGLMR+TrebuchetMS"/>
              </a:rPr>
              <a:t>(fetch/decode/execute/memory/write)</a:t>
            </a:r>
          </a:p>
          <a:p>
            <a:pPr marL="0" marR="0">
              <a:lnSpc>
                <a:spcPts val="2786"/>
              </a:lnSpc>
              <a:spcBef>
                <a:spcPts val="669"/>
              </a:spcBef>
              <a:spcAft>
                <a:spcPts val="0"/>
              </a:spcAft>
            </a:pPr>
            <a:r>
              <a:rPr sz="2400" dirty="0">
                <a:solidFill>
                  <a:srgbClr val="000000"/>
                </a:solidFill>
                <a:latin typeface="WCGLMR+TrebuchetMS"/>
                <a:cs typeface="WCGLMR+TrebuchetMS"/>
              </a:rPr>
              <a:t>–</a:t>
            </a:r>
            <a:r>
              <a:rPr sz="2400" spc="644" dirty="0">
                <a:solidFill>
                  <a:srgbClr val="000000"/>
                </a:solidFill>
                <a:latin typeface="WCGLMR+TrebuchetMS"/>
                <a:cs typeface="WCGLMR+TrebuchetMS"/>
              </a:rPr>
              <a:t> </a:t>
            </a:r>
            <a:r>
              <a:rPr sz="2400" dirty="0">
                <a:solidFill>
                  <a:srgbClr val="000000"/>
                </a:solidFill>
                <a:latin typeface="WCGLMR+TrebuchetMS"/>
                <a:cs typeface="WCGLMR+TrebuchetMS"/>
              </a:rPr>
              <a:t>Separate instruction and data cache</a:t>
            </a:r>
          </a:p>
        </p:txBody>
      </p:sp>
      <p:sp>
        <p:nvSpPr>
          <p:cNvPr id="11" name="object 11"/>
          <p:cNvSpPr txBox="1"/>
          <p:nvPr/>
        </p:nvSpPr>
        <p:spPr>
          <a:xfrm>
            <a:off x="1323473" y="6283328"/>
            <a:ext cx="1918886" cy="946593"/>
          </a:xfrm>
          <a:prstGeom prst="rect">
            <a:avLst/>
          </a:prstGeom>
        </p:spPr>
        <p:txBody>
          <a:bodyPr vert="horz" wrap="square" lIns="0" tIns="0" rIns="0" bIns="0" rtlCol="0">
            <a:spAutoFit/>
          </a:bodyPr>
          <a:lstStyle/>
          <a:p>
            <a:pPr marL="0" marR="0">
              <a:lnSpc>
                <a:spcPts val="3253"/>
              </a:lnSpc>
              <a:spcBef>
                <a:spcPts val="0"/>
              </a:spcBef>
              <a:spcAft>
                <a:spcPts val="0"/>
              </a:spcAft>
            </a:pPr>
            <a:r>
              <a:rPr sz="2800" dirty="0">
                <a:solidFill>
                  <a:srgbClr val="000000"/>
                </a:solidFill>
                <a:latin typeface="WCGLMR+TrebuchetMS"/>
                <a:cs typeface="WCGLMR+TrebuchetMS"/>
              </a:rPr>
              <a:t>•</a:t>
            </a:r>
            <a:r>
              <a:rPr sz="2800" spc="385" dirty="0">
                <a:solidFill>
                  <a:srgbClr val="000000"/>
                </a:solidFill>
                <a:latin typeface="WCGLMR+TrebuchetMS"/>
                <a:cs typeface="WCGLMR+TrebuchetMS"/>
              </a:rPr>
              <a:t> </a:t>
            </a:r>
            <a:r>
              <a:rPr sz="2800" dirty="0">
                <a:solidFill>
                  <a:srgbClr val="000000"/>
                </a:solidFill>
                <a:latin typeface="WCGLMR+TrebuchetMS"/>
                <a:cs typeface="WCGLMR+TrebuchetMS"/>
              </a:rPr>
              <a:t>ARM11</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774839" y="346202"/>
            <a:ext cx="9143998" cy="68580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1323473" y="707033"/>
            <a:ext cx="5067654" cy="1081189"/>
          </a:xfrm>
          <a:prstGeom prst="rect">
            <a:avLst/>
          </a:prstGeom>
        </p:spPr>
        <p:txBody>
          <a:bodyPr vert="horz" wrap="square" lIns="0" tIns="0" rIns="0" bIns="0" rtlCol="0">
            <a:spAutoFit/>
          </a:bodyPr>
          <a:lstStyle/>
          <a:p>
            <a:pPr marL="0" marR="0">
              <a:lnSpc>
                <a:spcPts val="3713"/>
              </a:lnSpc>
              <a:spcBef>
                <a:spcPts val="0"/>
              </a:spcBef>
              <a:spcAft>
                <a:spcPts val="0"/>
              </a:spcAft>
            </a:pPr>
            <a:r>
              <a:rPr sz="3200" b="1" dirty="0">
                <a:solidFill>
                  <a:srgbClr val="000000"/>
                </a:solidFill>
                <a:latin typeface="IWQBDU+TrebuchetMS-Bold"/>
                <a:cs typeface="IWQBDU+TrebuchetMS-Bold"/>
              </a:rPr>
              <a:t>ARM</a:t>
            </a:r>
            <a:r>
              <a:rPr sz="3200" b="1" spc="-10" dirty="0">
                <a:solidFill>
                  <a:srgbClr val="000000"/>
                </a:solidFill>
                <a:latin typeface="IWQBDU+TrebuchetMS-Bold"/>
                <a:cs typeface="IWQBDU+TrebuchetMS-Bold"/>
              </a:rPr>
              <a:t> </a:t>
            </a:r>
            <a:r>
              <a:rPr sz="3200" b="1" dirty="0">
                <a:solidFill>
                  <a:srgbClr val="000000"/>
                </a:solidFill>
                <a:latin typeface="IWQBDU+TrebuchetMS-Bold"/>
                <a:cs typeface="IWQBDU+TrebuchetMS-Bold"/>
              </a:rPr>
              <a:t>family</a:t>
            </a:r>
            <a:r>
              <a:rPr sz="3200" b="1" spc="11" dirty="0">
                <a:solidFill>
                  <a:srgbClr val="000000"/>
                </a:solidFill>
                <a:latin typeface="IWQBDU+TrebuchetMS-Bold"/>
                <a:cs typeface="IWQBDU+TrebuchetMS-Bold"/>
              </a:rPr>
              <a:t> </a:t>
            </a:r>
            <a:r>
              <a:rPr sz="3200" b="1" dirty="0">
                <a:solidFill>
                  <a:srgbClr val="000000"/>
                </a:solidFill>
                <a:latin typeface="IWQBDU+TrebuchetMS-Bold"/>
                <a:cs typeface="IWQBDU+TrebuchetMS-Bold"/>
              </a:rPr>
              <a:t>comparison</a:t>
            </a:r>
          </a:p>
        </p:txBody>
      </p:sp>
      <p:sp>
        <p:nvSpPr>
          <p:cNvPr id="4" name="object 4"/>
          <p:cNvSpPr txBox="1"/>
          <p:nvPr/>
        </p:nvSpPr>
        <p:spPr>
          <a:xfrm>
            <a:off x="1320426" y="1752410"/>
            <a:ext cx="787598" cy="598289"/>
          </a:xfrm>
          <a:prstGeom prst="rect">
            <a:avLst/>
          </a:prstGeom>
        </p:spPr>
        <p:txBody>
          <a:bodyPr vert="horz" wrap="square" lIns="0" tIns="0" rIns="0" bIns="0" rtlCol="0">
            <a:spAutoFit/>
          </a:bodyPr>
          <a:lstStyle/>
          <a:p>
            <a:pPr marL="0" marR="0">
              <a:lnSpc>
                <a:spcPts val="2010"/>
              </a:lnSpc>
              <a:spcBef>
                <a:spcPts val="0"/>
              </a:spcBef>
              <a:spcAft>
                <a:spcPts val="0"/>
              </a:spcAft>
            </a:pPr>
            <a:r>
              <a:rPr sz="1800" dirty="0">
                <a:solidFill>
                  <a:srgbClr val="000000"/>
                </a:solidFill>
                <a:latin typeface="LUDEHF+ArialMT"/>
                <a:cs typeface="LUDEHF+ArialMT"/>
              </a:rPr>
              <a:t>year</a:t>
            </a:r>
          </a:p>
        </p:txBody>
      </p:sp>
      <p:sp>
        <p:nvSpPr>
          <p:cNvPr id="5" name="object 5"/>
          <p:cNvSpPr txBox="1"/>
          <p:nvPr/>
        </p:nvSpPr>
        <p:spPr>
          <a:xfrm>
            <a:off x="3287438" y="1752410"/>
            <a:ext cx="851445" cy="598289"/>
          </a:xfrm>
          <a:prstGeom prst="rect">
            <a:avLst/>
          </a:prstGeom>
        </p:spPr>
        <p:txBody>
          <a:bodyPr vert="horz" wrap="square" lIns="0" tIns="0" rIns="0" bIns="0" rtlCol="0">
            <a:spAutoFit/>
          </a:bodyPr>
          <a:lstStyle/>
          <a:p>
            <a:pPr marL="0" marR="0">
              <a:lnSpc>
                <a:spcPts val="2010"/>
              </a:lnSpc>
              <a:spcBef>
                <a:spcPts val="0"/>
              </a:spcBef>
              <a:spcAft>
                <a:spcPts val="0"/>
              </a:spcAft>
            </a:pPr>
            <a:r>
              <a:rPr sz="1800" dirty="0">
                <a:solidFill>
                  <a:srgbClr val="000000"/>
                </a:solidFill>
                <a:latin typeface="LUDEHF+ArialMT"/>
                <a:cs typeface="LUDEHF+ArialMT"/>
              </a:rPr>
              <a:t>1995</a:t>
            </a:r>
          </a:p>
        </p:txBody>
      </p:sp>
      <p:sp>
        <p:nvSpPr>
          <p:cNvPr id="6" name="object 6"/>
          <p:cNvSpPr txBox="1"/>
          <p:nvPr/>
        </p:nvSpPr>
        <p:spPr>
          <a:xfrm>
            <a:off x="5067340" y="1752410"/>
            <a:ext cx="851445" cy="598289"/>
          </a:xfrm>
          <a:prstGeom prst="rect">
            <a:avLst/>
          </a:prstGeom>
        </p:spPr>
        <p:txBody>
          <a:bodyPr vert="horz" wrap="square" lIns="0" tIns="0" rIns="0" bIns="0" rtlCol="0">
            <a:spAutoFit/>
          </a:bodyPr>
          <a:lstStyle/>
          <a:p>
            <a:pPr marL="0" marR="0">
              <a:lnSpc>
                <a:spcPts val="2010"/>
              </a:lnSpc>
              <a:spcBef>
                <a:spcPts val="0"/>
              </a:spcBef>
              <a:spcAft>
                <a:spcPts val="0"/>
              </a:spcAft>
            </a:pPr>
            <a:r>
              <a:rPr sz="1800" dirty="0">
                <a:solidFill>
                  <a:srgbClr val="000000"/>
                </a:solidFill>
                <a:latin typeface="LUDEHF+ArialMT"/>
                <a:cs typeface="LUDEHF+ArialMT"/>
              </a:rPr>
              <a:t>1997</a:t>
            </a:r>
          </a:p>
        </p:txBody>
      </p:sp>
      <p:sp>
        <p:nvSpPr>
          <p:cNvPr id="7" name="object 7"/>
          <p:cNvSpPr txBox="1"/>
          <p:nvPr/>
        </p:nvSpPr>
        <p:spPr>
          <a:xfrm>
            <a:off x="6781840" y="1752410"/>
            <a:ext cx="851445" cy="598289"/>
          </a:xfrm>
          <a:prstGeom prst="rect">
            <a:avLst/>
          </a:prstGeom>
        </p:spPr>
        <p:txBody>
          <a:bodyPr vert="horz" wrap="square" lIns="0" tIns="0" rIns="0" bIns="0" rtlCol="0">
            <a:spAutoFit/>
          </a:bodyPr>
          <a:lstStyle/>
          <a:p>
            <a:pPr marL="0" marR="0">
              <a:lnSpc>
                <a:spcPts val="2010"/>
              </a:lnSpc>
              <a:spcBef>
                <a:spcPts val="0"/>
              </a:spcBef>
              <a:spcAft>
                <a:spcPts val="0"/>
              </a:spcAft>
            </a:pPr>
            <a:r>
              <a:rPr sz="1800" dirty="0">
                <a:solidFill>
                  <a:srgbClr val="000000"/>
                </a:solidFill>
                <a:latin typeface="LUDEHF+ArialMT"/>
                <a:cs typeface="LUDEHF+ArialMT"/>
              </a:rPr>
              <a:t>1999</a:t>
            </a:r>
          </a:p>
        </p:txBody>
      </p:sp>
      <p:sp>
        <p:nvSpPr>
          <p:cNvPr id="8" name="object 8"/>
          <p:cNvSpPr txBox="1"/>
          <p:nvPr/>
        </p:nvSpPr>
        <p:spPr>
          <a:xfrm>
            <a:off x="8432013" y="1752410"/>
            <a:ext cx="851445" cy="598289"/>
          </a:xfrm>
          <a:prstGeom prst="rect">
            <a:avLst/>
          </a:prstGeom>
        </p:spPr>
        <p:txBody>
          <a:bodyPr vert="horz" wrap="square" lIns="0" tIns="0" rIns="0" bIns="0" rtlCol="0">
            <a:spAutoFit/>
          </a:bodyPr>
          <a:lstStyle/>
          <a:p>
            <a:pPr marL="0" marR="0">
              <a:lnSpc>
                <a:spcPts val="2010"/>
              </a:lnSpc>
              <a:spcBef>
                <a:spcPts val="0"/>
              </a:spcBef>
              <a:spcAft>
                <a:spcPts val="0"/>
              </a:spcAft>
            </a:pPr>
            <a:r>
              <a:rPr sz="1800" dirty="0">
                <a:solidFill>
                  <a:srgbClr val="000000"/>
                </a:solidFill>
                <a:latin typeface="LUDEHF+ArialMT"/>
                <a:cs typeface="LUDEHF+ArialMT"/>
              </a:rPr>
              <a:t>2003</a:t>
            </a:r>
          </a:p>
        </p:txBody>
      </p:sp>
    </p:spTree>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themeOverride>
</file>

<file path=ppt/theme/themeOverride2.xml><?xml version="1.0" encoding="utf-8"?>
<a:themeOverride xmlns:a="http://schemas.openxmlformats.org/drawingml/2006/main">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themeOverride>
</file>

<file path=ppt/theme/themeOverride3.xml><?xml version="1.0" encoding="utf-8"?>
<a:themeOverride xmlns:a="http://schemas.openxmlformats.org/drawingml/2006/main">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themeOverride>
</file>

<file path=docProps/app.xml><?xml version="1.0" encoding="utf-8"?>
<Properties xmlns="http://schemas.openxmlformats.org/officeDocument/2006/extended-properties" xmlns:vt="http://schemas.openxmlformats.org/officeDocument/2006/docPropsVTypes">
  <Template/>
  <TotalTime>574</TotalTime>
  <Words>3956</Words>
  <Application>Microsoft Office PowerPoint</Application>
  <PresentationFormat>Custom</PresentationFormat>
  <Paragraphs>386</Paragraphs>
  <Slides>54</Slides>
  <Notes>4</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54</vt:i4>
      </vt:variant>
    </vt:vector>
  </HeadingPairs>
  <TitlesOfParts>
    <vt:vector size="73" baseType="lpstr">
      <vt:lpstr>CG Times</vt:lpstr>
      <vt:lpstr>AFFUTF+Tahoma</vt:lpstr>
      <vt:lpstr>Wingdings</vt:lpstr>
      <vt:lpstr>DejaVu Sans</vt:lpstr>
      <vt:lpstr>LUDEHF+ArialMT</vt:lpstr>
      <vt:lpstr>var(--ads-code-font-family,"Courier",monospace)</vt:lpstr>
      <vt:lpstr>Tw Cen MT</vt:lpstr>
      <vt:lpstr>Calibri</vt:lpstr>
      <vt:lpstr>WCGLMR+TrebuchetMS</vt:lpstr>
      <vt:lpstr>HFKMMQ+Garamond</vt:lpstr>
      <vt:lpstr>Tw Cen MT  (Headings)</vt:lpstr>
      <vt:lpstr>IWQBDU+TrebuchetMS-Bold</vt:lpstr>
      <vt:lpstr>VMVHGK+TimesNewRomanPSMT</vt:lpstr>
      <vt:lpstr>Lato</vt:lpstr>
      <vt:lpstr>Times New Roman</vt:lpstr>
      <vt:lpstr>NIVDLL+TimesNewRomanPS-BoldMT</vt:lpstr>
      <vt:lpstr>Calibri Light</vt:lpstr>
      <vt:lpstr>Arial</vt:lpstr>
      <vt:lpstr>Retrospect</vt:lpstr>
      <vt:lpstr>PowerPoint Presentation</vt:lpstr>
      <vt:lpstr>PowerPoint Presentation</vt:lpstr>
      <vt:lpstr>PowerPoint Presentation</vt:lpstr>
      <vt:lpstr>PowerPoint Presentation</vt:lpstr>
      <vt:lpstr>RISC design</vt:lpstr>
      <vt:lpstr>PowerPoint Presentation</vt:lpstr>
      <vt:lpstr>PowerPoint Presentation</vt:lpstr>
      <vt:lpstr>PowerPoint Presentation</vt:lpstr>
      <vt:lpstr>PowerPoint Presentation</vt:lpstr>
      <vt:lpstr>PowerPoint Presentation</vt:lpstr>
      <vt:lpstr>Memory Access</vt:lpstr>
      <vt:lpstr>Architecture</vt:lpstr>
      <vt:lpstr>The Thumb instruction set</vt:lpstr>
      <vt:lpstr>PowerPoint Presentation</vt:lpstr>
      <vt:lpstr>PowerPoint Presentation</vt:lpstr>
      <vt:lpstr>PowerPoint Presentation</vt:lpstr>
      <vt:lpstr>PowerPoint Presentation</vt:lpstr>
      <vt:lpstr>PowerPoint Presentation</vt:lpstr>
      <vt:lpstr>Special Registers</vt:lpstr>
      <vt:lpstr>PowerPoint Presentation</vt:lpstr>
      <vt:lpstr>PowerPoint Presentation</vt:lpstr>
      <vt:lpstr>Processor Modes</vt:lpstr>
      <vt:lpstr>Processor operating states</vt:lpstr>
      <vt:lpstr>Switching state</vt:lpstr>
      <vt:lpstr>Exception Handling</vt:lpstr>
      <vt:lpstr>Registers</vt:lpstr>
      <vt:lpstr>PowerPoint Presentation</vt:lpstr>
      <vt:lpstr>PowerPoint Presentation</vt:lpstr>
      <vt:lpstr>Program Counter (R15)</vt:lpstr>
      <vt:lpstr>PowerPoint Presentation</vt:lpstr>
      <vt:lpstr>Embedded System Hardware</vt:lpstr>
      <vt:lpstr>typical embedded device based on an ARM core</vt:lpstr>
      <vt:lpstr>ARM Bus Technology</vt:lpstr>
      <vt:lpstr>AMBA Bus Protocol</vt:lpstr>
      <vt:lpstr>ARM Bus</vt:lpstr>
      <vt:lpstr>Memory Controllers and Interrupt Controllers</vt:lpstr>
      <vt:lpstr>PowerPoint Presentation</vt:lpstr>
      <vt:lpstr>Barrel shifter</vt:lpstr>
      <vt:lpstr>PowerPoint Presentation</vt:lpstr>
      <vt:lpstr>PowerPoint Presentation</vt:lpstr>
      <vt:lpstr>PowerPoint Presentation</vt:lpstr>
      <vt:lpstr>PowerPoint Presentation</vt:lpstr>
      <vt:lpstr>PowerPoint Presentation</vt:lpstr>
      <vt:lpstr>Operand 2 and the barrel shifter</vt:lpstr>
      <vt:lpstr>PowerPoint Presentation</vt:lpstr>
      <vt:lpstr>Examples of Barrel shifting</vt:lpstr>
      <vt:lpstr>PowerPoint Presentation</vt:lpstr>
      <vt:lpstr>PowerPoint Presentation</vt:lpstr>
      <vt:lpstr>PowerPoint Presentation</vt:lpstr>
      <vt:lpstr>PowerPoint Presentation</vt:lpstr>
      <vt:lpstr>Priorities and exceptions</vt:lpstr>
      <vt:lpstr>Prefetch abort</vt:lpstr>
      <vt:lpstr>Interrupts</vt:lpstr>
      <vt:lpstr> Data Aborts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s30.aconvert.com</dc:creator>
  <cp:lastModifiedBy>Suganthi</cp:lastModifiedBy>
  <cp:revision>37</cp:revision>
  <dcterms:modified xsi:type="dcterms:W3CDTF">2022-11-01T03:39:26Z</dcterms:modified>
</cp:coreProperties>
</file>