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2"/>
    <p:sldId id="261" r:id="rId3"/>
    <p:sldId id="257" r:id="rId4"/>
    <p:sldId id="258" r:id="rId5"/>
    <p:sldId id="259" r:id="rId6"/>
    <p:sldId id="260" r:id="rId7"/>
    <p:sldId id="262" r:id="rId8"/>
    <p:sldId id="263" r:id="rId9"/>
    <p:sldId id="264" r:id="rId10"/>
    <p:sldId id="265" r:id="rId11"/>
    <p:sldId id="266" r:id="rId12"/>
    <p:sldId id="304" r:id="rId13"/>
    <p:sldId id="305" r:id="rId14"/>
    <p:sldId id="267" r:id="rId15"/>
    <p:sldId id="268" r:id="rId16"/>
    <p:sldId id="269" r:id="rId17"/>
    <p:sldId id="270" r:id="rId18"/>
    <p:sldId id="271" r:id="rId19"/>
    <p:sldId id="272" r:id="rId20"/>
    <p:sldId id="274" r:id="rId21"/>
    <p:sldId id="275" r:id="rId22"/>
    <p:sldId id="276" r:id="rId23"/>
    <p:sldId id="277" r:id="rId24"/>
    <p:sldId id="278" r:id="rId25"/>
    <p:sldId id="279" r:id="rId26"/>
    <p:sldId id="280" r:id="rId27"/>
    <p:sldId id="308" r:id="rId28"/>
    <p:sldId id="309" r:id="rId29"/>
    <p:sldId id="310" r:id="rId30"/>
    <p:sldId id="312" r:id="rId31"/>
    <p:sldId id="313" r:id="rId32"/>
    <p:sldId id="314" r:id="rId33"/>
    <p:sldId id="315" r:id="rId34"/>
    <p:sldId id="316" r:id="rId35"/>
    <p:sldId id="302" r:id="rId36"/>
  </p:sldIdLst>
  <p:sldSz cx="6070600" cy="4552950"/>
  <p:notesSz cx="6070600" cy="4552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4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5771" y="1411414"/>
            <a:ext cx="5165407" cy="95611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911542" y="2549652"/>
            <a:ext cx="4253865" cy="11382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03847" y="1047178"/>
            <a:ext cx="2643473" cy="30049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129629" y="1047178"/>
            <a:ext cx="2643473" cy="30049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3847" y="182118"/>
            <a:ext cx="5469255" cy="7284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03847" y="1047178"/>
            <a:ext cx="5469255" cy="30049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66163" y="4234243"/>
            <a:ext cx="1944624" cy="22764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03847" y="4234243"/>
            <a:ext cx="1397698" cy="22764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10/24/2022</a:t>
            </a:fld>
            <a:endParaRPr lang="en-US"/>
          </a:p>
        </p:txBody>
      </p:sp>
      <p:sp>
        <p:nvSpPr>
          <p:cNvPr id="6" name="Holder 6"/>
          <p:cNvSpPr>
            <a:spLocks noGrp="1"/>
          </p:cNvSpPr>
          <p:nvPr>
            <p:ph type="sldNum" sz="quarter" idx="7"/>
          </p:nvPr>
        </p:nvSpPr>
        <p:spPr>
          <a:xfrm>
            <a:off x="4375404" y="4234243"/>
            <a:ext cx="1397698" cy="22764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22E77-9439-7C88-9FEB-BB11A2DA74BC}"/>
              </a:ext>
            </a:extLst>
          </p:cNvPr>
          <p:cNvSpPr txBox="1"/>
          <p:nvPr/>
        </p:nvSpPr>
        <p:spPr>
          <a:xfrm>
            <a:off x="444500" y="523875"/>
            <a:ext cx="4800600" cy="1631216"/>
          </a:xfrm>
          <a:prstGeom prst="rect">
            <a:avLst/>
          </a:prstGeom>
          <a:noFill/>
        </p:spPr>
        <p:txBody>
          <a:bodyPr wrap="square" rtlCol="0">
            <a:spAutoFit/>
          </a:bodyPr>
          <a:lstStyle/>
          <a:p>
            <a:pPr algn="ctr"/>
            <a:r>
              <a:rPr lang="en-IN" sz="5000" dirty="0">
                <a:effectLst>
                  <a:outerShdw blurRad="38100" dist="38100" dir="2700000" algn="tl">
                    <a:srgbClr val="000000">
                      <a:alpha val="43137"/>
                    </a:srgbClr>
                  </a:outerShdw>
                </a:effectLst>
              </a:rPr>
              <a:t>Introduction to ARM V7</a:t>
            </a:r>
          </a:p>
        </p:txBody>
      </p:sp>
      <p:sp>
        <p:nvSpPr>
          <p:cNvPr id="3" name="TextBox 2">
            <a:extLst>
              <a:ext uri="{FF2B5EF4-FFF2-40B4-BE49-F238E27FC236}">
                <a16:creationId xmlns:a16="http://schemas.microsoft.com/office/drawing/2014/main" id="{323D7C67-1A16-D11E-BB57-D22A9FF7DE7F}"/>
              </a:ext>
            </a:extLst>
          </p:cNvPr>
          <p:cNvSpPr txBox="1"/>
          <p:nvPr/>
        </p:nvSpPr>
        <p:spPr>
          <a:xfrm>
            <a:off x="3187700" y="3038475"/>
            <a:ext cx="2590800" cy="923330"/>
          </a:xfrm>
          <a:prstGeom prst="rect">
            <a:avLst/>
          </a:prstGeom>
          <a:noFill/>
        </p:spPr>
        <p:txBody>
          <a:bodyPr wrap="square" rtlCol="0">
            <a:spAutoFit/>
          </a:bodyPr>
          <a:lstStyle/>
          <a:p>
            <a:r>
              <a:rPr lang="en-IN" dirty="0"/>
              <a:t>By:</a:t>
            </a:r>
          </a:p>
          <a:p>
            <a:r>
              <a:rPr lang="en-IN" dirty="0"/>
              <a:t>21PC23 - RENUKASHREE</a:t>
            </a:r>
          </a:p>
          <a:p>
            <a:r>
              <a:rPr lang="en-IN" dirty="0"/>
              <a:t>21PC39 - VISHNUPRIYA</a:t>
            </a:r>
          </a:p>
        </p:txBody>
      </p:sp>
    </p:spTree>
    <p:extLst>
      <p:ext uri="{BB962C8B-B14F-4D97-AF65-F5344CB8AC3E}">
        <p14:creationId xmlns:p14="http://schemas.microsoft.com/office/powerpoint/2010/main" val="129495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5410200" cy="4038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075" y="228600"/>
            <a:ext cx="5857875" cy="4324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DD268-DE06-E034-C11F-2ABB1AC97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 y="0"/>
            <a:ext cx="6388100" cy="4552950"/>
          </a:xfrm>
          <a:prstGeom prst="rect">
            <a:avLst/>
          </a:prstGeom>
        </p:spPr>
      </p:pic>
    </p:spTree>
    <p:extLst>
      <p:ext uri="{BB962C8B-B14F-4D97-AF65-F5344CB8AC3E}">
        <p14:creationId xmlns:p14="http://schemas.microsoft.com/office/powerpoint/2010/main" val="37581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315825-E43A-DF53-CB77-E76A502A0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 y="0"/>
            <a:ext cx="6388100" cy="4552950"/>
          </a:xfrm>
          <a:prstGeom prst="rect">
            <a:avLst/>
          </a:prstGeom>
        </p:spPr>
      </p:pic>
    </p:spTree>
    <p:extLst>
      <p:ext uri="{BB962C8B-B14F-4D97-AF65-F5344CB8AC3E}">
        <p14:creationId xmlns:p14="http://schemas.microsoft.com/office/powerpoint/2010/main" val="397257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4724400" cy="403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1676400"/>
            <a:ext cx="3048000" cy="30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28600"/>
            <a:ext cx="5667375" cy="42005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04800"/>
            <a:ext cx="5667375" cy="41243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0525" y="76200"/>
            <a:ext cx="5400675" cy="441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34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937" y="681037"/>
            <a:ext cx="5800725" cy="31908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152400"/>
            <a:ext cx="5943600" cy="4400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DBA-7394-B721-48E1-4C5C512B8CB7}"/>
              </a:ext>
            </a:extLst>
          </p:cNvPr>
          <p:cNvSpPr>
            <a:spLocks noGrp="1"/>
          </p:cNvSpPr>
          <p:nvPr>
            <p:ph type="title"/>
          </p:nvPr>
        </p:nvSpPr>
        <p:spPr>
          <a:xfrm>
            <a:off x="303847" y="182118"/>
            <a:ext cx="5469255" cy="384721"/>
          </a:xfrm>
        </p:spPr>
        <p:txBody>
          <a:bodyPr/>
          <a:lstStyle/>
          <a:p>
            <a:pPr algn="ctr"/>
            <a:r>
              <a:rPr lang="en-IN" sz="2500" dirty="0">
                <a:effectLst>
                  <a:outerShdw blurRad="38100" dist="38100" dir="2700000" algn="tl">
                    <a:srgbClr val="000000">
                      <a:alpha val="43137"/>
                    </a:srgbClr>
                  </a:outerShdw>
                </a:effectLst>
              </a:rPr>
              <a:t>Addressing Modes of ARMV7 Register</a:t>
            </a:r>
          </a:p>
        </p:txBody>
      </p:sp>
      <p:sp>
        <p:nvSpPr>
          <p:cNvPr id="3" name="Text Placeholder 2">
            <a:extLst>
              <a:ext uri="{FF2B5EF4-FFF2-40B4-BE49-F238E27FC236}">
                <a16:creationId xmlns:a16="http://schemas.microsoft.com/office/drawing/2014/main" id="{387A1969-F5EC-B5E7-7673-D22B2DA0418F}"/>
              </a:ext>
            </a:extLst>
          </p:cNvPr>
          <p:cNvSpPr>
            <a:spLocks noGrp="1"/>
          </p:cNvSpPr>
          <p:nvPr>
            <p:ph type="body" idx="1"/>
          </p:nvPr>
        </p:nvSpPr>
        <p:spPr>
          <a:xfrm>
            <a:off x="303847" y="566840"/>
            <a:ext cx="5469255" cy="3323987"/>
          </a:xfrm>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6" name="Picture 2" descr="enter image description here">
            <a:extLst>
              <a:ext uri="{FF2B5EF4-FFF2-40B4-BE49-F238E27FC236}">
                <a16:creationId xmlns:a16="http://schemas.microsoft.com/office/drawing/2014/main" id="{3FFFA864-0D29-6690-A7FF-954F4A27D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6070600" cy="200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826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7148-1FF1-3ADD-A73C-9E0DACB0C1BE}"/>
              </a:ext>
            </a:extLst>
          </p:cNvPr>
          <p:cNvSpPr>
            <a:spLocks noGrp="1"/>
          </p:cNvSpPr>
          <p:nvPr>
            <p:ph type="title"/>
          </p:nvPr>
        </p:nvSpPr>
        <p:spPr>
          <a:xfrm>
            <a:off x="303847" y="182118"/>
            <a:ext cx="5469255" cy="769441"/>
          </a:xfrm>
        </p:spPr>
        <p:txBody>
          <a:bodyPr/>
          <a:lstStyle/>
          <a:p>
            <a:r>
              <a:rPr lang="en-IN" sz="2500" dirty="0">
                <a:effectLst>
                  <a:outerShdw blurRad="38100" dist="38100" dir="2700000" algn="tl">
                    <a:srgbClr val="000000">
                      <a:alpha val="43137"/>
                    </a:srgbClr>
                  </a:outerShdw>
                </a:effectLst>
                <a:latin typeface="Abadi" panose="020B0604020104020204" pitchFamily="34" charset="0"/>
              </a:rPr>
              <a:t>Addressing Mode for Data Processing Operand</a:t>
            </a:r>
          </a:p>
        </p:txBody>
      </p:sp>
      <p:sp>
        <p:nvSpPr>
          <p:cNvPr id="3" name="Text Placeholder 2">
            <a:extLst>
              <a:ext uri="{FF2B5EF4-FFF2-40B4-BE49-F238E27FC236}">
                <a16:creationId xmlns:a16="http://schemas.microsoft.com/office/drawing/2014/main" id="{EFC6B0E4-3853-2D80-FCCD-7106C3A3979C}"/>
              </a:ext>
            </a:extLst>
          </p:cNvPr>
          <p:cNvSpPr>
            <a:spLocks noGrp="1"/>
          </p:cNvSpPr>
          <p:nvPr>
            <p:ph type="body" idx="1"/>
          </p:nvPr>
        </p:nvSpPr>
        <p:spPr>
          <a:xfrm>
            <a:off x="303847" y="1047178"/>
            <a:ext cx="5469255" cy="3046988"/>
          </a:xfrm>
        </p:spPr>
        <p:txBody>
          <a:bodyPr/>
          <a:lstStyle/>
          <a:p>
            <a:r>
              <a:rPr lang="en-IN" dirty="0"/>
              <a:t>2 Methods:</a:t>
            </a:r>
          </a:p>
          <a:p>
            <a:endParaRPr lang="en-IN" dirty="0"/>
          </a:p>
          <a:p>
            <a:pPr marL="342900" indent="-342900">
              <a:buAutoNum type="arabicPeriod"/>
            </a:pPr>
            <a:r>
              <a:rPr lang="en-US" b="1" i="0" dirty="0">
                <a:solidFill>
                  <a:srgbClr val="333333"/>
                </a:solidFill>
                <a:effectLst/>
                <a:latin typeface="Source Sans Pro" panose="020B0503030403020204" pitchFamily="34" charset="0"/>
              </a:rPr>
              <a:t>Unmodified value</a:t>
            </a:r>
            <a:r>
              <a:rPr lang="en-US" b="0" i="0" dirty="0">
                <a:solidFill>
                  <a:srgbClr val="333333"/>
                </a:solidFill>
                <a:effectLst/>
                <a:latin typeface="Source Sans Pro" panose="020B0503030403020204" pitchFamily="34" charset="0"/>
              </a:rPr>
              <a:t> In this addressing mode, the register or a value is given unmodified i.e. without any shift or rotation e. g, (</a:t>
            </a:r>
            <a:r>
              <a:rPr lang="en-US" b="0" i="0" dirty="0" err="1">
                <a:solidFill>
                  <a:srgbClr val="333333"/>
                </a:solidFill>
                <a:effectLst/>
                <a:latin typeface="Source Sans Pro" panose="020B0503030403020204" pitchFamily="34" charset="0"/>
              </a:rPr>
              <a:t>i</a:t>
            </a:r>
            <a:r>
              <a:rPr lang="en-US" b="0" i="0" dirty="0">
                <a:solidFill>
                  <a:srgbClr val="333333"/>
                </a:solidFill>
                <a:effectLst/>
                <a:latin typeface="Source Sans Pro" panose="020B0503030403020204" pitchFamily="34" charset="0"/>
              </a:rPr>
              <a:t>) MOV R0, # 1234 H This instruction will move the immediate constant value 1234 into register R0.</a:t>
            </a:r>
          </a:p>
          <a:p>
            <a:pPr marL="342900" indent="-342900">
              <a:buAutoNum type="arabicPeriod"/>
            </a:pPr>
            <a:endParaRPr lang="en-US" dirty="0">
              <a:solidFill>
                <a:srgbClr val="333333"/>
              </a:solidFill>
              <a:latin typeface="Source Sans Pro" panose="020B0503030403020204" pitchFamily="34" charset="0"/>
            </a:endParaRPr>
          </a:p>
          <a:p>
            <a:pPr marL="342900" indent="-342900">
              <a:buAutoNum type="arabicPeriod"/>
            </a:pPr>
            <a:r>
              <a:rPr lang="en-US" b="1" i="0" dirty="0">
                <a:solidFill>
                  <a:srgbClr val="333333"/>
                </a:solidFill>
                <a:effectLst/>
                <a:latin typeface="Source Sans Pro" panose="020B0503030403020204" pitchFamily="34" charset="0"/>
              </a:rPr>
              <a:t>Modified value</a:t>
            </a:r>
            <a:r>
              <a:rPr lang="en-US" b="0" i="0" dirty="0">
                <a:solidFill>
                  <a:srgbClr val="333333"/>
                </a:solidFill>
                <a:effectLst/>
                <a:latin typeface="Source Sans Pro" panose="020B0503030403020204" pitchFamily="34" charset="0"/>
              </a:rPr>
              <a:t> In this addressing mode, the given value or register is shifted or rotated. </a:t>
            </a:r>
          </a:p>
          <a:p>
            <a:r>
              <a:rPr lang="en-US" b="0" i="0" dirty="0">
                <a:solidFill>
                  <a:srgbClr val="333333"/>
                </a:solidFill>
                <a:effectLst/>
                <a:latin typeface="Source Sans Pro" panose="020B0503030403020204" pitchFamily="34" charset="0"/>
              </a:rPr>
              <a:t>       Different shift and rotate operations  are possible.</a:t>
            </a:r>
          </a:p>
        </p:txBody>
      </p:sp>
    </p:spTree>
    <p:extLst>
      <p:ext uri="{BB962C8B-B14F-4D97-AF65-F5344CB8AC3E}">
        <p14:creationId xmlns:p14="http://schemas.microsoft.com/office/powerpoint/2010/main" val="1397059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FAF6EB-2ECB-B5A3-3779-857C6B6BDD31}"/>
              </a:ext>
            </a:extLst>
          </p:cNvPr>
          <p:cNvSpPr txBox="1"/>
          <p:nvPr/>
        </p:nvSpPr>
        <p:spPr>
          <a:xfrm>
            <a:off x="139700" y="219075"/>
            <a:ext cx="5715000" cy="4985980"/>
          </a:xfrm>
          <a:prstGeom prst="rect">
            <a:avLst/>
          </a:prstGeom>
          <a:noFill/>
        </p:spPr>
        <p:txBody>
          <a:bodyPr wrap="square" rtlCol="0">
            <a:spAutoFit/>
          </a:bodyPr>
          <a:lstStyle/>
          <a:p>
            <a:pPr algn="l"/>
            <a:r>
              <a:rPr lang="en-US" sz="1500" b="0" i="0" dirty="0">
                <a:effectLst/>
                <a:latin typeface="Source Sans Pro" panose="020B0503030403020204" pitchFamily="34" charset="0"/>
              </a:rPr>
              <a:t>1. Logical Shift: This will take the value of a register and shift the value towards most Significant bits, by n bits, left or right, depending on the instructions. </a:t>
            </a:r>
          </a:p>
          <a:p>
            <a:r>
              <a:rPr lang="en-US" sz="1500" b="0" i="0" dirty="0">
                <a:effectLst/>
                <a:latin typeface="Source Sans Pro" panose="020B0503030403020204" pitchFamily="34" charset="0"/>
              </a:rPr>
              <a:t>MOV R0, R1, LSL # 2           --logical left shift operation</a:t>
            </a:r>
          </a:p>
          <a:p>
            <a:r>
              <a:rPr lang="en-US" sz="1500" b="0" i="0" dirty="0">
                <a:effectLst/>
                <a:latin typeface="Source Sans Pro" panose="020B0503030403020204" pitchFamily="34" charset="0"/>
              </a:rPr>
              <a:t>MOV R0, R1, LSR #3           --logical right shift operation</a:t>
            </a:r>
          </a:p>
          <a:p>
            <a:pPr algn="l"/>
            <a:endParaRPr lang="en-US" sz="1500" b="0" i="0" dirty="0">
              <a:effectLst/>
              <a:latin typeface="Source Sans Pro" panose="020B0503030403020204" pitchFamily="34" charset="0"/>
            </a:endParaRPr>
          </a:p>
          <a:p>
            <a:pPr algn="l"/>
            <a:r>
              <a:rPr lang="en-US" sz="1500" dirty="0">
                <a:latin typeface="Source Sans Pro" panose="020B0503030403020204" pitchFamily="34" charset="0"/>
              </a:rPr>
              <a:t>2. </a:t>
            </a:r>
            <a:r>
              <a:rPr lang="en-US" sz="1500" b="0" i="0" dirty="0">
                <a:effectLst/>
                <a:latin typeface="Source Sans Pro" panose="020B0503030403020204" pitchFamily="34" charset="0"/>
              </a:rPr>
              <a:t>Arithmetic shift right: This is similar to logical shift right, except that the MSB is retained as well as shifted for arithmetic shift operation e.g. MOV R0, R1, ASR #2</a:t>
            </a:r>
          </a:p>
          <a:p>
            <a:pPr algn="l"/>
            <a:endParaRPr lang="en-US" sz="1500" dirty="0">
              <a:latin typeface="Source Sans Pro" panose="020B0503030403020204" pitchFamily="34" charset="0"/>
            </a:endParaRPr>
          </a:p>
          <a:p>
            <a:pPr algn="l"/>
            <a:r>
              <a:rPr lang="en-US" sz="1500" b="0" i="0" dirty="0">
                <a:effectLst/>
                <a:latin typeface="Source Sans Pro" panose="020B0503030403020204" pitchFamily="34" charset="0"/>
              </a:rPr>
              <a:t>3. Rotate right This will take the value of a register and rotate it right by n bits e.g. MOV R0, R1, ROR R2 After the execution of this instruction R0 will have the value of R1 rotated right for R2 times.</a:t>
            </a:r>
          </a:p>
          <a:p>
            <a:pPr algn="l"/>
            <a:endParaRPr lang="en-US" sz="1500" dirty="0">
              <a:latin typeface="Source Sans Pro" panose="020B0503030403020204" pitchFamily="34" charset="0"/>
            </a:endParaRPr>
          </a:p>
          <a:p>
            <a:pPr algn="l"/>
            <a:r>
              <a:rPr lang="en-US" sz="1500" b="0" i="0" dirty="0">
                <a:effectLst/>
                <a:latin typeface="Source Sans Pro" panose="020B0503030403020204" pitchFamily="34" charset="0"/>
              </a:rPr>
              <a:t>4. Rotate right extended This is similar to Rotate right by one bit, with the carry flag moved into the MSB, i.e. it is similar to rotate right through carry e. g. MOV R0, R1 RRX After the execution of this instruction R0 Will have the value of register R1 rotated right through carry by 1 bit.</a:t>
            </a:r>
          </a:p>
          <a:p>
            <a:pPr algn="l"/>
            <a:endParaRPr lang="en-US" sz="1500" b="0" i="0" dirty="0">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12287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5257800" cy="4038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412-3A79-F297-269B-7FA620FA8F6F}"/>
              </a:ext>
            </a:extLst>
          </p:cNvPr>
          <p:cNvSpPr>
            <a:spLocks noGrp="1"/>
          </p:cNvSpPr>
          <p:nvPr>
            <p:ph type="title"/>
          </p:nvPr>
        </p:nvSpPr>
        <p:spPr>
          <a:xfrm>
            <a:off x="303847" y="182118"/>
            <a:ext cx="5469255" cy="769441"/>
          </a:xfrm>
        </p:spPr>
        <p:txBody>
          <a:bodyPr/>
          <a:lstStyle/>
          <a:p>
            <a:pPr algn="ctr"/>
            <a:r>
              <a:rPr lang="en-US" sz="2500" b="1" i="0" dirty="0">
                <a:solidFill>
                  <a:srgbClr val="333333"/>
                </a:solidFill>
                <a:effectLst>
                  <a:outerShdw blurRad="38100" dist="38100" dir="2700000" algn="tl">
                    <a:srgbClr val="000000">
                      <a:alpha val="43137"/>
                    </a:srgbClr>
                  </a:outerShdw>
                </a:effectLst>
                <a:latin typeface="Source Sans Pro" panose="020B0503030403020204" pitchFamily="34" charset="0"/>
              </a:rPr>
              <a:t>Addressing Modes for Memory Access Operand</a:t>
            </a:r>
            <a:endParaRPr lang="en-IN" sz="250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8B2F4FD-9FFD-0966-AB02-5CB1973ED628}"/>
              </a:ext>
            </a:extLst>
          </p:cNvPr>
          <p:cNvSpPr>
            <a:spLocks noGrp="1"/>
          </p:cNvSpPr>
          <p:nvPr>
            <p:ph type="body" idx="1"/>
          </p:nvPr>
        </p:nvSpPr>
        <p:spPr>
          <a:xfrm>
            <a:off x="303847" y="843688"/>
            <a:ext cx="5469255" cy="3804476"/>
          </a:xfrm>
        </p:spPr>
        <p:txBody>
          <a:bodyPr/>
          <a:lstStyle/>
          <a:p>
            <a:pPr marL="400050" indent="-400050" algn="just">
              <a:buAutoNum type="romanLcParenR"/>
            </a:pPr>
            <a:r>
              <a:rPr lang="en-US" b="1" i="0" dirty="0">
                <a:solidFill>
                  <a:srgbClr val="333333"/>
                </a:solidFill>
                <a:effectLst/>
                <a:latin typeface="Source Sans Pro" panose="020B0503030403020204" pitchFamily="34" charset="0"/>
              </a:rPr>
              <a:t>Register indirect addressing mode:</a:t>
            </a:r>
            <a:r>
              <a:rPr lang="en-US" b="0" i="0" dirty="0">
                <a:solidFill>
                  <a:srgbClr val="333333"/>
                </a:solidFill>
                <a:effectLst/>
                <a:latin typeface="Source Sans Pro" panose="020B0503030403020204" pitchFamily="34" charset="0"/>
              </a:rPr>
              <a:t> In this addressing mode, a register is used to give the address of the memory location to be accessed. </a:t>
            </a:r>
          </a:p>
          <a:p>
            <a:pPr algn="just"/>
            <a:r>
              <a:rPr lang="en-US" dirty="0">
                <a:solidFill>
                  <a:srgbClr val="333333"/>
                </a:solidFill>
                <a:latin typeface="Source Sans Pro" panose="020B0503030403020204" pitchFamily="34" charset="0"/>
              </a:rPr>
              <a:t>EG:</a:t>
            </a:r>
            <a:r>
              <a:rPr lang="en-US" b="0" i="0" dirty="0">
                <a:solidFill>
                  <a:srgbClr val="333333"/>
                </a:solidFill>
                <a:effectLst/>
                <a:latin typeface="Source Sans Pro" panose="020B0503030403020204" pitchFamily="34" charset="0"/>
              </a:rPr>
              <a:t> LDR R0, [R1] </a:t>
            </a:r>
          </a:p>
          <a:p>
            <a:pPr algn="just"/>
            <a:r>
              <a:rPr lang="en-US" b="0" i="0" dirty="0">
                <a:solidFill>
                  <a:srgbClr val="333333"/>
                </a:solidFill>
                <a:effectLst/>
                <a:latin typeface="Source Sans Pro" panose="020B0503030403020204" pitchFamily="34" charset="0"/>
              </a:rPr>
              <a:t>This instruction will load the register R0 with the 32-bit word at the memory address held in the register R1.</a:t>
            </a:r>
          </a:p>
          <a:p>
            <a:pPr algn="just"/>
            <a:endParaRPr lang="en-US" dirty="0">
              <a:solidFill>
                <a:srgbClr val="333333"/>
              </a:solidFill>
              <a:latin typeface="Source Sans Pro" panose="020B0503030403020204" pitchFamily="34" charset="0"/>
            </a:endParaRPr>
          </a:p>
          <a:p>
            <a:pPr algn="l"/>
            <a:r>
              <a:rPr lang="en-US" b="1" i="0" dirty="0">
                <a:solidFill>
                  <a:srgbClr val="333333"/>
                </a:solidFill>
                <a:effectLst/>
                <a:latin typeface="Source Sans Pro" panose="020B0503030403020204" pitchFamily="34" charset="0"/>
              </a:rPr>
              <a:t>(ii) Relative register indirect addressing mode</a:t>
            </a:r>
            <a:r>
              <a:rPr lang="en-US" b="0" i="0" dirty="0">
                <a:solidFill>
                  <a:srgbClr val="333333"/>
                </a:solidFill>
                <a:effectLst/>
                <a:latin typeface="Source Sans Pro" panose="020B0503030403020204" pitchFamily="34" charset="0"/>
              </a:rPr>
              <a:t> In this addressing mode the memory address is generated by an immediate value added to a register. </a:t>
            </a:r>
          </a:p>
          <a:p>
            <a:pPr algn="l"/>
            <a:endParaRPr lang="en-US" dirty="0">
              <a:solidFill>
                <a:srgbClr val="333333"/>
              </a:solidFill>
              <a:latin typeface="Source Sans Pro" panose="020B0503030403020204" pitchFamily="34" charset="0"/>
            </a:endParaRPr>
          </a:p>
          <a:p>
            <a:pPr algn="l"/>
            <a:r>
              <a:rPr lang="en-US" b="0" i="0" dirty="0">
                <a:solidFill>
                  <a:srgbClr val="333333"/>
                </a:solidFill>
                <a:effectLst/>
                <a:latin typeface="Source Sans Pro" panose="020B0503030403020204" pitchFamily="34" charset="0"/>
              </a:rPr>
              <a:t>Pre index and post index are supported in this addressing mode. </a:t>
            </a:r>
            <a:endParaRPr lang="en-IN" dirty="0"/>
          </a:p>
        </p:txBody>
      </p:sp>
    </p:spTree>
    <p:extLst>
      <p:ext uri="{BB962C8B-B14F-4D97-AF65-F5344CB8AC3E}">
        <p14:creationId xmlns:p14="http://schemas.microsoft.com/office/powerpoint/2010/main" val="424167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05F8D0-CD66-3DDD-92E3-A8738A8670E6}"/>
              </a:ext>
            </a:extLst>
          </p:cNvPr>
          <p:cNvSpPr txBox="1"/>
          <p:nvPr/>
        </p:nvSpPr>
        <p:spPr>
          <a:xfrm>
            <a:off x="292100" y="295275"/>
            <a:ext cx="5486400" cy="4524315"/>
          </a:xfrm>
          <a:prstGeom prst="rect">
            <a:avLst/>
          </a:prstGeom>
          <a:noFill/>
        </p:spPr>
        <p:txBody>
          <a:bodyPr wrap="square" rtlCol="0">
            <a:spAutoFit/>
          </a:bodyPr>
          <a:lstStyle/>
          <a:p>
            <a:pPr algn="l"/>
            <a:r>
              <a:rPr lang="en-US" b="0" i="0" dirty="0">
                <a:solidFill>
                  <a:srgbClr val="333333"/>
                </a:solidFill>
                <a:effectLst/>
                <a:latin typeface="Source Sans Pro" panose="020B0503030403020204" pitchFamily="34" charset="0"/>
              </a:rPr>
              <a:t> e. g. (a) LDR R0, [R1, #4]</a:t>
            </a:r>
          </a:p>
          <a:p>
            <a:pPr algn="l"/>
            <a:r>
              <a:rPr lang="en-US" b="0" i="0" dirty="0">
                <a:solidFill>
                  <a:srgbClr val="333333"/>
                </a:solidFill>
                <a:effectLst/>
                <a:latin typeface="Source Sans Pro" panose="020B0503030403020204" pitchFamily="34" charset="0"/>
              </a:rPr>
              <a:t>This instruction will load the register R0 with the contents of the memory areas calculated by adding the value 4 to the memory address contained in R1 register </a:t>
            </a:r>
          </a:p>
          <a:p>
            <a:pPr algn="l"/>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rPr>
              <a:t>e.g. (b) LDR R0, [R1, #4]!</a:t>
            </a:r>
          </a:p>
          <a:p>
            <a:pPr algn="l"/>
            <a:r>
              <a:rPr lang="en-US" b="0" i="0" dirty="0">
                <a:solidFill>
                  <a:srgbClr val="333333"/>
                </a:solidFill>
                <a:effectLst/>
                <a:latin typeface="Source Sans Pro" panose="020B0503030403020204" pitchFamily="34" charset="0"/>
              </a:rPr>
              <a:t>This is a pre-index addressing. This instruction is same as that in e. g. (a) this instruction also places the new address in R1 </a:t>
            </a:r>
            <a:r>
              <a:rPr lang="en-US" b="0" i="0" dirty="0" err="1">
                <a:solidFill>
                  <a:srgbClr val="333333"/>
                </a:solidFill>
                <a:effectLst/>
                <a:latin typeface="Source Sans Pro" panose="020B0503030403020204" pitchFamily="34" charset="0"/>
              </a:rPr>
              <a:t>i.e</a:t>
            </a:r>
            <a:r>
              <a:rPr lang="en-US" b="0" i="0" dirty="0">
                <a:solidFill>
                  <a:srgbClr val="333333"/>
                </a:solidFill>
                <a:effectLst/>
                <a:latin typeface="Source Sans Pro" panose="020B0503030403020204" pitchFamily="34" charset="0"/>
              </a:rPr>
              <a:t> R1 (R1 + 4). </a:t>
            </a:r>
          </a:p>
          <a:p>
            <a:pPr algn="l"/>
            <a:endParaRPr lang="en-US" b="0" i="0" dirty="0">
              <a:solidFill>
                <a:srgbClr val="333333"/>
              </a:solidFill>
              <a:effectLst/>
              <a:latin typeface="Source Sans Pro" panose="020B0503030403020204" pitchFamily="34" charset="0"/>
            </a:endParaRPr>
          </a:p>
          <a:p>
            <a:pPr algn="l"/>
            <a:r>
              <a:rPr lang="en-US" b="0" i="0" dirty="0">
                <a:solidFill>
                  <a:srgbClr val="333333"/>
                </a:solidFill>
                <a:effectLst/>
                <a:latin typeface="Source Sans Pro" panose="020B0503030403020204" pitchFamily="34" charset="0"/>
              </a:rPr>
              <a:t>e.g. (c)‘LDR R0, [R1], #4</a:t>
            </a:r>
          </a:p>
          <a:p>
            <a:pPr algn="l"/>
            <a:r>
              <a:rPr lang="en-US" b="0" i="0" dirty="0">
                <a:solidFill>
                  <a:srgbClr val="333333"/>
                </a:solidFill>
                <a:effectLst/>
                <a:latin typeface="Source Sans Pro" panose="020B0503030403020204" pitchFamily="34" charset="0"/>
              </a:rPr>
              <a:t>This is post-index addressing. This instruction will load register R0 with the word at memory address given in register R1. It will then calculate the new address by adding 4 to R1 and place this new address in R1</a:t>
            </a:r>
          </a:p>
          <a:p>
            <a:endParaRPr lang="en-IN" dirty="0"/>
          </a:p>
        </p:txBody>
      </p:sp>
    </p:spTree>
    <p:extLst>
      <p:ext uri="{BB962C8B-B14F-4D97-AF65-F5344CB8AC3E}">
        <p14:creationId xmlns:p14="http://schemas.microsoft.com/office/powerpoint/2010/main" val="428552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D6F942-BD71-CD95-33E9-AFA5765E6E50}"/>
              </a:ext>
            </a:extLst>
          </p:cNvPr>
          <p:cNvSpPr txBox="1"/>
          <p:nvPr/>
        </p:nvSpPr>
        <p:spPr>
          <a:xfrm>
            <a:off x="139700" y="142875"/>
            <a:ext cx="5486400" cy="4755148"/>
          </a:xfrm>
          <a:prstGeom prst="rect">
            <a:avLst/>
          </a:prstGeom>
          <a:noFill/>
        </p:spPr>
        <p:txBody>
          <a:bodyPr wrap="square" rtlCol="0">
            <a:spAutoFit/>
          </a:bodyPr>
          <a:lstStyle/>
          <a:p>
            <a:pPr algn="l"/>
            <a:r>
              <a:rPr lang="en-US" sz="1500" b="1" i="0" dirty="0">
                <a:solidFill>
                  <a:srgbClr val="333333"/>
                </a:solidFill>
                <a:effectLst/>
                <a:latin typeface="Source Sans Pro" panose="020B0503030403020204" pitchFamily="34" charset="0"/>
              </a:rPr>
              <a:t>(iii) Base indexed indirect addressing mode</a:t>
            </a:r>
            <a:r>
              <a:rPr lang="en-US" sz="1500" b="0" i="0" dirty="0">
                <a:solidFill>
                  <a:srgbClr val="333333"/>
                </a:solidFill>
                <a:effectLst/>
                <a:latin typeface="Source Sans Pro" panose="020B0503030403020204" pitchFamily="34" charset="0"/>
              </a:rPr>
              <a:t> </a:t>
            </a:r>
          </a:p>
          <a:p>
            <a:pPr algn="l"/>
            <a:r>
              <a:rPr lang="en-US" sz="1500" b="0" i="0" dirty="0">
                <a:solidFill>
                  <a:srgbClr val="333333"/>
                </a:solidFill>
                <a:effectLst/>
                <a:latin typeface="Source Sans Pro" panose="020B0503030403020204" pitchFamily="34" charset="0"/>
              </a:rPr>
              <a:t>In this addressing mode the , memory address is generated by adding the values of two registers. </a:t>
            </a:r>
          </a:p>
          <a:p>
            <a:pPr algn="l"/>
            <a:r>
              <a:rPr lang="en-US" sz="1500" b="0" i="0" dirty="0">
                <a:solidFill>
                  <a:srgbClr val="333333"/>
                </a:solidFill>
                <a:effectLst/>
                <a:latin typeface="Source Sans Pro" panose="020B0503030403020204" pitchFamily="34" charset="0"/>
              </a:rPr>
              <a:t>Pre-index and post-index are supported also in this addressing mode. </a:t>
            </a:r>
          </a:p>
          <a:p>
            <a:pPr algn="l"/>
            <a:r>
              <a:rPr lang="en-US" sz="1500" b="0" i="0" dirty="0">
                <a:solidFill>
                  <a:srgbClr val="333333"/>
                </a:solidFill>
                <a:effectLst/>
                <a:latin typeface="Source Sans Pro" panose="020B0503030403020204" pitchFamily="34" charset="0"/>
              </a:rPr>
              <a:t>e.g. (a) LDR R0, [R1, R2]</a:t>
            </a:r>
          </a:p>
          <a:p>
            <a:pPr algn="l"/>
            <a:r>
              <a:rPr lang="en-US" sz="1500" b="0" i="0" dirty="0">
                <a:solidFill>
                  <a:srgbClr val="333333"/>
                </a:solidFill>
                <a:effectLst/>
                <a:latin typeface="Source Sans Pro" panose="020B0503030403020204" pitchFamily="34" charset="0"/>
              </a:rPr>
              <a:t>This instruction will load the register R0 with the word at memory address calculated by adding register R1 to register R2. </a:t>
            </a:r>
          </a:p>
          <a:p>
            <a:pPr algn="l"/>
            <a:endParaRPr lang="en-US" sz="1500" b="0" i="0" dirty="0">
              <a:solidFill>
                <a:srgbClr val="333333"/>
              </a:solidFill>
              <a:effectLst/>
              <a:latin typeface="Source Sans Pro" panose="020B0503030403020204" pitchFamily="34" charset="0"/>
            </a:endParaRPr>
          </a:p>
          <a:p>
            <a:pPr algn="l"/>
            <a:r>
              <a:rPr lang="en-US" sz="1500" b="0" i="0" dirty="0">
                <a:solidFill>
                  <a:srgbClr val="333333"/>
                </a:solidFill>
                <a:effectLst/>
                <a:latin typeface="Source Sans Pro" panose="020B0503030403020204" pitchFamily="34" charset="0"/>
              </a:rPr>
              <a:t>e.g. (b) LDR R0, [R1, R2]!</a:t>
            </a:r>
          </a:p>
          <a:p>
            <a:pPr algn="l"/>
            <a:r>
              <a:rPr lang="en-US" sz="1500" b="0" i="0" dirty="0">
                <a:solidFill>
                  <a:srgbClr val="333333"/>
                </a:solidFill>
                <a:effectLst/>
                <a:latin typeface="Source Sans Pro" panose="020B0503030403020204" pitchFamily="34" charset="0"/>
              </a:rPr>
              <a:t>This is pre-index addressing. This instruction is same as that in e.g. (a). This instruction also places the new address in R1 </a:t>
            </a:r>
            <a:r>
              <a:rPr lang="en-US" sz="1500" b="0" i="0" dirty="0" err="1">
                <a:solidFill>
                  <a:srgbClr val="333333"/>
                </a:solidFill>
                <a:effectLst/>
                <a:latin typeface="Source Sans Pro" panose="020B0503030403020204" pitchFamily="34" charset="0"/>
              </a:rPr>
              <a:t>i</a:t>
            </a:r>
            <a:r>
              <a:rPr lang="en-US" sz="1500" b="0" i="0" dirty="0">
                <a:solidFill>
                  <a:srgbClr val="333333"/>
                </a:solidFill>
                <a:effectLst/>
                <a:latin typeface="Source Sans Pro" panose="020B0503030403020204" pitchFamily="34" charset="0"/>
              </a:rPr>
              <a:t>. e. R1 (-R1 + R2.</a:t>
            </a:r>
          </a:p>
          <a:p>
            <a:pPr algn="l"/>
            <a:endParaRPr lang="en-US" sz="1500" b="0" i="0" dirty="0">
              <a:solidFill>
                <a:srgbClr val="333333"/>
              </a:solidFill>
              <a:effectLst/>
              <a:latin typeface="Source Sans Pro" panose="020B0503030403020204" pitchFamily="34" charset="0"/>
            </a:endParaRPr>
          </a:p>
          <a:p>
            <a:pPr algn="l"/>
            <a:r>
              <a:rPr lang="en-US" sz="1500" b="0" i="0" dirty="0">
                <a:solidFill>
                  <a:srgbClr val="333333"/>
                </a:solidFill>
                <a:effectLst/>
                <a:latin typeface="Source Sans Pro" panose="020B0503030403020204" pitchFamily="34" charset="0"/>
              </a:rPr>
              <a:t> e.g. (c) LDR R0, [R1], R2</a:t>
            </a:r>
          </a:p>
          <a:p>
            <a:pPr algn="l"/>
            <a:r>
              <a:rPr lang="en-US" sz="1500" b="0" i="0" dirty="0">
                <a:solidFill>
                  <a:srgbClr val="333333"/>
                </a:solidFill>
                <a:effectLst/>
                <a:latin typeface="Source Sans Pro" panose="020B0503030403020204" pitchFamily="34" charset="0"/>
              </a:rPr>
              <a:t>This is a post-index addressing. This instruction will load register R0 with the word at memory address given in register R1. It will then calculate the new address by adding the value in register R2 to register R1 and Place this new address in R1.</a:t>
            </a:r>
          </a:p>
          <a:p>
            <a:endParaRPr lang="en-IN" dirty="0"/>
          </a:p>
        </p:txBody>
      </p:sp>
    </p:spTree>
    <p:extLst>
      <p:ext uri="{BB962C8B-B14F-4D97-AF65-F5344CB8AC3E}">
        <p14:creationId xmlns:p14="http://schemas.microsoft.com/office/powerpoint/2010/main" val="4100704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A1E3C-D017-2D35-E3E8-CC201BFF01FB}"/>
              </a:ext>
            </a:extLst>
          </p:cNvPr>
          <p:cNvSpPr txBox="1"/>
          <p:nvPr/>
        </p:nvSpPr>
        <p:spPr>
          <a:xfrm>
            <a:off x="139700" y="-33686"/>
            <a:ext cx="5486400" cy="4247317"/>
          </a:xfrm>
          <a:prstGeom prst="rect">
            <a:avLst/>
          </a:prstGeom>
          <a:noFill/>
        </p:spPr>
        <p:txBody>
          <a:bodyPr wrap="square" rtlCol="0">
            <a:spAutoFit/>
          </a:bodyPr>
          <a:lstStyle/>
          <a:p>
            <a:pPr algn="l"/>
            <a:r>
              <a:rPr lang="en-US" b="1" i="0" dirty="0">
                <a:solidFill>
                  <a:srgbClr val="333333"/>
                </a:solidFill>
                <a:effectLst/>
                <a:latin typeface="Source Sans Pro" panose="020B0503030403020204" pitchFamily="34" charset="0"/>
              </a:rPr>
              <a:t>iv) Base with scaled register addressing mode</a:t>
            </a:r>
            <a:r>
              <a:rPr lang="en-US" b="0" i="0" dirty="0">
                <a:solidFill>
                  <a:srgbClr val="333333"/>
                </a:solidFill>
                <a:effectLst/>
                <a:latin typeface="Source Sans Pro" panose="020B0503030403020204" pitchFamily="34" charset="0"/>
              </a:rPr>
              <a:t> </a:t>
            </a:r>
          </a:p>
          <a:p>
            <a:pPr algn="l"/>
            <a:r>
              <a:rPr lang="en-US" b="0" i="0" dirty="0">
                <a:solidFill>
                  <a:srgbClr val="333333"/>
                </a:solidFill>
                <a:effectLst/>
                <a:latin typeface="Source Sans Pro" panose="020B0503030403020204" pitchFamily="34" charset="0"/>
              </a:rPr>
              <a:t>In this addressing mode the memory address is generated by a register value added to another register shifted left.</a:t>
            </a:r>
          </a:p>
          <a:p>
            <a:pPr algn="l"/>
            <a:r>
              <a:rPr lang="en-US" b="0" i="0" dirty="0">
                <a:solidFill>
                  <a:srgbClr val="333333"/>
                </a:solidFill>
                <a:effectLst/>
                <a:latin typeface="Source Sans Pro" panose="020B0503030403020204" pitchFamily="34" charset="0"/>
              </a:rPr>
              <a:t>e.g. (a) LDR R0, [R1, R2, LSL #2]</a:t>
            </a:r>
          </a:p>
          <a:p>
            <a:pPr algn="l"/>
            <a:r>
              <a:rPr lang="en-US" b="0" i="0" dirty="0">
                <a:solidFill>
                  <a:srgbClr val="333333"/>
                </a:solidFill>
                <a:effectLst/>
                <a:latin typeface="Source Sans Pro" panose="020B0503030403020204" pitchFamily="34" charset="0"/>
              </a:rPr>
              <a:t>This instruction will load the register R0 with the word at the memory address calculated by adding register R2 shifted left by 2 bits. </a:t>
            </a:r>
          </a:p>
          <a:p>
            <a:pPr algn="l"/>
            <a:r>
              <a:rPr lang="en-US" b="0" i="0" dirty="0">
                <a:solidFill>
                  <a:srgbClr val="333333"/>
                </a:solidFill>
                <a:effectLst/>
                <a:latin typeface="Source Sans Pro" panose="020B0503030403020204" pitchFamily="34" charset="0"/>
              </a:rPr>
              <a:t>e.g. (b) LDR RO,[R1, R2,_LSL #2]!</a:t>
            </a:r>
          </a:p>
          <a:p>
            <a:pPr algn="l"/>
            <a:r>
              <a:rPr lang="en-US" b="0" i="0" dirty="0">
                <a:solidFill>
                  <a:srgbClr val="333333"/>
                </a:solidFill>
                <a:effectLst/>
                <a:latin typeface="Source Sans Pro" panose="020B0503030403020204" pitchFamily="34" charset="0"/>
              </a:rPr>
              <a:t>This is a pre-indexed addressing. This instruction will load the register R0 with the word at the memory address calculated by adding register R1 with register R2 shifted left by 2 bits. </a:t>
            </a:r>
          </a:p>
          <a:p>
            <a:pPr algn="l"/>
            <a:r>
              <a:rPr lang="en-US" b="0" i="0" dirty="0">
                <a:solidFill>
                  <a:srgbClr val="333333"/>
                </a:solidFill>
                <a:effectLst/>
                <a:latin typeface="Source Sans Pro" panose="020B0503030403020204" pitchFamily="34" charset="0"/>
              </a:rPr>
              <a:t>i.e.R1e-R1+R2 &lt;&lt;2.</a:t>
            </a:r>
          </a:p>
          <a:p>
            <a:endParaRPr lang="en-IN" dirty="0"/>
          </a:p>
        </p:txBody>
      </p:sp>
    </p:spTree>
    <p:extLst>
      <p:ext uri="{BB962C8B-B14F-4D97-AF65-F5344CB8AC3E}">
        <p14:creationId xmlns:p14="http://schemas.microsoft.com/office/powerpoint/2010/main" val="1557859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6D66-5449-D7AB-3A56-94C72D67285D}"/>
              </a:ext>
            </a:extLst>
          </p:cNvPr>
          <p:cNvSpPr txBox="1"/>
          <p:nvPr/>
        </p:nvSpPr>
        <p:spPr>
          <a:xfrm>
            <a:off x="292100" y="371475"/>
            <a:ext cx="5257800" cy="2308324"/>
          </a:xfrm>
          <a:prstGeom prst="rect">
            <a:avLst/>
          </a:prstGeom>
          <a:noFill/>
        </p:spPr>
        <p:txBody>
          <a:bodyPr wrap="square" rtlCol="0">
            <a:spAutoFit/>
          </a:bodyPr>
          <a:lstStyle/>
          <a:p>
            <a:pPr algn="l"/>
            <a:r>
              <a:rPr lang="en-US" b="0" i="0" dirty="0">
                <a:solidFill>
                  <a:srgbClr val="333333"/>
                </a:solidFill>
                <a:effectLst/>
                <a:latin typeface="Source Sans Pro" panose="020B0503030403020204" pitchFamily="34" charset="0"/>
              </a:rPr>
              <a:t>e.g. (c) LDR R0, [R1], R2, LSL #2.</a:t>
            </a:r>
          </a:p>
          <a:p>
            <a:pPr algn="l"/>
            <a:r>
              <a:rPr lang="en-US" b="0" i="0" dirty="0">
                <a:solidFill>
                  <a:srgbClr val="333333"/>
                </a:solidFill>
                <a:effectLst/>
                <a:latin typeface="Source Sans Pro" panose="020B0503030403020204" pitchFamily="34" charset="0"/>
              </a:rPr>
              <a:t>This is a post-indexed addressing. This instruction will load the register R0 with the word at memory address contained in register R1. It will then calculate the new address by adding register R1 with register R2 shifted left by two bits. The new address is placed in register.</a:t>
            </a:r>
          </a:p>
          <a:p>
            <a:endParaRPr lang="en-IN" dirty="0"/>
          </a:p>
        </p:txBody>
      </p:sp>
    </p:spTree>
    <p:extLst>
      <p:ext uri="{BB962C8B-B14F-4D97-AF65-F5344CB8AC3E}">
        <p14:creationId xmlns:p14="http://schemas.microsoft.com/office/powerpoint/2010/main" val="3912353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F0D34-77B4-5A33-7021-4A8710D1382E}"/>
              </a:ext>
            </a:extLst>
          </p:cNvPr>
          <p:cNvSpPr txBox="1"/>
          <p:nvPr/>
        </p:nvSpPr>
        <p:spPr>
          <a:xfrm>
            <a:off x="2425700" y="2581275"/>
            <a:ext cx="5257800" cy="784830"/>
          </a:xfrm>
          <a:prstGeom prst="rect">
            <a:avLst/>
          </a:prstGeom>
          <a:noFill/>
        </p:spPr>
        <p:txBody>
          <a:bodyPr wrap="square" rtlCol="0">
            <a:spAutoFit/>
          </a:bodyPr>
          <a:lstStyle/>
          <a:p>
            <a:pPr algn="just"/>
            <a:r>
              <a:rPr lang="en-IN" sz="4500" dirty="0"/>
              <a:t>Thank You!!</a:t>
            </a:r>
          </a:p>
        </p:txBody>
      </p:sp>
    </p:spTree>
    <p:extLst>
      <p:ext uri="{BB962C8B-B14F-4D97-AF65-F5344CB8AC3E}">
        <p14:creationId xmlns:p14="http://schemas.microsoft.com/office/powerpoint/2010/main" val="349890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666750"/>
            <a:ext cx="5362575" cy="3676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
            <a:ext cx="594360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61950"/>
            <a:ext cx="5410200" cy="169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5486400" cy="403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4867275" cy="4038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343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971</Words>
  <Application>Microsoft Office PowerPoint</Application>
  <PresentationFormat>Custom</PresentationFormat>
  <Paragraphs>68</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Abadi</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Addressing Modes of ARMV7 Register</vt:lpstr>
      <vt:lpstr>Addressing Mode for Data Processing Operand</vt:lpstr>
      <vt:lpstr>PowerPoint Presentation</vt:lpstr>
      <vt:lpstr>Addressing Modes for Memory Access Operand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dc:creator>
  <cp:lastModifiedBy>Renukashree Murali</cp:lastModifiedBy>
  <cp:revision>7</cp:revision>
  <dcterms:created xsi:type="dcterms:W3CDTF">2022-10-21T01:29:05Z</dcterms:created>
  <dcterms:modified xsi:type="dcterms:W3CDTF">2022-10-24T12:42:18Z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2022-10-21T00:00:00Z</vt:filetime>
  </property>
  <property fmtid="{D5CDD505-2E9C-101B-9397-08002B2CF9AE}" pid="3" name="LastSaved">
    <vt:filetime>2022-10-21T00:00:00Z</vt:filetime>
  </property>
</Properties>
</file>