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48"/>
  </p:notesMasterIdLst>
  <p:sldIdLst>
    <p:sldId id="285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21" r:id="rId15"/>
    <p:sldId id="320" r:id="rId16"/>
    <p:sldId id="322" r:id="rId17"/>
    <p:sldId id="323" r:id="rId18"/>
    <p:sldId id="324" r:id="rId19"/>
    <p:sldId id="332" r:id="rId20"/>
    <p:sldId id="333" r:id="rId21"/>
    <p:sldId id="351" r:id="rId22"/>
    <p:sldId id="352" r:id="rId23"/>
    <p:sldId id="353" r:id="rId24"/>
    <p:sldId id="354" r:id="rId25"/>
    <p:sldId id="355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04" r:id="rId40"/>
    <p:sldId id="305" r:id="rId41"/>
    <p:sldId id="297" r:id="rId42"/>
    <p:sldId id="298" r:id="rId43"/>
    <p:sldId id="356" r:id="rId44"/>
    <p:sldId id="357" r:id="rId45"/>
    <p:sldId id="358" r:id="rId46"/>
    <p:sldId id="29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80" autoAdjust="0"/>
  </p:normalViewPr>
  <p:slideViewPr>
    <p:cSldViewPr snapToGrid="0">
      <p:cViewPr varScale="1">
        <p:scale>
          <a:sx n="69" d="100"/>
          <a:sy n="69" d="100"/>
        </p:scale>
        <p:origin x="75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A32F7-C07E-4820-82F6-DF533D9487E2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91462-34DF-484A-989B-6660998E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8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1491C-8887-4467-8B6C-05B3980667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B394F-48AC-4AFE-8E39-37D2F9A22F3E}" type="slidenum">
              <a:rPr lang="en-US"/>
              <a:pPr/>
              <a:t>16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1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A3C69-FBA3-43BF-8F45-D0F48D19BB21}" type="slidenum">
              <a:rPr lang="en-US"/>
              <a:pPr/>
              <a:t>17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2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87205-D171-49E0-9B48-B14F51885163}" type="slidenum">
              <a:rPr lang="en-US"/>
              <a:pPr/>
              <a:t>19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5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7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7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0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31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Winter 2010- CS 244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71C6F93-1DC8-49F9-AAC5-08EE88E82D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716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Winter 2010- CS 244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86FBF7E-FA49-4991-9AF4-B118CEA5D1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1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4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95F5F1-AE2C-48D9-989A-C6AEE390EF5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8F36EB-F428-4D4F-9348-7DD8776B0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 smtClean="0"/>
              <a:t>Communication  Subsystem and Debugging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11285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878066"/>
          </a:xfrm>
        </p:spPr>
        <p:txBody>
          <a:bodyPr/>
          <a:lstStyle/>
          <a:p>
            <a:r>
              <a:rPr lang="en-US" dirty="0"/>
              <a:t>Data (Signal)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6864"/>
            <a:ext cx="10058400" cy="18428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data collected by embedded system may be used </a:t>
            </a:r>
            <a:r>
              <a:rPr lang="en-US" sz="2400" dirty="0" smtClean="0"/>
              <a:t>for various </a:t>
            </a:r>
            <a:r>
              <a:rPr lang="en-US" sz="2400" dirty="0"/>
              <a:t>kinds of signal processing.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digital hearing aid is a typical example of an </a:t>
            </a:r>
            <a:r>
              <a:rPr lang="en-US" sz="2400" dirty="0" smtClean="0"/>
              <a:t>embedded system </a:t>
            </a:r>
            <a:r>
              <a:rPr lang="en-US" sz="2400" dirty="0"/>
              <a:t>employing data processing</a:t>
            </a:r>
            <a:r>
              <a:rPr lang="en-US" dirty="0"/>
              <a:t>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5719" y="2934091"/>
            <a:ext cx="9089409" cy="410833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CC5A-D971-49E6-8D7E-10A8057E7118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1CB-7BEA-4059-8E1D-806912871158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864" y="3978119"/>
            <a:ext cx="4161245" cy="2408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792162"/>
          </a:xfrm>
        </p:spPr>
        <p:txBody>
          <a:bodyPr>
            <a:normAutofit/>
          </a:bodyPr>
          <a:lstStyle/>
          <a:p>
            <a:r>
              <a:rPr lang="en-US" dirty="0"/>
              <a:t> Monitoring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52930" y="914400"/>
            <a:ext cx="9598926" cy="3497262"/>
          </a:xfrm>
        </p:spPr>
        <p:txBody>
          <a:bodyPr/>
          <a:lstStyle/>
          <a:p>
            <a:r>
              <a:rPr lang="en-US" sz="2400" dirty="0"/>
              <a:t>All embedded products coming under the medical domain </a:t>
            </a:r>
            <a:r>
              <a:rPr lang="en-US" sz="2400" dirty="0" smtClean="0"/>
              <a:t>are with </a:t>
            </a:r>
            <a:r>
              <a:rPr lang="en-US" sz="2400" dirty="0"/>
              <a:t>monitoring functions only. They are used for </a:t>
            </a:r>
            <a:r>
              <a:rPr lang="en-US" sz="2400" dirty="0" smtClean="0"/>
              <a:t>determining the </a:t>
            </a:r>
            <a:r>
              <a:rPr lang="en-US" sz="2400" dirty="0"/>
              <a:t>state of some variables using input sensors.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very good example is the electro cardiogram (ECG) </a:t>
            </a:r>
            <a:r>
              <a:rPr lang="en-US" sz="2400" dirty="0" smtClean="0"/>
              <a:t>machine for </a:t>
            </a:r>
            <a:r>
              <a:rPr lang="en-US" sz="2400" dirty="0"/>
              <a:t>monitoring the heartbeat of patient.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CC5A-D971-49E6-8D7E-10A8057E7118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1CB-7BEA-4059-8E1D-806912871158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723923"/>
          </a:xfrm>
        </p:spPr>
        <p:txBody>
          <a:bodyPr>
            <a:normAutofit/>
          </a:bodyPr>
          <a:lstStyle/>
          <a:p>
            <a:r>
              <a:rPr lang="en-US" dirty="0"/>
              <a:t>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46161"/>
            <a:ext cx="10972800" cy="5268391"/>
          </a:xfrm>
        </p:spPr>
        <p:txBody>
          <a:bodyPr/>
          <a:lstStyle/>
          <a:p>
            <a:r>
              <a:rPr lang="en-US" dirty="0" smtClean="0"/>
              <a:t>Embedded </a:t>
            </a:r>
            <a:r>
              <a:rPr lang="en-US" dirty="0"/>
              <a:t>system with control functionalities impose </a:t>
            </a:r>
            <a:r>
              <a:rPr lang="en-US" dirty="0" smtClean="0"/>
              <a:t>control over </a:t>
            </a:r>
            <a:r>
              <a:rPr lang="en-US" dirty="0"/>
              <a:t>some variables according to the input variables.</a:t>
            </a:r>
          </a:p>
          <a:p>
            <a:r>
              <a:rPr lang="en-US" dirty="0" smtClean="0"/>
              <a:t> </a:t>
            </a:r>
            <a:r>
              <a:rPr lang="en-US" dirty="0"/>
              <a:t>A system with control functionality contains both sensors </a:t>
            </a:r>
            <a:r>
              <a:rPr lang="en-US" dirty="0" smtClean="0"/>
              <a:t>and actuators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Sensors are inputs ports for capturing the changes </a:t>
            </a:r>
            <a:r>
              <a:rPr lang="en-US" dirty="0" smtClean="0"/>
              <a:t>in environment </a:t>
            </a:r>
            <a:r>
              <a:rPr lang="en-US" dirty="0"/>
              <a:t>variables or measuring variable.</a:t>
            </a:r>
          </a:p>
          <a:p>
            <a:r>
              <a:rPr lang="en-US" dirty="0" smtClean="0"/>
              <a:t> </a:t>
            </a:r>
            <a:r>
              <a:rPr lang="en-US" dirty="0"/>
              <a:t>Actuators are output ports are controlled according to </a:t>
            </a:r>
            <a:r>
              <a:rPr lang="en-US" dirty="0" smtClean="0"/>
              <a:t>the changes </a:t>
            </a:r>
            <a:r>
              <a:rPr lang="en-US" dirty="0"/>
              <a:t>in input variable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Ex: </a:t>
            </a:r>
            <a:r>
              <a:rPr lang="en-US" dirty="0">
                <a:solidFill>
                  <a:srgbClr val="FF0000"/>
                </a:solidFill>
              </a:rPr>
              <a:t>An Air conditioner </a:t>
            </a:r>
            <a:r>
              <a:rPr lang="en-US" dirty="0" smtClean="0">
                <a:solidFill>
                  <a:srgbClr val="FF0000"/>
                </a:solidFill>
              </a:rPr>
              <a:t>for controlling </a:t>
            </a:r>
            <a:r>
              <a:rPr lang="en-US" dirty="0">
                <a:solidFill>
                  <a:srgbClr val="FF0000"/>
                </a:solidFill>
              </a:rPr>
              <a:t>room temperature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CC5A-D971-49E6-8D7E-10A8057E7118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1CB-7BEA-4059-8E1D-806912871158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43" y="261144"/>
            <a:ext cx="10018713" cy="941388"/>
          </a:xfrm>
        </p:spPr>
        <p:txBody>
          <a:bodyPr/>
          <a:lstStyle/>
          <a:p>
            <a:r>
              <a:rPr lang="en-US" dirty="0"/>
              <a:t>Application specific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719263"/>
            <a:ext cx="7581901" cy="4411662"/>
          </a:xfrm>
        </p:spPr>
        <p:txBody>
          <a:bodyPr/>
          <a:lstStyle/>
          <a:p>
            <a:r>
              <a:rPr lang="en-US" sz="2400" dirty="0"/>
              <a:t>These are embedded systems </a:t>
            </a:r>
            <a:r>
              <a:rPr lang="en-US" sz="2400" dirty="0" smtClean="0"/>
              <a:t>with application </a:t>
            </a:r>
            <a:r>
              <a:rPr lang="en-US" sz="2400" dirty="0"/>
              <a:t>specific user interfaces </a:t>
            </a:r>
            <a:r>
              <a:rPr lang="en-US" sz="2400" dirty="0" smtClean="0"/>
              <a:t>like buttons</a:t>
            </a:r>
            <a:r>
              <a:rPr lang="en-US" sz="2400" dirty="0"/>
              <a:t>, switches, keypad, lights, bells</a:t>
            </a:r>
            <a:r>
              <a:rPr lang="en-US" sz="2400" dirty="0" smtClean="0"/>
              <a:t>, display </a:t>
            </a:r>
            <a:r>
              <a:rPr lang="en-US" sz="2400" dirty="0"/>
              <a:t>units, etc..</a:t>
            </a:r>
          </a:p>
          <a:p>
            <a:r>
              <a:rPr lang="en-US" sz="2400" dirty="0" smtClean="0"/>
              <a:t>Mobile </a:t>
            </a:r>
            <a:r>
              <a:rPr lang="en-US" sz="2400" dirty="0"/>
              <a:t>phone is an example for </a:t>
            </a:r>
            <a:r>
              <a:rPr lang="en-US" sz="2400" dirty="0" smtClean="0"/>
              <a:t>this</a:t>
            </a:r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sz="2400" dirty="0"/>
              <a:t>mobile phone the user interface </a:t>
            </a:r>
            <a:r>
              <a:rPr lang="en-US" sz="2400" dirty="0" smtClean="0"/>
              <a:t>is provided </a:t>
            </a:r>
            <a:r>
              <a:rPr lang="en-US" sz="2400" dirty="0"/>
              <a:t>through the keyboard</a:t>
            </a:r>
            <a:r>
              <a:rPr lang="en-US" sz="2400" dirty="0" smtClean="0"/>
              <a:t>, graphic </a:t>
            </a:r>
            <a:r>
              <a:rPr lang="en-US" sz="2400" dirty="0"/>
              <a:t>LCD module, system speaker</a:t>
            </a:r>
            <a:r>
              <a:rPr lang="en-US" sz="2400" dirty="0" smtClean="0"/>
              <a:t>, vibration </a:t>
            </a:r>
            <a:r>
              <a:rPr lang="en-US" sz="2400" dirty="0"/>
              <a:t>alert, etc…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77057" y="1719263"/>
            <a:ext cx="1574799" cy="31242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CC5A-D971-49E6-8D7E-10A8057E7118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1CB-7BEA-4059-8E1D-806912871158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03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ES: Simplified Block Diagram</a:t>
            </a:r>
          </a:p>
        </p:txBody>
      </p:sp>
      <p:graphicFrame>
        <p:nvGraphicFramePr>
          <p:cNvPr id="6963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7999413" y="1905000"/>
          <a:ext cx="99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1248480" imgH="571680" progId="Word.Document.8">
                  <p:embed/>
                </p:oleObj>
              </mc:Choice>
              <mc:Fallback>
                <p:oleObj name="Document" r:id="rId3" imgW="1248480" imgH="571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1905000"/>
                        <a:ext cx="99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39" name="Picture 7" descr="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4800600"/>
            <a:ext cx="1035050" cy="895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40" name="Picture 8" descr="CAS6U6W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5181601"/>
            <a:ext cx="1322388" cy="925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7681-FC41-4A36-9860-1B11D9479C41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" t="24609" r="11075" b="35068"/>
          <a:stretch>
            <a:fillRect/>
          </a:stretch>
        </p:blipFill>
        <p:spPr bwMode="auto">
          <a:xfrm>
            <a:off x="1744664" y="2287588"/>
            <a:ext cx="8696325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848600" y="4343400"/>
            <a:ext cx="1524000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actuators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280026" y="2563813"/>
            <a:ext cx="2112963" cy="1008062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143" y="214746"/>
            <a:ext cx="10018713" cy="671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Core of an  Embedded system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34972" y="873970"/>
            <a:ext cx="10972800" cy="4993161"/>
          </a:xfrm>
        </p:spPr>
        <p:txBody>
          <a:bodyPr>
            <a:normAutofit/>
          </a:bodyPr>
          <a:lstStyle/>
          <a:p>
            <a:r>
              <a:rPr lang="en-US" dirty="0"/>
              <a:t>Embedded systems are domain and application specific </a:t>
            </a:r>
            <a:r>
              <a:rPr lang="en-US" dirty="0" smtClean="0"/>
              <a:t>and are </a:t>
            </a:r>
            <a:r>
              <a:rPr lang="en-US" dirty="0"/>
              <a:t>built around a central core.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core of the embedded </a:t>
            </a:r>
            <a:r>
              <a:rPr lang="en-US" dirty="0" smtClean="0"/>
              <a:t>system falls </a:t>
            </a:r>
            <a:r>
              <a:rPr lang="en-US" dirty="0"/>
              <a:t>into any one of the following categories.</a:t>
            </a:r>
          </a:p>
          <a:p>
            <a:pPr marL="0" indent="0">
              <a:buNone/>
            </a:pPr>
            <a:r>
              <a:rPr lang="en-US" sz="2400" dirty="0"/>
              <a:t>1. General Purpose and Domain Specific Processors</a:t>
            </a:r>
          </a:p>
          <a:p>
            <a:pPr marL="344487" lvl="1" indent="0">
              <a:buNone/>
            </a:pPr>
            <a:r>
              <a:rPr lang="en-US" sz="2000" dirty="0"/>
              <a:t>1.1 Microprocessors</a:t>
            </a:r>
          </a:p>
          <a:p>
            <a:pPr marL="344487" lvl="1" indent="0">
              <a:buNone/>
            </a:pPr>
            <a:r>
              <a:rPr lang="en-US" sz="2000" dirty="0"/>
              <a:t>1.2 Microcontrollers</a:t>
            </a:r>
          </a:p>
          <a:p>
            <a:pPr marL="344487" lvl="1" indent="0">
              <a:buNone/>
            </a:pPr>
            <a:r>
              <a:rPr lang="en-US" sz="2000" dirty="0"/>
              <a:t>1.3 Digital Signal Processors</a:t>
            </a:r>
          </a:p>
          <a:p>
            <a:pPr marL="0" indent="0">
              <a:buNone/>
            </a:pPr>
            <a:r>
              <a:rPr lang="en-US" sz="2400" dirty="0"/>
              <a:t>2. Application Specific Integrated Circuits (ASICs)</a:t>
            </a:r>
          </a:p>
          <a:p>
            <a:pPr marL="0" indent="0">
              <a:buNone/>
            </a:pPr>
            <a:r>
              <a:rPr lang="en-US" sz="2400" dirty="0"/>
              <a:t>3. Programmable Logic Devices (PLDs) </a:t>
            </a:r>
          </a:p>
          <a:p>
            <a:pPr marL="0" indent="0">
              <a:buNone/>
            </a:pPr>
            <a:r>
              <a:rPr lang="en-US" sz="2400" dirty="0"/>
              <a:t>4. Commercial Of The Shelf Component (COTS)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CC5A-D971-49E6-8D7E-10A8057E7118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81CB-7BEA-4059-8E1D-806912871158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09600" y="277814"/>
            <a:ext cx="10972800" cy="652463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Embedded System</a:t>
            </a:r>
          </a:p>
        </p:txBody>
      </p:sp>
      <p:pic>
        <p:nvPicPr>
          <p:cNvPr id="58371" name="Picture 3" descr="camer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8" y="1935163"/>
            <a:ext cx="8009438" cy="4664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583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990600"/>
          <a:ext cx="15811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" r:id="rId5" imgW="2130120" imgH="1361520" progId="MS_ClipArt_Gallery.5">
                  <p:embed/>
                </p:oleObj>
              </mc:Choice>
              <mc:Fallback>
                <p:oleObj name="Clip" r:id="rId5" imgW="2130120" imgH="13615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90600"/>
                        <a:ext cx="15811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3" name="Picture 5" descr="ib_chip0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750" y="2747964"/>
            <a:ext cx="642938" cy="465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EE01-40E9-4AA7-83C4-6FF0358BCAE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3505200" y="1905000"/>
            <a:ext cx="6477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3505200" y="1905000"/>
            <a:ext cx="0" cy="2362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2286000" y="1981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2667000" y="2895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343400" y="1219201"/>
            <a:ext cx="3811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Digital Camera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6479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0" y="288925"/>
            <a:ext cx="1001871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Embedded Systems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794164" y="977107"/>
            <a:ext cx="8229600" cy="490616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 Analog Components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Sensors, Actuators, Controllers, …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Digital Components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Processor, Coprocessors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Memories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Controllers, Buses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Application Specific Integrated Circuits (ASIC)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Converters – A2D, D2A, …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Software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Application Programs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Exception Handlers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Winter 2010- CS 244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227-A272-4776-8D32-3B687AFEFF0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2468" name="AutoShape 4"/>
          <p:cNvSpPr>
            <a:spLocks/>
          </p:cNvSpPr>
          <p:nvPr/>
        </p:nvSpPr>
        <p:spPr bwMode="auto">
          <a:xfrm>
            <a:off x="8763000" y="1066800"/>
            <a:ext cx="228600" cy="3124200"/>
          </a:xfrm>
          <a:prstGeom prst="rightBracket">
            <a:avLst>
              <a:gd name="adj" fmla="val 113889"/>
            </a:avLst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9067800" y="2286001"/>
            <a:ext cx="1341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990033"/>
                </a:solidFill>
              </a:rPr>
              <a:t>Hardware</a:t>
            </a:r>
          </a:p>
        </p:txBody>
      </p:sp>
      <p:sp>
        <p:nvSpPr>
          <p:cNvPr id="62470" name="AutoShape 6"/>
          <p:cNvSpPr>
            <a:spLocks/>
          </p:cNvSpPr>
          <p:nvPr/>
        </p:nvSpPr>
        <p:spPr bwMode="auto">
          <a:xfrm>
            <a:off x="8686800" y="4343400"/>
            <a:ext cx="304800" cy="1295400"/>
          </a:xfrm>
          <a:prstGeom prst="rightBracket">
            <a:avLst>
              <a:gd name="adj" fmla="val 35417"/>
            </a:avLst>
          </a:prstGeom>
          <a:noFill/>
          <a:ln w="2857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051926" y="4735514"/>
            <a:ext cx="125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990033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6651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Hardware Components </a:t>
            </a:r>
          </a:p>
        </p:txBody>
      </p:sp>
    </p:spTree>
    <p:extLst>
      <p:ext uri="{BB962C8B-B14F-4D97-AF65-F5344CB8AC3E}">
        <p14:creationId xmlns:p14="http://schemas.microsoft.com/office/powerpoint/2010/main" val="25541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628710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>Hardware Components of Embedded Systems- an example</a:t>
            </a:r>
          </a:p>
        </p:txBody>
      </p:sp>
      <p:pic>
        <p:nvPicPr>
          <p:cNvPr id="60419" name="Picture 3" descr="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28" y="2507673"/>
            <a:ext cx="5638675" cy="32835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6630-2921-4BB0-93AE-B73815864CE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 flipH="1">
            <a:off x="1752600" y="6324600"/>
            <a:ext cx="1143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3200400" y="6324600"/>
            <a:ext cx="586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9220200" y="6324600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812926" y="6411913"/>
            <a:ext cx="10550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Analog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638800" y="6461126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Digital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9220201" y="6461125"/>
            <a:ext cx="10550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Analog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2743201" y="1371601"/>
            <a:ext cx="1158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200400" y="3530601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Coprocessors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6248400" y="1371601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Controllers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3352800" y="5029201"/>
            <a:ext cx="152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Converters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943601" y="3429001"/>
            <a:ext cx="1427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Processor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8458201" y="1371601"/>
            <a:ext cx="1243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1524001" y="2286001"/>
            <a:ext cx="18870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Software</a:t>
            </a:r>
          </a:p>
          <a:p>
            <a:r>
              <a:rPr lang="en-US" sz="1200" b="1">
                <a:solidFill>
                  <a:srgbClr val="0000FF"/>
                </a:solidFill>
              </a:rPr>
              <a:t>(Application Programs)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9372601" y="4572000"/>
            <a:ext cx="798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ASIC</a:t>
            </a:r>
          </a:p>
        </p:txBody>
      </p:sp>
    </p:spTree>
    <p:extLst>
      <p:ext uri="{BB962C8B-B14F-4D97-AF65-F5344CB8AC3E}">
        <p14:creationId xmlns:p14="http://schemas.microsoft.com/office/powerpoint/2010/main" val="14588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/>
      <p:bldP spid="60427" grpId="0"/>
      <p:bldP spid="60428" grpId="0"/>
      <p:bldP spid="60429" grpId="0"/>
      <p:bldP spid="60430" grpId="0"/>
      <p:bldP spid="60431" grpId="0"/>
      <p:bldP spid="60432" grpId="0"/>
      <p:bldP spid="604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scale embedded system</a:t>
            </a:r>
          </a:p>
          <a:p>
            <a:r>
              <a:rPr lang="en-US" dirty="0" smtClean="0"/>
              <a:t>Medium </a:t>
            </a:r>
            <a:r>
              <a:rPr lang="en-US" dirty="0"/>
              <a:t>scale embedded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Sophisticated  </a:t>
            </a:r>
            <a:r>
              <a:rPr lang="en-US" dirty="0"/>
              <a:t>embedded system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4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and </a:t>
            </a:r>
            <a:r>
              <a:rPr lang="en-US" dirty="0" smtClean="0"/>
              <a:t>Actuators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9262"/>
            <a:ext cx="10408170" cy="45291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Sensor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 sensor is a transducer device that converts </a:t>
            </a:r>
            <a:r>
              <a:rPr lang="en-US" dirty="0" smtClean="0"/>
              <a:t>energy from </a:t>
            </a:r>
            <a:r>
              <a:rPr lang="en-US" dirty="0"/>
              <a:t>one form to another for any measurement or </a:t>
            </a:r>
            <a:r>
              <a:rPr lang="en-US" dirty="0" smtClean="0"/>
              <a:t>control purpose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Actuator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Actuator is a form of transducer device </a:t>
            </a:r>
            <a:r>
              <a:rPr lang="en-US" dirty="0" smtClean="0"/>
              <a:t>which converts </a:t>
            </a:r>
            <a:r>
              <a:rPr lang="en-US" dirty="0"/>
              <a:t>signals to corresponding physical action(motion).</a:t>
            </a:r>
          </a:p>
          <a:p>
            <a:r>
              <a:rPr lang="en-US" dirty="0"/>
              <a:t>Actuator act as output device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I/O Subsystem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620" y="2438399"/>
            <a:ext cx="10018713" cy="257694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The I/O Subsystem of the embedded system facilitates the interaction of the embedded system with the external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Interaction happens through the sensors and actuators connected to the input and output ports respectively of the embedded system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The sensors may not be directly interfaced with input ports, instead they may be interfaced through signal conditioning and translating like ADC, </a:t>
            </a:r>
            <a:r>
              <a:rPr lang="en-US" sz="3200" dirty="0" err="1" smtClean="0"/>
              <a:t>optocouplers,etc</a:t>
            </a:r>
            <a:r>
              <a:rPr lang="en-US" sz="3200" dirty="0" smtClean="0"/>
              <a:t>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46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1" y="130865"/>
            <a:ext cx="10006520" cy="6584039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345382" y="1371600"/>
            <a:ext cx="3602182" cy="221672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dirty="0"/>
              <a:t>For any embedded system, the communication interfaces can be broadly classified into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On </a:t>
            </a:r>
            <a:r>
              <a:rPr lang="en-US" sz="2800" dirty="0">
                <a:solidFill>
                  <a:srgbClr val="FF0000"/>
                </a:solidFill>
              </a:rPr>
              <a:t>board Communication Interface </a:t>
            </a:r>
            <a:r>
              <a:rPr lang="en-US" sz="2800" dirty="0">
                <a:solidFill>
                  <a:srgbClr val="0070C0"/>
                </a:solidFill>
              </a:rPr>
              <a:t>or (Device/Board level communication interface)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External </a:t>
            </a:r>
            <a:r>
              <a:rPr lang="en-US" sz="2800" dirty="0">
                <a:solidFill>
                  <a:srgbClr val="FF0000"/>
                </a:solidFill>
              </a:rPr>
              <a:t>Communication Interface </a:t>
            </a:r>
            <a:r>
              <a:rPr lang="en-US" sz="2800" dirty="0">
                <a:solidFill>
                  <a:srgbClr val="0070C0"/>
                </a:solidFill>
              </a:rPr>
              <a:t>or(Product level communication interface)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7387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7" y="0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Onboard Communication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1450757"/>
            <a:ext cx="10515600" cy="47662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800" dirty="0" smtClean="0"/>
              <a:t>These  are used for internal communication of the embedded system </a:t>
            </a:r>
            <a:r>
              <a:rPr lang="en-US" sz="2800" dirty="0" err="1" smtClean="0"/>
              <a:t>i.e</a:t>
            </a:r>
            <a:r>
              <a:rPr lang="en-US" sz="2800" dirty="0" smtClean="0"/>
              <a:t>: communication between different components present on the system.</a:t>
            </a:r>
          </a:p>
          <a:p>
            <a:r>
              <a:rPr lang="en-US" sz="3600" b="1" dirty="0" smtClean="0"/>
              <a:t>Common examples </a:t>
            </a:r>
          </a:p>
          <a:p>
            <a:r>
              <a:rPr lang="en-US" sz="2400" dirty="0" smtClean="0"/>
              <a:t>•</a:t>
            </a:r>
            <a:r>
              <a:rPr lang="en-US" sz="2800" dirty="0" smtClean="0"/>
              <a:t>Inter Integrated Circuit(I2C)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•</a:t>
            </a:r>
            <a:r>
              <a:rPr lang="en-US" sz="2800" dirty="0" smtClean="0"/>
              <a:t>Serial Peripheral Interface(SPI</a:t>
            </a:r>
            <a:r>
              <a:rPr lang="en-US" sz="2800" dirty="0"/>
              <a:t>)</a:t>
            </a:r>
          </a:p>
          <a:p>
            <a:pPr marL="457200" lvl="1" indent="0">
              <a:buNone/>
            </a:pPr>
            <a:r>
              <a:rPr lang="en-US" sz="2800" dirty="0"/>
              <a:t>•</a:t>
            </a:r>
            <a:r>
              <a:rPr lang="en-US" sz="2800" dirty="0" smtClean="0"/>
              <a:t>Universal Asynchronous Receiver Transmitter(UART</a:t>
            </a:r>
            <a:r>
              <a:rPr lang="en-US" sz="2800" dirty="0"/>
              <a:t>)</a:t>
            </a:r>
          </a:p>
          <a:p>
            <a:pPr marL="457200" lvl="1" indent="0">
              <a:buNone/>
            </a:pPr>
            <a:r>
              <a:rPr lang="en-US" sz="2800" dirty="0"/>
              <a:t>•1-WireInterface</a:t>
            </a:r>
          </a:p>
          <a:p>
            <a:pPr marL="457200" lvl="1" indent="0">
              <a:buNone/>
            </a:pPr>
            <a:r>
              <a:rPr lang="en-US" sz="2800" dirty="0"/>
              <a:t>•</a:t>
            </a:r>
            <a:r>
              <a:rPr lang="en-US" sz="2800" dirty="0" smtClean="0"/>
              <a:t>Parallel Interface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430067"/>
            <a:ext cx="10717430" cy="1312430"/>
          </a:xfrm>
        </p:spPr>
        <p:txBody>
          <a:bodyPr/>
          <a:lstStyle/>
          <a:p>
            <a:r>
              <a:rPr lang="en-US" dirty="0" smtClean="0"/>
              <a:t>External or Peripheral Communication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These are used for external communication of the embedded system </a:t>
            </a:r>
            <a:r>
              <a:rPr lang="en-US" sz="2400" dirty="0" err="1" smtClean="0"/>
              <a:t>i.e</a:t>
            </a:r>
            <a:r>
              <a:rPr lang="en-US" sz="2400" dirty="0" smtClean="0"/>
              <a:t>: communication of different components present on the system with external or peripheral components/devices</a:t>
            </a:r>
          </a:p>
          <a:p>
            <a:r>
              <a:rPr lang="en-US" sz="2400" dirty="0" smtClean="0"/>
              <a:t>Common examples of external interfaces are:</a:t>
            </a:r>
          </a:p>
          <a:p>
            <a:pPr marL="457200" lvl="1" indent="0">
              <a:buNone/>
            </a:pPr>
            <a:r>
              <a:rPr lang="en-US" sz="2000" dirty="0" smtClean="0"/>
              <a:t>•RS-232 C &amp; RS-485</a:t>
            </a:r>
          </a:p>
          <a:p>
            <a:pPr marL="457200" lvl="1" indent="0">
              <a:buNone/>
            </a:pPr>
            <a:r>
              <a:rPr lang="en-US" sz="2000" dirty="0" smtClean="0"/>
              <a:t>•Universal Serial Bus (USB)</a:t>
            </a:r>
          </a:p>
          <a:p>
            <a:pPr marL="457200" lvl="1" indent="0">
              <a:buNone/>
            </a:pPr>
            <a:r>
              <a:rPr lang="en-US" sz="2000" dirty="0" smtClean="0"/>
              <a:t>•IEEE 1394 (</a:t>
            </a:r>
            <a:r>
              <a:rPr lang="en-US" sz="2000" dirty="0" err="1" smtClean="0"/>
              <a:t>Firewire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r>
              <a:rPr lang="en-US" sz="2000" dirty="0" smtClean="0"/>
              <a:t>•Infrared (IrDA)</a:t>
            </a:r>
          </a:p>
          <a:p>
            <a:pPr marL="457200" lvl="1" indent="0">
              <a:buNone/>
            </a:pPr>
            <a:r>
              <a:rPr lang="en-US" sz="2000" dirty="0" smtClean="0"/>
              <a:t>•Bluetooth</a:t>
            </a:r>
          </a:p>
          <a:p>
            <a:pPr marL="457200" lvl="1" indent="0">
              <a:buNone/>
            </a:pPr>
            <a:r>
              <a:rPr lang="en-US" sz="2000" dirty="0" smtClean="0"/>
              <a:t>•Wi-Fi</a:t>
            </a:r>
          </a:p>
          <a:p>
            <a:pPr marL="457200" lvl="1" indent="0">
              <a:buNone/>
            </a:pPr>
            <a:r>
              <a:rPr lang="en-US" sz="2000" dirty="0" smtClean="0"/>
              <a:t>•</a:t>
            </a:r>
            <a:r>
              <a:rPr lang="en-US" sz="2000" dirty="0" err="1" smtClean="0"/>
              <a:t>ZigBee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•General Packet Radio Service (GPRS)Example: RS-232 C &amp; RS-485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272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9754-20BC-4635-BA7E-218325A52C6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 anchor="b"/>
          <a:lstStyle/>
          <a:p>
            <a:r>
              <a:rPr lang="en-US"/>
              <a:t>Serial Communication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pPr marL="349250" indent="-349250">
              <a:lnSpc>
                <a:spcPct val="80000"/>
              </a:lnSpc>
            </a:pPr>
            <a:r>
              <a:rPr lang="en-US"/>
              <a:t>A single wire used for data transfer</a:t>
            </a:r>
          </a:p>
          <a:p>
            <a:pPr marL="349250" indent="-349250">
              <a:lnSpc>
                <a:spcPct val="80000"/>
              </a:lnSpc>
            </a:pPr>
            <a:r>
              <a:rPr lang="en-US"/>
              <a:t>One or more additional wires used for control (but, some protocols may not use additional control wires)</a:t>
            </a:r>
          </a:p>
          <a:p>
            <a:pPr marL="349250" indent="-349250">
              <a:lnSpc>
                <a:spcPct val="80000"/>
              </a:lnSpc>
            </a:pPr>
            <a:r>
              <a:rPr lang="en-US"/>
              <a:t>Higher throughput for long distance communication</a:t>
            </a:r>
          </a:p>
          <a:p>
            <a:pPr marL="685800" lvl="1" indent="-336550">
              <a:lnSpc>
                <a:spcPct val="80000"/>
              </a:lnSpc>
            </a:pPr>
            <a:r>
              <a:rPr lang="en-US" sz="2400"/>
              <a:t>Often across processing node</a:t>
            </a:r>
          </a:p>
          <a:p>
            <a:pPr marL="349250" indent="-349250">
              <a:lnSpc>
                <a:spcPct val="80000"/>
              </a:lnSpc>
            </a:pPr>
            <a:r>
              <a:rPr lang="en-US"/>
              <a:t>Lower cost in terms of wires (cable)</a:t>
            </a:r>
          </a:p>
          <a:p>
            <a:pPr marL="349250" indent="-349250">
              <a:lnSpc>
                <a:spcPct val="80000"/>
              </a:lnSpc>
            </a:pPr>
            <a:r>
              <a:rPr lang="en-US"/>
              <a:t>E.g., USB, Ethernet, RS232, I</a:t>
            </a:r>
            <a:r>
              <a:rPr lang="en-US" baseline="30000"/>
              <a:t>2</a:t>
            </a:r>
            <a:r>
              <a:rPr lang="en-US"/>
              <a:t>C, etc.</a:t>
            </a:r>
          </a:p>
        </p:txBody>
      </p:sp>
      <p:sp>
        <p:nvSpPr>
          <p:cNvPr id="41988" name="Slide Number Placeholder 5"/>
          <p:cNvSpPr txBox="1">
            <a:spLocks noGrp="1"/>
          </p:cNvSpPr>
          <p:nvPr/>
        </p:nvSpPr>
        <p:spPr bwMode="auto">
          <a:xfrm>
            <a:off x="9421813" y="6275389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fld id="{36F96E5A-659E-4DD4-88A3-E23B91208CCB}" type="slidenum"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0" hangingPunct="0"/>
              <a:t>26</a:t>
            </a:fld>
            <a:endParaRPr lang="en-US" sz="3600">
              <a:solidFill>
                <a:schemeClr val="bg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388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65E-0538-4EF4-9FD9-3CAAE482371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 anchor="b"/>
          <a:lstStyle/>
          <a:p>
            <a:r>
              <a:rPr lang="en-US"/>
              <a:t>Parallel Communication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 fontScale="92500" lnSpcReduction="10000"/>
          </a:bodyPr>
          <a:lstStyle/>
          <a:p>
            <a:pPr marL="349250" indent="-349250"/>
            <a:r>
              <a:rPr lang="en-US" sz="2900" dirty="0"/>
              <a:t>Multiple buses used for data transfer</a:t>
            </a:r>
          </a:p>
          <a:p>
            <a:pPr marL="349250" indent="-349250"/>
            <a:r>
              <a:rPr lang="en-US" sz="2900" dirty="0"/>
              <a:t>One or more additional wires used for control</a:t>
            </a:r>
          </a:p>
          <a:p>
            <a:pPr marL="349250" indent="-349250"/>
            <a:r>
              <a:rPr lang="en-US" sz="2900" dirty="0"/>
              <a:t>Higher throughput for short distance communication</a:t>
            </a:r>
          </a:p>
          <a:p>
            <a:pPr marL="685800" lvl="1" indent="-336550"/>
            <a:r>
              <a:rPr lang="en-US" sz="2200" dirty="0"/>
              <a:t>Data misalignment problem</a:t>
            </a:r>
          </a:p>
          <a:p>
            <a:pPr marL="685800" lvl="1" indent="-336550"/>
            <a:r>
              <a:rPr lang="en-US" sz="2200" dirty="0"/>
              <a:t>Often used within a processing node</a:t>
            </a:r>
          </a:p>
          <a:p>
            <a:pPr marL="349250" indent="-349250"/>
            <a:r>
              <a:rPr lang="en-US" sz="2900" dirty="0"/>
              <a:t>Higher cost in terms of wires (cable)</a:t>
            </a:r>
          </a:p>
          <a:p>
            <a:pPr marL="349250" indent="-349250"/>
            <a:r>
              <a:rPr lang="en-US" sz="2900" dirty="0"/>
              <a:t>E.g., </a:t>
            </a:r>
            <a:r>
              <a:rPr lang="en-US" sz="2900" dirty="0" smtClean="0"/>
              <a:t>ISA(I</a:t>
            </a:r>
            <a:r>
              <a:rPr lang="en-US" sz="2800" dirty="0" smtClean="0"/>
              <a:t>ndustry </a:t>
            </a:r>
            <a:r>
              <a:rPr lang="en-US" sz="2800" dirty="0"/>
              <a:t>Standard Architecture </a:t>
            </a:r>
            <a:r>
              <a:rPr lang="en-US" sz="2800" dirty="0" smtClean="0"/>
              <a:t>), </a:t>
            </a:r>
            <a:r>
              <a:rPr lang="en-US" sz="2900" dirty="0" smtClean="0"/>
              <a:t> AMBA(</a:t>
            </a:r>
            <a:r>
              <a:rPr lang="en-US" sz="2800" dirty="0" smtClean="0"/>
              <a:t>Advanced </a:t>
            </a:r>
            <a:r>
              <a:rPr lang="en-US" sz="2800" dirty="0"/>
              <a:t>Microcontroller Bus </a:t>
            </a:r>
            <a:r>
              <a:rPr lang="en-US" sz="2800" b="1" dirty="0" smtClean="0"/>
              <a:t>Architecture)</a:t>
            </a:r>
            <a:r>
              <a:rPr lang="en-US" sz="2800" dirty="0"/>
              <a:t> </a:t>
            </a:r>
            <a:r>
              <a:rPr lang="en-US" sz="2900" dirty="0" smtClean="0"/>
              <a:t>, </a:t>
            </a:r>
            <a:r>
              <a:rPr lang="en-US" sz="2900" dirty="0"/>
              <a:t>PCI, etc.</a:t>
            </a:r>
          </a:p>
        </p:txBody>
      </p:sp>
      <p:sp>
        <p:nvSpPr>
          <p:cNvPr id="43012" name="Slide Number Placeholder 5"/>
          <p:cNvSpPr txBox="1">
            <a:spLocks noGrp="1"/>
          </p:cNvSpPr>
          <p:nvPr/>
        </p:nvSpPr>
        <p:spPr bwMode="auto">
          <a:xfrm>
            <a:off x="9421813" y="6275389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fld id="{28110B7F-E8D7-47F2-872C-69C0161F3C85}" type="slidenum"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0" hangingPunct="0"/>
              <a:t>27</a:t>
            </a:fld>
            <a:endParaRPr lang="en-US" sz="3600">
              <a:solidFill>
                <a:schemeClr val="bg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2234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6277-8EB4-437A-91BF-577A45AAE33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 anchor="b"/>
          <a:lstStyle/>
          <a:p>
            <a:r>
              <a:rPr lang="en-US"/>
              <a:t>Wireless Communication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 fontScale="92500" lnSpcReduction="10000"/>
          </a:bodyPr>
          <a:lstStyle/>
          <a:p>
            <a:pPr marL="349250" indent="-349250">
              <a:lnSpc>
                <a:spcPct val="90000"/>
              </a:lnSpc>
            </a:pPr>
            <a:r>
              <a:rPr lang="en-US" sz="2800"/>
              <a:t>Infrared (IR)</a:t>
            </a:r>
          </a:p>
          <a:p>
            <a:pPr marL="685800" lvl="1" indent="-336550">
              <a:lnSpc>
                <a:spcPct val="90000"/>
              </a:lnSpc>
            </a:pPr>
            <a:r>
              <a:rPr lang="en-US" sz="2100"/>
              <a:t>Electronic wave frequencies just below visible light spectrum</a:t>
            </a:r>
          </a:p>
          <a:p>
            <a:pPr marL="685800" lvl="1" indent="-336550">
              <a:lnSpc>
                <a:spcPct val="90000"/>
              </a:lnSpc>
            </a:pPr>
            <a:r>
              <a:rPr lang="en-US" sz="2100"/>
              <a:t>Diode emits infrared light to generate signal</a:t>
            </a:r>
          </a:p>
          <a:p>
            <a:pPr marL="685800" lvl="1" indent="-336550">
              <a:lnSpc>
                <a:spcPct val="90000"/>
              </a:lnSpc>
            </a:pPr>
            <a:r>
              <a:rPr lang="en-US" sz="2100"/>
              <a:t>Infrared transistor detects signal, conducts when exposed to infrared light</a:t>
            </a:r>
          </a:p>
          <a:p>
            <a:pPr marL="685800" lvl="1" indent="-336550">
              <a:lnSpc>
                <a:spcPct val="90000"/>
              </a:lnSpc>
            </a:pPr>
            <a:r>
              <a:rPr lang="en-US" sz="2100"/>
              <a:t>Cheap to build</a:t>
            </a:r>
          </a:p>
          <a:p>
            <a:pPr marL="685800" lvl="1" indent="-336550">
              <a:lnSpc>
                <a:spcPct val="90000"/>
              </a:lnSpc>
            </a:pPr>
            <a:r>
              <a:rPr lang="en-US" sz="2100"/>
              <a:t>Need</a:t>
            </a:r>
            <a:r>
              <a:rPr lang="en-US"/>
              <a:t> </a:t>
            </a:r>
            <a:r>
              <a:rPr lang="en-US" sz="2100"/>
              <a:t>line of sight, limited range</a:t>
            </a:r>
            <a:endParaRPr lang="en-US"/>
          </a:p>
          <a:p>
            <a:pPr marL="349250" indent="-349250">
              <a:lnSpc>
                <a:spcPct val="90000"/>
              </a:lnSpc>
            </a:pPr>
            <a:r>
              <a:rPr lang="en-US" sz="2800"/>
              <a:t>Radio frequency (RF)</a:t>
            </a:r>
          </a:p>
          <a:p>
            <a:pPr marL="685800" lvl="1" indent="-336550">
              <a:lnSpc>
                <a:spcPct val="90000"/>
              </a:lnSpc>
            </a:pPr>
            <a:r>
              <a:rPr lang="en-US" sz="2100"/>
              <a:t>Electromagnetic wave frequencies in radio spectrum</a:t>
            </a:r>
          </a:p>
          <a:p>
            <a:pPr marL="685800" lvl="1" indent="-336550">
              <a:lnSpc>
                <a:spcPct val="90000"/>
              </a:lnSpc>
            </a:pPr>
            <a:r>
              <a:rPr lang="en-US" sz="2100"/>
              <a:t>Analog circuitry and antenna needed on both sides of transmission</a:t>
            </a:r>
          </a:p>
          <a:p>
            <a:pPr marL="685800" lvl="1" indent="-336550">
              <a:lnSpc>
                <a:spcPct val="90000"/>
              </a:lnSpc>
            </a:pPr>
            <a:r>
              <a:rPr lang="en-US" sz="2100"/>
              <a:t>Line of sight not needed, transmitter power determines range</a:t>
            </a:r>
          </a:p>
        </p:txBody>
      </p:sp>
      <p:sp>
        <p:nvSpPr>
          <p:cNvPr id="44036" name="Slide Number Placeholder 5"/>
          <p:cNvSpPr txBox="1">
            <a:spLocks noGrp="1"/>
          </p:cNvSpPr>
          <p:nvPr/>
        </p:nvSpPr>
        <p:spPr bwMode="auto">
          <a:xfrm>
            <a:off x="9421813" y="6275389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fld id="{4263A09D-3C8B-4826-8992-C184FF1B07D2}" type="slidenum"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0" hangingPunct="0"/>
              <a:t>28</a:t>
            </a:fld>
            <a:endParaRPr lang="en-US" sz="3600">
              <a:solidFill>
                <a:schemeClr val="bg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2851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(Device/Board level communication interface</a:t>
            </a:r>
            <a:r>
              <a:rPr lang="en-US" b="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a) I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C </a:t>
            </a:r>
            <a:r>
              <a:rPr lang="en-US" sz="2800" dirty="0"/>
              <a:t>Inter Integrated Circuit </a:t>
            </a:r>
          </a:p>
          <a:p>
            <a:pPr marL="0" indent="0">
              <a:buNone/>
            </a:pPr>
            <a:r>
              <a:rPr lang="en-US" sz="2800" dirty="0"/>
              <a:t>b</a:t>
            </a:r>
            <a:r>
              <a:rPr lang="en-US" sz="2800" dirty="0" smtClean="0"/>
              <a:t>) SPI </a:t>
            </a:r>
            <a:r>
              <a:rPr lang="en-US" sz="2800" dirty="0"/>
              <a:t>(Serial Communication Interface)</a:t>
            </a:r>
          </a:p>
          <a:p>
            <a:pPr marL="0" indent="0">
              <a:buNone/>
            </a:pPr>
            <a:r>
              <a:rPr lang="en-US" sz="2800" dirty="0"/>
              <a:t>c</a:t>
            </a:r>
            <a:r>
              <a:rPr lang="en-US" sz="2800" dirty="0" smtClean="0"/>
              <a:t>) UART </a:t>
            </a:r>
            <a:r>
              <a:rPr lang="en-US" sz="2800" dirty="0"/>
              <a:t>(Universal Asynchronous Rx and </a:t>
            </a:r>
            <a:r>
              <a:rPr lang="en-US" sz="2800" dirty="0" err="1"/>
              <a:t>Tx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) 1-WIRE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e</a:t>
            </a:r>
            <a:r>
              <a:rPr lang="en-US" sz="2800" dirty="0" smtClean="0"/>
              <a:t>) Parallel </a:t>
            </a:r>
            <a:r>
              <a:rPr lang="en-US" sz="2800" dirty="0"/>
              <a:t>Communication Interface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1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scale embedded system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Single 8 bit or 16 bit Microcontroller</a:t>
            </a:r>
          </a:p>
          <a:p>
            <a:r>
              <a:rPr lang="en-US" dirty="0" smtClean="0"/>
              <a:t>Little hardware and software complexity</a:t>
            </a:r>
          </a:p>
          <a:p>
            <a:r>
              <a:rPr lang="en-US" dirty="0" smtClean="0"/>
              <a:t>May be battery operated</a:t>
            </a:r>
          </a:p>
          <a:p>
            <a:r>
              <a:rPr lang="en-US" dirty="0" smtClean="0"/>
              <a:t>Usually “C” is used for developing these systems</a:t>
            </a:r>
          </a:p>
          <a:p>
            <a:r>
              <a:rPr lang="en-US" dirty="0" smtClean="0"/>
              <a:t>The need to limit </a:t>
            </a:r>
            <a:r>
              <a:rPr lang="en-US" dirty="0"/>
              <a:t>power dissipation </a:t>
            </a:r>
            <a:r>
              <a:rPr lang="en-US" dirty="0" smtClean="0"/>
              <a:t>when the system is running continuously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Programming Tools: Editor, Assembler , Cross Assembler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139" y="1601788"/>
            <a:ext cx="1895238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52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832"/>
            <a:ext cx="10058400" cy="129540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SPI (Serial Communication Interface)</a:t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0314" y="2270919"/>
            <a:ext cx="4605837" cy="3124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77" y="2120626"/>
            <a:ext cx="5439532" cy="3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27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9263"/>
            <a:ext cx="5585138" cy="4411662"/>
          </a:xfrm>
        </p:spPr>
        <p:txBody>
          <a:bodyPr>
            <a:normAutofit/>
          </a:bodyPr>
          <a:lstStyle/>
          <a:p>
            <a:r>
              <a:rPr lang="en-US" sz="2000" dirty="0"/>
              <a:t>SPI is a synchronous communication </a:t>
            </a:r>
            <a:r>
              <a:rPr lang="en-US" sz="2000" dirty="0" smtClean="0"/>
              <a:t>protocol</a:t>
            </a:r>
          </a:p>
          <a:p>
            <a:r>
              <a:rPr lang="en-US" sz="2000" dirty="0" smtClean="0"/>
              <a:t>Devices </a:t>
            </a:r>
            <a:r>
              <a:rPr lang="en-US" sz="2000" dirty="0"/>
              <a:t>communicating via SPI are in a master-slave relationship.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master is the controlling device (usually a microcontroller), while the slave (usually a sensor, display, or memory chip) takes instruction from the master.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simplest configuration of SPI is a single master, single slave system, but one master can control more than one slave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529" y="212770"/>
            <a:ext cx="4496471" cy="3238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94738" y="3752895"/>
            <a:ext cx="57310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latin typeface="inherit"/>
              </a:rPr>
              <a:t>MOSI (Master Output/Slave Input)</a:t>
            </a:r>
            <a:r>
              <a:rPr lang="en-US" dirty="0">
                <a:latin typeface="Montserrat"/>
              </a:rPr>
              <a:t> – Line for the master to send data to the slave.</a:t>
            </a:r>
          </a:p>
          <a:p>
            <a:pPr fontAlgn="base"/>
            <a:r>
              <a:rPr lang="en-US" b="1" dirty="0">
                <a:latin typeface="inherit"/>
              </a:rPr>
              <a:t>MISO (Master Input/Slave Output)</a:t>
            </a:r>
            <a:r>
              <a:rPr lang="en-US" dirty="0">
                <a:latin typeface="Montserrat"/>
              </a:rPr>
              <a:t> – Line for the slave to send data to the master.</a:t>
            </a:r>
          </a:p>
          <a:p>
            <a:pPr fontAlgn="base"/>
            <a:r>
              <a:rPr lang="en-US" b="1" dirty="0">
                <a:latin typeface="inherit"/>
              </a:rPr>
              <a:t>SCLK (Clock)</a:t>
            </a:r>
            <a:r>
              <a:rPr lang="en-US" dirty="0">
                <a:latin typeface="Montserrat"/>
              </a:rPr>
              <a:t> – Line for the clock signal.</a:t>
            </a:r>
          </a:p>
          <a:p>
            <a:pPr fontAlgn="base"/>
            <a:r>
              <a:rPr lang="en-US" b="1" dirty="0">
                <a:latin typeface="inherit"/>
              </a:rPr>
              <a:t>SS/CS (Slave Select/Chip Select)</a:t>
            </a:r>
            <a:r>
              <a:rPr lang="en-US" dirty="0">
                <a:latin typeface="Montserrat"/>
              </a:rPr>
              <a:t> – Line for the master to select which slave to send data to</a:t>
            </a:r>
            <a:endParaRPr lang="en-US" b="0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3553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UART (Universal Asynchronous Rx and </a:t>
            </a:r>
            <a:r>
              <a:rPr lang="en-US" b="0" dirty="0" err="1"/>
              <a:t>Tx</a:t>
            </a:r>
            <a:r>
              <a:rPr lang="en-US" b="0" dirty="0"/>
              <a:t>)</a:t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07" y="1417638"/>
            <a:ext cx="4279099" cy="20807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06" y="1744665"/>
            <a:ext cx="7070501" cy="30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50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928-4D96-4BCB-96B7-394EC0CB543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2238"/>
            <a:ext cx="10058400" cy="842962"/>
          </a:xfrm>
        </p:spPr>
        <p:txBody>
          <a:bodyPr anchor="b"/>
          <a:lstStyle/>
          <a:p>
            <a:r>
              <a:rPr lang="en-US" dirty="0"/>
              <a:t>UART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39825"/>
            <a:ext cx="10972800" cy="4556125"/>
          </a:xfrm>
        </p:spPr>
        <p:txBody>
          <a:bodyPr>
            <a:normAutofit fontScale="92500" lnSpcReduction="10000"/>
          </a:bodyPr>
          <a:lstStyle/>
          <a:p>
            <a:pPr marL="349250" indent="-349250">
              <a:lnSpc>
                <a:spcPct val="150000"/>
              </a:lnSpc>
              <a:spcBef>
                <a:spcPts val="0"/>
              </a:spcBef>
            </a:pPr>
            <a:r>
              <a:rPr lang="en-US" sz="2600" dirty="0"/>
              <a:t>UART: Universal Asynchronous Receiver Transmitter</a:t>
            </a:r>
          </a:p>
          <a:p>
            <a:pPr marL="685800" lvl="1" indent="-336550">
              <a:lnSpc>
                <a:spcPct val="150000"/>
              </a:lnSpc>
              <a:spcBef>
                <a:spcPts val="0"/>
              </a:spcBef>
            </a:pPr>
            <a:r>
              <a:rPr lang="en-US" sz="1900" dirty="0"/>
              <a:t>Takes parallel data and transmits serially</a:t>
            </a:r>
          </a:p>
          <a:p>
            <a:pPr marL="685800" lvl="1" indent="-336550">
              <a:lnSpc>
                <a:spcPct val="150000"/>
              </a:lnSpc>
              <a:spcBef>
                <a:spcPts val="0"/>
              </a:spcBef>
            </a:pPr>
            <a:r>
              <a:rPr lang="en-US" sz="1900" dirty="0"/>
              <a:t>Receives serial data and converts to parallel</a:t>
            </a:r>
          </a:p>
          <a:p>
            <a:r>
              <a:rPr lang="en-US" sz="2400" dirty="0" smtClean="0"/>
              <a:t>It’s </a:t>
            </a:r>
            <a:r>
              <a:rPr lang="en-US" sz="2400" dirty="0"/>
              <a:t>not a communication protocol like SPI and I2C, but a physical circuit in a microcontroller, or a stand-alone IC. </a:t>
            </a:r>
            <a:endParaRPr lang="en-US" sz="2400" dirty="0" smtClean="0"/>
          </a:p>
          <a:p>
            <a:r>
              <a:rPr lang="en-US" sz="2400" dirty="0" smtClean="0"/>
              <a:t>A</a:t>
            </a:r>
            <a:r>
              <a:rPr lang="en-US" sz="2400" dirty="0"/>
              <a:t> UART’s main purpose is to transmit and receive serial data.</a:t>
            </a:r>
          </a:p>
          <a:p>
            <a:r>
              <a:rPr lang="en-US" sz="2400" dirty="0"/>
              <a:t>One of the best things about UART is that it only uses two wires to transmit data between devices.</a:t>
            </a:r>
          </a:p>
          <a:p>
            <a:pPr marL="685800" lvl="1" indent="-336550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UARTs </a:t>
            </a:r>
            <a:r>
              <a:rPr lang="en-US" sz="2000" dirty="0"/>
              <a:t>being used in many DIY electronics projects to connect GPS modules, Bluetooth modules, and RFID card reader modules </a:t>
            </a:r>
            <a:r>
              <a:rPr lang="en-US" sz="2000" dirty="0" smtClean="0"/>
              <a:t>to </a:t>
            </a:r>
            <a:r>
              <a:rPr lang="en-US" sz="2000" dirty="0"/>
              <a:t>Raspberry Pi, </a:t>
            </a:r>
            <a:r>
              <a:rPr lang="en-US" sz="2000" dirty="0" err="1"/>
              <a:t>Arduino</a:t>
            </a:r>
            <a:r>
              <a:rPr lang="en-US" sz="2000" dirty="0"/>
              <a:t>, or other microcontrollers.</a:t>
            </a:r>
            <a:endParaRPr lang="en-US" sz="2400" dirty="0"/>
          </a:p>
        </p:txBody>
      </p:sp>
      <p:sp>
        <p:nvSpPr>
          <p:cNvPr id="49156" name="Slide Number Placeholder 5"/>
          <p:cNvSpPr txBox="1">
            <a:spLocks noGrp="1"/>
          </p:cNvSpPr>
          <p:nvPr/>
        </p:nvSpPr>
        <p:spPr bwMode="auto">
          <a:xfrm>
            <a:off x="9421813" y="6275389"/>
            <a:ext cx="990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fld id="{B0C65F20-790E-4250-B81A-13FBB1420CCB}" type="slidenum"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0" hangingPunct="0"/>
              <a:t>33</a:t>
            </a:fld>
            <a:endParaRPr lang="en-US" sz="3600">
              <a:solidFill>
                <a:schemeClr val="bg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8" y="1139714"/>
            <a:ext cx="2859272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66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71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I</a:t>
            </a:r>
            <a:r>
              <a:rPr lang="en-US" b="0" baseline="30000" dirty="0"/>
              <a:t>2</a:t>
            </a:r>
            <a:r>
              <a:rPr lang="en-US" b="0" dirty="0"/>
              <a:t>C Inter Integrated Circuit </a:t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9844" y="3429000"/>
            <a:ext cx="4951721" cy="3124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858558"/>
            <a:ext cx="387224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Serial </a:t>
            </a:r>
            <a:r>
              <a:rPr lang="en-US" sz="2000" dirty="0"/>
              <a:t>communication protocol that can connect low-speed devices. 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a master-slave communication in which we can connect and control multiple slaves from a single master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In this, each slave device has a specific address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It is widely </a:t>
            </a:r>
            <a:r>
              <a:rPr lang="en-US" dirty="0"/>
              <a:t>used protocol for short-distance </a:t>
            </a:r>
            <a:r>
              <a:rPr lang="en-US" dirty="0" smtClean="0"/>
              <a:t>communication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also known as Two Wired Interface(TWI).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422" y="858558"/>
            <a:ext cx="3724017" cy="17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35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07" y="0"/>
            <a:ext cx="10058400" cy="760815"/>
          </a:xfrm>
        </p:spPr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90" y="920772"/>
            <a:ext cx="10972800" cy="5327627"/>
          </a:xfrm>
        </p:spPr>
        <p:txBody>
          <a:bodyPr>
            <a:normAutofit/>
          </a:bodyPr>
          <a:lstStyle/>
          <a:p>
            <a:r>
              <a:rPr lang="en-US" sz="2800" dirty="0"/>
              <a:t>System management for PC systems via </a:t>
            </a:r>
            <a:r>
              <a:rPr lang="en-US" sz="2800" dirty="0" err="1" smtClean="0"/>
              <a:t>SMBus</a:t>
            </a:r>
            <a:endParaRPr lang="en-US" sz="2800" dirty="0"/>
          </a:p>
          <a:p>
            <a:r>
              <a:rPr lang="en-US" sz="2800" dirty="0"/>
              <a:t>Accessing real-time clocks and NVRAM chips that keep user settings.</a:t>
            </a:r>
          </a:p>
          <a:p>
            <a:r>
              <a:rPr lang="en-US" sz="2800" dirty="0"/>
              <a:t>Accessing low-speed DACs and ADCs.</a:t>
            </a:r>
          </a:p>
          <a:p>
            <a:r>
              <a:rPr lang="en-US" sz="2800" dirty="0"/>
              <a:t>Changing backlight, contrast, hue, color balance settings </a:t>
            </a:r>
            <a:r>
              <a:rPr lang="en-US" sz="2800" dirty="0" err="1"/>
              <a:t>etc</a:t>
            </a:r>
            <a:r>
              <a:rPr lang="en-US" sz="2800" dirty="0"/>
              <a:t> in monitors (via Display Data Channel).</a:t>
            </a:r>
          </a:p>
          <a:p>
            <a:r>
              <a:rPr lang="en-US" sz="2800" dirty="0"/>
              <a:t>Changing sound volume in intelligent speakers.</a:t>
            </a:r>
          </a:p>
          <a:p>
            <a:r>
              <a:rPr lang="en-US" sz="2800" dirty="0"/>
              <a:t>Controlling small (e.g. feature phone) </a:t>
            </a:r>
            <a:r>
              <a:rPr lang="en-US" sz="2800" dirty="0">
                <a:solidFill>
                  <a:srgbClr val="FF0000"/>
                </a:solidFill>
              </a:rPr>
              <a:t>LCD or OLED displays.</a:t>
            </a:r>
          </a:p>
          <a:p>
            <a:r>
              <a:rPr lang="en-US" sz="2800" dirty="0"/>
              <a:t>Reading hardware monitors and diagnostic sensors, e.g. a fan's speed.</a:t>
            </a:r>
          </a:p>
          <a:p>
            <a:r>
              <a:rPr lang="en-US" sz="2800" dirty="0"/>
              <a:t>Turning on and off the power supply of system components.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89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36418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1-WIRE</a:t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085" y="1687296"/>
            <a:ext cx="5778582" cy="3124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5466" y="685801"/>
            <a:ext cx="546779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1-Wire is a device communications bus system designed by Dallas Semiconductor Corp. that provides </a:t>
            </a:r>
            <a:r>
              <a:rPr lang="en-US" sz="2400" dirty="0" smtClean="0"/>
              <a:t>low-speed(16.3 </a:t>
            </a:r>
            <a:r>
              <a:rPr lang="en-US" sz="2400" dirty="0" err="1" smtClean="0"/>
              <a:t>kbit</a:t>
            </a:r>
            <a:r>
              <a:rPr lang="en-US" sz="2400" dirty="0" smtClean="0"/>
              <a:t>/s) </a:t>
            </a:r>
            <a:r>
              <a:rPr lang="en-US" sz="2400" dirty="0"/>
              <a:t>data, signaling, and power over a single conductor.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1-Wire is similar in concept to I²C, but with lower data rates and longer range. </a:t>
            </a: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typically used to communicate with small inexpensive devices such as digital thermometers and weather instruments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A network of 1-Wire devices with an associated master device is called a </a:t>
            </a:r>
            <a:r>
              <a:rPr lang="en-US" sz="2400" dirty="0" err="1">
                <a:solidFill>
                  <a:srgbClr val="C00000"/>
                </a:solidFill>
              </a:rPr>
              <a:t>MicroLAN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198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075497"/>
          </a:xfrm>
        </p:spPr>
        <p:txBody>
          <a:bodyPr/>
          <a:lstStyle/>
          <a:p>
            <a:r>
              <a:rPr lang="en-US" dirty="0"/>
              <a:t>1-WIRE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7735"/>
            <a:ext cx="10972800" cy="5151550"/>
          </a:xfrm>
        </p:spPr>
        <p:txBody>
          <a:bodyPr/>
          <a:lstStyle/>
          <a:p>
            <a:r>
              <a:rPr lang="en-US" dirty="0"/>
              <a:t>The protocol is also used in small electronic keys known as a Dallas key or </a:t>
            </a:r>
            <a:r>
              <a:rPr lang="en-US" dirty="0" err="1">
                <a:solidFill>
                  <a:srgbClr val="C00000"/>
                </a:solidFill>
              </a:rPr>
              <a:t>iButton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278" y="1885938"/>
            <a:ext cx="2805219" cy="1811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61620"/>
            <a:ext cx="4597788" cy="3249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235056"/>
            <a:ext cx="3479442" cy="18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0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Parallel Communication Interface</a:t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544" y="1797471"/>
            <a:ext cx="4733302" cy="312848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18" y="1953562"/>
            <a:ext cx="5439532" cy="45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7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  </a:t>
            </a:r>
            <a:br>
              <a:rPr lang="en-US" dirty="0" smtClean="0"/>
            </a:br>
            <a:r>
              <a:rPr lang="en-US" dirty="0" smtClean="0"/>
              <a:t>RS232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958315"/>
            <a:ext cx="10972800" cy="4411663"/>
          </a:xfrm>
        </p:spPr>
        <p:txBody>
          <a:bodyPr/>
          <a:lstStyle/>
          <a:p>
            <a:r>
              <a:rPr lang="en-US" dirty="0"/>
              <a:t>An interfacing standard RS232 was set </a:t>
            </a:r>
            <a:r>
              <a:rPr lang="en-US" dirty="0" smtClean="0"/>
              <a:t> by </a:t>
            </a:r>
            <a:r>
              <a:rPr lang="en-US" dirty="0"/>
              <a:t>the Electronics Industries Association </a:t>
            </a:r>
            <a:r>
              <a:rPr lang="en-US" dirty="0" smtClean="0"/>
              <a:t>(</a:t>
            </a:r>
            <a:r>
              <a:rPr lang="en-US" dirty="0"/>
              <a:t>EIA) in </a:t>
            </a:r>
            <a:r>
              <a:rPr lang="en-US" dirty="0" smtClean="0"/>
              <a:t>1960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99" y="2383497"/>
            <a:ext cx="9098755" cy="39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2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scale embedded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9803642" cy="44116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Single or few 16/32 bit microcontrollers or DSP or RISC</a:t>
            </a:r>
          </a:p>
          <a:p>
            <a:r>
              <a:rPr lang="en-US" sz="2400" dirty="0" smtClean="0"/>
              <a:t>Both software and hardware complexity</a:t>
            </a:r>
          </a:p>
          <a:p>
            <a:r>
              <a:rPr lang="en-US" sz="2400" dirty="0" smtClean="0"/>
              <a:t>Programming tools</a:t>
            </a:r>
            <a:r>
              <a:rPr lang="en-US" sz="2400" dirty="0" smtClean="0">
                <a:solidFill>
                  <a:srgbClr val="FF0000"/>
                </a:solidFill>
              </a:rPr>
              <a:t>: RTOS, Source code engineering simulator, Debugger and IDE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544" y="1417638"/>
            <a:ext cx="2028571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14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SERIAL COMMUNICATION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63" y="1836738"/>
            <a:ext cx="7787811" cy="4411663"/>
          </a:xfrm>
        </p:spPr>
        <p:txBody>
          <a:bodyPr>
            <a:normAutofit/>
          </a:bodyPr>
          <a:lstStyle/>
          <a:p>
            <a:r>
              <a:rPr lang="en-US" sz="2800" dirty="0"/>
              <a:t>To allow data transfer between the PC </a:t>
            </a:r>
            <a:r>
              <a:rPr lang="en-US" sz="2800" dirty="0" smtClean="0"/>
              <a:t>and </a:t>
            </a:r>
            <a:r>
              <a:rPr lang="en-US" sz="2800" dirty="0"/>
              <a:t>an 8051 system without any error, </a:t>
            </a:r>
            <a:r>
              <a:rPr lang="en-US" sz="2800" dirty="0" smtClean="0"/>
              <a:t>we </a:t>
            </a:r>
            <a:r>
              <a:rPr lang="en-US" sz="2800" dirty="0"/>
              <a:t>must make sure that the baud rate </a:t>
            </a:r>
            <a:r>
              <a:rPr lang="en-US" sz="2800" dirty="0" smtClean="0"/>
              <a:t>of </a:t>
            </a:r>
            <a:r>
              <a:rPr lang="en-US" sz="2800" dirty="0"/>
              <a:t>8051 system matches the baud rate </a:t>
            </a:r>
            <a:r>
              <a:rPr lang="en-US" sz="2800" dirty="0" smtClean="0"/>
              <a:t>of </a:t>
            </a:r>
            <a:r>
              <a:rPr lang="en-US" sz="2800" dirty="0"/>
              <a:t>the </a:t>
            </a:r>
            <a:r>
              <a:rPr lang="en-US" sz="2800" dirty="0" smtClean="0"/>
              <a:t>PC’s </a:t>
            </a:r>
            <a:r>
              <a:rPr lang="en-US" sz="2800" dirty="0"/>
              <a:t>COM port</a:t>
            </a:r>
          </a:p>
          <a:p>
            <a:r>
              <a:rPr lang="en-US" sz="2800" dirty="0" smtClean="0"/>
              <a:t> Hyper terminal </a:t>
            </a:r>
            <a:r>
              <a:rPr lang="en-US" sz="2800" dirty="0"/>
              <a:t>function supports baud </a:t>
            </a:r>
            <a:r>
              <a:rPr lang="en-US" sz="2800" dirty="0" smtClean="0"/>
              <a:t>rates </a:t>
            </a:r>
            <a:r>
              <a:rPr lang="en-US" sz="2800" dirty="0"/>
              <a:t>much higher than listed below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5643"/>
          <a:stretch/>
        </p:blipFill>
        <p:spPr>
          <a:xfrm>
            <a:off x="7993136" y="1417639"/>
            <a:ext cx="3589264" cy="43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200" dirty="0" smtClean="0"/>
              <a:t> Real </a:t>
            </a:r>
            <a:r>
              <a:rPr lang="en-US" sz="3200" dirty="0"/>
              <a:t>Time Systems</a:t>
            </a:r>
          </a:p>
          <a:p>
            <a:pPr lvl="1"/>
            <a:r>
              <a:rPr lang="en-US" sz="3200" dirty="0" smtClean="0"/>
              <a:t> Real </a:t>
            </a:r>
            <a:r>
              <a:rPr lang="en-US" sz="3200" dirty="0"/>
              <a:t>Time Operating Systems </a:t>
            </a:r>
            <a:endParaRPr lang="en-US" sz="3200" dirty="0" smtClean="0"/>
          </a:p>
          <a:p>
            <a:pPr lvl="1"/>
            <a:r>
              <a:rPr lang="en-US" sz="3200" dirty="0" smtClean="0"/>
              <a:t> Application Development</a:t>
            </a:r>
            <a:endParaRPr lang="en-US" sz="3200" dirty="0"/>
          </a:p>
          <a:p>
            <a:pPr lvl="1"/>
            <a:r>
              <a:rPr lang="en-US" sz="3200" dirty="0" smtClean="0"/>
              <a:t> Loading Applications</a:t>
            </a:r>
            <a:endParaRPr lang="en-US" sz="3200" dirty="0"/>
          </a:p>
          <a:p>
            <a:pPr lvl="1"/>
            <a:r>
              <a:rPr lang="en-US" sz="3200" dirty="0" smtClean="0"/>
              <a:t> Testing Applications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3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Real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Real-time is the ability of the control system to respond to any external or internal events in a fast and </a:t>
            </a:r>
            <a:r>
              <a:rPr lang="en-US" sz="2800" dirty="0" smtClean="0"/>
              <a:t>deterministic way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system is </a:t>
            </a:r>
            <a:r>
              <a:rPr lang="en-US" sz="2800" i="1" dirty="0" smtClean="0">
                <a:solidFill>
                  <a:srgbClr val="C00000"/>
                </a:solidFill>
              </a:rPr>
              <a:t>deterministic</a:t>
            </a:r>
            <a:r>
              <a:rPr lang="en-US" sz="2800" i="1" dirty="0" smtClean="0"/>
              <a:t> </a:t>
            </a:r>
            <a:r>
              <a:rPr lang="en-US" sz="2800" dirty="0" smtClean="0"/>
              <a:t>if </a:t>
            </a:r>
            <a:r>
              <a:rPr lang="en-US" sz="2800" dirty="0"/>
              <a:t>the response time </a:t>
            </a:r>
            <a:r>
              <a:rPr lang="en-US" sz="2800" dirty="0" smtClean="0"/>
              <a:t>is predictable.</a:t>
            </a:r>
          </a:p>
          <a:p>
            <a:r>
              <a:rPr lang="en-US" sz="2800" dirty="0" smtClean="0"/>
              <a:t>The lag time between the occurrence of an event and the response to that event is called </a:t>
            </a:r>
            <a:r>
              <a:rPr lang="en-US" sz="2800" i="1" dirty="0" smtClean="0">
                <a:solidFill>
                  <a:srgbClr val="FF0000"/>
                </a:solidFill>
              </a:rPr>
              <a:t>latency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Deterministic </a:t>
            </a:r>
            <a:r>
              <a:rPr lang="en-US" sz="2800" dirty="0">
                <a:solidFill>
                  <a:srgbClr val="FF0000"/>
                </a:solidFill>
              </a:rPr>
              <a:t>performance</a:t>
            </a:r>
            <a:r>
              <a:rPr lang="en-US" sz="2800" dirty="0"/>
              <a:t> is </a:t>
            </a:r>
            <a:r>
              <a:rPr lang="en-US" sz="2800" dirty="0" smtClean="0"/>
              <a:t>key to Real-time performance</a:t>
            </a:r>
            <a:r>
              <a:rPr lang="en-US" sz="28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91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982" y="318165"/>
            <a:ext cx="10972800" cy="6274363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 Industrial Applications </a:t>
            </a:r>
            <a:endParaRPr lang="en-US" sz="3000" dirty="0" smtClean="0"/>
          </a:p>
          <a:p>
            <a:pPr lvl="1"/>
            <a:r>
              <a:rPr lang="en-US" sz="2600" dirty="0"/>
              <a:t> Chemical Plant Control </a:t>
            </a:r>
            <a:endParaRPr lang="en-US" sz="2600" dirty="0" smtClean="0"/>
          </a:p>
          <a:p>
            <a:pPr lvl="1"/>
            <a:r>
              <a:rPr lang="en-US" sz="2600" dirty="0"/>
              <a:t>Automated Car Assembly </a:t>
            </a:r>
            <a:r>
              <a:rPr lang="en-US" sz="2600" dirty="0" smtClean="0"/>
              <a:t>Plant</a:t>
            </a:r>
          </a:p>
          <a:p>
            <a:pPr lvl="1"/>
            <a:r>
              <a:rPr lang="en-US" sz="2600" dirty="0"/>
              <a:t> Supervisory Control And Data Acquisition (SCADA) </a:t>
            </a:r>
            <a:endParaRPr lang="en-US" sz="2600" dirty="0" smtClean="0"/>
          </a:p>
          <a:p>
            <a:pPr lvl="3"/>
            <a:r>
              <a:rPr lang="en-US" sz="2300" dirty="0" smtClean="0"/>
              <a:t>Energy Management system/Smart Grid</a:t>
            </a:r>
          </a:p>
          <a:p>
            <a:pPr lvl="3"/>
            <a:r>
              <a:rPr lang="en-US" sz="2300" dirty="0" smtClean="0"/>
              <a:t>Network traffic </a:t>
            </a:r>
            <a:r>
              <a:rPr lang="en-US" sz="2300" dirty="0" err="1" smtClean="0"/>
              <a:t>mgt</a:t>
            </a:r>
            <a:r>
              <a:rPr lang="en-US" sz="2300" dirty="0" smtClean="0"/>
              <a:t> </a:t>
            </a:r>
          </a:p>
          <a:p>
            <a:r>
              <a:rPr lang="en-US" sz="3500" dirty="0"/>
              <a:t> </a:t>
            </a:r>
            <a:r>
              <a:rPr lang="en-US" sz="3000" dirty="0" smtClean="0"/>
              <a:t>Medical electronics</a:t>
            </a:r>
          </a:p>
          <a:p>
            <a:pPr lvl="3"/>
            <a:r>
              <a:rPr lang="en-US" sz="2200" dirty="0"/>
              <a:t>Robotic surgery</a:t>
            </a:r>
          </a:p>
          <a:p>
            <a:pPr lvl="3"/>
            <a:r>
              <a:rPr lang="en-US" sz="2200" dirty="0"/>
              <a:t>MRI Scanners/CT scans</a:t>
            </a:r>
          </a:p>
          <a:p>
            <a:pPr lvl="3"/>
            <a:r>
              <a:rPr lang="en-US" sz="2200" dirty="0"/>
              <a:t>Radiation units</a:t>
            </a:r>
          </a:p>
          <a:p>
            <a:r>
              <a:rPr lang="en-US" sz="3000" dirty="0"/>
              <a:t>Peripheral devices</a:t>
            </a:r>
          </a:p>
          <a:p>
            <a:r>
              <a:rPr lang="en-US" sz="3000" dirty="0"/>
              <a:t>Automotive and Transportation </a:t>
            </a:r>
          </a:p>
          <a:p>
            <a:pPr lvl="3"/>
            <a:r>
              <a:rPr lang="en-US" sz="2600" dirty="0"/>
              <a:t>automotive engine control systems</a:t>
            </a:r>
            <a:r>
              <a:rPr lang="en-US" sz="2600" dirty="0" smtClean="0"/>
              <a:t>,</a:t>
            </a:r>
          </a:p>
          <a:p>
            <a:pPr lvl="3"/>
            <a:r>
              <a:rPr lang="en-US" sz="2600" dirty="0" smtClean="0"/>
              <a:t> </a:t>
            </a:r>
            <a:r>
              <a:rPr lang="en-US" sz="2600" dirty="0"/>
              <a:t>road traffic signal control, air-traffic control, high-speed train </a:t>
            </a:r>
            <a:r>
              <a:rPr lang="en-US" sz="2600" dirty="0" smtClean="0"/>
              <a:t> control,</a:t>
            </a:r>
          </a:p>
          <a:p>
            <a:pPr lvl="3"/>
            <a:r>
              <a:rPr lang="en-US" sz="2600" dirty="0" smtClean="0"/>
              <a:t> </a:t>
            </a:r>
            <a:r>
              <a:rPr lang="en-US" sz="2600" dirty="0"/>
              <a:t>car navigation systems, and MPFI engine control systems</a:t>
            </a:r>
          </a:p>
          <a:p>
            <a:pPr lvl="2"/>
            <a:r>
              <a:rPr lang="en-US" sz="3000" dirty="0" smtClean="0"/>
              <a:t>Many more 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12" y="2576946"/>
            <a:ext cx="513846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35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Model of a Real-Time System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97510"/>
            <a:ext cx="6233652" cy="35467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095" y="2197510"/>
            <a:ext cx="4727310" cy="34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25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239" y="214747"/>
            <a:ext cx="10018713" cy="630382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 of  Real-Time 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87328" y="1136073"/>
            <a:ext cx="10018713" cy="47472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sz="3400" b="1" dirty="0"/>
              <a:t>Time constraints:  </a:t>
            </a:r>
            <a:r>
              <a:rPr lang="en-US" sz="3400" dirty="0"/>
              <a:t>One form of time constraints that is very common is deadlines associated with tasks</a:t>
            </a:r>
          </a:p>
          <a:p>
            <a:r>
              <a:rPr lang="en-US" sz="3400" b="1" dirty="0"/>
              <a:t> New Correctness Criterion</a:t>
            </a:r>
            <a:r>
              <a:rPr lang="en-US" sz="3400" dirty="0"/>
              <a:t>: In real-time systems, correctness implies not </a:t>
            </a:r>
            <a:r>
              <a:rPr lang="en-US" sz="3400" dirty="0" smtClean="0"/>
              <a:t>only  </a:t>
            </a:r>
            <a:r>
              <a:rPr lang="en-US" sz="3400" dirty="0"/>
              <a:t>logical  correctness  of  the  results,  but  </a:t>
            </a:r>
            <a:r>
              <a:rPr lang="en-US" sz="3400" dirty="0" smtClean="0"/>
              <a:t>the  </a:t>
            </a:r>
            <a:r>
              <a:rPr lang="en-US" sz="3400" dirty="0"/>
              <a:t>time  at  which  the  results  are  produced  is </a:t>
            </a:r>
            <a:r>
              <a:rPr lang="en-US" sz="3400" dirty="0" smtClean="0"/>
              <a:t>important </a:t>
            </a:r>
          </a:p>
          <a:p>
            <a:r>
              <a:rPr lang="en-US" sz="3400" dirty="0"/>
              <a:t> </a:t>
            </a:r>
            <a:r>
              <a:rPr lang="en-US" sz="3400" dirty="0" smtClean="0"/>
              <a:t>Embedded: </a:t>
            </a:r>
          </a:p>
          <a:p>
            <a:r>
              <a:rPr lang="en-US" sz="3400" dirty="0" smtClean="0"/>
              <a:t>Safety-Criticality</a:t>
            </a:r>
          </a:p>
          <a:p>
            <a:r>
              <a:rPr lang="en-US" sz="3400" dirty="0"/>
              <a:t>Task </a:t>
            </a:r>
            <a:r>
              <a:rPr lang="en-US" sz="3400" dirty="0" smtClean="0"/>
              <a:t>Criticality:   </a:t>
            </a:r>
            <a:r>
              <a:rPr lang="en-US" sz="3400" dirty="0"/>
              <a:t>measure of the cost of failure of a task</a:t>
            </a:r>
            <a:endParaRPr lang="en-US" sz="3400" dirty="0" smtClean="0"/>
          </a:p>
          <a:p>
            <a:r>
              <a:rPr lang="en-US" sz="3400" dirty="0" smtClean="0"/>
              <a:t>Concurrency </a:t>
            </a:r>
          </a:p>
          <a:p>
            <a:r>
              <a:rPr lang="en-US" sz="3400" dirty="0"/>
              <a:t> Distributed and Feedback </a:t>
            </a:r>
            <a:r>
              <a:rPr lang="en-US" sz="3400" dirty="0" smtClean="0"/>
              <a:t>Structure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53434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62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time systems and 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59" y="1239982"/>
            <a:ext cx="10515600" cy="4822681"/>
          </a:xfrm>
        </p:spPr>
        <p:txBody>
          <a:bodyPr>
            <a:normAutofit fontScale="92500" lnSpcReduction="2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real time </a:t>
            </a:r>
            <a:r>
              <a:rPr lang="en-US" sz="2800" dirty="0" smtClean="0"/>
              <a:t> OS </a:t>
            </a:r>
            <a:r>
              <a:rPr lang="en-US" sz="2800" dirty="0"/>
              <a:t>is </a:t>
            </a:r>
            <a:r>
              <a:rPr lang="en-US" sz="2800" dirty="0" smtClean="0"/>
              <a:t>an </a:t>
            </a:r>
            <a:r>
              <a:rPr lang="en-US" sz="2800" dirty="0"/>
              <a:t>operating </a:t>
            </a:r>
            <a:r>
              <a:rPr lang="en-US" sz="2800" dirty="0" smtClean="0"/>
              <a:t>system that                                                             will </a:t>
            </a:r>
            <a:r>
              <a:rPr lang="en-US" sz="2800" dirty="0"/>
              <a:t>help implement any real </a:t>
            </a:r>
            <a:r>
              <a:rPr lang="en-US" sz="2800" dirty="0" smtClean="0"/>
              <a:t>time system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Requirements</a:t>
            </a:r>
          </a:p>
          <a:p>
            <a:r>
              <a:rPr lang="en-US" sz="2800" dirty="0" smtClean="0"/>
              <a:t>High </a:t>
            </a:r>
            <a:r>
              <a:rPr lang="en-US" sz="2800" dirty="0"/>
              <a:t>speed execution</a:t>
            </a:r>
          </a:p>
          <a:p>
            <a:r>
              <a:rPr lang="en-US" sz="2800" dirty="0" smtClean="0"/>
              <a:t>Multitasking</a:t>
            </a:r>
            <a:endParaRPr lang="en-US" sz="2800" dirty="0"/>
          </a:p>
          <a:p>
            <a:r>
              <a:rPr lang="en-US" sz="2800" dirty="0" smtClean="0"/>
              <a:t>Inter task communications</a:t>
            </a:r>
            <a:endParaRPr lang="en-US" sz="2800" dirty="0"/>
          </a:p>
          <a:p>
            <a:r>
              <a:rPr lang="en-US" sz="2800" dirty="0" smtClean="0"/>
              <a:t>Deterministic response</a:t>
            </a:r>
            <a:endParaRPr lang="en-US" sz="2800" dirty="0"/>
          </a:p>
          <a:p>
            <a:r>
              <a:rPr lang="en-US" sz="2800" dirty="0" smtClean="0"/>
              <a:t>Low Interrupt Latency</a:t>
            </a:r>
          </a:p>
          <a:p>
            <a:r>
              <a:rPr lang="en-US" sz="2800" dirty="0"/>
              <a:t>Fast </a:t>
            </a:r>
            <a:r>
              <a:rPr lang="en-US" sz="2800" dirty="0" smtClean="0"/>
              <a:t>Response  “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A late answer is a wrong answer</a:t>
            </a:r>
            <a:r>
              <a:rPr lang="en-US" sz="2800" dirty="0" smtClean="0">
                <a:solidFill>
                  <a:srgbClr val="C00000"/>
                </a:solidFill>
              </a:rPr>
              <a:t>..”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23" y="3651322"/>
            <a:ext cx="3171302" cy="2313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216" y="1031258"/>
            <a:ext cx="4623955" cy="26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Sophisticated  embedded </a:t>
            </a:r>
            <a:r>
              <a:rPr lang="en-US" dirty="0" smtClean="0"/>
              <a:t>systems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10581564" cy="44116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Enormous hardware and software complexity</a:t>
            </a:r>
          </a:p>
          <a:p>
            <a:r>
              <a:rPr lang="en-US" sz="2400" dirty="0" smtClean="0"/>
              <a:t>Need scalable processor or configurable processor or programmable logic arrays</a:t>
            </a:r>
          </a:p>
          <a:p>
            <a:r>
              <a:rPr lang="en-US" sz="2400" dirty="0" smtClean="0"/>
              <a:t>Constrained by the processing speed available in their hardware unit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Programming tools: a compiler or retargetable compiler has to be developed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878" y="1814942"/>
            <a:ext cx="1628571" cy="1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Embedded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Each Embedded system is designed to serve the purpose of </a:t>
            </a:r>
            <a:r>
              <a:rPr lang="en-US" dirty="0" smtClean="0"/>
              <a:t>any one </a:t>
            </a:r>
            <a:r>
              <a:rPr lang="en-US" dirty="0"/>
              <a:t>or a combination of the following tasks.</a:t>
            </a:r>
          </a:p>
          <a:p>
            <a:pPr marL="0" indent="0">
              <a:buNone/>
            </a:pPr>
            <a:r>
              <a:rPr lang="en-US" dirty="0"/>
              <a:t>1. Data collection/Storage/Representation</a:t>
            </a:r>
          </a:p>
          <a:p>
            <a:pPr marL="0" indent="0">
              <a:buNone/>
            </a:pPr>
            <a:r>
              <a:rPr lang="en-US" dirty="0"/>
              <a:t>2. Data communication</a:t>
            </a:r>
          </a:p>
          <a:p>
            <a:pPr marL="0" indent="0">
              <a:buNone/>
            </a:pPr>
            <a:r>
              <a:rPr lang="en-US" dirty="0"/>
              <a:t>3. Data (Signal) processing</a:t>
            </a:r>
          </a:p>
          <a:p>
            <a:pPr marL="0" indent="0">
              <a:buNone/>
            </a:pPr>
            <a:r>
              <a:rPr lang="en-US" dirty="0"/>
              <a:t>4. Monitoring </a:t>
            </a:r>
          </a:p>
          <a:p>
            <a:pPr marL="0" indent="0">
              <a:buNone/>
            </a:pPr>
            <a:r>
              <a:rPr lang="en-US" dirty="0"/>
              <a:t>5. Control </a:t>
            </a:r>
          </a:p>
          <a:p>
            <a:pPr marL="0" indent="0">
              <a:buNone/>
            </a:pPr>
            <a:r>
              <a:rPr lang="en-US" dirty="0"/>
              <a:t>6. Application specific user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74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955935"/>
          </a:xfrm>
        </p:spPr>
        <p:txBody>
          <a:bodyPr>
            <a:normAutofit/>
          </a:bodyPr>
          <a:lstStyle/>
          <a:p>
            <a:r>
              <a:rPr lang="en-US" dirty="0"/>
              <a:t>Data collection/Storage/Representation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102" y="993657"/>
            <a:ext cx="10972800" cy="52547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1</a:t>
            </a:r>
            <a:r>
              <a:rPr lang="en-US" sz="2800" dirty="0"/>
              <a:t>. </a:t>
            </a:r>
            <a:r>
              <a:rPr lang="en-US" sz="2400" dirty="0"/>
              <a:t>Data collection is usually done for storage, </a:t>
            </a:r>
            <a:r>
              <a:rPr lang="en-US" sz="2400" dirty="0" smtClean="0"/>
              <a:t>analysis, manipulation </a:t>
            </a:r>
            <a:r>
              <a:rPr lang="en-US" sz="2400" dirty="0"/>
              <a:t>and transmission.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smtClean="0"/>
              <a:t>‘Data</a:t>
            </a:r>
            <a:r>
              <a:rPr lang="en-US" sz="2400" dirty="0"/>
              <a:t>‛ refers all kinds of information, viz. text, </a:t>
            </a:r>
            <a:r>
              <a:rPr lang="en-US" sz="2400" dirty="0" err="1" smtClean="0"/>
              <a:t>voice,image</a:t>
            </a:r>
            <a:r>
              <a:rPr lang="en-US" sz="2400" dirty="0"/>
              <a:t>, electrical signals &amp; other measurable quantities.</a:t>
            </a:r>
          </a:p>
          <a:p>
            <a:pPr marL="0" indent="0">
              <a:buNone/>
            </a:pPr>
            <a:r>
              <a:rPr lang="en-US" sz="2400" dirty="0"/>
              <a:t>3. Data can be either analog (</a:t>
            </a:r>
            <a:r>
              <a:rPr lang="en-US" sz="2400" dirty="0" smtClean="0"/>
              <a:t>continuous</a:t>
            </a:r>
            <a:r>
              <a:rPr lang="en-US" sz="2400" dirty="0"/>
              <a:t>) or Digital (discrete).</a:t>
            </a:r>
          </a:p>
          <a:p>
            <a:pPr marL="0" indent="0">
              <a:buNone/>
            </a:pPr>
            <a:r>
              <a:rPr lang="en-US" sz="2400" dirty="0"/>
              <a:t>4. Embedded system with analog data capturing </a:t>
            </a:r>
            <a:r>
              <a:rPr lang="en-US" sz="2400" dirty="0" smtClean="0"/>
              <a:t>techniques collect </a:t>
            </a:r>
            <a:r>
              <a:rPr lang="en-US" sz="2400" dirty="0"/>
              <a:t>data directly in the form of analog and converts </a:t>
            </a:r>
            <a:r>
              <a:rPr lang="en-US" sz="2400" dirty="0" smtClean="0"/>
              <a:t>the analog </a:t>
            </a:r>
            <a:r>
              <a:rPr lang="en-US" sz="2400" dirty="0"/>
              <a:t>to digital signal by using A/D converters and </a:t>
            </a:r>
            <a:r>
              <a:rPr lang="en-US" sz="2400" dirty="0" smtClean="0"/>
              <a:t>then collect </a:t>
            </a:r>
            <a:r>
              <a:rPr lang="en-US" sz="2400" dirty="0"/>
              <a:t>the binary equivalent of the analog data.</a:t>
            </a:r>
          </a:p>
          <a:p>
            <a:pPr marL="0" indent="0">
              <a:buNone/>
            </a:pPr>
            <a:r>
              <a:rPr lang="en-US" sz="2400" dirty="0"/>
              <a:t>5. If the signal is digital it can be directly captured without </a:t>
            </a:r>
            <a:r>
              <a:rPr lang="en-US" sz="2400" dirty="0" smtClean="0"/>
              <a:t>any additional </a:t>
            </a:r>
            <a:r>
              <a:rPr lang="en-US" sz="2400" dirty="0"/>
              <a:t>interface by digital embedded system.</a:t>
            </a:r>
          </a:p>
          <a:p>
            <a:pPr marL="0" indent="0">
              <a:buNone/>
            </a:pPr>
            <a:r>
              <a:rPr lang="en-US" sz="2400" dirty="0"/>
              <a:t>6. The collected data may be stored directly in the system or </a:t>
            </a:r>
            <a:r>
              <a:rPr lang="en-US" sz="2400" dirty="0" smtClean="0"/>
              <a:t>may be </a:t>
            </a:r>
            <a:r>
              <a:rPr lang="en-US" sz="2400" dirty="0"/>
              <a:t>transmitted to other systems or it may be processed by </a:t>
            </a:r>
            <a:r>
              <a:rPr lang="en-US" sz="2400" dirty="0" smtClean="0"/>
              <a:t>the system </a:t>
            </a:r>
            <a:r>
              <a:rPr lang="en-US" sz="2400" dirty="0"/>
              <a:t>or it may be deleted instantly after giving a </a:t>
            </a:r>
            <a:r>
              <a:rPr lang="en-US" sz="2400" dirty="0" smtClean="0"/>
              <a:t>meaningful representation</a:t>
            </a:r>
            <a:r>
              <a:rPr lang="en-US" sz="2400" dirty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20" y="1212272"/>
            <a:ext cx="4895055" cy="3692237"/>
          </a:xfrm>
        </p:spPr>
        <p:txBody>
          <a:bodyPr>
            <a:noAutofit/>
          </a:bodyPr>
          <a:lstStyle/>
          <a:p>
            <a:r>
              <a:rPr lang="en-US" sz="2400" dirty="0"/>
              <a:t>A digital camera is a typical example of an embedded </a:t>
            </a:r>
            <a:r>
              <a:rPr lang="en-US" sz="2400" dirty="0" smtClean="0"/>
              <a:t>system with </a:t>
            </a:r>
            <a:r>
              <a:rPr lang="en-US" sz="2400" dirty="0">
                <a:solidFill>
                  <a:srgbClr val="FF0000"/>
                </a:solidFill>
              </a:rPr>
              <a:t>data collection / storage / representation of data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Images are captured and the captured image may be </a:t>
            </a:r>
            <a:r>
              <a:rPr lang="en-US" sz="2000" dirty="0" smtClean="0"/>
              <a:t>stored with </a:t>
            </a:r>
            <a:r>
              <a:rPr lang="en-US" sz="2000" dirty="0"/>
              <a:t>in the memory of the camera.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captured image </a:t>
            </a:r>
            <a:r>
              <a:rPr lang="en-US" sz="2000" dirty="0" smtClean="0"/>
              <a:t>can also </a:t>
            </a:r>
            <a:r>
              <a:rPr lang="en-US" sz="2000" dirty="0"/>
              <a:t>be presented to the user through a LCD display unit.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4375" y="1091847"/>
            <a:ext cx="4895850" cy="25614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8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Embedded data communication systems are developed </a:t>
            </a:r>
            <a:r>
              <a:rPr lang="en-US" dirty="0" smtClean="0"/>
              <a:t>in applications </a:t>
            </a:r>
            <a:r>
              <a:rPr lang="en-US" dirty="0"/>
              <a:t>ranging from complex satellite </a:t>
            </a:r>
            <a:r>
              <a:rPr lang="en-US" dirty="0" smtClean="0"/>
              <a:t>communication systems </a:t>
            </a:r>
            <a:r>
              <a:rPr lang="en-US" dirty="0"/>
              <a:t>to simple home networking systems.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5641" y="2667000"/>
            <a:ext cx="4838918" cy="3124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584-1074-4ED3-836C-A9AF60DC3266}" type="datetime1">
              <a:rPr lang="en-US" altLang="en-US" smtClean="0">
                <a:solidFill>
                  <a:srgbClr val="000000"/>
                </a:solidFill>
              </a:rPr>
              <a:pPr/>
              <a:t>10/6/2022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E9A4-682B-418C-A8DE-8FE93189F9CA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86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852</TotalTime>
  <Words>2026</Words>
  <Application>Microsoft Office PowerPoint</Application>
  <PresentationFormat>Widescreen</PresentationFormat>
  <Paragraphs>341</Paragraphs>
  <Slides>46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Calibri</vt:lpstr>
      <vt:lpstr>Corbel</vt:lpstr>
      <vt:lpstr>inherit</vt:lpstr>
      <vt:lpstr>Montserrat</vt:lpstr>
      <vt:lpstr>Times New Roman</vt:lpstr>
      <vt:lpstr>Wingdings</vt:lpstr>
      <vt:lpstr>Parallax</vt:lpstr>
      <vt:lpstr>Document</vt:lpstr>
      <vt:lpstr>Clip</vt:lpstr>
      <vt:lpstr>Communication  Subsystem and Debugging</vt:lpstr>
      <vt:lpstr>Classification of Embedded systems</vt:lpstr>
      <vt:lpstr>Small scale embedded system </vt:lpstr>
      <vt:lpstr>Medium scale embedded system</vt:lpstr>
      <vt:lpstr>Sophisticated  embedded systems </vt:lpstr>
      <vt:lpstr>Purpose Of Embedded Systems</vt:lpstr>
      <vt:lpstr>Data collection/Storage/Representation</vt:lpstr>
      <vt:lpstr>PowerPoint Presentation</vt:lpstr>
      <vt:lpstr>Data communication</vt:lpstr>
      <vt:lpstr>Data (Signal) Processing</vt:lpstr>
      <vt:lpstr> Monitoring </vt:lpstr>
      <vt:lpstr> Control </vt:lpstr>
      <vt:lpstr>Application specific user interface</vt:lpstr>
      <vt:lpstr>ES: Simplified Block Diagram</vt:lpstr>
      <vt:lpstr>Typical Core of an  Embedded system</vt:lpstr>
      <vt:lpstr>An Example Embedded System</vt:lpstr>
      <vt:lpstr>Components of Embedded Systems</vt:lpstr>
      <vt:lpstr>Hardware Components </vt:lpstr>
      <vt:lpstr>Hardware Components of Embedded Systems- an example</vt:lpstr>
      <vt:lpstr>Sensors and Actuators </vt:lpstr>
      <vt:lpstr>The I/O Subsystem </vt:lpstr>
      <vt:lpstr>PowerPoint Presentation</vt:lpstr>
      <vt:lpstr>Communication Interface</vt:lpstr>
      <vt:lpstr>Onboard Communication Interfaces</vt:lpstr>
      <vt:lpstr>External or Peripheral Communication Interfaces</vt:lpstr>
      <vt:lpstr>Serial Communication</vt:lpstr>
      <vt:lpstr>Parallel Communication</vt:lpstr>
      <vt:lpstr>Wireless Communication</vt:lpstr>
      <vt:lpstr>(Device/Board level communication interface)</vt:lpstr>
      <vt:lpstr>SPI (Serial Communication Interface) </vt:lpstr>
      <vt:lpstr>SPI </vt:lpstr>
      <vt:lpstr>UART (Universal Asynchronous Rx and Tx) </vt:lpstr>
      <vt:lpstr>UART</vt:lpstr>
      <vt:lpstr>I2C Inter Integrated Circuit  </vt:lpstr>
      <vt:lpstr>I2C Applications</vt:lpstr>
      <vt:lpstr>1-WIRE </vt:lpstr>
      <vt:lpstr>1-WIRE</vt:lpstr>
      <vt:lpstr>Parallel Communication Interface </vt:lpstr>
      <vt:lpstr>SERIAL COMMUNICATION   RS232 Standards</vt:lpstr>
      <vt:lpstr>SERIAL COMMUNICATION PROGRAMMING</vt:lpstr>
      <vt:lpstr>Real Time Systems </vt:lpstr>
      <vt:lpstr>What is Real time?</vt:lpstr>
      <vt:lpstr>PowerPoint Presentation</vt:lpstr>
      <vt:lpstr>A Basic Model of a Real-Time System </vt:lpstr>
      <vt:lpstr>Characteristics  of  Real-Time  Systems</vt:lpstr>
      <vt:lpstr>Real time systems and 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 Debugging</dc:title>
  <dc:creator>Gowtham</dc:creator>
  <cp:lastModifiedBy>Gowtham</cp:lastModifiedBy>
  <cp:revision>57</cp:revision>
  <dcterms:created xsi:type="dcterms:W3CDTF">2021-10-19T05:47:19Z</dcterms:created>
  <dcterms:modified xsi:type="dcterms:W3CDTF">2022-10-06T16:58:06Z</dcterms:modified>
</cp:coreProperties>
</file>