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4"/>
  </p:notesMasterIdLst>
  <p:sldIdLst>
    <p:sldId id="256" r:id="rId2"/>
    <p:sldId id="259" r:id="rId3"/>
    <p:sldId id="261" r:id="rId4"/>
    <p:sldId id="262" r:id="rId5"/>
    <p:sldId id="260" r:id="rId6"/>
    <p:sldId id="263" r:id="rId7"/>
    <p:sldId id="264" r:id="rId8"/>
    <p:sldId id="284" r:id="rId9"/>
    <p:sldId id="265" r:id="rId10"/>
    <p:sldId id="266" r:id="rId11"/>
    <p:sldId id="267" r:id="rId12"/>
    <p:sldId id="268" r:id="rId13"/>
    <p:sldId id="269" r:id="rId14"/>
    <p:sldId id="272" r:id="rId15"/>
    <p:sldId id="322" r:id="rId16"/>
    <p:sldId id="271" r:id="rId17"/>
    <p:sldId id="273" r:id="rId18"/>
    <p:sldId id="270" r:id="rId19"/>
    <p:sldId id="274" r:id="rId20"/>
    <p:sldId id="286" r:id="rId21"/>
    <p:sldId id="275" r:id="rId22"/>
    <p:sldId id="276" r:id="rId23"/>
    <p:sldId id="278" r:id="rId24"/>
    <p:sldId id="279" r:id="rId25"/>
    <p:sldId id="280" r:id="rId26"/>
    <p:sldId id="282" r:id="rId27"/>
    <p:sldId id="293" r:id="rId28"/>
    <p:sldId id="288" r:id="rId29"/>
    <p:sldId id="281" r:id="rId30"/>
    <p:sldId id="289" r:id="rId31"/>
    <p:sldId id="321" r:id="rId32"/>
    <p:sldId id="290" r:id="rId33"/>
    <p:sldId id="291" r:id="rId34"/>
    <p:sldId id="277" r:id="rId35"/>
    <p:sldId id="309" r:id="rId36"/>
    <p:sldId id="283" r:id="rId37"/>
    <p:sldId id="294" r:id="rId38"/>
    <p:sldId id="295" r:id="rId39"/>
    <p:sldId id="296" r:id="rId40"/>
    <p:sldId id="297" r:id="rId41"/>
    <p:sldId id="299" r:id="rId42"/>
    <p:sldId id="298" r:id="rId43"/>
    <p:sldId id="332" r:id="rId44"/>
    <p:sldId id="300" r:id="rId45"/>
    <p:sldId id="301" r:id="rId46"/>
    <p:sldId id="333" r:id="rId47"/>
    <p:sldId id="305" r:id="rId48"/>
    <p:sldId id="306" r:id="rId49"/>
    <p:sldId id="302" r:id="rId50"/>
    <p:sldId id="307" r:id="rId51"/>
    <p:sldId id="303" r:id="rId52"/>
    <p:sldId id="308" r:id="rId53"/>
    <p:sldId id="312" r:id="rId54"/>
    <p:sldId id="334" r:id="rId55"/>
    <p:sldId id="311" r:id="rId56"/>
    <p:sldId id="327" r:id="rId57"/>
    <p:sldId id="323" r:id="rId58"/>
    <p:sldId id="324" r:id="rId59"/>
    <p:sldId id="325" r:id="rId60"/>
    <p:sldId id="326" r:id="rId61"/>
    <p:sldId id="328" r:id="rId62"/>
    <p:sldId id="329" r:id="rId63"/>
  </p:sldIdLst>
  <p:sldSz cx="9144000" cy="5143500" type="screen16x9"/>
  <p:notesSz cx="6858000" cy="9144000"/>
  <p:embeddedFontLst>
    <p:embeddedFont>
      <p:font typeface="Georgia" panose="02040502050405020303" pitchFamily="18" charset="0"/>
      <p:regular r:id="rId65"/>
      <p:bold r:id="rId66"/>
      <p:italic r:id="rId67"/>
      <p:boldItalic r:id="rId68"/>
    </p:embeddedFont>
    <p:embeddedFont>
      <p:font typeface="Nunito Sans" panose="020B060402020202020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C09DD-20E4-490C-86EA-0C1ED17FF51C}">
  <a:tblStyle styleId="{A21C09DD-20E4-490C-86EA-0C1ED17FF5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D1209B-7584-4760-B7E1-FD3E8B4AD23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sorterViewPr>
    <p:cViewPr>
      <p:scale>
        <a:sx n="200" d="100"/>
        <a:sy n="200" d="100"/>
      </p:scale>
      <p:origin x="0" y="-498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54193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18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61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82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3000" b="1">
                <a:solidFill>
                  <a:schemeClr val="accent1"/>
                </a:solidFill>
              </a:defRPr>
            </a:lvl1pPr>
            <a:lvl2pPr lvl="1">
              <a:spcBef>
                <a:spcPts val="0"/>
              </a:spcBef>
              <a:spcAft>
                <a:spcPts val="0"/>
              </a:spcAft>
              <a:buClr>
                <a:schemeClr val="accent1"/>
              </a:buClr>
              <a:buSzPts val="3000"/>
              <a:buNone/>
              <a:defRPr sz="3000" b="1">
                <a:solidFill>
                  <a:schemeClr val="accent1"/>
                </a:solidFill>
              </a:defRPr>
            </a:lvl2pPr>
            <a:lvl3pPr lvl="2">
              <a:spcBef>
                <a:spcPts val="0"/>
              </a:spcBef>
              <a:spcAft>
                <a:spcPts val="0"/>
              </a:spcAft>
              <a:buClr>
                <a:schemeClr val="accent1"/>
              </a:buClr>
              <a:buSzPts val="3000"/>
              <a:buNone/>
              <a:defRPr sz="3000" b="1">
                <a:solidFill>
                  <a:schemeClr val="accent1"/>
                </a:solidFill>
              </a:defRPr>
            </a:lvl3pPr>
            <a:lvl4pPr lvl="3">
              <a:spcBef>
                <a:spcPts val="0"/>
              </a:spcBef>
              <a:spcAft>
                <a:spcPts val="0"/>
              </a:spcAft>
              <a:buClr>
                <a:schemeClr val="accent1"/>
              </a:buClr>
              <a:buSzPts val="3000"/>
              <a:buNone/>
              <a:defRPr sz="3000" b="1">
                <a:solidFill>
                  <a:schemeClr val="accent1"/>
                </a:solidFill>
              </a:defRPr>
            </a:lvl4pPr>
            <a:lvl5pPr lvl="4">
              <a:spcBef>
                <a:spcPts val="0"/>
              </a:spcBef>
              <a:spcAft>
                <a:spcPts val="0"/>
              </a:spcAft>
              <a:buClr>
                <a:schemeClr val="accent1"/>
              </a:buClr>
              <a:buSzPts val="3000"/>
              <a:buNone/>
              <a:defRPr sz="3000" b="1">
                <a:solidFill>
                  <a:schemeClr val="accent1"/>
                </a:solidFill>
              </a:defRPr>
            </a:lvl5pPr>
            <a:lvl6pPr lvl="5">
              <a:spcBef>
                <a:spcPts val="0"/>
              </a:spcBef>
              <a:spcAft>
                <a:spcPts val="0"/>
              </a:spcAft>
              <a:buClr>
                <a:schemeClr val="accent1"/>
              </a:buClr>
              <a:buSzPts val="3000"/>
              <a:buNone/>
              <a:defRPr sz="3000" b="1">
                <a:solidFill>
                  <a:schemeClr val="accent1"/>
                </a:solidFill>
              </a:defRPr>
            </a:lvl6pPr>
            <a:lvl7pPr lvl="6">
              <a:spcBef>
                <a:spcPts val="0"/>
              </a:spcBef>
              <a:spcAft>
                <a:spcPts val="0"/>
              </a:spcAft>
              <a:buClr>
                <a:schemeClr val="accent1"/>
              </a:buClr>
              <a:buSzPts val="3000"/>
              <a:buNone/>
              <a:defRPr sz="3000" b="1">
                <a:solidFill>
                  <a:schemeClr val="accent1"/>
                </a:solidFill>
              </a:defRPr>
            </a:lvl7pPr>
            <a:lvl8pPr lvl="7">
              <a:spcBef>
                <a:spcPts val="0"/>
              </a:spcBef>
              <a:spcAft>
                <a:spcPts val="0"/>
              </a:spcAft>
              <a:buClr>
                <a:schemeClr val="accent1"/>
              </a:buClr>
              <a:buSzPts val="3000"/>
              <a:buNone/>
              <a:defRPr sz="3000" b="1">
                <a:solidFill>
                  <a:schemeClr val="accent1"/>
                </a:solidFill>
              </a:defRPr>
            </a:lvl8pPr>
            <a:lvl9pPr lvl="8">
              <a:spcBef>
                <a:spcPts val="0"/>
              </a:spcBef>
              <a:spcAft>
                <a:spcPts val="0"/>
              </a:spcAft>
              <a:buClr>
                <a:schemeClr val="accent1"/>
              </a:buClr>
              <a:buSzPts val="3000"/>
              <a:buNone/>
              <a:defRPr sz="3000" b="1">
                <a:solidFill>
                  <a:schemeClr val="accent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4"/>
          <p:cNvSpPr txBox="1">
            <a:spLocks noGrp="1"/>
          </p:cNvSpPr>
          <p:nvPr>
            <p:ph type="subTitle" idx="1"/>
          </p:nvPr>
        </p:nvSpPr>
        <p:spPr>
          <a:xfrm>
            <a:off x="646551" y="1989500"/>
            <a:ext cx="3246900" cy="212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5"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3" name="Google Shape;23;p4"/>
          <p:cNvSpPr/>
          <p:nvPr/>
        </p:nvSpPr>
        <p:spPr>
          <a:xfrm flipH="1">
            <a:off x="4455301"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6" y="1016000"/>
            <a:ext cx="3470700" cy="3099900"/>
          </a:xfrm>
          <a:prstGeom prst="rect">
            <a:avLst/>
          </a:prstGeom>
        </p:spPr>
        <p:txBody>
          <a:bodyPr spcFirstLastPara="1" wrap="square" lIns="91425" tIns="91425" rIns="91425" bIns="91425" anchor="t" anchorCtr="0">
            <a:noAutofit/>
          </a:bodyPr>
          <a:lstStyle>
            <a:lvl1pPr marL="457189" lvl="0" indent="-342891" rtl="0">
              <a:spcBef>
                <a:spcPts val="0"/>
              </a:spcBef>
              <a:spcAft>
                <a:spcPts val="0"/>
              </a:spcAft>
              <a:buClr>
                <a:srgbClr val="F67031"/>
              </a:buClr>
              <a:buSzPts val="1800"/>
              <a:buAutoNum type="arabicPeriod"/>
              <a:defRPr sz="1800"/>
            </a:lvl1pPr>
            <a:lvl2pPr marL="914377" lvl="1" indent="-317492" rtl="0">
              <a:spcBef>
                <a:spcPts val="1000"/>
              </a:spcBef>
              <a:spcAft>
                <a:spcPts val="0"/>
              </a:spcAft>
              <a:buSzPts val="1400"/>
              <a:buAutoNum type="alphaLcPeriod"/>
              <a:defRPr>
                <a:solidFill>
                  <a:srgbClr val="999999"/>
                </a:solidFill>
              </a:defRPr>
            </a:lvl2pPr>
            <a:lvl3pPr marL="1371566" lvl="2" indent="-317492" rtl="0">
              <a:spcBef>
                <a:spcPts val="1000"/>
              </a:spcBef>
              <a:spcAft>
                <a:spcPts val="0"/>
              </a:spcAft>
              <a:buSzPts val="1400"/>
              <a:buAutoNum type="romanLcPeriod"/>
              <a:defRPr>
                <a:solidFill>
                  <a:srgbClr val="999999"/>
                </a:solidFill>
              </a:defRPr>
            </a:lvl3pPr>
            <a:lvl4pPr marL="1828754" lvl="3" indent="-317492" rtl="0">
              <a:spcBef>
                <a:spcPts val="1000"/>
              </a:spcBef>
              <a:spcAft>
                <a:spcPts val="0"/>
              </a:spcAft>
              <a:buSzPts val="1400"/>
              <a:buAutoNum type="arabicPeriod"/>
              <a:defRPr>
                <a:solidFill>
                  <a:srgbClr val="999999"/>
                </a:solidFill>
              </a:defRPr>
            </a:lvl4pPr>
            <a:lvl5pPr marL="2285943" lvl="4" indent="-317492" rtl="0">
              <a:spcBef>
                <a:spcPts val="1000"/>
              </a:spcBef>
              <a:spcAft>
                <a:spcPts val="0"/>
              </a:spcAft>
              <a:buClr>
                <a:srgbClr val="999999"/>
              </a:buClr>
              <a:buSzPts val="1400"/>
              <a:buAutoNum type="alphaLcPeriod"/>
              <a:defRPr>
                <a:solidFill>
                  <a:srgbClr val="999999"/>
                </a:solidFill>
              </a:defRPr>
            </a:lvl5pPr>
            <a:lvl6pPr marL="2743131" lvl="5" indent="-317492" rtl="0">
              <a:spcBef>
                <a:spcPts val="1000"/>
              </a:spcBef>
              <a:spcAft>
                <a:spcPts val="0"/>
              </a:spcAft>
              <a:buClr>
                <a:srgbClr val="999999"/>
              </a:buClr>
              <a:buSzPts val="1400"/>
              <a:buAutoNum type="romanLcPeriod"/>
              <a:defRPr>
                <a:solidFill>
                  <a:srgbClr val="999999"/>
                </a:solidFill>
              </a:defRPr>
            </a:lvl6pPr>
            <a:lvl7pPr marL="3200320" lvl="6" indent="-317492" rtl="0">
              <a:spcBef>
                <a:spcPts val="1000"/>
              </a:spcBef>
              <a:spcAft>
                <a:spcPts val="0"/>
              </a:spcAft>
              <a:buClr>
                <a:srgbClr val="999999"/>
              </a:buClr>
              <a:buSzPts val="1400"/>
              <a:buAutoNum type="arabicPeriod"/>
              <a:defRPr>
                <a:solidFill>
                  <a:srgbClr val="999999"/>
                </a:solidFill>
              </a:defRPr>
            </a:lvl7pPr>
            <a:lvl8pPr marL="3657509" lvl="7" indent="-317492" rtl="0">
              <a:spcBef>
                <a:spcPts val="1000"/>
              </a:spcBef>
              <a:spcAft>
                <a:spcPts val="0"/>
              </a:spcAft>
              <a:buClr>
                <a:srgbClr val="999999"/>
              </a:buClr>
              <a:buSzPts val="1400"/>
              <a:buAutoNum type="alphaLcPeriod"/>
              <a:defRPr>
                <a:solidFill>
                  <a:srgbClr val="999999"/>
                </a:solidFill>
              </a:defRPr>
            </a:lvl8pPr>
            <a:lvl9pPr marL="4114697" lvl="8" indent="-317492"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4" y="1016000"/>
            <a:ext cx="3246900" cy="973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11"/>
          <p:cNvSpPr txBox="1">
            <a:spLocks noGrp="1"/>
          </p:cNvSpPr>
          <p:nvPr>
            <p:ph type="title"/>
          </p:nvPr>
        </p:nvSpPr>
        <p:spPr>
          <a:xfrm>
            <a:off x="234451" y="575500"/>
            <a:ext cx="2046300" cy="3981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noAutofit/>
          </a:bodyPr>
          <a:lstStyle>
            <a:lvl1pPr marL="457189" lvl="0" indent="-298443">
              <a:spcBef>
                <a:spcPts val="600"/>
              </a:spcBef>
              <a:spcAft>
                <a:spcPts val="0"/>
              </a:spcAft>
              <a:buSzPts val="1100"/>
              <a:buChar char="▪"/>
              <a:defRPr sz="1100"/>
            </a:lvl1pPr>
            <a:lvl2pPr marL="914377" lvl="1" indent="-298443">
              <a:spcBef>
                <a:spcPts val="0"/>
              </a:spcBef>
              <a:spcAft>
                <a:spcPts val="0"/>
              </a:spcAft>
              <a:buSzPts val="1100"/>
              <a:buChar char="-"/>
              <a:defRPr sz="1100"/>
            </a:lvl2pPr>
            <a:lvl3pPr marL="1371566" lvl="2" indent="-298443">
              <a:spcBef>
                <a:spcPts val="0"/>
              </a:spcBef>
              <a:spcAft>
                <a:spcPts val="0"/>
              </a:spcAft>
              <a:buSzPts val="1100"/>
              <a:buChar char="-"/>
              <a:defRPr sz="1100"/>
            </a:lvl3pPr>
            <a:lvl4pPr marL="1828754" lvl="3" indent="-298443">
              <a:spcBef>
                <a:spcPts val="0"/>
              </a:spcBef>
              <a:spcAft>
                <a:spcPts val="0"/>
              </a:spcAft>
              <a:buSzPts val="1100"/>
              <a:buChar char="-"/>
              <a:defRPr sz="1100"/>
            </a:lvl4pPr>
            <a:lvl5pPr marL="2285943" lvl="4" indent="-298443">
              <a:spcBef>
                <a:spcPts val="0"/>
              </a:spcBef>
              <a:spcAft>
                <a:spcPts val="0"/>
              </a:spcAft>
              <a:buSzPts val="1100"/>
              <a:buChar char="-"/>
              <a:defRPr sz="1100"/>
            </a:lvl5pPr>
            <a:lvl6pPr marL="2743131" lvl="5" indent="-298443">
              <a:spcBef>
                <a:spcPts val="0"/>
              </a:spcBef>
              <a:spcAft>
                <a:spcPts val="0"/>
              </a:spcAft>
              <a:buSzPts val="1100"/>
              <a:buChar char="-"/>
              <a:defRPr sz="1100"/>
            </a:lvl6pPr>
            <a:lvl7pPr marL="3200320" lvl="6" indent="-298443">
              <a:spcBef>
                <a:spcPts val="0"/>
              </a:spcBef>
              <a:spcAft>
                <a:spcPts val="0"/>
              </a:spcAft>
              <a:buSzPts val="1100"/>
              <a:buChar char="-"/>
              <a:defRPr sz="1100"/>
            </a:lvl7pPr>
            <a:lvl8pPr marL="3657509" lvl="7" indent="-298443">
              <a:spcBef>
                <a:spcPts val="0"/>
              </a:spcBef>
              <a:spcAft>
                <a:spcPts val="0"/>
              </a:spcAft>
              <a:buSzPts val="1100"/>
              <a:buChar char="-"/>
              <a:defRPr sz="1100"/>
            </a:lvl8pPr>
            <a:lvl9pPr marL="4114697" lvl="8" indent="-298443">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noAutofit/>
          </a:bodyPr>
          <a:lstStyle>
            <a:lvl1pPr marL="457189" lvl="0" indent="-298443">
              <a:spcBef>
                <a:spcPts val="600"/>
              </a:spcBef>
              <a:spcAft>
                <a:spcPts val="0"/>
              </a:spcAft>
              <a:buSzPts val="1100"/>
              <a:buChar char="▪"/>
              <a:defRPr sz="1100"/>
            </a:lvl1pPr>
            <a:lvl2pPr marL="914377" lvl="1" indent="-298443">
              <a:spcBef>
                <a:spcPts val="0"/>
              </a:spcBef>
              <a:spcAft>
                <a:spcPts val="0"/>
              </a:spcAft>
              <a:buSzPts val="1100"/>
              <a:buChar char="-"/>
              <a:defRPr sz="1100"/>
            </a:lvl2pPr>
            <a:lvl3pPr marL="1371566" lvl="2" indent="-298443">
              <a:spcBef>
                <a:spcPts val="0"/>
              </a:spcBef>
              <a:spcAft>
                <a:spcPts val="0"/>
              </a:spcAft>
              <a:buSzPts val="1100"/>
              <a:buChar char="-"/>
              <a:defRPr sz="1100"/>
            </a:lvl3pPr>
            <a:lvl4pPr marL="1828754" lvl="3" indent="-298443">
              <a:spcBef>
                <a:spcPts val="0"/>
              </a:spcBef>
              <a:spcAft>
                <a:spcPts val="0"/>
              </a:spcAft>
              <a:buSzPts val="1100"/>
              <a:buChar char="-"/>
              <a:defRPr sz="1100"/>
            </a:lvl4pPr>
            <a:lvl5pPr marL="2285943" lvl="4" indent="-298443">
              <a:spcBef>
                <a:spcPts val="0"/>
              </a:spcBef>
              <a:spcAft>
                <a:spcPts val="0"/>
              </a:spcAft>
              <a:buSzPts val="1100"/>
              <a:buChar char="-"/>
              <a:defRPr sz="1100"/>
            </a:lvl5pPr>
            <a:lvl6pPr marL="2743131" lvl="5" indent="-298443">
              <a:spcBef>
                <a:spcPts val="0"/>
              </a:spcBef>
              <a:spcAft>
                <a:spcPts val="0"/>
              </a:spcAft>
              <a:buSzPts val="1100"/>
              <a:buChar char="-"/>
              <a:defRPr sz="1100"/>
            </a:lvl6pPr>
            <a:lvl7pPr marL="3200320" lvl="6" indent="-298443">
              <a:spcBef>
                <a:spcPts val="0"/>
              </a:spcBef>
              <a:spcAft>
                <a:spcPts val="0"/>
              </a:spcAft>
              <a:buSzPts val="1100"/>
              <a:buChar char="-"/>
              <a:defRPr sz="1100"/>
            </a:lvl7pPr>
            <a:lvl8pPr marL="3657509" lvl="7" indent="-298443">
              <a:spcBef>
                <a:spcPts val="0"/>
              </a:spcBef>
              <a:spcAft>
                <a:spcPts val="0"/>
              </a:spcAft>
              <a:buSzPts val="1100"/>
              <a:buChar char="-"/>
              <a:defRPr sz="1100"/>
            </a:lvl8pPr>
            <a:lvl9pPr marL="4114697" lvl="8" indent="-298443">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5"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6"/>
          <p:cNvSpPr txBox="1">
            <a:spLocks noGrp="1"/>
          </p:cNvSpPr>
          <p:nvPr>
            <p:ph type="title"/>
          </p:nvPr>
        </p:nvSpPr>
        <p:spPr>
          <a:xfrm>
            <a:off x="234451" y="575500"/>
            <a:ext cx="2046300" cy="3981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3090625" y="575500"/>
            <a:ext cx="5596200" cy="3981000"/>
          </a:xfrm>
          <a:prstGeom prst="rect">
            <a:avLst/>
          </a:prstGeom>
        </p:spPr>
        <p:txBody>
          <a:bodyPr spcFirstLastPara="1" wrap="square" lIns="91425" tIns="91425" rIns="91425" bIns="91425" anchor="t" anchorCtr="0">
            <a:noAutofit/>
          </a:bodyPr>
          <a:lstStyle>
            <a:lvl1pPr marL="457189" lvl="0" indent="-317492">
              <a:spcBef>
                <a:spcPts val="600"/>
              </a:spcBef>
              <a:spcAft>
                <a:spcPts val="0"/>
              </a:spcAft>
              <a:buSzPts val="1400"/>
              <a:buChar char="▪"/>
              <a:defRPr/>
            </a:lvl1pPr>
            <a:lvl2pPr marL="914377"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1"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endParaRPr/>
          </a:p>
        </p:txBody>
      </p:sp>
      <p:sp>
        <p:nvSpPr>
          <p:cNvPr id="37" name="Google Shape;37;p6"/>
          <p:cNvSpPr txBox="1">
            <a:spLocks noGrp="1"/>
          </p:cNvSpPr>
          <p:nvPr>
            <p:ph type="sldNum" idx="12"/>
          </p:nvPr>
        </p:nvSpPr>
        <p:spPr>
          <a:xfrm>
            <a:off x="8556785"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975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9208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5">
                <a:lumMod val="75000"/>
              </a:schemeClr>
            </a:gs>
            <a:gs pos="100000">
              <a:schemeClr val="accent4">
                <a:lumMod val="100000"/>
              </a:schemeClr>
            </a:gs>
          </a:gsLst>
          <a:path path="circle">
            <a:fillToRect l="50000" t="-80000" r="50000" b="18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1" y="575500"/>
            <a:ext cx="2046300" cy="398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5"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7" r:id="rId3"/>
    <p:sldLayoutId id="2147483662" r:id="rId4"/>
    <p:sldLayoutId id="214748366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6326" y="2387250"/>
            <a:ext cx="4316817" cy="2259000"/>
          </a:xfrm>
          <a:prstGeom prst="rect">
            <a:avLst/>
          </a:prstGeom>
        </p:spPr>
        <p:txBody>
          <a:bodyPr spcFirstLastPara="1" wrap="square" lIns="91425" tIns="91425" rIns="91425" bIns="91425" anchor="t" anchorCtr="0">
            <a:noAutofit/>
          </a:bodyPr>
          <a:lstStyle/>
          <a:p>
            <a:pPr algn="ctr"/>
            <a:r>
              <a:rPr lang="en-US" dirty="0" smtClean="0">
                <a:solidFill>
                  <a:schemeClr val="tx1"/>
                </a:solidFill>
              </a:rPr>
              <a:t>8051 MICROCONTROLLERS</a:t>
            </a:r>
            <a:endParaRPr dirty="0">
              <a:solidFill>
                <a:schemeClr val="tx1"/>
              </a:solidFill>
            </a:endParaRPr>
          </a:p>
        </p:txBody>
      </p:sp>
      <p:grpSp>
        <p:nvGrpSpPr>
          <p:cNvPr id="92" name="Google Shape;92;p15"/>
          <p:cNvGrpSpPr/>
          <p:nvPr/>
        </p:nvGrpSpPr>
        <p:grpSpPr>
          <a:xfrm>
            <a:off x="5124894" y="967563"/>
            <a:ext cx="3551274" cy="2604977"/>
            <a:chOff x="5292575" y="3681900"/>
            <a:chExt cx="420150" cy="373275"/>
          </a:xfrm>
          <a:solidFill>
            <a:schemeClr val="accent4"/>
          </a:solidFill>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TextBox 1"/>
          <p:cNvSpPr txBox="1"/>
          <p:nvPr/>
        </p:nvSpPr>
        <p:spPr>
          <a:xfrm>
            <a:off x="5411357" y="1371687"/>
            <a:ext cx="3103686" cy="1323439"/>
          </a:xfrm>
          <a:prstGeom prst="rect">
            <a:avLst/>
          </a:prstGeom>
          <a:noFill/>
        </p:spPr>
        <p:txBody>
          <a:bodyPr wrap="square" rtlCol="0">
            <a:spAutoFit/>
          </a:bodyPr>
          <a:lstStyle/>
          <a:p>
            <a:pPr algn="ctr"/>
            <a:r>
              <a:rPr lang="en-US" sz="2000" b="1" dirty="0" smtClean="0">
                <a:solidFill>
                  <a:srgbClr val="C00000"/>
                </a:solidFill>
              </a:rPr>
              <a:t>20XC32</a:t>
            </a:r>
          </a:p>
          <a:p>
            <a:pPr algn="ctr"/>
            <a:r>
              <a:rPr lang="en-US" sz="2000" b="1" dirty="0" smtClean="0">
                <a:solidFill>
                  <a:srgbClr val="C00000"/>
                </a:solidFill>
              </a:rPr>
              <a:t>MICRO CONTROLLERS                AND EMBEDDED SYSTEMS</a:t>
            </a:r>
            <a:endParaRPr lang="en-US" sz="20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1" y="575500"/>
            <a:ext cx="2282718" cy="3981000"/>
          </a:xfrm>
        </p:spPr>
        <p:txBody>
          <a:bodyPr/>
          <a:lstStyle/>
          <a:p>
            <a:r>
              <a:rPr lang="en-US" dirty="0">
                <a:solidFill>
                  <a:srgbClr val="FF0000"/>
                </a:solidFill>
              </a:rPr>
              <a:t>IMMEDIATE </a:t>
            </a:r>
            <a:br>
              <a:rPr lang="en-US" dirty="0">
                <a:solidFill>
                  <a:srgbClr val="FF0000"/>
                </a:solidFill>
              </a:rPr>
            </a:br>
            <a:r>
              <a:rPr lang="en-US" dirty="0">
                <a:solidFill>
                  <a:srgbClr val="FF0000"/>
                </a:solidFill>
              </a:rPr>
              <a:t>ADDRESSING </a:t>
            </a:r>
            <a:br>
              <a:rPr lang="en-US" dirty="0">
                <a:solidFill>
                  <a:srgbClr val="FF0000"/>
                </a:solidFill>
              </a:rPr>
            </a:br>
            <a:r>
              <a:rPr lang="en-US" dirty="0">
                <a:solidFill>
                  <a:srgbClr val="FF0000"/>
                </a:solidFill>
              </a:rPr>
              <a:t>MODE</a:t>
            </a:r>
          </a:p>
        </p:txBody>
      </p:sp>
      <p:sp>
        <p:nvSpPr>
          <p:cNvPr id="3" name="Text Placeholder 2"/>
          <p:cNvSpPr>
            <a:spLocks noGrp="1"/>
          </p:cNvSpPr>
          <p:nvPr>
            <p:ph type="body" idx="1"/>
          </p:nvPr>
        </p:nvSpPr>
        <p:spPr>
          <a:xfrm>
            <a:off x="2960585" y="174808"/>
            <a:ext cx="5844368" cy="3981000"/>
          </a:xfrm>
        </p:spPr>
        <p:txBody>
          <a:bodyPr/>
          <a:lstStyle/>
          <a:p>
            <a:r>
              <a:rPr lang="en-US" dirty="0">
                <a:solidFill>
                  <a:schemeClr val="tx1"/>
                </a:solidFill>
              </a:rPr>
              <a:t>The source operand is a </a:t>
            </a:r>
            <a:r>
              <a:rPr lang="en-US" dirty="0" smtClean="0">
                <a:solidFill>
                  <a:schemeClr val="tx1"/>
                </a:solidFill>
              </a:rPr>
              <a:t>constant </a:t>
            </a:r>
          </a:p>
          <a:p>
            <a:r>
              <a:rPr lang="en-US" dirty="0" smtClean="0">
                <a:solidFill>
                  <a:schemeClr val="tx1"/>
                </a:solidFill>
              </a:rPr>
              <a:t>The </a:t>
            </a:r>
            <a:r>
              <a:rPr lang="en-US" dirty="0">
                <a:solidFill>
                  <a:schemeClr val="tx1"/>
                </a:solidFill>
              </a:rPr>
              <a:t>immediate data must be preceded by </a:t>
            </a:r>
            <a:r>
              <a:rPr lang="en-US" dirty="0" smtClean="0">
                <a:solidFill>
                  <a:schemeClr val="tx1"/>
                </a:solidFill>
              </a:rPr>
              <a:t>the </a:t>
            </a:r>
            <a:r>
              <a:rPr lang="en-US" dirty="0">
                <a:solidFill>
                  <a:schemeClr val="tx1"/>
                </a:solidFill>
              </a:rPr>
              <a:t>pound sign, “#”</a:t>
            </a:r>
          </a:p>
          <a:p>
            <a:r>
              <a:rPr lang="en-US" dirty="0" smtClean="0">
                <a:solidFill>
                  <a:schemeClr val="tx1"/>
                </a:solidFill>
              </a:rPr>
              <a:t>Can </a:t>
            </a:r>
            <a:r>
              <a:rPr lang="en-US" dirty="0">
                <a:solidFill>
                  <a:schemeClr val="tx1"/>
                </a:solidFill>
              </a:rPr>
              <a:t>load information into any registers, </a:t>
            </a:r>
            <a:r>
              <a:rPr lang="en-US" dirty="0" smtClean="0">
                <a:solidFill>
                  <a:schemeClr val="tx1"/>
                </a:solidFill>
              </a:rPr>
              <a:t>including </a:t>
            </a:r>
            <a:r>
              <a:rPr lang="en-US" dirty="0">
                <a:solidFill>
                  <a:schemeClr val="tx1"/>
                </a:solidFill>
              </a:rPr>
              <a:t>16-bit DPTR register</a:t>
            </a:r>
          </a:p>
          <a:p>
            <a:r>
              <a:rPr lang="en-US" dirty="0" smtClean="0">
                <a:solidFill>
                  <a:schemeClr val="tx1"/>
                </a:solidFill>
              </a:rPr>
              <a:t> </a:t>
            </a:r>
            <a:r>
              <a:rPr lang="en-US" dirty="0">
                <a:solidFill>
                  <a:schemeClr val="tx1"/>
                </a:solidFill>
              </a:rPr>
              <a:t>DPTR can also be accessed as two 8-bit </a:t>
            </a:r>
            <a:r>
              <a:rPr lang="en-US" dirty="0" smtClean="0">
                <a:solidFill>
                  <a:schemeClr val="tx1"/>
                </a:solidFill>
              </a:rPr>
              <a:t>registers</a:t>
            </a:r>
            <a:r>
              <a:rPr lang="en-US" dirty="0">
                <a:solidFill>
                  <a:schemeClr val="tx1"/>
                </a:solidFill>
              </a:rPr>
              <a:t>, the high byte DPH and low byte </a:t>
            </a:r>
            <a:r>
              <a:rPr lang="en-US" dirty="0" smtClean="0">
                <a:solidFill>
                  <a:schemeClr val="tx1"/>
                </a:solidFill>
              </a:rPr>
              <a:t>DPL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2"/>
          <a:stretch>
            <a:fillRect/>
          </a:stretch>
        </p:blipFill>
        <p:spPr>
          <a:xfrm>
            <a:off x="2960586" y="2165308"/>
            <a:ext cx="6144900" cy="2676190"/>
          </a:xfrm>
          <a:prstGeom prst="rect">
            <a:avLst/>
          </a:prstGeom>
        </p:spPr>
      </p:pic>
    </p:spTree>
    <p:extLst>
      <p:ext uri="{BB962C8B-B14F-4D97-AF65-F5344CB8AC3E}">
        <p14:creationId xmlns:p14="http://schemas.microsoft.com/office/powerpoint/2010/main" val="242161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1" y="575500"/>
            <a:ext cx="2316754" cy="3981000"/>
          </a:xfrm>
        </p:spPr>
        <p:txBody>
          <a:bodyPr/>
          <a:lstStyle/>
          <a:p>
            <a:r>
              <a:rPr lang="en-US" dirty="0"/>
              <a:t>IMMEDIATE </a:t>
            </a:r>
            <a:br>
              <a:rPr lang="en-US" dirty="0"/>
            </a:br>
            <a:r>
              <a:rPr lang="en-US" dirty="0"/>
              <a:t>ADDRESSING </a:t>
            </a:r>
            <a:br>
              <a:rPr lang="en-US" dirty="0"/>
            </a:br>
            <a:r>
              <a:rPr lang="en-US" dirty="0"/>
              <a:t>MODE</a:t>
            </a:r>
            <a:br>
              <a:rPr lang="en-US" dirty="0"/>
            </a:br>
            <a:r>
              <a:rPr lang="en-US" dirty="0"/>
              <a:t>(</a:t>
            </a:r>
            <a:r>
              <a:rPr lang="en-US" dirty="0" err="1"/>
              <a:t>cont</a:t>
            </a:r>
            <a:r>
              <a:rPr lang="en-US" dirty="0"/>
              <a:t>’)</a:t>
            </a:r>
          </a:p>
        </p:txBody>
      </p:sp>
      <p:sp>
        <p:nvSpPr>
          <p:cNvPr id="3" name="Text Placeholder 2"/>
          <p:cNvSpPr>
            <a:spLocks noGrp="1"/>
          </p:cNvSpPr>
          <p:nvPr>
            <p:ph type="body" idx="1"/>
          </p:nvPr>
        </p:nvSpPr>
        <p:spPr/>
        <p:txBody>
          <a:bodyPr/>
          <a:lstStyle/>
          <a:p>
            <a:r>
              <a:rPr lang="en-US" dirty="0">
                <a:solidFill>
                  <a:schemeClr val="tx1"/>
                </a:solidFill>
              </a:rPr>
              <a:t>We can use EQU directive to access </a:t>
            </a:r>
            <a:r>
              <a:rPr lang="en-US" dirty="0" smtClean="0">
                <a:solidFill>
                  <a:schemeClr val="tx1"/>
                </a:solidFill>
              </a:rPr>
              <a:t>immediate data</a:t>
            </a:r>
          </a:p>
          <a:p>
            <a:endParaRPr lang="en-US" dirty="0">
              <a:solidFill>
                <a:schemeClr val="tx1"/>
              </a:solidFill>
            </a:endParaRP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solidFill>
                  <a:schemeClr val="tx1"/>
                </a:solidFill>
              </a:rPr>
              <a:t>We </a:t>
            </a:r>
            <a:r>
              <a:rPr lang="en-US" dirty="0">
                <a:solidFill>
                  <a:schemeClr val="tx1"/>
                </a:solidFill>
              </a:rPr>
              <a:t>can also use immediate addressing </a:t>
            </a:r>
            <a:r>
              <a:rPr lang="en-US" dirty="0" smtClean="0">
                <a:solidFill>
                  <a:schemeClr val="tx1"/>
                </a:solidFill>
              </a:rPr>
              <a:t> mode </a:t>
            </a:r>
            <a:r>
              <a:rPr lang="en-US" dirty="0">
                <a:solidFill>
                  <a:schemeClr val="tx1"/>
                </a:solidFill>
              </a:rPr>
              <a:t>to send data to 8051 </a:t>
            </a:r>
            <a:r>
              <a:rPr lang="en-US" dirty="0" smtClean="0">
                <a:solidFill>
                  <a:schemeClr val="tx1"/>
                </a:solidFill>
              </a:rPr>
              <a:t>ports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pic>
        <p:nvPicPr>
          <p:cNvPr id="5" name="Picture 4"/>
          <p:cNvPicPr>
            <a:picLocks noChangeAspect="1"/>
          </p:cNvPicPr>
          <p:nvPr/>
        </p:nvPicPr>
        <p:blipFill rotWithShape="1">
          <a:blip r:embed="rId2"/>
          <a:srcRect l="2215" t="5204" r="4430" b="3803"/>
          <a:stretch/>
        </p:blipFill>
        <p:spPr>
          <a:xfrm>
            <a:off x="3043732" y="1217562"/>
            <a:ext cx="6061753" cy="1993186"/>
          </a:xfrm>
          <a:prstGeom prst="rect">
            <a:avLst/>
          </a:prstGeom>
        </p:spPr>
      </p:pic>
      <p:pic>
        <p:nvPicPr>
          <p:cNvPr id="6" name="Picture 5"/>
          <p:cNvPicPr>
            <a:picLocks noChangeAspect="1"/>
          </p:cNvPicPr>
          <p:nvPr/>
        </p:nvPicPr>
        <p:blipFill rotWithShape="1">
          <a:blip r:embed="rId3"/>
          <a:srcRect t="15555" r="13400"/>
          <a:stretch/>
        </p:blipFill>
        <p:spPr>
          <a:xfrm>
            <a:off x="3090625" y="3852809"/>
            <a:ext cx="5311738" cy="611224"/>
          </a:xfrm>
          <a:prstGeom prst="rect">
            <a:avLst/>
          </a:prstGeom>
        </p:spPr>
      </p:pic>
    </p:spTree>
    <p:extLst>
      <p:ext uri="{BB962C8B-B14F-4D97-AF65-F5344CB8AC3E}">
        <p14:creationId xmlns:p14="http://schemas.microsoft.com/office/powerpoint/2010/main" val="572248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0" y="575500"/>
            <a:ext cx="2230941" cy="3981000"/>
          </a:xfrm>
        </p:spPr>
        <p:txBody>
          <a:bodyPr/>
          <a:lstStyle/>
          <a:p>
            <a:r>
              <a:rPr lang="en-US" dirty="0" smtClean="0">
                <a:solidFill>
                  <a:srgbClr val="FF0000"/>
                </a:solidFill>
              </a:rPr>
              <a:t>REGISTER</a:t>
            </a:r>
            <a:br>
              <a:rPr lang="en-US" dirty="0" smtClean="0">
                <a:solidFill>
                  <a:srgbClr val="FF0000"/>
                </a:solidFill>
              </a:rPr>
            </a:br>
            <a:r>
              <a:rPr lang="en-US" dirty="0" smtClean="0">
                <a:solidFill>
                  <a:srgbClr val="FF0000"/>
                </a:solidFill>
              </a:rPr>
              <a:t>ADDRESSING MODE </a:t>
            </a:r>
            <a:endParaRPr lang="en-US" dirty="0">
              <a:solidFill>
                <a:srgbClr val="FF0000"/>
              </a:solidFill>
            </a:endParaRPr>
          </a:p>
        </p:txBody>
      </p:sp>
      <p:pic>
        <p:nvPicPr>
          <p:cNvPr id="5" name="Picture 4"/>
          <p:cNvPicPr>
            <a:picLocks noChangeAspect="1"/>
          </p:cNvPicPr>
          <p:nvPr/>
        </p:nvPicPr>
        <p:blipFill rotWithShape="1">
          <a:blip r:embed="rId2"/>
          <a:srcRect l="1167" t="9124" r="61"/>
          <a:stretch/>
        </p:blipFill>
        <p:spPr>
          <a:xfrm>
            <a:off x="2636874" y="1265273"/>
            <a:ext cx="6772939" cy="1635783"/>
          </a:xfrm>
          <a:prstGeom prst="rect">
            <a:avLst/>
          </a:prstGeom>
        </p:spPr>
      </p:pic>
      <p:pic>
        <p:nvPicPr>
          <p:cNvPr id="6" name="Picture 5"/>
          <p:cNvPicPr>
            <a:picLocks noChangeAspect="1"/>
          </p:cNvPicPr>
          <p:nvPr/>
        </p:nvPicPr>
        <p:blipFill>
          <a:blip r:embed="rId3"/>
          <a:stretch>
            <a:fillRect/>
          </a:stretch>
        </p:blipFill>
        <p:spPr>
          <a:xfrm>
            <a:off x="2743199" y="3412906"/>
            <a:ext cx="6838095" cy="1171429"/>
          </a:xfrm>
          <a:prstGeom prst="rect">
            <a:avLst/>
          </a:prstGeom>
        </p:spPr>
      </p:pic>
      <p:sp>
        <p:nvSpPr>
          <p:cNvPr id="3" name="Text Placeholder 2"/>
          <p:cNvSpPr>
            <a:spLocks noGrp="1"/>
          </p:cNvSpPr>
          <p:nvPr>
            <p:ph type="body" idx="1"/>
          </p:nvPr>
        </p:nvSpPr>
        <p:spPr>
          <a:xfrm>
            <a:off x="2743199" y="257000"/>
            <a:ext cx="6666613" cy="4886499"/>
          </a:xfrm>
        </p:spPr>
        <p:txBody>
          <a:bodyPr/>
          <a:lstStyle/>
          <a:p>
            <a:pPr>
              <a:buClr>
                <a:srgbClr val="C00000"/>
              </a:buClr>
              <a:buFont typeface="Wingdings" panose="05000000000000000000" pitchFamily="2" charset="2"/>
              <a:buChar char="Ø"/>
            </a:pPr>
            <a:r>
              <a:rPr lang="en-US" dirty="0">
                <a:solidFill>
                  <a:schemeClr val="tx1"/>
                </a:solidFill>
              </a:rPr>
              <a:t>Use </a:t>
            </a:r>
            <a:r>
              <a:rPr lang="en-US" dirty="0" smtClean="0">
                <a:solidFill>
                  <a:schemeClr val="tx1"/>
                </a:solidFill>
              </a:rPr>
              <a:t>register </a:t>
            </a:r>
            <a:r>
              <a:rPr lang="en-US" dirty="0">
                <a:solidFill>
                  <a:schemeClr val="tx1"/>
                </a:solidFill>
              </a:rPr>
              <a:t>to hold the data to be manipulated</a:t>
            </a:r>
          </a:p>
          <a:p>
            <a:pPr>
              <a:buClr>
                <a:srgbClr val="C00000"/>
              </a:buClr>
              <a:buFont typeface="Wingdings" panose="05000000000000000000" pitchFamily="2" charset="2"/>
              <a:buChar char="Ø"/>
            </a:pPr>
            <a:r>
              <a:rPr lang="en-US" dirty="0" smtClean="0">
                <a:solidFill>
                  <a:schemeClr val="tx1"/>
                </a:solidFill>
              </a:rPr>
              <a:t>The source and destination registers must match in size</a:t>
            </a:r>
          </a:p>
          <a:p>
            <a:pPr lvl="1">
              <a:buClr>
                <a:srgbClr val="C00000"/>
              </a:buClr>
              <a:buFont typeface="Wingdings" panose="05000000000000000000" pitchFamily="2" charset="2"/>
              <a:buChar char="Ø"/>
            </a:pPr>
            <a:r>
              <a:rPr lang="en-US" dirty="0" smtClean="0">
                <a:solidFill>
                  <a:schemeClr val="tx1"/>
                </a:solidFill>
              </a:rPr>
              <a:t>MOV DPTR,A will give an errors</a:t>
            </a: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endParaRPr lang="en-US" dirty="0" smtClean="0">
              <a:solidFill>
                <a:schemeClr val="tx1"/>
              </a:solidFill>
            </a:endParaRP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endParaRPr lang="en-US" dirty="0" smtClean="0">
              <a:solidFill>
                <a:schemeClr val="tx1"/>
              </a:solidFill>
            </a:endParaRP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endParaRPr lang="en-US" dirty="0" smtClean="0">
              <a:solidFill>
                <a:schemeClr val="tx1"/>
              </a:solidFill>
            </a:endParaRP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r>
              <a:rPr lang="en-US" dirty="0" smtClean="0">
                <a:solidFill>
                  <a:schemeClr val="tx1"/>
                </a:solidFill>
              </a:rPr>
              <a:t>The </a:t>
            </a:r>
            <a:r>
              <a:rPr lang="en-US" dirty="0">
                <a:solidFill>
                  <a:schemeClr val="tx1"/>
                </a:solidFill>
              </a:rPr>
              <a:t>movement of data between </a:t>
            </a:r>
            <a:r>
              <a:rPr lang="en-US" dirty="0" err="1" smtClean="0">
                <a:solidFill>
                  <a:schemeClr val="tx1"/>
                </a:solidFill>
              </a:rPr>
              <a:t>Rn</a:t>
            </a:r>
            <a:r>
              <a:rPr lang="en-US" dirty="0" smtClean="0">
                <a:solidFill>
                  <a:schemeClr val="tx1"/>
                </a:solidFill>
              </a:rPr>
              <a:t> registers </a:t>
            </a:r>
            <a:r>
              <a:rPr lang="en-US" dirty="0">
                <a:solidFill>
                  <a:schemeClr val="tx1"/>
                </a:solidFill>
              </a:rPr>
              <a:t>is not </a:t>
            </a:r>
            <a:r>
              <a:rPr lang="en-US" dirty="0" smtClean="0">
                <a:solidFill>
                  <a:schemeClr val="tx1"/>
                </a:solidFill>
              </a:rPr>
              <a:t>allowed</a:t>
            </a:r>
            <a:endParaRPr lang="en-US" dirty="0">
              <a:solidFill>
                <a:schemeClr val="tx1"/>
              </a:solidFill>
            </a:endParaRPr>
          </a:p>
          <a:p>
            <a:pPr lvl="1">
              <a:buClr>
                <a:srgbClr val="C00000"/>
              </a:buClr>
              <a:buFont typeface="Wingdings" panose="05000000000000000000" pitchFamily="2" charset="2"/>
              <a:buChar char="Ø"/>
            </a:pPr>
            <a:r>
              <a:rPr lang="en-US" dirty="0" smtClean="0">
                <a:solidFill>
                  <a:schemeClr val="tx1"/>
                </a:solidFill>
              </a:rPr>
              <a:t>MOV </a:t>
            </a:r>
            <a:r>
              <a:rPr lang="en-US" dirty="0">
                <a:solidFill>
                  <a:schemeClr val="tx1"/>
                </a:solidFill>
              </a:rPr>
              <a:t>R4,R7 is </a:t>
            </a:r>
            <a:r>
              <a:rPr lang="en-US" dirty="0" smtClean="0">
                <a:solidFill>
                  <a:schemeClr val="tx1"/>
                </a:solidFill>
              </a:rPr>
              <a:t>invalid</a:t>
            </a: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endParaRPr lang="en-US" dirty="0" smtClean="0">
              <a:solidFill>
                <a:schemeClr val="tx1"/>
              </a:solidFill>
            </a:endParaRP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endParaRPr lang="en-US" dirty="0" smtClean="0">
              <a:solidFill>
                <a:schemeClr val="tx1"/>
              </a:solidFill>
            </a:endParaRPr>
          </a:p>
          <a:p>
            <a:pPr lvl="1">
              <a:buClr>
                <a:srgbClr val="C00000"/>
              </a:buClr>
              <a:buFont typeface="Wingdings" panose="05000000000000000000" pitchFamily="2" charset="2"/>
              <a:buChar char="Ø"/>
            </a:pPr>
            <a:endParaRPr lang="en-US" dirty="0">
              <a:solidFill>
                <a:schemeClr val="tx1"/>
              </a:solidFill>
            </a:endParaRPr>
          </a:p>
          <a:p>
            <a:pPr lvl="1">
              <a:buClr>
                <a:srgbClr val="C00000"/>
              </a:buClr>
              <a:buFont typeface="Wingdings" panose="05000000000000000000" pitchFamily="2" charset="2"/>
              <a:buChar char="Ø"/>
            </a:pPr>
            <a:r>
              <a:rPr lang="en-US" dirty="0" smtClean="0">
                <a:solidFill>
                  <a:schemeClr val="tx1"/>
                </a:solidFill>
              </a:rPr>
              <a:t>Register moves between A and any register </a:t>
            </a:r>
            <a:r>
              <a:rPr lang="en-US" dirty="0" err="1" smtClean="0">
                <a:solidFill>
                  <a:schemeClr val="tx1"/>
                </a:solidFill>
              </a:rPr>
              <a:t>Rn</a:t>
            </a: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4109398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0382" y="160829"/>
            <a:ext cx="5936417" cy="4589021"/>
          </a:xfrm>
        </p:spPr>
        <p:txBody>
          <a:bodyPr/>
          <a:lstStyle/>
          <a:p>
            <a:r>
              <a:rPr lang="en-US" dirty="0" smtClean="0">
                <a:solidFill>
                  <a:schemeClr val="tx1"/>
                </a:solidFill>
              </a:rPr>
              <a:t>Direct addressing </a:t>
            </a:r>
            <a:r>
              <a:rPr lang="en-US" dirty="0">
                <a:solidFill>
                  <a:schemeClr val="tx1"/>
                </a:solidFill>
              </a:rPr>
              <a:t>mode is most often used to access RAM </a:t>
            </a:r>
            <a:r>
              <a:rPr lang="en-US" dirty="0" smtClean="0">
                <a:solidFill>
                  <a:schemeClr val="tx1"/>
                </a:solidFill>
              </a:rPr>
              <a:t>locations </a:t>
            </a:r>
            <a:r>
              <a:rPr lang="en-US" dirty="0">
                <a:solidFill>
                  <a:schemeClr val="tx1"/>
                </a:solidFill>
              </a:rPr>
              <a:t>30 – 7FH</a:t>
            </a:r>
          </a:p>
          <a:p>
            <a:r>
              <a:rPr lang="en-US" dirty="0" smtClean="0">
                <a:solidFill>
                  <a:schemeClr val="tx1"/>
                </a:solidFill>
              </a:rPr>
              <a:t>The </a:t>
            </a:r>
            <a:r>
              <a:rPr lang="en-US" dirty="0">
                <a:solidFill>
                  <a:schemeClr val="tx1"/>
                </a:solidFill>
              </a:rPr>
              <a:t>entire 128 bytes of RAM can be </a:t>
            </a:r>
            <a:r>
              <a:rPr lang="en-US" dirty="0" smtClean="0">
                <a:solidFill>
                  <a:schemeClr val="tx1"/>
                </a:solidFill>
              </a:rPr>
              <a:t>accessed</a:t>
            </a:r>
            <a:endParaRPr lang="en-US" dirty="0">
              <a:solidFill>
                <a:schemeClr val="tx1"/>
              </a:solidFill>
            </a:endParaRPr>
          </a:p>
          <a:p>
            <a:r>
              <a:rPr lang="en-US" dirty="0" smtClean="0">
                <a:solidFill>
                  <a:schemeClr val="tx1"/>
                </a:solidFill>
              </a:rPr>
              <a:t>The </a:t>
            </a:r>
            <a:r>
              <a:rPr lang="en-US" dirty="0">
                <a:solidFill>
                  <a:schemeClr val="tx1"/>
                </a:solidFill>
              </a:rPr>
              <a:t>register bank locations are accessed </a:t>
            </a:r>
            <a:r>
              <a:rPr lang="en-US" dirty="0" smtClean="0">
                <a:solidFill>
                  <a:schemeClr val="tx1"/>
                </a:solidFill>
              </a:rPr>
              <a:t>by </a:t>
            </a:r>
            <a:r>
              <a:rPr lang="en-US" dirty="0">
                <a:solidFill>
                  <a:schemeClr val="tx1"/>
                </a:solidFill>
              </a:rPr>
              <a:t>the register </a:t>
            </a:r>
            <a:r>
              <a:rPr lang="en-US" dirty="0" smtClean="0">
                <a:solidFill>
                  <a:schemeClr val="tx1"/>
                </a:solidFill>
              </a:rPr>
              <a:t>names</a:t>
            </a:r>
          </a:p>
          <a:p>
            <a:pPr marL="596885" lvl="1" indent="0">
              <a:buNone/>
            </a:pPr>
            <a:endParaRPr lang="en-US" dirty="0" smtClean="0">
              <a:solidFill>
                <a:schemeClr val="tx1"/>
              </a:solidFill>
            </a:endParaRPr>
          </a:p>
          <a:p>
            <a:pPr marL="596885" lvl="1" indent="0">
              <a:buNone/>
            </a:pPr>
            <a:r>
              <a:rPr lang="en-US" dirty="0" smtClean="0">
                <a:solidFill>
                  <a:schemeClr val="tx1"/>
                </a:solidFill>
              </a:rPr>
              <a:t>MOV </a:t>
            </a:r>
            <a:r>
              <a:rPr lang="en-US" dirty="0">
                <a:solidFill>
                  <a:schemeClr val="tx1"/>
                </a:solidFill>
              </a:rPr>
              <a:t>A,4    ;is same as</a:t>
            </a:r>
          </a:p>
          <a:p>
            <a:pPr marL="596885" lvl="1" indent="0">
              <a:buNone/>
            </a:pPr>
            <a:r>
              <a:rPr lang="en-US" dirty="0">
                <a:solidFill>
                  <a:schemeClr val="tx1"/>
                </a:solidFill>
              </a:rPr>
              <a:t>MOV A,R4   ;which means copy R4 into A</a:t>
            </a:r>
          </a:p>
          <a:p>
            <a:pPr marL="596885" lvl="1" indent="0">
              <a:buNone/>
            </a:pPr>
            <a:endParaRPr lang="en-US" dirty="0" smtClean="0">
              <a:solidFill>
                <a:schemeClr val="tx1"/>
              </a:solidFill>
            </a:endParaRPr>
          </a:p>
          <a:p>
            <a:pPr marL="596885" lvl="1" indent="0">
              <a:buNone/>
            </a:pPr>
            <a:r>
              <a:rPr lang="en-US" dirty="0" smtClean="0">
                <a:solidFill>
                  <a:schemeClr val="tx1"/>
                </a:solidFill>
              </a:rPr>
              <a:t>Contrast </a:t>
            </a:r>
            <a:r>
              <a:rPr lang="en-US" dirty="0">
                <a:solidFill>
                  <a:schemeClr val="tx1"/>
                </a:solidFill>
              </a:rPr>
              <a:t>this with immediate </a:t>
            </a:r>
            <a:r>
              <a:rPr lang="en-US" dirty="0" smtClean="0">
                <a:solidFill>
                  <a:schemeClr val="tx1"/>
                </a:solidFill>
              </a:rPr>
              <a:t>addressing </a:t>
            </a:r>
            <a:r>
              <a:rPr lang="en-US" dirty="0">
                <a:solidFill>
                  <a:schemeClr val="tx1"/>
                </a:solidFill>
              </a:rPr>
              <a:t>mode</a:t>
            </a:r>
          </a:p>
          <a:p>
            <a:pPr lvl="1"/>
            <a:r>
              <a:rPr lang="en-US" dirty="0" smtClean="0">
                <a:solidFill>
                  <a:schemeClr val="tx1"/>
                </a:solidFill>
              </a:rPr>
              <a:t>There </a:t>
            </a:r>
            <a:r>
              <a:rPr lang="en-US" dirty="0">
                <a:solidFill>
                  <a:schemeClr val="tx1"/>
                </a:solidFill>
              </a:rPr>
              <a:t>is no “#” sign in the </a:t>
            </a:r>
            <a:r>
              <a:rPr lang="en-US" dirty="0" smtClean="0">
                <a:solidFill>
                  <a:schemeClr val="tx1"/>
                </a:solidFill>
              </a:rPr>
              <a:t>operand</a:t>
            </a:r>
          </a:p>
          <a:p>
            <a:pPr lvl="1"/>
            <a:endParaRPr lang="en-US" dirty="0">
              <a:solidFill>
                <a:schemeClr val="tx1"/>
              </a:solidFill>
            </a:endParaRPr>
          </a:p>
          <a:p>
            <a:pPr marL="596885" lvl="1" indent="0">
              <a:buNone/>
            </a:pPr>
            <a:r>
              <a:rPr lang="en-US" dirty="0">
                <a:solidFill>
                  <a:schemeClr val="tx1"/>
                </a:solidFill>
              </a:rPr>
              <a:t>MOV R0,40H  ;save content of 40H in R0 </a:t>
            </a:r>
          </a:p>
          <a:p>
            <a:pPr marL="596885" lvl="1" indent="0">
              <a:buNone/>
            </a:pPr>
            <a:r>
              <a:rPr lang="en-US" dirty="0">
                <a:solidFill>
                  <a:schemeClr val="tx1"/>
                </a:solidFill>
              </a:rPr>
              <a:t>MOV 56H,A   ;save content of A in 56H</a:t>
            </a:r>
          </a:p>
          <a:p>
            <a:endParaRPr lang="en-US" dirty="0"/>
          </a:p>
        </p:txBody>
      </p:sp>
      <p:sp>
        <p:nvSpPr>
          <p:cNvPr id="2" name="Title 1"/>
          <p:cNvSpPr>
            <a:spLocks noGrp="1"/>
          </p:cNvSpPr>
          <p:nvPr>
            <p:ph type="title"/>
          </p:nvPr>
        </p:nvSpPr>
        <p:spPr/>
        <p:txBody>
          <a:bodyPr/>
          <a:lstStyle/>
          <a:p>
            <a:r>
              <a:rPr lang="en-US" dirty="0"/>
              <a:t>ACCESSING </a:t>
            </a:r>
            <a:br>
              <a:rPr lang="en-US" dirty="0"/>
            </a:br>
            <a:r>
              <a:rPr lang="en-US" dirty="0"/>
              <a:t>MEMORY</a:t>
            </a:r>
            <a:br>
              <a:rPr lang="en-US" dirty="0"/>
            </a:br>
            <a:r>
              <a:rPr lang="en-US" dirty="0"/>
              <a:t>Direct </a:t>
            </a:r>
            <a:br>
              <a:rPr lang="en-US" dirty="0"/>
            </a:br>
            <a:r>
              <a:rPr lang="en-US" dirty="0"/>
              <a:t>Addressing </a:t>
            </a:r>
            <a:br>
              <a:rPr lang="en-US" dirty="0"/>
            </a:br>
            <a:r>
              <a:rPr lang="en-US" dirty="0"/>
              <a:t>Mode</a:t>
            </a:r>
          </a:p>
        </p:txBody>
      </p:sp>
      <p:sp>
        <p:nvSpPr>
          <p:cNvPr id="4" name="Slide Number Placeholder 3"/>
          <p:cNvSpPr>
            <a:spLocks noGrp="1"/>
          </p:cNvSpPr>
          <p:nvPr>
            <p:ph type="sldNum" idx="12"/>
          </p:nvPr>
        </p:nvSpPr>
        <p:spPr/>
        <p:txBody>
          <a:bodyPr/>
          <a:lstStyle/>
          <a:p>
            <a:fld id="{00000000-1234-1234-1234-123412341234}" type="slidenum">
              <a:rPr lang="en" smtClean="0"/>
              <a:pPr/>
              <a:t>13</a:t>
            </a:fld>
            <a:endParaRPr lang="en"/>
          </a:p>
        </p:txBody>
      </p:sp>
      <p:grpSp>
        <p:nvGrpSpPr>
          <p:cNvPr id="9" name="Group 8"/>
          <p:cNvGrpSpPr/>
          <p:nvPr/>
        </p:nvGrpSpPr>
        <p:grpSpPr>
          <a:xfrm>
            <a:off x="3072491" y="1533183"/>
            <a:ext cx="5950801" cy="2299078"/>
            <a:chOff x="3154684" y="1433250"/>
            <a:chExt cx="5950801" cy="2299078"/>
          </a:xfrm>
        </p:grpSpPr>
        <p:pic>
          <p:nvPicPr>
            <p:cNvPr id="6" name="Picture 5"/>
            <p:cNvPicPr>
              <a:picLocks noChangeAspect="1"/>
            </p:cNvPicPr>
            <p:nvPr/>
          </p:nvPicPr>
          <p:blipFill>
            <a:blip r:embed="rId2"/>
            <a:stretch>
              <a:fillRect/>
            </a:stretch>
          </p:blipFill>
          <p:spPr>
            <a:xfrm>
              <a:off x="3154684" y="2870942"/>
              <a:ext cx="4054191" cy="861386"/>
            </a:xfrm>
            <a:prstGeom prst="rect">
              <a:avLst/>
            </a:prstGeom>
          </p:spPr>
        </p:pic>
        <p:sp>
          <p:nvSpPr>
            <p:cNvPr id="5" name="Rounded Rectangle 4"/>
            <p:cNvSpPr/>
            <p:nvPr/>
          </p:nvSpPr>
          <p:spPr>
            <a:xfrm>
              <a:off x="3179135" y="1605675"/>
              <a:ext cx="4029740" cy="701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69486" y="1874135"/>
              <a:ext cx="1584251" cy="738664"/>
            </a:xfrm>
            <a:prstGeom prst="rect">
              <a:avLst/>
            </a:prstGeom>
            <a:noFill/>
          </p:spPr>
          <p:txBody>
            <a:bodyPr wrap="square" rtlCol="0">
              <a:spAutoFit/>
            </a:bodyPr>
            <a:lstStyle/>
            <a:p>
              <a:r>
                <a:rPr lang="en-US" dirty="0"/>
                <a:t>Register addressing mode</a:t>
              </a:r>
            </a:p>
            <a:p>
              <a:endParaRPr lang="en-US" dirty="0"/>
            </a:p>
          </p:txBody>
        </p:sp>
        <p:sp>
          <p:nvSpPr>
            <p:cNvPr id="8" name="TextBox 7"/>
            <p:cNvSpPr txBox="1"/>
            <p:nvPr/>
          </p:nvSpPr>
          <p:spPr>
            <a:xfrm>
              <a:off x="7369486" y="1433250"/>
              <a:ext cx="1735999" cy="523220"/>
            </a:xfrm>
            <a:prstGeom prst="rect">
              <a:avLst/>
            </a:prstGeom>
            <a:noFill/>
          </p:spPr>
          <p:txBody>
            <a:bodyPr wrap="square" rtlCol="0">
              <a:spAutoFit/>
            </a:bodyPr>
            <a:lstStyle/>
            <a:p>
              <a:r>
                <a:rPr lang="en-US" dirty="0"/>
                <a:t>Direct addressing mode</a:t>
              </a:r>
            </a:p>
          </p:txBody>
        </p:sp>
      </p:grpSp>
    </p:spTree>
    <p:extLst>
      <p:ext uri="{BB962C8B-B14F-4D97-AF65-F5344CB8AC3E}">
        <p14:creationId xmlns:p14="http://schemas.microsoft.com/office/powerpoint/2010/main" val="2364982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SPECIAL FUNCTION REGISTERS</a:t>
            </a:r>
            <a:br>
              <a:rPr lang="en-US" dirty="0" smtClean="0">
                <a:solidFill>
                  <a:srgbClr val="FF0000"/>
                </a:solidFill>
              </a:rPr>
            </a:br>
            <a:r>
              <a:rPr lang="en-US" dirty="0" smtClean="0">
                <a:solidFill>
                  <a:srgbClr val="FF0000"/>
                </a:solidFill>
              </a:rPr>
              <a:t>(SFR)</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563904" y="123290"/>
            <a:ext cx="6267231" cy="3444539"/>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
        <p:nvSpPr>
          <p:cNvPr id="6" name="Rounded Rectangle 5"/>
          <p:cNvSpPr/>
          <p:nvPr/>
        </p:nvSpPr>
        <p:spPr>
          <a:xfrm>
            <a:off x="2958957" y="369870"/>
            <a:ext cx="1633591" cy="657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868391" y="935800"/>
            <a:ext cx="926234" cy="1283418"/>
          </a:xfrm>
          <a:prstGeom prst="rect">
            <a:avLst/>
          </a:prstGeom>
        </p:spPr>
      </p:pic>
    </p:spTree>
    <p:extLst>
      <p:ext uri="{BB962C8B-B14F-4D97-AF65-F5344CB8AC3E}">
        <p14:creationId xmlns:p14="http://schemas.microsoft.com/office/powerpoint/2010/main" val="182871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4451" y="1458931"/>
            <a:ext cx="1950889" cy="2365453"/>
          </a:xfrm>
          <a:prstGeom prst="rect">
            <a:avLst/>
          </a:prstGeom>
        </p:spPr>
      </p:pic>
      <p:sp>
        <p:nvSpPr>
          <p:cNvPr id="3" name="Text Placeholder 2"/>
          <p:cNvSpPr>
            <a:spLocks noGrp="1"/>
          </p:cNvSpPr>
          <p:nvPr>
            <p:ph type="body" idx="1"/>
          </p:nvPr>
        </p:nvSpPr>
        <p:spPr/>
        <p:txBody>
          <a:bodyPr/>
          <a:lstStyle/>
          <a:p>
            <a:r>
              <a:rPr lang="en-US" dirty="0"/>
              <a:t>SFRs are programmed by instructions, they are RAM locations. </a:t>
            </a:r>
            <a:endParaRPr lang="en-US" dirty="0" smtClean="0"/>
          </a:p>
          <a:p>
            <a:r>
              <a:rPr lang="en-US" dirty="0" smtClean="0"/>
              <a:t>SFRs </a:t>
            </a:r>
            <a:r>
              <a:rPr lang="en-US" dirty="0"/>
              <a:t>are categorized as follows:</a:t>
            </a:r>
            <a:endParaRPr lang="en-US" dirty="0" smtClean="0"/>
          </a:p>
          <a:p>
            <a:endParaRPr lang="en-US" dirty="0"/>
          </a:p>
          <a:p>
            <a:r>
              <a:rPr lang="en-US" dirty="0" smtClean="0"/>
              <a:t>Math </a:t>
            </a:r>
            <a:r>
              <a:rPr lang="en-US" dirty="0"/>
              <a:t>registers: A and B</a:t>
            </a:r>
          </a:p>
          <a:p>
            <a:r>
              <a:rPr lang="en-US" dirty="0" smtClean="0"/>
              <a:t>Status </a:t>
            </a:r>
            <a:r>
              <a:rPr lang="en-US" dirty="0"/>
              <a:t>register: PSW (Program Status Word)</a:t>
            </a:r>
          </a:p>
          <a:p>
            <a:r>
              <a:rPr lang="en-US" dirty="0" smtClean="0"/>
              <a:t>Program </a:t>
            </a:r>
            <a:r>
              <a:rPr lang="en-US" dirty="0"/>
              <a:t>counter: PC</a:t>
            </a:r>
          </a:p>
          <a:p>
            <a:r>
              <a:rPr lang="en-US" dirty="0" smtClean="0"/>
              <a:t>Pointer </a:t>
            </a:r>
            <a:r>
              <a:rPr lang="en-US" dirty="0"/>
              <a:t>registers: DPTR (Data Pointer) and SP (Stack Pointer)</a:t>
            </a:r>
          </a:p>
          <a:p>
            <a:r>
              <a:rPr lang="en-US" dirty="0" smtClean="0"/>
              <a:t>Input </a:t>
            </a:r>
            <a:r>
              <a:rPr lang="en-US" dirty="0"/>
              <a:t>output port latches: P0, P1, P2, and P3</a:t>
            </a:r>
          </a:p>
          <a:p>
            <a:r>
              <a:rPr lang="en-US" dirty="0" smtClean="0"/>
              <a:t>Peripheral </a:t>
            </a:r>
            <a:r>
              <a:rPr lang="en-US" dirty="0"/>
              <a:t>data registers: TL0, TH0, TL1, TH1, and SBUF</a:t>
            </a:r>
          </a:p>
          <a:p>
            <a:r>
              <a:rPr lang="en-US" dirty="0" smtClean="0"/>
              <a:t>Peripheral </a:t>
            </a:r>
            <a:r>
              <a:rPr lang="en-US" dirty="0"/>
              <a:t>control registers: IP, IE, TMOD, TCON, SCON, and PCON</a:t>
            </a:r>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37213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2928135" y="114297"/>
            <a:ext cx="5765904" cy="490340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
        <p:nvSpPr>
          <p:cNvPr id="6" name="Rectangle 5"/>
          <p:cNvSpPr/>
          <p:nvPr/>
        </p:nvSpPr>
        <p:spPr>
          <a:xfrm>
            <a:off x="120955" y="954579"/>
            <a:ext cx="2365391" cy="2862322"/>
          </a:xfrm>
          <a:prstGeom prst="rect">
            <a:avLst/>
          </a:prstGeom>
        </p:spPr>
        <p:txBody>
          <a:bodyPr wrap="square">
            <a:spAutoFit/>
          </a:bodyPr>
          <a:lstStyle/>
          <a:p>
            <a:r>
              <a:rPr lang="en-US" sz="2000" dirty="0">
                <a:solidFill>
                  <a:srgbClr val="C00000"/>
                </a:solidFill>
              </a:rPr>
              <a:t>ACCESSING </a:t>
            </a:r>
            <a:br>
              <a:rPr lang="en-US" sz="2000" dirty="0">
                <a:solidFill>
                  <a:srgbClr val="C00000"/>
                </a:solidFill>
              </a:rPr>
            </a:br>
            <a:r>
              <a:rPr lang="en-US" sz="2000" dirty="0">
                <a:solidFill>
                  <a:srgbClr val="C00000"/>
                </a:solidFill>
              </a:rPr>
              <a:t>MEMORY</a:t>
            </a:r>
            <a:br>
              <a:rPr lang="en-US" sz="2000" dirty="0">
                <a:solidFill>
                  <a:srgbClr val="C00000"/>
                </a:solidFill>
              </a:rPr>
            </a:br>
            <a:endParaRPr lang="en-US" sz="2000" dirty="0" smtClean="0">
              <a:solidFill>
                <a:srgbClr val="C00000"/>
              </a:solidFill>
            </a:endParaRPr>
          </a:p>
          <a:p>
            <a:endParaRPr lang="en-US" sz="2000" dirty="0">
              <a:solidFill>
                <a:srgbClr val="C00000"/>
              </a:solidFill>
            </a:endParaRPr>
          </a:p>
          <a:p>
            <a:endParaRPr lang="en-US" sz="2000" dirty="0" smtClean="0">
              <a:solidFill>
                <a:srgbClr val="C00000"/>
              </a:solidFill>
            </a:endParaRPr>
          </a:p>
          <a:p>
            <a:r>
              <a:rPr lang="en-US" sz="2000" dirty="0">
                <a:solidFill>
                  <a:srgbClr val="C00000"/>
                </a:solidFill>
              </a:rPr>
              <a:t/>
            </a:r>
            <a:br>
              <a:rPr lang="en-US" sz="2000" dirty="0">
                <a:solidFill>
                  <a:srgbClr val="C00000"/>
                </a:solidFill>
              </a:rPr>
            </a:br>
            <a:r>
              <a:rPr lang="en-US" sz="2000" dirty="0">
                <a:solidFill>
                  <a:srgbClr val="C00000"/>
                </a:solidFill>
              </a:rPr>
              <a:t>SFR Registers</a:t>
            </a:r>
            <a:br>
              <a:rPr lang="en-US" sz="2000" dirty="0">
                <a:solidFill>
                  <a:srgbClr val="C00000"/>
                </a:solidFill>
              </a:rPr>
            </a:br>
            <a:r>
              <a:rPr lang="en-US" sz="2000" dirty="0">
                <a:solidFill>
                  <a:srgbClr val="C00000"/>
                </a:solidFill>
              </a:rPr>
              <a:t>and Their</a:t>
            </a:r>
            <a:br>
              <a:rPr lang="en-US" sz="2000" dirty="0">
                <a:solidFill>
                  <a:srgbClr val="C00000"/>
                </a:solidFill>
              </a:rPr>
            </a:br>
            <a:r>
              <a:rPr lang="en-US" sz="2000" dirty="0">
                <a:solidFill>
                  <a:srgbClr val="C00000"/>
                </a:solidFill>
              </a:rPr>
              <a:t>Addresses</a:t>
            </a:r>
          </a:p>
        </p:txBody>
      </p:sp>
    </p:spTree>
    <p:extLst>
      <p:ext uri="{BB962C8B-B14F-4D97-AF65-F5344CB8AC3E}">
        <p14:creationId xmlns:p14="http://schemas.microsoft.com/office/powerpoint/2010/main" val="3270175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1" y="575499"/>
            <a:ext cx="2046300" cy="4314999"/>
          </a:xfrm>
        </p:spPr>
        <p:txBody>
          <a:bodyPr/>
          <a:lstStyle/>
          <a:p>
            <a:r>
              <a:rPr lang="en-US" dirty="0" smtClean="0">
                <a:solidFill>
                  <a:srgbClr val="FF0000"/>
                </a:solidFill>
              </a:rPr>
              <a:t>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sz="1800" dirty="0">
                <a:solidFill>
                  <a:schemeClr val="accent2">
                    <a:lumMod val="60000"/>
                    <a:lumOff val="40000"/>
                  </a:schemeClr>
                </a:solidFill>
              </a:rPr>
              <a:t>* </a:t>
            </a:r>
            <a:r>
              <a:rPr lang="en-US" sz="1800" dirty="0" smtClean="0">
                <a:solidFill>
                  <a:schemeClr val="accent2">
                    <a:lumMod val="60000"/>
                    <a:lumOff val="40000"/>
                  </a:schemeClr>
                </a:solidFill>
              </a:rPr>
              <a:t>Bit </a:t>
            </a:r>
            <a:r>
              <a:rPr lang="en-US" sz="1800" dirty="0">
                <a:solidFill>
                  <a:schemeClr val="accent2">
                    <a:lumMod val="60000"/>
                    <a:lumOff val="40000"/>
                  </a:schemeClr>
                </a:solidFill>
              </a:rPr>
              <a:t>addressable</a:t>
            </a:r>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
        <p:nvSpPr>
          <p:cNvPr id="6" name="Rectangle 5"/>
          <p:cNvSpPr/>
          <p:nvPr/>
        </p:nvSpPr>
        <p:spPr>
          <a:xfrm>
            <a:off x="120955" y="954579"/>
            <a:ext cx="2365391" cy="2862322"/>
          </a:xfrm>
          <a:prstGeom prst="rect">
            <a:avLst/>
          </a:prstGeom>
        </p:spPr>
        <p:txBody>
          <a:bodyPr wrap="square">
            <a:spAutoFit/>
          </a:bodyPr>
          <a:lstStyle/>
          <a:p>
            <a:r>
              <a:rPr lang="en-US" sz="2000" dirty="0">
                <a:solidFill>
                  <a:srgbClr val="C00000"/>
                </a:solidFill>
              </a:rPr>
              <a:t>ACCESSING </a:t>
            </a:r>
            <a:br>
              <a:rPr lang="en-US" sz="2000" dirty="0">
                <a:solidFill>
                  <a:srgbClr val="C00000"/>
                </a:solidFill>
              </a:rPr>
            </a:br>
            <a:r>
              <a:rPr lang="en-US" sz="2000" dirty="0">
                <a:solidFill>
                  <a:srgbClr val="C00000"/>
                </a:solidFill>
              </a:rPr>
              <a:t>MEMORY</a:t>
            </a:r>
            <a:br>
              <a:rPr lang="en-US" sz="2000" dirty="0">
                <a:solidFill>
                  <a:srgbClr val="C00000"/>
                </a:solidFill>
              </a:rPr>
            </a:br>
            <a:endParaRPr lang="en-US" sz="2000" dirty="0" smtClean="0">
              <a:solidFill>
                <a:srgbClr val="C00000"/>
              </a:solidFill>
            </a:endParaRPr>
          </a:p>
          <a:p>
            <a:endParaRPr lang="en-US" sz="2000" dirty="0">
              <a:solidFill>
                <a:srgbClr val="C00000"/>
              </a:solidFill>
            </a:endParaRPr>
          </a:p>
          <a:p>
            <a:endParaRPr lang="en-US" sz="2000" dirty="0" smtClean="0">
              <a:solidFill>
                <a:srgbClr val="C00000"/>
              </a:solidFill>
            </a:endParaRPr>
          </a:p>
          <a:p>
            <a:r>
              <a:rPr lang="en-US" sz="2000" dirty="0">
                <a:solidFill>
                  <a:srgbClr val="C00000"/>
                </a:solidFill>
              </a:rPr>
              <a:t/>
            </a:r>
            <a:br>
              <a:rPr lang="en-US" sz="2000" dirty="0">
                <a:solidFill>
                  <a:srgbClr val="C00000"/>
                </a:solidFill>
              </a:rPr>
            </a:br>
            <a:r>
              <a:rPr lang="en-US" sz="2000" dirty="0">
                <a:solidFill>
                  <a:srgbClr val="C00000"/>
                </a:solidFill>
              </a:rPr>
              <a:t>SFR Registers</a:t>
            </a:r>
            <a:br>
              <a:rPr lang="en-US" sz="2000" dirty="0">
                <a:solidFill>
                  <a:srgbClr val="C00000"/>
                </a:solidFill>
              </a:rPr>
            </a:br>
            <a:r>
              <a:rPr lang="en-US" sz="2000" dirty="0">
                <a:solidFill>
                  <a:srgbClr val="C00000"/>
                </a:solidFill>
              </a:rPr>
              <a:t>and Their</a:t>
            </a:r>
            <a:br>
              <a:rPr lang="en-US" sz="2000" dirty="0">
                <a:solidFill>
                  <a:srgbClr val="C00000"/>
                </a:solidFill>
              </a:rPr>
            </a:br>
            <a:r>
              <a:rPr lang="en-US" sz="2000" dirty="0">
                <a:solidFill>
                  <a:srgbClr val="C00000"/>
                </a:solidFill>
              </a:rPr>
              <a:t>Addresses</a:t>
            </a:r>
          </a:p>
        </p:txBody>
      </p:sp>
      <p:pic>
        <p:nvPicPr>
          <p:cNvPr id="3" name="Picture 2"/>
          <p:cNvPicPr>
            <a:picLocks noChangeAspect="1"/>
          </p:cNvPicPr>
          <p:nvPr/>
        </p:nvPicPr>
        <p:blipFill rotWithShape="1">
          <a:blip r:embed="rId2"/>
          <a:srcRect l="-302" t="349" r="302" b="-349"/>
          <a:stretch/>
        </p:blipFill>
        <p:spPr>
          <a:xfrm>
            <a:off x="2599842" y="-154113"/>
            <a:ext cx="6542654" cy="5662969"/>
          </a:xfrm>
          <a:prstGeom prst="rect">
            <a:avLst/>
          </a:prstGeom>
        </p:spPr>
      </p:pic>
    </p:spTree>
    <p:extLst>
      <p:ext uri="{BB962C8B-B14F-4D97-AF65-F5344CB8AC3E}">
        <p14:creationId xmlns:p14="http://schemas.microsoft.com/office/powerpoint/2010/main" val="2432488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ACCESSING </a:t>
            </a:r>
            <a:br>
              <a:rPr lang="en-US" dirty="0">
                <a:solidFill>
                  <a:srgbClr val="FF0000"/>
                </a:solidFill>
              </a:rPr>
            </a:br>
            <a:r>
              <a:rPr lang="en-US" dirty="0" smtClean="0">
                <a:solidFill>
                  <a:srgbClr val="FF0000"/>
                </a:solidFill>
              </a:rPr>
              <a:t>MEMORY</a:t>
            </a:r>
            <a:br>
              <a:rPr lang="en-US" dirty="0" smtClean="0">
                <a:solidFill>
                  <a:srgbClr val="FF0000"/>
                </a:solidFill>
              </a:rPr>
            </a:br>
            <a:r>
              <a:rPr lang="en-US" dirty="0">
                <a:solidFill>
                  <a:srgbClr val="FF0000"/>
                </a:solidFill>
              </a:rPr>
              <a:t/>
            </a:r>
            <a:br>
              <a:rPr lang="en-US" dirty="0">
                <a:solidFill>
                  <a:srgbClr val="FF0000"/>
                </a:solidFill>
              </a:rPr>
            </a:br>
            <a:r>
              <a:rPr lang="en-US" dirty="0">
                <a:solidFill>
                  <a:srgbClr val="FF0000"/>
                </a:solidFill>
              </a:rPr>
              <a:t>SFR Registers</a:t>
            </a:r>
            <a:br>
              <a:rPr lang="en-US" dirty="0">
                <a:solidFill>
                  <a:srgbClr val="FF0000"/>
                </a:solidFill>
              </a:rPr>
            </a:br>
            <a:r>
              <a:rPr lang="en-US" dirty="0">
                <a:solidFill>
                  <a:srgbClr val="FF0000"/>
                </a:solidFill>
              </a:rPr>
              <a:t>and Their</a:t>
            </a:r>
            <a:br>
              <a:rPr lang="en-US" dirty="0">
                <a:solidFill>
                  <a:srgbClr val="FF0000"/>
                </a:solidFill>
              </a:rPr>
            </a:br>
            <a:r>
              <a:rPr lang="en-US" dirty="0">
                <a:solidFill>
                  <a:srgbClr val="FF0000"/>
                </a:solidFill>
              </a:rPr>
              <a:t>Addresses</a:t>
            </a:r>
          </a:p>
        </p:txBody>
      </p:sp>
      <p:sp>
        <p:nvSpPr>
          <p:cNvPr id="3" name="Text Placeholder 2"/>
          <p:cNvSpPr>
            <a:spLocks noGrp="1"/>
          </p:cNvSpPr>
          <p:nvPr>
            <p:ph type="body" idx="1"/>
          </p:nvPr>
        </p:nvSpPr>
        <p:spPr>
          <a:xfrm>
            <a:off x="2802948" y="154259"/>
            <a:ext cx="6186939" cy="4859529"/>
          </a:xfrm>
        </p:spPr>
        <p:txBody>
          <a:bodyPr/>
          <a:lstStyle/>
          <a:p>
            <a:pPr>
              <a:buClr>
                <a:srgbClr val="FF0000"/>
              </a:buClr>
            </a:pPr>
            <a:r>
              <a:rPr lang="en-US" dirty="0">
                <a:solidFill>
                  <a:schemeClr val="tx1"/>
                </a:solidFill>
              </a:rPr>
              <a:t>The SFR (Special Function </a:t>
            </a:r>
            <a:r>
              <a:rPr lang="en-US" dirty="0" smtClean="0">
                <a:solidFill>
                  <a:schemeClr val="tx1"/>
                </a:solidFill>
              </a:rPr>
              <a:t>Register)can </a:t>
            </a:r>
            <a:r>
              <a:rPr lang="en-US" dirty="0">
                <a:solidFill>
                  <a:schemeClr val="tx1"/>
                </a:solidFill>
              </a:rPr>
              <a:t>be accessed by their names or </a:t>
            </a:r>
            <a:r>
              <a:rPr lang="en-US" dirty="0" smtClean="0">
                <a:solidFill>
                  <a:schemeClr val="tx1"/>
                </a:solidFill>
              </a:rPr>
              <a:t>by their addresses</a:t>
            </a:r>
          </a:p>
          <a:p>
            <a:pPr>
              <a:buClr>
                <a:srgbClr val="FF0000"/>
              </a:buClr>
            </a:pPr>
            <a:endParaRPr lang="en-US" dirty="0">
              <a:solidFill>
                <a:schemeClr val="tx1"/>
              </a:solidFill>
            </a:endParaRPr>
          </a:p>
          <a:p>
            <a:pPr>
              <a:buClr>
                <a:srgbClr val="FF0000"/>
              </a:buClr>
            </a:pPr>
            <a:endParaRPr lang="en-US" dirty="0" smtClean="0">
              <a:solidFill>
                <a:schemeClr val="tx1"/>
              </a:solidFill>
            </a:endParaRPr>
          </a:p>
          <a:p>
            <a:pPr>
              <a:buClr>
                <a:srgbClr val="FF0000"/>
              </a:buClr>
            </a:pPr>
            <a:endParaRPr lang="en-US" dirty="0">
              <a:solidFill>
                <a:schemeClr val="tx1"/>
              </a:solidFill>
            </a:endParaRPr>
          </a:p>
          <a:p>
            <a:pPr>
              <a:buClr>
                <a:srgbClr val="FF0000"/>
              </a:buClr>
            </a:pPr>
            <a:endParaRPr lang="en-US" dirty="0" smtClean="0">
              <a:solidFill>
                <a:schemeClr val="tx1"/>
              </a:solidFill>
            </a:endParaRPr>
          </a:p>
          <a:p>
            <a:pPr>
              <a:buClr>
                <a:srgbClr val="FF0000"/>
              </a:buClr>
            </a:pPr>
            <a:endParaRPr lang="en-US" dirty="0">
              <a:solidFill>
                <a:schemeClr val="tx1"/>
              </a:solidFill>
            </a:endParaRPr>
          </a:p>
          <a:p>
            <a:pPr>
              <a:buClr>
                <a:srgbClr val="FF0000"/>
              </a:buClr>
            </a:pPr>
            <a:endParaRPr lang="en-US" dirty="0" smtClean="0">
              <a:solidFill>
                <a:schemeClr val="tx1"/>
              </a:solidFill>
            </a:endParaRPr>
          </a:p>
          <a:p>
            <a:pPr>
              <a:buClr>
                <a:srgbClr val="C00000"/>
              </a:buClr>
            </a:pPr>
            <a:r>
              <a:rPr lang="en-US" dirty="0">
                <a:solidFill>
                  <a:schemeClr val="tx1"/>
                </a:solidFill>
              </a:rPr>
              <a:t>The SFR registers have </a:t>
            </a:r>
            <a:r>
              <a:rPr lang="en-US" dirty="0" smtClean="0">
                <a:solidFill>
                  <a:schemeClr val="tx1"/>
                </a:solidFill>
              </a:rPr>
              <a:t>addresses between </a:t>
            </a:r>
            <a:r>
              <a:rPr lang="en-US" dirty="0">
                <a:solidFill>
                  <a:schemeClr val="tx1"/>
                </a:solidFill>
              </a:rPr>
              <a:t>80H and FFH</a:t>
            </a:r>
          </a:p>
          <a:p>
            <a:pPr>
              <a:buClr>
                <a:srgbClr val="C00000"/>
              </a:buClr>
            </a:pPr>
            <a:r>
              <a:rPr lang="en-US" dirty="0" smtClean="0">
                <a:solidFill>
                  <a:schemeClr val="tx1"/>
                </a:solidFill>
              </a:rPr>
              <a:t>Not </a:t>
            </a:r>
            <a:r>
              <a:rPr lang="en-US" dirty="0">
                <a:solidFill>
                  <a:schemeClr val="tx1"/>
                </a:solidFill>
              </a:rPr>
              <a:t>all the address space of 80 to FF </a:t>
            </a:r>
            <a:r>
              <a:rPr lang="en-US" dirty="0" smtClean="0">
                <a:solidFill>
                  <a:schemeClr val="tx1"/>
                </a:solidFill>
              </a:rPr>
              <a:t>is used </a:t>
            </a:r>
            <a:r>
              <a:rPr lang="en-US" dirty="0">
                <a:solidFill>
                  <a:schemeClr val="tx1"/>
                </a:solidFill>
              </a:rPr>
              <a:t>by SFR</a:t>
            </a:r>
          </a:p>
          <a:p>
            <a:pPr>
              <a:buClr>
                <a:srgbClr val="C00000"/>
              </a:buClr>
            </a:pPr>
            <a:r>
              <a:rPr lang="en-US" dirty="0" smtClean="0">
                <a:solidFill>
                  <a:schemeClr val="tx1"/>
                </a:solidFill>
              </a:rPr>
              <a:t>The </a:t>
            </a:r>
            <a:r>
              <a:rPr lang="en-US" dirty="0">
                <a:solidFill>
                  <a:schemeClr val="tx1"/>
                </a:solidFill>
              </a:rPr>
              <a:t>unused locations 80H to FFH </a:t>
            </a:r>
            <a:r>
              <a:rPr lang="en-US" dirty="0" smtClean="0">
                <a:solidFill>
                  <a:schemeClr val="tx1"/>
                </a:solidFill>
              </a:rPr>
              <a:t>are reserved </a:t>
            </a:r>
            <a:r>
              <a:rPr lang="en-US" dirty="0">
                <a:solidFill>
                  <a:schemeClr val="tx1"/>
                </a:solidFill>
              </a:rPr>
              <a:t>and must not be used by </a:t>
            </a:r>
            <a:r>
              <a:rPr lang="en-US" dirty="0" smtClean="0">
                <a:solidFill>
                  <a:schemeClr val="tx1"/>
                </a:solidFill>
              </a:rPr>
              <a:t>the 8051 </a:t>
            </a:r>
            <a:r>
              <a:rPr lang="en-US" dirty="0">
                <a:solidFill>
                  <a:schemeClr val="tx1"/>
                </a:solidFill>
              </a:rPr>
              <a:t>programmer</a:t>
            </a:r>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pic>
        <p:nvPicPr>
          <p:cNvPr id="5" name="Picture 4"/>
          <p:cNvPicPr>
            <a:picLocks noChangeAspect="1"/>
          </p:cNvPicPr>
          <p:nvPr/>
        </p:nvPicPr>
        <p:blipFill>
          <a:blip r:embed="rId2"/>
          <a:stretch>
            <a:fillRect/>
          </a:stretch>
        </p:blipFill>
        <p:spPr>
          <a:xfrm>
            <a:off x="3120211" y="1207004"/>
            <a:ext cx="4424153" cy="1085625"/>
          </a:xfrm>
          <a:prstGeom prst="rect">
            <a:avLst/>
          </a:prstGeom>
        </p:spPr>
      </p:pic>
    </p:spTree>
    <p:extLst>
      <p:ext uri="{BB962C8B-B14F-4D97-AF65-F5344CB8AC3E}">
        <p14:creationId xmlns:p14="http://schemas.microsoft.com/office/powerpoint/2010/main" val="4099417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ACCESSING </a:t>
            </a:r>
            <a:br>
              <a:rPr lang="en-US" dirty="0">
                <a:solidFill>
                  <a:schemeClr val="accent1">
                    <a:lumMod val="75000"/>
                  </a:schemeClr>
                </a:solidFill>
              </a:rPr>
            </a:br>
            <a:r>
              <a:rPr lang="en-US" dirty="0">
                <a:solidFill>
                  <a:schemeClr val="accent1">
                    <a:lumMod val="75000"/>
                  </a:schemeClr>
                </a:solidFill>
              </a:rPr>
              <a:t>MEMORY</a:t>
            </a:r>
            <a:br>
              <a:rPr lang="en-US" dirty="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dirty="0" smtClean="0">
                <a:solidFill>
                  <a:schemeClr val="accent1">
                    <a:lumMod val="75000"/>
                  </a:schemeClr>
                </a:solidFill>
              </a:rPr>
              <a:t>SFR </a:t>
            </a:r>
            <a:br>
              <a:rPr lang="en-US" dirty="0" smtClean="0">
                <a:solidFill>
                  <a:schemeClr val="accent1">
                    <a:lumMod val="75000"/>
                  </a:schemeClr>
                </a:solidFill>
              </a:rPr>
            </a:br>
            <a:r>
              <a:rPr lang="en-US" dirty="0" smtClean="0">
                <a:solidFill>
                  <a:schemeClr val="accent1">
                    <a:lumMod val="75000"/>
                  </a:schemeClr>
                </a:solidFill>
              </a:rPr>
              <a:t>Registers </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and Their </a:t>
            </a:r>
            <a:br>
              <a:rPr lang="en-US" dirty="0">
                <a:solidFill>
                  <a:schemeClr val="accent1">
                    <a:lumMod val="75000"/>
                  </a:schemeClr>
                </a:solidFill>
              </a:rPr>
            </a:br>
            <a:r>
              <a:rPr lang="en-US" dirty="0">
                <a:solidFill>
                  <a:schemeClr val="accent1">
                    <a:lumMod val="75000"/>
                  </a:schemeClr>
                </a:solidFill>
              </a:rPr>
              <a:t>Addresses</a:t>
            </a:r>
            <a:br>
              <a:rPr lang="en-US" dirty="0">
                <a:solidFill>
                  <a:schemeClr val="accent1">
                    <a:lumMod val="75000"/>
                  </a:schemeClr>
                </a:solidFill>
              </a:rPr>
            </a:br>
            <a:r>
              <a:rPr lang="en-US" dirty="0">
                <a:solidFill>
                  <a:schemeClr val="accent1">
                    <a:lumMod val="75000"/>
                  </a:schemeClr>
                </a:solidFill>
              </a:rPr>
              <a:t>(</a:t>
            </a:r>
            <a:r>
              <a:rPr lang="en-US" dirty="0" err="1">
                <a:solidFill>
                  <a:schemeClr val="accent1">
                    <a:lumMod val="75000"/>
                  </a:schemeClr>
                </a:solidFill>
              </a:rPr>
              <a:t>cont</a:t>
            </a:r>
            <a:r>
              <a:rPr lang="en-US" dirty="0">
                <a:solidFill>
                  <a:schemeClr val="accent1">
                    <a:lumMod val="75000"/>
                  </a:schemeClr>
                </a:solidFill>
              </a:rPr>
              <a:t>’)</a:t>
            </a:r>
          </a:p>
        </p:txBody>
      </p:sp>
      <p:sp>
        <p:nvSpPr>
          <p:cNvPr id="3" name="Text Placeholder 2"/>
          <p:cNvSpPr>
            <a:spLocks noGrp="1"/>
          </p:cNvSpPr>
          <p:nvPr>
            <p:ph type="body" idx="1"/>
          </p:nvPr>
        </p:nvSpPr>
        <p:spPr/>
        <p:txBody>
          <a:bodyPr/>
          <a:lstStyle/>
          <a:p>
            <a:pPr marL="139697" indent="0">
              <a:buNone/>
            </a:pPr>
            <a:r>
              <a:rPr lang="en-US" dirty="0">
                <a:solidFill>
                  <a:schemeClr val="tx1"/>
                </a:solidFill>
              </a:rPr>
              <a:t>Write code to send 55H to ports P1 and P2, using </a:t>
            </a:r>
          </a:p>
          <a:p>
            <a:pPr marL="139697" indent="0">
              <a:buNone/>
            </a:pPr>
            <a:r>
              <a:rPr lang="en-US" dirty="0">
                <a:solidFill>
                  <a:schemeClr val="tx1"/>
                </a:solidFill>
              </a:rPr>
              <a:t>(a) their names (b) their addresses</a:t>
            </a:r>
          </a:p>
          <a:p>
            <a:pPr marL="139697" indent="0">
              <a:buNone/>
            </a:pPr>
            <a:r>
              <a:rPr lang="en-US" dirty="0">
                <a:solidFill>
                  <a:schemeClr val="tx1"/>
                </a:solidFill>
              </a:rPr>
              <a:t>Solution :</a:t>
            </a:r>
          </a:p>
          <a:p>
            <a:pPr marL="139697" indent="0">
              <a:buNone/>
            </a:pPr>
            <a:r>
              <a:rPr lang="en-US" dirty="0">
                <a:solidFill>
                  <a:schemeClr val="tx1"/>
                </a:solidFill>
              </a:rPr>
              <a:t>(a)  MOV A,#55H      ;A=55H</a:t>
            </a:r>
          </a:p>
          <a:p>
            <a:pPr marL="139697" indent="0">
              <a:buNone/>
            </a:pPr>
            <a:r>
              <a:rPr lang="en-US" dirty="0">
                <a:solidFill>
                  <a:schemeClr val="tx1"/>
                </a:solidFill>
              </a:rPr>
              <a:t>MOV P1,A        ;P1=55H</a:t>
            </a:r>
          </a:p>
          <a:p>
            <a:pPr marL="139697" indent="0">
              <a:buNone/>
            </a:pPr>
            <a:r>
              <a:rPr lang="en-US" dirty="0">
                <a:solidFill>
                  <a:schemeClr val="tx1"/>
                </a:solidFill>
              </a:rPr>
              <a:t>MOV P2,A        ;P2=55H</a:t>
            </a:r>
          </a:p>
          <a:p>
            <a:pPr marL="139697" indent="0">
              <a:buNone/>
            </a:pPr>
            <a:r>
              <a:rPr lang="en-US" dirty="0">
                <a:solidFill>
                  <a:schemeClr val="tx1"/>
                </a:solidFill>
              </a:rPr>
              <a:t>(b)  From Table 5-1, P1 address=80H; P2 address=A0H</a:t>
            </a:r>
          </a:p>
          <a:p>
            <a:pPr marL="139697" indent="0">
              <a:buNone/>
            </a:pPr>
            <a:r>
              <a:rPr lang="en-US" dirty="0">
                <a:solidFill>
                  <a:schemeClr val="tx1"/>
                </a:solidFill>
              </a:rPr>
              <a:t>MOV A,#55H      ;A=55H</a:t>
            </a:r>
          </a:p>
          <a:p>
            <a:pPr marL="139697" indent="0">
              <a:buNone/>
            </a:pPr>
            <a:r>
              <a:rPr lang="en-US" dirty="0">
                <a:solidFill>
                  <a:schemeClr val="tx1"/>
                </a:solidFill>
              </a:rPr>
              <a:t>MOV 80H,A       ;P1=55H</a:t>
            </a:r>
          </a:p>
          <a:p>
            <a:pPr marL="139697" indent="0">
              <a:buNone/>
            </a:pPr>
            <a:r>
              <a:rPr lang="en-US" dirty="0">
                <a:solidFill>
                  <a:schemeClr val="tx1"/>
                </a:solidFill>
              </a:rPr>
              <a:t>MOV 0A0H,A      ;P2=55H</a:t>
            </a:r>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val="37133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20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225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25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25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25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sp>
        <p:nvSpPr>
          <p:cNvPr id="122" name="Google Shape;122;p18"/>
          <p:cNvSpPr txBox="1">
            <a:spLocks noGrp="1"/>
          </p:cNvSpPr>
          <p:nvPr>
            <p:ph type="body" idx="2"/>
          </p:nvPr>
        </p:nvSpPr>
        <p:spPr>
          <a:prstGeom prst="rect">
            <a:avLst/>
          </a:prstGeom>
        </p:spPr>
        <p:txBody>
          <a:bodyPr spcFirstLastPara="1" wrap="square" lIns="91425" tIns="91425" rIns="91425" bIns="91425" anchor="t" anchorCtr="0">
            <a:noAutofit/>
          </a:bodyPr>
          <a:lstStyle/>
          <a:p>
            <a:r>
              <a:rPr lang="en-US" dirty="0" smtClean="0"/>
              <a:t>8051 programming</a:t>
            </a:r>
          </a:p>
          <a:p>
            <a:r>
              <a:rPr lang="en-US" dirty="0" smtClean="0"/>
              <a:t>Assembler Directives</a:t>
            </a:r>
          </a:p>
          <a:p>
            <a:r>
              <a:rPr lang="en-US" dirty="0" smtClean="0"/>
              <a:t>Addressing Modes</a:t>
            </a:r>
          </a:p>
          <a:p>
            <a:r>
              <a:rPr lang="en-US" dirty="0" smtClean="0"/>
              <a:t>Instructions</a:t>
            </a:r>
          </a:p>
          <a:p>
            <a:endParaRPr lang="en-US" dirty="0" smtClean="0"/>
          </a:p>
          <a:p>
            <a:endParaRPr lang="en-US" dirty="0"/>
          </a:p>
        </p:txBody>
      </p:sp>
      <p:sp>
        <p:nvSpPr>
          <p:cNvPr id="121" name="Google Shape;121;p18"/>
          <p:cNvSpPr txBox="1">
            <a:spLocks noGrp="1"/>
          </p:cNvSpPr>
          <p:nvPr>
            <p:ph type="title"/>
          </p:nvPr>
        </p:nvSpPr>
        <p:spPr>
          <a:xfrm>
            <a:off x="646574" y="1016000"/>
            <a:ext cx="3574552" cy="973500"/>
          </a:xfrm>
          <a:prstGeom prst="rect">
            <a:avLst/>
          </a:prstGeom>
        </p:spPr>
        <p:txBody>
          <a:bodyPr spcFirstLastPara="1" wrap="square" lIns="91425" tIns="91425" rIns="91425" bIns="91425" anchor="t" anchorCtr="0">
            <a:noAutofit/>
          </a:bodyPr>
          <a:lstStyle/>
          <a:p>
            <a:pPr algn="ctr"/>
            <a:r>
              <a:rPr lang="en-US" b="1" dirty="0" smtClean="0">
                <a:solidFill>
                  <a:srgbClr val="FF0000"/>
                </a:solidFill>
              </a:rPr>
              <a:t> </a:t>
            </a:r>
            <a:r>
              <a:rPr lang="en-US" b="1" dirty="0">
                <a:solidFill>
                  <a:srgbClr val="FF0000"/>
                </a:solidFill>
              </a:rPr>
              <a:t>MICROCONTROLLERS</a:t>
            </a:r>
            <a:br>
              <a:rPr lang="en-US" b="1" dirty="0">
                <a:solidFill>
                  <a:srgbClr val="FF0000"/>
                </a:solidFill>
              </a:rPr>
            </a:br>
            <a:endParaRPr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34450" y="277549"/>
            <a:ext cx="8436939" cy="2486199"/>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20</a:t>
            </a:fld>
            <a:endParaRPr lang="en"/>
          </a:p>
        </p:txBody>
      </p:sp>
    </p:spTree>
    <p:extLst>
      <p:ext uri="{BB962C8B-B14F-4D97-AF65-F5344CB8AC3E}">
        <p14:creationId xmlns:p14="http://schemas.microsoft.com/office/powerpoint/2010/main" val="115898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ACCESSING </a:t>
            </a:r>
            <a:br>
              <a:rPr lang="en-US" dirty="0">
                <a:solidFill>
                  <a:schemeClr val="accent1">
                    <a:lumMod val="75000"/>
                  </a:schemeClr>
                </a:solidFill>
              </a:rPr>
            </a:br>
            <a:r>
              <a:rPr lang="en-US" dirty="0" smtClean="0">
                <a:solidFill>
                  <a:schemeClr val="accent1">
                    <a:lumMod val="75000"/>
                  </a:schemeClr>
                </a:solidFill>
              </a:rPr>
              <a:t>MEMORY</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Stack and </a:t>
            </a:r>
            <a:br>
              <a:rPr lang="en-US" dirty="0">
                <a:solidFill>
                  <a:schemeClr val="accent1">
                    <a:lumMod val="75000"/>
                  </a:schemeClr>
                </a:solidFill>
              </a:rPr>
            </a:br>
            <a:r>
              <a:rPr lang="en-US" dirty="0">
                <a:solidFill>
                  <a:schemeClr val="accent1">
                    <a:lumMod val="75000"/>
                  </a:schemeClr>
                </a:solidFill>
              </a:rPr>
              <a:t>Direct </a:t>
            </a:r>
            <a:br>
              <a:rPr lang="en-US" dirty="0">
                <a:solidFill>
                  <a:schemeClr val="accent1">
                    <a:lumMod val="75000"/>
                  </a:schemeClr>
                </a:solidFill>
              </a:rPr>
            </a:br>
            <a:r>
              <a:rPr lang="en-US" dirty="0">
                <a:solidFill>
                  <a:schemeClr val="accent1">
                    <a:lumMod val="75000"/>
                  </a:schemeClr>
                </a:solidFill>
              </a:rPr>
              <a:t>Addressing </a:t>
            </a:r>
            <a:br>
              <a:rPr lang="en-US" dirty="0">
                <a:solidFill>
                  <a:schemeClr val="accent1">
                    <a:lumMod val="75000"/>
                  </a:schemeClr>
                </a:solidFill>
              </a:rPr>
            </a:br>
            <a:r>
              <a:rPr lang="en-US" dirty="0">
                <a:solidFill>
                  <a:schemeClr val="accent1">
                    <a:lumMod val="75000"/>
                  </a:schemeClr>
                </a:solidFill>
              </a:rPr>
              <a:t>Mode</a:t>
            </a:r>
          </a:p>
        </p:txBody>
      </p:sp>
      <p:sp>
        <p:nvSpPr>
          <p:cNvPr id="3" name="Text Placeholder 2"/>
          <p:cNvSpPr>
            <a:spLocks noGrp="1"/>
          </p:cNvSpPr>
          <p:nvPr>
            <p:ph type="body" idx="1"/>
          </p:nvPr>
        </p:nvSpPr>
        <p:spPr>
          <a:xfrm>
            <a:off x="3080351" y="212870"/>
            <a:ext cx="5596200" cy="4567951"/>
          </a:xfrm>
        </p:spPr>
        <p:txBody>
          <a:bodyPr/>
          <a:lstStyle/>
          <a:p>
            <a:pPr>
              <a:buClr>
                <a:schemeClr val="tx1">
                  <a:lumMod val="85000"/>
                  <a:lumOff val="15000"/>
                </a:schemeClr>
              </a:buClr>
            </a:pPr>
            <a:r>
              <a:rPr lang="en-US" dirty="0">
                <a:solidFill>
                  <a:schemeClr val="tx1"/>
                </a:solidFill>
              </a:rPr>
              <a:t>Only direct addressing mode is allowed </a:t>
            </a:r>
            <a:r>
              <a:rPr lang="en-US" dirty="0" smtClean="0">
                <a:solidFill>
                  <a:schemeClr val="tx1"/>
                </a:solidFill>
              </a:rPr>
              <a:t>for </a:t>
            </a:r>
            <a:r>
              <a:rPr lang="en-US" dirty="0">
                <a:solidFill>
                  <a:schemeClr val="tx1"/>
                </a:solidFill>
              </a:rPr>
              <a:t>pushing or popping </a:t>
            </a:r>
            <a:r>
              <a:rPr lang="en-US" dirty="0" smtClean="0">
                <a:solidFill>
                  <a:schemeClr val="tx1"/>
                </a:solidFill>
              </a:rPr>
              <a:t>out of the </a:t>
            </a:r>
            <a:r>
              <a:rPr lang="en-US" dirty="0">
                <a:solidFill>
                  <a:schemeClr val="tx1"/>
                </a:solidFill>
              </a:rPr>
              <a:t>stack </a:t>
            </a:r>
          </a:p>
          <a:p>
            <a:pPr lvl="1">
              <a:buClr>
                <a:schemeClr val="tx1">
                  <a:lumMod val="85000"/>
                  <a:lumOff val="15000"/>
                </a:schemeClr>
              </a:buClr>
            </a:pPr>
            <a:r>
              <a:rPr lang="en-US" dirty="0" smtClean="0">
                <a:solidFill>
                  <a:schemeClr val="tx1"/>
                </a:solidFill>
              </a:rPr>
              <a:t>PUSH </a:t>
            </a:r>
            <a:r>
              <a:rPr lang="en-US" dirty="0">
                <a:solidFill>
                  <a:schemeClr val="tx1"/>
                </a:solidFill>
              </a:rPr>
              <a:t>A is invalid</a:t>
            </a:r>
          </a:p>
          <a:p>
            <a:pPr>
              <a:buClr>
                <a:schemeClr val="tx1">
                  <a:lumMod val="85000"/>
                  <a:lumOff val="15000"/>
                </a:schemeClr>
              </a:buClr>
            </a:pPr>
            <a:r>
              <a:rPr lang="en-US" dirty="0" smtClean="0">
                <a:solidFill>
                  <a:schemeClr val="tx1"/>
                </a:solidFill>
              </a:rPr>
              <a:t>Pushing </a:t>
            </a:r>
            <a:r>
              <a:rPr lang="en-US" dirty="0">
                <a:solidFill>
                  <a:schemeClr val="tx1"/>
                </a:solidFill>
              </a:rPr>
              <a:t>the accumulator onto the stack </a:t>
            </a:r>
            <a:r>
              <a:rPr lang="en-US" dirty="0" smtClean="0">
                <a:solidFill>
                  <a:schemeClr val="tx1"/>
                </a:solidFill>
              </a:rPr>
              <a:t>must </a:t>
            </a:r>
            <a:r>
              <a:rPr lang="en-US" dirty="0">
                <a:solidFill>
                  <a:schemeClr val="tx1"/>
                </a:solidFill>
              </a:rPr>
              <a:t>be coded as </a:t>
            </a:r>
            <a:r>
              <a:rPr lang="en-US" dirty="0" smtClean="0">
                <a:solidFill>
                  <a:schemeClr val="tx1"/>
                </a:solidFill>
              </a:rPr>
              <a:t>	PUSH 0E0H</a:t>
            </a:r>
          </a:p>
          <a:p>
            <a:pPr marL="139697" indent="0">
              <a:buClr>
                <a:schemeClr val="tx1">
                  <a:lumMod val="85000"/>
                  <a:lumOff val="15000"/>
                </a:schemeClr>
              </a:buClr>
              <a:buNone/>
            </a:pPr>
            <a:r>
              <a:rPr lang="en-US" dirty="0">
                <a:solidFill>
                  <a:schemeClr val="tx1"/>
                </a:solidFill>
              </a:rPr>
              <a:t>Show the code to push R5 and A onto the stack and then pop them </a:t>
            </a:r>
            <a:r>
              <a:rPr lang="en-US" dirty="0" smtClean="0">
                <a:solidFill>
                  <a:schemeClr val="tx1"/>
                </a:solidFill>
              </a:rPr>
              <a:t>back into </a:t>
            </a:r>
            <a:r>
              <a:rPr lang="en-US" dirty="0">
                <a:solidFill>
                  <a:schemeClr val="tx1"/>
                </a:solidFill>
              </a:rPr>
              <a:t>R2 and B, where B = A and R2 = R5</a:t>
            </a:r>
          </a:p>
          <a:p>
            <a:pPr marL="139697" indent="0">
              <a:buClr>
                <a:schemeClr val="tx1">
                  <a:lumMod val="85000"/>
                  <a:lumOff val="15000"/>
                </a:schemeClr>
              </a:buClr>
              <a:buNone/>
            </a:pPr>
            <a:r>
              <a:rPr lang="en-US" dirty="0">
                <a:solidFill>
                  <a:srgbClr val="C00000"/>
                </a:solidFill>
              </a:rPr>
              <a:t>Solution:</a:t>
            </a:r>
          </a:p>
          <a:p>
            <a:pPr marL="139697" indent="0">
              <a:buClr>
                <a:schemeClr val="tx1">
                  <a:lumMod val="85000"/>
                  <a:lumOff val="15000"/>
                </a:schemeClr>
              </a:buClr>
              <a:buNone/>
            </a:pPr>
            <a:r>
              <a:rPr lang="en-US" dirty="0">
                <a:solidFill>
                  <a:schemeClr val="tx1"/>
                </a:solidFill>
              </a:rPr>
              <a:t>PUSH 05      </a:t>
            </a:r>
            <a:r>
              <a:rPr lang="en-US" dirty="0" smtClean="0">
                <a:solidFill>
                  <a:schemeClr val="tx1"/>
                </a:solidFill>
              </a:rPr>
              <a:t>       </a:t>
            </a:r>
            <a:r>
              <a:rPr lang="en-US" dirty="0">
                <a:solidFill>
                  <a:schemeClr val="tx1"/>
                </a:solidFill>
              </a:rPr>
              <a:t>;push R5 onto stack</a:t>
            </a:r>
          </a:p>
          <a:p>
            <a:pPr marL="139697" indent="0">
              <a:buClr>
                <a:schemeClr val="tx1">
                  <a:lumMod val="85000"/>
                  <a:lumOff val="15000"/>
                </a:schemeClr>
              </a:buClr>
              <a:buNone/>
            </a:pPr>
            <a:r>
              <a:rPr lang="en-US" dirty="0">
                <a:solidFill>
                  <a:schemeClr val="tx1"/>
                </a:solidFill>
              </a:rPr>
              <a:t>PUSH 0E0H   </a:t>
            </a:r>
            <a:r>
              <a:rPr lang="en-US" dirty="0" smtClean="0">
                <a:solidFill>
                  <a:schemeClr val="tx1"/>
                </a:solidFill>
              </a:rPr>
              <a:t>     </a:t>
            </a:r>
            <a:r>
              <a:rPr lang="en-US" dirty="0">
                <a:solidFill>
                  <a:schemeClr val="tx1"/>
                </a:solidFill>
              </a:rPr>
              <a:t>;push register A onto stack</a:t>
            </a:r>
          </a:p>
          <a:p>
            <a:pPr marL="139697" indent="0">
              <a:buClr>
                <a:schemeClr val="tx1">
                  <a:lumMod val="85000"/>
                  <a:lumOff val="15000"/>
                </a:schemeClr>
              </a:buClr>
              <a:buNone/>
            </a:pPr>
            <a:r>
              <a:rPr lang="en-US" dirty="0">
                <a:solidFill>
                  <a:schemeClr val="tx1"/>
                </a:solidFill>
              </a:rPr>
              <a:t>POP  0F0H   </a:t>
            </a:r>
            <a:r>
              <a:rPr lang="en-US" dirty="0" smtClean="0">
                <a:solidFill>
                  <a:schemeClr val="tx1"/>
                </a:solidFill>
              </a:rPr>
              <a:t>       </a:t>
            </a:r>
            <a:r>
              <a:rPr lang="en-US" dirty="0">
                <a:solidFill>
                  <a:schemeClr val="tx1"/>
                </a:solidFill>
              </a:rPr>
              <a:t>;pop top of stack into </a:t>
            </a:r>
            <a:r>
              <a:rPr lang="en-US" dirty="0" smtClean="0">
                <a:solidFill>
                  <a:schemeClr val="tx1"/>
                </a:solidFill>
              </a:rPr>
              <a:t>B	</a:t>
            </a:r>
          </a:p>
          <a:p>
            <a:pPr marL="1511262" lvl="3" indent="0">
              <a:buClr>
                <a:schemeClr val="tx1">
                  <a:lumMod val="85000"/>
                  <a:lumOff val="15000"/>
                </a:schemeClr>
              </a:buClr>
              <a:buNone/>
            </a:pPr>
            <a:r>
              <a:rPr lang="en-US" dirty="0" smtClean="0">
                <a:solidFill>
                  <a:schemeClr val="tx1"/>
                </a:solidFill>
              </a:rPr>
              <a:t>;now register B = register A</a:t>
            </a:r>
          </a:p>
          <a:p>
            <a:pPr marL="139697" indent="0">
              <a:buClr>
                <a:schemeClr val="tx1">
                  <a:lumMod val="85000"/>
                  <a:lumOff val="15000"/>
                </a:schemeClr>
              </a:buClr>
              <a:buNone/>
            </a:pPr>
            <a:r>
              <a:rPr lang="en-US" dirty="0" smtClean="0">
                <a:solidFill>
                  <a:schemeClr val="tx1"/>
                </a:solidFill>
              </a:rPr>
              <a:t>POP  </a:t>
            </a:r>
            <a:r>
              <a:rPr lang="en-US" dirty="0">
                <a:solidFill>
                  <a:schemeClr val="tx1"/>
                </a:solidFill>
              </a:rPr>
              <a:t>02      </a:t>
            </a:r>
            <a:r>
              <a:rPr lang="en-US" dirty="0" smtClean="0">
                <a:solidFill>
                  <a:schemeClr val="tx1"/>
                </a:solidFill>
              </a:rPr>
              <a:t>         </a:t>
            </a:r>
            <a:r>
              <a:rPr lang="en-US" dirty="0">
                <a:solidFill>
                  <a:schemeClr val="tx1"/>
                </a:solidFill>
              </a:rPr>
              <a:t>;pop top of stack into </a:t>
            </a:r>
            <a:r>
              <a:rPr lang="en-US" dirty="0" smtClean="0">
                <a:solidFill>
                  <a:schemeClr val="tx1"/>
                </a:solidFill>
              </a:rPr>
              <a:t>R2</a:t>
            </a:r>
          </a:p>
          <a:p>
            <a:pPr marL="139697" indent="0">
              <a:buClr>
                <a:schemeClr val="tx1">
                  <a:lumMod val="85000"/>
                  <a:lumOff val="15000"/>
                </a:schemeClr>
              </a:buClr>
              <a:buNone/>
            </a:pPr>
            <a:r>
              <a:rPr lang="en-US" dirty="0" smtClean="0">
                <a:solidFill>
                  <a:schemeClr val="tx1"/>
                </a:solidFill>
              </a:rPr>
              <a:t>	            ;now R2=R6</a:t>
            </a: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4242320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Register </a:t>
            </a:r>
            <a:r>
              <a:rPr lang="en-US" dirty="0">
                <a:solidFill>
                  <a:srgbClr val="C00000"/>
                </a:solidFill>
              </a:rPr>
              <a:t/>
            </a:r>
            <a:br>
              <a:rPr lang="en-US" dirty="0">
                <a:solidFill>
                  <a:srgbClr val="C00000"/>
                </a:solidFill>
              </a:rPr>
            </a:br>
            <a:r>
              <a:rPr lang="en-US" dirty="0">
                <a:solidFill>
                  <a:srgbClr val="C00000"/>
                </a:solidFill>
              </a:rPr>
              <a:t>Indirect </a:t>
            </a:r>
            <a:br>
              <a:rPr lang="en-US" dirty="0">
                <a:solidFill>
                  <a:srgbClr val="C00000"/>
                </a:solidFill>
              </a:rPr>
            </a:br>
            <a:r>
              <a:rPr lang="en-US" dirty="0">
                <a:solidFill>
                  <a:srgbClr val="C00000"/>
                </a:solidFill>
              </a:rPr>
              <a:t>Addressing </a:t>
            </a:r>
            <a:br>
              <a:rPr lang="en-US" dirty="0">
                <a:solidFill>
                  <a:srgbClr val="C00000"/>
                </a:solidFill>
              </a:rPr>
            </a:br>
            <a:r>
              <a:rPr lang="en-US" dirty="0" smtClean="0">
                <a:solidFill>
                  <a:srgbClr val="C00000"/>
                </a:solidFill>
              </a:rPr>
              <a:t>Mode                             ( Internal Memory)</a:t>
            </a:r>
            <a:endParaRPr lang="en-US" dirty="0">
              <a:solidFill>
                <a:srgbClr val="C00000"/>
              </a:solidFill>
            </a:endParaRPr>
          </a:p>
        </p:txBody>
      </p:sp>
      <p:sp>
        <p:nvSpPr>
          <p:cNvPr id="3" name="Text Placeholder 2"/>
          <p:cNvSpPr>
            <a:spLocks noGrp="1"/>
          </p:cNvSpPr>
          <p:nvPr>
            <p:ph type="body" idx="1"/>
          </p:nvPr>
        </p:nvSpPr>
        <p:spPr>
          <a:xfrm>
            <a:off x="2868117" y="-130226"/>
            <a:ext cx="5596200" cy="4880077"/>
          </a:xfrm>
        </p:spPr>
        <p:txBody>
          <a:bodyPr/>
          <a:lstStyle/>
          <a:p>
            <a:pPr>
              <a:buClrTx/>
            </a:pPr>
            <a:r>
              <a:rPr lang="en-US" dirty="0">
                <a:solidFill>
                  <a:schemeClr val="tx1"/>
                </a:solidFill>
              </a:rPr>
              <a:t>A register is used as a pointer to the </a:t>
            </a:r>
            <a:r>
              <a:rPr lang="en-US" dirty="0" smtClean="0">
                <a:solidFill>
                  <a:schemeClr val="tx1"/>
                </a:solidFill>
              </a:rPr>
              <a:t>data</a:t>
            </a:r>
            <a:endParaRPr lang="en-US" dirty="0">
              <a:solidFill>
                <a:schemeClr val="tx1"/>
              </a:solidFill>
            </a:endParaRPr>
          </a:p>
          <a:p>
            <a:pPr>
              <a:buClrTx/>
            </a:pPr>
            <a:r>
              <a:rPr lang="en-US" dirty="0" smtClean="0">
                <a:solidFill>
                  <a:srgbClr val="FF0000"/>
                </a:solidFill>
              </a:rPr>
              <a:t>Only </a:t>
            </a:r>
            <a:r>
              <a:rPr lang="en-US" dirty="0">
                <a:solidFill>
                  <a:srgbClr val="FF0000"/>
                </a:solidFill>
              </a:rPr>
              <a:t>register R0 and R1 are used for this </a:t>
            </a:r>
            <a:r>
              <a:rPr lang="en-US" dirty="0" smtClean="0">
                <a:solidFill>
                  <a:srgbClr val="FF0000"/>
                </a:solidFill>
              </a:rPr>
              <a:t>purpose</a:t>
            </a:r>
            <a:endParaRPr lang="en-US" dirty="0">
              <a:solidFill>
                <a:srgbClr val="FF0000"/>
              </a:solidFill>
            </a:endParaRPr>
          </a:p>
          <a:p>
            <a:pPr>
              <a:buClrTx/>
            </a:pPr>
            <a:r>
              <a:rPr lang="en-US" dirty="0" smtClean="0">
                <a:solidFill>
                  <a:schemeClr val="tx1"/>
                </a:solidFill>
              </a:rPr>
              <a:t>R2 </a:t>
            </a:r>
            <a:r>
              <a:rPr lang="en-US" dirty="0">
                <a:solidFill>
                  <a:schemeClr val="tx1"/>
                </a:solidFill>
              </a:rPr>
              <a:t>– R7 cannot be used to hold the </a:t>
            </a:r>
            <a:r>
              <a:rPr lang="en-US" dirty="0" smtClean="0">
                <a:solidFill>
                  <a:schemeClr val="tx1"/>
                </a:solidFill>
              </a:rPr>
              <a:t>address </a:t>
            </a:r>
            <a:r>
              <a:rPr lang="en-US" dirty="0">
                <a:solidFill>
                  <a:schemeClr val="tx1"/>
                </a:solidFill>
              </a:rPr>
              <a:t>of an operand located in RAM</a:t>
            </a:r>
          </a:p>
          <a:p>
            <a:pPr>
              <a:buClrTx/>
            </a:pPr>
            <a:r>
              <a:rPr lang="en-US" dirty="0" smtClean="0">
                <a:solidFill>
                  <a:schemeClr val="tx1"/>
                </a:solidFill>
              </a:rPr>
              <a:t>When </a:t>
            </a:r>
            <a:r>
              <a:rPr lang="en-US" dirty="0">
                <a:solidFill>
                  <a:schemeClr val="tx1"/>
                </a:solidFill>
              </a:rPr>
              <a:t>R0 and R1 hold the </a:t>
            </a:r>
            <a:r>
              <a:rPr lang="en-US" dirty="0">
                <a:solidFill>
                  <a:srgbClr val="FF0000"/>
                </a:solidFill>
              </a:rPr>
              <a:t>addresses of </a:t>
            </a:r>
            <a:r>
              <a:rPr lang="en-US" dirty="0" smtClean="0">
                <a:solidFill>
                  <a:srgbClr val="FF0000"/>
                </a:solidFill>
              </a:rPr>
              <a:t>RAM </a:t>
            </a:r>
            <a:r>
              <a:rPr lang="en-US" dirty="0">
                <a:solidFill>
                  <a:srgbClr val="FF0000"/>
                </a:solidFill>
              </a:rPr>
              <a:t>locations</a:t>
            </a:r>
            <a:r>
              <a:rPr lang="en-US" dirty="0">
                <a:solidFill>
                  <a:schemeClr val="tx1"/>
                </a:solidFill>
              </a:rPr>
              <a:t>, they must be </a:t>
            </a:r>
            <a:r>
              <a:rPr lang="en-US" dirty="0">
                <a:solidFill>
                  <a:srgbClr val="FF0000"/>
                </a:solidFill>
              </a:rPr>
              <a:t>preceded </a:t>
            </a:r>
            <a:r>
              <a:rPr lang="en-US" dirty="0" smtClean="0">
                <a:solidFill>
                  <a:srgbClr val="FF0000"/>
                </a:solidFill>
              </a:rPr>
              <a:t>by </a:t>
            </a:r>
            <a:r>
              <a:rPr lang="en-US" dirty="0">
                <a:solidFill>
                  <a:srgbClr val="FF0000"/>
                </a:solidFill>
              </a:rPr>
              <a:t>the “@” </a:t>
            </a:r>
            <a:r>
              <a:rPr lang="en-US" dirty="0" smtClean="0">
                <a:solidFill>
                  <a:srgbClr val="FF0000"/>
                </a:solidFill>
              </a:rPr>
              <a:t>sign</a:t>
            </a:r>
          </a:p>
          <a:p>
            <a:pPr>
              <a:buClrTx/>
            </a:pPr>
            <a:r>
              <a:rPr lang="en-US" dirty="0" smtClean="0">
                <a:solidFill>
                  <a:schemeClr val="tx1"/>
                </a:solidFill>
              </a:rPr>
              <a:t>MOV </a:t>
            </a:r>
            <a:r>
              <a:rPr lang="en-US" dirty="0">
                <a:solidFill>
                  <a:schemeClr val="tx1"/>
                </a:solidFill>
              </a:rPr>
              <a:t>A,@R0  ;move contents of RAM </a:t>
            </a:r>
            <a:r>
              <a:rPr lang="en-US" dirty="0" smtClean="0">
                <a:solidFill>
                  <a:schemeClr val="tx1"/>
                </a:solidFill>
              </a:rPr>
              <a:t>whose</a:t>
            </a:r>
          </a:p>
          <a:p>
            <a:pPr marL="1511262" lvl="3" indent="0">
              <a:buClrTx/>
              <a:buNone/>
            </a:pPr>
            <a:r>
              <a:rPr lang="en-US" dirty="0" smtClean="0">
                <a:solidFill>
                  <a:schemeClr val="tx1"/>
                </a:solidFill>
              </a:rPr>
              <a:t> ;address </a:t>
            </a:r>
            <a:r>
              <a:rPr lang="en-US" dirty="0">
                <a:solidFill>
                  <a:schemeClr val="tx1"/>
                </a:solidFill>
              </a:rPr>
              <a:t>is held by R0 into A</a:t>
            </a:r>
          </a:p>
          <a:p>
            <a:pPr>
              <a:buClrTx/>
            </a:pPr>
            <a:r>
              <a:rPr lang="en-US" dirty="0">
                <a:solidFill>
                  <a:schemeClr val="tx1"/>
                </a:solidFill>
              </a:rPr>
              <a:t>MOV @R1,B  ;move contents of B into </a:t>
            </a:r>
            <a:r>
              <a:rPr lang="en-US" dirty="0" smtClean="0">
                <a:solidFill>
                  <a:schemeClr val="tx1"/>
                </a:solidFill>
              </a:rPr>
              <a:t>RAM</a:t>
            </a:r>
          </a:p>
          <a:p>
            <a:pPr marL="139697" indent="0">
              <a:buClrTx/>
              <a:buNone/>
            </a:pPr>
            <a:r>
              <a:rPr lang="en-US" dirty="0">
                <a:solidFill>
                  <a:schemeClr val="tx1"/>
                </a:solidFill>
              </a:rPr>
              <a:t>	 </a:t>
            </a:r>
            <a:r>
              <a:rPr lang="en-US" dirty="0" smtClean="0">
                <a:solidFill>
                  <a:schemeClr val="tx1"/>
                </a:solidFill>
              </a:rPr>
              <a:t>             ;whose </a:t>
            </a:r>
            <a:r>
              <a:rPr lang="en-US" dirty="0">
                <a:solidFill>
                  <a:schemeClr val="tx1"/>
                </a:solidFill>
              </a:rPr>
              <a:t>address is held by </a:t>
            </a:r>
            <a:r>
              <a:rPr lang="en-US" dirty="0" smtClean="0">
                <a:solidFill>
                  <a:schemeClr val="tx1"/>
                </a:solidFill>
              </a:rPr>
              <a:t>R1</a:t>
            </a:r>
          </a:p>
          <a:p>
            <a:pPr marL="139697" indent="0">
              <a:buClrTx/>
              <a:buNone/>
            </a:pPr>
            <a:r>
              <a:rPr lang="en-US" dirty="0">
                <a:solidFill>
                  <a:srgbClr val="FF0000"/>
                </a:solidFill>
              </a:rPr>
              <a:t>The number in register </a:t>
            </a:r>
            <a:r>
              <a:rPr lang="en-US" dirty="0" err="1">
                <a:solidFill>
                  <a:srgbClr val="FF0000"/>
                </a:solidFill>
              </a:rPr>
              <a:t>Rp</a:t>
            </a:r>
            <a:r>
              <a:rPr lang="en-US" dirty="0">
                <a:solidFill>
                  <a:srgbClr val="FF0000"/>
                </a:solidFill>
              </a:rPr>
              <a:t> must be an Internal RAM address of range 00h to 7Fh</a:t>
            </a:r>
            <a:r>
              <a:rPr lang="en-US" dirty="0" smtClean="0">
                <a:solidFill>
                  <a:srgbClr val="FF0000"/>
                </a:solidFill>
              </a:rPr>
              <a:t>.(</a:t>
            </a:r>
            <a:r>
              <a:rPr lang="en-US" dirty="0" smtClean="0">
                <a:solidFill>
                  <a:srgbClr val="00B0F0"/>
                </a:solidFill>
              </a:rPr>
              <a:t>Internal Memory)</a:t>
            </a:r>
            <a:endParaRPr lang="en-US" dirty="0">
              <a:solidFill>
                <a:srgbClr val="00B0F0"/>
              </a:solidFill>
            </a:endParaRPr>
          </a:p>
          <a:p>
            <a:pPr marL="139697" indent="0">
              <a:buClrTx/>
              <a:buNone/>
            </a:pPr>
            <a:endParaRPr lang="en-US" dirty="0" smtClean="0">
              <a:solidFill>
                <a:schemeClr val="tx1"/>
              </a:solidFill>
            </a:endParaRPr>
          </a:p>
          <a:p>
            <a:pPr marL="139697" indent="0">
              <a:buClrTx/>
              <a:buNone/>
            </a:pP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727927266"/>
              </p:ext>
            </p:extLst>
          </p:nvPr>
        </p:nvGraphicFramePr>
        <p:xfrm>
          <a:off x="3101137" y="3579689"/>
          <a:ext cx="5595937" cy="1366962"/>
        </p:xfrm>
        <a:graphic>
          <a:graphicData uri="http://schemas.openxmlformats.org/drawingml/2006/table">
            <a:tbl>
              <a:tblPr/>
              <a:tblGrid>
                <a:gridCol w="1011128"/>
                <a:gridCol w="1458803"/>
                <a:gridCol w="3126006"/>
              </a:tblGrid>
              <a:tr h="213702">
                <a:tc>
                  <a:txBody>
                    <a:bodyPr/>
                    <a:lstStyle/>
                    <a:p>
                      <a:pPr algn="just"/>
                      <a:r>
                        <a:rPr lang="en-US" sz="1200" dirty="0">
                          <a:effectLst/>
                        </a:rPr>
                        <a:t>MOV</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dirty="0">
                          <a:effectLst/>
                        </a:rPr>
                        <a:t>A, @</a:t>
                      </a:r>
                      <a:r>
                        <a:rPr lang="en-US" sz="1200" dirty="0" err="1">
                          <a:effectLst/>
                        </a:rPr>
                        <a:t>Rp</a:t>
                      </a:r>
                      <a:endParaRPr lang="en-US" sz="1200" dirty="0">
                        <a:effectLst/>
                      </a:endParaRP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a:effectLst/>
                        </a:rPr>
                        <a:t>Move (indirect RAM) to A reg.</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288315">
                <a:tc>
                  <a:txBody>
                    <a:bodyPr/>
                    <a:lstStyle/>
                    <a:p>
                      <a:pPr algn="just"/>
                      <a:r>
                        <a:rPr lang="en-US" sz="1200">
                          <a:effectLst/>
                        </a:rPr>
                        <a:t>MOV</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r>
                        <a:rPr lang="en-US" sz="1200" dirty="0">
                          <a:effectLst/>
                        </a:rPr>
                        <a:t>direct </a:t>
                      </a:r>
                      <a:r>
                        <a:rPr lang="en-US" sz="1200" dirty="0" err="1">
                          <a:effectLst/>
                        </a:rPr>
                        <a:t>addr</a:t>
                      </a:r>
                      <a:r>
                        <a:rPr lang="en-US" sz="1200" dirty="0">
                          <a:effectLst/>
                        </a:rPr>
                        <a:t>, @</a:t>
                      </a:r>
                      <a:r>
                        <a:rPr lang="en-US" sz="1200" dirty="0" err="1">
                          <a:effectLst/>
                        </a:rPr>
                        <a:t>Rp</a:t>
                      </a:r>
                      <a:endParaRPr lang="en-US" sz="1200" dirty="0">
                        <a:effectLst/>
                      </a:endParaRP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r>
                        <a:rPr lang="en-US" sz="1200" dirty="0">
                          <a:effectLst/>
                        </a:rPr>
                        <a:t>Move (indirect RAM) to direct </a:t>
                      </a:r>
                      <a:r>
                        <a:rPr lang="en-US" sz="1200" dirty="0" err="1">
                          <a:effectLst/>
                        </a:rPr>
                        <a:t>addr</a:t>
                      </a:r>
                      <a:r>
                        <a:rPr lang="en-US" sz="1200" dirty="0">
                          <a:effectLst/>
                        </a:rPr>
                        <a:t>.</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288315">
                <a:tc>
                  <a:txBody>
                    <a:bodyPr/>
                    <a:lstStyle/>
                    <a:p>
                      <a:pPr algn="just"/>
                      <a:r>
                        <a:rPr lang="en-US" sz="1200">
                          <a:effectLst/>
                        </a:rPr>
                        <a:t>MOV</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a:effectLst/>
                        </a:rPr>
                        <a:t>@Rp, A</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dirty="0">
                          <a:effectLst/>
                        </a:rPr>
                        <a:t>Move (Acc.) to indirect RAM</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315">
                <a:tc>
                  <a:txBody>
                    <a:bodyPr/>
                    <a:lstStyle/>
                    <a:p>
                      <a:pPr algn="just"/>
                      <a:r>
                        <a:rPr lang="en-US" sz="1200">
                          <a:effectLst/>
                        </a:rPr>
                        <a:t>MOV</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r>
                        <a:rPr lang="en-US" sz="1200">
                          <a:effectLst/>
                        </a:rPr>
                        <a:t>@Rp, #data</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a:r>
                        <a:rPr lang="en-US" sz="1200" dirty="0">
                          <a:effectLst/>
                        </a:rPr>
                        <a:t>Move immediate data to indirect RAM</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288315">
                <a:tc>
                  <a:txBody>
                    <a:bodyPr/>
                    <a:lstStyle/>
                    <a:p>
                      <a:pPr algn="just"/>
                      <a:r>
                        <a:rPr lang="en-US" sz="1200">
                          <a:effectLst/>
                        </a:rPr>
                        <a:t>MOV</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a:effectLst/>
                        </a:rPr>
                        <a:t>@Rp, direct addr</a:t>
                      </a: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r>
                        <a:rPr lang="en-US" sz="1200" dirty="0">
                          <a:effectLst/>
                        </a:rPr>
                        <a:t>Move (direct </a:t>
                      </a:r>
                      <a:r>
                        <a:rPr lang="en-US" sz="1200" dirty="0" err="1">
                          <a:effectLst/>
                        </a:rPr>
                        <a:t>addr</a:t>
                      </a:r>
                      <a:r>
                        <a:rPr lang="en-US" sz="1200" dirty="0">
                          <a:effectLst/>
                        </a:rPr>
                        <a:t>) to indirect </a:t>
                      </a:r>
                      <a:r>
                        <a:rPr lang="en-US" sz="1200" dirty="0" err="1">
                          <a:effectLst/>
                        </a:rPr>
                        <a:t>addr</a:t>
                      </a:r>
                      <a:endParaRPr lang="en-US" sz="1200" dirty="0">
                        <a:effectLst/>
                      </a:endParaRPr>
                    </a:p>
                  </a:txBody>
                  <a:tcPr marL="54447" marR="5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33360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dirty="0">
                <a:solidFill>
                  <a:srgbClr val="C00000"/>
                </a:solidFill>
              </a:rPr>
              <a:t>Register </a:t>
            </a:r>
            <a:br>
              <a:rPr lang="en-US" dirty="0">
                <a:solidFill>
                  <a:srgbClr val="C00000"/>
                </a:solidFill>
              </a:rPr>
            </a:br>
            <a:r>
              <a:rPr lang="en-US" dirty="0">
                <a:solidFill>
                  <a:srgbClr val="C00000"/>
                </a:solidFill>
              </a:rPr>
              <a:t>Indirect </a:t>
            </a:r>
            <a:br>
              <a:rPr lang="en-US" dirty="0">
                <a:solidFill>
                  <a:srgbClr val="C00000"/>
                </a:solidFill>
              </a:rPr>
            </a:br>
            <a:r>
              <a:rPr lang="en-US" dirty="0">
                <a:solidFill>
                  <a:srgbClr val="C00000"/>
                </a:solidFill>
              </a:rPr>
              <a:t>Addressing </a:t>
            </a:r>
            <a:br>
              <a:rPr lang="en-US" dirty="0">
                <a:solidFill>
                  <a:srgbClr val="C00000"/>
                </a:solidFill>
              </a:rPr>
            </a:br>
            <a:r>
              <a:rPr lang="en-US" dirty="0">
                <a:solidFill>
                  <a:srgbClr val="C00000"/>
                </a:solidFill>
              </a:rPr>
              <a:t>Mode</a:t>
            </a:r>
          </a:p>
        </p:txBody>
      </p:sp>
      <p:sp>
        <p:nvSpPr>
          <p:cNvPr id="3" name="Text Placeholder 2"/>
          <p:cNvSpPr>
            <a:spLocks noGrp="1"/>
          </p:cNvSpPr>
          <p:nvPr>
            <p:ph type="body" idx="1"/>
          </p:nvPr>
        </p:nvSpPr>
        <p:spPr>
          <a:xfrm>
            <a:off x="2960585" y="41243"/>
            <a:ext cx="6255334" cy="5102257"/>
          </a:xfrm>
        </p:spPr>
        <p:txBody>
          <a:bodyPr/>
          <a:lstStyle/>
          <a:p>
            <a:pPr marL="139697" indent="0">
              <a:buClrTx/>
              <a:buNone/>
            </a:pPr>
            <a:r>
              <a:rPr lang="en-US" dirty="0">
                <a:solidFill>
                  <a:schemeClr val="tx1"/>
                </a:solidFill>
              </a:rPr>
              <a:t>Write a program to copy the value 55H into RAM memory locations </a:t>
            </a:r>
            <a:r>
              <a:rPr lang="en-US" dirty="0" smtClean="0">
                <a:solidFill>
                  <a:schemeClr val="tx1"/>
                </a:solidFill>
              </a:rPr>
              <a:t>40H </a:t>
            </a:r>
            <a:r>
              <a:rPr lang="en-US" dirty="0">
                <a:solidFill>
                  <a:schemeClr val="tx1"/>
                </a:solidFill>
              </a:rPr>
              <a:t>to 41H using</a:t>
            </a:r>
          </a:p>
          <a:p>
            <a:pPr marL="139697" indent="0">
              <a:buClrTx/>
              <a:buNone/>
            </a:pPr>
            <a:r>
              <a:rPr lang="en-US" dirty="0">
                <a:solidFill>
                  <a:schemeClr val="tx1"/>
                </a:solidFill>
              </a:rPr>
              <a:t>(a) direct addressing mode, (b) register indirect addressing mode </a:t>
            </a:r>
          </a:p>
          <a:p>
            <a:pPr marL="139697" indent="0">
              <a:buClrTx/>
              <a:buNone/>
            </a:pPr>
            <a:r>
              <a:rPr lang="en-US" dirty="0">
                <a:solidFill>
                  <a:schemeClr val="tx1"/>
                </a:solidFill>
              </a:rPr>
              <a:t>without a loop, and (c) with a loop</a:t>
            </a:r>
          </a:p>
          <a:p>
            <a:pPr marL="139697" indent="0">
              <a:buClrTx/>
              <a:buNone/>
            </a:pPr>
            <a:r>
              <a:rPr lang="en-US" sz="1200" dirty="0" smtClean="0">
                <a:solidFill>
                  <a:schemeClr val="tx1"/>
                </a:solidFill>
              </a:rPr>
              <a:t>(a)  </a:t>
            </a:r>
            <a:r>
              <a:rPr lang="en-US" sz="1100" dirty="0" smtClean="0">
                <a:solidFill>
                  <a:schemeClr val="tx1"/>
                </a:solidFill>
              </a:rPr>
              <a:t>MOV </a:t>
            </a:r>
            <a:r>
              <a:rPr lang="en-US" sz="1100" dirty="0">
                <a:solidFill>
                  <a:schemeClr val="tx1"/>
                </a:solidFill>
              </a:rPr>
              <a:t>A,#55H  ;load A with value 55H</a:t>
            </a:r>
          </a:p>
          <a:p>
            <a:pPr marL="139697" indent="0">
              <a:buClrTx/>
              <a:buNone/>
            </a:pPr>
            <a:r>
              <a:rPr lang="en-US" sz="1100" dirty="0" smtClean="0">
                <a:solidFill>
                  <a:schemeClr val="tx1"/>
                </a:solidFill>
              </a:rPr>
              <a:t>      MOV 40H,A   ;copy A to RAM location 40H</a:t>
            </a:r>
          </a:p>
          <a:p>
            <a:pPr marL="139697" indent="0">
              <a:buClrTx/>
              <a:buNone/>
            </a:pPr>
            <a:r>
              <a:rPr lang="en-US" sz="1100" dirty="0" smtClean="0">
                <a:solidFill>
                  <a:schemeClr val="tx1"/>
                </a:solidFill>
              </a:rPr>
              <a:t>      MOV 41H.A   ;copy A to RAM location 41H</a:t>
            </a:r>
          </a:p>
          <a:p>
            <a:pPr marL="139697" indent="0">
              <a:buClrTx/>
              <a:buNone/>
            </a:pPr>
            <a:r>
              <a:rPr lang="en-US" sz="1100" dirty="0" smtClean="0">
                <a:solidFill>
                  <a:schemeClr val="tx1"/>
                </a:solidFill>
              </a:rPr>
              <a:t>(</a:t>
            </a:r>
            <a:r>
              <a:rPr lang="en-US" sz="1100" dirty="0">
                <a:solidFill>
                  <a:schemeClr val="tx1"/>
                </a:solidFill>
              </a:rPr>
              <a:t>b</a:t>
            </a:r>
            <a:r>
              <a:rPr lang="en-US" sz="1100" dirty="0" smtClean="0">
                <a:solidFill>
                  <a:schemeClr val="tx1"/>
                </a:solidFill>
              </a:rPr>
              <a:t>) MOV </a:t>
            </a:r>
            <a:r>
              <a:rPr lang="en-US" sz="1100" dirty="0">
                <a:solidFill>
                  <a:schemeClr val="tx1"/>
                </a:solidFill>
              </a:rPr>
              <a:t>A,#55H  ;load A with value 55H</a:t>
            </a:r>
          </a:p>
          <a:p>
            <a:pPr marL="139697" indent="0">
              <a:buClrTx/>
              <a:buNone/>
            </a:pPr>
            <a:r>
              <a:rPr lang="en-US" sz="1100" dirty="0" smtClean="0">
                <a:solidFill>
                  <a:schemeClr val="tx1"/>
                </a:solidFill>
              </a:rPr>
              <a:t>      MOV </a:t>
            </a:r>
            <a:r>
              <a:rPr lang="en-US" sz="1100" dirty="0">
                <a:solidFill>
                  <a:schemeClr val="tx1"/>
                </a:solidFill>
              </a:rPr>
              <a:t>R0,#40H ;load the pointer. R0=40H</a:t>
            </a:r>
          </a:p>
          <a:p>
            <a:pPr marL="139697" indent="0">
              <a:buClrTx/>
              <a:buNone/>
            </a:pPr>
            <a:r>
              <a:rPr lang="en-US" sz="1100" dirty="0" smtClean="0">
                <a:solidFill>
                  <a:schemeClr val="tx1"/>
                </a:solidFill>
              </a:rPr>
              <a:t>      MOV </a:t>
            </a:r>
            <a:r>
              <a:rPr lang="en-US" sz="1100" dirty="0">
                <a:solidFill>
                  <a:schemeClr val="tx1"/>
                </a:solidFill>
              </a:rPr>
              <a:t>@R0,A   ;copy A to RAM R0 points to</a:t>
            </a:r>
          </a:p>
          <a:p>
            <a:pPr marL="139697" indent="0">
              <a:buClrTx/>
              <a:buNone/>
            </a:pPr>
            <a:r>
              <a:rPr lang="en-US" sz="1100" dirty="0" smtClean="0">
                <a:solidFill>
                  <a:schemeClr val="tx1"/>
                </a:solidFill>
              </a:rPr>
              <a:t>       INC </a:t>
            </a:r>
            <a:r>
              <a:rPr lang="en-US" sz="1100" dirty="0">
                <a:solidFill>
                  <a:schemeClr val="tx1"/>
                </a:solidFill>
              </a:rPr>
              <a:t>R0      ;increment pointer. Now R0=41h</a:t>
            </a:r>
          </a:p>
          <a:p>
            <a:pPr marL="139697" indent="0">
              <a:buClrTx/>
              <a:buNone/>
            </a:pPr>
            <a:r>
              <a:rPr lang="en-US" sz="1100" dirty="0" smtClean="0">
                <a:solidFill>
                  <a:schemeClr val="tx1"/>
                </a:solidFill>
              </a:rPr>
              <a:t>       MOV </a:t>
            </a:r>
            <a:r>
              <a:rPr lang="en-US" sz="1100" dirty="0">
                <a:solidFill>
                  <a:schemeClr val="tx1"/>
                </a:solidFill>
              </a:rPr>
              <a:t>@R0,A   ;copy A to RAM R0 points to</a:t>
            </a:r>
          </a:p>
          <a:p>
            <a:pPr marL="139697" indent="0">
              <a:buClrTx/>
              <a:buNone/>
            </a:pPr>
            <a:r>
              <a:rPr lang="en-US" sz="1100" dirty="0">
                <a:solidFill>
                  <a:schemeClr val="tx1"/>
                </a:solidFill>
              </a:rPr>
              <a:t>(c</a:t>
            </a:r>
            <a:r>
              <a:rPr lang="en-US" sz="1100" dirty="0" smtClean="0">
                <a:solidFill>
                  <a:schemeClr val="tx1"/>
                </a:solidFill>
              </a:rPr>
              <a:t>)    MOV </a:t>
            </a:r>
            <a:r>
              <a:rPr lang="en-US" sz="1100" dirty="0">
                <a:solidFill>
                  <a:schemeClr val="tx1"/>
                </a:solidFill>
              </a:rPr>
              <a:t>A,#55H    ;A=55H</a:t>
            </a:r>
          </a:p>
          <a:p>
            <a:pPr marL="139697" indent="0">
              <a:buClrTx/>
              <a:buNone/>
            </a:pPr>
            <a:r>
              <a:rPr lang="en-US" sz="1100" dirty="0" smtClean="0">
                <a:solidFill>
                  <a:schemeClr val="tx1"/>
                </a:solidFill>
              </a:rPr>
              <a:t>         MOV </a:t>
            </a:r>
            <a:r>
              <a:rPr lang="en-US" sz="1100" dirty="0">
                <a:solidFill>
                  <a:schemeClr val="tx1"/>
                </a:solidFill>
              </a:rPr>
              <a:t>R0,#40H   ;load pointer.R0=40H, </a:t>
            </a:r>
          </a:p>
          <a:p>
            <a:pPr marL="139697" indent="0">
              <a:buClrTx/>
              <a:buNone/>
            </a:pPr>
            <a:r>
              <a:rPr lang="en-US" sz="1100" dirty="0" smtClean="0">
                <a:solidFill>
                  <a:schemeClr val="tx1"/>
                </a:solidFill>
              </a:rPr>
              <a:t>         MOV </a:t>
            </a:r>
            <a:r>
              <a:rPr lang="en-US" sz="1100" dirty="0">
                <a:solidFill>
                  <a:schemeClr val="tx1"/>
                </a:solidFill>
              </a:rPr>
              <a:t>R2,#02    ;load counter, R2=3</a:t>
            </a:r>
          </a:p>
          <a:p>
            <a:pPr marL="139697" indent="0">
              <a:buClrTx/>
              <a:buNone/>
            </a:pPr>
            <a:r>
              <a:rPr lang="en-US" sz="1100" dirty="0" smtClean="0">
                <a:solidFill>
                  <a:schemeClr val="tx1"/>
                </a:solidFill>
              </a:rPr>
              <a:t>        AGAIN</a:t>
            </a:r>
            <a:r>
              <a:rPr lang="en-US" sz="1100" dirty="0">
                <a:solidFill>
                  <a:schemeClr val="tx1"/>
                </a:solidFill>
              </a:rPr>
              <a:t>: MOV @R0,A     ;copy 55 to RAM R0 points to</a:t>
            </a:r>
          </a:p>
          <a:p>
            <a:pPr marL="139697" indent="0">
              <a:buClrTx/>
              <a:buNone/>
            </a:pPr>
            <a:r>
              <a:rPr lang="en-US" sz="1100" dirty="0" smtClean="0">
                <a:solidFill>
                  <a:schemeClr val="tx1"/>
                </a:solidFill>
              </a:rPr>
              <a:t>        INC </a:t>
            </a:r>
            <a:r>
              <a:rPr lang="en-US" sz="1100" dirty="0">
                <a:solidFill>
                  <a:schemeClr val="tx1"/>
                </a:solidFill>
              </a:rPr>
              <a:t>R0        ;increment R0 pointer</a:t>
            </a:r>
          </a:p>
          <a:p>
            <a:pPr marL="139697" indent="0">
              <a:buClrTx/>
              <a:buNone/>
            </a:pPr>
            <a:r>
              <a:rPr lang="en-US" sz="1100" dirty="0" smtClean="0">
                <a:solidFill>
                  <a:schemeClr val="tx1"/>
                </a:solidFill>
              </a:rPr>
              <a:t>        DJNZ </a:t>
            </a:r>
            <a:r>
              <a:rPr lang="en-US" sz="1100" dirty="0">
                <a:solidFill>
                  <a:schemeClr val="tx1"/>
                </a:solidFill>
              </a:rPr>
              <a:t>R2,AGAIN ;loop until counter = zero</a:t>
            </a:r>
          </a:p>
        </p:txBody>
      </p:sp>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spTree>
    <p:extLst>
      <p:ext uri="{BB962C8B-B14F-4D97-AF65-F5344CB8AC3E}">
        <p14:creationId xmlns:p14="http://schemas.microsoft.com/office/powerpoint/2010/main" val="155198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125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750"/>
                                        <p:tgtEl>
                                          <p:spTgt spid="3">
                                            <p:txEl>
                                              <p:pRg st="6" end="6"/>
                                            </p:txEl>
                                          </p:spTgt>
                                        </p:tgtEl>
                                      </p:cBhvr>
                                    </p:animEffect>
                                    <p:anim calcmode="lin" valueType="num">
                                      <p:cBhvr>
                                        <p:cTn id="19" dur="1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750" fill="hold"/>
                                        <p:tgtEl>
                                          <p:spTgt spid="3">
                                            <p:txEl>
                                              <p:pRg st="6" end="6"/>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125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750"/>
                                        <p:tgtEl>
                                          <p:spTgt spid="3">
                                            <p:txEl>
                                              <p:pRg st="7" end="7"/>
                                            </p:txEl>
                                          </p:spTgt>
                                        </p:tgtEl>
                                      </p:cBhvr>
                                    </p:animEffect>
                                    <p:anim calcmode="lin" valueType="num">
                                      <p:cBhvr>
                                        <p:cTn id="24" dur="1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5" dur="1750" fill="hold"/>
                                        <p:tgtEl>
                                          <p:spTgt spid="3">
                                            <p:txEl>
                                              <p:pRg st="7" end="7"/>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125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750"/>
                                        <p:tgtEl>
                                          <p:spTgt spid="3">
                                            <p:txEl>
                                              <p:pRg st="8" end="8"/>
                                            </p:txEl>
                                          </p:spTgt>
                                        </p:tgtEl>
                                      </p:cBhvr>
                                    </p:animEffect>
                                    <p:anim calcmode="lin" valueType="num">
                                      <p:cBhvr>
                                        <p:cTn id="29" dur="1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750" fill="hold"/>
                                        <p:tgtEl>
                                          <p:spTgt spid="3">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125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750"/>
                                        <p:tgtEl>
                                          <p:spTgt spid="3">
                                            <p:txEl>
                                              <p:pRg st="9" end="9"/>
                                            </p:txEl>
                                          </p:spTgt>
                                        </p:tgtEl>
                                      </p:cBhvr>
                                    </p:animEffect>
                                    <p:anim calcmode="lin" valueType="num">
                                      <p:cBhvr>
                                        <p:cTn id="34" dur="1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5" dur="1750" fill="hold"/>
                                        <p:tgtEl>
                                          <p:spTgt spid="3">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125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750"/>
                                        <p:tgtEl>
                                          <p:spTgt spid="3">
                                            <p:txEl>
                                              <p:pRg st="10" end="10"/>
                                            </p:txEl>
                                          </p:spTgt>
                                        </p:tgtEl>
                                      </p:cBhvr>
                                    </p:animEffect>
                                    <p:anim calcmode="lin" valueType="num">
                                      <p:cBhvr>
                                        <p:cTn id="39" dur="1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1250"/>
                                  </p:stCondLst>
                                  <p:childTnLst>
                                    <p:set>
                                      <p:cBhvr>
                                        <p:cTn id="44" dur="1" fill="hold">
                                          <p:stCondLst>
                                            <p:cond delay="1249"/>
                                          </p:stCondLst>
                                        </p:cTn>
                                        <p:tgtEl>
                                          <p:spTgt spid="3">
                                            <p:txEl>
                                              <p:pRg st="11" end="11"/>
                                            </p:txEl>
                                          </p:spTgt>
                                        </p:tgtEl>
                                        <p:attrNameLst>
                                          <p:attrName>style.visibility</p:attrName>
                                        </p:attrNameLst>
                                      </p:cBhvr>
                                      <p:to>
                                        <p:strVal val="visible"/>
                                      </p:to>
                                    </p:set>
                                  </p:childTnLst>
                                </p:cTn>
                              </p:par>
                              <p:par>
                                <p:cTn id="45" presetID="1" presetClass="entr" presetSubtype="0" fill="hold" nodeType="withEffect">
                                  <p:stCondLst>
                                    <p:cond delay="1250"/>
                                  </p:stCondLst>
                                  <p:childTnLst>
                                    <p:set>
                                      <p:cBhvr>
                                        <p:cTn id="46" dur="1" fill="hold">
                                          <p:stCondLst>
                                            <p:cond delay="1249"/>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1250"/>
                                  </p:stCondLst>
                                  <p:childTnLst>
                                    <p:set>
                                      <p:cBhvr>
                                        <p:cTn id="48" dur="1" fill="hold">
                                          <p:stCondLst>
                                            <p:cond delay="1249"/>
                                          </p:stCondLst>
                                        </p:cTn>
                                        <p:tgtEl>
                                          <p:spTgt spid="3">
                                            <p:txEl>
                                              <p:pRg st="13" end="13"/>
                                            </p:txEl>
                                          </p:spTgt>
                                        </p:tgtEl>
                                        <p:attrNameLst>
                                          <p:attrName>style.visibility</p:attrName>
                                        </p:attrNameLst>
                                      </p:cBhvr>
                                      <p:to>
                                        <p:strVal val="visible"/>
                                      </p:to>
                                    </p:set>
                                  </p:childTnLst>
                                </p:cTn>
                              </p:par>
                              <p:par>
                                <p:cTn id="49" presetID="1" presetClass="entr" presetSubtype="0" fill="hold" nodeType="withEffect">
                                  <p:stCondLst>
                                    <p:cond delay="1250"/>
                                  </p:stCondLst>
                                  <p:childTnLst>
                                    <p:set>
                                      <p:cBhvr>
                                        <p:cTn id="50" dur="1" fill="hold">
                                          <p:stCondLst>
                                            <p:cond delay="1249"/>
                                          </p:stCondLst>
                                        </p:cTn>
                                        <p:tgtEl>
                                          <p:spTgt spid="3">
                                            <p:txEl>
                                              <p:pRg st="14" end="14"/>
                                            </p:txEl>
                                          </p:spTgt>
                                        </p:tgtEl>
                                        <p:attrNameLst>
                                          <p:attrName>style.visibility</p:attrName>
                                        </p:attrNameLst>
                                      </p:cBhvr>
                                      <p:to>
                                        <p:strVal val="visible"/>
                                      </p:to>
                                    </p:set>
                                  </p:childTnLst>
                                </p:cTn>
                              </p:par>
                              <p:par>
                                <p:cTn id="51" presetID="1" presetClass="entr" presetSubtype="0" fill="hold" nodeType="withEffect">
                                  <p:stCondLst>
                                    <p:cond delay="1250"/>
                                  </p:stCondLst>
                                  <p:childTnLst>
                                    <p:set>
                                      <p:cBhvr>
                                        <p:cTn id="52" dur="1" fill="hold">
                                          <p:stCondLst>
                                            <p:cond delay="1249"/>
                                          </p:stCondLst>
                                        </p:cTn>
                                        <p:tgtEl>
                                          <p:spTgt spid="3">
                                            <p:txEl>
                                              <p:pRg st="15" end="15"/>
                                            </p:txEl>
                                          </p:spTgt>
                                        </p:tgtEl>
                                        <p:attrNameLst>
                                          <p:attrName>style.visibility</p:attrName>
                                        </p:attrNameLst>
                                      </p:cBhvr>
                                      <p:to>
                                        <p:strVal val="visible"/>
                                      </p:to>
                                    </p:set>
                                  </p:childTnLst>
                                </p:cTn>
                              </p:par>
                              <p:par>
                                <p:cTn id="53" presetID="1" presetClass="entr" presetSubtype="0" fill="hold" nodeType="withEffect">
                                  <p:stCondLst>
                                    <p:cond delay="1250"/>
                                  </p:stCondLst>
                                  <p:childTnLst>
                                    <p:set>
                                      <p:cBhvr>
                                        <p:cTn id="54" dur="1" fill="hold">
                                          <p:stCondLst>
                                            <p:cond delay="1249"/>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0" y="575500"/>
            <a:ext cx="2262169" cy="3981000"/>
          </a:xfrm>
        </p:spPr>
        <p:txBody>
          <a:bodyPr/>
          <a:lstStyle/>
          <a:p>
            <a:r>
              <a:rPr lang="en-US" dirty="0">
                <a:solidFill>
                  <a:srgbClr val="C00000"/>
                </a:solidFill>
              </a:rPr>
              <a:t>ACCESSING </a:t>
            </a:r>
            <a:br>
              <a:rPr lang="en-US" dirty="0">
                <a:solidFill>
                  <a:srgbClr val="C00000"/>
                </a:solidFill>
              </a:rPr>
            </a:br>
            <a:r>
              <a:rPr lang="en-US" dirty="0" smtClean="0">
                <a:solidFill>
                  <a:srgbClr val="C00000"/>
                </a:solidFill>
              </a:rPr>
              <a:t>MEMORY</a:t>
            </a:r>
            <a:br>
              <a:rPr lang="en-US" dirty="0" smtClean="0">
                <a:solidFill>
                  <a:srgbClr val="C00000"/>
                </a:solidFill>
              </a:rPr>
            </a:br>
            <a:r>
              <a:rPr lang="en-US" dirty="0">
                <a:solidFill>
                  <a:srgbClr val="C00000"/>
                </a:solidFill>
              </a:rPr>
              <a:t/>
            </a:r>
            <a:br>
              <a:rPr lang="en-US" dirty="0">
                <a:solidFill>
                  <a:srgbClr val="C00000"/>
                </a:solidFill>
              </a:rPr>
            </a:br>
            <a:r>
              <a:rPr lang="en-US" dirty="0">
                <a:solidFill>
                  <a:srgbClr val="C00000"/>
                </a:solidFill>
              </a:rPr>
              <a:t>Register </a:t>
            </a:r>
            <a:br>
              <a:rPr lang="en-US" dirty="0">
                <a:solidFill>
                  <a:srgbClr val="C00000"/>
                </a:solidFill>
              </a:rPr>
            </a:br>
            <a:r>
              <a:rPr lang="en-US" dirty="0">
                <a:solidFill>
                  <a:srgbClr val="C00000"/>
                </a:solidFill>
              </a:rPr>
              <a:t>Indirect </a:t>
            </a:r>
            <a:br>
              <a:rPr lang="en-US" dirty="0">
                <a:solidFill>
                  <a:srgbClr val="C00000"/>
                </a:solidFill>
              </a:rPr>
            </a:br>
            <a:r>
              <a:rPr lang="en-US" dirty="0">
                <a:solidFill>
                  <a:srgbClr val="C00000"/>
                </a:solidFill>
              </a:rPr>
              <a:t>Addressing </a:t>
            </a:r>
            <a:br>
              <a:rPr lang="en-US" dirty="0">
                <a:solidFill>
                  <a:srgbClr val="C00000"/>
                </a:solidFill>
              </a:rPr>
            </a:br>
            <a:r>
              <a:rPr lang="en-US" dirty="0" smtClean="0">
                <a:solidFill>
                  <a:srgbClr val="C00000"/>
                </a:solidFill>
              </a:rPr>
              <a:t>Mode</a:t>
            </a:r>
            <a:br>
              <a:rPr lang="en-US" dirty="0" smtClean="0">
                <a:solidFill>
                  <a:srgbClr val="C00000"/>
                </a:solidFill>
              </a:rPr>
            </a:br>
            <a:r>
              <a:rPr lang="en-US" dirty="0" smtClean="0">
                <a:solidFill>
                  <a:srgbClr val="C00000"/>
                </a:solidFill>
              </a:rPr>
              <a:t>(Internal RAM )</a:t>
            </a:r>
            <a:br>
              <a:rPr lang="en-US" dirty="0" smtClean="0">
                <a:solidFill>
                  <a:srgbClr val="C00000"/>
                </a:solidFill>
              </a:rPr>
            </a:br>
            <a:endParaRPr lang="en-US" dirty="0">
              <a:solidFill>
                <a:srgbClr val="C00000"/>
              </a:solidFill>
            </a:endParaRPr>
          </a:p>
        </p:txBody>
      </p:sp>
      <p:sp>
        <p:nvSpPr>
          <p:cNvPr id="3" name="Text Placeholder 2"/>
          <p:cNvSpPr>
            <a:spLocks noGrp="1"/>
          </p:cNvSpPr>
          <p:nvPr>
            <p:ph type="body" idx="1"/>
          </p:nvPr>
        </p:nvSpPr>
        <p:spPr>
          <a:xfrm>
            <a:off x="2960585" y="41243"/>
            <a:ext cx="5596200" cy="5102257"/>
          </a:xfrm>
        </p:spPr>
        <p:txBody>
          <a:bodyPr/>
          <a:lstStyle/>
          <a:p>
            <a:pPr marL="139697" indent="0">
              <a:buClrTx/>
              <a:buNone/>
            </a:pPr>
            <a:r>
              <a:rPr lang="en-US" dirty="0">
                <a:solidFill>
                  <a:schemeClr val="tx1"/>
                </a:solidFill>
              </a:rPr>
              <a:t>The advantage is that it makes </a:t>
            </a:r>
            <a:r>
              <a:rPr lang="en-US" dirty="0" smtClean="0">
                <a:solidFill>
                  <a:schemeClr val="tx1"/>
                </a:solidFill>
              </a:rPr>
              <a:t>accessing </a:t>
            </a:r>
            <a:r>
              <a:rPr lang="en-US" dirty="0">
                <a:solidFill>
                  <a:schemeClr val="tx1"/>
                </a:solidFill>
              </a:rPr>
              <a:t>data dynamic rather than </a:t>
            </a:r>
            <a:r>
              <a:rPr lang="en-US" dirty="0" smtClean="0">
                <a:solidFill>
                  <a:schemeClr val="tx1"/>
                </a:solidFill>
              </a:rPr>
              <a:t>static </a:t>
            </a:r>
            <a:r>
              <a:rPr lang="en-US" dirty="0">
                <a:solidFill>
                  <a:schemeClr val="tx1"/>
                </a:solidFill>
              </a:rPr>
              <a:t>as in direct addressing mode</a:t>
            </a:r>
          </a:p>
          <a:p>
            <a:pPr>
              <a:buClrTx/>
            </a:pPr>
            <a:r>
              <a:rPr lang="en-US" dirty="0" smtClean="0">
                <a:solidFill>
                  <a:schemeClr val="tx1"/>
                </a:solidFill>
              </a:rPr>
              <a:t>	Looping </a:t>
            </a:r>
            <a:r>
              <a:rPr lang="en-US" dirty="0">
                <a:solidFill>
                  <a:schemeClr val="tx1"/>
                </a:solidFill>
              </a:rPr>
              <a:t>is not possible in direct </a:t>
            </a:r>
            <a:r>
              <a:rPr lang="en-US" dirty="0" smtClean="0">
                <a:solidFill>
                  <a:schemeClr val="tx1"/>
                </a:solidFill>
              </a:rPr>
              <a:t>addressing mode</a:t>
            </a:r>
          </a:p>
          <a:p>
            <a:pPr>
              <a:buClrTx/>
            </a:pPr>
            <a:endParaRPr lang="en-US" dirty="0">
              <a:solidFill>
                <a:schemeClr val="tx1"/>
              </a:solidFill>
            </a:endParaRPr>
          </a:p>
          <a:p>
            <a:pPr marL="139697" indent="0">
              <a:buClrTx/>
              <a:buNone/>
            </a:pPr>
            <a:r>
              <a:rPr lang="en-US" dirty="0">
                <a:solidFill>
                  <a:schemeClr val="tx1"/>
                </a:solidFill>
              </a:rPr>
              <a:t>Write a program to clear 16 RAM locations starting at RAM address </a:t>
            </a:r>
            <a:r>
              <a:rPr lang="en-US" dirty="0" smtClean="0">
                <a:solidFill>
                  <a:schemeClr val="tx1"/>
                </a:solidFill>
              </a:rPr>
              <a:t>60H</a:t>
            </a:r>
            <a:endParaRPr lang="en-US" dirty="0">
              <a:solidFill>
                <a:schemeClr val="tx1"/>
              </a:solidFill>
            </a:endParaRPr>
          </a:p>
          <a:p>
            <a:pPr marL="139697" indent="0">
              <a:buClrTx/>
              <a:buNone/>
            </a:pPr>
            <a:r>
              <a:rPr lang="en-US" dirty="0">
                <a:solidFill>
                  <a:srgbClr val="FF0000"/>
                </a:solidFill>
              </a:rPr>
              <a:t>Solution:</a:t>
            </a:r>
          </a:p>
          <a:p>
            <a:pPr marL="139697" indent="0">
              <a:buClrTx/>
              <a:buNone/>
            </a:pPr>
            <a:r>
              <a:rPr lang="en-US" dirty="0">
                <a:solidFill>
                  <a:schemeClr val="tx1"/>
                </a:solidFill>
              </a:rPr>
              <a:t>CLR </a:t>
            </a:r>
            <a:r>
              <a:rPr lang="en-US" dirty="0" smtClean="0">
                <a:solidFill>
                  <a:schemeClr val="tx1"/>
                </a:solidFill>
              </a:rPr>
              <a:t>A		 </a:t>
            </a:r>
            <a:r>
              <a:rPr lang="en-US" dirty="0">
                <a:solidFill>
                  <a:schemeClr val="tx1"/>
                </a:solidFill>
              </a:rPr>
              <a:t>;A=0</a:t>
            </a:r>
          </a:p>
          <a:p>
            <a:pPr marL="139697" indent="0">
              <a:buClrTx/>
              <a:buNone/>
            </a:pPr>
            <a:r>
              <a:rPr lang="en-US" dirty="0">
                <a:solidFill>
                  <a:schemeClr val="tx1"/>
                </a:solidFill>
              </a:rPr>
              <a:t>MOV R1,#</a:t>
            </a:r>
            <a:r>
              <a:rPr lang="en-US" dirty="0" smtClean="0">
                <a:solidFill>
                  <a:schemeClr val="tx1"/>
                </a:solidFill>
              </a:rPr>
              <a:t>60H	 </a:t>
            </a:r>
            <a:r>
              <a:rPr lang="en-US" dirty="0">
                <a:solidFill>
                  <a:schemeClr val="tx1"/>
                </a:solidFill>
              </a:rPr>
              <a:t>;load pointer. R1=60H</a:t>
            </a:r>
          </a:p>
          <a:p>
            <a:pPr marL="139697" indent="0">
              <a:buClrTx/>
              <a:buNone/>
            </a:pPr>
            <a:r>
              <a:rPr lang="en-US" dirty="0">
                <a:solidFill>
                  <a:schemeClr val="tx1"/>
                </a:solidFill>
              </a:rPr>
              <a:t>MOV R7,#</a:t>
            </a:r>
            <a:r>
              <a:rPr lang="en-US" dirty="0" smtClean="0">
                <a:solidFill>
                  <a:schemeClr val="tx1"/>
                </a:solidFill>
              </a:rPr>
              <a:t>16	 </a:t>
            </a:r>
            <a:r>
              <a:rPr lang="en-US" dirty="0">
                <a:solidFill>
                  <a:schemeClr val="tx1"/>
                </a:solidFill>
              </a:rPr>
              <a:t>;load counter, R7=16</a:t>
            </a:r>
          </a:p>
          <a:p>
            <a:pPr marL="139697" indent="0">
              <a:buClrTx/>
              <a:buNone/>
            </a:pPr>
            <a:r>
              <a:rPr lang="en-US" dirty="0">
                <a:solidFill>
                  <a:schemeClr val="tx1"/>
                </a:solidFill>
              </a:rPr>
              <a:t>AGAIN: MOV @R1,A ;clear RAM R1 points to</a:t>
            </a:r>
          </a:p>
          <a:p>
            <a:pPr marL="139697" indent="0">
              <a:buClrTx/>
              <a:buNone/>
            </a:pPr>
            <a:r>
              <a:rPr lang="en-US" dirty="0">
                <a:solidFill>
                  <a:schemeClr val="tx1"/>
                </a:solidFill>
              </a:rPr>
              <a:t>INC </a:t>
            </a:r>
            <a:r>
              <a:rPr lang="en-US" dirty="0" smtClean="0">
                <a:solidFill>
                  <a:schemeClr val="tx1"/>
                </a:solidFill>
              </a:rPr>
              <a:t>R1		 </a:t>
            </a:r>
            <a:r>
              <a:rPr lang="en-US" dirty="0">
                <a:solidFill>
                  <a:schemeClr val="tx1"/>
                </a:solidFill>
              </a:rPr>
              <a:t>;increment R1 pointer</a:t>
            </a:r>
          </a:p>
          <a:p>
            <a:pPr marL="139697" indent="0">
              <a:buClrTx/>
              <a:buNone/>
            </a:pPr>
            <a:r>
              <a:rPr lang="en-US" dirty="0">
                <a:solidFill>
                  <a:schemeClr val="tx1"/>
                </a:solidFill>
              </a:rPr>
              <a:t>DJNZ </a:t>
            </a:r>
            <a:r>
              <a:rPr lang="en-US" dirty="0" smtClean="0">
                <a:solidFill>
                  <a:schemeClr val="tx1"/>
                </a:solidFill>
              </a:rPr>
              <a:t>R7,AGAIN	 </a:t>
            </a:r>
            <a:r>
              <a:rPr lang="en-US" dirty="0">
                <a:solidFill>
                  <a:schemeClr val="tx1"/>
                </a:solidFill>
              </a:rPr>
              <a:t>;loop until counter=zero </a:t>
            </a:r>
          </a:p>
        </p:txBody>
      </p:sp>
      <p:sp>
        <p:nvSpPr>
          <p:cNvPr id="4" name="Slide Number Placeholder 3"/>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4091137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smtClean="0">
                <a:solidFill>
                  <a:srgbClr val="C00000"/>
                </a:solidFill>
              </a:rPr>
              <a:t>MEMORY</a:t>
            </a:r>
            <a:r>
              <a:rPr lang="en-US" dirty="0">
                <a:solidFill>
                  <a:srgbClr val="C00000"/>
                </a:solidFill>
              </a:rPr>
              <a:t/>
            </a:r>
            <a:br>
              <a:rPr lang="en-US" dirty="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Register </a:t>
            </a:r>
            <a:br>
              <a:rPr lang="en-US" dirty="0" smtClean="0">
                <a:solidFill>
                  <a:srgbClr val="C00000"/>
                </a:solidFill>
              </a:rPr>
            </a:br>
            <a:r>
              <a:rPr lang="en-US" dirty="0" smtClean="0">
                <a:solidFill>
                  <a:srgbClr val="C00000"/>
                </a:solidFill>
              </a:rPr>
              <a:t>Indirect </a:t>
            </a:r>
            <a:r>
              <a:rPr lang="en-US" dirty="0">
                <a:solidFill>
                  <a:srgbClr val="C00000"/>
                </a:solidFill>
              </a:rPr>
              <a:t/>
            </a:r>
            <a:br>
              <a:rPr lang="en-US" dirty="0">
                <a:solidFill>
                  <a:srgbClr val="C00000"/>
                </a:solidFill>
              </a:rPr>
            </a:br>
            <a:r>
              <a:rPr lang="en-US" dirty="0">
                <a:solidFill>
                  <a:srgbClr val="C00000"/>
                </a:solidFill>
              </a:rPr>
              <a:t>Addressing </a:t>
            </a:r>
            <a:br>
              <a:rPr lang="en-US" dirty="0">
                <a:solidFill>
                  <a:srgbClr val="C00000"/>
                </a:solidFill>
              </a:rPr>
            </a:br>
            <a:r>
              <a:rPr lang="en-US" dirty="0">
                <a:solidFill>
                  <a:srgbClr val="C00000"/>
                </a:solidFill>
              </a:rPr>
              <a:t>Mode</a:t>
            </a:r>
          </a:p>
        </p:txBody>
      </p:sp>
      <p:sp>
        <p:nvSpPr>
          <p:cNvPr id="3" name="Text Placeholder 2"/>
          <p:cNvSpPr>
            <a:spLocks noGrp="1"/>
          </p:cNvSpPr>
          <p:nvPr>
            <p:ph type="body" idx="1"/>
          </p:nvPr>
        </p:nvSpPr>
        <p:spPr>
          <a:xfrm>
            <a:off x="2960585" y="41243"/>
            <a:ext cx="5596200" cy="5102257"/>
          </a:xfrm>
        </p:spPr>
        <p:txBody>
          <a:bodyPr/>
          <a:lstStyle/>
          <a:p>
            <a:pPr>
              <a:buClrTx/>
            </a:pPr>
            <a:r>
              <a:rPr lang="en-US" sz="2000" dirty="0">
                <a:solidFill>
                  <a:schemeClr val="tx1"/>
                </a:solidFill>
              </a:rPr>
              <a:t>R0 and R1 are the only registers that </a:t>
            </a:r>
            <a:r>
              <a:rPr lang="en-US" sz="2000" dirty="0" smtClean="0">
                <a:solidFill>
                  <a:schemeClr val="tx1"/>
                </a:solidFill>
              </a:rPr>
              <a:t>can </a:t>
            </a:r>
            <a:r>
              <a:rPr lang="en-US" sz="2000" dirty="0">
                <a:solidFill>
                  <a:schemeClr val="tx1"/>
                </a:solidFill>
              </a:rPr>
              <a:t>be used for pointers in register </a:t>
            </a:r>
            <a:r>
              <a:rPr lang="en-US" sz="2000" dirty="0" smtClean="0">
                <a:solidFill>
                  <a:schemeClr val="tx1"/>
                </a:solidFill>
              </a:rPr>
              <a:t>indirect </a:t>
            </a:r>
            <a:r>
              <a:rPr lang="en-US" sz="2000" dirty="0">
                <a:solidFill>
                  <a:schemeClr val="tx1"/>
                </a:solidFill>
              </a:rPr>
              <a:t>addressing mode</a:t>
            </a:r>
          </a:p>
          <a:p>
            <a:pPr>
              <a:buClrTx/>
            </a:pPr>
            <a:r>
              <a:rPr lang="en-US" sz="2000" dirty="0" smtClean="0">
                <a:solidFill>
                  <a:schemeClr val="tx1"/>
                </a:solidFill>
              </a:rPr>
              <a:t> </a:t>
            </a:r>
            <a:r>
              <a:rPr lang="en-US" sz="2000" dirty="0">
                <a:solidFill>
                  <a:schemeClr val="tx1"/>
                </a:solidFill>
              </a:rPr>
              <a:t>Since R0 and R1 are 8 bits wide</a:t>
            </a:r>
            <a:r>
              <a:rPr lang="en-US" sz="2000" dirty="0">
                <a:solidFill>
                  <a:srgbClr val="FF0000"/>
                </a:solidFill>
              </a:rPr>
              <a:t>, their </a:t>
            </a:r>
            <a:r>
              <a:rPr lang="en-US" sz="2000" dirty="0" smtClean="0">
                <a:solidFill>
                  <a:srgbClr val="FF0000"/>
                </a:solidFill>
              </a:rPr>
              <a:t>use </a:t>
            </a:r>
            <a:r>
              <a:rPr lang="en-US" sz="2000" dirty="0">
                <a:solidFill>
                  <a:srgbClr val="FF0000"/>
                </a:solidFill>
              </a:rPr>
              <a:t>is limited to access any </a:t>
            </a:r>
            <a:r>
              <a:rPr lang="en-US" sz="2000" dirty="0" smtClean="0">
                <a:solidFill>
                  <a:srgbClr val="FF0000"/>
                </a:solidFill>
              </a:rPr>
              <a:t>information </a:t>
            </a:r>
            <a:r>
              <a:rPr lang="en-US" sz="2000" dirty="0">
                <a:solidFill>
                  <a:srgbClr val="FF0000"/>
                </a:solidFill>
              </a:rPr>
              <a:t>in the internal </a:t>
            </a:r>
            <a:r>
              <a:rPr lang="en-US" sz="2000" dirty="0" smtClean="0">
                <a:solidFill>
                  <a:srgbClr val="FF0000"/>
                </a:solidFill>
              </a:rPr>
              <a:t>RAM</a:t>
            </a:r>
          </a:p>
          <a:p>
            <a:pPr>
              <a:buClrTx/>
            </a:pPr>
            <a:r>
              <a:rPr lang="en-US" sz="2000" dirty="0" smtClean="0">
                <a:solidFill>
                  <a:schemeClr val="tx1"/>
                </a:solidFill>
              </a:rPr>
              <a:t>Whether </a:t>
            </a:r>
            <a:r>
              <a:rPr lang="en-US" sz="2000" dirty="0">
                <a:solidFill>
                  <a:schemeClr val="tx1"/>
                </a:solidFill>
              </a:rPr>
              <a:t>accessing externally </a:t>
            </a:r>
            <a:r>
              <a:rPr lang="en-US" sz="2000" dirty="0" smtClean="0">
                <a:solidFill>
                  <a:schemeClr val="tx1"/>
                </a:solidFill>
              </a:rPr>
              <a:t>connected </a:t>
            </a:r>
            <a:r>
              <a:rPr lang="en-US" sz="2000" dirty="0">
                <a:solidFill>
                  <a:schemeClr val="tx1"/>
                </a:solidFill>
              </a:rPr>
              <a:t>RAM or on-chip ROM, we </a:t>
            </a:r>
            <a:r>
              <a:rPr lang="en-US" sz="2000" dirty="0" smtClean="0">
                <a:solidFill>
                  <a:schemeClr val="tx1"/>
                </a:solidFill>
              </a:rPr>
              <a:t>need </a:t>
            </a:r>
            <a:r>
              <a:rPr lang="en-US" sz="2000" dirty="0">
                <a:solidFill>
                  <a:schemeClr val="tx1"/>
                </a:solidFill>
              </a:rPr>
              <a:t>16-bit pointer</a:t>
            </a:r>
          </a:p>
          <a:p>
            <a:pPr marL="596885" lvl="1" indent="0">
              <a:buClrTx/>
              <a:buNone/>
            </a:pPr>
            <a:r>
              <a:rPr lang="en-US" sz="2000" dirty="0" smtClean="0">
                <a:solidFill>
                  <a:schemeClr val="tx1"/>
                </a:solidFill>
              </a:rPr>
              <a:t>In </a:t>
            </a:r>
            <a:r>
              <a:rPr lang="en-US" sz="2000" dirty="0">
                <a:solidFill>
                  <a:schemeClr val="tx1"/>
                </a:solidFill>
              </a:rPr>
              <a:t>such case, the DPTR register is </a:t>
            </a:r>
            <a:r>
              <a:rPr lang="en-US" sz="2000" dirty="0" smtClean="0">
                <a:solidFill>
                  <a:schemeClr val="tx1"/>
                </a:solidFill>
              </a:rPr>
              <a:t>used</a:t>
            </a:r>
          </a:p>
          <a:p>
            <a:pPr marL="596885" lvl="1" indent="0">
              <a:buClrTx/>
              <a:buNone/>
            </a:pPr>
            <a:endParaRPr lang="en-US" sz="2000" dirty="0">
              <a:solidFill>
                <a:schemeClr val="tx1"/>
              </a:solidFill>
            </a:endParaRPr>
          </a:p>
          <a:p>
            <a:pPr lvl="1">
              <a:buClrTx/>
            </a:pPr>
            <a:endParaRPr lang="en-US" sz="2000"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1313050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ACCESSING </a:t>
            </a:r>
            <a:br>
              <a:rPr lang="en-US" dirty="0">
                <a:solidFill>
                  <a:srgbClr val="C00000"/>
                </a:solidFill>
              </a:rPr>
            </a:br>
            <a:r>
              <a:rPr lang="en-US" dirty="0" smtClean="0">
                <a:solidFill>
                  <a:srgbClr val="C00000"/>
                </a:solidFill>
              </a:rPr>
              <a:t>MEMORY</a:t>
            </a:r>
            <a:br>
              <a:rPr lang="en-US" dirty="0" smtClean="0">
                <a:solidFill>
                  <a:srgbClr val="C00000"/>
                </a:solidFill>
              </a:rPr>
            </a:br>
            <a:r>
              <a:rPr lang="en-US" dirty="0">
                <a:solidFill>
                  <a:srgbClr val="C00000"/>
                </a:solidFill>
              </a:rPr>
              <a:t/>
            </a:r>
            <a:br>
              <a:rPr lang="en-US" dirty="0">
                <a:solidFill>
                  <a:srgbClr val="C00000"/>
                </a:solidFill>
              </a:rPr>
            </a:br>
            <a:r>
              <a:rPr lang="en-US" dirty="0">
                <a:solidFill>
                  <a:srgbClr val="C00000"/>
                </a:solidFill>
              </a:rPr>
              <a:t>Indexed </a:t>
            </a:r>
            <a:br>
              <a:rPr lang="en-US" dirty="0">
                <a:solidFill>
                  <a:srgbClr val="C00000"/>
                </a:solidFill>
              </a:rPr>
            </a:br>
            <a:r>
              <a:rPr lang="en-US" dirty="0">
                <a:solidFill>
                  <a:srgbClr val="C00000"/>
                </a:solidFill>
              </a:rPr>
              <a:t>Addressing </a:t>
            </a:r>
            <a:br>
              <a:rPr lang="en-US" dirty="0">
                <a:solidFill>
                  <a:srgbClr val="C00000"/>
                </a:solidFill>
              </a:rPr>
            </a:br>
            <a:r>
              <a:rPr lang="en-US" dirty="0">
                <a:solidFill>
                  <a:srgbClr val="C00000"/>
                </a:solidFill>
              </a:rPr>
              <a:t>Mode and </a:t>
            </a:r>
            <a:r>
              <a:rPr lang="en-US" dirty="0" smtClean="0">
                <a:solidFill>
                  <a:srgbClr val="C00000"/>
                </a:solidFill>
              </a:rPr>
              <a:t/>
            </a:r>
            <a:br>
              <a:rPr lang="en-US" dirty="0" smtClean="0">
                <a:solidFill>
                  <a:srgbClr val="C00000"/>
                </a:solidFill>
              </a:rPr>
            </a:br>
            <a:r>
              <a:rPr lang="en-US" dirty="0">
                <a:solidFill>
                  <a:srgbClr val="C00000"/>
                </a:solidFill>
              </a:rPr>
              <a:t/>
            </a:r>
            <a:br>
              <a:rPr lang="en-US" dirty="0">
                <a:solidFill>
                  <a:srgbClr val="C00000"/>
                </a:solidFill>
              </a:rPr>
            </a:br>
            <a:r>
              <a:rPr lang="en-US" dirty="0">
                <a:solidFill>
                  <a:srgbClr val="C00000"/>
                </a:solidFill>
              </a:rPr>
              <a:t>MOVX</a:t>
            </a:r>
          </a:p>
        </p:txBody>
      </p:sp>
      <p:sp>
        <p:nvSpPr>
          <p:cNvPr id="3" name="Text Placeholder 2"/>
          <p:cNvSpPr>
            <a:spLocks noGrp="1"/>
          </p:cNvSpPr>
          <p:nvPr>
            <p:ph type="body" idx="1"/>
          </p:nvPr>
        </p:nvSpPr>
        <p:spPr>
          <a:xfrm>
            <a:off x="2578813" y="154259"/>
            <a:ext cx="6526671" cy="4989192"/>
          </a:xfrm>
        </p:spPr>
        <p:txBody>
          <a:bodyPr/>
          <a:lstStyle/>
          <a:p>
            <a:pPr>
              <a:buClr>
                <a:srgbClr val="C00000"/>
              </a:buClr>
              <a:buFont typeface="Wingdings" panose="05000000000000000000" pitchFamily="2" charset="2"/>
              <a:buChar char="§"/>
            </a:pPr>
            <a:endParaRPr lang="en-US" sz="1800" dirty="0" smtClean="0"/>
          </a:p>
          <a:p>
            <a:pPr>
              <a:buClr>
                <a:srgbClr val="C00000"/>
              </a:buClr>
              <a:buFont typeface="Wingdings" panose="05000000000000000000" pitchFamily="2" charset="2"/>
              <a:buChar char="§"/>
            </a:pPr>
            <a:r>
              <a:rPr lang="en-US" sz="1800" dirty="0" smtClean="0"/>
              <a:t>In </a:t>
            </a:r>
            <a:r>
              <a:rPr lang="en-US" sz="1800" dirty="0"/>
              <a:t>many applications, the size of  </a:t>
            </a:r>
            <a:r>
              <a:rPr lang="en-US" sz="1800" dirty="0" smtClean="0"/>
              <a:t>program </a:t>
            </a:r>
            <a:r>
              <a:rPr lang="en-US" sz="1800" dirty="0"/>
              <a:t>code does not </a:t>
            </a:r>
            <a:r>
              <a:rPr lang="en-US" sz="1800" dirty="0" smtClean="0"/>
              <a:t>have  </a:t>
            </a:r>
            <a:r>
              <a:rPr lang="en-US" sz="1800" dirty="0"/>
              <a:t>any </a:t>
            </a:r>
            <a:r>
              <a:rPr lang="en-US" sz="1800" dirty="0" smtClean="0"/>
              <a:t>room </a:t>
            </a:r>
            <a:r>
              <a:rPr lang="en-US" sz="1800" dirty="0"/>
              <a:t>to share the 64K-byte code </a:t>
            </a:r>
            <a:r>
              <a:rPr lang="en-US" sz="1800" dirty="0" smtClean="0"/>
              <a:t>space </a:t>
            </a:r>
            <a:r>
              <a:rPr lang="en-US" sz="1800" dirty="0"/>
              <a:t>with data</a:t>
            </a:r>
          </a:p>
          <a:p>
            <a:pPr lvl="1">
              <a:buClr>
                <a:srgbClr val="C00000"/>
              </a:buClr>
              <a:buFont typeface="Wingdings" panose="05000000000000000000" pitchFamily="2" charset="2"/>
              <a:buChar char="§"/>
            </a:pPr>
            <a:r>
              <a:rPr lang="en-US" sz="1800" dirty="0" smtClean="0"/>
              <a:t> The </a:t>
            </a:r>
            <a:r>
              <a:rPr lang="en-US" sz="1800" dirty="0"/>
              <a:t>8051 </a:t>
            </a:r>
            <a:r>
              <a:rPr lang="en-US" sz="1800" dirty="0">
                <a:solidFill>
                  <a:srgbClr val="FF0000"/>
                </a:solidFill>
              </a:rPr>
              <a:t>has another 64K bytes of </a:t>
            </a:r>
            <a:r>
              <a:rPr lang="en-US" sz="1800" dirty="0" smtClean="0">
                <a:solidFill>
                  <a:srgbClr val="FF0000"/>
                </a:solidFill>
              </a:rPr>
              <a:t>memory </a:t>
            </a:r>
            <a:r>
              <a:rPr lang="en-US" sz="1800" dirty="0">
                <a:solidFill>
                  <a:srgbClr val="FF0000"/>
                </a:solidFill>
              </a:rPr>
              <a:t>space set aside exclusively for </a:t>
            </a:r>
            <a:r>
              <a:rPr lang="en-US" sz="1800" dirty="0" smtClean="0">
                <a:solidFill>
                  <a:srgbClr val="FF0000"/>
                </a:solidFill>
              </a:rPr>
              <a:t>data </a:t>
            </a:r>
            <a:r>
              <a:rPr lang="en-US" sz="1800" dirty="0">
                <a:solidFill>
                  <a:srgbClr val="FF0000"/>
                </a:solidFill>
              </a:rPr>
              <a:t>storage</a:t>
            </a:r>
          </a:p>
          <a:p>
            <a:pPr lvl="1">
              <a:buClr>
                <a:srgbClr val="C00000"/>
              </a:buClr>
              <a:buFont typeface="Wingdings" panose="05000000000000000000" pitchFamily="2" charset="2"/>
              <a:buChar char="§"/>
            </a:pPr>
            <a:r>
              <a:rPr lang="en-US" sz="1800" dirty="0" smtClean="0"/>
              <a:t> </a:t>
            </a:r>
            <a:r>
              <a:rPr lang="en-US" sz="1800" dirty="0">
                <a:solidFill>
                  <a:srgbClr val="FF0000"/>
                </a:solidFill>
              </a:rPr>
              <a:t>This data memory space is referred to as </a:t>
            </a:r>
            <a:r>
              <a:rPr lang="en-US" sz="1800" dirty="0" smtClean="0">
                <a:solidFill>
                  <a:srgbClr val="FF0000"/>
                </a:solidFill>
              </a:rPr>
              <a:t>external memory and </a:t>
            </a:r>
            <a:r>
              <a:rPr lang="en-US" sz="1800" dirty="0">
                <a:solidFill>
                  <a:srgbClr val="FF0000"/>
                </a:solidFill>
              </a:rPr>
              <a:t>it is accessed only by the </a:t>
            </a:r>
            <a:r>
              <a:rPr lang="en-US" sz="1800" dirty="0" smtClean="0">
                <a:solidFill>
                  <a:srgbClr val="FF0000"/>
                </a:solidFill>
              </a:rPr>
              <a:t>  </a:t>
            </a:r>
            <a:r>
              <a:rPr lang="en-US" sz="1800" dirty="0" smtClean="0">
                <a:solidFill>
                  <a:schemeClr val="tx1"/>
                </a:solidFill>
              </a:rPr>
              <a:t>MOVX</a:t>
            </a:r>
            <a:r>
              <a:rPr lang="en-US" sz="1800" dirty="0" smtClean="0">
                <a:solidFill>
                  <a:srgbClr val="FF0000"/>
                </a:solidFill>
              </a:rPr>
              <a:t> </a:t>
            </a:r>
            <a:r>
              <a:rPr lang="en-US" sz="1800" dirty="0">
                <a:solidFill>
                  <a:srgbClr val="FF0000"/>
                </a:solidFill>
              </a:rPr>
              <a:t>instruction</a:t>
            </a:r>
          </a:p>
          <a:p>
            <a:pPr>
              <a:buClr>
                <a:srgbClr val="C00000"/>
              </a:buClr>
              <a:buFont typeface="Wingdings" panose="05000000000000000000" pitchFamily="2" charset="2"/>
              <a:buChar char="§"/>
            </a:pPr>
            <a:r>
              <a:rPr lang="en-US" sz="1800" dirty="0" smtClean="0"/>
              <a:t> </a:t>
            </a:r>
            <a:r>
              <a:rPr lang="en-US" sz="1800" dirty="0"/>
              <a:t>The 8051 has a total of 128K bytes of </a:t>
            </a:r>
            <a:r>
              <a:rPr lang="en-US" sz="1800" dirty="0" smtClean="0"/>
              <a:t>memory </a:t>
            </a:r>
            <a:r>
              <a:rPr lang="en-US" sz="1800" dirty="0"/>
              <a:t>space </a:t>
            </a:r>
          </a:p>
          <a:p>
            <a:pPr lvl="1">
              <a:buClr>
                <a:srgbClr val="C00000"/>
              </a:buClr>
              <a:buFont typeface="Wingdings" panose="05000000000000000000" pitchFamily="2" charset="2"/>
              <a:buChar char="§"/>
            </a:pPr>
            <a:r>
              <a:rPr lang="en-US" sz="1800" dirty="0" smtClean="0"/>
              <a:t> </a:t>
            </a:r>
            <a:r>
              <a:rPr lang="en-US" sz="1800" dirty="0"/>
              <a:t>64K bytes of code and 64K bytes of data</a:t>
            </a:r>
          </a:p>
          <a:p>
            <a:pPr lvl="1">
              <a:buClr>
                <a:srgbClr val="C00000"/>
              </a:buClr>
              <a:buFont typeface="Wingdings" panose="05000000000000000000" pitchFamily="2" charset="2"/>
              <a:buChar char="§"/>
            </a:pPr>
            <a:r>
              <a:rPr lang="en-US" sz="1800" dirty="0" smtClean="0"/>
              <a:t> </a:t>
            </a:r>
            <a:endParaRPr lang="en-US" sz="1800"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1663882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2" name="Picture 1"/>
          <p:cNvPicPr>
            <a:picLocks noChangeAspect="1"/>
          </p:cNvPicPr>
          <p:nvPr/>
        </p:nvPicPr>
        <p:blipFill>
          <a:blip r:embed="rId3"/>
          <a:stretch>
            <a:fillRect/>
          </a:stretch>
        </p:blipFill>
        <p:spPr>
          <a:xfrm>
            <a:off x="184935" y="-215756"/>
            <a:ext cx="8650839" cy="5359208"/>
          </a:xfrm>
          <a:prstGeom prst="rect">
            <a:avLst/>
          </a:prstGeom>
        </p:spPr>
      </p:pic>
    </p:spTree>
    <p:extLst>
      <p:ext uri="{BB962C8B-B14F-4D97-AF65-F5344CB8AC3E}">
        <p14:creationId xmlns:p14="http://schemas.microsoft.com/office/powerpoint/2010/main" val="1007329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dirty="0">
                <a:solidFill>
                  <a:srgbClr val="C00000"/>
                </a:solidFill>
              </a:rPr>
              <a:t/>
            </a:r>
            <a:br>
              <a:rPr lang="en-US" dirty="0">
                <a:solidFill>
                  <a:srgbClr val="C00000"/>
                </a:solidFill>
              </a:rPr>
            </a:br>
            <a:r>
              <a:rPr lang="en-US" dirty="0">
                <a:solidFill>
                  <a:srgbClr val="C00000"/>
                </a:solidFill>
              </a:rPr>
              <a:t>Register </a:t>
            </a:r>
            <a:br>
              <a:rPr lang="en-US" dirty="0">
                <a:solidFill>
                  <a:srgbClr val="C00000"/>
                </a:solidFill>
              </a:rPr>
            </a:br>
            <a:r>
              <a:rPr lang="en-US" dirty="0">
                <a:solidFill>
                  <a:srgbClr val="C00000"/>
                </a:solidFill>
              </a:rPr>
              <a:t>Indirect </a:t>
            </a:r>
            <a:br>
              <a:rPr lang="en-US" dirty="0">
                <a:solidFill>
                  <a:srgbClr val="C00000"/>
                </a:solidFill>
              </a:rPr>
            </a:br>
            <a:r>
              <a:rPr lang="en-US" dirty="0">
                <a:solidFill>
                  <a:srgbClr val="C00000"/>
                </a:solidFill>
              </a:rPr>
              <a:t>Addressing </a:t>
            </a:r>
            <a:br>
              <a:rPr lang="en-US" dirty="0">
                <a:solidFill>
                  <a:srgbClr val="C00000"/>
                </a:solidFill>
              </a:rPr>
            </a:br>
            <a:r>
              <a:rPr lang="en-US" dirty="0">
                <a:solidFill>
                  <a:srgbClr val="C00000"/>
                </a:solidFill>
              </a:rPr>
              <a:t>Mode </a:t>
            </a:r>
            <a:r>
              <a:rPr lang="en-US" dirty="0" smtClean="0">
                <a:solidFill>
                  <a:srgbClr val="C00000"/>
                </a:solidFill>
              </a:rPr>
              <a:t>(External</a:t>
            </a:r>
            <a:r>
              <a:rPr lang="en-US" dirty="0">
                <a:solidFill>
                  <a:srgbClr val="C00000"/>
                </a:solidFill>
              </a:rPr>
              <a:t>)</a:t>
            </a:r>
            <a:br>
              <a:rPr lang="en-US" dirty="0">
                <a:solidFill>
                  <a:srgbClr val="C00000"/>
                </a:solidFill>
              </a:rPr>
            </a:br>
            <a:endParaRPr lang="en-US" dirty="0"/>
          </a:p>
        </p:txBody>
      </p:sp>
      <p:sp>
        <p:nvSpPr>
          <p:cNvPr id="3" name="Text Placeholder 2"/>
          <p:cNvSpPr>
            <a:spLocks noGrp="1"/>
          </p:cNvSpPr>
          <p:nvPr>
            <p:ph type="body" idx="1"/>
          </p:nvPr>
        </p:nvSpPr>
        <p:spPr>
          <a:xfrm>
            <a:off x="2792675" y="51517"/>
            <a:ext cx="5596200" cy="4698333"/>
          </a:xfrm>
        </p:spPr>
        <p:txBody>
          <a:bodyPr/>
          <a:lstStyle/>
          <a:p>
            <a:pPr>
              <a:buClrTx/>
            </a:pPr>
            <a:r>
              <a:rPr lang="en-US" dirty="0">
                <a:solidFill>
                  <a:schemeClr val="tx1"/>
                </a:solidFill>
              </a:rPr>
              <a:t>In case of external indirect addressing mode, </a:t>
            </a:r>
            <a:r>
              <a:rPr lang="en-US" dirty="0">
                <a:solidFill>
                  <a:srgbClr val="FF0000"/>
                </a:solidFill>
              </a:rPr>
              <a:t>data is accessed from external memory using R0, R1 and DPTR registers</a:t>
            </a:r>
            <a:r>
              <a:rPr lang="en-US" dirty="0">
                <a:solidFill>
                  <a:schemeClr val="tx1"/>
                </a:solidFill>
              </a:rPr>
              <a:t>. </a:t>
            </a:r>
            <a:endParaRPr lang="en-US" dirty="0" smtClean="0">
              <a:solidFill>
                <a:schemeClr val="tx1"/>
              </a:solidFill>
            </a:endParaRPr>
          </a:p>
          <a:p>
            <a:pPr>
              <a:buClrTx/>
            </a:pPr>
            <a:r>
              <a:rPr lang="en-US" dirty="0" smtClean="0">
                <a:solidFill>
                  <a:schemeClr val="tx1"/>
                </a:solidFill>
              </a:rPr>
              <a:t>These </a:t>
            </a:r>
            <a:r>
              <a:rPr lang="en-US" dirty="0">
                <a:solidFill>
                  <a:schemeClr val="tx1"/>
                </a:solidFill>
              </a:rPr>
              <a:t>instructions are used to read or write data from external memory.</a:t>
            </a:r>
          </a:p>
          <a:p>
            <a:pPr marL="139697" indent="0">
              <a:buNone/>
            </a:pPr>
            <a:r>
              <a:rPr lang="en-US" dirty="0">
                <a:solidFill>
                  <a:schemeClr val="tx1"/>
                </a:solidFill>
              </a:rPr>
              <a:t>The following are the variations possible in this addressing mode:</a:t>
            </a:r>
          </a:p>
          <a:p>
            <a:pPr marL="139697" indent="0">
              <a:buNone/>
            </a:pPr>
            <a:r>
              <a:rPr lang="en-US" dirty="0">
                <a:solidFill>
                  <a:schemeClr val="tx1"/>
                </a:solidFill>
              </a:rPr>
              <a:t>           </a:t>
            </a:r>
            <a:r>
              <a:rPr lang="en-US" dirty="0" smtClean="0">
                <a:solidFill>
                  <a:schemeClr val="tx1"/>
                </a:solidFill>
              </a:rPr>
              <a:t>       </a:t>
            </a:r>
            <a:r>
              <a:rPr lang="en-US" dirty="0">
                <a:solidFill>
                  <a:schemeClr val="tx1"/>
                </a:solidFill>
              </a:rPr>
              <a:t>MOVX    A, @R0</a:t>
            </a:r>
          </a:p>
          <a:p>
            <a:pPr marL="139697" indent="0">
              <a:buNone/>
            </a:pPr>
            <a:r>
              <a:rPr lang="en-US" dirty="0" smtClean="0">
                <a:solidFill>
                  <a:schemeClr val="tx1"/>
                </a:solidFill>
              </a:rPr>
              <a:t>	MOVX </a:t>
            </a:r>
            <a:r>
              <a:rPr lang="en-US" dirty="0">
                <a:solidFill>
                  <a:schemeClr val="tx1"/>
                </a:solidFill>
              </a:rPr>
              <a:t>   @R1, A</a:t>
            </a:r>
          </a:p>
          <a:p>
            <a:pPr marL="139697" indent="0">
              <a:buNone/>
            </a:pPr>
            <a:r>
              <a:rPr lang="en-US" dirty="0" smtClean="0">
                <a:solidFill>
                  <a:schemeClr val="tx1"/>
                </a:solidFill>
              </a:rPr>
              <a:t>                 MOVX </a:t>
            </a:r>
            <a:r>
              <a:rPr lang="en-US" dirty="0">
                <a:solidFill>
                  <a:schemeClr val="tx1"/>
                </a:solidFill>
              </a:rPr>
              <a:t>   A, @DPTR</a:t>
            </a:r>
          </a:p>
          <a:p>
            <a:pPr marL="139697" indent="0">
              <a:buNone/>
            </a:pPr>
            <a:r>
              <a:rPr lang="en-US" dirty="0" smtClean="0">
                <a:solidFill>
                  <a:schemeClr val="tx1"/>
                </a:solidFill>
              </a:rPr>
              <a:t>                 MOVX </a:t>
            </a:r>
            <a:r>
              <a:rPr lang="en-US" dirty="0">
                <a:solidFill>
                  <a:schemeClr val="tx1"/>
                </a:solidFill>
              </a:rPr>
              <a:t>   @DPTR, A</a:t>
            </a:r>
          </a:p>
          <a:p>
            <a:pPr marL="139697" indent="0">
              <a:buNone/>
            </a:pPr>
            <a:r>
              <a:rPr lang="en-US" dirty="0" smtClean="0">
                <a:solidFill>
                  <a:srgbClr val="FF0000"/>
                </a:solidFill>
              </a:rPr>
              <a:t>NOTE:</a:t>
            </a:r>
            <a:endParaRPr lang="en-US" dirty="0">
              <a:solidFill>
                <a:srgbClr val="FF0000"/>
              </a:solidFill>
            </a:endParaRPr>
          </a:p>
          <a:p>
            <a:pPr>
              <a:buClr>
                <a:srgbClr val="C00000"/>
              </a:buClr>
            </a:pPr>
            <a:r>
              <a:rPr lang="en-US" dirty="0">
                <a:solidFill>
                  <a:schemeClr val="tx1"/>
                </a:solidFill>
              </a:rPr>
              <a:t>All external moves must involve the A register.</a:t>
            </a:r>
          </a:p>
          <a:p>
            <a:pPr>
              <a:buClr>
                <a:srgbClr val="C00000"/>
              </a:buClr>
            </a:pPr>
            <a:r>
              <a:rPr lang="en-US" dirty="0" err="1">
                <a:solidFill>
                  <a:schemeClr val="tx1"/>
                </a:solidFill>
              </a:rPr>
              <a:t>Rp</a:t>
            </a:r>
            <a:r>
              <a:rPr lang="en-US" dirty="0">
                <a:solidFill>
                  <a:schemeClr val="tx1"/>
                </a:solidFill>
              </a:rPr>
              <a:t> (R0 or R1) can address up to 256 locations and DPTR can address up to 64k locations. Because </a:t>
            </a:r>
            <a:r>
              <a:rPr lang="en-US" dirty="0" err="1">
                <a:solidFill>
                  <a:schemeClr val="tx1"/>
                </a:solidFill>
              </a:rPr>
              <a:t>Rp</a:t>
            </a:r>
            <a:r>
              <a:rPr lang="en-US" dirty="0">
                <a:solidFill>
                  <a:schemeClr val="tx1"/>
                </a:solidFill>
              </a:rPr>
              <a:t> can hold only 8-bit address and DPTR can hold 16-bit address.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2311122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dirty="0" smtClean="0">
                <a:solidFill>
                  <a:srgbClr val="C00000"/>
                </a:solidFill>
              </a:rPr>
              <a:t>Indexed Addressing </a:t>
            </a:r>
            <a:r>
              <a:rPr lang="en-US" dirty="0">
                <a:solidFill>
                  <a:srgbClr val="C00000"/>
                </a:solidFill>
              </a:rPr>
              <a:t/>
            </a:r>
            <a:br>
              <a:rPr lang="en-US" dirty="0">
                <a:solidFill>
                  <a:srgbClr val="C00000"/>
                </a:solidFill>
              </a:rPr>
            </a:br>
            <a:r>
              <a:rPr lang="en-US" dirty="0" smtClean="0">
                <a:solidFill>
                  <a:srgbClr val="C00000"/>
                </a:solidFill>
              </a:rPr>
              <a:t>Mode</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MOVC</a:t>
            </a:r>
            <a:endParaRPr lang="en-US" dirty="0">
              <a:solidFill>
                <a:srgbClr val="C00000"/>
              </a:solidFill>
            </a:endParaRPr>
          </a:p>
        </p:txBody>
      </p:sp>
      <p:sp>
        <p:nvSpPr>
          <p:cNvPr id="3" name="Text Placeholder 2"/>
          <p:cNvSpPr>
            <a:spLocks noGrp="1"/>
          </p:cNvSpPr>
          <p:nvPr>
            <p:ph type="body" idx="1"/>
          </p:nvPr>
        </p:nvSpPr>
        <p:spPr>
          <a:xfrm>
            <a:off x="2960585" y="41243"/>
            <a:ext cx="5596200" cy="5102257"/>
          </a:xfrm>
        </p:spPr>
        <p:txBody>
          <a:bodyPr/>
          <a:lstStyle/>
          <a:p>
            <a:pPr marL="596885" lvl="1" indent="0">
              <a:buClrTx/>
              <a:buNone/>
            </a:pPr>
            <a:endParaRPr lang="en-US" dirty="0">
              <a:solidFill>
                <a:schemeClr val="tx1"/>
              </a:solidFill>
            </a:endParaRPr>
          </a:p>
          <a:p>
            <a:pPr marL="457189" lvl="1" algn="just">
              <a:spcBef>
                <a:spcPts val="600"/>
              </a:spcBef>
              <a:buClrTx/>
              <a:buFont typeface="Nunito Sans"/>
              <a:buChar char="▪"/>
            </a:pPr>
            <a:r>
              <a:rPr lang="en-US" sz="1800" dirty="0">
                <a:solidFill>
                  <a:schemeClr val="tx1"/>
                </a:solidFill>
              </a:rPr>
              <a:t>Indexed addressing mode is widely </a:t>
            </a:r>
            <a:r>
              <a:rPr lang="en-US" sz="1800" dirty="0" smtClean="0">
                <a:solidFill>
                  <a:schemeClr val="tx1"/>
                </a:solidFill>
              </a:rPr>
              <a:t>used </a:t>
            </a:r>
            <a:r>
              <a:rPr lang="en-US" sz="1800" dirty="0">
                <a:solidFill>
                  <a:schemeClr val="tx1"/>
                </a:solidFill>
              </a:rPr>
              <a:t>in accessing data elements of </a:t>
            </a:r>
            <a:r>
              <a:rPr lang="en-US" sz="1800" dirty="0" smtClean="0">
                <a:solidFill>
                  <a:schemeClr val="tx1"/>
                </a:solidFill>
              </a:rPr>
              <a:t>look-up </a:t>
            </a:r>
            <a:r>
              <a:rPr lang="en-US" sz="1800" dirty="0">
                <a:solidFill>
                  <a:schemeClr val="tx1"/>
                </a:solidFill>
              </a:rPr>
              <a:t>table entries located in the </a:t>
            </a:r>
            <a:r>
              <a:rPr lang="en-US" sz="1800" dirty="0" smtClean="0">
                <a:solidFill>
                  <a:schemeClr val="tx1"/>
                </a:solidFill>
              </a:rPr>
              <a:t>program ROM</a:t>
            </a:r>
          </a:p>
          <a:p>
            <a:pPr algn="just">
              <a:buClr>
                <a:srgbClr val="C00000"/>
              </a:buClr>
              <a:buFont typeface="Wingdings" panose="05000000000000000000" pitchFamily="2" charset="2"/>
              <a:buChar char="§"/>
            </a:pPr>
            <a:r>
              <a:rPr lang="en-US" sz="1600" dirty="0">
                <a:solidFill>
                  <a:schemeClr val="tx1"/>
                </a:solidFill>
              </a:rPr>
              <a:t>In this addressing mode data is accessed from code memory using A, PC and DPTR registers. </a:t>
            </a:r>
          </a:p>
          <a:p>
            <a:pPr algn="just">
              <a:buClr>
                <a:srgbClr val="C00000"/>
              </a:buClr>
              <a:buFont typeface="Wingdings" panose="05000000000000000000" pitchFamily="2" charset="2"/>
              <a:buChar char="§"/>
            </a:pPr>
            <a:r>
              <a:rPr lang="en-US" sz="1600" dirty="0">
                <a:solidFill>
                  <a:schemeClr val="tx1"/>
                </a:solidFill>
              </a:rPr>
              <a:t>These instructions are used to read or write data from </a:t>
            </a:r>
            <a:r>
              <a:rPr lang="en-US" sz="1600" dirty="0">
                <a:solidFill>
                  <a:srgbClr val="C00000"/>
                </a:solidFill>
              </a:rPr>
              <a:t>code memory.</a:t>
            </a:r>
            <a:r>
              <a:rPr lang="en-US" sz="1600" dirty="0">
                <a:solidFill>
                  <a:schemeClr val="tx1"/>
                </a:solidFill>
              </a:rPr>
              <a:t> </a:t>
            </a:r>
          </a:p>
          <a:p>
            <a:pPr algn="just">
              <a:buClr>
                <a:srgbClr val="C00000"/>
              </a:buClr>
              <a:buFont typeface="Wingdings" panose="05000000000000000000" pitchFamily="2" charset="2"/>
              <a:buChar char="§"/>
            </a:pPr>
            <a:r>
              <a:rPr lang="en-US" sz="1600" dirty="0">
                <a:solidFill>
                  <a:schemeClr val="tx1"/>
                </a:solidFill>
              </a:rPr>
              <a:t>Whenever a lookup table (which is accessed by the program frequently) is stored in code memory then this addressing mode is used.</a:t>
            </a:r>
          </a:p>
          <a:p>
            <a:pPr lvl="1">
              <a:buClrTx/>
            </a:pP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val="393321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8051 DATA </a:t>
            </a:r>
            <a:br>
              <a:rPr lang="en-US" dirty="0"/>
            </a:br>
            <a:r>
              <a:rPr lang="en-US" dirty="0"/>
              <a:t>TYPES AND </a:t>
            </a:r>
            <a:br>
              <a:rPr lang="en-US" dirty="0"/>
            </a:br>
            <a:r>
              <a:rPr lang="en-US" dirty="0"/>
              <a:t>DIRECTIVES </a:t>
            </a:r>
            <a:r>
              <a:rPr lang="en-US" dirty="0" smtClean="0"/>
              <a:t/>
            </a:r>
            <a:br>
              <a:rPr lang="en-US" dirty="0" smtClean="0"/>
            </a:br>
            <a:r>
              <a:rPr lang="en-US" dirty="0"/>
              <a:t/>
            </a:r>
            <a:br>
              <a:rPr lang="en-US" dirty="0"/>
            </a:br>
            <a:r>
              <a:rPr lang="en-US" dirty="0"/>
              <a:t/>
            </a:r>
            <a:br>
              <a:rPr lang="en-US" dirty="0"/>
            </a:br>
            <a:r>
              <a:rPr lang="en-US" dirty="0"/>
              <a:t>Assembler </a:t>
            </a:r>
            <a:br>
              <a:rPr lang="en-US" dirty="0"/>
            </a:br>
            <a:r>
              <a:rPr lang="en-US" dirty="0"/>
              <a:t>Directives</a:t>
            </a:r>
            <a:br>
              <a:rPr lang="en-US" dirty="0"/>
            </a:br>
            <a:r>
              <a:rPr lang="en-US" dirty="0"/>
              <a:t>(</a:t>
            </a:r>
            <a:r>
              <a:rPr lang="en-US" dirty="0" err="1"/>
              <a:t>cont</a:t>
            </a:r>
            <a:r>
              <a:rPr lang="en-US" dirty="0"/>
              <a:t>’)</a:t>
            </a:r>
          </a:p>
        </p:txBody>
      </p:sp>
      <p:sp>
        <p:nvSpPr>
          <p:cNvPr id="3" name="Text Placeholder 2"/>
          <p:cNvSpPr>
            <a:spLocks noGrp="1"/>
          </p:cNvSpPr>
          <p:nvPr>
            <p:ph type="body" idx="1"/>
          </p:nvPr>
        </p:nvSpPr>
        <p:spPr>
          <a:xfrm>
            <a:off x="2960585" y="22606"/>
            <a:ext cx="6045192" cy="5006593"/>
          </a:xfrm>
        </p:spPr>
        <p:txBody>
          <a:bodyPr/>
          <a:lstStyle/>
          <a:p>
            <a:pPr marL="139697" indent="0">
              <a:buNone/>
            </a:pPr>
            <a:r>
              <a:rPr lang="en-US" dirty="0">
                <a:solidFill>
                  <a:srgbClr val="C00000"/>
                </a:solidFill>
              </a:rPr>
              <a:t>ORG (origin)</a:t>
            </a:r>
          </a:p>
          <a:p>
            <a:pPr>
              <a:buClr>
                <a:srgbClr val="C00000"/>
              </a:buClr>
              <a:buFont typeface="Wingdings" panose="05000000000000000000" pitchFamily="2" charset="2"/>
              <a:buChar char="§"/>
            </a:pPr>
            <a:r>
              <a:rPr lang="en-US" dirty="0" smtClean="0"/>
              <a:t>The </a:t>
            </a:r>
            <a:r>
              <a:rPr lang="en-US" dirty="0"/>
              <a:t>ORG directive is used to indicate the </a:t>
            </a:r>
            <a:r>
              <a:rPr lang="en-US" dirty="0" smtClean="0"/>
              <a:t>beginning </a:t>
            </a:r>
            <a:r>
              <a:rPr lang="en-US" dirty="0"/>
              <a:t>of the address</a:t>
            </a:r>
          </a:p>
          <a:p>
            <a:pPr>
              <a:buClr>
                <a:srgbClr val="C00000"/>
              </a:buClr>
              <a:buFont typeface="Wingdings" panose="05000000000000000000" pitchFamily="2" charset="2"/>
              <a:buChar char="§"/>
            </a:pPr>
            <a:r>
              <a:rPr lang="en-US" dirty="0" smtClean="0"/>
              <a:t> </a:t>
            </a:r>
            <a:r>
              <a:rPr lang="en-US" dirty="0"/>
              <a:t>The number that comes after ORG can be </a:t>
            </a:r>
            <a:r>
              <a:rPr lang="en-US" dirty="0" smtClean="0"/>
              <a:t>either </a:t>
            </a:r>
            <a:r>
              <a:rPr lang="en-US" dirty="0"/>
              <a:t>in hex and decimal</a:t>
            </a:r>
          </a:p>
          <a:p>
            <a:pPr marL="139697" indent="0">
              <a:buNone/>
            </a:pPr>
            <a:r>
              <a:rPr lang="en-US" dirty="0" smtClean="0">
                <a:solidFill>
                  <a:srgbClr val="C00000"/>
                </a:solidFill>
              </a:rPr>
              <a:t> </a:t>
            </a:r>
            <a:r>
              <a:rPr lang="en-US" dirty="0">
                <a:solidFill>
                  <a:srgbClr val="C00000"/>
                </a:solidFill>
              </a:rPr>
              <a:t>END</a:t>
            </a:r>
          </a:p>
          <a:p>
            <a:pPr>
              <a:buClr>
                <a:srgbClr val="C00000"/>
              </a:buClr>
              <a:buFont typeface="Wingdings" panose="05000000000000000000" pitchFamily="2" charset="2"/>
              <a:buChar char="§"/>
            </a:pPr>
            <a:r>
              <a:rPr lang="en-US" dirty="0"/>
              <a:t>This indicates to the assembler the end of the source (</a:t>
            </a:r>
            <a:r>
              <a:rPr lang="en-US" dirty="0" err="1"/>
              <a:t>asm</a:t>
            </a:r>
            <a:r>
              <a:rPr lang="en-US" dirty="0"/>
              <a:t>) file</a:t>
            </a:r>
          </a:p>
          <a:p>
            <a:pPr>
              <a:buClr>
                <a:srgbClr val="C00000"/>
              </a:buClr>
              <a:buFont typeface="Wingdings" panose="05000000000000000000" pitchFamily="2" charset="2"/>
              <a:buChar char="§"/>
            </a:pPr>
            <a:r>
              <a:rPr lang="en-US" dirty="0"/>
              <a:t>The END directive is the last line of an 8051 program</a:t>
            </a:r>
          </a:p>
          <a:p>
            <a:pPr>
              <a:buClr>
                <a:srgbClr val="C00000"/>
              </a:buClr>
              <a:buFont typeface="Wingdings" panose="05000000000000000000" pitchFamily="2" charset="2"/>
              <a:buChar char="§"/>
            </a:pPr>
            <a:r>
              <a:rPr lang="en-US" dirty="0"/>
              <a:t>Mean that in the code anything after the END directive is ignored by the assembler</a:t>
            </a:r>
          </a:p>
          <a:p>
            <a:pPr marL="139697" indent="0">
              <a:buNone/>
            </a:pPr>
            <a:r>
              <a:rPr lang="en-US" dirty="0">
                <a:solidFill>
                  <a:srgbClr val="C00000"/>
                </a:solidFill>
              </a:rPr>
              <a:t>EQU (equate)</a:t>
            </a:r>
          </a:p>
          <a:p>
            <a:pPr>
              <a:buClr>
                <a:srgbClr val="C00000"/>
              </a:buClr>
              <a:buFont typeface="Wingdings" panose="05000000000000000000" pitchFamily="2" charset="2"/>
              <a:buChar char="§"/>
            </a:pPr>
            <a:r>
              <a:rPr lang="en-US" dirty="0"/>
              <a:t>This is used to define a constant without occupying a memory location</a:t>
            </a:r>
          </a:p>
          <a:p>
            <a:pPr>
              <a:buClr>
                <a:srgbClr val="C00000"/>
              </a:buClr>
              <a:buFont typeface="Wingdings" panose="05000000000000000000" pitchFamily="2" charset="2"/>
              <a:buChar char="§"/>
            </a:pPr>
            <a:r>
              <a:rPr lang="en-US" dirty="0"/>
              <a:t>The EQU directive does not set aside storage for a data item but associates a constant value with a data label </a:t>
            </a:r>
          </a:p>
          <a:p>
            <a:pPr>
              <a:buClr>
                <a:srgbClr val="C00000"/>
              </a:buClr>
              <a:buFont typeface="Wingdings" panose="05000000000000000000" pitchFamily="2" charset="2"/>
              <a:buChar char="§"/>
            </a:pPr>
            <a:r>
              <a:rPr lang="en-US" dirty="0" smtClean="0"/>
              <a:t>When  </a:t>
            </a:r>
            <a:r>
              <a:rPr lang="en-US" dirty="0"/>
              <a:t>the label appears in the program, its constant value will be substituted for the label</a:t>
            </a:r>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62134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b="1" dirty="0" smtClean="0">
                <a:solidFill>
                  <a:srgbClr val="FF0000"/>
                </a:solidFill>
              </a:rPr>
              <a:t>Code Memory</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Using MOVC</a:t>
            </a:r>
            <a:endParaRPr lang="en-US" dirty="0"/>
          </a:p>
        </p:txBody>
      </p:sp>
      <p:sp>
        <p:nvSpPr>
          <p:cNvPr id="3" name="Text Placeholder 2"/>
          <p:cNvSpPr>
            <a:spLocks noGrp="1"/>
          </p:cNvSpPr>
          <p:nvPr>
            <p:ph type="body" idx="1"/>
          </p:nvPr>
        </p:nvSpPr>
        <p:spPr>
          <a:xfrm>
            <a:off x="2638562" y="113162"/>
            <a:ext cx="5596200" cy="4736240"/>
          </a:xfrm>
        </p:spPr>
        <p:txBody>
          <a:bodyPr/>
          <a:lstStyle/>
          <a:p>
            <a:pPr marL="457189" lvl="1">
              <a:spcBef>
                <a:spcPts val="600"/>
              </a:spcBef>
              <a:buClrTx/>
              <a:buFont typeface="Nunito Sans"/>
              <a:buChar char="▪"/>
            </a:pPr>
            <a:r>
              <a:rPr lang="en-US" sz="1800" dirty="0">
                <a:solidFill>
                  <a:schemeClr val="tx1"/>
                </a:solidFill>
              </a:rPr>
              <a:t>The instruction used for this purpose is      </a:t>
            </a:r>
            <a:r>
              <a:rPr lang="en-US" sz="1800" dirty="0" smtClean="0">
                <a:solidFill>
                  <a:schemeClr val="tx1"/>
                </a:solidFill>
              </a:rPr>
              <a:t>   MOVC  </a:t>
            </a:r>
            <a:r>
              <a:rPr lang="en-US" sz="1800" dirty="0">
                <a:solidFill>
                  <a:schemeClr val="tx1"/>
                </a:solidFill>
              </a:rPr>
              <a:t>A , @A+DPTR</a:t>
            </a:r>
          </a:p>
          <a:p>
            <a:pPr lvl="1">
              <a:buClrTx/>
            </a:pPr>
            <a:r>
              <a:rPr lang="en-US" sz="1800" dirty="0">
                <a:solidFill>
                  <a:schemeClr val="tx1"/>
                </a:solidFill>
              </a:rPr>
              <a:t>In the instruction MOVC, “C” means code</a:t>
            </a:r>
          </a:p>
          <a:p>
            <a:pPr marL="914378" lvl="2">
              <a:spcBef>
                <a:spcPts val="600"/>
              </a:spcBef>
              <a:buClrTx/>
              <a:buFont typeface="Nunito Sans"/>
              <a:buChar char="▪"/>
            </a:pPr>
            <a:r>
              <a:rPr lang="en-US" sz="1800" dirty="0">
                <a:solidFill>
                  <a:schemeClr val="tx1"/>
                </a:solidFill>
              </a:rPr>
              <a:t> The contents of A are added to the 16-bit register DPTR to form the </a:t>
            </a:r>
            <a:r>
              <a:rPr lang="en-US" sz="1800" dirty="0" smtClean="0">
                <a:solidFill>
                  <a:schemeClr val="tx1"/>
                </a:solidFill>
              </a:rPr>
              <a:t>16</a:t>
            </a:r>
          </a:p>
          <a:p>
            <a:pPr marL="914378" lvl="2">
              <a:spcBef>
                <a:spcPts val="600"/>
              </a:spcBef>
              <a:buClrTx/>
              <a:buFont typeface="Nunito Sans"/>
              <a:buChar char="▪"/>
            </a:pPr>
            <a:r>
              <a:rPr lang="en-US" sz="1800" dirty="0" smtClean="0">
                <a:solidFill>
                  <a:schemeClr val="tx1"/>
                </a:solidFill>
              </a:rPr>
              <a:t>The </a:t>
            </a:r>
            <a:r>
              <a:rPr lang="en-US" sz="1800" dirty="0">
                <a:solidFill>
                  <a:schemeClr val="tx1"/>
                </a:solidFill>
              </a:rPr>
              <a:t>following are the variations possible in this addressing mode:</a:t>
            </a:r>
          </a:p>
          <a:p>
            <a:pPr marL="139697" indent="0">
              <a:buClr>
                <a:srgbClr val="C00000"/>
              </a:buClr>
              <a:buNone/>
            </a:pPr>
            <a:r>
              <a:rPr lang="en-US" dirty="0">
                <a:solidFill>
                  <a:schemeClr val="tx1"/>
                </a:solidFill>
              </a:rPr>
              <a:t> </a:t>
            </a:r>
            <a:r>
              <a:rPr lang="en-US" dirty="0" smtClean="0">
                <a:solidFill>
                  <a:schemeClr val="tx1"/>
                </a:solidFill>
              </a:rPr>
              <a:t>	MOVC  A</a:t>
            </a:r>
            <a:r>
              <a:rPr lang="en-US" dirty="0">
                <a:solidFill>
                  <a:schemeClr val="tx1"/>
                </a:solidFill>
              </a:rPr>
              <a:t>, @A + PC</a:t>
            </a:r>
          </a:p>
          <a:p>
            <a:pPr marL="139697" indent="0">
              <a:buClr>
                <a:srgbClr val="C00000"/>
              </a:buClr>
              <a:buNone/>
            </a:pPr>
            <a:r>
              <a:rPr lang="en-US" dirty="0" smtClean="0">
                <a:solidFill>
                  <a:schemeClr val="tx1"/>
                </a:solidFill>
              </a:rPr>
              <a:t>    Ex</a:t>
            </a:r>
            <a:r>
              <a:rPr lang="en-US" dirty="0">
                <a:solidFill>
                  <a:schemeClr val="tx1"/>
                </a:solidFill>
              </a:rPr>
              <a:t>:       MOV    A, #40H</a:t>
            </a:r>
          </a:p>
          <a:p>
            <a:pPr marL="139697" indent="0">
              <a:buClr>
                <a:srgbClr val="C00000"/>
              </a:buClr>
              <a:buNone/>
            </a:pPr>
            <a:r>
              <a:rPr lang="en-US" dirty="0" smtClean="0">
                <a:solidFill>
                  <a:schemeClr val="tx1"/>
                </a:solidFill>
              </a:rPr>
              <a:t>	MOV </a:t>
            </a:r>
            <a:r>
              <a:rPr lang="en-US" dirty="0">
                <a:solidFill>
                  <a:schemeClr val="tx1"/>
                </a:solidFill>
              </a:rPr>
              <a:t>   A, @A + DPTR        /* the data present in location (DPTR) + (A) will be moved to A reg.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30</a:t>
            </a:fld>
            <a:endParaRPr lang="en"/>
          </a:p>
        </p:txBody>
      </p:sp>
    </p:spTree>
    <p:extLst>
      <p:ext uri="{BB962C8B-B14F-4D97-AF65-F5344CB8AC3E}">
        <p14:creationId xmlns:p14="http://schemas.microsoft.com/office/powerpoint/2010/main" val="1489503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External RAM memory</a:t>
            </a:r>
            <a:br>
              <a:rPr lang="en-US" b="1" dirty="0" smtClean="0">
                <a:solidFill>
                  <a:srgbClr val="FF0000"/>
                </a:solidFill>
              </a:rPr>
            </a:br>
            <a:r>
              <a:rPr lang="en-US" b="1" dirty="0" smtClean="0">
                <a:solidFill>
                  <a:srgbClr val="FF0000"/>
                </a:solidFill>
              </a:rPr>
              <a:t>Addressing </a:t>
            </a:r>
            <a:r>
              <a:rPr lang="en-US" b="1" dirty="0">
                <a:solidFill>
                  <a:srgbClr val="FF0000"/>
                </a:solidFill>
              </a:rPr>
              <a:t>Using </a:t>
            </a:r>
            <a:r>
              <a:rPr lang="en-US" b="1" dirty="0" smtClean="0">
                <a:solidFill>
                  <a:srgbClr val="FF0000"/>
                </a:solidFill>
              </a:rPr>
              <a:t>MOVX</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650733" y="339194"/>
            <a:ext cx="6567767" cy="4077675"/>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31</a:t>
            </a:fld>
            <a:endParaRPr lang="en"/>
          </a:p>
        </p:txBody>
      </p:sp>
      <p:sp>
        <p:nvSpPr>
          <p:cNvPr id="6" name="Rounded Rectangle 5"/>
          <p:cNvSpPr/>
          <p:nvPr/>
        </p:nvSpPr>
        <p:spPr>
          <a:xfrm>
            <a:off x="5065160" y="1921267"/>
            <a:ext cx="1500027" cy="6780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469258" y="2702103"/>
            <a:ext cx="2702104" cy="39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910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External </a:t>
            </a:r>
            <a:br>
              <a:rPr lang="en-US" b="1" dirty="0" smtClean="0">
                <a:solidFill>
                  <a:srgbClr val="FF0000"/>
                </a:solidFill>
              </a:rPr>
            </a:br>
            <a:r>
              <a:rPr lang="en-US" b="1" dirty="0" smtClean="0">
                <a:solidFill>
                  <a:srgbClr val="FF0000"/>
                </a:solidFill>
              </a:rPr>
              <a:t>Code memory Addressing </a:t>
            </a:r>
            <a:r>
              <a:rPr lang="en-US" b="1" dirty="0">
                <a:solidFill>
                  <a:srgbClr val="FF0000"/>
                </a:solidFill>
              </a:rPr>
              <a:t>Using </a:t>
            </a:r>
            <a:r>
              <a:rPr lang="en-US" b="1" dirty="0" smtClean="0">
                <a:solidFill>
                  <a:srgbClr val="FF0000"/>
                </a:solidFill>
              </a:rPr>
              <a:t>MOVC</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576233" y="349468"/>
            <a:ext cx="6567767" cy="4077675"/>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32</a:t>
            </a:fld>
            <a:endParaRPr lang="en"/>
          </a:p>
        </p:txBody>
      </p:sp>
      <p:sp>
        <p:nvSpPr>
          <p:cNvPr id="6" name="Rounded Rectangle 5"/>
          <p:cNvSpPr/>
          <p:nvPr/>
        </p:nvSpPr>
        <p:spPr>
          <a:xfrm>
            <a:off x="4387065" y="3143892"/>
            <a:ext cx="1849348" cy="525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387065" y="3852809"/>
            <a:ext cx="1849348" cy="39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6236413" y="3431569"/>
            <a:ext cx="2320372" cy="30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95316" y="3699782"/>
            <a:ext cx="2402565" cy="348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18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ACCESSING </a:t>
            </a:r>
            <a:br>
              <a:rPr lang="en-US" dirty="0">
                <a:solidFill>
                  <a:srgbClr val="C00000"/>
                </a:solidFill>
              </a:rPr>
            </a:br>
            <a:r>
              <a:rPr lang="en-US" dirty="0">
                <a:solidFill>
                  <a:srgbClr val="C00000"/>
                </a:solidFill>
              </a:rPr>
              <a:t>MEMORY</a:t>
            </a:r>
            <a:br>
              <a:rPr lang="en-US" dirty="0">
                <a:solidFill>
                  <a:srgbClr val="C00000"/>
                </a:solidFill>
              </a:rPr>
            </a:br>
            <a:r>
              <a:rPr lang="en-US" b="1" dirty="0" smtClean="0">
                <a:solidFill>
                  <a:srgbClr val="FF0000"/>
                </a:solidFill>
              </a:rPr>
              <a:t>Code Memory</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Using MOVC</a:t>
            </a:r>
            <a:endParaRPr lang="en-US" dirty="0"/>
          </a:p>
        </p:txBody>
      </p:sp>
      <p:sp>
        <p:nvSpPr>
          <p:cNvPr id="3" name="Text Placeholder 2"/>
          <p:cNvSpPr>
            <a:spLocks noGrp="1"/>
          </p:cNvSpPr>
          <p:nvPr>
            <p:ph type="body" idx="1"/>
          </p:nvPr>
        </p:nvSpPr>
        <p:spPr>
          <a:xfrm>
            <a:off x="2638561" y="113163"/>
            <a:ext cx="6063649" cy="3981000"/>
          </a:xfrm>
        </p:spPr>
        <p:txBody>
          <a:bodyPr/>
          <a:lstStyle/>
          <a:p>
            <a:pPr marL="139697" indent="0">
              <a:buClr>
                <a:srgbClr val="C00000"/>
              </a:buClr>
              <a:buNone/>
            </a:pPr>
            <a:r>
              <a:rPr lang="en-US" b="1" i="1" dirty="0" smtClean="0">
                <a:solidFill>
                  <a:schemeClr val="tx1"/>
                </a:solidFill>
              </a:rPr>
              <a:t>Caution</a:t>
            </a:r>
            <a:r>
              <a:rPr lang="en-US" b="1" i="1" dirty="0">
                <a:solidFill>
                  <a:schemeClr val="tx1"/>
                </a:solidFill>
              </a:rPr>
              <a:t>:</a:t>
            </a:r>
            <a:endParaRPr lang="en-US" dirty="0">
              <a:solidFill>
                <a:schemeClr val="tx1"/>
              </a:solidFill>
            </a:endParaRPr>
          </a:p>
          <a:p>
            <a:pPr>
              <a:buClr>
                <a:srgbClr val="C00000"/>
              </a:buClr>
              <a:buFont typeface="Wingdings" panose="05000000000000000000" pitchFamily="2" charset="2"/>
              <a:buChar char="§"/>
            </a:pPr>
            <a:r>
              <a:rPr lang="en-US" sz="1600" dirty="0">
                <a:solidFill>
                  <a:schemeClr val="tx1"/>
                </a:solidFill>
              </a:rPr>
              <a:t>The PC is incremented by one (to point the next instruction) before it is added to A to form the final address of the code byte.</a:t>
            </a:r>
          </a:p>
          <a:p>
            <a:pPr>
              <a:buClr>
                <a:srgbClr val="C00000"/>
              </a:buClr>
              <a:buFont typeface="Wingdings" panose="05000000000000000000" pitchFamily="2" charset="2"/>
              <a:buChar char="§"/>
            </a:pPr>
            <a:r>
              <a:rPr lang="en-US" sz="1600" dirty="0">
                <a:solidFill>
                  <a:schemeClr val="tx1"/>
                </a:solidFill>
              </a:rPr>
              <a:t>All data is moved form the code memory to the A reg.</a:t>
            </a:r>
          </a:p>
          <a:p>
            <a:pPr>
              <a:buClr>
                <a:srgbClr val="C00000"/>
              </a:buClr>
              <a:buFont typeface="Wingdings" panose="05000000000000000000" pitchFamily="2" charset="2"/>
              <a:buChar char="§"/>
            </a:pPr>
            <a:r>
              <a:rPr lang="en-US" sz="1600" dirty="0">
                <a:solidFill>
                  <a:schemeClr val="tx1"/>
                </a:solidFill>
              </a:rPr>
              <a:t>MOVC is used with external or internal ROM.</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3758282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4177" y="205483"/>
            <a:ext cx="2046300" cy="4268824"/>
          </a:xfrm>
        </p:spPr>
        <p:txBody>
          <a:bodyPr/>
          <a:lstStyle/>
          <a:p>
            <a:r>
              <a:rPr lang="en-US" sz="1800" dirty="0"/>
              <a:t>In this program, assume that the word “USA” is </a:t>
            </a:r>
            <a:r>
              <a:rPr lang="en-US" sz="1800" dirty="0" smtClean="0"/>
              <a:t>available in ROM </a:t>
            </a:r>
            <a:r>
              <a:rPr lang="en-US" sz="1800" dirty="0"/>
              <a:t/>
            </a:r>
            <a:br>
              <a:rPr lang="en-US" sz="1800" dirty="0"/>
            </a:br>
            <a:r>
              <a:rPr lang="en-US" sz="1800" dirty="0"/>
              <a:t>locations starting at 200H. </a:t>
            </a:r>
            <a:r>
              <a:rPr lang="en-US" sz="1800" dirty="0" smtClean="0"/>
              <a:t/>
            </a:r>
            <a:br>
              <a:rPr lang="en-US" sz="1800" dirty="0" smtClean="0"/>
            </a:br>
            <a:r>
              <a:rPr lang="en-US" sz="1800" dirty="0" smtClean="0"/>
              <a:t>The </a:t>
            </a:r>
            <a:r>
              <a:rPr lang="en-US" sz="1800" dirty="0"/>
              <a:t>program is burned into ROM </a:t>
            </a:r>
            <a:br>
              <a:rPr lang="en-US" sz="1800" dirty="0"/>
            </a:br>
            <a:r>
              <a:rPr lang="en-US" sz="1800" dirty="0"/>
              <a:t>locations starting at 0. </a:t>
            </a:r>
            <a:r>
              <a:rPr lang="en-US" sz="1800" dirty="0" smtClean="0"/>
              <a:t/>
            </a:r>
            <a:br>
              <a:rPr lang="en-US" sz="1800" dirty="0" smtClean="0"/>
            </a:br>
            <a:r>
              <a:rPr lang="en-US" sz="1800" dirty="0" smtClean="0"/>
              <a:t>Analyze </a:t>
            </a:r>
            <a:r>
              <a:rPr lang="en-US" sz="1800" dirty="0"/>
              <a:t>how the program works and state</a:t>
            </a:r>
            <a:br>
              <a:rPr lang="en-US" sz="1800" dirty="0"/>
            </a:br>
            <a:r>
              <a:rPr lang="en-US" sz="1800" dirty="0"/>
              <a:t>where “USA” is stored after this program is run.</a:t>
            </a:r>
            <a:br>
              <a:rPr lang="en-US" sz="1800" dirty="0"/>
            </a:br>
            <a:endParaRPr lang="en-US" sz="1800" dirty="0"/>
          </a:p>
        </p:txBody>
      </p:sp>
      <p:sp>
        <p:nvSpPr>
          <p:cNvPr id="11" name="Text Placeholder 10"/>
          <p:cNvSpPr>
            <a:spLocks noGrp="1"/>
          </p:cNvSpPr>
          <p:nvPr>
            <p:ph type="body" idx="1"/>
          </p:nvPr>
        </p:nvSpPr>
        <p:spPr>
          <a:xfrm>
            <a:off x="2659111" y="0"/>
            <a:ext cx="6289680" cy="5342415"/>
          </a:xfrm>
        </p:spPr>
        <p:txBody>
          <a:bodyPr/>
          <a:lstStyle/>
          <a:p>
            <a:pPr marL="139697" indent="0">
              <a:buNone/>
            </a:pPr>
            <a:r>
              <a:rPr lang="en-US" sz="1200" dirty="0">
                <a:solidFill>
                  <a:schemeClr val="tx1"/>
                </a:solidFill>
              </a:rPr>
              <a:t>ORG  0000H   </a:t>
            </a:r>
            <a:r>
              <a:rPr lang="en-US" sz="1200" dirty="0" smtClean="0">
                <a:solidFill>
                  <a:schemeClr val="tx1"/>
                </a:solidFill>
              </a:rPr>
              <a:t>	   </a:t>
            </a:r>
            <a:r>
              <a:rPr lang="en-US" sz="1200" dirty="0">
                <a:solidFill>
                  <a:schemeClr val="tx1"/>
                </a:solidFill>
              </a:rPr>
              <a:t>;burn into ROM starting at 0</a:t>
            </a:r>
          </a:p>
          <a:p>
            <a:pPr marL="139697" indent="0">
              <a:buNone/>
            </a:pPr>
            <a:r>
              <a:rPr lang="en-US" sz="1200" dirty="0">
                <a:solidFill>
                  <a:schemeClr val="tx1"/>
                </a:solidFill>
              </a:rPr>
              <a:t>MOV  DPTR,#</a:t>
            </a:r>
            <a:r>
              <a:rPr lang="en-US" sz="1200" dirty="0" smtClean="0">
                <a:solidFill>
                  <a:schemeClr val="tx1"/>
                </a:solidFill>
              </a:rPr>
              <a:t>200H	   </a:t>
            </a:r>
            <a:r>
              <a:rPr lang="en-US" sz="1200" dirty="0">
                <a:solidFill>
                  <a:schemeClr val="tx1"/>
                </a:solidFill>
              </a:rPr>
              <a:t>;DPTR=200H look-up table </a:t>
            </a:r>
            <a:r>
              <a:rPr lang="en-US" sz="1200" dirty="0" err="1">
                <a:solidFill>
                  <a:schemeClr val="tx1"/>
                </a:solidFill>
              </a:rPr>
              <a:t>addr</a:t>
            </a:r>
            <a:endParaRPr lang="en-US" sz="1200" dirty="0">
              <a:solidFill>
                <a:schemeClr val="tx1"/>
              </a:solidFill>
            </a:endParaRPr>
          </a:p>
          <a:p>
            <a:pPr marL="139697" indent="0">
              <a:buNone/>
            </a:pPr>
            <a:r>
              <a:rPr lang="en-US" sz="1200" dirty="0">
                <a:solidFill>
                  <a:schemeClr val="tx1"/>
                </a:solidFill>
              </a:rPr>
              <a:t>CLR  A        </a:t>
            </a:r>
            <a:r>
              <a:rPr lang="en-US" sz="1200" dirty="0" smtClean="0">
                <a:solidFill>
                  <a:schemeClr val="tx1"/>
                </a:solidFill>
              </a:rPr>
              <a:t>	  </a:t>
            </a:r>
            <a:r>
              <a:rPr lang="en-US" sz="1200" dirty="0">
                <a:solidFill>
                  <a:schemeClr val="tx1"/>
                </a:solidFill>
              </a:rPr>
              <a:t>;clear A(A=0)</a:t>
            </a:r>
          </a:p>
          <a:p>
            <a:pPr marL="139697" indent="0">
              <a:buNone/>
            </a:pPr>
            <a:r>
              <a:rPr lang="en-US" sz="1200" dirty="0">
                <a:solidFill>
                  <a:schemeClr val="tx1"/>
                </a:solidFill>
              </a:rPr>
              <a:t>MOVC A,@</a:t>
            </a:r>
            <a:r>
              <a:rPr lang="en-US" sz="1200" dirty="0" smtClean="0">
                <a:solidFill>
                  <a:schemeClr val="tx1"/>
                </a:solidFill>
              </a:rPr>
              <a:t>A+DPTR	  </a:t>
            </a:r>
            <a:r>
              <a:rPr lang="en-US" sz="1200" dirty="0">
                <a:solidFill>
                  <a:schemeClr val="tx1"/>
                </a:solidFill>
              </a:rPr>
              <a:t>;get the char from code space</a:t>
            </a:r>
          </a:p>
          <a:p>
            <a:pPr marL="139697" indent="0">
              <a:buNone/>
            </a:pPr>
            <a:r>
              <a:rPr lang="en-US" sz="1200" dirty="0">
                <a:solidFill>
                  <a:schemeClr val="tx1"/>
                </a:solidFill>
              </a:rPr>
              <a:t>MOV  R0,A     </a:t>
            </a:r>
            <a:r>
              <a:rPr lang="en-US" sz="1200" dirty="0" smtClean="0">
                <a:solidFill>
                  <a:schemeClr val="tx1"/>
                </a:solidFill>
              </a:rPr>
              <a:t>	  </a:t>
            </a:r>
            <a:r>
              <a:rPr lang="en-US" sz="1200" dirty="0">
                <a:solidFill>
                  <a:schemeClr val="tx1"/>
                </a:solidFill>
              </a:rPr>
              <a:t>;save it in R0</a:t>
            </a:r>
          </a:p>
          <a:p>
            <a:pPr marL="139697" indent="0">
              <a:buNone/>
            </a:pPr>
            <a:r>
              <a:rPr lang="en-US" sz="1200" dirty="0">
                <a:solidFill>
                  <a:schemeClr val="tx1"/>
                </a:solidFill>
              </a:rPr>
              <a:t>INC  DPTR      </a:t>
            </a:r>
            <a:r>
              <a:rPr lang="en-US" sz="1200" dirty="0" smtClean="0">
                <a:solidFill>
                  <a:schemeClr val="tx1"/>
                </a:solidFill>
              </a:rPr>
              <a:t>	  </a:t>
            </a:r>
            <a:r>
              <a:rPr lang="en-US" sz="1200" dirty="0">
                <a:solidFill>
                  <a:schemeClr val="tx1"/>
                </a:solidFill>
              </a:rPr>
              <a:t>;DPTR=201 point to next char</a:t>
            </a:r>
          </a:p>
          <a:p>
            <a:pPr marL="139697" indent="0">
              <a:buNone/>
            </a:pPr>
            <a:r>
              <a:rPr lang="en-US" sz="1200" dirty="0">
                <a:solidFill>
                  <a:schemeClr val="tx1"/>
                </a:solidFill>
              </a:rPr>
              <a:t>CLR  A     </a:t>
            </a:r>
            <a:r>
              <a:rPr lang="en-US" sz="1200" dirty="0" smtClean="0">
                <a:solidFill>
                  <a:schemeClr val="tx1"/>
                </a:solidFill>
              </a:rPr>
              <a:t>		  </a:t>
            </a:r>
            <a:r>
              <a:rPr lang="en-US" sz="1200" dirty="0">
                <a:solidFill>
                  <a:schemeClr val="tx1"/>
                </a:solidFill>
              </a:rPr>
              <a:t>;clear A(A=0)</a:t>
            </a:r>
          </a:p>
          <a:p>
            <a:pPr marL="139697" indent="0">
              <a:buNone/>
            </a:pPr>
            <a:r>
              <a:rPr lang="en-US" sz="1200" dirty="0">
                <a:solidFill>
                  <a:schemeClr val="tx1"/>
                </a:solidFill>
              </a:rPr>
              <a:t>MOVC A,@A+DPTR  </a:t>
            </a:r>
            <a:r>
              <a:rPr lang="en-US" sz="1200" dirty="0" smtClean="0">
                <a:solidFill>
                  <a:schemeClr val="tx1"/>
                </a:solidFill>
              </a:rPr>
              <a:t>	 ;</a:t>
            </a:r>
            <a:r>
              <a:rPr lang="en-US" sz="1200" dirty="0">
                <a:solidFill>
                  <a:schemeClr val="tx1"/>
                </a:solidFill>
              </a:rPr>
              <a:t>get the next char</a:t>
            </a:r>
          </a:p>
          <a:p>
            <a:pPr marL="139697" indent="0">
              <a:buNone/>
            </a:pPr>
            <a:r>
              <a:rPr lang="en-US" sz="1200" dirty="0">
                <a:solidFill>
                  <a:schemeClr val="tx1"/>
                </a:solidFill>
              </a:rPr>
              <a:t>MOV  R1,A    </a:t>
            </a:r>
            <a:r>
              <a:rPr lang="en-US" sz="1200" dirty="0" smtClean="0">
                <a:solidFill>
                  <a:schemeClr val="tx1"/>
                </a:solidFill>
              </a:rPr>
              <a:t>	   </a:t>
            </a:r>
            <a:r>
              <a:rPr lang="en-US" sz="1200" dirty="0">
                <a:solidFill>
                  <a:schemeClr val="tx1"/>
                </a:solidFill>
              </a:rPr>
              <a:t>;save it in R1</a:t>
            </a:r>
          </a:p>
          <a:p>
            <a:pPr marL="139697" indent="0">
              <a:buNone/>
            </a:pPr>
            <a:r>
              <a:rPr lang="en-US" sz="1200" dirty="0">
                <a:solidFill>
                  <a:schemeClr val="tx1"/>
                </a:solidFill>
              </a:rPr>
              <a:t>INC  DPTR     </a:t>
            </a:r>
            <a:r>
              <a:rPr lang="en-US" sz="1200" dirty="0" smtClean="0">
                <a:solidFill>
                  <a:schemeClr val="tx1"/>
                </a:solidFill>
              </a:rPr>
              <a:t>	  </a:t>
            </a:r>
            <a:r>
              <a:rPr lang="en-US" sz="1200" dirty="0">
                <a:solidFill>
                  <a:schemeClr val="tx1"/>
                </a:solidFill>
              </a:rPr>
              <a:t>;DPTR=202 point to next char</a:t>
            </a:r>
          </a:p>
          <a:p>
            <a:pPr marL="139697" indent="0">
              <a:buNone/>
            </a:pPr>
            <a:r>
              <a:rPr lang="en-US" sz="1200" dirty="0">
                <a:solidFill>
                  <a:schemeClr val="tx1"/>
                </a:solidFill>
              </a:rPr>
              <a:t>CLR  A      </a:t>
            </a:r>
            <a:r>
              <a:rPr lang="en-US" sz="1200" dirty="0" smtClean="0">
                <a:solidFill>
                  <a:schemeClr val="tx1"/>
                </a:solidFill>
              </a:rPr>
              <a:t>		    </a:t>
            </a:r>
            <a:r>
              <a:rPr lang="en-US" sz="1200" dirty="0">
                <a:solidFill>
                  <a:schemeClr val="tx1"/>
                </a:solidFill>
              </a:rPr>
              <a:t>;clear A(A=0)</a:t>
            </a:r>
          </a:p>
          <a:p>
            <a:pPr marL="139697" indent="0">
              <a:buNone/>
            </a:pPr>
            <a:r>
              <a:rPr lang="en-US" sz="1200" dirty="0">
                <a:solidFill>
                  <a:schemeClr val="tx1"/>
                </a:solidFill>
              </a:rPr>
              <a:t>MOVC A,@</a:t>
            </a:r>
            <a:r>
              <a:rPr lang="en-US" sz="1200" dirty="0" smtClean="0">
                <a:solidFill>
                  <a:schemeClr val="tx1"/>
                </a:solidFill>
              </a:rPr>
              <a:t>A+DPTR	  </a:t>
            </a:r>
            <a:r>
              <a:rPr lang="en-US" sz="1200" dirty="0">
                <a:solidFill>
                  <a:schemeClr val="tx1"/>
                </a:solidFill>
              </a:rPr>
              <a:t>;get the next char</a:t>
            </a:r>
          </a:p>
          <a:p>
            <a:pPr marL="139697" indent="0">
              <a:buNone/>
            </a:pPr>
            <a:r>
              <a:rPr lang="en-US" sz="1200" dirty="0">
                <a:solidFill>
                  <a:schemeClr val="tx1"/>
                </a:solidFill>
              </a:rPr>
              <a:t>MOV  R2,A    </a:t>
            </a:r>
            <a:r>
              <a:rPr lang="en-US" sz="1200" dirty="0" smtClean="0">
                <a:solidFill>
                  <a:schemeClr val="tx1"/>
                </a:solidFill>
              </a:rPr>
              <a:t>	   </a:t>
            </a:r>
            <a:r>
              <a:rPr lang="en-US" sz="1200" dirty="0">
                <a:solidFill>
                  <a:schemeClr val="tx1"/>
                </a:solidFill>
              </a:rPr>
              <a:t>;save it in R2</a:t>
            </a:r>
          </a:p>
          <a:p>
            <a:pPr marL="139697" indent="0">
              <a:buNone/>
            </a:pPr>
            <a:r>
              <a:rPr lang="en-US" sz="1200" dirty="0">
                <a:solidFill>
                  <a:schemeClr val="tx1"/>
                </a:solidFill>
              </a:rPr>
              <a:t>Here:  SJMP HERE      </a:t>
            </a:r>
            <a:r>
              <a:rPr lang="en-US" sz="1200" dirty="0" smtClean="0">
                <a:solidFill>
                  <a:schemeClr val="tx1"/>
                </a:solidFill>
              </a:rPr>
              <a:t>	   </a:t>
            </a:r>
            <a:r>
              <a:rPr lang="en-US" sz="1200" dirty="0">
                <a:solidFill>
                  <a:schemeClr val="tx1"/>
                </a:solidFill>
              </a:rPr>
              <a:t>;stay here</a:t>
            </a:r>
          </a:p>
          <a:p>
            <a:pPr marL="139697" indent="0">
              <a:buNone/>
            </a:pPr>
            <a:r>
              <a:rPr lang="en-US" sz="1200" dirty="0" smtClean="0">
                <a:solidFill>
                  <a:schemeClr val="tx1"/>
                </a:solidFill>
              </a:rPr>
              <a:t>		   ;</a:t>
            </a:r>
            <a:r>
              <a:rPr lang="en-US" sz="1200" dirty="0">
                <a:solidFill>
                  <a:schemeClr val="tx1"/>
                </a:solidFill>
              </a:rPr>
              <a:t>Data is burned into code space starting at 200H</a:t>
            </a:r>
          </a:p>
          <a:p>
            <a:pPr marL="139697" indent="0">
              <a:buNone/>
            </a:pPr>
            <a:r>
              <a:rPr lang="en-US" sz="1200" dirty="0">
                <a:solidFill>
                  <a:schemeClr val="tx1"/>
                </a:solidFill>
              </a:rPr>
              <a:t>ORG  200H</a:t>
            </a:r>
          </a:p>
          <a:p>
            <a:pPr marL="139697" indent="0">
              <a:buNone/>
            </a:pPr>
            <a:r>
              <a:rPr lang="en-US" sz="1200" dirty="0">
                <a:solidFill>
                  <a:schemeClr val="tx1"/>
                </a:solidFill>
              </a:rPr>
              <a:t>MYDATA</a:t>
            </a:r>
            <a:r>
              <a:rPr lang="en-US" sz="1200" dirty="0" smtClean="0">
                <a:solidFill>
                  <a:schemeClr val="tx1"/>
                </a:solidFill>
              </a:rPr>
              <a:t>:  DB </a:t>
            </a:r>
            <a:r>
              <a:rPr lang="en-US" sz="1200" dirty="0">
                <a:solidFill>
                  <a:schemeClr val="tx1"/>
                </a:solidFill>
              </a:rPr>
              <a:t>“USA”</a:t>
            </a:r>
          </a:p>
          <a:p>
            <a:pPr marL="139697" indent="0">
              <a:buNone/>
            </a:pPr>
            <a:r>
              <a:rPr lang="en-US" sz="1200" dirty="0">
                <a:solidFill>
                  <a:schemeClr val="tx1"/>
                </a:solidFill>
              </a:rPr>
              <a:t>END             ;end of program</a:t>
            </a:r>
          </a:p>
        </p:txBody>
      </p:sp>
      <p:sp>
        <p:nvSpPr>
          <p:cNvPr id="4" name="Slide Number Placeholder 3"/>
          <p:cNvSpPr>
            <a:spLocks noGrp="1"/>
          </p:cNvSpPr>
          <p:nvPr>
            <p:ph type="sldNum" idx="12"/>
          </p:nvPr>
        </p:nvSpPr>
        <p:spPr/>
        <p:txBody>
          <a:bodyPr/>
          <a:lstStyle/>
          <a:p>
            <a:fld id="{00000000-1234-1234-1234-123412341234}" type="slidenum">
              <a:rPr lang="en" smtClean="0"/>
              <a:pPr/>
              <a:t>34</a:t>
            </a:fld>
            <a:endParaRPr lang="en"/>
          </a:p>
        </p:txBody>
      </p:sp>
      <p:pic>
        <p:nvPicPr>
          <p:cNvPr id="12" name="Picture 11"/>
          <p:cNvPicPr>
            <a:picLocks noChangeAspect="1"/>
          </p:cNvPicPr>
          <p:nvPr/>
        </p:nvPicPr>
        <p:blipFill rotWithShape="1">
          <a:blip r:embed="rId2"/>
          <a:srcRect l="3970" t="3089" r="9400" b="7316"/>
          <a:stretch/>
        </p:blipFill>
        <p:spPr>
          <a:xfrm>
            <a:off x="7742074" y="205483"/>
            <a:ext cx="1089061" cy="1006867"/>
          </a:xfrm>
          <a:prstGeom prst="rect">
            <a:avLst/>
          </a:prstGeom>
        </p:spPr>
      </p:pic>
    </p:spTree>
    <p:extLst>
      <p:ext uri="{BB962C8B-B14F-4D97-AF65-F5344CB8AC3E}">
        <p14:creationId xmlns:p14="http://schemas.microsoft.com/office/powerpoint/2010/main" val="1337228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b="1" dirty="0" smtClean="0">
                <a:solidFill>
                  <a:srgbClr val="C00000"/>
                </a:solidFill>
              </a:rPr>
              <a:t>BIT ADDRESSES FOR </a:t>
            </a:r>
            <a:endParaRPr lang="en-US" b="1" dirty="0">
              <a:solidFill>
                <a:srgbClr val="C00000"/>
              </a:solidFill>
            </a:endParaRPr>
          </a:p>
          <a:p>
            <a:r>
              <a:rPr lang="en-US" b="1" dirty="0" smtClean="0">
                <a:solidFill>
                  <a:srgbClr val="C00000"/>
                </a:solidFill>
              </a:rPr>
              <a:t>I/O and RAM</a:t>
            </a:r>
            <a:endParaRPr lang="en-US" b="1" dirty="0">
              <a:solidFill>
                <a:srgbClr val="C00000"/>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35</a:t>
            </a:fld>
            <a:endParaRPr lang="en"/>
          </a:p>
        </p:txBody>
      </p:sp>
    </p:spTree>
    <p:extLst>
      <p:ext uri="{BB962C8B-B14F-4D97-AF65-F5344CB8AC3E}">
        <p14:creationId xmlns:p14="http://schemas.microsoft.com/office/powerpoint/2010/main" val="2261337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ACCESSING </a:t>
            </a:r>
            <a:br>
              <a:rPr lang="en-US" dirty="0">
                <a:solidFill>
                  <a:srgbClr val="FF0000"/>
                </a:solidFill>
              </a:rPr>
            </a:br>
            <a:r>
              <a:rPr lang="en-US" dirty="0">
                <a:solidFill>
                  <a:srgbClr val="FF0000"/>
                </a:solidFill>
              </a:rPr>
              <a:t>MEMORY</a:t>
            </a:r>
            <a:br>
              <a:rPr lang="en-US" dirty="0">
                <a:solidFill>
                  <a:srgbClr val="FF0000"/>
                </a:solidFill>
              </a:rPr>
            </a:br>
            <a:r>
              <a:rPr lang="en-US" dirty="0">
                <a:solidFill>
                  <a:srgbClr val="FF0000"/>
                </a:solidFill>
              </a:rPr>
              <a:t>RAM Locations </a:t>
            </a:r>
            <a:br>
              <a:rPr lang="en-US" dirty="0">
                <a:solidFill>
                  <a:srgbClr val="FF0000"/>
                </a:solidFill>
              </a:rPr>
            </a:br>
            <a:r>
              <a:rPr lang="en-US" dirty="0">
                <a:solidFill>
                  <a:srgbClr val="FF0000"/>
                </a:solidFill>
              </a:rPr>
              <a:t>30 – 7FH as </a:t>
            </a:r>
            <a:br>
              <a:rPr lang="en-US" dirty="0">
                <a:solidFill>
                  <a:srgbClr val="FF0000"/>
                </a:solidFill>
              </a:rPr>
            </a:br>
            <a:r>
              <a:rPr lang="en-US" dirty="0">
                <a:solidFill>
                  <a:srgbClr val="FF0000"/>
                </a:solidFill>
              </a:rPr>
              <a:t>Scratch Pad</a:t>
            </a:r>
          </a:p>
        </p:txBody>
      </p:sp>
      <p:sp>
        <p:nvSpPr>
          <p:cNvPr id="3" name="Text Placeholder 2"/>
          <p:cNvSpPr>
            <a:spLocks noGrp="1"/>
          </p:cNvSpPr>
          <p:nvPr>
            <p:ph type="body" idx="1"/>
          </p:nvPr>
        </p:nvSpPr>
        <p:spPr>
          <a:xfrm>
            <a:off x="2702575" y="277549"/>
            <a:ext cx="6402910" cy="4612950"/>
          </a:xfrm>
        </p:spPr>
        <p:txBody>
          <a:bodyPr/>
          <a:lstStyle/>
          <a:p>
            <a:pPr>
              <a:buClrTx/>
              <a:buFont typeface="Wingdings" panose="05000000000000000000" pitchFamily="2" charset="2"/>
              <a:buChar char="Ø"/>
            </a:pPr>
            <a:r>
              <a:rPr lang="en-US" dirty="0">
                <a:solidFill>
                  <a:schemeClr val="tx1"/>
                </a:solidFill>
              </a:rPr>
              <a:t>In many applications we use RAM </a:t>
            </a:r>
            <a:r>
              <a:rPr lang="en-US" dirty="0" smtClean="0">
                <a:solidFill>
                  <a:schemeClr val="tx1"/>
                </a:solidFill>
              </a:rPr>
              <a:t>locations </a:t>
            </a:r>
            <a:r>
              <a:rPr lang="en-US" dirty="0">
                <a:solidFill>
                  <a:schemeClr val="tx1"/>
                </a:solidFill>
              </a:rPr>
              <a:t>30 – 7FH as scratch </a:t>
            </a:r>
            <a:r>
              <a:rPr lang="en-US" dirty="0" smtClean="0">
                <a:solidFill>
                  <a:schemeClr val="tx1"/>
                </a:solidFill>
              </a:rPr>
              <a:t>pad</a:t>
            </a:r>
          </a:p>
          <a:p>
            <a:pPr>
              <a:buClrTx/>
              <a:buFont typeface="Wingdings" panose="05000000000000000000" pitchFamily="2" charset="2"/>
              <a:buChar char="Ø"/>
            </a:pPr>
            <a:r>
              <a:rPr lang="en-US" dirty="0" smtClean="0">
                <a:solidFill>
                  <a:schemeClr val="tx1"/>
                </a:solidFill>
              </a:rPr>
              <a:t> </a:t>
            </a:r>
            <a:r>
              <a:rPr lang="en-US" dirty="0">
                <a:solidFill>
                  <a:schemeClr val="tx1"/>
                </a:solidFill>
              </a:rPr>
              <a:t>We use R0 – R7 of bank 0 </a:t>
            </a:r>
          </a:p>
          <a:p>
            <a:pPr>
              <a:buClrTx/>
              <a:buFont typeface="Wingdings" panose="05000000000000000000" pitchFamily="2" charset="2"/>
              <a:buChar char="Ø"/>
            </a:pPr>
            <a:r>
              <a:rPr lang="en-US" dirty="0" smtClean="0">
                <a:solidFill>
                  <a:schemeClr val="tx1"/>
                </a:solidFill>
              </a:rPr>
              <a:t> </a:t>
            </a:r>
            <a:r>
              <a:rPr lang="en-US" dirty="0">
                <a:solidFill>
                  <a:schemeClr val="tx1"/>
                </a:solidFill>
              </a:rPr>
              <a:t>Leave addresses </a:t>
            </a:r>
            <a:r>
              <a:rPr lang="en-US" dirty="0" smtClean="0">
                <a:solidFill>
                  <a:schemeClr val="tx1"/>
                </a:solidFill>
              </a:rPr>
              <a:t>08 </a:t>
            </a:r>
            <a:r>
              <a:rPr lang="en-US" dirty="0">
                <a:solidFill>
                  <a:schemeClr val="tx1"/>
                </a:solidFill>
              </a:rPr>
              <a:t>– 1FH for stack usage</a:t>
            </a:r>
          </a:p>
          <a:p>
            <a:pPr>
              <a:buClrTx/>
              <a:buFont typeface="Wingdings" panose="05000000000000000000" pitchFamily="2" charset="2"/>
              <a:buChar char="Ø"/>
            </a:pPr>
            <a:r>
              <a:rPr lang="en-US" dirty="0" smtClean="0">
                <a:solidFill>
                  <a:schemeClr val="tx1"/>
                </a:solidFill>
              </a:rPr>
              <a:t> </a:t>
            </a:r>
            <a:r>
              <a:rPr lang="en-US" dirty="0">
                <a:solidFill>
                  <a:schemeClr val="tx1"/>
                </a:solidFill>
              </a:rPr>
              <a:t>If we need </a:t>
            </a:r>
            <a:r>
              <a:rPr lang="en-US" dirty="0" smtClean="0">
                <a:solidFill>
                  <a:schemeClr val="tx1"/>
                </a:solidFill>
              </a:rPr>
              <a:t>more </a:t>
            </a:r>
            <a:r>
              <a:rPr lang="en-US" dirty="0">
                <a:solidFill>
                  <a:schemeClr val="tx1"/>
                </a:solidFill>
              </a:rPr>
              <a:t>registers, we simply use RAM locations 30 – 7FH</a:t>
            </a:r>
          </a:p>
          <a:p>
            <a:pPr marL="139697" indent="0">
              <a:lnSpc>
                <a:spcPct val="150000"/>
              </a:lnSpc>
              <a:buClrTx/>
              <a:buNone/>
            </a:pPr>
            <a:r>
              <a:rPr lang="en-US" dirty="0" smtClean="0">
                <a:solidFill>
                  <a:schemeClr val="tx1"/>
                </a:solidFill>
              </a:rPr>
              <a:t>Write </a:t>
            </a:r>
            <a:r>
              <a:rPr lang="en-US" dirty="0">
                <a:solidFill>
                  <a:schemeClr val="tx1"/>
                </a:solidFill>
              </a:rPr>
              <a:t>a program to toggle P1 a total of 200 times. Use RAM </a:t>
            </a:r>
            <a:r>
              <a:rPr lang="en-US" dirty="0" smtClean="0">
                <a:solidFill>
                  <a:schemeClr val="tx1"/>
                </a:solidFill>
              </a:rPr>
              <a:t>location </a:t>
            </a:r>
            <a:r>
              <a:rPr lang="en-US" dirty="0">
                <a:solidFill>
                  <a:schemeClr val="tx1"/>
                </a:solidFill>
              </a:rPr>
              <a:t>32H to hold your counter value instead of registers R0 </a:t>
            </a:r>
            <a:r>
              <a:rPr lang="en-US" dirty="0" smtClean="0">
                <a:solidFill>
                  <a:schemeClr val="tx1"/>
                </a:solidFill>
              </a:rPr>
              <a:t>–R7</a:t>
            </a:r>
            <a:endParaRPr lang="en-US" dirty="0">
              <a:solidFill>
                <a:schemeClr val="tx1"/>
              </a:solidFill>
            </a:endParaRPr>
          </a:p>
          <a:p>
            <a:pPr marL="139697" indent="0">
              <a:lnSpc>
                <a:spcPct val="150000"/>
              </a:lnSpc>
              <a:buClrTx/>
              <a:buNone/>
            </a:pPr>
            <a:r>
              <a:rPr lang="en-US" dirty="0">
                <a:solidFill>
                  <a:schemeClr val="tx1"/>
                </a:solidFill>
              </a:rPr>
              <a:t>Solution:</a:t>
            </a:r>
          </a:p>
          <a:p>
            <a:pPr marL="139697" indent="0">
              <a:buClrTx/>
              <a:buNone/>
            </a:pPr>
            <a:r>
              <a:rPr lang="en-US" dirty="0" smtClean="0">
                <a:solidFill>
                  <a:schemeClr val="tx1"/>
                </a:solidFill>
              </a:rPr>
              <a:t>	MOV </a:t>
            </a:r>
            <a:r>
              <a:rPr lang="en-US" dirty="0">
                <a:solidFill>
                  <a:schemeClr val="tx1"/>
                </a:solidFill>
              </a:rPr>
              <a:t>P1,#55H  </a:t>
            </a:r>
            <a:r>
              <a:rPr lang="en-US" dirty="0" smtClean="0">
                <a:solidFill>
                  <a:schemeClr val="tx1"/>
                </a:solidFill>
              </a:rPr>
              <a:t>	 </a:t>
            </a:r>
            <a:r>
              <a:rPr lang="en-US" dirty="0">
                <a:solidFill>
                  <a:schemeClr val="tx1"/>
                </a:solidFill>
              </a:rPr>
              <a:t>;P1=55H</a:t>
            </a:r>
          </a:p>
          <a:p>
            <a:pPr marL="139697" indent="0">
              <a:buClrTx/>
              <a:buNone/>
            </a:pPr>
            <a:r>
              <a:rPr lang="en-US" dirty="0" smtClean="0">
                <a:solidFill>
                  <a:schemeClr val="tx1"/>
                </a:solidFill>
              </a:rPr>
              <a:t>	MOV </a:t>
            </a:r>
            <a:r>
              <a:rPr lang="en-US" dirty="0">
                <a:solidFill>
                  <a:schemeClr val="tx1"/>
                </a:solidFill>
              </a:rPr>
              <a:t>32H,#200 </a:t>
            </a:r>
            <a:r>
              <a:rPr lang="en-US" dirty="0" smtClean="0">
                <a:solidFill>
                  <a:schemeClr val="tx1"/>
                </a:solidFill>
              </a:rPr>
              <a:t>	 </a:t>
            </a:r>
            <a:r>
              <a:rPr lang="en-US" dirty="0">
                <a:solidFill>
                  <a:schemeClr val="tx1"/>
                </a:solidFill>
              </a:rPr>
              <a:t>;load counter value </a:t>
            </a:r>
            <a:r>
              <a:rPr lang="en-US" dirty="0" smtClean="0">
                <a:solidFill>
                  <a:schemeClr val="tx1"/>
                </a:solidFill>
              </a:rPr>
              <a:t>into </a:t>
            </a:r>
            <a:r>
              <a:rPr lang="en-US" dirty="0">
                <a:solidFill>
                  <a:schemeClr val="tx1"/>
                </a:solidFill>
              </a:rPr>
              <a:t>RAM </a:t>
            </a:r>
            <a:r>
              <a:rPr lang="en-US" dirty="0" err="1">
                <a:solidFill>
                  <a:schemeClr val="tx1"/>
                </a:solidFill>
              </a:rPr>
              <a:t>loc</a:t>
            </a:r>
            <a:r>
              <a:rPr lang="en-US" dirty="0">
                <a:solidFill>
                  <a:schemeClr val="tx1"/>
                </a:solidFill>
              </a:rPr>
              <a:t> 32H</a:t>
            </a:r>
          </a:p>
          <a:p>
            <a:pPr marL="139697" indent="0">
              <a:buClrTx/>
              <a:buNone/>
            </a:pPr>
            <a:r>
              <a:rPr lang="en-US" dirty="0" smtClean="0">
                <a:solidFill>
                  <a:schemeClr val="tx1"/>
                </a:solidFill>
              </a:rPr>
              <a:t>LOP1:      </a:t>
            </a:r>
            <a:r>
              <a:rPr lang="en-US" dirty="0">
                <a:solidFill>
                  <a:schemeClr val="tx1"/>
                </a:solidFill>
              </a:rPr>
              <a:t>CPL P1 </a:t>
            </a:r>
            <a:r>
              <a:rPr lang="en-US" dirty="0" smtClean="0">
                <a:solidFill>
                  <a:schemeClr val="tx1"/>
                </a:solidFill>
              </a:rPr>
              <a:t>		;</a:t>
            </a:r>
            <a:r>
              <a:rPr lang="en-US" dirty="0">
                <a:solidFill>
                  <a:schemeClr val="tx1"/>
                </a:solidFill>
              </a:rPr>
              <a:t>toggle P1</a:t>
            </a:r>
          </a:p>
          <a:p>
            <a:pPr marL="139697" indent="0">
              <a:buClrTx/>
              <a:buNone/>
            </a:pPr>
            <a:r>
              <a:rPr lang="en-US" dirty="0" smtClean="0">
                <a:solidFill>
                  <a:schemeClr val="tx1"/>
                </a:solidFill>
              </a:rPr>
              <a:t>	ACALL  </a:t>
            </a:r>
            <a:r>
              <a:rPr lang="en-US" dirty="0">
                <a:solidFill>
                  <a:schemeClr val="tx1"/>
                </a:solidFill>
              </a:rPr>
              <a:t>DELAY</a:t>
            </a:r>
          </a:p>
          <a:p>
            <a:pPr marL="139697" indent="0">
              <a:buClrTx/>
              <a:buNone/>
            </a:pPr>
            <a:r>
              <a:rPr lang="en-US" dirty="0" smtClean="0">
                <a:solidFill>
                  <a:schemeClr val="tx1"/>
                </a:solidFill>
              </a:rPr>
              <a:t>	DJNZ </a:t>
            </a:r>
            <a:r>
              <a:rPr lang="en-US" dirty="0">
                <a:solidFill>
                  <a:schemeClr val="tx1"/>
                </a:solidFill>
              </a:rPr>
              <a:t>32H,LOP1  ;repeat 200 </a:t>
            </a:r>
            <a:r>
              <a:rPr lang="en-US" dirty="0" smtClean="0">
                <a:solidFill>
                  <a:schemeClr val="tx1"/>
                </a:solidFill>
              </a:rPr>
              <a:t>times</a:t>
            </a: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36</a:t>
            </a:fld>
            <a:endParaRPr lang="en"/>
          </a:p>
        </p:txBody>
      </p:sp>
    </p:spTree>
    <p:extLst>
      <p:ext uri="{BB962C8B-B14F-4D97-AF65-F5344CB8AC3E}">
        <p14:creationId xmlns:p14="http://schemas.microsoft.com/office/powerpoint/2010/main" val="3608699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BIT</a:t>
            </a:r>
            <a:br>
              <a:rPr lang="en-US" dirty="0">
                <a:solidFill>
                  <a:srgbClr val="FF0000"/>
                </a:solidFill>
              </a:rPr>
            </a:br>
            <a:r>
              <a:rPr lang="en-US" dirty="0">
                <a:solidFill>
                  <a:srgbClr val="FF0000"/>
                </a:solidFill>
              </a:rPr>
              <a:t>ADDRESSES</a:t>
            </a:r>
          </a:p>
        </p:txBody>
      </p:sp>
      <p:sp>
        <p:nvSpPr>
          <p:cNvPr id="3" name="Text Placeholder 2"/>
          <p:cNvSpPr>
            <a:spLocks noGrp="1"/>
          </p:cNvSpPr>
          <p:nvPr>
            <p:ph type="body" idx="1"/>
          </p:nvPr>
        </p:nvSpPr>
        <p:spPr>
          <a:xfrm>
            <a:off x="2782400" y="0"/>
            <a:ext cx="5596200" cy="4941870"/>
          </a:xfrm>
        </p:spPr>
        <p:txBody>
          <a:bodyPr/>
          <a:lstStyle/>
          <a:p>
            <a:pPr>
              <a:buClr>
                <a:srgbClr val="C00000"/>
              </a:buClr>
              <a:buFont typeface="Wingdings" panose="05000000000000000000" pitchFamily="2" charset="2"/>
              <a:buChar char="§"/>
            </a:pPr>
            <a:r>
              <a:rPr lang="en-US" sz="1800" dirty="0">
                <a:solidFill>
                  <a:schemeClr val="tx1"/>
                </a:solidFill>
              </a:rPr>
              <a:t>Many microprocessors allow </a:t>
            </a:r>
            <a:r>
              <a:rPr lang="en-US" sz="1800" dirty="0" smtClean="0">
                <a:solidFill>
                  <a:schemeClr val="tx1"/>
                </a:solidFill>
              </a:rPr>
              <a:t>program to </a:t>
            </a:r>
            <a:r>
              <a:rPr lang="en-US" sz="1800" dirty="0">
                <a:solidFill>
                  <a:schemeClr val="tx1"/>
                </a:solidFill>
              </a:rPr>
              <a:t>access registers and I/O ports </a:t>
            </a:r>
            <a:r>
              <a:rPr lang="en-US" sz="1800" dirty="0" smtClean="0">
                <a:solidFill>
                  <a:schemeClr val="tx1"/>
                </a:solidFill>
              </a:rPr>
              <a:t>in byte </a:t>
            </a:r>
            <a:r>
              <a:rPr lang="en-US" sz="1800" dirty="0">
                <a:solidFill>
                  <a:schemeClr val="tx1"/>
                </a:solidFill>
              </a:rPr>
              <a:t>size only</a:t>
            </a:r>
          </a:p>
          <a:p>
            <a:pPr lvl="1">
              <a:buClr>
                <a:srgbClr val="C00000"/>
              </a:buClr>
              <a:buFont typeface="Wingdings" panose="05000000000000000000" pitchFamily="2" charset="2"/>
              <a:buChar char="§"/>
            </a:pPr>
            <a:r>
              <a:rPr lang="en-US" sz="1800" dirty="0" smtClean="0">
                <a:solidFill>
                  <a:schemeClr val="tx1"/>
                </a:solidFill>
              </a:rPr>
              <a:t>However</a:t>
            </a:r>
            <a:r>
              <a:rPr lang="en-US" sz="1800" dirty="0">
                <a:solidFill>
                  <a:schemeClr val="tx1"/>
                </a:solidFill>
              </a:rPr>
              <a:t>, in many applications we need </a:t>
            </a:r>
            <a:r>
              <a:rPr lang="en-US" sz="1800" dirty="0" smtClean="0">
                <a:solidFill>
                  <a:schemeClr val="tx1"/>
                </a:solidFill>
              </a:rPr>
              <a:t>to check </a:t>
            </a:r>
            <a:r>
              <a:rPr lang="en-US" sz="1800" dirty="0">
                <a:solidFill>
                  <a:schemeClr val="tx1"/>
                </a:solidFill>
              </a:rPr>
              <a:t>a single bit</a:t>
            </a:r>
          </a:p>
          <a:p>
            <a:pPr>
              <a:buClr>
                <a:srgbClr val="C00000"/>
              </a:buClr>
              <a:buFont typeface="Wingdings" panose="05000000000000000000" pitchFamily="2" charset="2"/>
              <a:buChar char="§"/>
            </a:pPr>
            <a:r>
              <a:rPr lang="en-US" sz="1800" dirty="0" smtClean="0">
                <a:solidFill>
                  <a:schemeClr val="tx1"/>
                </a:solidFill>
              </a:rPr>
              <a:t>One </a:t>
            </a:r>
            <a:r>
              <a:rPr lang="en-US" sz="1800" dirty="0">
                <a:solidFill>
                  <a:schemeClr val="tx1"/>
                </a:solidFill>
              </a:rPr>
              <a:t>unique and powerful feature </a:t>
            </a:r>
            <a:r>
              <a:rPr lang="en-US" sz="1800" dirty="0" smtClean="0">
                <a:solidFill>
                  <a:schemeClr val="tx1"/>
                </a:solidFill>
              </a:rPr>
              <a:t>of the </a:t>
            </a:r>
            <a:r>
              <a:rPr lang="en-US" sz="1800" dirty="0">
                <a:solidFill>
                  <a:schemeClr val="tx1"/>
                </a:solidFill>
              </a:rPr>
              <a:t>8051 is single-bit operation</a:t>
            </a:r>
          </a:p>
          <a:p>
            <a:pPr lvl="1" algn="just">
              <a:buClr>
                <a:srgbClr val="C00000"/>
              </a:buClr>
              <a:buFont typeface="Wingdings" panose="05000000000000000000" pitchFamily="2" charset="2"/>
              <a:buChar char="§"/>
            </a:pPr>
            <a:r>
              <a:rPr lang="en-US" sz="1800" dirty="0">
                <a:solidFill>
                  <a:schemeClr val="tx1"/>
                </a:solidFill>
              </a:rPr>
              <a:t>It is registers, RAM, and I/O ports that need to be bit-addressable</a:t>
            </a:r>
          </a:p>
          <a:p>
            <a:pPr lvl="1" algn="just">
              <a:buClr>
                <a:srgbClr val="C00000"/>
              </a:buClr>
              <a:buFont typeface="Wingdings" panose="05000000000000000000" pitchFamily="2" charset="2"/>
              <a:buChar char="§"/>
            </a:pPr>
            <a:r>
              <a:rPr lang="en-US" sz="1800" dirty="0" smtClean="0">
                <a:solidFill>
                  <a:schemeClr val="tx1"/>
                </a:solidFill>
              </a:rPr>
              <a:t>Single-bit </a:t>
            </a:r>
            <a:r>
              <a:rPr lang="en-US" sz="1800" dirty="0">
                <a:solidFill>
                  <a:schemeClr val="tx1"/>
                </a:solidFill>
              </a:rPr>
              <a:t>instructions allow </a:t>
            </a:r>
            <a:r>
              <a:rPr lang="en-US" sz="1800" dirty="0" smtClean="0">
                <a:solidFill>
                  <a:schemeClr val="tx1"/>
                </a:solidFill>
              </a:rPr>
              <a:t>the programmer </a:t>
            </a:r>
            <a:r>
              <a:rPr lang="en-US" sz="1800" dirty="0">
                <a:solidFill>
                  <a:schemeClr val="tx1"/>
                </a:solidFill>
              </a:rPr>
              <a:t>to </a:t>
            </a:r>
            <a:r>
              <a:rPr lang="en-US" sz="1800" dirty="0">
                <a:solidFill>
                  <a:srgbClr val="FF0000"/>
                </a:solidFill>
              </a:rPr>
              <a:t>set, clear, move, </a:t>
            </a:r>
            <a:r>
              <a:rPr lang="en-US" sz="1800" dirty="0" smtClean="0">
                <a:solidFill>
                  <a:srgbClr val="FF0000"/>
                </a:solidFill>
              </a:rPr>
              <a:t>and complement </a:t>
            </a:r>
            <a:r>
              <a:rPr lang="en-US" sz="1800" dirty="0">
                <a:solidFill>
                  <a:srgbClr val="FF0000"/>
                </a:solidFill>
              </a:rPr>
              <a:t>individual bits of a port</a:t>
            </a:r>
            <a:r>
              <a:rPr lang="en-US" sz="1800" dirty="0" smtClean="0">
                <a:solidFill>
                  <a:srgbClr val="FF0000"/>
                </a:solidFill>
              </a:rPr>
              <a:t>, memory</a:t>
            </a:r>
            <a:r>
              <a:rPr lang="en-US" sz="1800" dirty="0">
                <a:solidFill>
                  <a:srgbClr val="FF0000"/>
                </a:solidFill>
              </a:rPr>
              <a:t>, or register</a:t>
            </a:r>
          </a:p>
          <a:p>
            <a:pPr lvl="1" algn="just">
              <a:buClr>
                <a:srgbClr val="C00000"/>
              </a:buClr>
              <a:buFont typeface="Wingdings" panose="05000000000000000000" pitchFamily="2" charset="2"/>
              <a:buChar char="§"/>
            </a:pPr>
            <a:r>
              <a:rPr lang="en-US" sz="1800" dirty="0" smtClean="0">
                <a:solidFill>
                  <a:srgbClr val="FF0000"/>
                </a:solidFill>
              </a:rPr>
              <a:t>ROM</a:t>
            </a:r>
            <a:r>
              <a:rPr lang="en-US" sz="1800" dirty="0">
                <a:solidFill>
                  <a:srgbClr val="FF0000"/>
                </a:solidFill>
              </a:rPr>
              <a:t>,</a:t>
            </a:r>
            <a:r>
              <a:rPr lang="en-US" sz="1800" dirty="0">
                <a:solidFill>
                  <a:schemeClr val="tx1"/>
                </a:solidFill>
              </a:rPr>
              <a:t> holding program code for execution, </a:t>
            </a:r>
            <a:r>
              <a:rPr lang="en-US" sz="1800" dirty="0" smtClean="0">
                <a:solidFill>
                  <a:schemeClr val="tx1"/>
                </a:solidFill>
              </a:rPr>
              <a:t>is </a:t>
            </a:r>
            <a:r>
              <a:rPr lang="en-US" sz="1800" dirty="0" smtClean="0">
                <a:solidFill>
                  <a:srgbClr val="FF0000"/>
                </a:solidFill>
              </a:rPr>
              <a:t>not </a:t>
            </a:r>
            <a:r>
              <a:rPr lang="en-US" sz="1800" dirty="0">
                <a:solidFill>
                  <a:srgbClr val="FF0000"/>
                </a:solidFill>
              </a:rPr>
              <a:t>bit-addressable</a:t>
            </a:r>
          </a:p>
        </p:txBody>
      </p:sp>
      <p:sp>
        <p:nvSpPr>
          <p:cNvPr id="4" name="Slide Number Placeholder 3"/>
          <p:cNvSpPr>
            <a:spLocks noGrp="1"/>
          </p:cNvSpPr>
          <p:nvPr>
            <p:ph type="sldNum" idx="12"/>
          </p:nvPr>
        </p:nvSpPr>
        <p:spPr/>
        <p:txBody>
          <a:bodyPr/>
          <a:lstStyle/>
          <a:p>
            <a:fld id="{00000000-1234-1234-1234-123412341234}" type="slidenum">
              <a:rPr lang="en" smtClean="0"/>
              <a:pPr/>
              <a:t>37</a:t>
            </a:fld>
            <a:endParaRPr lang="en"/>
          </a:p>
        </p:txBody>
      </p:sp>
    </p:spTree>
    <p:extLst>
      <p:ext uri="{BB962C8B-B14F-4D97-AF65-F5344CB8AC3E}">
        <p14:creationId xmlns:p14="http://schemas.microsoft.com/office/powerpoint/2010/main" val="1900507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BIT</a:t>
            </a:r>
            <a:br>
              <a:rPr lang="en-US" dirty="0">
                <a:solidFill>
                  <a:srgbClr val="FF0000"/>
                </a:solidFill>
              </a:rPr>
            </a:br>
            <a:r>
              <a:rPr lang="en-US" dirty="0">
                <a:solidFill>
                  <a:srgbClr val="FF0000"/>
                </a:solidFill>
              </a:rPr>
              <a:t>ADDRESSES</a:t>
            </a:r>
            <a:br>
              <a:rPr lang="en-US" dirty="0">
                <a:solidFill>
                  <a:srgbClr val="FF0000"/>
                </a:solidFill>
              </a:rPr>
            </a:br>
            <a:r>
              <a:rPr lang="en-US" dirty="0">
                <a:solidFill>
                  <a:srgbClr val="FF0000"/>
                </a:solidFill>
              </a:rPr>
              <a:t>Bit-</a:t>
            </a:r>
            <a:br>
              <a:rPr lang="en-US" dirty="0">
                <a:solidFill>
                  <a:srgbClr val="FF0000"/>
                </a:solidFill>
              </a:rPr>
            </a:br>
            <a:r>
              <a:rPr lang="en-US" dirty="0">
                <a:solidFill>
                  <a:srgbClr val="FF0000"/>
                </a:solidFill>
              </a:rPr>
              <a:t>Addressable</a:t>
            </a:r>
            <a:br>
              <a:rPr lang="en-US" dirty="0">
                <a:solidFill>
                  <a:srgbClr val="FF0000"/>
                </a:solidFill>
              </a:rPr>
            </a:br>
            <a:r>
              <a:rPr lang="en-US" dirty="0">
                <a:solidFill>
                  <a:srgbClr val="FF0000"/>
                </a:solidFill>
              </a:rPr>
              <a:t>RAM</a:t>
            </a:r>
          </a:p>
        </p:txBody>
      </p:sp>
      <p:sp>
        <p:nvSpPr>
          <p:cNvPr id="3" name="Text Placeholder 2"/>
          <p:cNvSpPr>
            <a:spLocks noGrp="1"/>
          </p:cNvSpPr>
          <p:nvPr>
            <p:ph type="body" idx="1"/>
          </p:nvPr>
        </p:nvSpPr>
        <p:spPr>
          <a:xfrm>
            <a:off x="2833770" y="-1"/>
            <a:ext cx="6310229" cy="4749851"/>
          </a:xfrm>
        </p:spPr>
        <p:txBody>
          <a:bodyPr/>
          <a:lstStyle/>
          <a:p>
            <a:pPr>
              <a:buClr>
                <a:srgbClr val="C00000"/>
              </a:buClr>
              <a:buFont typeface="Wingdings" panose="05000000000000000000" pitchFamily="2" charset="2"/>
              <a:buChar char="§"/>
            </a:pPr>
            <a:r>
              <a:rPr lang="en-US" sz="1800" dirty="0"/>
              <a:t>The bit-addressable RAM location </a:t>
            </a:r>
            <a:r>
              <a:rPr lang="en-US" sz="1800" dirty="0" smtClean="0"/>
              <a:t>are 20H </a:t>
            </a:r>
            <a:r>
              <a:rPr lang="en-US" sz="1800" dirty="0"/>
              <a:t>to 2FH</a:t>
            </a:r>
          </a:p>
          <a:p>
            <a:pPr lvl="1">
              <a:buClr>
                <a:srgbClr val="C00000"/>
              </a:buClr>
              <a:buFont typeface="Wingdings" panose="05000000000000000000" pitchFamily="2" charset="2"/>
              <a:buChar char="§"/>
            </a:pPr>
            <a:r>
              <a:rPr lang="en-US" sz="1800" dirty="0" smtClean="0"/>
              <a:t>These </a:t>
            </a:r>
            <a:r>
              <a:rPr lang="en-US" sz="1800" dirty="0"/>
              <a:t>16 bytes provide 128 bits of </a:t>
            </a:r>
            <a:r>
              <a:rPr lang="en-US" sz="1800" dirty="0" smtClean="0"/>
              <a:t>RAM bit-addressability</a:t>
            </a:r>
            <a:r>
              <a:rPr lang="en-US" sz="1800" dirty="0"/>
              <a:t>, since 16 × 8 = 128</a:t>
            </a:r>
          </a:p>
          <a:p>
            <a:pPr lvl="1">
              <a:buClr>
                <a:srgbClr val="C00000"/>
              </a:buClr>
              <a:buFont typeface="Wingdings" panose="05000000000000000000" pitchFamily="2" charset="2"/>
              <a:buChar char="§"/>
            </a:pPr>
            <a:r>
              <a:rPr lang="en-US" sz="1800" dirty="0" smtClean="0"/>
              <a:t>0 </a:t>
            </a:r>
            <a:r>
              <a:rPr lang="en-US" sz="1800" dirty="0"/>
              <a:t>to 127 (in decimal) or 00 to 7FH</a:t>
            </a:r>
          </a:p>
          <a:p>
            <a:pPr lvl="1">
              <a:buClr>
                <a:srgbClr val="C00000"/>
              </a:buClr>
              <a:buFont typeface="Wingdings" panose="05000000000000000000" pitchFamily="2" charset="2"/>
              <a:buChar char="§"/>
            </a:pPr>
            <a:r>
              <a:rPr lang="en-US" sz="1800" dirty="0" smtClean="0"/>
              <a:t>The </a:t>
            </a:r>
            <a:r>
              <a:rPr lang="en-US" sz="1800" dirty="0"/>
              <a:t>first byte of internal RAM location </a:t>
            </a:r>
            <a:r>
              <a:rPr lang="en-US" sz="1800" dirty="0" smtClean="0"/>
              <a:t>20H has </a:t>
            </a:r>
            <a:r>
              <a:rPr lang="en-US" sz="1800" dirty="0"/>
              <a:t>bit address 0 to 7H</a:t>
            </a:r>
          </a:p>
          <a:p>
            <a:pPr>
              <a:buClr>
                <a:srgbClr val="C00000"/>
              </a:buClr>
              <a:buFont typeface="Wingdings" panose="05000000000000000000" pitchFamily="2" charset="2"/>
              <a:buChar char="§"/>
            </a:pPr>
            <a:r>
              <a:rPr lang="en-US" sz="1800" dirty="0" smtClean="0"/>
              <a:t>The </a:t>
            </a:r>
            <a:r>
              <a:rPr lang="en-US" sz="1800" dirty="0"/>
              <a:t>last byte of 2FH has bit address </a:t>
            </a:r>
            <a:r>
              <a:rPr lang="en-US" sz="1800" dirty="0" smtClean="0"/>
              <a:t>78H to </a:t>
            </a:r>
            <a:r>
              <a:rPr lang="en-US" sz="1800" dirty="0"/>
              <a:t>7FH</a:t>
            </a:r>
          </a:p>
          <a:p>
            <a:pPr lvl="1">
              <a:buClr>
                <a:srgbClr val="C00000"/>
              </a:buClr>
              <a:buFont typeface="Wingdings" panose="05000000000000000000" pitchFamily="2" charset="2"/>
              <a:buChar char="§"/>
            </a:pPr>
            <a:r>
              <a:rPr lang="en-US" sz="1800" dirty="0" smtClean="0"/>
              <a:t> </a:t>
            </a:r>
            <a:r>
              <a:rPr lang="en-US" sz="1800" dirty="0"/>
              <a:t>Internal RAM locations 20-2FH </a:t>
            </a:r>
            <a:r>
              <a:rPr lang="en-US" sz="1800" dirty="0" smtClean="0"/>
              <a:t>are both </a:t>
            </a:r>
            <a:r>
              <a:rPr lang="en-US" sz="1800" dirty="0"/>
              <a:t>byte-addressable and </a:t>
            </a:r>
            <a:r>
              <a:rPr lang="en-US" sz="1800" dirty="0" smtClean="0"/>
              <a:t>bit addressable</a:t>
            </a:r>
            <a:endParaRPr lang="en-US" sz="1800" dirty="0"/>
          </a:p>
          <a:p>
            <a:pPr lvl="1">
              <a:buClr>
                <a:srgbClr val="C00000"/>
              </a:buClr>
              <a:buFont typeface="Wingdings" panose="05000000000000000000" pitchFamily="2" charset="2"/>
              <a:buChar char="§"/>
            </a:pPr>
            <a:r>
              <a:rPr lang="en-US" sz="1800" dirty="0" smtClean="0"/>
              <a:t> </a:t>
            </a:r>
            <a:r>
              <a:rPr lang="en-US" sz="1800" dirty="0"/>
              <a:t>Bit address 00-7FH belong to RAM </a:t>
            </a:r>
            <a:r>
              <a:rPr lang="en-US" sz="1800" dirty="0" smtClean="0"/>
              <a:t>byte addresses </a:t>
            </a:r>
            <a:r>
              <a:rPr lang="en-US" sz="1800" dirty="0"/>
              <a:t>20-2FH</a:t>
            </a:r>
          </a:p>
          <a:p>
            <a:pPr lvl="1">
              <a:buClr>
                <a:srgbClr val="C00000"/>
              </a:buClr>
              <a:buFont typeface="Wingdings" panose="05000000000000000000" pitchFamily="2" charset="2"/>
              <a:buChar char="§"/>
            </a:pPr>
            <a:r>
              <a:rPr lang="en-US" sz="1800" dirty="0" smtClean="0"/>
              <a:t> </a:t>
            </a:r>
            <a:r>
              <a:rPr lang="en-US" sz="1800" dirty="0"/>
              <a:t>Bit address 80-F7H belong to SFR </a:t>
            </a:r>
            <a:r>
              <a:rPr lang="en-US" sz="1800" dirty="0" smtClean="0"/>
              <a:t>P0, P1</a:t>
            </a:r>
            <a:r>
              <a:rPr lang="en-US" sz="1800" dirty="0"/>
              <a:t>, </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38</a:t>
            </a:fld>
            <a:endParaRPr lang="en"/>
          </a:p>
        </p:txBody>
      </p:sp>
    </p:spTree>
    <p:extLst>
      <p:ext uri="{BB962C8B-B14F-4D97-AF65-F5344CB8AC3E}">
        <p14:creationId xmlns:p14="http://schemas.microsoft.com/office/powerpoint/2010/main" val="3757765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BIT</a:t>
            </a:r>
            <a:br>
              <a:rPr lang="en-US" dirty="0">
                <a:solidFill>
                  <a:srgbClr val="FF0000"/>
                </a:solidFill>
              </a:rPr>
            </a:br>
            <a:r>
              <a:rPr lang="en-US" dirty="0">
                <a:solidFill>
                  <a:srgbClr val="FF0000"/>
                </a:solidFill>
              </a:rPr>
              <a:t>ADDRESSES</a:t>
            </a:r>
            <a:br>
              <a:rPr lang="en-US" dirty="0">
                <a:solidFill>
                  <a:srgbClr val="FF0000"/>
                </a:solidFill>
              </a:rPr>
            </a:br>
            <a:r>
              <a:rPr lang="en-US" dirty="0">
                <a:solidFill>
                  <a:srgbClr val="FF0000"/>
                </a:solidFill>
              </a:rPr>
              <a:t>Bit-</a:t>
            </a:r>
            <a:br>
              <a:rPr lang="en-US" dirty="0">
                <a:solidFill>
                  <a:srgbClr val="FF0000"/>
                </a:solidFill>
              </a:rPr>
            </a:br>
            <a:r>
              <a:rPr lang="en-US" dirty="0">
                <a:solidFill>
                  <a:srgbClr val="FF0000"/>
                </a:solidFill>
              </a:rPr>
              <a:t>Addressable</a:t>
            </a:r>
            <a:br>
              <a:rPr lang="en-US" dirty="0">
                <a:solidFill>
                  <a:srgbClr val="FF0000"/>
                </a:solidFill>
              </a:rPr>
            </a:br>
            <a:r>
              <a:rPr lang="en-US" dirty="0">
                <a:solidFill>
                  <a:srgbClr val="FF0000"/>
                </a:solidFill>
              </a:rPr>
              <a:t>RAM</a:t>
            </a:r>
            <a:br>
              <a:rPr lang="en-US" dirty="0">
                <a:solidFill>
                  <a:srgbClr val="FF0000"/>
                </a:solidFill>
              </a:rPr>
            </a:br>
            <a:r>
              <a:rPr lang="en-US" dirty="0">
                <a:solidFill>
                  <a:srgbClr val="FF0000"/>
                </a:solidFill>
              </a:rPr>
              <a:t>(</a:t>
            </a:r>
            <a:r>
              <a:rPr lang="en-US" dirty="0" err="1">
                <a:solidFill>
                  <a:srgbClr val="FF0000"/>
                </a:solidFill>
              </a:rPr>
              <a:t>cont</a:t>
            </a:r>
            <a:r>
              <a:rPr lang="en-US" dirty="0">
                <a:solidFill>
                  <a:srgbClr val="FF0000"/>
                </a:solidFill>
              </a:rPr>
              <a:t>’)</a:t>
            </a:r>
          </a:p>
        </p:txBody>
      </p:sp>
      <p:pic>
        <p:nvPicPr>
          <p:cNvPr id="5" name="Picture 4"/>
          <p:cNvPicPr>
            <a:picLocks noChangeAspect="1"/>
          </p:cNvPicPr>
          <p:nvPr/>
        </p:nvPicPr>
        <p:blipFill>
          <a:blip r:embed="rId2"/>
          <a:stretch>
            <a:fillRect/>
          </a:stretch>
        </p:blipFill>
        <p:spPr>
          <a:xfrm>
            <a:off x="2835667" y="1"/>
            <a:ext cx="6269817" cy="5143499"/>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39</a:t>
            </a:fld>
            <a:endParaRPr lang="en"/>
          </a:p>
        </p:txBody>
      </p:sp>
    </p:spTree>
    <p:extLst>
      <p:ext uri="{BB962C8B-B14F-4D97-AF65-F5344CB8AC3E}">
        <p14:creationId xmlns:p14="http://schemas.microsoft.com/office/powerpoint/2010/main" val="153552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8051 DATA </a:t>
            </a:r>
            <a:br>
              <a:rPr lang="en-US" dirty="0"/>
            </a:br>
            <a:r>
              <a:rPr lang="en-US" dirty="0"/>
              <a:t>TYPES AND </a:t>
            </a:r>
            <a:br>
              <a:rPr lang="en-US" dirty="0"/>
            </a:br>
            <a:r>
              <a:rPr lang="en-US" dirty="0"/>
              <a:t>DIRECTIVES </a:t>
            </a:r>
            <a:r>
              <a:rPr lang="en-US" dirty="0" smtClean="0"/>
              <a:t/>
            </a:r>
            <a:br>
              <a:rPr lang="en-US" dirty="0" smtClean="0"/>
            </a:br>
            <a:r>
              <a:rPr lang="en-US" dirty="0"/>
              <a:t/>
            </a:r>
            <a:br>
              <a:rPr lang="en-US" dirty="0"/>
            </a:br>
            <a:r>
              <a:rPr lang="en-US" dirty="0"/>
              <a:t/>
            </a:r>
            <a:br>
              <a:rPr lang="en-US" dirty="0"/>
            </a:br>
            <a:r>
              <a:rPr lang="en-US" dirty="0"/>
              <a:t>Assembler </a:t>
            </a:r>
            <a:br>
              <a:rPr lang="en-US" dirty="0"/>
            </a:br>
            <a:r>
              <a:rPr lang="en-US" dirty="0"/>
              <a:t>Directives</a:t>
            </a:r>
            <a:br>
              <a:rPr lang="en-US" dirty="0"/>
            </a:br>
            <a:r>
              <a:rPr lang="en-US" dirty="0"/>
              <a:t>(</a:t>
            </a:r>
            <a:r>
              <a:rPr lang="en-US" dirty="0" err="1"/>
              <a:t>cont</a:t>
            </a:r>
            <a:r>
              <a:rPr lang="en-US" dirty="0"/>
              <a:t>’)</a:t>
            </a:r>
          </a:p>
        </p:txBody>
      </p:sp>
      <p:sp>
        <p:nvSpPr>
          <p:cNvPr id="3" name="Text Placeholder 2"/>
          <p:cNvSpPr>
            <a:spLocks noGrp="1"/>
          </p:cNvSpPr>
          <p:nvPr>
            <p:ph type="body" idx="1"/>
          </p:nvPr>
        </p:nvSpPr>
        <p:spPr>
          <a:xfrm>
            <a:off x="2960585" y="22606"/>
            <a:ext cx="6045192" cy="5006593"/>
          </a:xfrm>
        </p:spPr>
        <p:txBody>
          <a:bodyPr/>
          <a:lstStyle/>
          <a:p>
            <a:pPr marL="139697" indent="0">
              <a:buNone/>
            </a:pPr>
            <a:r>
              <a:rPr lang="en-US" dirty="0" smtClean="0">
                <a:solidFill>
                  <a:srgbClr val="C00000"/>
                </a:solidFill>
              </a:rPr>
              <a:t>EQU </a:t>
            </a:r>
            <a:r>
              <a:rPr lang="en-US" dirty="0">
                <a:solidFill>
                  <a:srgbClr val="C00000"/>
                </a:solidFill>
              </a:rPr>
              <a:t>(equate)  (</a:t>
            </a:r>
            <a:r>
              <a:rPr lang="en-US" dirty="0" err="1">
                <a:solidFill>
                  <a:srgbClr val="C00000"/>
                </a:solidFill>
              </a:rPr>
              <a:t>cont</a:t>
            </a:r>
            <a:r>
              <a:rPr lang="en-US" dirty="0">
                <a:solidFill>
                  <a:srgbClr val="C00000"/>
                </a:solidFill>
              </a:rPr>
              <a:t>’)</a:t>
            </a:r>
          </a:p>
          <a:p>
            <a:pPr>
              <a:buClr>
                <a:srgbClr val="C00000"/>
              </a:buClr>
              <a:buFont typeface="Wingdings" panose="05000000000000000000" pitchFamily="2" charset="2"/>
              <a:buChar char="Ø"/>
            </a:pPr>
            <a:r>
              <a:rPr lang="en-US" dirty="0" smtClean="0">
                <a:solidFill>
                  <a:srgbClr val="C00000"/>
                </a:solidFill>
              </a:rPr>
              <a:t> </a:t>
            </a:r>
            <a:r>
              <a:rPr lang="en-US" dirty="0">
                <a:solidFill>
                  <a:schemeClr val="tx1"/>
                </a:solidFill>
              </a:rPr>
              <a:t>Assume that there is a constant used in </a:t>
            </a:r>
            <a:r>
              <a:rPr lang="en-US" dirty="0" smtClean="0">
                <a:solidFill>
                  <a:schemeClr val="tx1"/>
                </a:solidFill>
              </a:rPr>
              <a:t>many </a:t>
            </a:r>
            <a:r>
              <a:rPr lang="en-US" dirty="0">
                <a:solidFill>
                  <a:schemeClr val="tx1"/>
                </a:solidFill>
              </a:rPr>
              <a:t>different places in the program, and </a:t>
            </a:r>
            <a:r>
              <a:rPr lang="en-US" dirty="0" smtClean="0">
                <a:solidFill>
                  <a:schemeClr val="tx1"/>
                </a:solidFill>
              </a:rPr>
              <a:t>the </a:t>
            </a:r>
            <a:r>
              <a:rPr lang="en-US" dirty="0">
                <a:solidFill>
                  <a:schemeClr val="tx1"/>
                </a:solidFill>
              </a:rPr>
              <a:t>programmer wants to change its value </a:t>
            </a:r>
            <a:r>
              <a:rPr lang="en-US" dirty="0" smtClean="0">
                <a:solidFill>
                  <a:schemeClr val="tx1"/>
                </a:solidFill>
              </a:rPr>
              <a:t>throughout</a:t>
            </a:r>
            <a:endParaRPr lang="en-US" dirty="0">
              <a:solidFill>
                <a:schemeClr val="tx1"/>
              </a:solidFill>
            </a:endParaRPr>
          </a:p>
          <a:p>
            <a:pPr>
              <a:buClr>
                <a:srgbClr val="C00000"/>
              </a:buClr>
              <a:buFont typeface="Wingdings" panose="05000000000000000000" pitchFamily="2" charset="2"/>
              <a:buChar char="Ø"/>
            </a:pPr>
            <a:r>
              <a:rPr lang="en-US" dirty="0" smtClean="0">
                <a:solidFill>
                  <a:schemeClr val="tx1"/>
                </a:solidFill>
              </a:rPr>
              <a:t>By </a:t>
            </a:r>
            <a:r>
              <a:rPr lang="en-US" dirty="0">
                <a:solidFill>
                  <a:schemeClr val="tx1"/>
                </a:solidFill>
              </a:rPr>
              <a:t>the use of EQU, one can change it once and </a:t>
            </a:r>
            <a:r>
              <a:rPr lang="en-US" dirty="0" smtClean="0">
                <a:solidFill>
                  <a:schemeClr val="tx1"/>
                </a:solidFill>
              </a:rPr>
              <a:t>the </a:t>
            </a:r>
            <a:r>
              <a:rPr lang="en-US" dirty="0">
                <a:solidFill>
                  <a:schemeClr val="tx1"/>
                </a:solidFill>
              </a:rPr>
              <a:t>assembler will change all of its </a:t>
            </a:r>
            <a:r>
              <a:rPr lang="en-US" dirty="0" smtClean="0">
                <a:solidFill>
                  <a:schemeClr val="tx1"/>
                </a:solidFill>
              </a:rPr>
              <a:t>occurrences</a:t>
            </a:r>
          </a:p>
          <a:p>
            <a:pPr marL="139697" indent="0">
              <a:buNone/>
            </a:pPr>
            <a:endParaRPr lang="en-US" dirty="0">
              <a:solidFill>
                <a:srgbClr val="C00000"/>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pic>
        <p:nvPicPr>
          <p:cNvPr id="5" name="Picture 4"/>
          <p:cNvPicPr>
            <a:picLocks noChangeAspect="1"/>
          </p:cNvPicPr>
          <p:nvPr/>
        </p:nvPicPr>
        <p:blipFill>
          <a:blip r:embed="rId2"/>
          <a:stretch>
            <a:fillRect/>
          </a:stretch>
        </p:blipFill>
        <p:spPr>
          <a:xfrm>
            <a:off x="2615531" y="2041889"/>
            <a:ext cx="6602900" cy="2904762"/>
          </a:xfrm>
          <a:prstGeom prst="rect">
            <a:avLst/>
          </a:prstGeom>
        </p:spPr>
      </p:pic>
    </p:spTree>
    <p:extLst>
      <p:ext uri="{BB962C8B-B14F-4D97-AF65-F5344CB8AC3E}">
        <p14:creationId xmlns:p14="http://schemas.microsoft.com/office/powerpoint/2010/main" val="1564682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Addressable</a:t>
            </a:r>
            <a:br>
              <a:rPr lang="en-US" dirty="0">
                <a:solidFill>
                  <a:srgbClr val="C00000"/>
                </a:solidFill>
              </a:rPr>
            </a:br>
            <a:r>
              <a:rPr lang="en-US" dirty="0">
                <a:solidFill>
                  <a:srgbClr val="C00000"/>
                </a:solidFill>
              </a:rPr>
              <a:t>RAM</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pic>
        <p:nvPicPr>
          <p:cNvPr id="5" name="Picture 4"/>
          <p:cNvPicPr>
            <a:picLocks noChangeAspect="1"/>
          </p:cNvPicPr>
          <p:nvPr/>
        </p:nvPicPr>
        <p:blipFill>
          <a:blip r:embed="rId2"/>
          <a:stretch>
            <a:fillRect/>
          </a:stretch>
        </p:blipFill>
        <p:spPr>
          <a:xfrm>
            <a:off x="3023905" y="1488513"/>
            <a:ext cx="5729640" cy="3654938"/>
          </a:xfrm>
          <a:prstGeom prst="rect">
            <a:avLst/>
          </a:prstGeom>
        </p:spPr>
      </p:pic>
      <p:sp>
        <p:nvSpPr>
          <p:cNvPr id="3" name="Text Placeholder 2"/>
          <p:cNvSpPr>
            <a:spLocks noGrp="1"/>
          </p:cNvSpPr>
          <p:nvPr>
            <p:ph type="body" idx="1"/>
          </p:nvPr>
        </p:nvSpPr>
        <p:spPr>
          <a:xfrm>
            <a:off x="2960585" y="72066"/>
            <a:ext cx="5596200" cy="3981000"/>
          </a:xfrm>
        </p:spPr>
        <p:txBody>
          <a:bodyPr/>
          <a:lstStyle/>
          <a:p>
            <a:pPr marL="139697" indent="0">
              <a:buNone/>
            </a:pPr>
            <a:r>
              <a:rPr lang="en-US" dirty="0">
                <a:solidFill>
                  <a:schemeClr val="tx1"/>
                </a:solidFill>
              </a:rPr>
              <a:t>Find out to which by each of the following bits belongs. Give </a:t>
            </a:r>
            <a:r>
              <a:rPr lang="en-US" dirty="0" smtClean="0">
                <a:solidFill>
                  <a:schemeClr val="tx1"/>
                </a:solidFill>
              </a:rPr>
              <a:t>the address </a:t>
            </a:r>
            <a:r>
              <a:rPr lang="en-US" dirty="0">
                <a:solidFill>
                  <a:schemeClr val="tx1"/>
                </a:solidFill>
              </a:rPr>
              <a:t>of the RAM byte in hex</a:t>
            </a:r>
          </a:p>
          <a:p>
            <a:pPr marL="139697" indent="0">
              <a:buNone/>
            </a:pPr>
            <a:r>
              <a:rPr lang="pt-BR" dirty="0">
                <a:solidFill>
                  <a:schemeClr val="tx1"/>
                </a:solidFill>
              </a:rPr>
              <a:t>(a) SETB 42H, (b) CLR 67H, (c) CLR 0FH</a:t>
            </a:r>
          </a:p>
          <a:p>
            <a:pPr marL="139697" indent="0">
              <a:buNone/>
            </a:pPr>
            <a:r>
              <a:rPr lang="pt-BR" dirty="0">
                <a:solidFill>
                  <a:schemeClr val="tx1"/>
                </a:solidFill>
              </a:rPr>
              <a:t>(d) SETB 28H, (e) CLR 12, (f) SETB 05</a:t>
            </a: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40</a:t>
            </a:fld>
            <a:endParaRPr lang="en"/>
          </a:p>
        </p:txBody>
      </p:sp>
    </p:spTree>
    <p:extLst>
      <p:ext uri="{BB962C8B-B14F-4D97-AF65-F5344CB8AC3E}">
        <p14:creationId xmlns:p14="http://schemas.microsoft.com/office/powerpoint/2010/main" val="942253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Addressable</a:t>
            </a:r>
            <a:br>
              <a:rPr lang="en-US" dirty="0">
                <a:solidFill>
                  <a:srgbClr val="C00000"/>
                </a:solidFill>
              </a:rPr>
            </a:br>
            <a:r>
              <a:rPr lang="en-US" dirty="0">
                <a:solidFill>
                  <a:srgbClr val="C00000"/>
                </a:solidFill>
              </a:rPr>
              <a:t>RAM</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sp>
        <p:nvSpPr>
          <p:cNvPr id="3" name="Text Placeholder 2"/>
          <p:cNvSpPr>
            <a:spLocks noGrp="1"/>
          </p:cNvSpPr>
          <p:nvPr>
            <p:ph type="body" idx="1"/>
          </p:nvPr>
        </p:nvSpPr>
        <p:spPr/>
        <p:txBody>
          <a:bodyPr/>
          <a:lstStyle/>
          <a:p>
            <a:pPr>
              <a:buClr>
                <a:srgbClr val="C00000"/>
              </a:buClr>
              <a:buFont typeface="Wingdings" panose="05000000000000000000" pitchFamily="2" charset="2"/>
              <a:buChar char="§"/>
            </a:pPr>
            <a:r>
              <a:rPr lang="en-US" sz="1800" dirty="0">
                <a:solidFill>
                  <a:schemeClr val="tx1"/>
                </a:solidFill>
              </a:rPr>
              <a:t>To avoid confusion regarding </a:t>
            </a:r>
            <a:r>
              <a:rPr lang="en-US" sz="1800" dirty="0" smtClean="0">
                <a:solidFill>
                  <a:schemeClr val="tx1"/>
                </a:solidFill>
              </a:rPr>
              <a:t>the addresses </a:t>
            </a:r>
            <a:r>
              <a:rPr lang="en-US" sz="1800" dirty="0">
                <a:solidFill>
                  <a:schemeClr val="tx1"/>
                </a:solidFill>
              </a:rPr>
              <a:t>00 – 7FH</a:t>
            </a:r>
          </a:p>
          <a:p>
            <a:pPr>
              <a:buClr>
                <a:srgbClr val="C00000"/>
              </a:buClr>
              <a:buFont typeface="Wingdings" panose="05000000000000000000" pitchFamily="2" charset="2"/>
              <a:buChar char="§"/>
            </a:pPr>
            <a:r>
              <a:rPr lang="en-US" sz="1800" dirty="0" smtClean="0">
                <a:solidFill>
                  <a:schemeClr val="tx1"/>
                </a:solidFill>
              </a:rPr>
              <a:t>The </a:t>
            </a:r>
            <a:r>
              <a:rPr lang="en-US" sz="1800" dirty="0">
                <a:solidFill>
                  <a:schemeClr val="tx1"/>
                </a:solidFill>
              </a:rPr>
              <a:t>128 bytes of RAM have the </a:t>
            </a:r>
            <a:r>
              <a:rPr lang="en-US" sz="1800" dirty="0" smtClean="0">
                <a:solidFill>
                  <a:schemeClr val="tx1"/>
                </a:solidFill>
              </a:rPr>
              <a:t>byte addresses </a:t>
            </a:r>
            <a:r>
              <a:rPr lang="en-US" sz="1800" dirty="0">
                <a:solidFill>
                  <a:schemeClr val="tx1"/>
                </a:solidFill>
              </a:rPr>
              <a:t>of 00 – 7FH can be accessed </a:t>
            </a:r>
            <a:r>
              <a:rPr lang="en-US" sz="1800" dirty="0" smtClean="0">
                <a:solidFill>
                  <a:schemeClr val="tx1"/>
                </a:solidFill>
              </a:rPr>
              <a:t>in byte </a:t>
            </a:r>
            <a:r>
              <a:rPr lang="en-US" sz="1800" dirty="0">
                <a:solidFill>
                  <a:schemeClr val="tx1"/>
                </a:solidFill>
              </a:rPr>
              <a:t>size using various addressing modes</a:t>
            </a:r>
          </a:p>
          <a:p>
            <a:pPr lvl="1">
              <a:buClr>
                <a:srgbClr val="C00000"/>
              </a:buClr>
              <a:buFont typeface="Wingdings" panose="05000000000000000000" pitchFamily="2" charset="2"/>
              <a:buChar char="§"/>
            </a:pPr>
            <a:r>
              <a:rPr lang="en-US" sz="1800" dirty="0" smtClean="0">
                <a:solidFill>
                  <a:schemeClr val="tx1"/>
                </a:solidFill>
              </a:rPr>
              <a:t>Direct </a:t>
            </a:r>
            <a:r>
              <a:rPr lang="en-US" sz="1800" dirty="0">
                <a:solidFill>
                  <a:schemeClr val="tx1"/>
                </a:solidFill>
              </a:rPr>
              <a:t>and register-indirect</a:t>
            </a:r>
          </a:p>
          <a:p>
            <a:pPr>
              <a:buClr>
                <a:srgbClr val="C00000"/>
              </a:buClr>
              <a:buFont typeface="Wingdings" panose="05000000000000000000" pitchFamily="2" charset="2"/>
              <a:buChar char="§"/>
            </a:pPr>
            <a:r>
              <a:rPr lang="en-US" sz="1800" dirty="0" smtClean="0">
                <a:solidFill>
                  <a:schemeClr val="tx1"/>
                </a:solidFill>
              </a:rPr>
              <a:t>The </a:t>
            </a:r>
            <a:r>
              <a:rPr lang="en-US" sz="1800" dirty="0">
                <a:solidFill>
                  <a:schemeClr val="tx1"/>
                </a:solidFill>
              </a:rPr>
              <a:t>16 bytes of RAM locations 20 – </a:t>
            </a:r>
            <a:r>
              <a:rPr lang="en-US" sz="1800" dirty="0" smtClean="0">
                <a:solidFill>
                  <a:schemeClr val="tx1"/>
                </a:solidFill>
              </a:rPr>
              <a:t>2FHhave </a:t>
            </a:r>
            <a:r>
              <a:rPr lang="en-US" sz="1800" dirty="0">
                <a:solidFill>
                  <a:schemeClr val="tx1"/>
                </a:solidFill>
              </a:rPr>
              <a:t>bit address of 00 – 7FH</a:t>
            </a:r>
          </a:p>
          <a:p>
            <a:pPr lvl="1">
              <a:buClr>
                <a:srgbClr val="C00000"/>
              </a:buClr>
              <a:buFont typeface="Wingdings" panose="05000000000000000000" pitchFamily="2" charset="2"/>
              <a:buChar char="§"/>
            </a:pPr>
            <a:r>
              <a:rPr lang="en-US" sz="1800" dirty="0" smtClean="0">
                <a:solidFill>
                  <a:srgbClr val="FF0000"/>
                </a:solidFill>
              </a:rPr>
              <a:t>We </a:t>
            </a:r>
            <a:r>
              <a:rPr lang="en-US" sz="1800" dirty="0">
                <a:solidFill>
                  <a:srgbClr val="FF0000"/>
                </a:solidFill>
              </a:rPr>
              <a:t>can use only the single-bit instructions </a:t>
            </a:r>
            <a:r>
              <a:rPr lang="en-US" sz="1800" dirty="0" smtClean="0">
                <a:solidFill>
                  <a:srgbClr val="FF0000"/>
                </a:solidFill>
              </a:rPr>
              <a:t>and these  instructions </a:t>
            </a:r>
            <a:r>
              <a:rPr lang="en-US" sz="1800" dirty="0">
                <a:solidFill>
                  <a:srgbClr val="FF0000"/>
                </a:solidFill>
              </a:rPr>
              <a:t>use only direct </a:t>
            </a:r>
            <a:r>
              <a:rPr lang="en-US" sz="1800" dirty="0" smtClean="0">
                <a:solidFill>
                  <a:srgbClr val="FF0000"/>
                </a:solidFill>
              </a:rPr>
              <a:t>addressing mode</a:t>
            </a:r>
            <a:endParaRPr lang="en-US" sz="1800" dirty="0">
              <a:solidFill>
                <a:srgbClr val="FF0000"/>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41</a:t>
            </a:fld>
            <a:endParaRPr lang="en"/>
          </a:p>
        </p:txBody>
      </p:sp>
    </p:spTree>
    <p:extLst>
      <p:ext uri="{BB962C8B-B14F-4D97-AF65-F5344CB8AC3E}">
        <p14:creationId xmlns:p14="http://schemas.microsoft.com/office/powerpoint/2010/main" val="3374338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Addressable</a:t>
            </a:r>
            <a:br>
              <a:rPr lang="en-US" dirty="0">
                <a:solidFill>
                  <a:srgbClr val="C00000"/>
                </a:solidFill>
              </a:rPr>
            </a:br>
            <a:r>
              <a:rPr lang="en-US" dirty="0">
                <a:solidFill>
                  <a:srgbClr val="C00000"/>
                </a:solidFill>
              </a:rPr>
              <a:t>RAM</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sp>
        <p:nvSpPr>
          <p:cNvPr id="3" name="Text Placeholder 2"/>
          <p:cNvSpPr>
            <a:spLocks noGrp="1"/>
          </p:cNvSpPr>
          <p:nvPr>
            <p:ph type="body" idx="1"/>
          </p:nvPr>
        </p:nvSpPr>
        <p:spPr>
          <a:xfrm>
            <a:off x="2960585" y="339195"/>
            <a:ext cx="5596200" cy="3981000"/>
          </a:xfrm>
        </p:spPr>
        <p:txBody>
          <a:bodyPr/>
          <a:lstStyle/>
          <a:p>
            <a:pPr marL="139697" indent="0">
              <a:buNone/>
            </a:pPr>
            <a:r>
              <a:rPr lang="en-US" sz="1800" dirty="0">
                <a:solidFill>
                  <a:schemeClr val="tx1"/>
                </a:solidFill>
              </a:rPr>
              <a:t>Instructions that are used for </a:t>
            </a:r>
            <a:r>
              <a:rPr lang="en-US" sz="1800" dirty="0" smtClean="0">
                <a:solidFill>
                  <a:schemeClr val="tx1"/>
                </a:solidFill>
              </a:rPr>
              <a:t>signal-bit operations </a:t>
            </a:r>
            <a:r>
              <a:rPr lang="en-US" sz="1800" dirty="0">
                <a:solidFill>
                  <a:schemeClr val="tx1"/>
                </a:solidFill>
              </a:rPr>
              <a:t>are as </a:t>
            </a:r>
            <a:r>
              <a:rPr lang="en-US" sz="1800" dirty="0" smtClean="0">
                <a:solidFill>
                  <a:schemeClr val="tx1"/>
                </a:solidFill>
              </a:rPr>
              <a:t>following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42</a:t>
            </a:fld>
            <a:endParaRPr lang="en"/>
          </a:p>
        </p:txBody>
      </p:sp>
      <p:pic>
        <p:nvPicPr>
          <p:cNvPr id="5" name="Picture 4"/>
          <p:cNvPicPr>
            <a:picLocks noChangeAspect="1"/>
          </p:cNvPicPr>
          <p:nvPr/>
        </p:nvPicPr>
        <p:blipFill>
          <a:blip r:embed="rId2"/>
          <a:stretch>
            <a:fillRect/>
          </a:stretch>
        </p:blipFill>
        <p:spPr>
          <a:xfrm>
            <a:off x="2920921" y="1561984"/>
            <a:ext cx="5765904" cy="2994516"/>
          </a:xfrm>
          <a:prstGeom prst="rect">
            <a:avLst/>
          </a:prstGeom>
        </p:spPr>
      </p:pic>
    </p:spTree>
    <p:extLst>
      <p:ext uri="{BB962C8B-B14F-4D97-AF65-F5344CB8AC3E}">
        <p14:creationId xmlns:p14="http://schemas.microsoft.com/office/powerpoint/2010/main" val="607020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a:t>
            </a:r>
            <a:br>
              <a:rPr lang="en-US" dirty="0"/>
            </a:br>
            <a:r>
              <a:rPr lang="en-US" dirty="0"/>
              <a:t>ADDRESSES</a:t>
            </a:r>
            <a:br>
              <a:rPr lang="en-US" dirty="0"/>
            </a:br>
            <a:r>
              <a:rPr lang="en-US" dirty="0"/>
              <a:t>I/O Port</a:t>
            </a:r>
            <a:br>
              <a:rPr lang="en-US" dirty="0"/>
            </a:br>
            <a:r>
              <a:rPr lang="en-US" dirty="0"/>
              <a:t>Bit Addresses</a:t>
            </a:r>
            <a:br>
              <a:rPr lang="en-US" dirty="0"/>
            </a:br>
            <a:r>
              <a:rPr lang="en-US" dirty="0"/>
              <a:t>(</a:t>
            </a:r>
            <a:r>
              <a:rPr lang="en-US" dirty="0" err="1"/>
              <a:t>cont</a:t>
            </a:r>
            <a:r>
              <a:rPr lang="en-US" dirty="0"/>
              <a:t>’)</a:t>
            </a:r>
          </a:p>
        </p:txBody>
      </p:sp>
      <p:pic>
        <p:nvPicPr>
          <p:cNvPr id="6" name="Picture 5"/>
          <p:cNvPicPr>
            <a:picLocks noChangeAspect="1"/>
          </p:cNvPicPr>
          <p:nvPr/>
        </p:nvPicPr>
        <p:blipFill>
          <a:blip r:embed="rId2"/>
          <a:stretch>
            <a:fillRect/>
          </a:stretch>
        </p:blipFill>
        <p:spPr>
          <a:xfrm>
            <a:off x="2608570" y="-154112"/>
            <a:ext cx="6535430" cy="530788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43</a:t>
            </a:fld>
            <a:endParaRPr lang="en"/>
          </a:p>
        </p:txBody>
      </p:sp>
    </p:spTree>
    <p:extLst>
      <p:ext uri="{BB962C8B-B14F-4D97-AF65-F5344CB8AC3E}">
        <p14:creationId xmlns:p14="http://schemas.microsoft.com/office/powerpoint/2010/main" val="1219488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I/O Port</a:t>
            </a:r>
            <a:br>
              <a:rPr lang="en-US" dirty="0">
                <a:solidFill>
                  <a:srgbClr val="C00000"/>
                </a:solidFill>
              </a:rPr>
            </a:br>
            <a:r>
              <a:rPr lang="en-US" dirty="0">
                <a:solidFill>
                  <a:srgbClr val="C00000"/>
                </a:solidFill>
              </a:rPr>
              <a:t>Bit Addresses</a:t>
            </a:r>
          </a:p>
        </p:txBody>
      </p:sp>
      <p:sp>
        <p:nvSpPr>
          <p:cNvPr id="3" name="Text Placeholder 2"/>
          <p:cNvSpPr>
            <a:spLocks noGrp="1"/>
          </p:cNvSpPr>
          <p:nvPr>
            <p:ph type="body" idx="1"/>
          </p:nvPr>
        </p:nvSpPr>
        <p:spPr>
          <a:xfrm>
            <a:off x="2772126" y="119437"/>
            <a:ext cx="6371874" cy="5065160"/>
          </a:xfrm>
        </p:spPr>
        <p:txBody>
          <a:bodyPr/>
          <a:lstStyle/>
          <a:p>
            <a:pPr>
              <a:buClr>
                <a:srgbClr val="C00000"/>
              </a:buClr>
              <a:buFont typeface="Wingdings" panose="05000000000000000000" pitchFamily="2" charset="2"/>
              <a:buChar char="§"/>
            </a:pPr>
            <a:r>
              <a:rPr lang="en-US" sz="1800" dirty="0">
                <a:solidFill>
                  <a:schemeClr val="tx1"/>
                </a:solidFill>
              </a:rPr>
              <a:t>While all of the SFR registers are </a:t>
            </a:r>
            <a:r>
              <a:rPr lang="en-US" sz="1800" dirty="0" smtClean="0">
                <a:solidFill>
                  <a:schemeClr val="tx1"/>
                </a:solidFill>
              </a:rPr>
              <a:t>byte addressable, some </a:t>
            </a:r>
            <a:r>
              <a:rPr lang="en-US" sz="1800" dirty="0">
                <a:solidFill>
                  <a:schemeClr val="tx1"/>
                </a:solidFill>
              </a:rPr>
              <a:t>of them are also </a:t>
            </a:r>
            <a:r>
              <a:rPr lang="en-US" sz="1800" dirty="0" smtClean="0">
                <a:solidFill>
                  <a:schemeClr val="tx1"/>
                </a:solidFill>
              </a:rPr>
              <a:t>bit addressable</a:t>
            </a:r>
            <a:endParaRPr lang="en-US" sz="1800" dirty="0">
              <a:solidFill>
                <a:schemeClr val="tx1"/>
              </a:solidFill>
            </a:endParaRPr>
          </a:p>
          <a:p>
            <a:pPr lvl="1">
              <a:buClr>
                <a:srgbClr val="C00000"/>
              </a:buClr>
              <a:buFont typeface="Wingdings" panose="05000000000000000000" pitchFamily="2" charset="2"/>
              <a:buChar char="§"/>
            </a:pPr>
            <a:r>
              <a:rPr lang="en-US" sz="1800" dirty="0" smtClean="0">
                <a:solidFill>
                  <a:schemeClr val="tx1"/>
                </a:solidFill>
              </a:rPr>
              <a:t> </a:t>
            </a:r>
            <a:r>
              <a:rPr lang="en-US" sz="1800" dirty="0">
                <a:solidFill>
                  <a:srgbClr val="C00000"/>
                </a:solidFill>
              </a:rPr>
              <a:t>The P0 – P3 are bit </a:t>
            </a:r>
            <a:r>
              <a:rPr lang="en-US" sz="1800" dirty="0" smtClean="0">
                <a:solidFill>
                  <a:srgbClr val="C00000"/>
                </a:solidFill>
              </a:rPr>
              <a:t>addressable</a:t>
            </a:r>
          </a:p>
          <a:p>
            <a:pPr marL="457189" lvl="1">
              <a:spcBef>
                <a:spcPts val="600"/>
              </a:spcBef>
              <a:buClr>
                <a:srgbClr val="C00000"/>
              </a:buClr>
              <a:buFont typeface="Wingdings" panose="05000000000000000000" pitchFamily="2" charset="2"/>
              <a:buChar char="§"/>
            </a:pPr>
            <a:r>
              <a:rPr lang="en-US" sz="1800" dirty="0" smtClean="0">
                <a:solidFill>
                  <a:schemeClr val="tx1"/>
                </a:solidFill>
              </a:rPr>
              <a:t> </a:t>
            </a:r>
            <a:r>
              <a:rPr lang="en-US" sz="1800" dirty="0">
                <a:solidFill>
                  <a:schemeClr val="tx1"/>
                </a:solidFill>
              </a:rPr>
              <a:t>We can access either the entire 8 bits or any single bit of I/O ports P0, P1, P2, and P3 without altering the rest</a:t>
            </a:r>
          </a:p>
          <a:p>
            <a:pPr>
              <a:buClr>
                <a:srgbClr val="C00000"/>
              </a:buClr>
              <a:buFont typeface="Wingdings" panose="05000000000000000000" pitchFamily="2" charset="2"/>
              <a:buChar char="§"/>
            </a:pPr>
            <a:r>
              <a:rPr lang="en-US" sz="1800" dirty="0" smtClean="0">
                <a:solidFill>
                  <a:schemeClr val="tx1"/>
                </a:solidFill>
              </a:rPr>
              <a:t> </a:t>
            </a:r>
            <a:r>
              <a:rPr lang="en-US" sz="1800" dirty="0">
                <a:solidFill>
                  <a:schemeClr val="tx1"/>
                </a:solidFill>
              </a:rPr>
              <a:t>When accessing a port in a </a:t>
            </a:r>
            <a:r>
              <a:rPr lang="en-US" sz="1800" dirty="0" smtClean="0">
                <a:solidFill>
                  <a:schemeClr val="tx1"/>
                </a:solidFill>
              </a:rPr>
              <a:t>single-bit manner</a:t>
            </a:r>
            <a:r>
              <a:rPr lang="en-US" sz="1800" dirty="0">
                <a:solidFill>
                  <a:schemeClr val="tx1"/>
                </a:solidFill>
              </a:rPr>
              <a:t>, we use the syntax SETB X.Y</a:t>
            </a:r>
          </a:p>
          <a:p>
            <a:pPr lvl="1">
              <a:buClr>
                <a:srgbClr val="C00000"/>
              </a:buClr>
              <a:buFont typeface="Wingdings" panose="05000000000000000000" pitchFamily="2" charset="2"/>
              <a:buChar char="§"/>
            </a:pPr>
            <a:r>
              <a:rPr lang="en-US" sz="1800" dirty="0" smtClean="0">
                <a:solidFill>
                  <a:schemeClr val="tx1"/>
                </a:solidFill>
              </a:rPr>
              <a:t> </a:t>
            </a:r>
            <a:r>
              <a:rPr lang="en-US" sz="1800" dirty="0">
                <a:solidFill>
                  <a:schemeClr val="tx1"/>
                </a:solidFill>
              </a:rPr>
              <a:t>X is the port number P0, P1, P2, or P3</a:t>
            </a:r>
          </a:p>
          <a:p>
            <a:pPr lvl="1">
              <a:buClr>
                <a:srgbClr val="C00000"/>
              </a:buClr>
              <a:buFont typeface="Wingdings" panose="05000000000000000000" pitchFamily="2" charset="2"/>
              <a:buChar char="§"/>
            </a:pPr>
            <a:r>
              <a:rPr lang="en-US" sz="1800" dirty="0" smtClean="0">
                <a:solidFill>
                  <a:schemeClr val="tx1"/>
                </a:solidFill>
              </a:rPr>
              <a:t> </a:t>
            </a:r>
            <a:r>
              <a:rPr lang="en-US" sz="1800" dirty="0">
                <a:solidFill>
                  <a:schemeClr val="tx1"/>
                </a:solidFill>
              </a:rPr>
              <a:t>Y is the desired bit number from 0 to 7 </a:t>
            </a:r>
            <a:r>
              <a:rPr lang="en-US" sz="1800" dirty="0" smtClean="0">
                <a:solidFill>
                  <a:schemeClr val="tx1"/>
                </a:solidFill>
              </a:rPr>
              <a:t>for data </a:t>
            </a:r>
            <a:r>
              <a:rPr lang="en-US" sz="1800" dirty="0">
                <a:solidFill>
                  <a:schemeClr val="tx1"/>
                </a:solidFill>
              </a:rPr>
              <a:t>bits D0 to D7</a:t>
            </a:r>
          </a:p>
          <a:p>
            <a:pPr lvl="1">
              <a:buClr>
                <a:srgbClr val="C00000"/>
              </a:buClr>
              <a:buFont typeface="Wingdings" panose="05000000000000000000" pitchFamily="2" charset="2"/>
              <a:buChar char="§"/>
            </a:pPr>
            <a:r>
              <a:rPr lang="en-US" sz="1800" dirty="0" smtClean="0">
                <a:solidFill>
                  <a:schemeClr val="tx1"/>
                </a:solidFill>
              </a:rPr>
              <a:t> </a:t>
            </a:r>
            <a:r>
              <a:rPr lang="en-US" sz="1800" dirty="0">
                <a:solidFill>
                  <a:schemeClr val="tx1"/>
                </a:solidFill>
              </a:rPr>
              <a:t>ex. SETB P1.5 sets bit 5 of port 1 high</a:t>
            </a:r>
          </a:p>
        </p:txBody>
      </p:sp>
      <p:sp>
        <p:nvSpPr>
          <p:cNvPr id="4" name="Slide Number Placeholder 3"/>
          <p:cNvSpPr>
            <a:spLocks noGrp="1"/>
          </p:cNvSpPr>
          <p:nvPr>
            <p:ph type="sldNum" idx="12"/>
          </p:nvPr>
        </p:nvSpPr>
        <p:spPr/>
        <p:txBody>
          <a:bodyPr/>
          <a:lstStyle/>
          <a:p>
            <a:fld id="{00000000-1234-1234-1234-123412341234}" type="slidenum">
              <a:rPr lang="en" smtClean="0"/>
              <a:pPr/>
              <a:t>44</a:t>
            </a:fld>
            <a:endParaRPr lang="en"/>
          </a:p>
        </p:txBody>
      </p:sp>
    </p:spTree>
    <p:extLst>
      <p:ext uri="{BB962C8B-B14F-4D97-AF65-F5344CB8AC3E}">
        <p14:creationId xmlns:p14="http://schemas.microsoft.com/office/powerpoint/2010/main" val="2977137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a:t>
            </a:r>
            <a:br>
              <a:rPr lang="en-US" dirty="0"/>
            </a:br>
            <a:r>
              <a:rPr lang="en-US" dirty="0"/>
              <a:t>ADDRESSES</a:t>
            </a:r>
            <a:br>
              <a:rPr lang="en-US" dirty="0"/>
            </a:br>
            <a:r>
              <a:rPr lang="en-US" dirty="0"/>
              <a:t>I/O Port</a:t>
            </a:r>
            <a:br>
              <a:rPr lang="en-US" dirty="0"/>
            </a:br>
            <a:r>
              <a:rPr lang="en-US" dirty="0"/>
              <a:t>Bit Addresses</a:t>
            </a:r>
            <a:br>
              <a:rPr lang="en-US" dirty="0"/>
            </a:br>
            <a:r>
              <a:rPr lang="en-US" dirty="0"/>
              <a:t>(</a:t>
            </a:r>
            <a:r>
              <a:rPr lang="en-US" dirty="0" err="1"/>
              <a:t>cont</a:t>
            </a:r>
            <a:r>
              <a:rPr lang="en-US" dirty="0"/>
              <a:t>’)</a:t>
            </a:r>
          </a:p>
        </p:txBody>
      </p:sp>
      <p:sp>
        <p:nvSpPr>
          <p:cNvPr id="3" name="Text Placeholder 2"/>
          <p:cNvSpPr>
            <a:spLocks noGrp="1"/>
          </p:cNvSpPr>
          <p:nvPr>
            <p:ph type="body" idx="1"/>
          </p:nvPr>
        </p:nvSpPr>
        <p:spPr>
          <a:xfrm>
            <a:off x="2689932" y="0"/>
            <a:ext cx="5596200" cy="4869804"/>
          </a:xfrm>
        </p:spPr>
        <p:txBody>
          <a:bodyPr/>
          <a:lstStyle/>
          <a:p>
            <a:pPr>
              <a:buClr>
                <a:srgbClr val="C00000"/>
              </a:buClr>
            </a:pPr>
            <a:r>
              <a:rPr lang="en-US" sz="1600" dirty="0">
                <a:solidFill>
                  <a:schemeClr val="tx1"/>
                </a:solidFill>
              </a:rPr>
              <a:t>Notice that when code such </a:t>
            </a:r>
            <a:r>
              <a:rPr lang="en-US" sz="1600" dirty="0" smtClean="0">
                <a:solidFill>
                  <a:schemeClr val="tx1"/>
                </a:solidFill>
              </a:rPr>
              <a:t>as SETB </a:t>
            </a:r>
            <a:r>
              <a:rPr lang="en-US" sz="1600" dirty="0">
                <a:solidFill>
                  <a:schemeClr val="tx1"/>
                </a:solidFill>
              </a:rPr>
              <a:t>P1.0 is assembled, it </a:t>
            </a:r>
            <a:r>
              <a:rPr lang="en-US" sz="1600" dirty="0" smtClean="0">
                <a:solidFill>
                  <a:schemeClr val="tx1"/>
                </a:solidFill>
              </a:rPr>
              <a:t>become SETB </a:t>
            </a:r>
            <a:r>
              <a:rPr lang="en-US" sz="1600" dirty="0">
                <a:solidFill>
                  <a:schemeClr val="tx1"/>
                </a:solidFill>
              </a:rPr>
              <a:t>90H</a:t>
            </a:r>
          </a:p>
          <a:p>
            <a:pPr>
              <a:buClr>
                <a:srgbClr val="C00000"/>
              </a:buClr>
            </a:pPr>
            <a:r>
              <a:rPr lang="en-US" sz="1600" dirty="0" smtClean="0">
                <a:solidFill>
                  <a:schemeClr val="tx1"/>
                </a:solidFill>
              </a:rPr>
              <a:t> </a:t>
            </a:r>
            <a:r>
              <a:rPr lang="en-US" sz="1600" dirty="0">
                <a:solidFill>
                  <a:schemeClr val="tx1"/>
                </a:solidFill>
              </a:rPr>
              <a:t>The bit address for I/O ports</a:t>
            </a:r>
          </a:p>
          <a:p>
            <a:pPr lvl="1">
              <a:buClr>
                <a:srgbClr val="C00000"/>
              </a:buClr>
            </a:pPr>
            <a:r>
              <a:rPr lang="en-US" sz="1600" dirty="0" smtClean="0">
                <a:solidFill>
                  <a:schemeClr val="tx1"/>
                </a:solidFill>
              </a:rPr>
              <a:t> </a:t>
            </a:r>
            <a:r>
              <a:rPr lang="en-US" sz="1600" dirty="0">
                <a:solidFill>
                  <a:schemeClr val="tx1"/>
                </a:solidFill>
              </a:rPr>
              <a:t>P0 are 80H to 87H</a:t>
            </a:r>
          </a:p>
          <a:p>
            <a:pPr lvl="1">
              <a:buClr>
                <a:srgbClr val="C00000"/>
              </a:buClr>
            </a:pPr>
            <a:r>
              <a:rPr lang="en-US" sz="1600" dirty="0" smtClean="0">
                <a:solidFill>
                  <a:schemeClr val="tx1"/>
                </a:solidFill>
              </a:rPr>
              <a:t> </a:t>
            </a:r>
            <a:r>
              <a:rPr lang="en-US" sz="1600" dirty="0">
                <a:solidFill>
                  <a:schemeClr val="tx1"/>
                </a:solidFill>
              </a:rPr>
              <a:t>P1 are 90H to 97H</a:t>
            </a:r>
          </a:p>
          <a:p>
            <a:pPr lvl="1">
              <a:buClr>
                <a:srgbClr val="C00000"/>
              </a:buClr>
            </a:pPr>
            <a:r>
              <a:rPr lang="en-US" sz="1600" dirty="0" smtClean="0">
                <a:solidFill>
                  <a:schemeClr val="tx1"/>
                </a:solidFill>
              </a:rPr>
              <a:t> </a:t>
            </a:r>
            <a:r>
              <a:rPr lang="en-US" sz="1600" dirty="0">
                <a:solidFill>
                  <a:schemeClr val="tx1"/>
                </a:solidFill>
              </a:rPr>
              <a:t>P2 are A0H to A7H</a:t>
            </a:r>
          </a:p>
          <a:p>
            <a:pPr lvl="1">
              <a:buClr>
                <a:srgbClr val="C00000"/>
              </a:buClr>
            </a:pPr>
            <a:r>
              <a:rPr lang="en-US" sz="1600" dirty="0" smtClean="0">
                <a:solidFill>
                  <a:schemeClr val="tx1"/>
                </a:solidFill>
              </a:rPr>
              <a:t> </a:t>
            </a:r>
            <a:r>
              <a:rPr lang="en-US" sz="1600" dirty="0">
                <a:solidFill>
                  <a:schemeClr val="tx1"/>
                </a:solidFill>
              </a:rPr>
              <a:t>P3 are B0H to </a:t>
            </a:r>
            <a:r>
              <a:rPr lang="en-US" sz="1600" dirty="0" smtClean="0">
                <a:solidFill>
                  <a:schemeClr val="tx1"/>
                </a:solidFill>
              </a:rPr>
              <a:t>B7H</a:t>
            </a:r>
          </a:p>
          <a:p>
            <a:pPr>
              <a:buClr>
                <a:srgbClr val="C00000"/>
              </a:buClr>
            </a:pPr>
            <a:endParaRPr lang="en-US" sz="1600"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45</a:t>
            </a:fld>
            <a:endParaRPr lang="en"/>
          </a:p>
        </p:txBody>
      </p:sp>
      <p:pic>
        <p:nvPicPr>
          <p:cNvPr id="5" name="Picture 4"/>
          <p:cNvPicPr>
            <a:picLocks noChangeAspect="1"/>
          </p:cNvPicPr>
          <p:nvPr/>
        </p:nvPicPr>
        <p:blipFill>
          <a:blip r:embed="rId2"/>
          <a:stretch>
            <a:fillRect/>
          </a:stretch>
        </p:blipFill>
        <p:spPr>
          <a:xfrm>
            <a:off x="2889939" y="2390103"/>
            <a:ext cx="4823052" cy="2753347"/>
          </a:xfrm>
          <a:prstGeom prst="rect">
            <a:avLst/>
          </a:prstGeom>
        </p:spPr>
      </p:pic>
    </p:spTree>
    <p:extLst>
      <p:ext uri="{BB962C8B-B14F-4D97-AF65-F5344CB8AC3E}">
        <p14:creationId xmlns:p14="http://schemas.microsoft.com/office/powerpoint/2010/main" val="42580113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a:t>
            </a:r>
            <a:br>
              <a:rPr lang="en-US" dirty="0"/>
            </a:br>
            <a:r>
              <a:rPr lang="en-US" dirty="0"/>
              <a:t>ADDRESSES</a:t>
            </a:r>
            <a:br>
              <a:rPr lang="en-US" dirty="0"/>
            </a:br>
            <a:r>
              <a:rPr lang="en-US" dirty="0"/>
              <a:t>I/O Port</a:t>
            </a:r>
            <a:br>
              <a:rPr lang="en-US" dirty="0"/>
            </a:br>
            <a:r>
              <a:rPr lang="en-US" dirty="0"/>
              <a:t>Bit Addresses</a:t>
            </a:r>
            <a:br>
              <a:rPr lang="en-US" dirty="0"/>
            </a:br>
            <a:r>
              <a:rPr lang="en-US" dirty="0"/>
              <a:t>(</a:t>
            </a:r>
            <a:r>
              <a:rPr lang="en-US" dirty="0" err="1"/>
              <a:t>cont</a:t>
            </a:r>
            <a:r>
              <a:rPr lang="en-US" dirty="0"/>
              <a:t>’)</a:t>
            </a:r>
          </a:p>
        </p:txBody>
      </p:sp>
      <p:pic>
        <p:nvPicPr>
          <p:cNvPr id="6" name="Picture 5"/>
          <p:cNvPicPr>
            <a:picLocks noChangeAspect="1"/>
          </p:cNvPicPr>
          <p:nvPr/>
        </p:nvPicPr>
        <p:blipFill>
          <a:blip r:embed="rId2"/>
          <a:stretch>
            <a:fillRect/>
          </a:stretch>
        </p:blipFill>
        <p:spPr>
          <a:xfrm>
            <a:off x="2608570" y="-154112"/>
            <a:ext cx="6535430" cy="530788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46</a:t>
            </a:fld>
            <a:endParaRPr lang="en"/>
          </a:p>
        </p:txBody>
      </p:sp>
    </p:spTree>
    <p:extLst>
      <p:ext uri="{BB962C8B-B14F-4D97-AF65-F5344CB8AC3E}">
        <p14:creationId xmlns:p14="http://schemas.microsoft.com/office/powerpoint/2010/main" val="4046255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0" y="575500"/>
            <a:ext cx="2192221" cy="3981000"/>
          </a:xfrm>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Registers</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Addressability</a:t>
            </a:r>
          </a:p>
        </p:txBody>
      </p:sp>
      <p:sp>
        <p:nvSpPr>
          <p:cNvPr id="7" name="Text Placeholder 6"/>
          <p:cNvSpPr>
            <a:spLocks noGrp="1"/>
          </p:cNvSpPr>
          <p:nvPr>
            <p:ph type="body" idx="1"/>
          </p:nvPr>
        </p:nvSpPr>
        <p:spPr>
          <a:xfrm>
            <a:off x="2850495" y="92614"/>
            <a:ext cx="5831167" cy="4746513"/>
          </a:xfrm>
        </p:spPr>
        <p:txBody>
          <a:bodyPr/>
          <a:lstStyle/>
          <a:p>
            <a:pPr>
              <a:buClr>
                <a:srgbClr val="C00000"/>
              </a:buClr>
            </a:pPr>
            <a:r>
              <a:rPr lang="en-US" sz="1600" dirty="0">
                <a:solidFill>
                  <a:srgbClr val="C00000"/>
                </a:solidFill>
              </a:rPr>
              <a:t>Only registers A, B, PSW, IP, IE, </a:t>
            </a:r>
            <a:r>
              <a:rPr lang="en-US" sz="1600" dirty="0" smtClean="0">
                <a:solidFill>
                  <a:srgbClr val="C00000"/>
                </a:solidFill>
              </a:rPr>
              <a:t>ACC,SCON</a:t>
            </a:r>
            <a:r>
              <a:rPr lang="en-US" sz="1600" dirty="0">
                <a:solidFill>
                  <a:srgbClr val="C00000"/>
                </a:solidFill>
              </a:rPr>
              <a:t>, and TCON are bit-addressable</a:t>
            </a:r>
          </a:p>
          <a:p>
            <a:pPr>
              <a:buClr>
                <a:srgbClr val="C00000"/>
              </a:buClr>
            </a:pPr>
            <a:r>
              <a:rPr lang="en-US" sz="1600" dirty="0" smtClean="0">
                <a:solidFill>
                  <a:srgbClr val="C00000"/>
                </a:solidFill>
              </a:rPr>
              <a:t>All </a:t>
            </a:r>
            <a:r>
              <a:rPr lang="en-US" sz="1600" dirty="0">
                <a:solidFill>
                  <a:srgbClr val="C00000"/>
                </a:solidFill>
              </a:rPr>
              <a:t>I/O ports are bit-addressable</a:t>
            </a:r>
          </a:p>
          <a:p>
            <a:pPr>
              <a:buClr>
                <a:srgbClr val="C00000"/>
              </a:buClr>
            </a:pPr>
            <a:r>
              <a:rPr lang="en-US" sz="1600" dirty="0" smtClean="0">
                <a:solidFill>
                  <a:schemeClr val="tx1"/>
                </a:solidFill>
              </a:rPr>
              <a:t>In </a:t>
            </a:r>
            <a:r>
              <a:rPr lang="en-US" sz="1600" dirty="0">
                <a:solidFill>
                  <a:schemeClr val="tx1"/>
                </a:solidFill>
              </a:rPr>
              <a:t>PSW register, two bits are set </a:t>
            </a:r>
            <a:r>
              <a:rPr lang="en-US" sz="1600" dirty="0" smtClean="0">
                <a:solidFill>
                  <a:schemeClr val="tx1"/>
                </a:solidFill>
              </a:rPr>
              <a:t>aside for </a:t>
            </a:r>
            <a:r>
              <a:rPr lang="en-US" sz="1600" dirty="0">
                <a:solidFill>
                  <a:schemeClr val="tx1"/>
                </a:solidFill>
              </a:rPr>
              <a:t>the selection of the register </a:t>
            </a:r>
            <a:r>
              <a:rPr lang="en-US" sz="1600" dirty="0" smtClean="0">
                <a:solidFill>
                  <a:schemeClr val="tx1"/>
                </a:solidFill>
              </a:rPr>
              <a:t>banks</a:t>
            </a:r>
          </a:p>
          <a:p>
            <a:pPr>
              <a:buClr>
                <a:srgbClr val="C00000"/>
              </a:buClr>
            </a:pPr>
            <a:r>
              <a:rPr lang="en-US" sz="1600" dirty="0" smtClean="0">
                <a:solidFill>
                  <a:schemeClr val="tx1"/>
                </a:solidFill>
              </a:rPr>
              <a:t> </a:t>
            </a:r>
            <a:r>
              <a:rPr lang="en-US" sz="1600" dirty="0">
                <a:solidFill>
                  <a:schemeClr val="tx1"/>
                </a:solidFill>
              </a:rPr>
              <a:t>Upon RESET, bank 0 is selected</a:t>
            </a:r>
          </a:p>
          <a:p>
            <a:pPr>
              <a:buClr>
                <a:srgbClr val="C00000"/>
              </a:buClr>
            </a:pPr>
            <a:r>
              <a:rPr lang="en-US" sz="1600" dirty="0" smtClean="0">
                <a:solidFill>
                  <a:schemeClr val="tx1"/>
                </a:solidFill>
              </a:rPr>
              <a:t> </a:t>
            </a:r>
            <a:r>
              <a:rPr lang="en-US" sz="1600" dirty="0">
                <a:solidFill>
                  <a:schemeClr val="tx1"/>
                </a:solidFill>
              </a:rPr>
              <a:t>We can select any other banks using </a:t>
            </a:r>
            <a:r>
              <a:rPr lang="en-US" sz="1600" dirty="0" err="1" smtClean="0">
                <a:solidFill>
                  <a:schemeClr val="tx1"/>
                </a:solidFill>
              </a:rPr>
              <a:t>thebit</a:t>
            </a:r>
            <a:r>
              <a:rPr lang="en-US" sz="1600" dirty="0" smtClean="0">
                <a:solidFill>
                  <a:schemeClr val="tx1"/>
                </a:solidFill>
              </a:rPr>
              <a:t>-addressability </a:t>
            </a:r>
            <a:r>
              <a:rPr lang="en-US" sz="1600" dirty="0">
                <a:solidFill>
                  <a:schemeClr val="tx1"/>
                </a:solidFill>
              </a:rPr>
              <a:t>of the PSW</a:t>
            </a:r>
          </a:p>
        </p:txBody>
      </p:sp>
      <p:sp>
        <p:nvSpPr>
          <p:cNvPr id="4" name="Slide Number Placeholder 3"/>
          <p:cNvSpPr>
            <a:spLocks noGrp="1"/>
          </p:cNvSpPr>
          <p:nvPr>
            <p:ph type="sldNum" idx="12"/>
          </p:nvPr>
        </p:nvSpPr>
        <p:spPr/>
        <p:txBody>
          <a:bodyPr/>
          <a:lstStyle/>
          <a:p>
            <a:fld id="{00000000-1234-1234-1234-123412341234}" type="slidenum">
              <a:rPr lang="en" smtClean="0"/>
              <a:pPr/>
              <a:t>47</a:t>
            </a:fld>
            <a:endParaRPr lang="en"/>
          </a:p>
        </p:txBody>
      </p:sp>
      <p:pic>
        <p:nvPicPr>
          <p:cNvPr id="3" name="Picture 2"/>
          <p:cNvPicPr>
            <a:picLocks noChangeAspect="1"/>
          </p:cNvPicPr>
          <p:nvPr/>
        </p:nvPicPr>
        <p:blipFill>
          <a:blip r:embed="rId2"/>
          <a:stretch>
            <a:fillRect/>
          </a:stretch>
        </p:blipFill>
        <p:spPr>
          <a:xfrm>
            <a:off x="3037620" y="2822867"/>
            <a:ext cx="5221951" cy="1926984"/>
          </a:xfrm>
          <a:prstGeom prst="rect">
            <a:avLst/>
          </a:prstGeom>
        </p:spPr>
      </p:pic>
    </p:spTree>
    <p:extLst>
      <p:ext uri="{BB962C8B-B14F-4D97-AF65-F5344CB8AC3E}">
        <p14:creationId xmlns:p14="http://schemas.microsoft.com/office/powerpoint/2010/main" val="2983861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5263" y="750014"/>
            <a:ext cx="4238656" cy="1962164"/>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48</a:t>
            </a:fld>
            <a:endParaRPr lang="en"/>
          </a:p>
        </p:txBody>
      </p:sp>
    </p:spTree>
    <p:extLst>
      <p:ext uri="{BB962C8B-B14F-4D97-AF65-F5344CB8AC3E}">
        <p14:creationId xmlns:p14="http://schemas.microsoft.com/office/powerpoint/2010/main" val="57841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60585" y="0"/>
            <a:ext cx="5596200" cy="4815894"/>
          </a:xfrm>
        </p:spPr>
        <p:txBody>
          <a:bodyPr/>
          <a:lstStyle/>
          <a:p>
            <a:r>
              <a:rPr lang="en-US" dirty="0"/>
              <a:t>Write a program to save the accumulator in R7 of bank 2.</a:t>
            </a:r>
          </a:p>
          <a:p>
            <a:r>
              <a:rPr lang="en-US" dirty="0" smtClean="0">
                <a:solidFill>
                  <a:srgbClr val="0070C0"/>
                </a:solidFill>
              </a:rPr>
              <a:t>CLR </a:t>
            </a:r>
            <a:r>
              <a:rPr lang="en-US" dirty="0">
                <a:solidFill>
                  <a:srgbClr val="0070C0"/>
                </a:solidFill>
              </a:rPr>
              <a:t>PSW.3</a:t>
            </a:r>
          </a:p>
          <a:p>
            <a:r>
              <a:rPr lang="en-US" dirty="0">
                <a:solidFill>
                  <a:srgbClr val="0070C0"/>
                </a:solidFill>
              </a:rPr>
              <a:t>SETB PSW.4</a:t>
            </a:r>
          </a:p>
          <a:p>
            <a:r>
              <a:rPr lang="en-US" dirty="0">
                <a:solidFill>
                  <a:srgbClr val="0070C0"/>
                </a:solidFill>
              </a:rPr>
              <a:t>MOV R7,A</a:t>
            </a:r>
          </a:p>
          <a:p>
            <a:pPr algn="just"/>
            <a:r>
              <a:rPr lang="en-US" dirty="0" smtClean="0"/>
              <a:t>While </a:t>
            </a:r>
            <a:r>
              <a:rPr lang="en-US" dirty="0"/>
              <a:t>there are instructions such as JNC and JC to check the carry </a:t>
            </a:r>
            <a:r>
              <a:rPr lang="en-US" dirty="0" err="1" smtClean="0"/>
              <a:t>flagbit</a:t>
            </a:r>
            <a:r>
              <a:rPr lang="en-US" dirty="0" smtClean="0"/>
              <a:t> </a:t>
            </a:r>
            <a:r>
              <a:rPr lang="en-US" dirty="0"/>
              <a:t>(CY), there are no such instructions for the overflow flag bit (OV</a:t>
            </a:r>
            <a:r>
              <a:rPr lang="en-US" dirty="0" smtClean="0"/>
              <a:t>).How </a:t>
            </a:r>
            <a:r>
              <a:rPr lang="en-US" dirty="0"/>
              <a:t>would you write code to check OV?</a:t>
            </a:r>
          </a:p>
          <a:p>
            <a:r>
              <a:rPr lang="en-US" dirty="0" smtClean="0">
                <a:solidFill>
                  <a:srgbClr val="0070C0"/>
                </a:solidFill>
              </a:rPr>
              <a:t>JB </a:t>
            </a:r>
            <a:r>
              <a:rPr lang="en-US" dirty="0">
                <a:solidFill>
                  <a:srgbClr val="0070C0"/>
                </a:solidFill>
              </a:rPr>
              <a:t>PSW.2,TARGET ;jump if </a:t>
            </a:r>
            <a:r>
              <a:rPr lang="en-US" dirty="0" smtClean="0">
                <a:solidFill>
                  <a:srgbClr val="0070C0"/>
                </a:solidFill>
              </a:rPr>
              <a:t>OV=1</a:t>
            </a:r>
          </a:p>
          <a:p>
            <a:endParaRPr lang="en-US" dirty="0">
              <a:solidFill>
                <a:srgbClr val="0070C0"/>
              </a:solidFill>
            </a:endParaRPr>
          </a:p>
          <a:p>
            <a:endParaRPr lang="en-US" dirty="0" smtClean="0">
              <a:solidFill>
                <a:srgbClr val="0070C0"/>
              </a:solidFill>
            </a:endParaRPr>
          </a:p>
          <a:p>
            <a:r>
              <a:rPr lang="en-US" dirty="0" smtClean="0"/>
              <a:t>While </a:t>
            </a:r>
            <a:r>
              <a:rPr lang="en-US" dirty="0"/>
              <a:t>a program to save the status of bit P1.7 on RAM address bit 05.</a:t>
            </a:r>
          </a:p>
          <a:p>
            <a:r>
              <a:rPr lang="en-US" dirty="0" smtClean="0">
                <a:solidFill>
                  <a:srgbClr val="0070C0"/>
                </a:solidFill>
              </a:rPr>
              <a:t>MOV </a:t>
            </a:r>
            <a:r>
              <a:rPr lang="en-US" dirty="0">
                <a:solidFill>
                  <a:srgbClr val="0070C0"/>
                </a:solidFill>
              </a:rPr>
              <a:t>C,P1.7</a:t>
            </a:r>
          </a:p>
          <a:p>
            <a:r>
              <a:rPr lang="en-US" dirty="0">
                <a:solidFill>
                  <a:srgbClr val="0070C0"/>
                </a:solidFill>
              </a:rPr>
              <a:t>MOV 05,C</a:t>
            </a:r>
          </a:p>
        </p:txBody>
      </p:sp>
      <p:sp>
        <p:nvSpPr>
          <p:cNvPr id="2" name="Title 1"/>
          <p:cNvSpPr>
            <a:spLocks noGrp="1"/>
          </p:cNvSpPr>
          <p:nvPr>
            <p:ph type="title"/>
          </p:nvPr>
        </p:nvSpPr>
        <p:spPr>
          <a:xfrm>
            <a:off x="234451" y="575500"/>
            <a:ext cx="2177434" cy="3981000"/>
          </a:xfrm>
        </p:spPr>
        <p:txBody>
          <a:bodyPr/>
          <a:lstStyle/>
          <a:p>
            <a:r>
              <a:rPr lang="en-US" dirty="0">
                <a:solidFill>
                  <a:srgbClr val="C00000"/>
                </a:solidFill>
              </a:rPr>
              <a:t>BIT</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Registers</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Addressability</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pic>
        <p:nvPicPr>
          <p:cNvPr id="5" name="Picture 4"/>
          <p:cNvPicPr>
            <a:picLocks noChangeAspect="1"/>
          </p:cNvPicPr>
          <p:nvPr/>
        </p:nvPicPr>
        <p:blipFill rotWithShape="1">
          <a:blip r:embed="rId2"/>
          <a:srcRect t="39883"/>
          <a:stretch/>
        </p:blipFill>
        <p:spPr>
          <a:xfrm>
            <a:off x="3340840" y="2804844"/>
            <a:ext cx="5367005" cy="549312"/>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49</a:t>
            </a:fld>
            <a:endParaRPr lang="en"/>
          </a:p>
        </p:txBody>
      </p:sp>
    </p:spTree>
    <p:extLst>
      <p:ext uri="{BB962C8B-B14F-4D97-AF65-F5344CB8AC3E}">
        <p14:creationId xmlns:p14="http://schemas.microsoft.com/office/powerpoint/2010/main" val="2136281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960585" y="0"/>
            <a:ext cx="5596200" cy="3981000"/>
          </a:xfrm>
        </p:spPr>
        <p:txBody>
          <a:bodyPr/>
          <a:lstStyle/>
          <a:p>
            <a:pPr>
              <a:buClr>
                <a:srgbClr val="C00000"/>
              </a:buClr>
              <a:buFont typeface="Wingdings" panose="05000000000000000000" pitchFamily="2" charset="2"/>
              <a:buChar char="§"/>
            </a:pPr>
            <a:r>
              <a:rPr lang="en-US" dirty="0">
                <a:solidFill>
                  <a:schemeClr val="tx1"/>
                </a:solidFill>
              </a:rPr>
              <a:t>The DB directive is the most widely </a:t>
            </a:r>
            <a:r>
              <a:rPr lang="en-US" dirty="0" smtClean="0">
                <a:solidFill>
                  <a:schemeClr val="tx1"/>
                </a:solidFill>
              </a:rPr>
              <a:t>used </a:t>
            </a:r>
            <a:r>
              <a:rPr lang="en-US" dirty="0">
                <a:solidFill>
                  <a:schemeClr val="tx1"/>
                </a:solidFill>
              </a:rPr>
              <a:t>data directive in the assembler</a:t>
            </a:r>
          </a:p>
          <a:p>
            <a:pPr>
              <a:buClr>
                <a:srgbClr val="C00000"/>
              </a:buClr>
              <a:buFont typeface="Wingdings" panose="05000000000000000000" pitchFamily="2" charset="2"/>
              <a:buChar char="§"/>
            </a:pPr>
            <a:r>
              <a:rPr lang="en-US" dirty="0" smtClean="0">
                <a:solidFill>
                  <a:schemeClr val="tx1"/>
                </a:solidFill>
              </a:rPr>
              <a:t>It </a:t>
            </a:r>
            <a:r>
              <a:rPr lang="en-US" dirty="0">
                <a:solidFill>
                  <a:schemeClr val="tx1"/>
                </a:solidFill>
              </a:rPr>
              <a:t>is used to define the 8-bit data</a:t>
            </a:r>
          </a:p>
          <a:p>
            <a:pPr>
              <a:buClr>
                <a:srgbClr val="C00000"/>
              </a:buClr>
              <a:buFont typeface="Wingdings" panose="05000000000000000000" pitchFamily="2" charset="2"/>
              <a:buChar char="§"/>
            </a:pPr>
            <a:r>
              <a:rPr lang="en-US" dirty="0" smtClean="0">
                <a:solidFill>
                  <a:schemeClr val="tx1"/>
                </a:solidFill>
              </a:rPr>
              <a:t>When </a:t>
            </a:r>
            <a:r>
              <a:rPr lang="en-US" dirty="0">
                <a:solidFill>
                  <a:schemeClr val="tx1"/>
                </a:solidFill>
              </a:rPr>
              <a:t>DB is used to define data, the </a:t>
            </a:r>
            <a:r>
              <a:rPr lang="en-US" dirty="0" smtClean="0">
                <a:solidFill>
                  <a:schemeClr val="tx1"/>
                </a:solidFill>
              </a:rPr>
              <a:t>numbers </a:t>
            </a:r>
            <a:r>
              <a:rPr lang="en-US" dirty="0">
                <a:solidFill>
                  <a:schemeClr val="tx1"/>
                </a:solidFill>
              </a:rPr>
              <a:t>can be in decimal, binary, hex, </a:t>
            </a:r>
            <a:r>
              <a:rPr lang="en-US" dirty="0" smtClean="0">
                <a:solidFill>
                  <a:schemeClr val="tx1"/>
                </a:solidFill>
              </a:rPr>
              <a:t>ASCII formats</a:t>
            </a:r>
          </a:p>
          <a:p>
            <a:pPr>
              <a:buClr>
                <a:srgbClr val="C00000"/>
              </a:buClr>
              <a:buFont typeface="Wingdings" panose="05000000000000000000" pitchFamily="2" charset="2"/>
              <a:buChar char="§"/>
            </a:pPr>
            <a:endParaRPr lang="en-US" dirty="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pic>
        <p:nvPicPr>
          <p:cNvPr id="7" name="Picture 6"/>
          <p:cNvPicPr>
            <a:picLocks noChangeAspect="1"/>
          </p:cNvPicPr>
          <p:nvPr/>
        </p:nvPicPr>
        <p:blipFill>
          <a:blip r:embed="rId2"/>
          <a:stretch>
            <a:fillRect/>
          </a:stretch>
        </p:blipFill>
        <p:spPr>
          <a:xfrm>
            <a:off x="439377" y="1562794"/>
            <a:ext cx="9009524" cy="4038095"/>
          </a:xfrm>
          <a:prstGeom prst="rect">
            <a:avLst/>
          </a:prstGeom>
        </p:spPr>
      </p:pic>
      <p:sp>
        <p:nvSpPr>
          <p:cNvPr id="8" name="TextBox 7"/>
          <p:cNvSpPr txBox="1"/>
          <p:nvPr/>
        </p:nvSpPr>
        <p:spPr>
          <a:xfrm>
            <a:off x="3285460" y="1990500"/>
            <a:ext cx="1956390" cy="307777"/>
          </a:xfrm>
          <a:prstGeom prst="rect">
            <a:avLst/>
          </a:prstGeom>
          <a:solidFill>
            <a:schemeClr val="lt1">
              <a:hueOff val="0"/>
              <a:satOff val="0"/>
              <a:lumOff val="0"/>
            </a:schemeClr>
          </a:solidFill>
        </p:spPr>
        <p:txBody>
          <a:bodyPr wrap="square" rtlCol="0">
            <a:spAutoFit/>
          </a:bodyPr>
          <a:lstStyle/>
          <a:p>
            <a:endParaRPr lang="en-US" dirty="0"/>
          </a:p>
        </p:txBody>
      </p:sp>
      <p:sp>
        <p:nvSpPr>
          <p:cNvPr id="9" name="TextBox 8"/>
          <p:cNvSpPr txBox="1"/>
          <p:nvPr/>
        </p:nvSpPr>
        <p:spPr>
          <a:xfrm>
            <a:off x="3147237" y="1562794"/>
            <a:ext cx="5769527" cy="307777"/>
          </a:xfrm>
          <a:prstGeom prst="rect">
            <a:avLst/>
          </a:prstGeom>
          <a:solidFill>
            <a:schemeClr val="lt1">
              <a:hueOff val="0"/>
              <a:satOff val="0"/>
              <a:lumOff val="0"/>
            </a:schemeClr>
          </a:solidFill>
        </p:spPr>
        <p:txBody>
          <a:bodyPr wrap="square" rtlCol="0">
            <a:spAutoFit/>
          </a:bodyPr>
          <a:lstStyle/>
          <a:p>
            <a:endParaRPr lang="en-US" dirty="0"/>
          </a:p>
        </p:txBody>
      </p:sp>
      <p:sp>
        <p:nvSpPr>
          <p:cNvPr id="11" name="TextBox 10"/>
          <p:cNvSpPr txBox="1"/>
          <p:nvPr/>
        </p:nvSpPr>
        <p:spPr>
          <a:xfrm>
            <a:off x="439377" y="1562794"/>
            <a:ext cx="1995479" cy="3328183"/>
          </a:xfrm>
          <a:prstGeom prst="rect">
            <a:avLst/>
          </a:prstGeom>
          <a:solidFill>
            <a:schemeClr val="lt1">
              <a:hueOff val="0"/>
              <a:satOff val="0"/>
              <a:lumOff val="0"/>
            </a:schemeClr>
          </a:solidFill>
        </p:spPr>
        <p:txBody>
          <a:bodyPr wrap="square" rtlCol="0">
            <a:spAutoFit/>
          </a:bodyPr>
          <a:lstStyle/>
          <a:p>
            <a:endParaRPr lang="en-US" dirty="0"/>
          </a:p>
        </p:txBody>
      </p:sp>
      <p:pic>
        <p:nvPicPr>
          <p:cNvPr id="12" name="Picture 11"/>
          <p:cNvPicPr>
            <a:picLocks noChangeAspect="1"/>
          </p:cNvPicPr>
          <p:nvPr/>
        </p:nvPicPr>
        <p:blipFill>
          <a:blip r:embed="rId3"/>
          <a:stretch>
            <a:fillRect/>
          </a:stretch>
        </p:blipFill>
        <p:spPr>
          <a:xfrm>
            <a:off x="384735" y="3621730"/>
            <a:ext cx="2104762" cy="742857"/>
          </a:xfrm>
          <a:prstGeom prst="rect">
            <a:avLst/>
          </a:prstGeom>
        </p:spPr>
      </p:pic>
      <p:sp>
        <p:nvSpPr>
          <p:cNvPr id="2" name="Title 1"/>
          <p:cNvSpPr>
            <a:spLocks noGrp="1"/>
          </p:cNvSpPr>
          <p:nvPr>
            <p:ph type="title"/>
          </p:nvPr>
        </p:nvSpPr>
        <p:spPr>
          <a:xfrm>
            <a:off x="378960" y="543603"/>
            <a:ext cx="2046300" cy="3981000"/>
          </a:xfrm>
        </p:spPr>
        <p:txBody>
          <a:bodyPr/>
          <a:lstStyle/>
          <a:p>
            <a:r>
              <a:rPr lang="en-US" dirty="0"/>
              <a:t>8051 DATA </a:t>
            </a:r>
            <a:br>
              <a:rPr lang="en-US" dirty="0"/>
            </a:br>
            <a:r>
              <a:rPr lang="en-US" dirty="0"/>
              <a:t>TYPES AND </a:t>
            </a:r>
            <a:br>
              <a:rPr lang="en-US" dirty="0"/>
            </a:br>
            <a:r>
              <a:rPr lang="en-US" dirty="0" smtClean="0"/>
              <a:t>DIRECTIVES</a:t>
            </a:r>
            <a:br>
              <a:rPr lang="en-US" dirty="0" smtClean="0"/>
            </a:br>
            <a:r>
              <a:rPr lang="en-US" dirty="0"/>
              <a:t/>
            </a:r>
            <a:br>
              <a:rPr lang="en-US" dirty="0"/>
            </a:br>
            <a:r>
              <a:rPr lang="en-US" dirty="0"/>
              <a:t>Assembler </a:t>
            </a:r>
            <a:br>
              <a:rPr lang="en-US" dirty="0"/>
            </a:br>
            <a:r>
              <a:rPr lang="en-US" dirty="0"/>
              <a:t>Directives</a:t>
            </a:r>
          </a:p>
        </p:txBody>
      </p:sp>
    </p:spTree>
    <p:extLst>
      <p:ext uri="{BB962C8B-B14F-4D97-AF65-F5344CB8AC3E}">
        <p14:creationId xmlns:p14="http://schemas.microsoft.com/office/powerpoint/2010/main" val="31071037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1" y="575500"/>
            <a:ext cx="2210798" cy="3981000"/>
          </a:xfrm>
        </p:spPr>
        <p:txBody>
          <a:bodyPr/>
          <a:lstStyle/>
          <a:p>
            <a:r>
              <a:rPr lang="en-US" dirty="0">
                <a:solidFill>
                  <a:srgbClr val="C00000"/>
                </a:solidFill>
              </a:rPr>
              <a:t>BIT </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Registers </a:t>
            </a:r>
            <a:br>
              <a:rPr lang="en-US" dirty="0">
                <a:solidFill>
                  <a:srgbClr val="C00000"/>
                </a:solidFill>
              </a:rPr>
            </a:br>
            <a:r>
              <a:rPr lang="en-US" dirty="0">
                <a:solidFill>
                  <a:srgbClr val="C00000"/>
                </a:solidFill>
              </a:rPr>
              <a:t>Bit-</a:t>
            </a:r>
            <a:br>
              <a:rPr lang="en-US" dirty="0">
                <a:solidFill>
                  <a:srgbClr val="C00000"/>
                </a:solidFill>
              </a:rPr>
            </a:br>
            <a:r>
              <a:rPr lang="en-US" dirty="0">
                <a:solidFill>
                  <a:srgbClr val="C00000"/>
                </a:solidFill>
              </a:rPr>
              <a:t>Addressability </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sp>
        <p:nvSpPr>
          <p:cNvPr id="3" name="Text Placeholder 2"/>
          <p:cNvSpPr>
            <a:spLocks noGrp="1"/>
          </p:cNvSpPr>
          <p:nvPr>
            <p:ph type="body" idx="1"/>
          </p:nvPr>
        </p:nvSpPr>
        <p:spPr>
          <a:xfrm>
            <a:off x="2679658" y="-48699"/>
            <a:ext cx="6228035" cy="5229398"/>
          </a:xfrm>
        </p:spPr>
        <p:txBody>
          <a:bodyPr/>
          <a:lstStyle/>
          <a:p>
            <a:pPr marL="139697" indent="0">
              <a:buNone/>
            </a:pPr>
            <a:r>
              <a:rPr lang="en-US" dirty="0">
                <a:solidFill>
                  <a:schemeClr val="tx1"/>
                </a:solidFill>
              </a:rPr>
              <a:t>Write a program to see if the RAM location 37H contains an even </a:t>
            </a:r>
            <a:r>
              <a:rPr lang="en-US" dirty="0" smtClean="0">
                <a:solidFill>
                  <a:schemeClr val="tx1"/>
                </a:solidFill>
              </a:rPr>
              <a:t>value</a:t>
            </a:r>
            <a:r>
              <a:rPr lang="en-US" dirty="0">
                <a:solidFill>
                  <a:schemeClr val="tx1"/>
                </a:solidFill>
              </a:rPr>
              <a:t>. If so, send it to P2. If not, make it even and then send it to P2.</a:t>
            </a:r>
          </a:p>
          <a:p>
            <a:pPr marL="139697" indent="0">
              <a:buNone/>
            </a:pPr>
            <a:r>
              <a:rPr lang="en-US" dirty="0" smtClean="0">
                <a:solidFill>
                  <a:schemeClr val="tx1"/>
                </a:solidFill>
              </a:rPr>
              <a:t>	MOV </a:t>
            </a:r>
            <a:r>
              <a:rPr lang="en-US" dirty="0">
                <a:solidFill>
                  <a:schemeClr val="tx1"/>
                </a:solidFill>
              </a:rPr>
              <a:t>A,37H ;load RAM 37H into ACC</a:t>
            </a:r>
          </a:p>
          <a:p>
            <a:pPr marL="139697" indent="0">
              <a:buNone/>
            </a:pPr>
            <a:r>
              <a:rPr lang="en-US" dirty="0" smtClean="0">
                <a:solidFill>
                  <a:schemeClr val="tx1"/>
                </a:solidFill>
              </a:rPr>
              <a:t>	JNB </a:t>
            </a:r>
            <a:r>
              <a:rPr lang="en-US" dirty="0">
                <a:solidFill>
                  <a:schemeClr val="tx1"/>
                </a:solidFill>
              </a:rPr>
              <a:t>ACC.0,YES  ;if D0 of ACC 0? If so jump</a:t>
            </a:r>
          </a:p>
          <a:p>
            <a:pPr marL="139697" indent="0">
              <a:buNone/>
            </a:pPr>
            <a:r>
              <a:rPr lang="en-US" dirty="0" smtClean="0">
                <a:solidFill>
                  <a:schemeClr val="tx1"/>
                </a:solidFill>
              </a:rPr>
              <a:t>	INC </a:t>
            </a:r>
            <a:r>
              <a:rPr lang="en-US" dirty="0">
                <a:solidFill>
                  <a:schemeClr val="tx1"/>
                </a:solidFill>
              </a:rPr>
              <a:t>A ;it’s odd, make it even</a:t>
            </a:r>
          </a:p>
          <a:p>
            <a:pPr marL="139697" indent="0">
              <a:buNone/>
            </a:pPr>
            <a:r>
              <a:rPr lang="en-US" dirty="0" smtClean="0">
                <a:solidFill>
                  <a:schemeClr val="tx1"/>
                </a:solidFill>
              </a:rPr>
              <a:t>   YES</a:t>
            </a:r>
            <a:r>
              <a:rPr lang="en-US" dirty="0">
                <a:solidFill>
                  <a:schemeClr val="tx1"/>
                </a:solidFill>
              </a:rPr>
              <a:t>: </a:t>
            </a:r>
            <a:r>
              <a:rPr lang="en-US" dirty="0" smtClean="0">
                <a:solidFill>
                  <a:schemeClr val="tx1"/>
                </a:solidFill>
              </a:rPr>
              <a:t>	MOV </a:t>
            </a:r>
            <a:r>
              <a:rPr lang="en-US" dirty="0">
                <a:solidFill>
                  <a:schemeClr val="tx1"/>
                </a:solidFill>
              </a:rPr>
              <a:t>P2,A ;send it to </a:t>
            </a:r>
            <a:r>
              <a:rPr lang="en-US" dirty="0" smtClean="0">
                <a:solidFill>
                  <a:schemeClr val="tx1"/>
                </a:solidFill>
              </a:rPr>
              <a:t>P2</a:t>
            </a:r>
          </a:p>
          <a:p>
            <a:pPr marL="139697" indent="0">
              <a:buNone/>
            </a:pPr>
            <a:r>
              <a:rPr lang="en-US" dirty="0" smtClean="0">
                <a:solidFill>
                  <a:schemeClr val="tx1"/>
                </a:solidFill>
              </a:rPr>
              <a:t>The </a:t>
            </a:r>
            <a:r>
              <a:rPr lang="en-US" dirty="0">
                <a:solidFill>
                  <a:schemeClr val="tx1"/>
                </a:solidFill>
              </a:rPr>
              <a:t>status of bits P1.2 and P1.3 of I/O port P1 must be saved before </a:t>
            </a:r>
          </a:p>
          <a:p>
            <a:pPr marL="139697" indent="0">
              <a:buNone/>
            </a:pPr>
            <a:r>
              <a:rPr lang="en-US" dirty="0">
                <a:solidFill>
                  <a:schemeClr val="tx1"/>
                </a:solidFill>
              </a:rPr>
              <a:t>they are changed. Write a program to save the status of P1.2 in bit </a:t>
            </a:r>
          </a:p>
          <a:p>
            <a:pPr marL="139697" indent="0">
              <a:buNone/>
            </a:pPr>
            <a:r>
              <a:rPr lang="en-US" dirty="0">
                <a:solidFill>
                  <a:schemeClr val="tx1"/>
                </a:solidFill>
              </a:rPr>
              <a:t>location 06 and the status of P1.3 in bit location 07</a:t>
            </a:r>
          </a:p>
          <a:p>
            <a:pPr marL="139697" indent="0">
              <a:buNone/>
            </a:pPr>
            <a:r>
              <a:rPr lang="en-US" dirty="0" smtClean="0">
                <a:solidFill>
                  <a:schemeClr val="tx1"/>
                </a:solidFill>
              </a:rPr>
              <a:t>	CLR </a:t>
            </a:r>
            <a:r>
              <a:rPr lang="en-US" dirty="0">
                <a:solidFill>
                  <a:schemeClr val="tx1"/>
                </a:solidFill>
              </a:rPr>
              <a:t>06 </a:t>
            </a:r>
            <a:r>
              <a:rPr lang="en-US" dirty="0" smtClean="0">
                <a:solidFill>
                  <a:schemeClr val="tx1"/>
                </a:solidFill>
              </a:rPr>
              <a:t>		;</a:t>
            </a:r>
            <a:r>
              <a:rPr lang="en-US" dirty="0">
                <a:solidFill>
                  <a:schemeClr val="tx1"/>
                </a:solidFill>
              </a:rPr>
              <a:t>clear bit </a:t>
            </a:r>
            <a:r>
              <a:rPr lang="en-US" dirty="0" err="1">
                <a:solidFill>
                  <a:schemeClr val="tx1"/>
                </a:solidFill>
              </a:rPr>
              <a:t>addr</a:t>
            </a:r>
            <a:r>
              <a:rPr lang="en-US" dirty="0">
                <a:solidFill>
                  <a:schemeClr val="tx1"/>
                </a:solidFill>
              </a:rPr>
              <a:t>. 06</a:t>
            </a:r>
          </a:p>
          <a:p>
            <a:pPr marL="139697" indent="0">
              <a:buNone/>
            </a:pPr>
            <a:r>
              <a:rPr lang="en-US" dirty="0" smtClean="0">
                <a:solidFill>
                  <a:schemeClr val="tx1"/>
                </a:solidFill>
              </a:rPr>
              <a:t>	CLR 07		 </a:t>
            </a:r>
            <a:r>
              <a:rPr lang="en-US" dirty="0">
                <a:solidFill>
                  <a:schemeClr val="tx1"/>
                </a:solidFill>
              </a:rPr>
              <a:t>;clear bit </a:t>
            </a:r>
            <a:r>
              <a:rPr lang="en-US" dirty="0" err="1">
                <a:solidFill>
                  <a:schemeClr val="tx1"/>
                </a:solidFill>
              </a:rPr>
              <a:t>addr</a:t>
            </a:r>
            <a:r>
              <a:rPr lang="en-US" dirty="0">
                <a:solidFill>
                  <a:schemeClr val="tx1"/>
                </a:solidFill>
              </a:rPr>
              <a:t>. 07</a:t>
            </a:r>
          </a:p>
          <a:p>
            <a:pPr marL="139697" indent="0">
              <a:buNone/>
            </a:pPr>
            <a:r>
              <a:rPr lang="en-US" dirty="0" smtClean="0">
                <a:solidFill>
                  <a:schemeClr val="tx1"/>
                </a:solidFill>
              </a:rPr>
              <a:t>	JNB </a:t>
            </a:r>
            <a:r>
              <a:rPr lang="en-US" dirty="0">
                <a:solidFill>
                  <a:schemeClr val="tx1"/>
                </a:solidFill>
              </a:rPr>
              <a:t>P1.2,OVER </a:t>
            </a:r>
            <a:r>
              <a:rPr lang="en-US" dirty="0" smtClean="0">
                <a:solidFill>
                  <a:schemeClr val="tx1"/>
                </a:solidFill>
              </a:rPr>
              <a:t>	 </a:t>
            </a:r>
            <a:r>
              <a:rPr lang="en-US" dirty="0">
                <a:solidFill>
                  <a:schemeClr val="tx1"/>
                </a:solidFill>
              </a:rPr>
              <a:t>;check P1.2, if 0 then jump</a:t>
            </a:r>
          </a:p>
          <a:p>
            <a:pPr marL="139697" indent="0">
              <a:buNone/>
            </a:pPr>
            <a:r>
              <a:rPr lang="en-US" dirty="0" smtClean="0">
                <a:solidFill>
                  <a:schemeClr val="tx1"/>
                </a:solidFill>
              </a:rPr>
              <a:t>	SETB 06		 </a:t>
            </a:r>
            <a:r>
              <a:rPr lang="en-US" dirty="0">
                <a:solidFill>
                  <a:schemeClr val="tx1"/>
                </a:solidFill>
              </a:rPr>
              <a:t>;if P1.2=1,set bit 06 to 1</a:t>
            </a:r>
          </a:p>
          <a:p>
            <a:pPr marL="139697" indent="0">
              <a:buNone/>
            </a:pPr>
            <a:r>
              <a:rPr lang="en-US" dirty="0">
                <a:solidFill>
                  <a:schemeClr val="tx1"/>
                </a:solidFill>
              </a:rPr>
              <a:t>OVER: </a:t>
            </a:r>
            <a:r>
              <a:rPr lang="en-US" dirty="0" smtClean="0">
                <a:solidFill>
                  <a:schemeClr val="tx1"/>
                </a:solidFill>
              </a:rPr>
              <a:t>	JNB P1.3,NEXT	  </a:t>
            </a:r>
            <a:r>
              <a:rPr lang="en-US" dirty="0">
                <a:solidFill>
                  <a:schemeClr val="tx1"/>
                </a:solidFill>
              </a:rPr>
              <a:t>;check P1.3, if 0 then jump</a:t>
            </a:r>
          </a:p>
          <a:p>
            <a:pPr marL="139697" indent="0">
              <a:buNone/>
            </a:pPr>
            <a:r>
              <a:rPr lang="en-US" dirty="0" smtClean="0">
                <a:solidFill>
                  <a:schemeClr val="tx1"/>
                </a:solidFill>
              </a:rPr>
              <a:t>	SETB 07		 </a:t>
            </a:r>
            <a:r>
              <a:rPr lang="en-US" dirty="0">
                <a:solidFill>
                  <a:schemeClr val="tx1"/>
                </a:solidFill>
              </a:rPr>
              <a:t>;if P1.3=1,set bit 07 to 1</a:t>
            </a:r>
          </a:p>
          <a:p>
            <a:pPr marL="139697" indent="0">
              <a:buNone/>
            </a:pPr>
            <a:r>
              <a:rPr lang="en-US" dirty="0">
                <a:solidFill>
                  <a:schemeClr val="tx1"/>
                </a:solidFill>
              </a:rPr>
              <a:t>NEXT: ...</a:t>
            </a:r>
          </a:p>
        </p:txBody>
      </p:sp>
      <p:sp>
        <p:nvSpPr>
          <p:cNvPr id="4" name="Slide Number Placeholder 3"/>
          <p:cNvSpPr>
            <a:spLocks noGrp="1"/>
          </p:cNvSpPr>
          <p:nvPr>
            <p:ph type="sldNum" idx="12"/>
          </p:nvPr>
        </p:nvSpPr>
        <p:spPr/>
        <p:txBody>
          <a:bodyPr/>
          <a:lstStyle/>
          <a:p>
            <a:fld id="{00000000-1234-1234-1234-123412341234}" type="slidenum">
              <a:rPr lang="en" smtClean="0"/>
              <a:pPr/>
              <a:t>50</a:t>
            </a:fld>
            <a:endParaRPr lang="en"/>
          </a:p>
        </p:txBody>
      </p:sp>
    </p:spTree>
    <p:extLst>
      <p:ext uri="{BB962C8B-B14F-4D97-AF65-F5344CB8AC3E}">
        <p14:creationId xmlns:p14="http://schemas.microsoft.com/office/powerpoint/2010/main" val="325787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2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750"/>
                                        <p:tgtEl>
                                          <p:spTgt spid="3">
                                            <p:txEl>
                                              <p:pRg st="1" end="1"/>
                                            </p:txEl>
                                          </p:spTgt>
                                        </p:tgtEl>
                                      </p:cBhvr>
                                    </p:animEffect>
                                    <p:anim calcmode="lin" valueType="num">
                                      <p:cBhvr>
                                        <p:cTn id="8" dur="1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75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750"/>
                                        <p:tgtEl>
                                          <p:spTgt spid="3">
                                            <p:txEl>
                                              <p:pRg st="2" end="2"/>
                                            </p:txEl>
                                          </p:spTgt>
                                        </p:tgtEl>
                                      </p:cBhvr>
                                    </p:animEffect>
                                    <p:anim calcmode="lin" valueType="num">
                                      <p:cBhvr>
                                        <p:cTn id="13" dur="1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75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750"/>
                                        <p:tgtEl>
                                          <p:spTgt spid="3">
                                            <p:txEl>
                                              <p:pRg st="3" end="3"/>
                                            </p:txEl>
                                          </p:spTgt>
                                        </p:tgtEl>
                                      </p:cBhvr>
                                    </p:animEffect>
                                    <p:anim calcmode="lin" valueType="num">
                                      <p:cBhvr>
                                        <p:cTn id="18"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75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25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750"/>
                                        <p:tgtEl>
                                          <p:spTgt spid="3">
                                            <p:txEl>
                                              <p:pRg st="4" end="4"/>
                                            </p:txEl>
                                          </p:spTgt>
                                        </p:tgtEl>
                                      </p:cBhvr>
                                    </p:animEffect>
                                    <p:anim calcmode="lin" valueType="num">
                                      <p:cBhvr>
                                        <p:cTn id="23"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250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750"/>
                                        <p:tgtEl>
                                          <p:spTgt spid="3">
                                            <p:txEl>
                                              <p:pRg st="5" end="5"/>
                                            </p:txEl>
                                          </p:spTgt>
                                        </p:tgtEl>
                                      </p:cBhvr>
                                    </p:animEffect>
                                    <p:anim calcmode="lin" valueType="num">
                                      <p:cBhvr>
                                        <p:cTn id="30" dur="2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275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50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750"/>
                                        <p:tgtEl>
                                          <p:spTgt spid="3">
                                            <p:txEl>
                                              <p:pRg st="6" end="6"/>
                                            </p:txEl>
                                          </p:spTgt>
                                        </p:tgtEl>
                                      </p:cBhvr>
                                    </p:animEffect>
                                    <p:anim calcmode="lin" valueType="num">
                                      <p:cBhvr>
                                        <p:cTn id="35" dur="2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275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50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2750"/>
                                        <p:tgtEl>
                                          <p:spTgt spid="3">
                                            <p:txEl>
                                              <p:pRg st="7" end="7"/>
                                            </p:txEl>
                                          </p:spTgt>
                                        </p:tgtEl>
                                      </p:cBhvr>
                                    </p:animEffect>
                                    <p:anim calcmode="lin" valueType="num">
                                      <p:cBhvr>
                                        <p:cTn id="40" dur="2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27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325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3250"/>
                                        <p:tgtEl>
                                          <p:spTgt spid="3">
                                            <p:txEl>
                                              <p:pRg st="8" end="8"/>
                                            </p:txEl>
                                          </p:spTgt>
                                        </p:tgtEl>
                                      </p:cBhvr>
                                    </p:animEffect>
                                    <p:anim calcmode="lin" valueType="num">
                                      <p:cBhvr>
                                        <p:cTn id="47" dur="3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325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325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3250"/>
                                        <p:tgtEl>
                                          <p:spTgt spid="3">
                                            <p:txEl>
                                              <p:pRg st="9" end="9"/>
                                            </p:txEl>
                                          </p:spTgt>
                                        </p:tgtEl>
                                      </p:cBhvr>
                                    </p:animEffect>
                                    <p:anim calcmode="lin" valueType="num">
                                      <p:cBhvr>
                                        <p:cTn id="52" dur="3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325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325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3250"/>
                                        <p:tgtEl>
                                          <p:spTgt spid="3">
                                            <p:txEl>
                                              <p:pRg st="10" end="10"/>
                                            </p:txEl>
                                          </p:spTgt>
                                        </p:tgtEl>
                                      </p:cBhvr>
                                    </p:animEffect>
                                    <p:anim calcmode="lin" valueType="num">
                                      <p:cBhvr>
                                        <p:cTn id="57" dur="32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325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325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3250"/>
                                        <p:tgtEl>
                                          <p:spTgt spid="3">
                                            <p:txEl>
                                              <p:pRg st="11" end="11"/>
                                            </p:txEl>
                                          </p:spTgt>
                                        </p:tgtEl>
                                      </p:cBhvr>
                                    </p:animEffect>
                                    <p:anim calcmode="lin" valueType="num">
                                      <p:cBhvr>
                                        <p:cTn id="62" dur="32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3250" fill="hold"/>
                                        <p:tgtEl>
                                          <p:spTgt spid="3">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325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3250"/>
                                        <p:tgtEl>
                                          <p:spTgt spid="3">
                                            <p:txEl>
                                              <p:pRg st="12" end="12"/>
                                            </p:txEl>
                                          </p:spTgt>
                                        </p:tgtEl>
                                      </p:cBhvr>
                                    </p:animEffect>
                                    <p:anim calcmode="lin" valueType="num">
                                      <p:cBhvr>
                                        <p:cTn id="67" dur="32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3250" fill="hold"/>
                                        <p:tgtEl>
                                          <p:spTgt spid="3">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325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3250"/>
                                        <p:tgtEl>
                                          <p:spTgt spid="3">
                                            <p:txEl>
                                              <p:pRg st="13" end="13"/>
                                            </p:txEl>
                                          </p:spTgt>
                                        </p:tgtEl>
                                      </p:cBhvr>
                                    </p:animEffect>
                                    <p:anim calcmode="lin" valueType="num">
                                      <p:cBhvr>
                                        <p:cTn id="72" dur="32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3250" fill="hold"/>
                                        <p:tgtEl>
                                          <p:spTgt spid="3">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325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3250"/>
                                        <p:tgtEl>
                                          <p:spTgt spid="3">
                                            <p:txEl>
                                              <p:pRg st="14" end="14"/>
                                            </p:txEl>
                                          </p:spTgt>
                                        </p:tgtEl>
                                      </p:cBhvr>
                                    </p:animEffect>
                                    <p:anim calcmode="lin" valueType="num">
                                      <p:cBhvr>
                                        <p:cTn id="77" dur="325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325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a:t>
            </a:r>
            <a:br>
              <a:rPr lang="en-US" dirty="0">
                <a:solidFill>
                  <a:srgbClr val="C00000"/>
                </a:solidFill>
              </a:rPr>
            </a:br>
            <a:r>
              <a:rPr lang="en-US" dirty="0" smtClean="0">
                <a:solidFill>
                  <a:srgbClr val="C00000"/>
                </a:solidFill>
              </a:rPr>
              <a:t>ADDRESSES</a:t>
            </a:r>
            <a:br>
              <a:rPr lang="en-US" dirty="0" smtClean="0">
                <a:solidFill>
                  <a:srgbClr val="C00000"/>
                </a:solidFill>
              </a:rPr>
            </a:br>
            <a:r>
              <a:rPr lang="en-US" dirty="0">
                <a:solidFill>
                  <a:srgbClr val="C00000"/>
                </a:solidFill>
              </a:rPr>
              <a:t/>
            </a:r>
            <a:br>
              <a:rPr lang="en-US" dirty="0">
                <a:solidFill>
                  <a:srgbClr val="C00000"/>
                </a:solidFill>
              </a:rPr>
            </a:br>
            <a:r>
              <a:rPr lang="en-US" dirty="0">
                <a:solidFill>
                  <a:srgbClr val="C00000"/>
                </a:solidFill>
              </a:rPr>
              <a:t>Using </a:t>
            </a:r>
            <a:r>
              <a:rPr lang="en-US" dirty="0" smtClean="0">
                <a:solidFill>
                  <a:srgbClr val="C00000"/>
                </a:solidFill>
              </a:rPr>
              <a:t>BIT directive</a:t>
            </a:r>
            <a:endParaRPr lang="en-US" dirty="0">
              <a:solidFill>
                <a:srgbClr val="C00000"/>
              </a:solidFill>
            </a:endParaRPr>
          </a:p>
        </p:txBody>
      </p:sp>
      <p:sp>
        <p:nvSpPr>
          <p:cNvPr id="3" name="Text Placeholder 2"/>
          <p:cNvSpPr>
            <a:spLocks noGrp="1"/>
          </p:cNvSpPr>
          <p:nvPr>
            <p:ph type="body" idx="1"/>
          </p:nvPr>
        </p:nvSpPr>
        <p:spPr>
          <a:xfrm>
            <a:off x="2782400" y="123437"/>
            <a:ext cx="5596200" cy="4777336"/>
          </a:xfrm>
        </p:spPr>
        <p:txBody>
          <a:bodyPr/>
          <a:lstStyle/>
          <a:p>
            <a:pPr>
              <a:buClr>
                <a:srgbClr val="C00000"/>
              </a:buClr>
              <a:buFont typeface="Wingdings" panose="05000000000000000000" pitchFamily="2" charset="2"/>
              <a:buChar char="Ø"/>
            </a:pPr>
            <a:r>
              <a:rPr lang="en-US" sz="1600" dirty="0">
                <a:solidFill>
                  <a:srgbClr val="C00000"/>
                </a:solidFill>
              </a:rPr>
              <a:t>The BIT directive is a widely </a:t>
            </a:r>
            <a:r>
              <a:rPr lang="en-US" sz="1600" dirty="0" smtClean="0">
                <a:solidFill>
                  <a:srgbClr val="C00000"/>
                </a:solidFill>
              </a:rPr>
              <a:t>used directive </a:t>
            </a:r>
            <a:r>
              <a:rPr lang="en-US" sz="1600" dirty="0">
                <a:solidFill>
                  <a:srgbClr val="C00000"/>
                </a:solidFill>
              </a:rPr>
              <a:t>to assign the </a:t>
            </a:r>
            <a:r>
              <a:rPr lang="en-US" sz="1600" dirty="0" smtClean="0">
                <a:solidFill>
                  <a:srgbClr val="C00000"/>
                </a:solidFill>
              </a:rPr>
              <a:t>bit-addressable I/O </a:t>
            </a:r>
            <a:r>
              <a:rPr lang="en-US" sz="1600" dirty="0">
                <a:solidFill>
                  <a:srgbClr val="C00000"/>
                </a:solidFill>
              </a:rPr>
              <a:t>and RAM locations</a:t>
            </a:r>
          </a:p>
          <a:p>
            <a:pPr lvl="1">
              <a:buClr>
                <a:srgbClr val="C00000"/>
              </a:buClr>
              <a:buFont typeface="Wingdings" panose="05000000000000000000" pitchFamily="2" charset="2"/>
              <a:buChar char="Ø"/>
            </a:pPr>
            <a:r>
              <a:rPr lang="en-US" sz="1600" dirty="0" smtClean="0"/>
              <a:t>Allow </a:t>
            </a:r>
            <a:r>
              <a:rPr lang="en-US" sz="1600" dirty="0"/>
              <a:t>a program to assign the I/O or </a:t>
            </a:r>
            <a:r>
              <a:rPr lang="en-US" sz="1600" dirty="0" smtClean="0"/>
              <a:t>RAM bit </a:t>
            </a:r>
            <a:r>
              <a:rPr lang="en-US" sz="1600" dirty="0"/>
              <a:t>at the beginning of the </a:t>
            </a:r>
            <a:r>
              <a:rPr lang="en-US" sz="1600" dirty="0" smtClean="0"/>
              <a:t>program, making </a:t>
            </a:r>
            <a:r>
              <a:rPr lang="en-US" sz="1600" dirty="0"/>
              <a:t>it easier to modify </a:t>
            </a:r>
            <a:r>
              <a:rPr lang="en-US" sz="1600" dirty="0" smtClean="0"/>
              <a:t>them</a:t>
            </a:r>
          </a:p>
          <a:p>
            <a:pPr>
              <a:buClr>
                <a:srgbClr val="C00000"/>
              </a:buClr>
              <a:buFont typeface="Wingdings" panose="05000000000000000000" pitchFamily="2" charset="2"/>
              <a:buChar char="Ø"/>
            </a:pPr>
            <a:r>
              <a:rPr lang="en-US" sz="1600" dirty="0"/>
              <a:t>A switch is connected to pin P1.7 and an LED to pin P2.0. Write </a:t>
            </a:r>
            <a:r>
              <a:rPr lang="en-US" sz="1600" dirty="0" smtClean="0"/>
              <a:t>a program </a:t>
            </a:r>
            <a:r>
              <a:rPr lang="en-US" sz="1600" dirty="0"/>
              <a:t>to get the status of the switch and send it to the LED.</a:t>
            </a:r>
          </a:p>
          <a:p>
            <a:r>
              <a:rPr lang="en-US" b="1" dirty="0">
                <a:solidFill>
                  <a:srgbClr val="C00000"/>
                </a:solidFill>
              </a:rPr>
              <a:t>Solution:</a:t>
            </a:r>
          </a:p>
          <a:p>
            <a:pPr marL="139697" indent="0">
              <a:buNone/>
            </a:pPr>
            <a:r>
              <a:rPr lang="en-US" dirty="0" smtClean="0">
                <a:solidFill>
                  <a:srgbClr val="0070C0"/>
                </a:solidFill>
              </a:rPr>
              <a:t>	LED </a:t>
            </a:r>
            <a:r>
              <a:rPr lang="en-US" dirty="0">
                <a:solidFill>
                  <a:srgbClr val="0070C0"/>
                </a:solidFill>
              </a:rPr>
              <a:t>BIT </a:t>
            </a:r>
            <a:r>
              <a:rPr lang="en-US" dirty="0" smtClean="0">
                <a:solidFill>
                  <a:srgbClr val="0070C0"/>
                </a:solidFill>
              </a:rPr>
              <a:t>P2.0	 </a:t>
            </a:r>
            <a:r>
              <a:rPr lang="en-US" dirty="0">
                <a:solidFill>
                  <a:srgbClr val="0070C0"/>
                </a:solidFill>
              </a:rPr>
              <a:t>;assign bit</a:t>
            </a:r>
          </a:p>
          <a:p>
            <a:pPr marL="139697" indent="0">
              <a:buNone/>
            </a:pPr>
            <a:r>
              <a:rPr lang="en-US" dirty="0" smtClean="0">
                <a:solidFill>
                  <a:srgbClr val="0070C0"/>
                </a:solidFill>
              </a:rPr>
              <a:t>	SW </a:t>
            </a:r>
            <a:r>
              <a:rPr lang="en-US" dirty="0">
                <a:solidFill>
                  <a:srgbClr val="0070C0"/>
                </a:solidFill>
              </a:rPr>
              <a:t>BIT </a:t>
            </a:r>
            <a:r>
              <a:rPr lang="en-US" dirty="0" smtClean="0">
                <a:solidFill>
                  <a:srgbClr val="0070C0"/>
                </a:solidFill>
              </a:rPr>
              <a:t>P1.7	 </a:t>
            </a:r>
            <a:r>
              <a:rPr lang="en-US" dirty="0">
                <a:solidFill>
                  <a:srgbClr val="0070C0"/>
                </a:solidFill>
              </a:rPr>
              <a:t>;assign bit</a:t>
            </a:r>
          </a:p>
          <a:p>
            <a:pPr marL="139697" indent="0">
              <a:buNone/>
            </a:pPr>
            <a:r>
              <a:rPr lang="en-US" dirty="0">
                <a:solidFill>
                  <a:srgbClr val="0070C0"/>
                </a:solidFill>
              </a:rPr>
              <a:t>HERE</a:t>
            </a:r>
            <a:r>
              <a:rPr lang="en-US" dirty="0" smtClean="0">
                <a:solidFill>
                  <a:srgbClr val="0070C0"/>
                </a:solidFill>
              </a:rPr>
              <a:t>:      </a:t>
            </a:r>
            <a:r>
              <a:rPr lang="en-US" dirty="0">
                <a:solidFill>
                  <a:srgbClr val="0070C0"/>
                </a:solidFill>
              </a:rPr>
              <a:t>MOV </a:t>
            </a:r>
            <a:r>
              <a:rPr lang="en-US" dirty="0" smtClean="0">
                <a:solidFill>
                  <a:srgbClr val="0070C0"/>
                </a:solidFill>
              </a:rPr>
              <a:t>C,SW	 </a:t>
            </a:r>
            <a:r>
              <a:rPr lang="en-US" dirty="0">
                <a:solidFill>
                  <a:srgbClr val="0070C0"/>
                </a:solidFill>
              </a:rPr>
              <a:t>;get the bit from the port</a:t>
            </a:r>
          </a:p>
          <a:p>
            <a:pPr marL="139697" indent="0">
              <a:buNone/>
            </a:pPr>
            <a:r>
              <a:rPr lang="en-US" dirty="0" smtClean="0">
                <a:solidFill>
                  <a:srgbClr val="0070C0"/>
                </a:solidFill>
              </a:rPr>
              <a:t>	MOV LED,C	 </a:t>
            </a:r>
            <a:r>
              <a:rPr lang="en-US" dirty="0">
                <a:solidFill>
                  <a:srgbClr val="0070C0"/>
                </a:solidFill>
              </a:rPr>
              <a:t>;send the bit to the port</a:t>
            </a:r>
          </a:p>
          <a:p>
            <a:pPr marL="139697" indent="0">
              <a:buNone/>
            </a:pPr>
            <a:r>
              <a:rPr lang="en-US" dirty="0" smtClean="0">
                <a:solidFill>
                  <a:srgbClr val="0070C0"/>
                </a:solidFill>
              </a:rPr>
              <a:t>	SJMP </a:t>
            </a:r>
            <a:r>
              <a:rPr lang="en-US" dirty="0">
                <a:solidFill>
                  <a:srgbClr val="FF0000"/>
                </a:solidFill>
              </a:rPr>
              <a:t>HERE</a:t>
            </a:r>
            <a:r>
              <a:rPr lang="en-US" dirty="0">
                <a:solidFill>
                  <a:srgbClr val="0070C0"/>
                </a:solidFill>
              </a:rPr>
              <a:t> </a:t>
            </a:r>
            <a:r>
              <a:rPr lang="en-US" dirty="0" smtClean="0">
                <a:solidFill>
                  <a:srgbClr val="0070C0"/>
                </a:solidFill>
              </a:rPr>
              <a:t>	;</a:t>
            </a:r>
            <a:r>
              <a:rPr lang="en-US" dirty="0">
                <a:solidFill>
                  <a:srgbClr val="0070C0"/>
                </a:solidFill>
              </a:rPr>
              <a:t>repeat forever</a:t>
            </a:r>
          </a:p>
        </p:txBody>
      </p:sp>
      <p:sp>
        <p:nvSpPr>
          <p:cNvPr id="4" name="Slide Number Placeholder 3"/>
          <p:cNvSpPr>
            <a:spLocks noGrp="1"/>
          </p:cNvSpPr>
          <p:nvPr>
            <p:ph type="sldNum" idx="12"/>
          </p:nvPr>
        </p:nvSpPr>
        <p:spPr/>
        <p:txBody>
          <a:bodyPr/>
          <a:lstStyle/>
          <a:p>
            <a:fld id="{00000000-1234-1234-1234-123412341234}" type="slidenum">
              <a:rPr lang="en" smtClean="0"/>
              <a:pPr/>
              <a:t>51</a:t>
            </a:fld>
            <a:endParaRPr lang="en"/>
          </a:p>
        </p:txBody>
      </p:sp>
    </p:spTree>
    <p:extLst>
      <p:ext uri="{BB962C8B-B14F-4D97-AF65-F5344CB8AC3E}">
        <p14:creationId xmlns:p14="http://schemas.microsoft.com/office/powerpoint/2010/main" val="311035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25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250"/>
                                        <p:tgtEl>
                                          <p:spTgt spid="3">
                                            <p:txEl>
                                              <p:pRg st="3" end="3"/>
                                            </p:txEl>
                                          </p:spTgt>
                                        </p:tgtEl>
                                      </p:cBhvr>
                                    </p:animEffect>
                                    <p:anim calcmode="lin" valueType="num">
                                      <p:cBhvr>
                                        <p:cTn id="8" dur="2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225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250"/>
                                        <p:tgtEl>
                                          <p:spTgt spid="3">
                                            <p:txEl>
                                              <p:pRg st="4" end="4"/>
                                            </p:txEl>
                                          </p:spTgt>
                                        </p:tgtEl>
                                      </p:cBhvr>
                                    </p:animEffect>
                                    <p:anim calcmode="lin" valueType="num">
                                      <p:cBhvr>
                                        <p:cTn id="13" dur="2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225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250"/>
                                        <p:tgtEl>
                                          <p:spTgt spid="3">
                                            <p:txEl>
                                              <p:pRg st="5" end="5"/>
                                            </p:txEl>
                                          </p:spTgt>
                                        </p:tgtEl>
                                      </p:cBhvr>
                                    </p:animEffect>
                                    <p:anim calcmode="lin" valueType="num">
                                      <p:cBhvr>
                                        <p:cTn id="18" dur="2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225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250"/>
                                        <p:tgtEl>
                                          <p:spTgt spid="3">
                                            <p:txEl>
                                              <p:pRg st="6" end="6"/>
                                            </p:txEl>
                                          </p:spTgt>
                                        </p:tgtEl>
                                      </p:cBhvr>
                                    </p:animEffect>
                                    <p:anim calcmode="lin" valueType="num">
                                      <p:cBhvr>
                                        <p:cTn id="23" dur="2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225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50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250"/>
                                        <p:tgtEl>
                                          <p:spTgt spid="3">
                                            <p:txEl>
                                              <p:pRg st="7" end="7"/>
                                            </p:txEl>
                                          </p:spTgt>
                                        </p:tgtEl>
                                      </p:cBhvr>
                                    </p:animEffect>
                                    <p:anim calcmode="lin" valueType="num">
                                      <p:cBhvr>
                                        <p:cTn id="28" dur="2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225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50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250"/>
                                        <p:tgtEl>
                                          <p:spTgt spid="3">
                                            <p:txEl>
                                              <p:pRg st="8" end="8"/>
                                            </p:txEl>
                                          </p:spTgt>
                                        </p:tgtEl>
                                      </p:cBhvr>
                                    </p:animEffect>
                                    <p:anim calcmode="lin" valueType="num">
                                      <p:cBhvr>
                                        <p:cTn id="33" dur="2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22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BIT </a:t>
            </a:r>
            <a:br>
              <a:rPr lang="en-US" dirty="0">
                <a:solidFill>
                  <a:srgbClr val="C00000"/>
                </a:solidFill>
              </a:rPr>
            </a:br>
            <a:r>
              <a:rPr lang="en-US" dirty="0">
                <a:solidFill>
                  <a:srgbClr val="C00000"/>
                </a:solidFill>
              </a:rPr>
              <a:t>ADDRESSES</a:t>
            </a:r>
            <a:br>
              <a:rPr lang="en-US" dirty="0">
                <a:solidFill>
                  <a:srgbClr val="C00000"/>
                </a:solidFill>
              </a:rPr>
            </a:br>
            <a:r>
              <a:rPr lang="en-US" dirty="0">
                <a:solidFill>
                  <a:srgbClr val="C00000"/>
                </a:solidFill>
              </a:rPr>
              <a:t>Using EQU</a:t>
            </a:r>
          </a:p>
        </p:txBody>
      </p:sp>
      <p:sp>
        <p:nvSpPr>
          <p:cNvPr id="3" name="Text Placeholder 2"/>
          <p:cNvSpPr>
            <a:spLocks noGrp="1"/>
          </p:cNvSpPr>
          <p:nvPr>
            <p:ph type="body" idx="1"/>
          </p:nvPr>
        </p:nvSpPr>
        <p:spPr>
          <a:xfrm>
            <a:off x="2640458" y="181900"/>
            <a:ext cx="6066915" cy="4811340"/>
          </a:xfrm>
        </p:spPr>
        <p:txBody>
          <a:bodyPr/>
          <a:lstStyle/>
          <a:p>
            <a:pPr marL="139697" indent="0">
              <a:buNone/>
            </a:pPr>
            <a:r>
              <a:rPr lang="en-US" dirty="0"/>
              <a:t>Use the EQU to assign addresses</a:t>
            </a:r>
          </a:p>
          <a:p>
            <a:pPr lvl="1">
              <a:buClr>
                <a:srgbClr val="C00000"/>
              </a:buClr>
            </a:pPr>
            <a:r>
              <a:rPr lang="en-US" dirty="0" smtClean="0"/>
              <a:t>Defined </a:t>
            </a:r>
            <a:r>
              <a:rPr lang="en-US" dirty="0"/>
              <a:t>by names, like P1.7 or P2</a:t>
            </a:r>
          </a:p>
          <a:p>
            <a:pPr lvl="1">
              <a:buClr>
                <a:srgbClr val="C00000"/>
              </a:buClr>
            </a:pPr>
            <a:r>
              <a:rPr lang="en-US" dirty="0" smtClean="0"/>
              <a:t>Defined </a:t>
            </a:r>
            <a:r>
              <a:rPr lang="en-US" dirty="0"/>
              <a:t>by addresses, like 97H or </a:t>
            </a:r>
            <a:r>
              <a:rPr lang="en-US" dirty="0" smtClean="0"/>
              <a:t>0A0H</a:t>
            </a:r>
          </a:p>
          <a:p>
            <a:pPr marL="139697" indent="0">
              <a:buClr>
                <a:srgbClr val="C00000"/>
              </a:buClr>
              <a:buNone/>
            </a:pPr>
            <a:r>
              <a:rPr lang="en-US" dirty="0"/>
              <a:t>A switch is connected to pin P1.7. Write a program to check the status of the switch and make the following decision.</a:t>
            </a:r>
          </a:p>
          <a:p>
            <a:pPr marL="139697" indent="0">
              <a:buClr>
                <a:srgbClr val="C00000"/>
              </a:buClr>
              <a:buNone/>
            </a:pPr>
            <a:r>
              <a:rPr lang="en-US" dirty="0"/>
              <a:t>(a) If SW = 0, send “0” to P2</a:t>
            </a:r>
          </a:p>
          <a:p>
            <a:pPr marL="139697" indent="0">
              <a:buClr>
                <a:srgbClr val="C00000"/>
              </a:buClr>
              <a:buNone/>
            </a:pPr>
            <a:r>
              <a:rPr lang="en-US" dirty="0"/>
              <a:t>(b) If SW = 1, send “1“ to </a:t>
            </a:r>
            <a:r>
              <a:rPr lang="en-US" dirty="0" smtClean="0"/>
              <a:t>P2</a:t>
            </a:r>
          </a:p>
          <a:p>
            <a:pPr marL="139697" indent="0">
              <a:buClr>
                <a:srgbClr val="C00000"/>
              </a:buClr>
              <a:buNone/>
            </a:pPr>
            <a:endParaRPr lang="en-US" dirty="0"/>
          </a:p>
          <a:p>
            <a:pPr marL="596885" lvl="1" indent="0">
              <a:buClr>
                <a:srgbClr val="C00000"/>
              </a:buClr>
              <a:buNone/>
            </a:pPr>
            <a:r>
              <a:rPr lang="en-US" dirty="0" smtClean="0"/>
              <a:t>		SW EQU  P1.7</a:t>
            </a:r>
            <a:endParaRPr lang="en-US" dirty="0"/>
          </a:p>
          <a:p>
            <a:pPr marL="596885" lvl="1" indent="0">
              <a:buClr>
                <a:srgbClr val="C00000"/>
              </a:buClr>
              <a:buNone/>
            </a:pPr>
            <a:r>
              <a:rPr lang="en-US" dirty="0" smtClean="0"/>
              <a:t>		MYDATA EQU  </a:t>
            </a:r>
            <a:r>
              <a:rPr lang="en-US" dirty="0"/>
              <a:t>P2</a:t>
            </a:r>
          </a:p>
          <a:p>
            <a:pPr marL="596885" lvl="1" indent="0">
              <a:buClr>
                <a:srgbClr val="C00000"/>
              </a:buClr>
              <a:buNone/>
            </a:pPr>
            <a:r>
              <a:rPr lang="en-US" dirty="0">
                <a:solidFill>
                  <a:srgbClr val="7030A0"/>
                </a:solidFill>
              </a:rPr>
              <a:t>HERE: </a:t>
            </a:r>
            <a:r>
              <a:rPr lang="en-US" dirty="0" smtClean="0"/>
              <a:t>	MOV </a:t>
            </a:r>
            <a:r>
              <a:rPr lang="en-US" dirty="0"/>
              <a:t>C,SW</a:t>
            </a:r>
          </a:p>
          <a:p>
            <a:pPr marL="596885" lvl="1" indent="0">
              <a:buClr>
                <a:srgbClr val="C00000"/>
              </a:buClr>
              <a:buNone/>
            </a:pPr>
            <a:r>
              <a:rPr lang="en-US" dirty="0" smtClean="0"/>
              <a:t>		JC </a:t>
            </a:r>
            <a:r>
              <a:rPr lang="en-US" dirty="0">
                <a:solidFill>
                  <a:srgbClr val="FF0000"/>
                </a:solidFill>
              </a:rPr>
              <a:t>OVER</a:t>
            </a:r>
          </a:p>
          <a:p>
            <a:pPr marL="596885" lvl="1" indent="0">
              <a:buClr>
                <a:srgbClr val="C00000"/>
              </a:buClr>
              <a:buNone/>
            </a:pPr>
            <a:r>
              <a:rPr lang="en-US" dirty="0" smtClean="0"/>
              <a:t>		MOV </a:t>
            </a:r>
            <a:r>
              <a:rPr lang="en-US" dirty="0"/>
              <a:t>MYDATA,#’0’</a:t>
            </a:r>
          </a:p>
          <a:p>
            <a:pPr marL="596885" lvl="1" indent="0">
              <a:buClr>
                <a:srgbClr val="C00000"/>
              </a:buClr>
              <a:buNone/>
            </a:pPr>
            <a:r>
              <a:rPr lang="en-US" dirty="0" smtClean="0"/>
              <a:t>		SJMP </a:t>
            </a:r>
            <a:r>
              <a:rPr lang="en-US" dirty="0">
                <a:solidFill>
                  <a:srgbClr val="002060"/>
                </a:solidFill>
              </a:rPr>
              <a:t>HERE</a:t>
            </a:r>
          </a:p>
          <a:p>
            <a:pPr marL="596885" lvl="1" indent="0">
              <a:buClr>
                <a:srgbClr val="C00000"/>
              </a:buClr>
              <a:buNone/>
            </a:pPr>
            <a:r>
              <a:rPr lang="en-US" dirty="0">
                <a:solidFill>
                  <a:srgbClr val="C00000"/>
                </a:solidFill>
              </a:rPr>
              <a:t>OVER: </a:t>
            </a:r>
            <a:r>
              <a:rPr lang="en-US" dirty="0" smtClean="0"/>
              <a:t>	MOV </a:t>
            </a:r>
            <a:r>
              <a:rPr lang="en-US" dirty="0"/>
              <a:t>MYDATA,#’1’</a:t>
            </a:r>
          </a:p>
          <a:p>
            <a:pPr marL="596885" lvl="1" indent="0">
              <a:buClr>
                <a:srgbClr val="C00000"/>
              </a:buClr>
              <a:buNone/>
            </a:pPr>
            <a:r>
              <a:rPr lang="en-US" dirty="0" smtClean="0"/>
              <a:t>		SJMP </a:t>
            </a:r>
            <a:r>
              <a:rPr lang="en-US" dirty="0">
                <a:solidFill>
                  <a:srgbClr val="002060"/>
                </a:solidFill>
              </a:rPr>
              <a:t>HERE</a:t>
            </a:r>
          </a:p>
          <a:p>
            <a:pPr marL="596885" lvl="1" indent="0">
              <a:buClr>
                <a:srgbClr val="C00000"/>
              </a:buClr>
              <a:buNone/>
            </a:pPr>
            <a:r>
              <a:rPr lang="en-US" dirty="0"/>
              <a:t>END</a:t>
            </a:r>
          </a:p>
        </p:txBody>
      </p:sp>
      <p:sp>
        <p:nvSpPr>
          <p:cNvPr id="4" name="Slide Number Placeholder 3"/>
          <p:cNvSpPr>
            <a:spLocks noGrp="1"/>
          </p:cNvSpPr>
          <p:nvPr>
            <p:ph type="sldNum" idx="12"/>
          </p:nvPr>
        </p:nvSpPr>
        <p:spPr/>
        <p:txBody>
          <a:bodyPr/>
          <a:lstStyle/>
          <a:p>
            <a:fld id="{00000000-1234-1234-1234-123412341234}" type="slidenum">
              <a:rPr lang="en" smtClean="0"/>
              <a:pPr/>
              <a:t>52</a:t>
            </a:fld>
            <a:endParaRPr lang="en"/>
          </a:p>
        </p:txBody>
      </p:sp>
    </p:spTree>
    <p:extLst>
      <p:ext uri="{BB962C8B-B14F-4D97-AF65-F5344CB8AC3E}">
        <p14:creationId xmlns:p14="http://schemas.microsoft.com/office/powerpoint/2010/main" val="305060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2000"/>
                                        <p:tgtEl>
                                          <p:spTgt spid="3">
                                            <p:txEl>
                                              <p:pRg st="7" end="7"/>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2000"/>
                                        <p:tgtEl>
                                          <p:spTgt spid="3">
                                            <p:txEl>
                                              <p:pRg st="8" end="8"/>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2000"/>
                                        <p:tgtEl>
                                          <p:spTgt spid="3">
                                            <p:txEl>
                                              <p:pRg st="9" end="9"/>
                                            </p:txEl>
                                          </p:spTgt>
                                        </p:tgtEl>
                                      </p:cBhvr>
                                    </p:animEffect>
                                  </p:childTnLst>
                                </p:cTn>
                              </p:par>
                              <p:par>
                                <p:cTn id="14" presetID="10" presetClass="entr" presetSubtype="0" fill="hold" nodeType="withEffect">
                                  <p:stCondLst>
                                    <p:cond delay="200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2000"/>
                                        <p:tgtEl>
                                          <p:spTgt spid="3">
                                            <p:txEl>
                                              <p:pRg st="10" end="10"/>
                                            </p:txEl>
                                          </p:spTgt>
                                        </p:tgtEl>
                                      </p:cBhvr>
                                    </p:animEffect>
                                  </p:childTnLst>
                                </p:cTn>
                              </p:par>
                              <p:par>
                                <p:cTn id="17" presetID="10" presetClass="entr" presetSubtype="0" fill="hold" nodeType="withEffect">
                                  <p:stCondLst>
                                    <p:cond delay="200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2000"/>
                                        <p:tgtEl>
                                          <p:spTgt spid="3">
                                            <p:txEl>
                                              <p:pRg st="11" end="11"/>
                                            </p:txEl>
                                          </p:spTgt>
                                        </p:tgtEl>
                                      </p:cBhvr>
                                    </p:animEffect>
                                  </p:childTnLst>
                                </p:cTn>
                              </p:par>
                              <p:par>
                                <p:cTn id="20" presetID="10" presetClass="entr" presetSubtype="0" fill="hold" nodeType="withEffect">
                                  <p:stCondLst>
                                    <p:cond delay="200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2000"/>
                                        <p:tgtEl>
                                          <p:spTgt spid="3">
                                            <p:txEl>
                                              <p:pRg st="12" end="12"/>
                                            </p:txEl>
                                          </p:spTgt>
                                        </p:tgtEl>
                                      </p:cBhvr>
                                    </p:animEffect>
                                  </p:childTnLst>
                                </p:cTn>
                              </p:par>
                              <p:par>
                                <p:cTn id="23" presetID="10" presetClass="entr" presetSubtype="0" fill="hold" nodeType="withEffect">
                                  <p:stCondLst>
                                    <p:cond delay="200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2000"/>
                                        <p:tgtEl>
                                          <p:spTgt spid="3">
                                            <p:txEl>
                                              <p:pRg st="13" end="13"/>
                                            </p:txEl>
                                          </p:spTgt>
                                        </p:tgtEl>
                                      </p:cBhvr>
                                    </p:animEffect>
                                  </p:childTnLst>
                                </p:cTn>
                              </p:par>
                              <p:par>
                                <p:cTn id="26" presetID="10" presetClass="entr" presetSubtype="0" fill="hold" nodeType="withEffect">
                                  <p:stCondLst>
                                    <p:cond delay="2000"/>
                                  </p:stCondLst>
                                  <p:childTnLst>
                                    <p:set>
                                      <p:cBhvr>
                                        <p:cTn id="27" dur="1" fill="hold">
                                          <p:stCondLst>
                                            <p:cond delay="0"/>
                                          </p:stCondLst>
                                        </p:cTn>
                                        <p:tgtEl>
                                          <p:spTgt spid="3">
                                            <p:txEl>
                                              <p:pRg st="14" end="14"/>
                                            </p:txEl>
                                          </p:spTgt>
                                        </p:tgtEl>
                                        <p:attrNameLst>
                                          <p:attrName>style.visibility</p:attrName>
                                        </p:attrNameLst>
                                      </p:cBhvr>
                                      <p:to>
                                        <p:strVal val="visible"/>
                                      </p:to>
                                    </p:set>
                                    <p:animEffect transition="in" filter="fade">
                                      <p:cBhvr>
                                        <p:cTn id="28" dur="2000"/>
                                        <p:tgtEl>
                                          <p:spTgt spid="3">
                                            <p:txEl>
                                              <p:pRg st="14" end="14"/>
                                            </p:txEl>
                                          </p:spTgt>
                                        </p:tgtEl>
                                      </p:cBhvr>
                                    </p:animEffect>
                                  </p:childTnLst>
                                </p:cTn>
                              </p:par>
                              <p:par>
                                <p:cTn id="29" presetID="10" presetClass="entr" presetSubtype="0" fill="hold" nodeType="withEffect">
                                  <p:stCondLst>
                                    <p:cond delay="2000"/>
                                  </p:stCondLst>
                                  <p:childTnLst>
                                    <p:set>
                                      <p:cBhvr>
                                        <p:cTn id="30" dur="1" fill="hold">
                                          <p:stCondLst>
                                            <p:cond delay="0"/>
                                          </p:stCondLst>
                                        </p:cTn>
                                        <p:tgtEl>
                                          <p:spTgt spid="3">
                                            <p:txEl>
                                              <p:pRg st="15" end="15"/>
                                            </p:txEl>
                                          </p:spTgt>
                                        </p:tgtEl>
                                        <p:attrNameLst>
                                          <p:attrName>style.visibility</p:attrName>
                                        </p:attrNameLst>
                                      </p:cBhvr>
                                      <p:to>
                                        <p:strVal val="visible"/>
                                      </p:to>
                                    </p:set>
                                    <p:animEffect transition="in" filter="fade">
                                      <p:cBhvr>
                                        <p:cTn id="31"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TYPES</a:t>
            </a:r>
            <a:br>
              <a:rPr lang="en-US" dirty="0">
                <a:solidFill>
                  <a:srgbClr val="C00000"/>
                </a:solidFill>
              </a:rPr>
            </a:br>
            <a:r>
              <a:rPr lang="en-US" dirty="0">
                <a:solidFill>
                  <a:srgbClr val="C00000"/>
                </a:solidFill>
              </a:rPr>
              <a:t>Bit and </a:t>
            </a:r>
            <a:r>
              <a:rPr lang="en-US" dirty="0" err="1">
                <a:solidFill>
                  <a:srgbClr val="C00000"/>
                </a:solidFill>
              </a:rPr>
              <a:t>sfr</a:t>
            </a:r>
            <a:endParaRPr lang="en-US" dirty="0">
              <a:solidFill>
                <a:srgbClr val="C00000"/>
              </a:solidFill>
            </a:endParaRPr>
          </a:p>
        </p:txBody>
      </p:sp>
      <p:sp>
        <p:nvSpPr>
          <p:cNvPr id="3" name="Text Placeholder 2"/>
          <p:cNvSpPr>
            <a:spLocks noGrp="1"/>
          </p:cNvSpPr>
          <p:nvPr>
            <p:ph type="body" idx="1"/>
          </p:nvPr>
        </p:nvSpPr>
        <p:spPr>
          <a:xfrm>
            <a:off x="2854319" y="143984"/>
            <a:ext cx="5596200" cy="4999515"/>
          </a:xfrm>
        </p:spPr>
        <p:txBody>
          <a:bodyPr/>
          <a:lstStyle/>
          <a:p>
            <a:pPr>
              <a:buClr>
                <a:srgbClr val="C00000"/>
              </a:buClr>
              <a:buFont typeface="Wingdings" panose="05000000000000000000" pitchFamily="2" charset="2"/>
              <a:buChar char="Ø"/>
            </a:pPr>
            <a:r>
              <a:rPr lang="en-US" dirty="0"/>
              <a:t>The </a:t>
            </a:r>
            <a:r>
              <a:rPr lang="en-US" dirty="0">
                <a:solidFill>
                  <a:srgbClr val="FF0000"/>
                </a:solidFill>
              </a:rPr>
              <a:t>bit</a:t>
            </a:r>
            <a:r>
              <a:rPr lang="en-US" dirty="0"/>
              <a:t> data type allows access to </a:t>
            </a:r>
            <a:r>
              <a:rPr lang="en-US" dirty="0" smtClean="0"/>
              <a:t> single </a:t>
            </a:r>
            <a:r>
              <a:rPr lang="en-US" dirty="0"/>
              <a:t>bits of </a:t>
            </a:r>
            <a:r>
              <a:rPr lang="en-US" dirty="0" smtClean="0"/>
              <a:t>bit-addressable </a:t>
            </a:r>
            <a:r>
              <a:rPr lang="en-US" dirty="0"/>
              <a:t>memory </a:t>
            </a:r>
            <a:r>
              <a:rPr lang="en-US" dirty="0" smtClean="0"/>
              <a:t>spaces </a:t>
            </a:r>
            <a:r>
              <a:rPr lang="en-US" dirty="0">
                <a:solidFill>
                  <a:srgbClr val="FF0000"/>
                </a:solidFill>
              </a:rPr>
              <a:t>20 – 2FH</a:t>
            </a:r>
          </a:p>
          <a:p>
            <a:pPr>
              <a:buClr>
                <a:srgbClr val="C00000"/>
              </a:buClr>
              <a:buFont typeface="Wingdings" panose="05000000000000000000" pitchFamily="2" charset="2"/>
              <a:buChar char="Ø"/>
            </a:pPr>
            <a:r>
              <a:rPr lang="en-US" dirty="0" smtClean="0"/>
              <a:t>To </a:t>
            </a:r>
            <a:r>
              <a:rPr lang="en-US" dirty="0"/>
              <a:t>access the byte-size SFR registers, </a:t>
            </a:r>
            <a:r>
              <a:rPr lang="en-US" dirty="0" smtClean="0"/>
              <a:t>we </a:t>
            </a:r>
            <a:r>
              <a:rPr lang="en-US" dirty="0"/>
              <a:t>use the </a:t>
            </a:r>
            <a:r>
              <a:rPr lang="en-US" b="1" i="1" dirty="0" err="1">
                <a:solidFill>
                  <a:srgbClr val="FF0000"/>
                </a:solidFill>
              </a:rPr>
              <a:t>sfr</a:t>
            </a:r>
            <a:r>
              <a:rPr lang="en-US" dirty="0"/>
              <a:t> data </a:t>
            </a:r>
            <a:r>
              <a:rPr lang="en-US" dirty="0" smtClean="0"/>
              <a:t>type</a:t>
            </a:r>
          </a:p>
          <a:p>
            <a:pPr>
              <a:buClr>
                <a:srgbClr val="C00000"/>
              </a:buClr>
              <a:buFont typeface="Wingdings" panose="05000000000000000000" pitchFamily="2" charset="2"/>
              <a:buChar char="Ø"/>
            </a:pPr>
            <a:r>
              <a:rPr lang="en-US" dirty="0"/>
              <a:t>To access the </a:t>
            </a:r>
            <a:r>
              <a:rPr lang="en-US" dirty="0" smtClean="0"/>
              <a:t>bits in the  </a:t>
            </a:r>
            <a:r>
              <a:rPr lang="en-US" dirty="0"/>
              <a:t>SFR </a:t>
            </a:r>
            <a:r>
              <a:rPr lang="en-US" dirty="0" smtClean="0"/>
              <a:t>bit addressable locations, </a:t>
            </a:r>
            <a:r>
              <a:rPr lang="en-US" dirty="0"/>
              <a:t>we use the </a:t>
            </a:r>
            <a:r>
              <a:rPr lang="en-US" b="1" i="1" dirty="0" err="1" smtClean="0">
                <a:solidFill>
                  <a:srgbClr val="FF0000"/>
                </a:solidFill>
              </a:rPr>
              <a:t>sbit</a:t>
            </a:r>
            <a:r>
              <a:rPr lang="en-US" dirty="0" smtClean="0"/>
              <a:t> </a:t>
            </a:r>
            <a:r>
              <a:rPr lang="en-US" dirty="0"/>
              <a:t>data type</a:t>
            </a:r>
          </a:p>
          <a:p>
            <a:pPr>
              <a:buClr>
                <a:srgbClr val="C00000"/>
              </a:buClr>
              <a:buFont typeface="Wingdings" panose="05000000000000000000" pitchFamily="2" charset="2"/>
              <a:buChar char="Ø"/>
            </a:pP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53</a:t>
            </a:fld>
            <a:endParaRPr lang="en"/>
          </a:p>
        </p:txBody>
      </p:sp>
      <p:pic>
        <p:nvPicPr>
          <p:cNvPr id="5" name="Picture 4"/>
          <p:cNvPicPr>
            <a:picLocks noChangeAspect="1"/>
          </p:cNvPicPr>
          <p:nvPr/>
        </p:nvPicPr>
        <p:blipFill>
          <a:blip r:embed="rId2"/>
          <a:stretch>
            <a:fillRect/>
          </a:stretch>
        </p:blipFill>
        <p:spPr>
          <a:xfrm>
            <a:off x="2854319" y="1997470"/>
            <a:ext cx="6198323" cy="2752381"/>
          </a:xfrm>
          <a:prstGeom prst="rect">
            <a:avLst/>
          </a:prstGeom>
        </p:spPr>
      </p:pic>
    </p:spTree>
    <p:extLst>
      <p:ext uri="{BB962C8B-B14F-4D97-AF65-F5344CB8AC3E}">
        <p14:creationId xmlns:p14="http://schemas.microsoft.com/office/powerpoint/2010/main" val="1381377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sfr</a:t>
            </a:r>
            <a:r>
              <a:rPr lang="en-US" dirty="0">
                <a:solidFill>
                  <a:srgbClr val="FF0000"/>
                </a:solidFill>
              </a:rPr>
              <a:t> type</a:t>
            </a:r>
          </a:p>
        </p:txBody>
      </p:sp>
      <p:sp>
        <p:nvSpPr>
          <p:cNvPr id="3" name="Text Placeholder 2"/>
          <p:cNvSpPr>
            <a:spLocks noGrp="1"/>
          </p:cNvSpPr>
          <p:nvPr>
            <p:ph type="body" idx="1"/>
          </p:nvPr>
        </p:nvSpPr>
        <p:spPr>
          <a:xfrm>
            <a:off x="2659110" y="-10128"/>
            <a:ext cx="5596200" cy="5332141"/>
          </a:xfrm>
        </p:spPr>
        <p:txBody>
          <a:bodyPr/>
          <a:lstStyle/>
          <a:p>
            <a:r>
              <a:rPr lang="en-US" dirty="0"/>
              <a:t>The </a:t>
            </a:r>
            <a:r>
              <a:rPr lang="en-US" dirty="0" err="1"/>
              <a:t>sfr</a:t>
            </a:r>
            <a:r>
              <a:rPr lang="en-US" dirty="0"/>
              <a:t> type defines a special function register (SFR). It is used as follows:</a:t>
            </a:r>
          </a:p>
          <a:p>
            <a:r>
              <a:rPr lang="en-US" dirty="0" err="1" smtClean="0"/>
              <a:t>sfr</a:t>
            </a:r>
            <a:r>
              <a:rPr lang="en-US" dirty="0" smtClean="0"/>
              <a:t> </a:t>
            </a:r>
            <a:r>
              <a:rPr lang="en-US" dirty="0"/>
              <a:t>name = address</a:t>
            </a:r>
            <a:r>
              <a:rPr lang="en-US" dirty="0" smtClean="0"/>
              <a:t>; Where  </a:t>
            </a:r>
            <a:r>
              <a:rPr lang="en-US" dirty="0" err="1" smtClean="0"/>
              <a:t>nameis</a:t>
            </a:r>
            <a:r>
              <a:rPr lang="en-US" dirty="0" smtClean="0"/>
              <a:t> </a:t>
            </a:r>
            <a:r>
              <a:rPr lang="en-US" dirty="0"/>
              <a:t>the name of the SFR.</a:t>
            </a:r>
          </a:p>
          <a:p>
            <a:pPr marL="139697" indent="0">
              <a:buNone/>
            </a:pPr>
            <a:r>
              <a:rPr lang="en-US" dirty="0" smtClean="0"/>
              <a:t>		Address is </a:t>
            </a:r>
            <a:r>
              <a:rPr lang="en-US" dirty="0"/>
              <a:t>the address of the SFR.</a:t>
            </a:r>
          </a:p>
          <a:p>
            <a:r>
              <a:rPr lang="en-US" dirty="0"/>
              <a:t>SFRs are declared in the same fashion as other C variables. The only difference is that the type specified is </a:t>
            </a:r>
            <a:r>
              <a:rPr lang="en-US" dirty="0" err="1"/>
              <a:t>sfr</a:t>
            </a:r>
            <a:r>
              <a:rPr lang="en-US" dirty="0"/>
              <a:t> rather than char or int. For example:</a:t>
            </a:r>
          </a:p>
          <a:p>
            <a:r>
              <a:rPr lang="en-US" dirty="0" err="1" smtClean="0"/>
              <a:t>sfr</a:t>
            </a:r>
            <a:r>
              <a:rPr lang="en-US" dirty="0" smtClean="0"/>
              <a:t> </a:t>
            </a:r>
            <a:r>
              <a:rPr lang="en-US" dirty="0"/>
              <a:t>P0 = 0x80;    /* Port-0, address 80h */</a:t>
            </a:r>
          </a:p>
          <a:p>
            <a:r>
              <a:rPr lang="en-US" dirty="0" err="1"/>
              <a:t>sfr</a:t>
            </a:r>
            <a:r>
              <a:rPr lang="en-US" dirty="0"/>
              <a:t> P1 = 0x90;    /* Port-1, address 90h */</a:t>
            </a:r>
          </a:p>
          <a:p>
            <a:r>
              <a:rPr lang="en-US" dirty="0" err="1"/>
              <a:t>sfr</a:t>
            </a:r>
            <a:r>
              <a:rPr lang="en-US" dirty="0"/>
              <a:t> P2 = 0xA0;    /* Port-2, address 0A0h */</a:t>
            </a:r>
          </a:p>
          <a:p>
            <a:r>
              <a:rPr lang="en-US" dirty="0" smtClean="0"/>
              <a:t>P0</a:t>
            </a:r>
            <a:r>
              <a:rPr lang="en-US" dirty="0"/>
              <a:t>, P1, P2, </a:t>
            </a:r>
            <a:r>
              <a:rPr lang="en-US" dirty="0" smtClean="0"/>
              <a:t>are </a:t>
            </a:r>
            <a:r>
              <a:rPr lang="en-US" dirty="0"/>
              <a:t>the SFR name declarations. </a:t>
            </a:r>
            <a:r>
              <a:rPr lang="en-US" dirty="0" smtClean="0"/>
              <a:t>Any </a:t>
            </a:r>
            <a:r>
              <a:rPr lang="en-US" dirty="0"/>
              <a:t>symbolic name may be used in an </a:t>
            </a:r>
            <a:r>
              <a:rPr lang="en-US" dirty="0" err="1"/>
              <a:t>sfr</a:t>
            </a:r>
            <a:r>
              <a:rPr lang="en-US" dirty="0"/>
              <a:t> declaration.</a:t>
            </a:r>
          </a:p>
          <a:p>
            <a:r>
              <a:rPr lang="en-US" dirty="0" smtClean="0"/>
              <a:t>The </a:t>
            </a:r>
            <a:r>
              <a:rPr lang="en-US" dirty="0"/>
              <a:t>address specification after the equal sign ('=') must be a numeric constant. Expressions with operators are not allowed. Classic 8051 devices support the SFR address range 0x80-0xFF. </a:t>
            </a:r>
          </a:p>
          <a:p>
            <a:r>
              <a:rPr lang="en-US" b="1" i="1" dirty="0" err="1"/>
              <a:t>sfr</a:t>
            </a:r>
            <a:r>
              <a:rPr lang="en-US" b="1" i="1" dirty="0"/>
              <a:t> variables may not be declared inside a function</a:t>
            </a:r>
            <a:r>
              <a:rPr lang="en-US" dirty="0"/>
              <a:t>. They must be declared outside of the function body.</a:t>
            </a:r>
          </a:p>
        </p:txBody>
      </p:sp>
      <p:sp>
        <p:nvSpPr>
          <p:cNvPr id="4" name="Slide Number Placeholder 3"/>
          <p:cNvSpPr>
            <a:spLocks noGrp="1"/>
          </p:cNvSpPr>
          <p:nvPr>
            <p:ph type="sldNum" idx="12"/>
          </p:nvPr>
        </p:nvSpPr>
        <p:spPr/>
        <p:txBody>
          <a:bodyPr/>
          <a:lstStyle/>
          <a:p>
            <a:fld id="{00000000-1234-1234-1234-123412341234}" type="slidenum">
              <a:rPr lang="en" smtClean="0"/>
              <a:pPr/>
              <a:t>54</a:t>
            </a:fld>
            <a:endParaRPr lang="en"/>
          </a:p>
        </p:txBody>
      </p:sp>
    </p:spTree>
    <p:extLst>
      <p:ext uri="{BB962C8B-B14F-4D97-AF65-F5344CB8AC3E}">
        <p14:creationId xmlns:p14="http://schemas.microsoft.com/office/powerpoint/2010/main" val="635973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TYPES</a:t>
            </a:r>
            <a:br>
              <a:rPr lang="en-US" dirty="0">
                <a:solidFill>
                  <a:srgbClr val="C00000"/>
                </a:solidFill>
              </a:rPr>
            </a:br>
            <a:r>
              <a:rPr lang="en-US" dirty="0">
                <a:solidFill>
                  <a:srgbClr val="C00000"/>
                </a:solidFill>
              </a:rPr>
              <a:t>Single Bit</a:t>
            </a:r>
            <a:br>
              <a:rPr lang="en-US" dirty="0">
                <a:solidFill>
                  <a:srgbClr val="C00000"/>
                </a:solidFill>
              </a:rPr>
            </a:br>
            <a:r>
              <a:rPr lang="en-US" dirty="0">
                <a:solidFill>
                  <a:srgbClr val="C00000"/>
                </a:solidFill>
              </a:rPr>
              <a:t>(</a:t>
            </a:r>
            <a:r>
              <a:rPr lang="en-US" dirty="0" err="1">
                <a:solidFill>
                  <a:srgbClr val="C00000"/>
                </a:solidFill>
              </a:rPr>
              <a:t>cont</a:t>
            </a:r>
            <a:r>
              <a:rPr lang="en-US" dirty="0">
                <a:solidFill>
                  <a:srgbClr val="C00000"/>
                </a:solidFill>
              </a:rPr>
              <a:t>’)</a:t>
            </a:r>
          </a:p>
        </p:txBody>
      </p:sp>
      <p:sp>
        <p:nvSpPr>
          <p:cNvPr id="3" name="Text Placeholder 2"/>
          <p:cNvSpPr>
            <a:spLocks noGrp="1"/>
          </p:cNvSpPr>
          <p:nvPr>
            <p:ph type="body" idx="1"/>
          </p:nvPr>
        </p:nvSpPr>
        <p:spPr>
          <a:xfrm>
            <a:off x="2864594" y="123437"/>
            <a:ext cx="5596200" cy="4626414"/>
          </a:xfrm>
        </p:spPr>
        <p:txBody>
          <a:bodyPr/>
          <a:lstStyle/>
          <a:p>
            <a:pPr marL="139697" indent="0">
              <a:buNone/>
            </a:pPr>
            <a:r>
              <a:rPr lang="en-US" dirty="0">
                <a:solidFill>
                  <a:schemeClr val="tx1"/>
                </a:solidFill>
              </a:rPr>
              <a:t>Write an 8051 C program to toggle bit D0 of the port P1 (P1.0) </a:t>
            </a:r>
          </a:p>
          <a:p>
            <a:pPr marL="139697" indent="0">
              <a:buNone/>
            </a:pPr>
            <a:r>
              <a:rPr lang="en-US" dirty="0">
                <a:solidFill>
                  <a:schemeClr val="tx1"/>
                </a:solidFill>
              </a:rPr>
              <a:t>50,000 times.</a:t>
            </a:r>
          </a:p>
          <a:p>
            <a:pPr marL="139697" indent="0">
              <a:buNone/>
            </a:pPr>
            <a:r>
              <a:rPr lang="en-US" dirty="0">
                <a:solidFill>
                  <a:srgbClr val="C00000"/>
                </a:solidFill>
              </a:rPr>
              <a:t>Solution:</a:t>
            </a:r>
          </a:p>
          <a:p>
            <a:pPr marL="139697" indent="0">
              <a:buNone/>
            </a:pPr>
            <a:r>
              <a:rPr lang="en-US" dirty="0">
                <a:solidFill>
                  <a:schemeClr val="tx1"/>
                </a:solidFill>
              </a:rPr>
              <a:t>#include &lt;reg51.h&gt;</a:t>
            </a:r>
          </a:p>
          <a:p>
            <a:pPr marL="139697" indent="0">
              <a:buNone/>
            </a:pPr>
            <a:r>
              <a:rPr lang="en-US" dirty="0" err="1">
                <a:solidFill>
                  <a:srgbClr val="C00000"/>
                </a:solidFill>
              </a:rPr>
              <a:t>sbit</a:t>
            </a:r>
            <a:r>
              <a:rPr lang="en-US" dirty="0">
                <a:solidFill>
                  <a:srgbClr val="C00000"/>
                </a:solidFill>
              </a:rPr>
              <a:t> </a:t>
            </a:r>
            <a:r>
              <a:rPr lang="en-US" dirty="0">
                <a:solidFill>
                  <a:schemeClr val="tx1"/>
                </a:solidFill>
              </a:rPr>
              <a:t>MYBIT=P1^0;</a:t>
            </a:r>
          </a:p>
          <a:p>
            <a:pPr marL="139697" indent="0">
              <a:buNone/>
            </a:pPr>
            <a:r>
              <a:rPr lang="en-US" dirty="0">
                <a:solidFill>
                  <a:schemeClr val="tx1"/>
                </a:solidFill>
              </a:rPr>
              <a:t>void main(void)</a:t>
            </a:r>
          </a:p>
          <a:p>
            <a:pPr marL="139697" indent="0">
              <a:buNone/>
            </a:pPr>
            <a:r>
              <a:rPr lang="en-US" dirty="0">
                <a:solidFill>
                  <a:schemeClr val="tx1"/>
                </a:solidFill>
              </a:rPr>
              <a:t>{</a:t>
            </a:r>
          </a:p>
          <a:p>
            <a:pPr marL="139697" indent="0">
              <a:buNone/>
            </a:pPr>
            <a:r>
              <a:rPr lang="en-US" dirty="0">
                <a:solidFill>
                  <a:schemeClr val="tx1"/>
                </a:solidFill>
              </a:rPr>
              <a:t>unsigned </a:t>
            </a:r>
            <a:r>
              <a:rPr lang="en-US" dirty="0" err="1">
                <a:solidFill>
                  <a:schemeClr val="tx1"/>
                </a:solidFill>
              </a:rPr>
              <a:t>int</a:t>
            </a:r>
            <a:r>
              <a:rPr lang="en-US" dirty="0">
                <a:solidFill>
                  <a:schemeClr val="tx1"/>
                </a:solidFill>
              </a:rPr>
              <a:t> z;</a:t>
            </a:r>
          </a:p>
          <a:p>
            <a:pPr marL="139697" indent="0">
              <a:buNone/>
            </a:pPr>
            <a:r>
              <a:rPr lang="en-US" dirty="0">
                <a:solidFill>
                  <a:schemeClr val="tx1"/>
                </a:solidFill>
              </a:rPr>
              <a:t>for (z=0;z&lt;=50000;z++)</a:t>
            </a:r>
          </a:p>
          <a:p>
            <a:pPr marL="139697" indent="0">
              <a:buNone/>
            </a:pPr>
            <a:r>
              <a:rPr lang="en-US" dirty="0">
                <a:solidFill>
                  <a:schemeClr val="tx1"/>
                </a:solidFill>
              </a:rPr>
              <a:t>{</a:t>
            </a:r>
          </a:p>
          <a:p>
            <a:pPr marL="139697" indent="0">
              <a:buNone/>
            </a:pPr>
            <a:r>
              <a:rPr lang="en-US" dirty="0">
                <a:solidFill>
                  <a:schemeClr val="tx1"/>
                </a:solidFill>
              </a:rPr>
              <a:t>MYBIT=0;</a:t>
            </a:r>
          </a:p>
          <a:p>
            <a:pPr marL="139697" indent="0">
              <a:buNone/>
            </a:pPr>
            <a:r>
              <a:rPr lang="en-US" dirty="0">
                <a:solidFill>
                  <a:schemeClr val="tx1"/>
                </a:solidFill>
              </a:rPr>
              <a:t>MYBIT=1;</a:t>
            </a:r>
          </a:p>
          <a:p>
            <a:pPr marL="139697" indent="0">
              <a:buNone/>
            </a:pPr>
            <a:r>
              <a:rPr lang="en-US" dirty="0">
                <a:solidFill>
                  <a:schemeClr val="tx1"/>
                </a:solidFill>
              </a:rPr>
              <a:t>}</a:t>
            </a:r>
          </a:p>
          <a:p>
            <a:pPr marL="139697" indent="0">
              <a:buNone/>
            </a:pPr>
            <a:r>
              <a:rPr lang="en-US" dirty="0">
                <a:solidFill>
                  <a:schemeClr val="tx1"/>
                </a:solidFill>
              </a:rPr>
              <a:t>}</a:t>
            </a:r>
          </a:p>
        </p:txBody>
      </p:sp>
      <p:sp>
        <p:nvSpPr>
          <p:cNvPr id="4" name="Slide Number Placeholder 3"/>
          <p:cNvSpPr>
            <a:spLocks noGrp="1"/>
          </p:cNvSpPr>
          <p:nvPr>
            <p:ph type="sldNum" idx="12"/>
          </p:nvPr>
        </p:nvSpPr>
        <p:spPr/>
        <p:txBody>
          <a:bodyPr/>
          <a:lstStyle/>
          <a:p>
            <a:fld id="{00000000-1234-1234-1234-123412341234}" type="slidenum">
              <a:rPr lang="en" smtClean="0"/>
              <a:pPr/>
              <a:t>55</a:t>
            </a:fld>
            <a:endParaRPr lang="en"/>
          </a:p>
        </p:txBody>
      </p:sp>
      <p:sp>
        <p:nvSpPr>
          <p:cNvPr id="5" name="TextBox 4"/>
          <p:cNvSpPr txBox="1"/>
          <p:nvPr/>
        </p:nvSpPr>
        <p:spPr>
          <a:xfrm>
            <a:off x="5537772" y="1140431"/>
            <a:ext cx="2361468" cy="738664"/>
          </a:xfrm>
          <a:prstGeom prst="rect">
            <a:avLst/>
          </a:prstGeom>
          <a:noFill/>
        </p:spPr>
        <p:txBody>
          <a:bodyPr wrap="square" rtlCol="0">
            <a:spAutoFit/>
          </a:bodyPr>
          <a:lstStyle/>
          <a:p>
            <a:r>
              <a:rPr lang="en-US" dirty="0" err="1" smtClean="0">
                <a:solidFill>
                  <a:srgbClr val="C00000"/>
                </a:solidFill>
              </a:rPr>
              <a:t>sbit</a:t>
            </a:r>
            <a:r>
              <a:rPr lang="en-US" dirty="0" smtClean="0"/>
              <a:t> </a:t>
            </a:r>
            <a:r>
              <a:rPr lang="en-US" dirty="0"/>
              <a:t>keyword allows access to the </a:t>
            </a:r>
            <a:r>
              <a:rPr lang="en-US" dirty="0" smtClean="0"/>
              <a:t>single </a:t>
            </a:r>
            <a:r>
              <a:rPr lang="en-US" dirty="0"/>
              <a:t>bits of the SFR registers</a:t>
            </a:r>
          </a:p>
        </p:txBody>
      </p:sp>
    </p:spTree>
    <p:extLst>
      <p:ext uri="{BB962C8B-B14F-4D97-AF65-F5344CB8AC3E}">
        <p14:creationId xmlns:p14="http://schemas.microsoft.com/office/powerpoint/2010/main" val="1686495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rgbClr val="FF0000"/>
                </a:solidFill>
              </a:rPr>
              <a:t>JUMP, LOOP AND CALL </a:t>
            </a:r>
            <a:br>
              <a:rPr lang="en-US" dirty="0">
                <a:solidFill>
                  <a:srgbClr val="FF0000"/>
                </a:solidFill>
              </a:rPr>
            </a:br>
            <a:r>
              <a:rPr lang="en-US" dirty="0">
                <a:solidFill>
                  <a:srgbClr val="FF0000"/>
                </a:solidFill>
              </a:rPr>
              <a:t>INSTRUCTIONS</a:t>
            </a:r>
          </a:p>
        </p:txBody>
      </p:sp>
      <p:sp>
        <p:nvSpPr>
          <p:cNvPr id="4" name="Slide Number Placeholder 3"/>
          <p:cNvSpPr>
            <a:spLocks noGrp="1"/>
          </p:cNvSpPr>
          <p:nvPr>
            <p:ph type="sldNum" idx="4294967295"/>
          </p:nvPr>
        </p:nvSpPr>
        <p:spPr>
          <a:xfrm>
            <a:off x="8594725" y="4749800"/>
            <a:ext cx="549275" cy="393700"/>
          </a:xfrm>
        </p:spPr>
        <p:txBody>
          <a:bodyPr/>
          <a:lstStyle/>
          <a:p>
            <a:fld id="{00000000-1234-1234-1234-123412341234}" type="slidenum">
              <a:rPr lang="en" smtClean="0"/>
              <a:pPr/>
              <a:t>56</a:t>
            </a:fld>
            <a:endParaRPr lang="en"/>
          </a:p>
        </p:txBody>
      </p:sp>
    </p:spTree>
    <p:extLst>
      <p:ext uri="{BB962C8B-B14F-4D97-AF65-F5344CB8AC3E}">
        <p14:creationId xmlns:p14="http://schemas.microsoft.com/office/powerpoint/2010/main" val="244368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42" y="575500"/>
            <a:ext cx="2414427" cy="3981000"/>
          </a:xfrm>
        </p:spPr>
        <p:txBody>
          <a:bodyPr/>
          <a:lstStyle/>
          <a:p>
            <a:r>
              <a:rPr lang="en-US" dirty="0">
                <a:solidFill>
                  <a:srgbClr val="FF0000"/>
                </a:solidFill>
              </a:rPr>
              <a:t>LOOP AND </a:t>
            </a:r>
            <a:br>
              <a:rPr lang="en-US" dirty="0">
                <a:solidFill>
                  <a:srgbClr val="FF0000"/>
                </a:solidFill>
              </a:rPr>
            </a:br>
            <a:r>
              <a:rPr lang="en-US" dirty="0">
                <a:solidFill>
                  <a:srgbClr val="FF0000"/>
                </a:solidFill>
              </a:rPr>
              <a:t>JUMP </a:t>
            </a:r>
            <a:br>
              <a:rPr lang="en-US" dirty="0">
                <a:solidFill>
                  <a:srgbClr val="FF0000"/>
                </a:solidFill>
              </a:rPr>
            </a:br>
            <a:r>
              <a:rPr lang="en-US" dirty="0">
                <a:solidFill>
                  <a:srgbClr val="FF0000"/>
                </a:solidFill>
              </a:rPr>
              <a:t>INSTRUCTIONS</a:t>
            </a:r>
            <a:br>
              <a:rPr lang="en-US" dirty="0">
                <a:solidFill>
                  <a:srgbClr val="FF0000"/>
                </a:solidFill>
              </a:rPr>
            </a:br>
            <a:r>
              <a:rPr lang="en-US" dirty="0">
                <a:solidFill>
                  <a:srgbClr val="FF0000"/>
                </a:solidFill>
              </a:rPr>
              <a:t>Looping</a:t>
            </a:r>
          </a:p>
        </p:txBody>
      </p:sp>
      <p:sp>
        <p:nvSpPr>
          <p:cNvPr id="3" name="Text Placeholder 2"/>
          <p:cNvSpPr>
            <a:spLocks noGrp="1"/>
          </p:cNvSpPr>
          <p:nvPr>
            <p:ph type="body" idx="1"/>
          </p:nvPr>
        </p:nvSpPr>
        <p:spPr>
          <a:xfrm>
            <a:off x="2648151" y="82339"/>
            <a:ext cx="6495849" cy="4667511"/>
          </a:xfrm>
        </p:spPr>
        <p:txBody>
          <a:bodyPr/>
          <a:lstStyle/>
          <a:p>
            <a:r>
              <a:rPr lang="en-US" b="1" dirty="0"/>
              <a:t>Loop action is performed by </a:t>
            </a:r>
          </a:p>
          <a:p>
            <a:r>
              <a:rPr lang="en-US" b="1" dirty="0"/>
              <a:t>DJNZ </a:t>
            </a:r>
            <a:r>
              <a:rPr lang="en-US" b="1" dirty="0" err="1"/>
              <a:t>reg</a:t>
            </a:r>
            <a:r>
              <a:rPr lang="en-US" b="1" dirty="0"/>
              <a:t>, Label</a:t>
            </a:r>
          </a:p>
          <a:p>
            <a:pPr>
              <a:buClr>
                <a:srgbClr val="C00000"/>
              </a:buClr>
            </a:pPr>
            <a:r>
              <a:rPr lang="en-US" dirty="0" smtClean="0"/>
              <a:t>The </a:t>
            </a:r>
            <a:r>
              <a:rPr lang="en-US" dirty="0"/>
              <a:t>register is decremented</a:t>
            </a:r>
          </a:p>
          <a:p>
            <a:pPr>
              <a:buClr>
                <a:srgbClr val="C00000"/>
              </a:buClr>
            </a:pPr>
            <a:r>
              <a:rPr lang="en-US" dirty="0" smtClean="0"/>
              <a:t>If </a:t>
            </a:r>
            <a:r>
              <a:rPr lang="en-US" dirty="0"/>
              <a:t>it is not zero, it jumps to the target address </a:t>
            </a:r>
            <a:r>
              <a:rPr lang="en-US" dirty="0" smtClean="0"/>
              <a:t>referred </a:t>
            </a:r>
            <a:r>
              <a:rPr lang="en-US" dirty="0"/>
              <a:t>to by the label</a:t>
            </a:r>
          </a:p>
          <a:p>
            <a:pPr>
              <a:buClr>
                <a:srgbClr val="C00000"/>
              </a:buClr>
            </a:pPr>
            <a:r>
              <a:rPr lang="en-US" dirty="0" smtClean="0"/>
              <a:t>Prior </a:t>
            </a:r>
            <a:r>
              <a:rPr lang="en-US" dirty="0"/>
              <a:t>to the start of loop the register is loaded </a:t>
            </a:r>
            <a:r>
              <a:rPr lang="en-US" dirty="0" smtClean="0"/>
              <a:t>with </a:t>
            </a:r>
            <a:r>
              <a:rPr lang="en-US" dirty="0"/>
              <a:t>the counter for the number of repetitions</a:t>
            </a:r>
          </a:p>
          <a:p>
            <a:pPr>
              <a:buClr>
                <a:srgbClr val="C00000"/>
              </a:buClr>
            </a:pPr>
            <a:r>
              <a:rPr lang="en-US" dirty="0" smtClean="0"/>
              <a:t>Counter </a:t>
            </a:r>
            <a:r>
              <a:rPr lang="en-US" dirty="0"/>
              <a:t>can be R0 – R7 or RAM </a:t>
            </a:r>
            <a:r>
              <a:rPr lang="en-US" dirty="0" smtClean="0"/>
              <a:t>location</a:t>
            </a:r>
          </a:p>
          <a:p>
            <a:r>
              <a:rPr lang="en-US" dirty="0"/>
              <a:t>;This program adds value 3 to the ACC ten times</a:t>
            </a:r>
          </a:p>
          <a:p>
            <a:r>
              <a:rPr lang="en-US" dirty="0"/>
              <a:t>MOV  A,#0 ;A=0, clear ACC</a:t>
            </a:r>
          </a:p>
          <a:p>
            <a:r>
              <a:rPr lang="en-US" dirty="0"/>
              <a:t>MOV  R2,#10 ;load counter R2=10</a:t>
            </a:r>
          </a:p>
          <a:p>
            <a:r>
              <a:rPr lang="en-US" dirty="0"/>
              <a:t>AGAIN: ADD  A,#03 ;add 03 to ACC</a:t>
            </a:r>
          </a:p>
          <a:p>
            <a:r>
              <a:rPr lang="en-US" dirty="0"/>
              <a:t>DJNZ R2,AGAIN ;repeat until R2=0,10 times</a:t>
            </a:r>
          </a:p>
          <a:p>
            <a:r>
              <a:rPr lang="en-US" dirty="0"/>
              <a:t>MOV  R5,A ;save A in R5</a:t>
            </a:r>
          </a:p>
        </p:txBody>
      </p:sp>
      <p:sp>
        <p:nvSpPr>
          <p:cNvPr id="4" name="Slide Number Placeholder 3"/>
          <p:cNvSpPr>
            <a:spLocks noGrp="1"/>
          </p:cNvSpPr>
          <p:nvPr>
            <p:ph type="sldNum" idx="12"/>
          </p:nvPr>
        </p:nvSpPr>
        <p:spPr/>
        <p:txBody>
          <a:bodyPr/>
          <a:lstStyle/>
          <a:p>
            <a:fld id="{00000000-1234-1234-1234-123412341234}" type="slidenum">
              <a:rPr lang="en" smtClean="0"/>
              <a:pPr/>
              <a:t>57</a:t>
            </a:fld>
            <a:endParaRPr lang="en"/>
          </a:p>
        </p:txBody>
      </p:sp>
    </p:spTree>
    <p:extLst>
      <p:ext uri="{BB962C8B-B14F-4D97-AF65-F5344CB8AC3E}">
        <p14:creationId xmlns:p14="http://schemas.microsoft.com/office/powerpoint/2010/main" val="3765721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92" y="575500"/>
            <a:ext cx="2414427" cy="3981000"/>
          </a:xfrm>
        </p:spPr>
        <p:txBody>
          <a:bodyPr/>
          <a:lstStyle/>
          <a:p>
            <a:r>
              <a:rPr lang="en-US" dirty="0">
                <a:solidFill>
                  <a:srgbClr val="FF0000"/>
                </a:solidFill>
              </a:rPr>
              <a:t>LOOP AND </a:t>
            </a:r>
            <a:br>
              <a:rPr lang="en-US" dirty="0">
                <a:solidFill>
                  <a:srgbClr val="FF0000"/>
                </a:solidFill>
              </a:rPr>
            </a:br>
            <a:r>
              <a:rPr lang="en-US" dirty="0">
                <a:solidFill>
                  <a:srgbClr val="FF0000"/>
                </a:solidFill>
              </a:rPr>
              <a:t>JUMP </a:t>
            </a:r>
            <a:br>
              <a:rPr lang="en-US" dirty="0">
                <a:solidFill>
                  <a:srgbClr val="FF0000"/>
                </a:solidFill>
              </a:rPr>
            </a:br>
            <a:r>
              <a:rPr lang="en-US" dirty="0">
                <a:solidFill>
                  <a:srgbClr val="FF0000"/>
                </a:solidFill>
              </a:rPr>
              <a:t>INSTRUCTIONS</a:t>
            </a:r>
            <a:br>
              <a:rPr lang="en-US" dirty="0">
                <a:solidFill>
                  <a:srgbClr val="FF0000"/>
                </a:solidFill>
              </a:rPr>
            </a:br>
            <a:r>
              <a:rPr lang="en-US" dirty="0">
                <a:solidFill>
                  <a:srgbClr val="FF0000"/>
                </a:solidFill>
              </a:rPr>
              <a:t>Nested Loop</a:t>
            </a:r>
          </a:p>
        </p:txBody>
      </p:sp>
      <p:sp>
        <p:nvSpPr>
          <p:cNvPr id="3" name="Text Placeholder 2"/>
          <p:cNvSpPr>
            <a:spLocks noGrp="1"/>
          </p:cNvSpPr>
          <p:nvPr>
            <p:ph type="body" idx="1"/>
          </p:nvPr>
        </p:nvSpPr>
        <p:spPr/>
        <p:txBody>
          <a:bodyPr/>
          <a:lstStyle/>
          <a:p>
            <a:pPr>
              <a:buClr>
                <a:srgbClr val="C00000"/>
              </a:buClr>
              <a:buSzPct val="103000"/>
            </a:pPr>
            <a:r>
              <a:rPr lang="en-US" dirty="0"/>
              <a:t>If we want to repeat an action more </a:t>
            </a:r>
            <a:r>
              <a:rPr lang="en-US" dirty="0" smtClean="0"/>
              <a:t>times </a:t>
            </a:r>
            <a:r>
              <a:rPr lang="en-US" dirty="0"/>
              <a:t>than 256, we use a loop inside a </a:t>
            </a:r>
            <a:r>
              <a:rPr lang="en-US" dirty="0" smtClean="0"/>
              <a:t> loop</a:t>
            </a:r>
            <a:r>
              <a:rPr lang="en-US" dirty="0"/>
              <a:t>, which is called </a:t>
            </a:r>
            <a:r>
              <a:rPr lang="en-US" dirty="0" smtClean="0"/>
              <a:t>nested </a:t>
            </a:r>
            <a:r>
              <a:rPr lang="en-US" dirty="0"/>
              <a:t>loop</a:t>
            </a:r>
          </a:p>
          <a:p>
            <a:pPr>
              <a:buClr>
                <a:srgbClr val="C00000"/>
              </a:buClr>
              <a:buSzPct val="103000"/>
            </a:pPr>
            <a:r>
              <a:rPr lang="en-US" dirty="0" smtClean="0"/>
              <a:t>We </a:t>
            </a:r>
            <a:r>
              <a:rPr lang="en-US" dirty="0"/>
              <a:t>use </a:t>
            </a:r>
            <a:endParaRPr lang="en-US" dirty="0" smtClean="0"/>
          </a:p>
          <a:p>
            <a:pPr marL="139697" indent="0">
              <a:buClr>
                <a:srgbClr val="C00000"/>
              </a:buClr>
              <a:buSzPct val="103000"/>
              <a:buNone/>
            </a:pPr>
            <a:r>
              <a:rPr lang="en-US" dirty="0"/>
              <a:t>Write a program to (a) load the accumulator with the value 55H, and </a:t>
            </a:r>
            <a:r>
              <a:rPr lang="en-US" dirty="0" smtClean="0"/>
              <a:t> (</a:t>
            </a:r>
            <a:r>
              <a:rPr lang="en-US" dirty="0"/>
              <a:t>b) complement the ACC 700 times</a:t>
            </a:r>
          </a:p>
          <a:p>
            <a:pPr marL="596885" lvl="1" indent="0">
              <a:buClr>
                <a:srgbClr val="C00000"/>
              </a:buClr>
              <a:buSzPct val="103000"/>
              <a:buNone/>
            </a:pPr>
            <a:r>
              <a:rPr lang="en-US" dirty="0" smtClean="0"/>
              <a:t> MOV  </a:t>
            </a:r>
            <a:r>
              <a:rPr lang="en-US" dirty="0"/>
              <a:t>A,#</a:t>
            </a:r>
            <a:r>
              <a:rPr lang="en-US" dirty="0" smtClean="0"/>
              <a:t>55H            </a:t>
            </a:r>
            <a:r>
              <a:rPr lang="en-US" dirty="0"/>
              <a:t>;A=55H</a:t>
            </a:r>
          </a:p>
          <a:p>
            <a:pPr marL="596885" lvl="1" indent="0">
              <a:buClr>
                <a:srgbClr val="C00000"/>
              </a:buClr>
              <a:buSzPct val="103000"/>
              <a:buNone/>
            </a:pPr>
            <a:r>
              <a:rPr lang="en-US" dirty="0" smtClean="0"/>
              <a:t> MOV  </a:t>
            </a:r>
            <a:r>
              <a:rPr lang="en-US" dirty="0"/>
              <a:t>R3,#10 </a:t>
            </a:r>
            <a:r>
              <a:rPr lang="en-US" dirty="0" smtClean="0"/>
              <a:t>           ;</a:t>
            </a:r>
            <a:r>
              <a:rPr lang="en-US" dirty="0"/>
              <a:t>R3=10, outer loop count</a:t>
            </a:r>
          </a:p>
          <a:p>
            <a:pPr marL="139697" indent="0">
              <a:buClr>
                <a:srgbClr val="C00000"/>
              </a:buClr>
              <a:buSzPct val="103000"/>
              <a:buNone/>
            </a:pPr>
            <a:r>
              <a:rPr lang="en-US" dirty="0"/>
              <a:t>NEXT:  MOV  R2,#</a:t>
            </a:r>
            <a:r>
              <a:rPr lang="en-US" dirty="0" smtClean="0"/>
              <a:t>70          </a:t>
            </a:r>
            <a:r>
              <a:rPr lang="en-US" dirty="0"/>
              <a:t>;R2=70, inner loop count </a:t>
            </a:r>
          </a:p>
          <a:p>
            <a:pPr marL="139697" indent="0">
              <a:buClr>
                <a:srgbClr val="C00000"/>
              </a:buClr>
              <a:buSzPct val="103000"/>
              <a:buNone/>
            </a:pPr>
            <a:r>
              <a:rPr lang="en-US" dirty="0"/>
              <a:t>AGAIN: CPL  A </a:t>
            </a:r>
            <a:r>
              <a:rPr lang="en-US" dirty="0" smtClean="0"/>
              <a:t>                    ;</a:t>
            </a:r>
            <a:r>
              <a:rPr lang="en-US" dirty="0"/>
              <a:t>complement A register</a:t>
            </a:r>
          </a:p>
          <a:p>
            <a:pPr marL="139697" indent="0">
              <a:buClr>
                <a:srgbClr val="C00000"/>
              </a:buClr>
              <a:buSzPct val="103000"/>
              <a:buNone/>
            </a:pPr>
            <a:r>
              <a:rPr lang="en-US" dirty="0" smtClean="0"/>
              <a:t>	DJNZ R2,AGAIN   </a:t>
            </a:r>
            <a:r>
              <a:rPr lang="en-US" dirty="0"/>
              <a:t>;repeat it 70 times</a:t>
            </a:r>
          </a:p>
          <a:p>
            <a:pPr marL="139697" indent="0">
              <a:buClr>
                <a:srgbClr val="C00000"/>
              </a:buClr>
              <a:buSzPct val="103000"/>
              <a:buNone/>
            </a:pPr>
            <a:r>
              <a:rPr lang="en-US" dirty="0" smtClean="0"/>
              <a:t>	DJNZ R3,NEXT      multiple </a:t>
            </a:r>
            <a:r>
              <a:rPr lang="en-US" dirty="0"/>
              <a:t>registers to hold the </a:t>
            </a:r>
            <a:r>
              <a:rPr lang="en-US" dirty="0" smtClean="0"/>
              <a:t> count</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58</a:t>
            </a:fld>
            <a:endParaRPr lang="en"/>
          </a:p>
        </p:txBody>
      </p:sp>
    </p:spTree>
    <p:extLst>
      <p:ext uri="{BB962C8B-B14F-4D97-AF65-F5344CB8AC3E}">
        <p14:creationId xmlns:p14="http://schemas.microsoft.com/office/powerpoint/2010/main" val="2811577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500"/>
            <a:ext cx="2506894" cy="3981000"/>
          </a:xfrm>
        </p:spPr>
        <p:txBody>
          <a:bodyPr/>
          <a:lstStyle/>
          <a:p>
            <a:r>
              <a:rPr lang="en-US" dirty="0">
                <a:solidFill>
                  <a:srgbClr val="FF0000"/>
                </a:solidFill>
              </a:rPr>
              <a:t>LOOP AND </a:t>
            </a:r>
            <a:br>
              <a:rPr lang="en-US" dirty="0">
                <a:solidFill>
                  <a:srgbClr val="FF0000"/>
                </a:solidFill>
              </a:rPr>
            </a:br>
            <a:r>
              <a:rPr lang="en-US" dirty="0">
                <a:solidFill>
                  <a:srgbClr val="FF0000"/>
                </a:solidFill>
              </a:rPr>
              <a:t>JUMP </a:t>
            </a:r>
            <a:br>
              <a:rPr lang="en-US" dirty="0">
                <a:solidFill>
                  <a:srgbClr val="FF0000"/>
                </a:solidFill>
              </a:rPr>
            </a:br>
            <a:r>
              <a:rPr lang="en-US" dirty="0">
                <a:solidFill>
                  <a:srgbClr val="FF0000"/>
                </a:solidFill>
              </a:rPr>
              <a:t>INSTRUCTIONS</a:t>
            </a:r>
            <a:br>
              <a:rPr lang="en-US" dirty="0">
                <a:solidFill>
                  <a:srgbClr val="FF0000"/>
                </a:solidFill>
              </a:rPr>
            </a:br>
            <a:r>
              <a:rPr lang="en-US" dirty="0">
                <a:solidFill>
                  <a:srgbClr val="FF0000"/>
                </a:solidFill>
              </a:rPr>
              <a:t>Conditional </a:t>
            </a:r>
            <a:br>
              <a:rPr lang="en-US" dirty="0">
                <a:solidFill>
                  <a:srgbClr val="FF0000"/>
                </a:solidFill>
              </a:rPr>
            </a:br>
            <a:r>
              <a:rPr lang="en-US" dirty="0">
                <a:solidFill>
                  <a:srgbClr val="FF0000"/>
                </a:solidFill>
              </a:rPr>
              <a:t>Jumps</a:t>
            </a:r>
          </a:p>
        </p:txBody>
      </p:sp>
      <p:sp>
        <p:nvSpPr>
          <p:cNvPr id="3" name="Text Placeholder 2"/>
          <p:cNvSpPr>
            <a:spLocks noGrp="1"/>
          </p:cNvSpPr>
          <p:nvPr>
            <p:ph type="body" idx="1"/>
          </p:nvPr>
        </p:nvSpPr>
        <p:spPr>
          <a:xfrm>
            <a:off x="3090625" y="575500"/>
            <a:ext cx="5596200" cy="4366370"/>
          </a:xfrm>
        </p:spPr>
        <p:txBody>
          <a:bodyPr/>
          <a:lstStyle/>
          <a:p>
            <a:pPr>
              <a:buClr>
                <a:srgbClr val="C00000"/>
              </a:buClr>
            </a:pPr>
            <a:r>
              <a:rPr lang="en-US" dirty="0"/>
              <a:t>Jump only if a certain condition is met</a:t>
            </a:r>
          </a:p>
          <a:p>
            <a:pPr>
              <a:buClr>
                <a:srgbClr val="C00000"/>
              </a:buClr>
            </a:pPr>
            <a:r>
              <a:rPr lang="en-US" dirty="0"/>
              <a:t>JZ </a:t>
            </a:r>
            <a:r>
              <a:rPr lang="en-US" dirty="0" smtClean="0"/>
              <a:t>label</a:t>
            </a:r>
          </a:p>
          <a:p>
            <a:pPr marL="596885" lvl="1" indent="0">
              <a:buClr>
                <a:srgbClr val="C00000"/>
              </a:buClr>
              <a:buNone/>
            </a:pPr>
            <a:r>
              <a:rPr lang="en-US" sz="1200" dirty="0"/>
              <a:t>MOV  A,R0 ;A=R0</a:t>
            </a:r>
          </a:p>
          <a:p>
            <a:pPr marL="596885" lvl="1" indent="0">
              <a:buClr>
                <a:srgbClr val="C00000"/>
              </a:buClr>
              <a:buNone/>
            </a:pPr>
            <a:r>
              <a:rPr lang="en-US" sz="1200" dirty="0"/>
              <a:t>JZ   OVER ;jump if A = 0</a:t>
            </a:r>
          </a:p>
          <a:p>
            <a:pPr marL="596885" lvl="1" indent="0">
              <a:buClr>
                <a:srgbClr val="C00000"/>
              </a:buClr>
              <a:buNone/>
            </a:pPr>
            <a:r>
              <a:rPr lang="en-US" sz="1200" dirty="0"/>
              <a:t>MOV  A,R1 ;A=R1 </a:t>
            </a:r>
          </a:p>
          <a:p>
            <a:pPr marL="596885" lvl="1" indent="0">
              <a:buClr>
                <a:srgbClr val="C00000"/>
              </a:buClr>
              <a:buNone/>
            </a:pPr>
            <a:r>
              <a:rPr lang="en-US" sz="1200" dirty="0"/>
              <a:t>JZ   OVER ;jump if A = 0</a:t>
            </a:r>
          </a:p>
          <a:p>
            <a:pPr marL="139697" indent="0">
              <a:buClr>
                <a:srgbClr val="C00000"/>
              </a:buClr>
              <a:buNone/>
            </a:pPr>
            <a:r>
              <a:rPr lang="en-US" sz="1200" dirty="0"/>
              <a:t>...</a:t>
            </a:r>
          </a:p>
          <a:p>
            <a:pPr marL="139697" indent="0">
              <a:buClr>
                <a:srgbClr val="C00000"/>
              </a:buClr>
              <a:buNone/>
            </a:pPr>
            <a:r>
              <a:rPr lang="en-US" sz="1200" dirty="0"/>
              <a:t>OVER:</a:t>
            </a:r>
            <a:r>
              <a:rPr lang="en-US" sz="1200" dirty="0" smtClean="0"/>
              <a:t>		 </a:t>
            </a:r>
            <a:r>
              <a:rPr lang="en-US" sz="1200" dirty="0"/>
              <a:t>;jump if </a:t>
            </a:r>
            <a:r>
              <a:rPr lang="en-US" sz="1200" dirty="0" smtClean="0"/>
              <a:t>A=0</a:t>
            </a:r>
          </a:p>
          <a:p>
            <a:pPr marL="139697" indent="0">
              <a:buClr>
                <a:srgbClr val="C00000"/>
              </a:buClr>
              <a:buNone/>
            </a:pPr>
            <a:endParaRPr lang="en-US" sz="1200" dirty="0" smtClean="0"/>
          </a:p>
          <a:p>
            <a:pPr marL="139697" indent="0">
              <a:buClr>
                <a:srgbClr val="C00000"/>
              </a:buClr>
              <a:buNone/>
            </a:pPr>
            <a:r>
              <a:rPr lang="en-US" sz="1200" b="1" dirty="0"/>
              <a:t>Determine if R5 contains the value 0. If so, put 55H in it.</a:t>
            </a:r>
          </a:p>
          <a:p>
            <a:pPr marL="139697" indent="0">
              <a:buClr>
                <a:srgbClr val="C00000"/>
              </a:buClr>
              <a:buNone/>
            </a:pPr>
            <a:r>
              <a:rPr lang="en-US" sz="1200" dirty="0" smtClean="0"/>
              <a:t>	MOV  </a:t>
            </a:r>
            <a:r>
              <a:rPr lang="en-US" sz="1200" dirty="0"/>
              <a:t>A,R5 </a:t>
            </a:r>
            <a:r>
              <a:rPr lang="en-US" sz="1200" dirty="0" smtClean="0"/>
              <a:t>	;</a:t>
            </a:r>
            <a:r>
              <a:rPr lang="en-US" sz="1200" dirty="0"/>
              <a:t>copy R5 to A</a:t>
            </a:r>
          </a:p>
          <a:p>
            <a:pPr marL="139697" indent="0">
              <a:buClr>
                <a:srgbClr val="C00000"/>
              </a:buClr>
              <a:buNone/>
            </a:pPr>
            <a:r>
              <a:rPr lang="en-US" sz="1200" dirty="0" smtClean="0"/>
              <a:t>	JNZ  </a:t>
            </a:r>
            <a:r>
              <a:rPr lang="en-US" sz="1200" dirty="0"/>
              <a:t>NEXT </a:t>
            </a:r>
            <a:r>
              <a:rPr lang="en-US" sz="1200" dirty="0" smtClean="0"/>
              <a:t>	;</a:t>
            </a:r>
            <a:r>
              <a:rPr lang="en-US" sz="1200" dirty="0"/>
              <a:t>jump if A is not zero</a:t>
            </a:r>
          </a:p>
          <a:p>
            <a:pPr marL="139697" indent="0">
              <a:buClr>
                <a:srgbClr val="C00000"/>
              </a:buClr>
              <a:buNone/>
            </a:pPr>
            <a:r>
              <a:rPr lang="en-US" sz="1200" dirty="0" smtClean="0"/>
              <a:t>	MOV  </a:t>
            </a:r>
            <a:r>
              <a:rPr lang="en-US" sz="1200" dirty="0"/>
              <a:t>R5,#55H</a:t>
            </a:r>
          </a:p>
          <a:p>
            <a:pPr marL="139697" indent="0">
              <a:buClr>
                <a:srgbClr val="C00000"/>
              </a:buClr>
              <a:buNone/>
            </a:pPr>
            <a:r>
              <a:rPr lang="en-US" sz="1200" dirty="0"/>
              <a:t>NEXT: ...</a:t>
            </a:r>
          </a:p>
        </p:txBody>
      </p:sp>
      <p:sp>
        <p:nvSpPr>
          <p:cNvPr id="4" name="Slide Number Placeholder 3"/>
          <p:cNvSpPr>
            <a:spLocks noGrp="1"/>
          </p:cNvSpPr>
          <p:nvPr>
            <p:ph type="sldNum" idx="12"/>
          </p:nvPr>
        </p:nvSpPr>
        <p:spPr/>
        <p:txBody>
          <a:bodyPr/>
          <a:lstStyle/>
          <a:p>
            <a:fld id="{00000000-1234-1234-1234-123412341234}" type="slidenum">
              <a:rPr lang="en" smtClean="0"/>
              <a:pPr/>
              <a:t>59</a:t>
            </a:fld>
            <a:endParaRPr lang="en"/>
          </a:p>
        </p:txBody>
      </p:sp>
    </p:spTree>
    <p:extLst>
      <p:ext uri="{BB962C8B-B14F-4D97-AF65-F5344CB8AC3E}">
        <p14:creationId xmlns:p14="http://schemas.microsoft.com/office/powerpoint/2010/main" val="35437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BITS AND </a:t>
            </a:r>
            <a:br>
              <a:rPr lang="en-US" dirty="0"/>
            </a:br>
            <a:r>
              <a:rPr lang="en-US" dirty="0"/>
              <a:t>PSW REGISTER</a:t>
            </a:r>
            <a:br>
              <a:rPr lang="en-US" dirty="0"/>
            </a:br>
            <a:r>
              <a:rPr lang="en-US" dirty="0"/>
              <a:t>Program Status </a:t>
            </a:r>
            <a:br>
              <a:rPr lang="en-US" dirty="0"/>
            </a:br>
            <a:r>
              <a:rPr lang="en-US" dirty="0"/>
              <a:t>Word</a:t>
            </a:r>
          </a:p>
        </p:txBody>
      </p:sp>
      <p:sp>
        <p:nvSpPr>
          <p:cNvPr id="3" name="Text Placeholder 2"/>
          <p:cNvSpPr>
            <a:spLocks noGrp="1"/>
          </p:cNvSpPr>
          <p:nvPr>
            <p:ph type="body" idx="1"/>
          </p:nvPr>
        </p:nvSpPr>
        <p:spPr/>
        <p:txBody>
          <a:bodyPr/>
          <a:lstStyle/>
          <a:p>
            <a:pPr>
              <a:buClr>
                <a:srgbClr val="C00000"/>
              </a:buClr>
            </a:pPr>
            <a:r>
              <a:rPr lang="en-US" sz="1600" dirty="0">
                <a:solidFill>
                  <a:schemeClr val="tx1"/>
                </a:solidFill>
              </a:rPr>
              <a:t>The </a:t>
            </a:r>
            <a:r>
              <a:rPr lang="en-US" sz="1600" dirty="0">
                <a:solidFill>
                  <a:srgbClr val="FF0000"/>
                </a:solidFill>
              </a:rPr>
              <a:t>program status word (PSW) </a:t>
            </a:r>
            <a:r>
              <a:rPr lang="en-US" sz="1600" dirty="0" smtClean="0">
                <a:solidFill>
                  <a:srgbClr val="FF0000"/>
                </a:solidFill>
              </a:rPr>
              <a:t>register</a:t>
            </a:r>
            <a:r>
              <a:rPr lang="en-US" sz="1600" dirty="0">
                <a:solidFill>
                  <a:schemeClr val="tx1"/>
                </a:solidFill>
              </a:rPr>
              <a:t>, also referred to as the </a:t>
            </a:r>
            <a:r>
              <a:rPr lang="en-US" sz="1600" dirty="0" smtClean="0">
                <a:solidFill>
                  <a:srgbClr val="FF0000"/>
                </a:solidFill>
              </a:rPr>
              <a:t>flag register</a:t>
            </a:r>
            <a:r>
              <a:rPr lang="en-US" sz="1600" dirty="0" smtClean="0">
                <a:solidFill>
                  <a:schemeClr val="tx1"/>
                </a:solidFill>
              </a:rPr>
              <a:t>., </a:t>
            </a:r>
            <a:r>
              <a:rPr lang="en-US" sz="1600" dirty="0">
                <a:solidFill>
                  <a:schemeClr val="tx1"/>
                </a:solidFill>
              </a:rPr>
              <a:t>is an 8 bit register</a:t>
            </a:r>
          </a:p>
          <a:p>
            <a:pPr>
              <a:buClr>
                <a:srgbClr val="C00000"/>
              </a:buClr>
            </a:pPr>
            <a:r>
              <a:rPr lang="en-US" sz="1600" dirty="0" smtClean="0">
                <a:solidFill>
                  <a:schemeClr val="tx1"/>
                </a:solidFill>
              </a:rPr>
              <a:t> </a:t>
            </a:r>
            <a:r>
              <a:rPr lang="en-US" sz="1600" dirty="0">
                <a:solidFill>
                  <a:schemeClr val="tx1"/>
                </a:solidFill>
              </a:rPr>
              <a:t>Only 6 bits are used</a:t>
            </a:r>
          </a:p>
          <a:p>
            <a:pPr>
              <a:buClr>
                <a:srgbClr val="C00000"/>
              </a:buClr>
            </a:pPr>
            <a:r>
              <a:rPr lang="en-US" sz="1600" dirty="0" smtClean="0">
                <a:solidFill>
                  <a:schemeClr val="tx1"/>
                </a:solidFill>
              </a:rPr>
              <a:t> </a:t>
            </a:r>
            <a:r>
              <a:rPr lang="en-US" sz="1600" dirty="0">
                <a:solidFill>
                  <a:schemeClr val="tx1"/>
                </a:solidFill>
              </a:rPr>
              <a:t>These four are CY </a:t>
            </a:r>
            <a:r>
              <a:rPr lang="en-US" sz="1600" dirty="0" smtClean="0">
                <a:solidFill>
                  <a:schemeClr val="tx1"/>
                </a:solidFill>
              </a:rPr>
              <a:t>(carry), </a:t>
            </a:r>
            <a:r>
              <a:rPr lang="en-US" sz="1600" dirty="0">
                <a:solidFill>
                  <a:schemeClr val="tx1"/>
                </a:solidFill>
              </a:rPr>
              <a:t>AC </a:t>
            </a:r>
            <a:r>
              <a:rPr lang="en-US" sz="1600" dirty="0" smtClean="0">
                <a:solidFill>
                  <a:schemeClr val="tx1"/>
                </a:solidFill>
              </a:rPr>
              <a:t>(auxiliary carry), </a:t>
            </a:r>
            <a:r>
              <a:rPr lang="en-US" sz="1600" dirty="0">
                <a:solidFill>
                  <a:schemeClr val="tx1"/>
                </a:solidFill>
              </a:rPr>
              <a:t>P </a:t>
            </a:r>
            <a:r>
              <a:rPr lang="en-US" sz="1600" dirty="0" smtClean="0">
                <a:solidFill>
                  <a:schemeClr val="tx1"/>
                </a:solidFill>
              </a:rPr>
              <a:t>(parity), </a:t>
            </a:r>
            <a:r>
              <a:rPr lang="en-US" sz="1600" dirty="0">
                <a:solidFill>
                  <a:schemeClr val="tx1"/>
                </a:solidFill>
              </a:rPr>
              <a:t>and OV </a:t>
            </a:r>
            <a:r>
              <a:rPr lang="en-US" sz="1600" dirty="0" smtClean="0">
                <a:solidFill>
                  <a:schemeClr val="tx1"/>
                </a:solidFill>
              </a:rPr>
              <a:t>(overflow)</a:t>
            </a:r>
            <a:endParaRPr lang="en-US" sz="1600" dirty="0">
              <a:solidFill>
                <a:schemeClr val="tx1"/>
              </a:solidFill>
            </a:endParaRPr>
          </a:p>
          <a:p>
            <a:pPr lvl="1">
              <a:buClr>
                <a:srgbClr val="C00000"/>
              </a:buClr>
            </a:pPr>
            <a:r>
              <a:rPr lang="en-US" sz="1600" dirty="0" smtClean="0">
                <a:solidFill>
                  <a:schemeClr val="tx1"/>
                </a:solidFill>
              </a:rPr>
              <a:t>They </a:t>
            </a:r>
            <a:r>
              <a:rPr lang="en-US" sz="1600" dirty="0">
                <a:solidFill>
                  <a:schemeClr val="tx1"/>
                </a:solidFill>
              </a:rPr>
              <a:t>are called </a:t>
            </a:r>
            <a:r>
              <a:rPr lang="en-US" sz="1600" dirty="0" smtClean="0">
                <a:solidFill>
                  <a:schemeClr val="tx1"/>
                </a:solidFill>
              </a:rPr>
              <a:t>conditional flags, </a:t>
            </a:r>
            <a:r>
              <a:rPr lang="en-US" sz="1600" dirty="0">
                <a:solidFill>
                  <a:schemeClr val="tx1"/>
                </a:solidFill>
              </a:rPr>
              <a:t>meaning </a:t>
            </a:r>
            <a:r>
              <a:rPr lang="en-US" sz="1600" dirty="0" smtClean="0">
                <a:solidFill>
                  <a:schemeClr val="tx1"/>
                </a:solidFill>
              </a:rPr>
              <a:t>that </a:t>
            </a:r>
            <a:r>
              <a:rPr lang="en-US" sz="1600" dirty="0">
                <a:solidFill>
                  <a:schemeClr val="tx1"/>
                </a:solidFill>
              </a:rPr>
              <a:t>they indicate some conditions that </a:t>
            </a:r>
            <a:r>
              <a:rPr lang="en-US" sz="1600" dirty="0" smtClean="0">
                <a:solidFill>
                  <a:schemeClr val="tx1"/>
                </a:solidFill>
              </a:rPr>
              <a:t>resulted </a:t>
            </a:r>
            <a:r>
              <a:rPr lang="en-US" sz="1600" dirty="0">
                <a:solidFill>
                  <a:schemeClr val="tx1"/>
                </a:solidFill>
              </a:rPr>
              <a:t>after an instruction was </a:t>
            </a:r>
            <a:r>
              <a:rPr lang="en-US" sz="1600" dirty="0" smtClean="0">
                <a:solidFill>
                  <a:schemeClr val="tx1"/>
                </a:solidFill>
              </a:rPr>
              <a:t>executed</a:t>
            </a:r>
            <a:endParaRPr lang="en-US" sz="1600" dirty="0">
              <a:solidFill>
                <a:schemeClr val="tx1"/>
              </a:solidFill>
            </a:endParaRPr>
          </a:p>
          <a:p>
            <a:pPr>
              <a:buClr>
                <a:srgbClr val="C00000"/>
              </a:buClr>
            </a:pPr>
            <a:r>
              <a:rPr lang="en-US" sz="1600" dirty="0" smtClean="0">
                <a:solidFill>
                  <a:schemeClr val="tx1"/>
                </a:solidFill>
              </a:rPr>
              <a:t> </a:t>
            </a:r>
            <a:r>
              <a:rPr lang="en-US" sz="1600" dirty="0">
                <a:solidFill>
                  <a:schemeClr val="tx1"/>
                </a:solidFill>
              </a:rPr>
              <a:t>The PSW3 and PSW4 are designed as RS0 and </a:t>
            </a:r>
            <a:r>
              <a:rPr lang="en-US" sz="1600" dirty="0" smtClean="0">
                <a:solidFill>
                  <a:schemeClr val="tx1"/>
                </a:solidFill>
              </a:rPr>
              <a:t>RS1</a:t>
            </a:r>
            <a:r>
              <a:rPr lang="en-US" sz="1600" dirty="0">
                <a:solidFill>
                  <a:schemeClr val="tx1"/>
                </a:solidFill>
              </a:rPr>
              <a:t>, and are used to change the </a:t>
            </a:r>
            <a:r>
              <a:rPr lang="en-US" sz="1600" dirty="0" smtClean="0">
                <a:solidFill>
                  <a:schemeClr val="tx1"/>
                </a:solidFill>
              </a:rPr>
              <a:t>bank</a:t>
            </a:r>
          </a:p>
          <a:p>
            <a:pPr>
              <a:buClr>
                <a:srgbClr val="C00000"/>
              </a:buClr>
            </a:pPr>
            <a:r>
              <a:rPr lang="en-US" sz="1600" dirty="0" smtClean="0">
                <a:solidFill>
                  <a:schemeClr val="tx1"/>
                </a:solidFill>
              </a:rPr>
              <a:t> </a:t>
            </a:r>
            <a:r>
              <a:rPr lang="en-US" sz="1600" dirty="0">
                <a:solidFill>
                  <a:schemeClr val="tx1"/>
                </a:solidFill>
              </a:rPr>
              <a:t>The two unused bits are user-definable</a:t>
            </a:r>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4213905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500"/>
            <a:ext cx="2465797" cy="3981000"/>
          </a:xfrm>
        </p:spPr>
        <p:txBody>
          <a:bodyPr/>
          <a:lstStyle/>
          <a:p>
            <a:r>
              <a:rPr lang="en-US" dirty="0">
                <a:solidFill>
                  <a:srgbClr val="FF0000"/>
                </a:solidFill>
              </a:rPr>
              <a:t>LOOP AND </a:t>
            </a:r>
            <a:br>
              <a:rPr lang="en-US" dirty="0">
                <a:solidFill>
                  <a:srgbClr val="FF0000"/>
                </a:solidFill>
              </a:rPr>
            </a:br>
            <a:r>
              <a:rPr lang="en-US" dirty="0">
                <a:solidFill>
                  <a:srgbClr val="FF0000"/>
                </a:solidFill>
              </a:rPr>
              <a:t>JUMP </a:t>
            </a:r>
            <a:br>
              <a:rPr lang="en-US" dirty="0">
                <a:solidFill>
                  <a:srgbClr val="FF0000"/>
                </a:solidFill>
              </a:rPr>
            </a:br>
            <a:r>
              <a:rPr lang="en-US" dirty="0">
                <a:solidFill>
                  <a:srgbClr val="FF0000"/>
                </a:solidFill>
              </a:rPr>
              <a:t>INSTRUCTIONS</a:t>
            </a:r>
            <a:br>
              <a:rPr lang="en-US" dirty="0">
                <a:solidFill>
                  <a:srgbClr val="FF0000"/>
                </a:solidFill>
              </a:rPr>
            </a:br>
            <a:r>
              <a:rPr lang="en-US" dirty="0">
                <a:solidFill>
                  <a:srgbClr val="FF0000"/>
                </a:solidFill>
              </a:rPr>
              <a:t>Conditional </a:t>
            </a:r>
            <a:br>
              <a:rPr lang="en-US" dirty="0">
                <a:solidFill>
                  <a:srgbClr val="FF0000"/>
                </a:solidFill>
              </a:rPr>
            </a:br>
            <a:r>
              <a:rPr lang="en-US" dirty="0">
                <a:solidFill>
                  <a:srgbClr val="FF0000"/>
                </a:solidFill>
              </a:rPr>
              <a:t>Jumps</a:t>
            </a:r>
            <a:br>
              <a:rPr lang="en-US" dirty="0">
                <a:solidFill>
                  <a:srgbClr val="FF0000"/>
                </a:solidFill>
              </a:rPr>
            </a:br>
            <a:r>
              <a:rPr lang="en-US" dirty="0">
                <a:solidFill>
                  <a:srgbClr val="FF0000"/>
                </a:solidFill>
              </a:rPr>
              <a:t>(</a:t>
            </a:r>
            <a:r>
              <a:rPr lang="en-US" dirty="0" err="1">
                <a:solidFill>
                  <a:srgbClr val="FF0000"/>
                </a:solidFill>
              </a:rPr>
              <a:t>cont</a:t>
            </a:r>
            <a:r>
              <a:rPr lang="en-US" dirty="0">
                <a:solidFill>
                  <a:srgbClr val="FF0000"/>
                </a:solidFill>
              </a:rPr>
              <a:t>’)</a:t>
            </a:r>
          </a:p>
        </p:txBody>
      </p:sp>
      <p:pic>
        <p:nvPicPr>
          <p:cNvPr id="5" name="Picture 4"/>
          <p:cNvPicPr>
            <a:picLocks noChangeAspect="1"/>
          </p:cNvPicPr>
          <p:nvPr/>
        </p:nvPicPr>
        <p:blipFill>
          <a:blip r:embed="rId2"/>
          <a:stretch>
            <a:fillRect/>
          </a:stretch>
        </p:blipFill>
        <p:spPr>
          <a:xfrm>
            <a:off x="2515396" y="0"/>
            <a:ext cx="6171429" cy="3719245"/>
          </a:xfrm>
          <a:prstGeom prst="rect">
            <a:avLst/>
          </a:prstGeom>
        </p:spPr>
      </p:pic>
      <p:sp>
        <p:nvSpPr>
          <p:cNvPr id="3" name="Text Placeholder 2"/>
          <p:cNvSpPr>
            <a:spLocks noGrp="1"/>
          </p:cNvSpPr>
          <p:nvPr>
            <p:ph type="body" idx="1"/>
          </p:nvPr>
        </p:nvSpPr>
        <p:spPr>
          <a:xfrm>
            <a:off x="2991398" y="3634172"/>
            <a:ext cx="5745026" cy="1509280"/>
          </a:xfrm>
        </p:spPr>
        <p:txBody>
          <a:bodyPr/>
          <a:lstStyle/>
          <a:p>
            <a:r>
              <a:rPr lang="en-US" dirty="0"/>
              <a:t>All conditional jumps are short jumps</a:t>
            </a:r>
          </a:p>
          <a:p>
            <a:r>
              <a:rPr lang="en-US" dirty="0" smtClean="0"/>
              <a:t>The </a:t>
            </a:r>
            <a:r>
              <a:rPr lang="en-US" dirty="0"/>
              <a:t>address of the target must </a:t>
            </a:r>
            <a:r>
              <a:rPr lang="en-US" dirty="0" smtClean="0"/>
              <a:t> be within </a:t>
            </a:r>
            <a:endParaRPr lang="en-US" dirty="0"/>
          </a:p>
          <a:p>
            <a:r>
              <a:rPr lang="en-US" dirty="0"/>
              <a:t>-128 to +127 bytes of the contents of PC</a:t>
            </a:r>
          </a:p>
        </p:txBody>
      </p:sp>
      <p:sp>
        <p:nvSpPr>
          <p:cNvPr id="4" name="Slide Number Placeholder 3"/>
          <p:cNvSpPr>
            <a:spLocks noGrp="1"/>
          </p:cNvSpPr>
          <p:nvPr>
            <p:ph type="sldNum" idx="12"/>
          </p:nvPr>
        </p:nvSpPr>
        <p:spPr/>
        <p:txBody>
          <a:bodyPr/>
          <a:lstStyle/>
          <a:p>
            <a:fld id="{00000000-1234-1234-1234-123412341234}" type="slidenum">
              <a:rPr lang="en" smtClean="0"/>
              <a:pPr/>
              <a:t>60</a:t>
            </a:fld>
            <a:endParaRPr lang="en"/>
          </a:p>
        </p:txBody>
      </p:sp>
    </p:spTree>
    <p:extLst>
      <p:ext uri="{BB962C8B-B14F-4D97-AF65-F5344CB8AC3E}">
        <p14:creationId xmlns:p14="http://schemas.microsoft.com/office/powerpoint/2010/main" val="1614625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AND </a:t>
            </a:r>
            <a:br>
              <a:rPr lang="en-US" dirty="0"/>
            </a:br>
            <a:r>
              <a:rPr lang="en-US" dirty="0"/>
              <a:t>JUMP </a:t>
            </a:r>
            <a:br>
              <a:rPr lang="en-US" dirty="0"/>
            </a:br>
            <a:r>
              <a:rPr lang="en-US" dirty="0"/>
              <a:t>INSTRUCTIONS</a:t>
            </a:r>
            <a:br>
              <a:rPr lang="en-US" dirty="0"/>
            </a:br>
            <a:r>
              <a:rPr lang="en-US" dirty="0"/>
              <a:t>Calculating </a:t>
            </a:r>
            <a:br>
              <a:rPr lang="en-US" dirty="0"/>
            </a:br>
            <a:r>
              <a:rPr lang="en-US" dirty="0"/>
              <a:t>Short Jump </a:t>
            </a:r>
            <a:br>
              <a:rPr lang="en-US" dirty="0"/>
            </a:br>
            <a:r>
              <a:rPr lang="en-US" dirty="0" smtClean="0"/>
              <a:t>Address</a:t>
            </a:r>
            <a:br>
              <a:rPr lang="en-US" dirty="0" smtClean="0"/>
            </a:br>
            <a:r>
              <a:rPr lang="en-US" sz="1800" dirty="0"/>
              <a:t>To calculate the target address of a short jump ( SJMP, JNC, JZ, DJNZ, etc.</a:t>
            </a:r>
          </a:p>
        </p:txBody>
      </p:sp>
      <p:sp>
        <p:nvSpPr>
          <p:cNvPr id="3" name="Text Placeholder 2"/>
          <p:cNvSpPr>
            <a:spLocks noGrp="1"/>
          </p:cNvSpPr>
          <p:nvPr>
            <p:ph type="body" idx="1"/>
          </p:nvPr>
        </p:nvSpPr>
        <p:spPr>
          <a:xfrm>
            <a:off x="2960584" y="154259"/>
            <a:ext cx="6183416" cy="2177975"/>
          </a:xfrm>
        </p:spPr>
        <p:txBody>
          <a:bodyPr/>
          <a:lstStyle/>
          <a:p>
            <a:r>
              <a:rPr lang="en-US" dirty="0" smtClean="0"/>
              <a:t>The </a:t>
            </a:r>
            <a:r>
              <a:rPr lang="en-US" dirty="0"/>
              <a:t>second byte is added to the PC of the </a:t>
            </a:r>
            <a:r>
              <a:rPr lang="en-US" dirty="0" smtClean="0"/>
              <a:t>instruction </a:t>
            </a:r>
            <a:r>
              <a:rPr lang="en-US" dirty="0"/>
              <a:t>immediately below the </a:t>
            </a:r>
            <a:r>
              <a:rPr lang="en-US" dirty="0" smtClean="0"/>
              <a:t>jump</a:t>
            </a:r>
          </a:p>
          <a:p>
            <a:r>
              <a:rPr lang="en-US" dirty="0" smtClean="0"/>
              <a:t>If </a:t>
            </a:r>
            <a:r>
              <a:rPr lang="en-US" dirty="0"/>
              <a:t>the target address is more than -128 </a:t>
            </a:r>
            <a:r>
              <a:rPr lang="en-US" dirty="0" smtClean="0"/>
              <a:t>to </a:t>
            </a:r>
            <a:r>
              <a:rPr lang="en-US" dirty="0"/>
              <a:t>+127 bytes from the address below </a:t>
            </a:r>
            <a:r>
              <a:rPr lang="en-US" dirty="0" smtClean="0"/>
              <a:t>the </a:t>
            </a:r>
            <a:r>
              <a:rPr lang="en-US" dirty="0"/>
              <a:t>short jump instruction</a:t>
            </a:r>
          </a:p>
          <a:p>
            <a:r>
              <a:rPr lang="en-US" dirty="0" smtClean="0"/>
              <a:t>The </a:t>
            </a:r>
            <a:r>
              <a:rPr lang="en-US" dirty="0"/>
              <a:t>assembler will generate an error </a:t>
            </a:r>
            <a:r>
              <a:rPr lang="en-US" dirty="0" smtClean="0"/>
              <a:t> stating </a:t>
            </a:r>
            <a:r>
              <a:rPr lang="en-US" dirty="0"/>
              <a:t>the jump is out of range</a:t>
            </a:r>
          </a:p>
        </p:txBody>
      </p:sp>
      <p:sp>
        <p:nvSpPr>
          <p:cNvPr id="4" name="Slide Number Placeholder 3"/>
          <p:cNvSpPr>
            <a:spLocks noGrp="1"/>
          </p:cNvSpPr>
          <p:nvPr>
            <p:ph type="sldNum" idx="12"/>
          </p:nvPr>
        </p:nvSpPr>
        <p:spPr/>
        <p:txBody>
          <a:bodyPr/>
          <a:lstStyle/>
          <a:p>
            <a:fld id="{00000000-1234-1234-1234-123412341234}" type="slidenum">
              <a:rPr lang="en" smtClean="0"/>
              <a:pPr/>
              <a:t>61</a:t>
            </a:fld>
            <a:endParaRPr lang="en"/>
          </a:p>
        </p:txBody>
      </p:sp>
      <p:pic>
        <p:nvPicPr>
          <p:cNvPr id="5" name="Picture 4"/>
          <p:cNvPicPr>
            <a:picLocks noChangeAspect="1"/>
          </p:cNvPicPr>
          <p:nvPr/>
        </p:nvPicPr>
        <p:blipFill>
          <a:blip r:embed="rId2"/>
          <a:stretch>
            <a:fillRect/>
          </a:stretch>
        </p:blipFill>
        <p:spPr>
          <a:xfrm>
            <a:off x="3460246" y="1853660"/>
            <a:ext cx="4870508" cy="3289840"/>
          </a:xfrm>
          <a:prstGeom prst="rect">
            <a:avLst/>
          </a:prstGeom>
        </p:spPr>
      </p:pic>
    </p:spTree>
    <p:extLst>
      <p:ext uri="{BB962C8B-B14F-4D97-AF65-F5344CB8AC3E}">
        <p14:creationId xmlns:p14="http://schemas.microsoft.com/office/powerpoint/2010/main" val="2302128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500"/>
            <a:ext cx="2547991" cy="3981000"/>
          </a:xfrm>
        </p:spPr>
        <p:txBody>
          <a:bodyPr/>
          <a:lstStyle/>
          <a:p>
            <a:r>
              <a:rPr lang="en-US" dirty="0">
                <a:solidFill>
                  <a:srgbClr val="FF0000"/>
                </a:solidFill>
              </a:rPr>
              <a:t>CALL </a:t>
            </a:r>
            <a:br>
              <a:rPr lang="en-US" dirty="0">
                <a:solidFill>
                  <a:srgbClr val="FF0000"/>
                </a:solidFill>
              </a:rPr>
            </a:br>
            <a:r>
              <a:rPr lang="en-US" dirty="0" smtClean="0">
                <a:solidFill>
                  <a:srgbClr val="FF0000"/>
                </a:solidFill>
              </a:rPr>
              <a:t>INSTRUCTIONS</a:t>
            </a:r>
            <a:br>
              <a:rPr lang="en-US" dirty="0" smtClean="0">
                <a:solidFill>
                  <a:srgbClr val="FF0000"/>
                </a:solidFill>
              </a:rPr>
            </a:b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LCALL &amp; ACALL</a:t>
            </a:r>
            <a:endParaRPr lang="en-US" dirty="0">
              <a:solidFill>
                <a:srgbClr val="FF0000"/>
              </a:solidFill>
            </a:endParaRPr>
          </a:p>
        </p:txBody>
      </p:sp>
      <p:sp>
        <p:nvSpPr>
          <p:cNvPr id="3" name="Text Placeholder 2"/>
          <p:cNvSpPr>
            <a:spLocks noGrp="1"/>
          </p:cNvSpPr>
          <p:nvPr>
            <p:ph type="body" idx="1"/>
          </p:nvPr>
        </p:nvSpPr>
        <p:spPr>
          <a:xfrm>
            <a:off x="2823496" y="133710"/>
            <a:ext cx="6320503" cy="5009789"/>
          </a:xfrm>
        </p:spPr>
        <p:txBody>
          <a:bodyPr/>
          <a:lstStyle/>
          <a:p>
            <a:r>
              <a:rPr lang="en-US" dirty="0"/>
              <a:t>Call instruction is used to call </a:t>
            </a:r>
            <a:r>
              <a:rPr lang="en-US" dirty="0" smtClean="0"/>
              <a:t>subroutine</a:t>
            </a:r>
          </a:p>
          <a:p>
            <a:pPr marL="139697" indent="0">
              <a:buNone/>
            </a:pPr>
            <a:r>
              <a:rPr lang="en-US" dirty="0">
                <a:solidFill>
                  <a:srgbClr val="FF0000"/>
                </a:solidFill>
              </a:rPr>
              <a:t>LCALL (long call)</a:t>
            </a:r>
          </a:p>
          <a:p>
            <a:pPr lvl="1"/>
            <a:r>
              <a:rPr lang="en-US" dirty="0" smtClean="0"/>
              <a:t>3-byte </a:t>
            </a:r>
            <a:r>
              <a:rPr lang="en-US" dirty="0"/>
              <a:t>instruction</a:t>
            </a:r>
          </a:p>
          <a:p>
            <a:pPr lvl="1"/>
            <a:r>
              <a:rPr lang="en-US" dirty="0" smtClean="0"/>
              <a:t>First </a:t>
            </a:r>
            <a:r>
              <a:rPr lang="en-US" dirty="0"/>
              <a:t>byte is the </a:t>
            </a:r>
            <a:r>
              <a:rPr lang="en-US" dirty="0" err="1"/>
              <a:t>opcode</a:t>
            </a:r>
            <a:endParaRPr lang="en-US" dirty="0"/>
          </a:p>
          <a:p>
            <a:pPr lvl="1"/>
            <a:r>
              <a:rPr lang="en-US" dirty="0" smtClean="0"/>
              <a:t>Second </a:t>
            </a:r>
            <a:r>
              <a:rPr lang="en-US" dirty="0"/>
              <a:t>and third bytes are used for address of </a:t>
            </a:r>
            <a:r>
              <a:rPr lang="en-US" dirty="0" smtClean="0"/>
              <a:t>target </a:t>
            </a:r>
            <a:r>
              <a:rPr lang="en-US" dirty="0"/>
              <a:t>subroutine</a:t>
            </a:r>
          </a:p>
          <a:p>
            <a:pPr lvl="1"/>
            <a:r>
              <a:rPr lang="en-US" dirty="0"/>
              <a:t>– Subroutine is located anywhere within 64K </a:t>
            </a:r>
            <a:r>
              <a:rPr lang="en-US" dirty="0" smtClean="0"/>
              <a:t>byte </a:t>
            </a:r>
            <a:r>
              <a:rPr lang="en-US" dirty="0"/>
              <a:t>address space </a:t>
            </a:r>
          </a:p>
          <a:p>
            <a:pPr marL="139697" indent="0">
              <a:buNone/>
            </a:pPr>
            <a:r>
              <a:rPr lang="en-US" dirty="0">
                <a:solidFill>
                  <a:srgbClr val="FF0000"/>
                </a:solidFill>
              </a:rPr>
              <a:t>ACALL (absolute call)</a:t>
            </a:r>
          </a:p>
          <a:p>
            <a:pPr lvl="1"/>
            <a:r>
              <a:rPr lang="en-US" dirty="0" smtClean="0"/>
              <a:t>2-byte </a:t>
            </a:r>
            <a:r>
              <a:rPr lang="en-US" dirty="0"/>
              <a:t>instruction</a:t>
            </a:r>
          </a:p>
          <a:p>
            <a:pPr lvl="1"/>
            <a:r>
              <a:rPr lang="en-US" dirty="0" smtClean="0"/>
              <a:t>11 </a:t>
            </a:r>
            <a:r>
              <a:rPr lang="en-US" dirty="0"/>
              <a:t>bits are used for address within 2K-byte </a:t>
            </a:r>
            <a:r>
              <a:rPr lang="en-US" dirty="0" smtClean="0"/>
              <a:t>range</a:t>
            </a:r>
          </a:p>
          <a:p>
            <a:pPr marL="596885" lvl="1" indent="0">
              <a:buNone/>
            </a:pPr>
            <a:endParaRPr lang="en-US" dirty="0" smtClean="0">
              <a:solidFill>
                <a:srgbClr val="FF0000"/>
              </a:solidFill>
            </a:endParaRPr>
          </a:p>
          <a:p>
            <a:pPr marL="596885" lvl="1" indent="0">
              <a:buNone/>
            </a:pPr>
            <a:r>
              <a:rPr lang="en-US" dirty="0" smtClean="0">
                <a:solidFill>
                  <a:srgbClr val="FF0000"/>
                </a:solidFill>
              </a:rPr>
              <a:t>The </a:t>
            </a:r>
            <a:r>
              <a:rPr lang="en-US" dirty="0">
                <a:solidFill>
                  <a:srgbClr val="FF0000"/>
                </a:solidFill>
              </a:rPr>
              <a:t>only difference between </a:t>
            </a:r>
            <a:r>
              <a:rPr lang="en-US" dirty="0" smtClean="0">
                <a:solidFill>
                  <a:srgbClr val="FF0000"/>
                </a:solidFill>
              </a:rPr>
              <a:t>ACALL and </a:t>
            </a:r>
            <a:r>
              <a:rPr lang="en-US" dirty="0">
                <a:solidFill>
                  <a:srgbClr val="FF0000"/>
                </a:solidFill>
              </a:rPr>
              <a:t>LCALL is </a:t>
            </a:r>
          </a:p>
          <a:p>
            <a:pPr marL="596885" lvl="1" indent="0">
              <a:buNone/>
            </a:pPr>
            <a:r>
              <a:rPr lang="en-US" dirty="0" smtClean="0"/>
              <a:t>The </a:t>
            </a:r>
            <a:r>
              <a:rPr lang="en-US" dirty="0"/>
              <a:t>target address for LCALL can </a:t>
            </a:r>
            <a:r>
              <a:rPr lang="en-US" dirty="0" smtClean="0"/>
              <a:t>be anywhere </a:t>
            </a:r>
            <a:r>
              <a:rPr lang="en-US" dirty="0"/>
              <a:t>within the 64K byte address </a:t>
            </a:r>
          </a:p>
          <a:p>
            <a:pPr marL="596885" lvl="1" indent="0">
              <a:buNone/>
            </a:pPr>
            <a:r>
              <a:rPr lang="en-US" dirty="0" smtClean="0"/>
              <a:t>The </a:t>
            </a:r>
            <a:r>
              <a:rPr lang="en-US" dirty="0"/>
              <a:t>target address of ACALL must be </a:t>
            </a:r>
            <a:r>
              <a:rPr lang="en-US" dirty="0" smtClean="0"/>
              <a:t> within </a:t>
            </a:r>
            <a:r>
              <a:rPr lang="en-US" dirty="0"/>
              <a:t>a 2K-byte range</a:t>
            </a:r>
          </a:p>
          <a:p>
            <a:pPr marL="596885" lvl="1" indent="0">
              <a:buNone/>
            </a:pPr>
            <a:r>
              <a:rPr lang="en-US" dirty="0" smtClean="0"/>
              <a:t>The </a:t>
            </a:r>
            <a:r>
              <a:rPr lang="en-US" dirty="0"/>
              <a:t>use of ACALL instead of </a:t>
            </a:r>
            <a:r>
              <a:rPr lang="en-US" dirty="0" smtClean="0"/>
              <a:t>LCALL can </a:t>
            </a:r>
            <a:r>
              <a:rPr lang="en-US" dirty="0"/>
              <a:t>save a number of bytes of </a:t>
            </a:r>
          </a:p>
          <a:p>
            <a:pPr marL="596885" lvl="1" indent="0">
              <a:buNone/>
            </a:pPr>
            <a:r>
              <a:rPr lang="en-US" dirty="0"/>
              <a:t>program ROM space</a:t>
            </a:r>
          </a:p>
        </p:txBody>
      </p:sp>
      <p:sp>
        <p:nvSpPr>
          <p:cNvPr id="4" name="Slide Number Placeholder 3"/>
          <p:cNvSpPr>
            <a:spLocks noGrp="1"/>
          </p:cNvSpPr>
          <p:nvPr>
            <p:ph type="sldNum" idx="12"/>
          </p:nvPr>
        </p:nvSpPr>
        <p:spPr/>
        <p:txBody>
          <a:bodyPr/>
          <a:lstStyle/>
          <a:p>
            <a:fld id="{00000000-1234-1234-1234-123412341234}" type="slidenum">
              <a:rPr lang="en" smtClean="0"/>
              <a:pPr/>
              <a:t>62</a:t>
            </a:fld>
            <a:endParaRPr lang="en"/>
          </a:p>
        </p:txBody>
      </p:sp>
    </p:spTree>
    <p:extLst>
      <p:ext uri="{BB962C8B-B14F-4D97-AF65-F5344CB8AC3E}">
        <p14:creationId xmlns:p14="http://schemas.microsoft.com/office/powerpoint/2010/main" val="24481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19" y="192728"/>
            <a:ext cx="2046300" cy="3981000"/>
          </a:xfrm>
        </p:spPr>
        <p:txBody>
          <a:bodyPr/>
          <a:lstStyle/>
          <a:p>
            <a:r>
              <a:rPr lang="en-US" dirty="0" smtClean="0">
                <a:solidFill>
                  <a:srgbClr val="C00000"/>
                </a:solidFill>
              </a:rPr>
              <a:t>Program </a:t>
            </a:r>
            <a:r>
              <a:rPr lang="en-US" dirty="0">
                <a:solidFill>
                  <a:srgbClr val="C00000"/>
                </a:solidFill>
              </a:rPr>
              <a:t>Status </a:t>
            </a:r>
            <a:br>
              <a:rPr lang="en-US" dirty="0">
                <a:solidFill>
                  <a:srgbClr val="C00000"/>
                </a:solidFill>
              </a:rPr>
            </a:br>
            <a:r>
              <a:rPr lang="en-US" dirty="0">
                <a:solidFill>
                  <a:srgbClr val="C00000"/>
                </a:solidFill>
              </a:rPr>
              <a:t>Word (</a:t>
            </a:r>
            <a:r>
              <a:rPr lang="en-US" dirty="0" err="1">
                <a:solidFill>
                  <a:srgbClr val="C00000"/>
                </a:solidFill>
              </a:rPr>
              <a:t>cont</a:t>
            </a:r>
            <a:r>
              <a:rPr lang="en-US" dirty="0">
                <a:solidFill>
                  <a:srgbClr val="C00000"/>
                </a:solidFill>
              </a:rPr>
              <a:t>’)</a:t>
            </a:r>
          </a:p>
        </p:txBody>
      </p:sp>
      <p:pic>
        <p:nvPicPr>
          <p:cNvPr id="5" name="Picture 4"/>
          <p:cNvPicPr>
            <a:picLocks noChangeAspect="1"/>
          </p:cNvPicPr>
          <p:nvPr/>
        </p:nvPicPr>
        <p:blipFill>
          <a:blip r:embed="rId2"/>
          <a:stretch>
            <a:fillRect/>
          </a:stretch>
        </p:blipFill>
        <p:spPr>
          <a:xfrm>
            <a:off x="2642258" y="0"/>
            <a:ext cx="6824734" cy="551550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pic>
        <p:nvPicPr>
          <p:cNvPr id="6" name="Picture 5"/>
          <p:cNvPicPr>
            <a:picLocks noChangeAspect="1"/>
          </p:cNvPicPr>
          <p:nvPr/>
        </p:nvPicPr>
        <p:blipFill>
          <a:blip r:embed="rId3"/>
          <a:stretch>
            <a:fillRect/>
          </a:stretch>
        </p:blipFill>
        <p:spPr>
          <a:xfrm>
            <a:off x="1013687" y="1969135"/>
            <a:ext cx="1628571" cy="1885714"/>
          </a:xfrm>
          <a:prstGeom prst="rect">
            <a:avLst/>
          </a:prstGeom>
        </p:spPr>
      </p:pic>
    </p:spTree>
    <p:extLst>
      <p:ext uri="{BB962C8B-B14F-4D97-AF65-F5344CB8AC3E}">
        <p14:creationId xmlns:p14="http://schemas.microsoft.com/office/powerpoint/2010/main" val="110725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A register is used for many arithmetic operations and all data transfer between 8051 and external memory</a:t>
            </a:r>
          </a:p>
          <a:p>
            <a:endParaRPr lang="en-US" dirty="0"/>
          </a:p>
          <a:p>
            <a:r>
              <a:rPr lang="en-US" dirty="0" smtClean="0"/>
              <a:t>B register is used along with A register for multiplication and division operations</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302099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50" y="575500"/>
            <a:ext cx="2251895" cy="3981000"/>
          </a:xfrm>
        </p:spPr>
        <p:txBody>
          <a:bodyPr/>
          <a:lstStyle/>
          <a:p>
            <a:r>
              <a:rPr lang="en-US" dirty="0">
                <a:solidFill>
                  <a:srgbClr val="FF0000"/>
                </a:solidFill>
              </a:rPr>
              <a:t>ADDRESSING MODES</a:t>
            </a:r>
          </a:p>
        </p:txBody>
      </p:sp>
      <p:sp>
        <p:nvSpPr>
          <p:cNvPr id="3" name="Text Placeholder 2"/>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lstStyle/>
          <a:p>
            <a:r>
              <a:rPr lang="en-US" dirty="0"/>
              <a:t>The CPU can access data in various </a:t>
            </a:r>
            <a:r>
              <a:rPr lang="en-US" dirty="0" smtClean="0"/>
              <a:t>ways</a:t>
            </a:r>
            <a:r>
              <a:rPr lang="en-US" dirty="0"/>
              <a:t>, which are called </a:t>
            </a:r>
            <a:r>
              <a:rPr lang="en-US" dirty="0" smtClean="0"/>
              <a:t>addressing modes</a:t>
            </a:r>
            <a:endParaRPr lang="en-US" dirty="0"/>
          </a:p>
          <a:p>
            <a:r>
              <a:rPr lang="en-US" dirty="0" smtClean="0"/>
              <a:t> </a:t>
            </a:r>
            <a:r>
              <a:rPr lang="en-US" dirty="0"/>
              <a:t>Immediate</a:t>
            </a:r>
          </a:p>
          <a:p>
            <a:r>
              <a:rPr lang="en-US" dirty="0" smtClean="0"/>
              <a:t>Register</a:t>
            </a:r>
            <a:endParaRPr lang="en-US" dirty="0"/>
          </a:p>
          <a:p>
            <a:r>
              <a:rPr lang="en-US" dirty="0" smtClean="0"/>
              <a:t> </a:t>
            </a:r>
            <a:r>
              <a:rPr lang="en-US" dirty="0"/>
              <a:t>Direct</a:t>
            </a:r>
          </a:p>
          <a:p>
            <a:r>
              <a:rPr lang="en-US" dirty="0" smtClean="0"/>
              <a:t>Register </a:t>
            </a:r>
            <a:r>
              <a:rPr lang="en-US" dirty="0"/>
              <a:t>indirect</a:t>
            </a:r>
          </a:p>
          <a:p>
            <a:r>
              <a:rPr lang="en-US" dirty="0" smtClean="0"/>
              <a:t> </a:t>
            </a:r>
            <a:r>
              <a:rPr lang="en-US" dirty="0"/>
              <a:t>Indexed </a:t>
            </a:r>
            <a:r>
              <a:rPr lang="en-US" dirty="0" smtClean="0"/>
              <a:t>                          </a:t>
            </a:r>
            <a:r>
              <a:rPr lang="en-US" sz="2000" dirty="0">
                <a:ln w="0"/>
                <a:solidFill>
                  <a:srgbClr val="FF0000"/>
                </a:solidFill>
                <a:effectLst>
                  <a:reflection blurRad="6350" stA="53000" endA="300" endPos="35500" dir="5400000" sy="-90000" algn="bl" rotWithShape="0"/>
                </a:effectLst>
              </a:rPr>
              <a:t>Accessing </a:t>
            </a:r>
            <a:r>
              <a:rPr lang="en-US" sz="2000" dirty="0" smtClean="0">
                <a:ln w="0"/>
                <a:solidFill>
                  <a:srgbClr val="FF0000"/>
                </a:solidFill>
                <a:effectLst>
                  <a:reflection blurRad="6350" stA="53000" endA="300" endPos="35500" dir="5400000" sy="-90000" algn="bl" rotWithShape="0"/>
                </a:effectLst>
              </a:rPr>
              <a:t>memories</a:t>
            </a:r>
            <a:endParaRPr lang="en-US" sz="2000" dirty="0">
              <a:ln w="0"/>
              <a:solidFill>
                <a:srgbClr val="FF0000"/>
              </a:solidFill>
              <a:effectLst>
                <a:reflection blurRad="6350" stA="53000" endA="300" endPos="35500" dir="5400000" sy="-90000" algn="bl" rotWithShape="0"/>
              </a:effectLst>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
        <p:nvSpPr>
          <p:cNvPr id="5" name="Right Brace 4"/>
          <p:cNvSpPr/>
          <p:nvPr/>
        </p:nvSpPr>
        <p:spPr>
          <a:xfrm>
            <a:off x="5250093" y="1910993"/>
            <a:ext cx="287677"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994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575E5F"/>
      </a:dk2>
      <a:lt2>
        <a:srgbClr val="E7E4DD"/>
      </a:lt2>
      <a:accent1>
        <a:srgbClr val="F67031"/>
      </a:accent1>
      <a:accent2>
        <a:srgbClr val="FFA400"/>
      </a:accent2>
      <a:accent3>
        <a:srgbClr val="7A7AAA"/>
      </a:accent3>
      <a:accent4>
        <a:srgbClr val="00BCD4"/>
      </a:accent4>
      <a:accent5>
        <a:srgbClr val="F2496F"/>
      </a:accent5>
      <a:accent6>
        <a:srgbClr val="A2324B"/>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2524</TotalTime>
  <Words>3136</Words>
  <Application>Microsoft Office PowerPoint</Application>
  <PresentationFormat>On-screen Show (16:9)</PresentationFormat>
  <Paragraphs>545</Paragraphs>
  <Slides>62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Georgia</vt:lpstr>
      <vt:lpstr>Nunito Sans</vt:lpstr>
      <vt:lpstr>Calibri</vt:lpstr>
      <vt:lpstr>Wingdings</vt:lpstr>
      <vt:lpstr>Arial</vt:lpstr>
      <vt:lpstr>Ulysses template</vt:lpstr>
      <vt:lpstr>8051 MICROCONTROLLERS</vt:lpstr>
      <vt:lpstr> MICROCONTROLLERS </vt:lpstr>
      <vt:lpstr>8051 DATA  TYPES AND  DIRECTIVES    Assembler  Directives (cont’)</vt:lpstr>
      <vt:lpstr>8051 DATA  TYPES AND  DIRECTIVES    Assembler  Directives (cont’)</vt:lpstr>
      <vt:lpstr>8051 DATA  TYPES AND  DIRECTIVES  Assembler  Directives</vt:lpstr>
      <vt:lpstr>FLAG BITS AND  PSW REGISTER Program Status  Word</vt:lpstr>
      <vt:lpstr>Program Status  Word (cont’)</vt:lpstr>
      <vt:lpstr>PowerPoint Presentation</vt:lpstr>
      <vt:lpstr>ADDRESSING MODES</vt:lpstr>
      <vt:lpstr>IMMEDIATE  ADDRESSING  MODE</vt:lpstr>
      <vt:lpstr>IMMEDIATE  ADDRESSING  MODE (cont’)</vt:lpstr>
      <vt:lpstr>REGISTER ADDRESSING MODE </vt:lpstr>
      <vt:lpstr>ACCESSING  MEMORY Direct  Addressing  Mode</vt:lpstr>
      <vt:lpstr>SPECIAL FUNCTION REGISTERS (SFR)</vt:lpstr>
      <vt:lpstr>PowerPoint Presentation</vt:lpstr>
      <vt:lpstr> </vt:lpstr>
      <vt:lpstr>           * Bit addressable</vt:lpstr>
      <vt:lpstr>ACCESSING  MEMORY  SFR Registers and Their Addresses</vt:lpstr>
      <vt:lpstr>ACCESSING  MEMORY   SFR  Registers  and Their  Addresses (cont’)</vt:lpstr>
      <vt:lpstr>PowerPoint Presentation</vt:lpstr>
      <vt:lpstr>ACCESSING  MEMORY   Stack and  Direct  Addressing  Mode</vt:lpstr>
      <vt:lpstr>ACCESSING  MEMORY  Register  Indirect  Addressing  Mode                             ( Internal Memory)</vt:lpstr>
      <vt:lpstr>ACCESSING  MEMORY Register  Indirect  Addressing  Mode</vt:lpstr>
      <vt:lpstr>ACCESSING  MEMORY  Register  Indirect  Addressing  Mode (Internal RAM ) </vt:lpstr>
      <vt:lpstr>ACCESSING  MEMORY  Register  Indirect  Addressing  Mode</vt:lpstr>
      <vt:lpstr>ACCESSING  MEMORY  Indexed  Addressing  Mode and   MOVX</vt:lpstr>
      <vt:lpstr>PowerPoint Presentation</vt:lpstr>
      <vt:lpstr>ACCESSING  MEMORY  Register  Indirect  Addressing  Mode (External) </vt:lpstr>
      <vt:lpstr>ACCESSING  MEMORY Indexed Addressing  Mode  MOVC</vt:lpstr>
      <vt:lpstr>ACCESSING  MEMORY Code Memory  Using MOVC</vt:lpstr>
      <vt:lpstr>External RAM memory Addressing Using MOVX</vt:lpstr>
      <vt:lpstr>External  Code memory Addressing Using MOVC</vt:lpstr>
      <vt:lpstr>ACCESSING  MEMORY Code Memory  Using MOVC</vt:lpstr>
      <vt:lpstr>In this program, assume that the word “USA” is available in ROM  locations starting at 200H.  The program is burned into ROM  locations starting at 0.  Analyze how the program works and state where “USA” is stored after this program is run. </vt:lpstr>
      <vt:lpstr>PowerPoint Presentation</vt:lpstr>
      <vt:lpstr>ACCESSING  MEMORY RAM Locations  30 – 7FH as  Scratch Pad</vt:lpstr>
      <vt:lpstr>BIT ADDRESSES</vt:lpstr>
      <vt:lpstr>BIT ADDRESSES Bit- Addressable RAM</vt:lpstr>
      <vt:lpstr>BIT ADDRESSES Bit- Addressable RAM (cont’)</vt:lpstr>
      <vt:lpstr>BIT ADDRESSES Bit- Addressable RAM (cont’)</vt:lpstr>
      <vt:lpstr>BIT ADDRESSES Bit- Addressable RAM (cont’)</vt:lpstr>
      <vt:lpstr>BIT ADDRESSES Bit- Addressable RAM (cont’)</vt:lpstr>
      <vt:lpstr>BIT ADDRESSES I/O Port Bit Addresses (cont’)</vt:lpstr>
      <vt:lpstr>BIT ADDRESSES I/O Port Bit Addresses</vt:lpstr>
      <vt:lpstr>BIT ADDRESSES I/O Port Bit Addresses (cont’)</vt:lpstr>
      <vt:lpstr>BIT ADDRESSES I/O Port Bit Addresses (cont’)</vt:lpstr>
      <vt:lpstr>BIT ADDRESSES Registers Bit- Addressability</vt:lpstr>
      <vt:lpstr>PowerPoint Presentation</vt:lpstr>
      <vt:lpstr>BIT ADDRESSES Registers Bit- Addressability (cont’)</vt:lpstr>
      <vt:lpstr>BIT  ADDRESSES Registers  Bit- Addressability  (cont’)</vt:lpstr>
      <vt:lpstr>BIT ADDRESSES  Using BIT directive</vt:lpstr>
      <vt:lpstr>BIT  ADDRESSES Using EQU</vt:lpstr>
      <vt:lpstr>DATA TYPES Bit and sfr</vt:lpstr>
      <vt:lpstr>sfr type</vt:lpstr>
      <vt:lpstr>DATA TYPES Single Bit (cont’)</vt:lpstr>
      <vt:lpstr>JUMP, LOOP AND CALL  INSTRUCTIONS</vt:lpstr>
      <vt:lpstr>LOOP AND  JUMP  INSTRUCTIONS Looping</vt:lpstr>
      <vt:lpstr>LOOP AND  JUMP  INSTRUCTIONS Nested Loop</vt:lpstr>
      <vt:lpstr>LOOP AND  JUMP  INSTRUCTIONS Conditional  Jumps</vt:lpstr>
      <vt:lpstr>LOOP AND  JUMP  INSTRUCTIONS Conditional  Jumps (cont’)</vt:lpstr>
      <vt:lpstr>LOOP AND  JUMP  INSTRUCTIONS Calculating  Short Jump  Address To calculate the target address of a short jump ( SJMP, JNC, JZ, DJNZ, etc.</vt:lpstr>
      <vt:lpstr>CALL  INSTRUCTIONS   LCALL &amp; ACALL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Suganthi</dc:creator>
  <cp:lastModifiedBy>Suganthi</cp:lastModifiedBy>
  <cp:revision>198</cp:revision>
  <dcterms:modified xsi:type="dcterms:W3CDTF">2022-09-09T10:56:55Z</dcterms:modified>
</cp:coreProperties>
</file>