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53"/>
  </p:notesMasterIdLst>
  <p:sldIdLst>
    <p:sldId id="256" r:id="rId2"/>
    <p:sldId id="259" r:id="rId3"/>
    <p:sldId id="374" r:id="rId4"/>
    <p:sldId id="303" r:id="rId5"/>
    <p:sldId id="340" r:id="rId6"/>
    <p:sldId id="344" r:id="rId7"/>
    <p:sldId id="353" r:id="rId8"/>
    <p:sldId id="375" r:id="rId9"/>
    <p:sldId id="376" r:id="rId10"/>
    <p:sldId id="369" r:id="rId11"/>
    <p:sldId id="377" r:id="rId12"/>
    <p:sldId id="370" r:id="rId13"/>
    <p:sldId id="341" r:id="rId14"/>
    <p:sldId id="342" r:id="rId15"/>
    <p:sldId id="343" r:id="rId16"/>
    <p:sldId id="354" r:id="rId17"/>
    <p:sldId id="387" r:id="rId18"/>
    <p:sldId id="261" r:id="rId19"/>
    <p:sldId id="345" r:id="rId20"/>
    <p:sldId id="355" r:id="rId21"/>
    <p:sldId id="356" r:id="rId22"/>
    <p:sldId id="358" r:id="rId23"/>
    <p:sldId id="347" r:id="rId24"/>
    <p:sldId id="346" r:id="rId25"/>
    <p:sldId id="349" r:id="rId26"/>
    <p:sldId id="388" r:id="rId27"/>
    <p:sldId id="389" r:id="rId28"/>
    <p:sldId id="378" r:id="rId29"/>
    <p:sldId id="380" r:id="rId30"/>
    <p:sldId id="350" r:id="rId31"/>
    <p:sldId id="359" r:id="rId32"/>
    <p:sldId id="381" r:id="rId33"/>
    <p:sldId id="390" r:id="rId34"/>
    <p:sldId id="391" r:id="rId35"/>
    <p:sldId id="382" r:id="rId36"/>
    <p:sldId id="384" r:id="rId37"/>
    <p:sldId id="385" r:id="rId38"/>
    <p:sldId id="383" r:id="rId39"/>
    <p:sldId id="351" r:id="rId40"/>
    <p:sldId id="352" r:id="rId41"/>
    <p:sldId id="360" r:id="rId42"/>
    <p:sldId id="386" r:id="rId43"/>
    <p:sldId id="392" r:id="rId44"/>
    <p:sldId id="394" r:id="rId45"/>
    <p:sldId id="365" r:id="rId46"/>
    <p:sldId id="361" r:id="rId47"/>
    <p:sldId id="366" r:id="rId48"/>
    <p:sldId id="363" r:id="rId49"/>
    <p:sldId id="367" r:id="rId50"/>
    <p:sldId id="368" r:id="rId51"/>
    <p:sldId id="364" r:id="rId52"/>
  </p:sldIdLst>
  <p:sldSz cx="9144000" cy="5143500" type="screen16x9"/>
  <p:notesSz cx="6858000" cy="9144000"/>
  <p:embeddedFontLst>
    <p:embeddedFont>
      <p:font typeface="Calibri" panose="020F0502020204030204" pitchFamily="34" charset="0"/>
      <p:regular r:id="rId54"/>
      <p:bold r:id="rId55"/>
      <p:italic r:id="rId56"/>
      <p:boldItalic r:id="rId57"/>
    </p:embeddedFont>
    <p:embeddedFont>
      <p:font typeface="Calibri Light" panose="020F0302020204030204" pitchFamily="34" charset="0"/>
      <p:regular r:id="rId58"/>
      <p:italic r:id="rId59"/>
    </p:embeddedFont>
    <p:embeddedFont>
      <p:font typeface="Cambria Math" panose="02040503050406030204" pitchFamily="18" charset="0"/>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226" y="16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1970961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79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17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48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631F9F5-42F5-4E46-8FFE-DC62D07E8F69}"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033430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1F9F5-42F5-4E46-8FFE-DC62D07E8F69}"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57930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1F9F5-42F5-4E46-8FFE-DC62D07E8F69}"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470845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extLst>
      <p:ext uri="{BB962C8B-B14F-4D97-AF65-F5344CB8AC3E}">
        <p14:creationId xmlns:p14="http://schemas.microsoft.com/office/powerpoint/2010/main" val="734244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extLst>
      <p:ext uri="{BB962C8B-B14F-4D97-AF65-F5344CB8AC3E}">
        <p14:creationId xmlns:p14="http://schemas.microsoft.com/office/powerpoint/2010/main" val="168569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660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1F9F5-42F5-4E46-8FFE-DC62D07E8F69}"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73042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1F9F5-42F5-4E46-8FFE-DC62D07E8F69}"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75133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31F9F5-42F5-4E46-8FFE-DC62D07E8F69}"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53244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31F9F5-42F5-4E46-8FFE-DC62D07E8F69}"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87366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31F9F5-42F5-4E46-8FFE-DC62D07E8F69}"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98301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1F9F5-42F5-4E46-8FFE-DC62D07E8F69}"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633243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31F9F5-42F5-4E46-8FFE-DC62D07E8F69}"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42297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31F9F5-42F5-4E46-8FFE-DC62D07E8F69}"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9656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631F9F5-42F5-4E46-8FFE-DC62D07E8F69}" type="datetimeFigureOut">
              <a:rPr lang="en-US" smtClean="0"/>
              <a:t>11/1/2022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7812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www.elprocus.com/microcontrollers-types-and-applications/"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873488" y="1004903"/>
            <a:ext cx="7243096" cy="332051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5400" dirty="0">
                <a:solidFill>
                  <a:srgbClr val="92D050"/>
                </a:solidFill>
              </a:rPr>
              <a:t>20XC32 Microcontrollers and Embedded programming</a:t>
            </a:r>
            <a:endParaRPr sz="5400" dirty="0">
              <a:solidFill>
                <a:srgbClr val="92D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989" y="157905"/>
            <a:ext cx="7068300" cy="396300"/>
          </a:xfrm>
        </p:spPr>
        <p:txBody>
          <a:bodyPr/>
          <a:lstStyle/>
          <a:p>
            <a:r>
              <a:rPr lang="en-US" dirty="0">
                <a:latin typeface="+mn-lt"/>
              </a:rPr>
              <a:t>TIME DELAY (</a:t>
            </a:r>
            <a:r>
              <a:rPr lang="en-US" dirty="0" err="1">
                <a:latin typeface="+mn-lt"/>
              </a:rPr>
              <a:t>contd</a:t>
            </a:r>
            <a:r>
              <a:rPr lang="en-US" dirty="0">
                <a:latin typeface="+mn-lt"/>
              </a:rPr>
              <a:t>)</a:t>
            </a:r>
          </a:p>
        </p:txBody>
      </p:sp>
      <p:sp>
        <p:nvSpPr>
          <p:cNvPr id="3" name="Text Placeholder 2"/>
          <p:cNvSpPr>
            <a:spLocks noGrp="1"/>
          </p:cNvSpPr>
          <p:nvPr>
            <p:ph type="body" idx="1"/>
          </p:nvPr>
        </p:nvSpPr>
        <p:spPr>
          <a:xfrm>
            <a:off x="472796" y="554205"/>
            <a:ext cx="8291060" cy="4589295"/>
          </a:xfrm>
        </p:spPr>
        <p:txBody>
          <a:bodyPr/>
          <a:lstStyle/>
          <a:p>
            <a:pPr marL="76200" indent="0">
              <a:buNone/>
            </a:pPr>
            <a:r>
              <a:rPr lang="en-US" sz="1800" dirty="0">
                <a:latin typeface="+mn-lt"/>
              </a:rPr>
              <a:t>Write an 8051 C program to toggle bits of P1 continuously forever with </a:t>
            </a:r>
            <a:r>
              <a:rPr lang="en-US" sz="1800" dirty="0">
                <a:solidFill>
                  <a:srgbClr val="FF0000"/>
                </a:solidFill>
                <a:latin typeface="+mn-lt"/>
              </a:rPr>
              <a:t>some delay.</a:t>
            </a:r>
          </a:p>
          <a:p>
            <a:pPr marL="76200" indent="0">
              <a:buNone/>
            </a:pPr>
            <a:r>
              <a:rPr lang="en-US" sz="1800" dirty="0">
                <a:latin typeface="+mn-lt"/>
              </a:rPr>
              <a:t>//Toggle P1 forever with some delay in between  //“on” and “off”</a:t>
            </a:r>
          </a:p>
          <a:p>
            <a:pPr marL="76200" indent="0">
              <a:buNone/>
            </a:pPr>
            <a:r>
              <a:rPr lang="en-US" sz="1800" dirty="0">
                <a:latin typeface="+mn-lt"/>
              </a:rPr>
              <a:t>#include &lt;reg51.h&gt;</a:t>
            </a:r>
          </a:p>
          <a:p>
            <a:pPr marL="76200" indent="0">
              <a:buNone/>
            </a:pPr>
            <a:r>
              <a:rPr lang="en-US" sz="1800" dirty="0">
                <a:latin typeface="+mn-lt"/>
              </a:rPr>
              <a:t>void main(void)</a:t>
            </a:r>
          </a:p>
          <a:p>
            <a:pPr marL="533400" lvl="1" indent="0">
              <a:buNone/>
            </a:pPr>
            <a:r>
              <a:rPr lang="en-US" sz="1800" dirty="0">
                <a:latin typeface="+mn-lt"/>
              </a:rPr>
              <a:t>{        unsigned </a:t>
            </a:r>
            <a:r>
              <a:rPr lang="en-US" sz="1800" dirty="0" err="1">
                <a:latin typeface="+mn-lt"/>
              </a:rPr>
              <a:t>int</a:t>
            </a:r>
            <a:r>
              <a:rPr lang="en-US" sz="1800" dirty="0">
                <a:latin typeface="+mn-lt"/>
              </a:rPr>
              <a:t> x;</a:t>
            </a:r>
          </a:p>
          <a:p>
            <a:pPr marL="990600" lvl="2" indent="0">
              <a:buNone/>
            </a:pPr>
            <a:r>
              <a:rPr lang="en-US" sz="1800" dirty="0">
                <a:latin typeface="+mn-lt"/>
              </a:rPr>
              <a:t>for ( ; ; )				 //repeat forever</a:t>
            </a:r>
          </a:p>
          <a:p>
            <a:pPr marL="990600" lvl="2" indent="0">
              <a:buNone/>
            </a:pPr>
            <a:r>
              <a:rPr lang="en-US" sz="1800" dirty="0">
                <a:latin typeface="+mn-lt"/>
              </a:rPr>
              <a:t>{  p1=0x55;</a:t>
            </a:r>
          </a:p>
          <a:p>
            <a:pPr marL="990600" lvl="2" indent="0">
              <a:buNone/>
            </a:pPr>
            <a:r>
              <a:rPr lang="en-US" sz="1800" dirty="0">
                <a:latin typeface="+mn-lt"/>
              </a:rPr>
              <a:t>   for (x=0;x&lt;</a:t>
            </a:r>
            <a:r>
              <a:rPr lang="en-US" sz="1800" dirty="0">
                <a:solidFill>
                  <a:srgbClr val="FF0000"/>
                </a:solidFill>
                <a:latin typeface="+mn-lt"/>
              </a:rPr>
              <a:t>40000</a:t>
            </a:r>
            <a:r>
              <a:rPr lang="en-US" sz="1800" dirty="0">
                <a:latin typeface="+mn-lt"/>
              </a:rPr>
              <a:t>;x++); 		//delay size  unknown</a:t>
            </a:r>
          </a:p>
          <a:p>
            <a:pPr marL="990600" lvl="2" indent="0">
              <a:buNone/>
            </a:pPr>
            <a:r>
              <a:rPr lang="en-US" sz="1800" dirty="0">
                <a:latin typeface="+mn-lt"/>
              </a:rPr>
              <a:t>   p1=0xAA;</a:t>
            </a:r>
          </a:p>
          <a:p>
            <a:pPr marL="990600" lvl="2" indent="0">
              <a:buNone/>
            </a:pPr>
            <a:r>
              <a:rPr lang="en-US" sz="1800" dirty="0">
                <a:latin typeface="+mn-lt"/>
              </a:rPr>
              <a:t>   for (x=0;x&lt;</a:t>
            </a:r>
            <a:r>
              <a:rPr lang="en-US" sz="1800" dirty="0">
                <a:solidFill>
                  <a:srgbClr val="FF0000"/>
                </a:solidFill>
                <a:latin typeface="+mn-lt"/>
              </a:rPr>
              <a:t>40000</a:t>
            </a:r>
            <a:r>
              <a:rPr lang="en-US" sz="1800" dirty="0">
                <a:latin typeface="+mn-lt"/>
              </a:rPr>
              <a:t>;x++);</a:t>
            </a:r>
          </a:p>
          <a:p>
            <a:pPr marL="76200" indent="0">
              <a:buNone/>
            </a:pPr>
            <a:r>
              <a:rPr lang="en-US" sz="1800" dirty="0">
                <a:latin typeface="+mn-lt"/>
              </a:rPr>
              <a:t>	}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75081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204" y="216264"/>
            <a:ext cx="8148656" cy="5036220"/>
          </a:xfrm>
        </p:spPr>
        <p:txBody>
          <a:bodyPr/>
          <a:lstStyle/>
          <a:p>
            <a:pPr marL="76200" indent="0">
              <a:buNone/>
            </a:pPr>
            <a:r>
              <a:rPr lang="en-US" sz="2000" dirty="0"/>
              <a:t>Find the size of the delay in following program, if the crystal  frequency is 11.0592MHz</a:t>
            </a:r>
            <a:endParaRPr lang="en-US" sz="1800" dirty="0"/>
          </a:p>
          <a:p>
            <a:pPr marL="76200" indent="0">
              <a:buNone/>
            </a:pPr>
            <a:r>
              <a:rPr lang="en-US" sz="1600" b="1" dirty="0"/>
              <a:t>	</a:t>
            </a:r>
            <a:r>
              <a:rPr lang="en-US" sz="1400" dirty="0"/>
              <a:t>			      Machine Cycle</a:t>
            </a:r>
          </a:p>
          <a:p>
            <a:pPr marL="76200" indent="0">
              <a:buNone/>
            </a:pPr>
            <a:r>
              <a:rPr lang="en-US" sz="1400" dirty="0"/>
              <a:t>DELAY: MOV  R3,#250 			1</a:t>
            </a:r>
          </a:p>
          <a:p>
            <a:pPr marL="76200" indent="0">
              <a:buNone/>
            </a:pPr>
            <a:r>
              <a:rPr lang="en-US" sz="1400" dirty="0"/>
              <a:t>HERE:       NOP 				1</a:t>
            </a:r>
          </a:p>
          <a:p>
            <a:pPr marL="76200" indent="0">
              <a:buNone/>
            </a:pPr>
            <a:r>
              <a:rPr lang="en-US" sz="1400" dirty="0"/>
              <a:t>	  NOP 				1</a:t>
            </a:r>
          </a:p>
          <a:p>
            <a:pPr marL="76200" indent="0">
              <a:buNone/>
            </a:pPr>
            <a:r>
              <a:rPr lang="en-US" sz="1400" dirty="0"/>
              <a:t>	  NOP				1</a:t>
            </a:r>
          </a:p>
          <a:p>
            <a:pPr marL="76200" indent="0">
              <a:buNone/>
            </a:pPr>
            <a:r>
              <a:rPr lang="en-US" sz="1400" dirty="0"/>
              <a:t>	  NOP 				1</a:t>
            </a:r>
          </a:p>
          <a:p>
            <a:pPr marL="76200" indent="0">
              <a:buNone/>
            </a:pPr>
            <a:r>
              <a:rPr lang="en-US" sz="1400" dirty="0"/>
              <a:t>	  DJNZ R3,HERE 			2</a:t>
            </a:r>
          </a:p>
          <a:p>
            <a:pPr marL="76200" indent="0">
              <a:buNone/>
            </a:pPr>
            <a:r>
              <a:rPr lang="en-US" sz="1400" dirty="0"/>
              <a:t>	  RET				2</a:t>
            </a:r>
          </a:p>
          <a:p>
            <a:pPr marL="76200" indent="0">
              <a:buNone/>
            </a:pPr>
            <a:r>
              <a:rPr lang="en-US" sz="1400" dirty="0"/>
              <a:t>Solution:</a:t>
            </a:r>
          </a:p>
          <a:p>
            <a:pPr marL="76200" indent="0">
              <a:buNone/>
            </a:pPr>
            <a:r>
              <a:rPr lang="en-US" sz="1400" dirty="0"/>
              <a:t>The time delay inside HERE loop is [250(1+1+1+1+2)]x1.085</a:t>
            </a:r>
            <a:r>
              <a:rPr lang="el-GR" sz="1400" dirty="0"/>
              <a:t>μ</a:t>
            </a:r>
            <a:r>
              <a:rPr lang="en-US" sz="1400" dirty="0"/>
              <a:t>s ＝ 1627.5</a:t>
            </a:r>
            <a:r>
              <a:rPr lang="el-GR" sz="1400" dirty="0"/>
              <a:t>μ</a:t>
            </a:r>
            <a:r>
              <a:rPr lang="en-US" sz="1400" dirty="0"/>
              <a:t>s.</a:t>
            </a:r>
          </a:p>
          <a:p>
            <a:pPr marL="76200" indent="0">
              <a:buNone/>
            </a:pPr>
            <a:r>
              <a:rPr lang="en-US" sz="1400" dirty="0"/>
              <a:t>Adding the two instructions outside loop we </a:t>
            </a:r>
            <a:r>
              <a:rPr lang="en-US" sz="1600" dirty="0"/>
              <a:t>have 1627.5</a:t>
            </a:r>
            <a:r>
              <a:rPr lang="el-GR" sz="1600" dirty="0"/>
              <a:t>μ</a:t>
            </a:r>
            <a:r>
              <a:rPr lang="en-US" sz="1600" dirty="0"/>
              <a:t>s + 3 x 1.085</a:t>
            </a:r>
            <a:r>
              <a:rPr lang="el-GR" sz="1600" dirty="0"/>
              <a:t>μ</a:t>
            </a:r>
            <a:r>
              <a:rPr lang="en-US" sz="1600" dirty="0"/>
              <a:t>s ＝ 1630.755</a:t>
            </a:r>
            <a:r>
              <a:rPr lang="el-GR" sz="1600" dirty="0"/>
              <a:t>μ</a:t>
            </a:r>
            <a:r>
              <a:rPr lang="en-US" sz="1600" dirty="0"/>
              <a: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81776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989" y="157905"/>
            <a:ext cx="7068300" cy="396300"/>
          </a:xfrm>
        </p:spPr>
        <p:txBody>
          <a:bodyPr/>
          <a:lstStyle/>
          <a:p>
            <a:r>
              <a:rPr lang="en-US" dirty="0">
                <a:latin typeface="+mn-lt"/>
              </a:rPr>
              <a:t>TIME DELAY (</a:t>
            </a:r>
            <a:r>
              <a:rPr lang="en-US" dirty="0" err="1">
                <a:latin typeface="+mn-lt"/>
              </a:rPr>
              <a:t>contd</a:t>
            </a:r>
            <a:r>
              <a:rPr lang="en-US" dirty="0">
                <a:latin typeface="+mn-lt"/>
              </a:rPr>
              <a:t>)</a:t>
            </a:r>
          </a:p>
        </p:txBody>
      </p:sp>
      <p:sp>
        <p:nvSpPr>
          <p:cNvPr id="3" name="Text Placeholder 2"/>
          <p:cNvSpPr>
            <a:spLocks noGrp="1"/>
          </p:cNvSpPr>
          <p:nvPr>
            <p:ph type="body" idx="1"/>
          </p:nvPr>
        </p:nvSpPr>
        <p:spPr>
          <a:xfrm>
            <a:off x="472796" y="554205"/>
            <a:ext cx="8671204" cy="4589295"/>
          </a:xfrm>
        </p:spPr>
        <p:txBody>
          <a:bodyPr/>
          <a:lstStyle/>
          <a:p>
            <a:pPr marL="76200" indent="0">
              <a:buNone/>
            </a:pPr>
            <a:r>
              <a:rPr lang="en-US" sz="1800" dirty="0">
                <a:latin typeface="+mn-lt"/>
              </a:rPr>
              <a:t>Write an 8051 C program to toggle bits of P1 ports continuously with  250 </a:t>
            </a:r>
            <a:r>
              <a:rPr lang="en-US" sz="1800" dirty="0" err="1">
                <a:latin typeface="+mn-lt"/>
              </a:rPr>
              <a:t>ms.</a:t>
            </a:r>
            <a:endParaRPr lang="en-US" sz="1800" dirty="0">
              <a:latin typeface="+mn-lt"/>
            </a:endParaRPr>
          </a:p>
          <a:p>
            <a:pPr marL="76200" indent="0">
              <a:buNone/>
            </a:pPr>
            <a:r>
              <a:rPr lang="en-US" sz="1600" dirty="0">
                <a:latin typeface="+mn-lt"/>
              </a:rPr>
              <a:t>#include &lt;reg51.h&gt;</a:t>
            </a:r>
          </a:p>
          <a:p>
            <a:pPr marL="76200" indent="0">
              <a:buNone/>
            </a:pPr>
            <a:r>
              <a:rPr lang="en-US" sz="1600" dirty="0">
                <a:latin typeface="+mn-lt"/>
              </a:rPr>
              <a:t>void </a:t>
            </a:r>
            <a:r>
              <a:rPr lang="en-US" sz="1600" dirty="0" err="1">
                <a:latin typeface="+mn-lt"/>
              </a:rPr>
              <a:t>MSDelay</a:t>
            </a:r>
            <a:r>
              <a:rPr lang="en-US" sz="1600" dirty="0">
                <a:latin typeface="+mn-lt"/>
              </a:rPr>
              <a:t>(unsigned </a:t>
            </a:r>
            <a:r>
              <a:rPr lang="en-US" sz="1600" dirty="0" err="1">
                <a:latin typeface="+mn-lt"/>
              </a:rPr>
              <a:t>int</a:t>
            </a:r>
            <a:r>
              <a:rPr lang="en-US" sz="1600" dirty="0">
                <a:latin typeface="+mn-lt"/>
              </a:rPr>
              <a:t>);</a:t>
            </a:r>
          </a:p>
          <a:p>
            <a:pPr marL="76200" indent="0">
              <a:buNone/>
            </a:pPr>
            <a:r>
              <a:rPr lang="en-US" sz="1600" dirty="0">
                <a:latin typeface="+mn-lt"/>
              </a:rPr>
              <a:t>void main(void)</a:t>
            </a:r>
          </a:p>
          <a:p>
            <a:pPr marL="533400" lvl="1" indent="0">
              <a:buNone/>
            </a:pPr>
            <a:r>
              <a:rPr lang="en-US" sz="1600" dirty="0">
                <a:latin typeface="+mn-lt"/>
              </a:rPr>
              <a:t>{   while (1)  		//repeat forever</a:t>
            </a:r>
          </a:p>
          <a:p>
            <a:pPr marL="990600" lvl="2" indent="0">
              <a:buNone/>
            </a:pPr>
            <a:r>
              <a:rPr lang="en-US" sz="1600" dirty="0">
                <a:latin typeface="+mn-lt"/>
              </a:rPr>
              <a:t>{  p1=0x55;</a:t>
            </a:r>
          </a:p>
          <a:p>
            <a:pPr marL="990600" lvl="2" indent="0">
              <a:buNone/>
            </a:pPr>
            <a:r>
              <a:rPr lang="en-US" sz="1600" dirty="0">
                <a:latin typeface="+mn-lt"/>
              </a:rPr>
              <a:t>   </a:t>
            </a:r>
            <a:r>
              <a:rPr lang="en-US" sz="1600" dirty="0" err="1">
                <a:latin typeface="+mn-lt"/>
              </a:rPr>
              <a:t>MSDelay</a:t>
            </a:r>
            <a:r>
              <a:rPr lang="en-US" sz="1600" dirty="0">
                <a:latin typeface="+mn-lt"/>
              </a:rPr>
              <a:t>(250); </a:t>
            </a:r>
          </a:p>
          <a:p>
            <a:pPr marL="990600" lvl="2" indent="0">
              <a:buNone/>
            </a:pPr>
            <a:r>
              <a:rPr lang="en-US" sz="1600" dirty="0">
                <a:latin typeface="+mn-lt"/>
              </a:rPr>
              <a:t>  p1=0xAA;</a:t>
            </a:r>
          </a:p>
          <a:p>
            <a:pPr marL="990600" lvl="2" indent="0">
              <a:buNone/>
            </a:pPr>
            <a:r>
              <a:rPr lang="en-US" sz="1600" dirty="0">
                <a:latin typeface="+mn-lt"/>
              </a:rPr>
              <a:t>  </a:t>
            </a:r>
            <a:r>
              <a:rPr lang="en-US" sz="1600" dirty="0" err="1">
                <a:latin typeface="+mn-lt"/>
              </a:rPr>
              <a:t>MSDelay</a:t>
            </a:r>
            <a:r>
              <a:rPr lang="en-US" sz="1600" dirty="0">
                <a:latin typeface="+mn-lt"/>
              </a:rPr>
              <a:t>(250);</a:t>
            </a:r>
          </a:p>
          <a:p>
            <a:pPr marL="990600" lvl="2" indent="0">
              <a:buNone/>
            </a:pPr>
            <a:r>
              <a:rPr lang="en-US" sz="1600" dirty="0">
                <a:latin typeface="+mn-lt"/>
              </a:rPr>
              <a:t>}</a:t>
            </a:r>
          </a:p>
          <a:p>
            <a:pPr marL="533400" lvl="1" indent="0">
              <a:buNone/>
            </a:pPr>
            <a:r>
              <a:rPr lang="en-US" sz="1600" dirty="0">
                <a:latin typeface="+mn-lt"/>
              </a:rPr>
              <a:t>}</a:t>
            </a:r>
            <a:endParaRPr lang="en-US" sz="1800"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Box 4"/>
          <p:cNvSpPr txBox="1"/>
          <p:nvPr/>
        </p:nvSpPr>
        <p:spPr>
          <a:xfrm>
            <a:off x="4944947" y="1863967"/>
            <a:ext cx="3931937" cy="1969770"/>
          </a:xfrm>
          <a:prstGeom prst="rect">
            <a:avLst/>
          </a:prstGeom>
          <a:noFill/>
        </p:spPr>
        <p:txBody>
          <a:bodyPr wrap="square" rtlCol="0">
            <a:spAutoFit/>
          </a:bodyPr>
          <a:lstStyle/>
          <a:p>
            <a:pPr marL="76200" indent="0">
              <a:buNone/>
            </a:pPr>
            <a:r>
              <a:rPr lang="en-US" sz="1800" dirty="0"/>
              <a:t>void </a:t>
            </a:r>
            <a:r>
              <a:rPr lang="en-US" sz="1800" dirty="0" err="1"/>
              <a:t>MSDelay</a:t>
            </a:r>
            <a:r>
              <a:rPr lang="en-US" sz="1800" dirty="0"/>
              <a:t>(unsigned </a:t>
            </a:r>
            <a:r>
              <a:rPr lang="en-US" sz="1800" dirty="0" err="1"/>
              <a:t>int</a:t>
            </a:r>
            <a:r>
              <a:rPr lang="en-US" sz="1800" dirty="0"/>
              <a:t> </a:t>
            </a:r>
            <a:r>
              <a:rPr lang="en-US" sz="1800" dirty="0" err="1"/>
              <a:t>dtime</a:t>
            </a:r>
            <a:r>
              <a:rPr lang="en-US" sz="1800" dirty="0"/>
              <a:t>)</a:t>
            </a:r>
          </a:p>
          <a:p>
            <a:pPr marL="76200" indent="0">
              <a:buNone/>
            </a:pPr>
            <a:r>
              <a:rPr lang="en-US" sz="1800" dirty="0"/>
              <a:t>{</a:t>
            </a:r>
          </a:p>
          <a:p>
            <a:pPr marL="76200" lvl="2"/>
            <a:r>
              <a:rPr lang="en-US" sz="1800" dirty="0"/>
              <a:t>    unsigned </a:t>
            </a:r>
            <a:r>
              <a:rPr lang="en-US" sz="1800" dirty="0" err="1"/>
              <a:t>int</a:t>
            </a:r>
            <a:r>
              <a:rPr lang="en-US" sz="1800" dirty="0"/>
              <a:t> </a:t>
            </a:r>
            <a:r>
              <a:rPr lang="en-US" sz="1800" dirty="0" err="1"/>
              <a:t>i</a:t>
            </a:r>
            <a:r>
              <a:rPr lang="en-US" sz="1800" dirty="0"/>
              <a:t>, j;</a:t>
            </a:r>
          </a:p>
          <a:p>
            <a:pPr marL="76200" lvl="2"/>
            <a:r>
              <a:rPr lang="en-US" sz="1800" dirty="0"/>
              <a:t>    for (</a:t>
            </a:r>
            <a:r>
              <a:rPr lang="en-US" sz="1800" dirty="0" err="1"/>
              <a:t>i</a:t>
            </a:r>
            <a:r>
              <a:rPr lang="en-US" sz="1800" dirty="0"/>
              <a:t>=0;i&lt; </a:t>
            </a:r>
            <a:r>
              <a:rPr lang="en-US" sz="1800" dirty="0" err="1"/>
              <a:t>dtime;i</a:t>
            </a:r>
            <a:r>
              <a:rPr lang="en-US" sz="1800" dirty="0"/>
              <a:t>++)</a:t>
            </a:r>
          </a:p>
          <a:p>
            <a:pPr marL="76200" lvl="2"/>
            <a:r>
              <a:rPr lang="en-US" sz="1800" dirty="0"/>
              <a:t>    for (j=0;j&lt;1000;j++);</a:t>
            </a:r>
          </a:p>
          <a:p>
            <a:pPr marL="76200" indent="0">
              <a:buNone/>
            </a:pPr>
            <a:r>
              <a:rPr lang="en-US" sz="1800" dirty="0"/>
              <a:t>}</a:t>
            </a:r>
          </a:p>
          <a:p>
            <a:endParaRPr lang="en-US" dirty="0"/>
          </a:p>
        </p:txBody>
      </p:sp>
    </p:spTree>
    <p:extLst>
      <p:ext uri="{BB962C8B-B14F-4D97-AF65-F5344CB8AC3E}">
        <p14:creationId xmlns:p14="http://schemas.microsoft.com/office/powerpoint/2010/main" val="300845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925" y="472611"/>
            <a:ext cx="7068300" cy="396300"/>
          </a:xfrm>
        </p:spPr>
        <p:txBody>
          <a:bodyPr/>
          <a:lstStyle/>
          <a:p>
            <a:r>
              <a:rPr lang="en-US" dirty="0"/>
              <a:t>TIMERS</a:t>
            </a:r>
          </a:p>
        </p:txBody>
      </p:sp>
      <p:sp>
        <p:nvSpPr>
          <p:cNvPr id="3" name="Text Placeholder 2"/>
          <p:cNvSpPr>
            <a:spLocks noGrp="1"/>
          </p:cNvSpPr>
          <p:nvPr>
            <p:ph type="body" idx="1"/>
          </p:nvPr>
        </p:nvSpPr>
        <p:spPr>
          <a:xfrm>
            <a:off x="506683" y="1160980"/>
            <a:ext cx="8291060" cy="3436471"/>
          </a:xfrm>
        </p:spPr>
        <p:txBody>
          <a:bodyPr/>
          <a:lstStyle/>
          <a:p>
            <a:r>
              <a:rPr lang="en-US" sz="2000" dirty="0">
                <a:latin typeface="+mn-lt"/>
              </a:rPr>
              <a:t>Many of the </a:t>
            </a:r>
            <a:r>
              <a:rPr lang="en-US" sz="2000" dirty="0">
                <a:latin typeface="+mn-lt"/>
                <a:hlinkClick r:id="rId2"/>
              </a:rPr>
              <a:t>microcontroller applications</a:t>
            </a:r>
            <a:r>
              <a:rPr lang="en-US" sz="2000" dirty="0">
                <a:latin typeface="+mn-lt"/>
              </a:rPr>
              <a:t> require </a:t>
            </a:r>
          </a:p>
          <a:p>
            <a:pPr lvl="1"/>
            <a:r>
              <a:rPr lang="en-US" sz="2000" dirty="0">
                <a:latin typeface="+mn-lt"/>
              </a:rPr>
              <a:t>counting of external events such as frequency of the pulse trains </a:t>
            </a:r>
          </a:p>
          <a:p>
            <a:pPr lvl="1"/>
            <a:r>
              <a:rPr lang="en-US" sz="2000" dirty="0">
                <a:latin typeface="+mn-lt"/>
              </a:rPr>
              <a:t>generation of precise internal time delays between computer actions. </a:t>
            </a:r>
          </a:p>
          <a:p>
            <a:r>
              <a:rPr lang="en-US" sz="2000" dirty="0">
                <a:latin typeface="+mn-lt"/>
              </a:rPr>
              <a:t>Both these tasks can be implemented by software techniques, but software loops for counting, and timing will not give the exact result rather more important functions are not done. </a:t>
            </a:r>
          </a:p>
          <a:p>
            <a:r>
              <a:rPr lang="en-US" sz="2000" dirty="0">
                <a:latin typeface="+mn-lt"/>
              </a:rPr>
              <a:t>To avoid these problems, timers and counters in the micro-controllers are better options for simple and low-cost applications. </a:t>
            </a:r>
            <a:endParaRPr lang="en-US"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6880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877" y="281196"/>
            <a:ext cx="7068300" cy="396300"/>
          </a:xfrm>
        </p:spPr>
        <p:txBody>
          <a:bodyPr/>
          <a:lstStyle/>
          <a:p>
            <a:r>
              <a:rPr lang="en-US" sz="2400" dirty="0"/>
              <a:t>PROGRAMMING TIMERS</a:t>
            </a:r>
          </a:p>
        </p:txBody>
      </p:sp>
      <p:sp>
        <p:nvSpPr>
          <p:cNvPr id="3" name="Text Placeholder 2"/>
          <p:cNvSpPr>
            <a:spLocks noGrp="1"/>
          </p:cNvSpPr>
          <p:nvPr>
            <p:ph type="body" idx="1"/>
          </p:nvPr>
        </p:nvSpPr>
        <p:spPr>
          <a:xfrm>
            <a:off x="400877" y="1179287"/>
            <a:ext cx="8332157" cy="3033900"/>
          </a:xfrm>
        </p:spPr>
        <p:txBody>
          <a:bodyPr/>
          <a:lstStyle/>
          <a:p>
            <a:r>
              <a:rPr lang="en-US" dirty="0">
                <a:latin typeface="+mn-lt"/>
              </a:rPr>
              <a:t>The 8051 has two timers/counters, they can be used either as</a:t>
            </a:r>
          </a:p>
          <a:p>
            <a:pPr lvl="1"/>
            <a:r>
              <a:rPr lang="en-US" dirty="0">
                <a:latin typeface="+mn-lt"/>
              </a:rPr>
              <a:t>Timers to generate a time delay or as</a:t>
            </a:r>
          </a:p>
          <a:p>
            <a:pPr lvl="1"/>
            <a:r>
              <a:rPr lang="en-US" dirty="0">
                <a:latin typeface="+mn-lt"/>
              </a:rPr>
              <a:t>Event counters to count events happening outside the microcontroller</a:t>
            </a:r>
          </a:p>
          <a:p>
            <a:r>
              <a:rPr lang="en-US" dirty="0">
                <a:latin typeface="+mn-lt"/>
              </a:rPr>
              <a:t>Both Timer 0 and Timer 1 are 16 bits wide</a:t>
            </a:r>
          </a:p>
          <a:p>
            <a:r>
              <a:rPr lang="en-US" dirty="0">
                <a:latin typeface="+mn-lt"/>
              </a:rPr>
              <a:t>Since 8051 has an 8-bit architecture, each16-bits timer is accessed as two separate registers of low byte and high byte ( TH and TL)</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59037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21" y="219550"/>
            <a:ext cx="7068300" cy="396300"/>
          </a:xfrm>
        </p:spPr>
        <p:txBody>
          <a:bodyPr/>
          <a:lstStyle/>
          <a:p>
            <a:r>
              <a:rPr lang="en-US" sz="2400" dirty="0"/>
              <a:t>PROGRAMMING TIMERS - Timer 0 &amp; 1 Registers</a:t>
            </a:r>
          </a:p>
        </p:txBody>
      </p:sp>
      <p:sp>
        <p:nvSpPr>
          <p:cNvPr id="3" name="Text Placeholder 2"/>
          <p:cNvSpPr>
            <a:spLocks noGrp="1"/>
          </p:cNvSpPr>
          <p:nvPr>
            <p:ph type="body" idx="1"/>
          </p:nvPr>
        </p:nvSpPr>
        <p:spPr>
          <a:xfrm>
            <a:off x="447043" y="615850"/>
            <a:ext cx="7736255" cy="4512595"/>
          </a:xfrm>
        </p:spPr>
        <p:txBody>
          <a:bodyPr/>
          <a:lstStyle/>
          <a:p>
            <a:r>
              <a:rPr lang="en-US" sz="1800" dirty="0">
                <a:latin typeface="+mn-lt"/>
              </a:rPr>
              <a:t>Accessed as low byte and high byte</a:t>
            </a:r>
          </a:p>
          <a:p>
            <a:r>
              <a:rPr lang="en-US" sz="1800" dirty="0">
                <a:latin typeface="+mn-lt"/>
              </a:rPr>
              <a:t>The low byte register is called TL0/TL1 and </a:t>
            </a:r>
          </a:p>
          <a:p>
            <a:r>
              <a:rPr lang="en-US" sz="1800" dirty="0">
                <a:latin typeface="+mn-lt"/>
              </a:rPr>
              <a:t> The high byte register is called TH0/TH1</a:t>
            </a:r>
          </a:p>
          <a:p>
            <a:r>
              <a:rPr lang="en-US" sz="1800" dirty="0">
                <a:latin typeface="+mn-lt"/>
              </a:rPr>
              <a:t>Accessed like any other register</a:t>
            </a:r>
          </a:p>
          <a:p>
            <a:pPr lvl="1"/>
            <a:r>
              <a:rPr lang="en-US" sz="1800" dirty="0">
                <a:latin typeface="+mn-lt"/>
              </a:rPr>
              <a:t>MOV TL0,#4FH</a:t>
            </a:r>
          </a:p>
          <a:p>
            <a:pPr lvl="1"/>
            <a:r>
              <a:rPr lang="en-US" sz="1800" dirty="0">
                <a:latin typeface="+mn-lt"/>
              </a:rPr>
              <a:t> MOV R5,TH0</a:t>
            </a:r>
          </a:p>
          <a:p>
            <a:pPr lvl="1"/>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p:cNvPicPr>
            <a:picLocks noChangeAspect="1"/>
          </p:cNvPicPr>
          <p:nvPr/>
        </p:nvPicPr>
        <p:blipFill>
          <a:blip r:embed="rId2"/>
          <a:stretch>
            <a:fillRect/>
          </a:stretch>
        </p:blipFill>
        <p:spPr>
          <a:xfrm>
            <a:off x="2857135" y="1989311"/>
            <a:ext cx="6019749" cy="2714063"/>
          </a:xfrm>
          <a:prstGeom prst="rect">
            <a:avLst/>
          </a:prstGeom>
        </p:spPr>
      </p:pic>
    </p:spTree>
    <p:extLst>
      <p:ext uri="{BB962C8B-B14F-4D97-AF65-F5344CB8AC3E}">
        <p14:creationId xmlns:p14="http://schemas.microsoft.com/office/powerpoint/2010/main" val="293296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182" y="368167"/>
            <a:ext cx="7068300" cy="396300"/>
          </a:xfrm>
        </p:spPr>
        <p:txBody>
          <a:bodyPr/>
          <a:lstStyle/>
          <a:p>
            <a:r>
              <a:rPr lang="en-US" dirty="0"/>
              <a:t>Registers in Timer</a:t>
            </a:r>
          </a:p>
        </p:txBody>
      </p:sp>
      <p:sp>
        <p:nvSpPr>
          <p:cNvPr id="3" name="Text Placeholder 2"/>
          <p:cNvSpPr>
            <a:spLocks noGrp="1"/>
          </p:cNvSpPr>
          <p:nvPr>
            <p:ph type="body" idx="1"/>
          </p:nvPr>
        </p:nvSpPr>
        <p:spPr>
          <a:xfrm>
            <a:off x="1037875" y="946297"/>
            <a:ext cx="7670190" cy="3902149"/>
          </a:xfrm>
        </p:spPr>
        <p:txBody>
          <a:bodyPr/>
          <a:lstStyle/>
          <a:p>
            <a:r>
              <a:rPr lang="en-US" dirty="0">
                <a:latin typeface="+mn-lt"/>
              </a:rPr>
              <a:t>Counters and Timers in 8051 microcontroller contain two special function registers: </a:t>
            </a:r>
          </a:p>
          <a:p>
            <a:r>
              <a:rPr lang="en-US" dirty="0">
                <a:latin typeface="+mn-lt"/>
              </a:rPr>
              <a:t>TMOD (Timer Mode Register) </a:t>
            </a:r>
          </a:p>
          <a:p>
            <a:r>
              <a:rPr lang="en-US" dirty="0">
                <a:latin typeface="+mn-lt"/>
              </a:rPr>
              <a:t>TCON (Timer Control Register)</a:t>
            </a:r>
          </a:p>
          <a:p>
            <a:pPr marL="76200" indent="0">
              <a:buNone/>
            </a:pPr>
            <a:endParaRPr lang="en-US" dirty="0">
              <a:latin typeface="+mn-lt"/>
            </a:endParaRPr>
          </a:p>
          <a:p>
            <a:pPr lvl="1"/>
            <a:r>
              <a:rPr lang="en-US" sz="2000" dirty="0"/>
              <a:t>Used for activating and configuring </a:t>
            </a:r>
            <a:r>
              <a:rPr lang="en-US" sz="2000" dirty="0">
                <a:solidFill>
                  <a:srgbClr val="FF0000"/>
                </a:solidFill>
              </a:rPr>
              <a:t>timers</a:t>
            </a:r>
            <a:r>
              <a:rPr lang="en-US" sz="2000" dirty="0"/>
              <a:t> and </a:t>
            </a:r>
            <a:r>
              <a:rPr lang="en-US" sz="2000" dirty="0">
                <a:solidFill>
                  <a:srgbClr val="FF0000"/>
                </a:solidFill>
              </a:rPr>
              <a:t>counters</a:t>
            </a:r>
            <a:r>
              <a:rPr lang="en-US" sz="2000" dirty="0"/>
              <a:t>.</a:t>
            </a:r>
          </a:p>
          <a:p>
            <a:endParaRPr lang="en-US"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406774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311" y="957648"/>
            <a:ext cx="7068300" cy="396300"/>
          </a:xfrm>
        </p:spPr>
        <p:txBody>
          <a:bodyPr/>
          <a:lstStyle/>
          <a:p>
            <a:r>
              <a:rPr lang="en-US" dirty="0"/>
              <a:t>Timer Basics</a:t>
            </a:r>
            <a:br>
              <a:rPr lang="en-US" dirty="0"/>
            </a:br>
            <a:endParaRPr lang="en-US" dirty="0"/>
          </a:p>
        </p:txBody>
      </p:sp>
      <p:sp>
        <p:nvSpPr>
          <p:cNvPr id="3" name="Text Placeholder 2"/>
          <p:cNvSpPr>
            <a:spLocks noGrp="1"/>
          </p:cNvSpPr>
          <p:nvPr>
            <p:ph type="body" idx="1"/>
          </p:nvPr>
        </p:nvSpPr>
        <p:spPr>
          <a:xfrm>
            <a:off x="662800" y="975956"/>
            <a:ext cx="8316813" cy="3033900"/>
          </a:xfrm>
        </p:spPr>
        <p:txBody>
          <a:bodyPr/>
          <a:lstStyle/>
          <a:p>
            <a:r>
              <a:rPr lang="en-US" sz="1800" dirty="0"/>
              <a:t>The registers </a:t>
            </a:r>
            <a:r>
              <a:rPr lang="en-US" sz="1800" b="1" dirty="0"/>
              <a:t>TCON</a:t>
            </a:r>
            <a:r>
              <a:rPr lang="en-US" sz="1800" dirty="0"/>
              <a:t> and </a:t>
            </a:r>
            <a:r>
              <a:rPr lang="en-US" sz="1800" b="1" dirty="0"/>
              <a:t>TMOD</a:t>
            </a:r>
            <a:r>
              <a:rPr lang="en-US" sz="1800" dirty="0"/>
              <a:t> affect the timer operation</a:t>
            </a:r>
          </a:p>
          <a:p>
            <a:r>
              <a:rPr lang="en-US" sz="1800" dirty="0"/>
              <a:t>The </a:t>
            </a:r>
            <a:r>
              <a:rPr lang="en-US" sz="1800" b="1" dirty="0"/>
              <a:t>C/Ṫ = 0</a:t>
            </a:r>
            <a:r>
              <a:rPr lang="en-US" sz="1800" dirty="0"/>
              <a:t> bit of TMOD register selects operation of Timer/counter unit as timer.</a:t>
            </a:r>
          </a:p>
          <a:p>
            <a:r>
              <a:rPr lang="en-US" sz="1800" dirty="0"/>
              <a:t>The </a:t>
            </a:r>
            <a:r>
              <a:rPr lang="en-US" sz="1800" b="1" dirty="0"/>
              <a:t>TR bit</a:t>
            </a:r>
            <a:r>
              <a:rPr lang="en-US" sz="1800" dirty="0"/>
              <a:t> of TCON register is used to start the timer.</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96383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68204" y="1462927"/>
            <a:ext cx="5475796" cy="1040391"/>
          </a:xfrm>
          <a:prstGeom prst="rect">
            <a:avLst/>
          </a:prstGeom>
        </p:spPr>
      </p:pic>
      <p:sp>
        <p:nvSpPr>
          <p:cNvPr id="91" name="Google Shape;91;p17"/>
          <p:cNvSpPr txBox="1">
            <a:spLocks noGrp="1"/>
          </p:cNvSpPr>
          <p:nvPr>
            <p:ph type="title"/>
          </p:nvPr>
        </p:nvSpPr>
        <p:spPr>
          <a:xfrm>
            <a:off x="431514" y="92468"/>
            <a:ext cx="7551371" cy="811060"/>
          </a:xfrm>
          <a:prstGeom prst="rect">
            <a:avLst/>
          </a:prstGeom>
        </p:spPr>
        <p:txBody>
          <a:bodyPr spcFirstLastPara="1" wrap="square" lIns="0" tIns="0" rIns="0" bIns="0" anchor="b" anchorCtr="0">
            <a:noAutofit/>
          </a:bodyPr>
          <a:lstStyle/>
          <a:p>
            <a:r>
              <a:rPr lang="en-US" sz="2400" dirty="0"/>
              <a:t>PROGRAMMING TIMERS –TMOD Register</a:t>
            </a:r>
            <a:endParaRPr sz="2400" dirty="0"/>
          </a:p>
        </p:txBody>
      </p:sp>
      <p:sp>
        <p:nvSpPr>
          <p:cNvPr id="92" name="Google Shape;92;p17"/>
          <p:cNvSpPr txBox="1">
            <a:spLocks noGrp="1"/>
          </p:cNvSpPr>
          <p:nvPr>
            <p:ph type="body" idx="1"/>
          </p:nvPr>
        </p:nvSpPr>
        <p:spPr>
          <a:xfrm>
            <a:off x="195209" y="903528"/>
            <a:ext cx="8774130" cy="4332440"/>
          </a:xfrm>
          <a:prstGeom prst="rect">
            <a:avLst/>
          </a:prstGeom>
        </p:spPr>
        <p:txBody>
          <a:bodyPr spcFirstLastPara="1" wrap="square" lIns="0" tIns="0" rIns="0" bIns="0" anchor="t" anchorCtr="0">
            <a:noAutofit/>
          </a:bodyPr>
          <a:lstStyle/>
          <a:p>
            <a:r>
              <a:rPr lang="en-US" sz="2000" dirty="0">
                <a:latin typeface="+mn-lt"/>
              </a:rPr>
              <a:t>Both timers 0 and 1 use the same </a:t>
            </a:r>
            <a:r>
              <a:rPr lang="da-DK" sz="2000" dirty="0">
                <a:latin typeface="+mn-lt"/>
              </a:rPr>
              <a:t>register, called TMOD (timer mode), to </a:t>
            </a:r>
            <a:r>
              <a:rPr lang="en-US" sz="2000" dirty="0">
                <a:latin typeface="+mn-lt"/>
              </a:rPr>
              <a:t>set the various timer operation modes</a:t>
            </a:r>
          </a:p>
          <a:p>
            <a:endParaRPr lang="en-US" sz="2000" dirty="0">
              <a:latin typeface="+mn-lt"/>
            </a:endParaRPr>
          </a:p>
          <a:p>
            <a:endParaRPr lang="en-US" sz="2000" dirty="0">
              <a:latin typeface="+mn-lt"/>
            </a:endParaRPr>
          </a:p>
          <a:p>
            <a:r>
              <a:rPr lang="en-US" sz="2000" dirty="0">
                <a:latin typeface="+mn-lt"/>
              </a:rPr>
              <a:t> TMOD is a 8-bit register</a:t>
            </a:r>
          </a:p>
          <a:p>
            <a:pPr lvl="1"/>
            <a:r>
              <a:rPr lang="en-US" sz="2000" dirty="0">
                <a:latin typeface="+mn-lt"/>
              </a:rPr>
              <a:t>The lower 4 bits are for Timer 0</a:t>
            </a:r>
          </a:p>
          <a:p>
            <a:pPr lvl="1"/>
            <a:r>
              <a:rPr lang="en-US" sz="2000" dirty="0">
                <a:latin typeface="+mn-lt"/>
              </a:rPr>
              <a:t>The upper 4 bits are for Timer 1</a:t>
            </a:r>
          </a:p>
          <a:p>
            <a:r>
              <a:rPr lang="en-US" sz="2000" dirty="0">
                <a:latin typeface="+mn-lt"/>
              </a:rPr>
              <a:t> In each case,</a:t>
            </a:r>
          </a:p>
          <a:p>
            <a:pPr lvl="1"/>
            <a:r>
              <a:rPr lang="en-US" sz="2000" dirty="0">
                <a:latin typeface="+mn-lt"/>
              </a:rPr>
              <a:t>The lower 2 bits are used to set the timer mode</a:t>
            </a:r>
          </a:p>
          <a:p>
            <a:pPr lvl="1"/>
            <a:r>
              <a:rPr lang="en-US" sz="2000" dirty="0">
                <a:latin typeface="+mn-lt"/>
              </a:rPr>
              <a:t> The upper 2 bits to specify the operation</a:t>
            </a:r>
          </a:p>
          <a:p>
            <a:pPr lvl="1"/>
            <a:r>
              <a:rPr lang="en-US" sz="2000" dirty="0">
                <a:latin typeface="+mn-lt"/>
              </a:rPr>
              <a:t>This register is present in SFR register, the address for SFR register is 89H.</a:t>
            </a:r>
          </a:p>
          <a:p>
            <a:pPr lvl="0">
              <a:buFont typeface="Wingdings" panose="05000000000000000000" pitchFamily="2" charset="2"/>
              <a:buChar char="§"/>
            </a:pPr>
            <a:endParaRPr lang="en-US" sz="2000" dirty="0">
              <a:latin typeface="+mn-lt"/>
            </a:endParaRPr>
          </a:p>
          <a:p>
            <a:pPr marL="76200" lvl="0" indent="0">
              <a:buNone/>
            </a:pPr>
            <a:endParaRPr lang="en-US" sz="2000" dirty="0">
              <a:latin typeface="+mn-lt"/>
            </a:endParaRPr>
          </a:p>
          <a:p>
            <a:pPr lvl="0">
              <a:buFont typeface="Wingdings" panose="05000000000000000000" pitchFamily="2" charset="2"/>
              <a:buChar char="§"/>
            </a:pPr>
            <a:endParaRPr lang="en-US" sz="2000" dirty="0">
              <a:latin typeface="+mn-lt"/>
            </a:endParaRPr>
          </a:p>
          <a:p>
            <a:pPr lvl="0">
              <a:buFont typeface="Wingdings" panose="05000000000000000000" pitchFamily="2" charset="2"/>
              <a:buChar char="§"/>
            </a:pPr>
            <a:endParaRPr lang="en-US" sz="2000" dirty="0">
              <a:latin typeface="+mn-lt"/>
            </a:endParaRPr>
          </a:p>
          <a:p>
            <a:pPr lvl="0">
              <a:buFont typeface="Wingdings" panose="05000000000000000000" pitchFamily="2" charset="2"/>
              <a:buChar char="§"/>
            </a:pPr>
            <a:endParaRPr lang="en-US" sz="2000" dirty="0">
              <a:latin typeface="+mn-lt"/>
            </a:endParaRPr>
          </a:p>
          <a:p>
            <a:pPr lvl="0">
              <a:buFont typeface="Wingdings" panose="05000000000000000000" pitchFamily="2" charset="2"/>
              <a:buChar char="§"/>
            </a:pPr>
            <a:endParaRPr lang="en-US" sz="2000" dirty="0">
              <a:latin typeface="+mn-lt"/>
            </a:endParaRPr>
          </a:p>
          <a:p>
            <a:pPr lvl="0">
              <a:buFont typeface="Wingdings" panose="05000000000000000000" pitchFamily="2" charset="2"/>
              <a:buChar char="§"/>
            </a:pPr>
            <a:endParaRPr sz="2000" dirty="0">
              <a:latin typeface="+mn-lt"/>
            </a:endParaRPr>
          </a:p>
        </p:txBody>
      </p:sp>
      <p:sp>
        <p:nvSpPr>
          <p:cNvPr id="93" name="Google Shape;93;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pSp>
        <p:nvGrpSpPr>
          <p:cNvPr id="8" name="Group 7"/>
          <p:cNvGrpSpPr/>
          <p:nvPr/>
        </p:nvGrpSpPr>
        <p:grpSpPr>
          <a:xfrm>
            <a:off x="1180183" y="458147"/>
            <a:ext cx="6397145" cy="3979741"/>
            <a:chOff x="395675" y="0"/>
            <a:chExt cx="7576773" cy="5328610"/>
          </a:xfrm>
        </p:grpSpPr>
        <p:pic>
          <p:nvPicPr>
            <p:cNvPr id="5" name="Picture 4"/>
            <p:cNvPicPr>
              <a:picLocks noChangeAspect="1"/>
            </p:cNvPicPr>
            <p:nvPr/>
          </p:nvPicPr>
          <p:blipFill>
            <a:blip r:embed="rId2"/>
            <a:stretch>
              <a:fillRect/>
            </a:stretch>
          </p:blipFill>
          <p:spPr>
            <a:xfrm>
              <a:off x="1880172" y="0"/>
              <a:ext cx="6092276" cy="3066891"/>
            </a:xfrm>
            <a:prstGeom prst="rect">
              <a:avLst/>
            </a:prstGeom>
          </p:spPr>
        </p:pic>
        <p:pic>
          <p:nvPicPr>
            <p:cNvPr id="6" name="Picture 5"/>
            <p:cNvPicPr>
              <a:picLocks noChangeAspect="1"/>
            </p:cNvPicPr>
            <p:nvPr/>
          </p:nvPicPr>
          <p:blipFill>
            <a:blip r:embed="rId3"/>
            <a:stretch>
              <a:fillRect/>
            </a:stretch>
          </p:blipFill>
          <p:spPr>
            <a:xfrm>
              <a:off x="395675" y="3066891"/>
              <a:ext cx="7325236" cy="2261719"/>
            </a:xfrm>
            <a:prstGeom prst="rect">
              <a:avLst/>
            </a:prstGeom>
          </p:spPr>
        </p:pic>
      </p:grpSp>
    </p:spTree>
    <p:extLst>
      <p:ext uri="{BB962C8B-B14F-4D97-AF65-F5344CB8AC3E}">
        <p14:creationId xmlns:p14="http://schemas.microsoft.com/office/powerpoint/2010/main" val="401211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prstGeom prst="rect">
            <a:avLst/>
          </a:prstGeom>
        </p:spPr>
        <p:txBody>
          <a:bodyPr spcFirstLastPara="1" wrap="square" lIns="0" tIns="0" rIns="0" bIns="0" anchor="b" anchorCtr="0">
            <a:noAutofit/>
          </a:bodyPr>
          <a:lstStyle/>
          <a:p>
            <a:pPr lvl="0"/>
            <a:r>
              <a:rPr lang="en-US" dirty="0">
                <a:solidFill>
                  <a:schemeClr val="bg1"/>
                </a:solidFill>
              </a:rPr>
              <a:t>8051 Timers and Counters </a:t>
            </a:r>
            <a:endParaRPr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7512" y="258794"/>
            <a:ext cx="8201818" cy="4430164"/>
          </a:xfrm>
        </p:spPr>
        <p:txBody>
          <a:bodyPr/>
          <a:lstStyle/>
          <a:p>
            <a:pPr fontAlgn="base">
              <a:lnSpc>
                <a:spcPct val="150000"/>
              </a:lnSpc>
            </a:pPr>
            <a:r>
              <a:rPr lang="en-US" sz="2000" b="1" dirty="0">
                <a:latin typeface="+mn-lt"/>
              </a:rPr>
              <a:t>Gate:</a:t>
            </a:r>
            <a:r>
              <a:rPr lang="en-US" sz="2000" dirty="0">
                <a:latin typeface="+mn-lt"/>
              </a:rPr>
              <a:t> If the gate bit is set to ‘0’, then we can start and stop the “software” timer in the same way. If the gate is set to ‘1’, then we can perform hardware timer.</a:t>
            </a:r>
          </a:p>
          <a:p>
            <a:pPr fontAlgn="base">
              <a:lnSpc>
                <a:spcPct val="150000"/>
              </a:lnSpc>
            </a:pPr>
            <a:r>
              <a:rPr lang="en-US" sz="2000" b="1" dirty="0">
                <a:latin typeface="+mn-lt"/>
              </a:rPr>
              <a:t>C/T:</a:t>
            </a:r>
            <a:r>
              <a:rPr lang="en-US" sz="2000" dirty="0">
                <a:latin typeface="+mn-lt"/>
              </a:rPr>
              <a:t> If the C/T bit is ‘1’, then it is acting as a counter mode, and similarly when set C/T bit is ‘0’; it is acting as a timer mode.</a:t>
            </a:r>
          </a:p>
          <a:p>
            <a:pPr fontAlgn="base">
              <a:lnSpc>
                <a:spcPct val="150000"/>
              </a:lnSpc>
            </a:pPr>
            <a:r>
              <a:rPr lang="en-US" sz="2000" b="1" dirty="0">
                <a:latin typeface="+mn-lt"/>
              </a:rPr>
              <a:t>Mode select bits:</a:t>
            </a:r>
            <a:r>
              <a:rPr lang="en-US" sz="2000" dirty="0">
                <a:latin typeface="+mn-lt"/>
              </a:rPr>
              <a:t> The M1 and M0 are mode select bits, which are used to select the timer operations. There are four modes to operate the timers.</a:t>
            </a:r>
          </a:p>
          <a:p>
            <a:pPr fontAlgn="base"/>
            <a:endParaRPr lang="en-US" sz="2000" dirty="0">
              <a:latin typeface="+mn-lt"/>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67359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body" idx="1"/>
          </p:nvPr>
        </p:nvSpPr>
        <p:spPr bwMode="auto">
          <a:xfrm>
            <a:off x="463716" y="795079"/>
            <a:ext cx="8104931" cy="36625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rgbClr val="FF0000"/>
                </a:solidFill>
                <a:latin typeface="+mn-lt"/>
              </a:rPr>
              <a:t>Mode 0:</a:t>
            </a:r>
            <a:r>
              <a:rPr lang="en-US" sz="2000" dirty="0">
                <a:solidFill>
                  <a:schemeClr val="dk1"/>
                </a:solidFill>
                <a:latin typeface="+mn-lt"/>
              </a:rPr>
              <a:t> This is a 13-bit mode that means the timer operation completes with “8192” pulses.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FF000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rgbClr val="FF0000"/>
                </a:solidFill>
                <a:latin typeface="+mn-lt"/>
              </a:rPr>
              <a:t>Mode 1</a:t>
            </a:r>
            <a:r>
              <a:rPr lang="en-US" sz="2000" dirty="0">
                <a:solidFill>
                  <a:srgbClr val="FF0000"/>
                </a:solidFill>
                <a:latin typeface="+mn-lt"/>
              </a:rPr>
              <a:t>:</a:t>
            </a:r>
            <a:r>
              <a:rPr lang="en-US" sz="2000" dirty="0">
                <a:solidFill>
                  <a:schemeClr val="dk1"/>
                </a:solidFill>
                <a:latin typeface="+mn-lt"/>
              </a:rPr>
              <a:t> This is a16-bit mode, which means the timer operation completes with maximum clock pulses that “65535”.</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dk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rgbClr val="FF0000"/>
                </a:solidFill>
                <a:latin typeface="+mn-lt"/>
              </a:rPr>
              <a:t>Mode 2:</a:t>
            </a:r>
            <a:r>
              <a:rPr lang="en-US" sz="2000" dirty="0">
                <a:solidFill>
                  <a:schemeClr val="dk1"/>
                </a:solidFill>
                <a:latin typeface="+mn-lt"/>
              </a:rPr>
              <a:t> This mode is an 8-bit auto reload mode, which means the timer operation completes with only “256” clock pulses.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dk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rgbClr val="FF0000"/>
                </a:solidFill>
                <a:latin typeface="+mn-lt"/>
              </a:rPr>
              <a:t>Mode 3:</a:t>
            </a:r>
            <a:r>
              <a:rPr lang="en-US" sz="2000" dirty="0">
                <a:solidFill>
                  <a:schemeClr val="dk1"/>
                </a:solidFill>
                <a:latin typeface="+mn-lt"/>
              </a:rPr>
              <a:t> This mode is a split-timer mode, which means the loading values in T0 and automatically starts the 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01888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2241" y="150491"/>
            <a:ext cx="8494643" cy="4446960"/>
          </a:xfrm>
        </p:spPr>
        <p:txBody>
          <a:bodyPr/>
          <a:lstStyle/>
          <a:p>
            <a:pPr marL="76200" indent="0">
              <a:buNone/>
            </a:pPr>
            <a:endParaRPr lang="en-US" dirty="0">
              <a:latin typeface="+mn-lt"/>
            </a:endParaRPr>
          </a:p>
          <a:p>
            <a:pPr marL="76200" indent="0">
              <a:buNone/>
            </a:pPr>
            <a:endParaRPr lang="en-US" dirty="0"/>
          </a:p>
          <a:p>
            <a:pPr marL="76200" indent="0">
              <a:buNone/>
            </a:pPr>
            <a:r>
              <a:rPr lang="en-US" dirty="0">
                <a:latin typeface="+mn-lt"/>
              </a:rPr>
              <a:t>Find the value for TMOD if we want to program timer 0 in mode 2,</a:t>
            </a:r>
          </a:p>
          <a:p>
            <a:pPr marL="76200" indent="0">
              <a:buNone/>
            </a:pPr>
            <a:r>
              <a:rPr lang="en-US" dirty="0">
                <a:latin typeface="+mn-lt"/>
              </a:rPr>
              <a:t>use 8051 XTAL for the clock source, and use instructions to start and stop the timer.</a:t>
            </a:r>
          </a:p>
          <a:p>
            <a:pPr marL="76200" indent="0">
              <a:buNone/>
            </a:pPr>
            <a:endParaRPr lang="en-US" dirty="0">
              <a:latin typeface="+mn-lt"/>
            </a:endParaRPr>
          </a:p>
          <a:p>
            <a:pPr marL="76200" indent="0">
              <a:buNone/>
            </a:pPr>
            <a:r>
              <a:rPr lang="en-US" dirty="0">
                <a:latin typeface="+mn-lt"/>
              </a:rPr>
              <a:t>TMOD = 0000 0010</a:t>
            </a:r>
          </a:p>
          <a:p>
            <a:pPr marL="76200" indent="0">
              <a:buNone/>
            </a:pPr>
            <a:endParaRPr lang="en-US"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TextBox 4"/>
          <p:cNvSpPr txBox="1"/>
          <p:nvPr/>
        </p:nvSpPr>
        <p:spPr>
          <a:xfrm>
            <a:off x="4170633" y="2714766"/>
            <a:ext cx="4408288" cy="1692771"/>
          </a:xfrm>
          <a:prstGeom prst="rect">
            <a:avLst/>
          </a:prstGeom>
          <a:noFill/>
        </p:spPr>
        <p:txBody>
          <a:bodyPr wrap="square" rtlCol="0">
            <a:spAutoFit/>
          </a:bodyPr>
          <a:lstStyle/>
          <a:p>
            <a:pPr marL="76200" indent="0">
              <a:buNone/>
            </a:pPr>
            <a:r>
              <a:rPr lang="en-US" sz="1800" dirty="0"/>
              <a:t>Timer 0, mode 2</a:t>
            </a:r>
          </a:p>
          <a:p>
            <a:pPr marL="76200" indent="0">
              <a:buNone/>
            </a:pPr>
            <a:r>
              <a:rPr lang="en-US" sz="1800" dirty="0"/>
              <a:t>• C/T = 0 to use XTAL clock source</a:t>
            </a:r>
          </a:p>
          <a:p>
            <a:pPr marL="76200" indent="0">
              <a:buNone/>
            </a:pPr>
            <a:r>
              <a:rPr lang="en-US" sz="1800" dirty="0"/>
              <a:t>• gate = 0 to use</a:t>
            </a:r>
          </a:p>
          <a:p>
            <a:pPr marL="76200" indent="0">
              <a:buNone/>
            </a:pPr>
            <a:r>
              <a:rPr lang="en-US" sz="1800" dirty="0"/>
              <a:t>internal (software) start and stop method.</a:t>
            </a:r>
            <a:endParaRPr lang="en-US" sz="1100" dirty="0"/>
          </a:p>
          <a:p>
            <a:endParaRPr lang="en-US" dirty="0"/>
          </a:p>
        </p:txBody>
      </p:sp>
      <p:cxnSp>
        <p:nvCxnSpPr>
          <p:cNvPr id="7" name="Straight Arrow Connector 6"/>
          <p:cNvCxnSpPr/>
          <p:nvPr/>
        </p:nvCxnSpPr>
        <p:spPr>
          <a:xfrm>
            <a:off x="2551814" y="2530549"/>
            <a:ext cx="1616149" cy="11695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88902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90603" y="316258"/>
                <a:ext cx="8660930" cy="3033900"/>
              </a:xfrm>
            </p:spPr>
            <p:txBody>
              <a:bodyPr/>
              <a:lstStyle/>
              <a:p>
                <a:pPr marL="76200" indent="0">
                  <a:buNone/>
                </a:pPr>
                <a:r>
                  <a:rPr lang="en-US" sz="1800" dirty="0">
                    <a:latin typeface="+mn-lt"/>
                  </a:rPr>
                  <a:t>Find the timer’s clock frequency and its period for various 8051-based system, with the crystal frequency 11.0592 MHz when C/T bit of TMOD is 0.</a:t>
                </a:r>
              </a:p>
              <a:p>
                <a:pPr marL="76200" indent="0">
                  <a:buNone/>
                </a:pPr>
                <a:r>
                  <a:rPr lang="en-US" sz="1800" b="1" dirty="0">
                    <a:latin typeface="+mn-lt"/>
                  </a:rPr>
                  <a:t>Solution:</a:t>
                </a:r>
              </a:p>
              <a:p>
                <a:pPr marL="76200" indent="0">
                  <a:buNone/>
                </a:pPr>
                <a:endParaRPr lang="en-US" sz="1800" b="1" dirty="0">
                  <a:latin typeface="+mn-lt"/>
                </a:endParaRPr>
              </a:p>
              <a:p>
                <a:pPr marL="76200" indent="0">
                  <a:buNone/>
                </a:pPr>
                <a:endParaRPr lang="en-US" sz="1800" b="1" dirty="0">
                  <a:latin typeface="+mn-lt"/>
                </a:endParaRPr>
              </a:p>
              <a:p>
                <a:pPr marL="76200" indent="0">
                  <a:buNone/>
                </a:pPr>
                <a:r>
                  <a:rPr lang="de-DE" sz="1800" dirty="0">
                    <a:latin typeface="+mn-lt"/>
                  </a:rPr>
                  <a:t>    1/12 × 11.0529 MHz = 921.6 MHz;</a:t>
                </a:r>
              </a:p>
              <a:p>
                <a:pPr marL="76200" indent="0">
                  <a:buNone/>
                </a:pPr>
                <a:r>
                  <a:rPr lang="en-US" sz="1800" dirty="0">
                    <a:latin typeface="+mn-lt"/>
                  </a:rPr>
                  <a:t>     T = 1/921.6 kHz = 1.085 </a:t>
                </a:r>
                <a14:m>
                  <m:oMath xmlns:m="http://schemas.openxmlformats.org/officeDocument/2006/math">
                    <m:r>
                      <a:rPr lang="en-US" sz="1800" i="1" dirty="0" smtClean="0">
                        <a:latin typeface="Cambria Math" panose="02040503050406030204" pitchFamily="18" charset="0"/>
                        <a:ea typeface="Cambria Math" panose="02040503050406030204" pitchFamily="18" charset="0"/>
                      </a:rPr>
                      <m:t>𝜇</m:t>
                    </m:r>
                  </m:oMath>
                </a14:m>
                <a:r>
                  <a:rPr lang="en-US" sz="1800" dirty="0">
                    <a:latin typeface="+mn-lt"/>
                  </a:rPr>
                  <a:t>s</a:t>
                </a:r>
              </a:p>
              <a:p>
                <a:pPr marL="76200" indent="0">
                  <a:buNone/>
                </a:pPr>
                <a:endParaRPr lang="en-US" sz="1800" dirty="0">
                  <a:latin typeface="+mn-lt"/>
                </a:endParaRP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90603" y="316258"/>
                <a:ext cx="8660930" cy="3033900"/>
              </a:xfrm>
              <a:blipFill rotWithShape="0">
                <a:blip r:embed="rId2"/>
                <a:stretch>
                  <a:fillRect l="-704"/>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p:cNvPicPr>
            <a:picLocks noChangeAspect="1"/>
          </p:cNvPicPr>
          <p:nvPr/>
        </p:nvPicPr>
        <p:blipFill>
          <a:blip r:embed="rId3"/>
          <a:stretch>
            <a:fillRect/>
          </a:stretch>
        </p:blipFill>
        <p:spPr>
          <a:xfrm>
            <a:off x="5810340" y="2128241"/>
            <a:ext cx="1776914" cy="1845563"/>
          </a:xfrm>
          <a:prstGeom prst="rect">
            <a:avLst/>
          </a:prstGeom>
        </p:spPr>
      </p:pic>
      <p:pic>
        <p:nvPicPr>
          <p:cNvPr id="6" name="Picture 5"/>
          <p:cNvPicPr>
            <a:picLocks noChangeAspect="1"/>
          </p:cNvPicPr>
          <p:nvPr/>
        </p:nvPicPr>
        <p:blipFill>
          <a:blip r:embed="rId4"/>
          <a:stretch>
            <a:fillRect/>
          </a:stretch>
        </p:blipFill>
        <p:spPr>
          <a:xfrm>
            <a:off x="647179" y="1439669"/>
            <a:ext cx="3698882" cy="787078"/>
          </a:xfrm>
          <a:prstGeom prst="rect">
            <a:avLst/>
          </a:prstGeom>
        </p:spPr>
      </p:pic>
      <p:cxnSp>
        <p:nvCxnSpPr>
          <p:cNvPr id="8" name="Straight Arrow Connector 7"/>
          <p:cNvCxnSpPr/>
          <p:nvPr/>
        </p:nvCxnSpPr>
        <p:spPr>
          <a:xfrm>
            <a:off x="4756935" y="955497"/>
            <a:ext cx="1448656" cy="11727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48529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3344" y="305983"/>
            <a:ext cx="8383539" cy="4685067"/>
          </a:xfrm>
        </p:spPr>
        <p:txBody>
          <a:bodyPr/>
          <a:lstStyle/>
          <a:p>
            <a:pPr>
              <a:buFont typeface="Wingdings" panose="05000000000000000000" pitchFamily="2" charset="2"/>
              <a:buChar char="§"/>
            </a:pPr>
            <a:r>
              <a:rPr lang="en-US" sz="2000" dirty="0">
                <a:latin typeface="+mn-lt"/>
              </a:rPr>
              <a:t>Indicate which mode and which timer are selected for each of the following.</a:t>
            </a:r>
          </a:p>
          <a:p>
            <a:pPr marL="76200" indent="0">
              <a:buNone/>
            </a:pPr>
            <a:r>
              <a:rPr lang="pt-BR" sz="2000" dirty="0">
                <a:latin typeface="+mn-lt"/>
              </a:rPr>
              <a:t>(a) MOV TMOD, #01H (b) MOV TMOD, #20H (c) MOV TMOD, #12H</a:t>
            </a:r>
          </a:p>
          <a:p>
            <a:pPr marL="76200" indent="0">
              <a:buNone/>
            </a:pPr>
            <a:r>
              <a:rPr lang="en-US" sz="2000" b="1" dirty="0">
                <a:latin typeface="+mn-lt"/>
              </a:rPr>
              <a:t>Solution:</a:t>
            </a:r>
          </a:p>
          <a:p>
            <a:pPr marL="76200" indent="0">
              <a:buNone/>
            </a:pPr>
            <a:r>
              <a:rPr lang="en-US" sz="2000" dirty="0">
                <a:latin typeface="+mn-lt"/>
              </a:rPr>
              <a:t>We convert the value from hex to binary. From Figure 9-3 we have:</a:t>
            </a:r>
          </a:p>
          <a:p>
            <a:pPr marL="76200" indent="0">
              <a:buNone/>
            </a:pPr>
            <a:r>
              <a:rPr lang="en-US" sz="2000" dirty="0">
                <a:latin typeface="+mn-lt"/>
              </a:rPr>
              <a:t>(a) TMOD = 00000001, mode 1 of timer 0 is selected.</a:t>
            </a:r>
          </a:p>
          <a:p>
            <a:pPr marL="76200" indent="0">
              <a:buNone/>
            </a:pPr>
            <a:r>
              <a:rPr lang="en-US" sz="2000" dirty="0">
                <a:latin typeface="+mn-lt"/>
              </a:rPr>
              <a:t>(b) TMOD = 00100000, mode 2 of timer 1 is selected.</a:t>
            </a:r>
          </a:p>
          <a:p>
            <a:pPr marL="76200" indent="0">
              <a:buNone/>
            </a:pPr>
            <a:r>
              <a:rPr lang="en-US" sz="2000" dirty="0">
                <a:latin typeface="+mn-lt"/>
              </a:rPr>
              <a:t>(c) TMOD = 00010010, mode 2 of timer 0, and mode 1 of timer 1 are selected</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27242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8898" y="346298"/>
            <a:ext cx="8542060" cy="3033900"/>
          </a:xfrm>
        </p:spPr>
        <p:txBody>
          <a:bodyPr/>
          <a:lstStyle/>
          <a:p>
            <a:pPr marL="76200" indent="0">
              <a:buNone/>
            </a:pPr>
            <a:r>
              <a:rPr lang="en-US" dirty="0">
                <a:latin typeface="+mn-lt"/>
              </a:rPr>
              <a:t>Find the value for TMOD if we want to program timer 0 in mode 2,</a:t>
            </a:r>
          </a:p>
          <a:p>
            <a:pPr marL="76200" indent="0">
              <a:buNone/>
            </a:pPr>
            <a:r>
              <a:rPr lang="en-US" dirty="0">
                <a:latin typeface="+mn-lt"/>
              </a:rPr>
              <a:t>use 8051 XTAL for the clock source, and use instructions to start and stop the timer.</a:t>
            </a:r>
          </a:p>
          <a:p>
            <a:pPr marL="76200" indent="0">
              <a:buNone/>
            </a:pPr>
            <a:r>
              <a:rPr lang="en-US" sz="2000" dirty="0">
                <a:latin typeface="+mn-lt"/>
              </a:rPr>
              <a:t>TMOD = 0000 0010</a:t>
            </a:r>
            <a:endParaRPr lang="en-US"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p:cNvPicPr>
            <a:picLocks noChangeAspect="1"/>
          </p:cNvPicPr>
          <p:nvPr/>
        </p:nvPicPr>
        <p:blipFill>
          <a:blip r:embed="rId2"/>
          <a:stretch>
            <a:fillRect/>
          </a:stretch>
        </p:blipFill>
        <p:spPr>
          <a:xfrm>
            <a:off x="3718599" y="2221249"/>
            <a:ext cx="2437413" cy="1610853"/>
          </a:xfrm>
          <a:prstGeom prst="rect">
            <a:avLst/>
          </a:prstGeom>
        </p:spPr>
      </p:pic>
    </p:spTree>
    <p:extLst>
      <p:ext uri="{BB962C8B-B14F-4D97-AF65-F5344CB8AC3E}">
        <p14:creationId xmlns:p14="http://schemas.microsoft.com/office/powerpoint/2010/main" val="2504535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30" y="75713"/>
            <a:ext cx="8054754" cy="396300"/>
          </a:xfrm>
        </p:spPr>
        <p:txBody>
          <a:bodyPr/>
          <a:lstStyle/>
          <a:p>
            <a:r>
              <a:rPr lang="en-US" sz="2800" dirty="0">
                <a:latin typeface="+mn-lt"/>
              </a:rPr>
              <a:t>TCON Register</a:t>
            </a:r>
          </a:p>
        </p:txBody>
      </p:sp>
      <p:sp>
        <p:nvSpPr>
          <p:cNvPr id="3" name="Text Placeholder 2"/>
          <p:cNvSpPr>
            <a:spLocks noGrp="1"/>
          </p:cNvSpPr>
          <p:nvPr>
            <p:ph type="body" idx="1"/>
          </p:nvPr>
        </p:nvSpPr>
        <p:spPr>
          <a:xfrm>
            <a:off x="211784" y="567205"/>
            <a:ext cx="8665099" cy="3935054"/>
          </a:xfrm>
        </p:spPr>
        <p:txBody>
          <a:bodyPr/>
          <a:lstStyle/>
          <a:p>
            <a:r>
              <a:rPr lang="en-US" dirty="0">
                <a:latin typeface="+mn-lt"/>
              </a:rPr>
              <a:t>TCON (timer control) register is an 8-bit register,</a:t>
            </a:r>
            <a:r>
              <a:rPr lang="en-US" dirty="0"/>
              <a:t> </a:t>
            </a:r>
            <a:r>
              <a:rPr lang="en-US" dirty="0">
                <a:latin typeface="+mn-lt"/>
              </a:rPr>
              <a:t>used to control operations of counter and timers in microcontrollers. </a:t>
            </a: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26</a:t>
            </a:fld>
            <a:endParaRPr lang="en">
              <a:solidFill>
                <a:prstClr val="black">
                  <a:tint val="75000"/>
                </a:prstClr>
              </a:solidFill>
            </a:endParaRPr>
          </a:p>
        </p:txBody>
      </p:sp>
      <p:pic>
        <p:nvPicPr>
          <p:cNvPr id="5" name="Picture 4"/>
          <p:cNvPicPr>
            <a:picLocks noChangeAspect="1"/>
          </p:cNvPicPr>
          <p:nvPr/>
        </p:nvPicPr>
        <p:blipFill>
          <a:blip r:embed="rId2"/>
          <a:stretch>
            <a:fillRect/>
          </a:stretch>
        </p:blipFill>
        <p:spPr>
          <a:xfrm>
            <a:off x="1051212" y="1673079"/>
            <a:ext cx="6986242" cy="3121172"/>
          </a:xfrm>
          <a:prstGeom prst="rect">
            <a:avLst/>
          </a:prstGeom>
        </p:spPr>
      </p:pic>
    </p:spTree>
    <p:extLst>
      <p:ext uri="{BB962C8B-B14F-4D97-AF65-F5344CB8AC3E}">
        <p14:creationId xmlns:p14="http://schemas.microsoft.com/office/powerpoint/2010/main" val="703247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64" y="137358"/>
            <a:ext cx="7068300" cy="396300"/>
          </a:xfrm>
        </p:spPr>
        <p:txBody>
          <a:bodyPr/>
          <a:lstStyle/>
          <a:p>
            <a:r>
              <a:rPr lang="en-US" sz="2400" dirty="0"/>
              <a:t>TMOD Register   --GATE</a:t>
            </a:r>
          </a:p>
        </p:txBody>
      </p:sp>
      <p:sp>
        <p:nvSpPr>
          <p:cNvPr id="3" name="Text Placeholder 2"/>
          <p:cNvSpPr>
            <a:spLocks noGrp="1"/>
          </p:cNvSpPr>
          <p:nvPr>
            <p:ph type="body" idx="1"/>
          </p:nvPr>
        </p:nvSpPr>
        <p:spPr>
          <a:xfrm>
            <a:off x="565264" y="671525"/>
            <a:ext cx="8311620" cy="4319525"/>
          </a:xfrm>
        </p:spPr>
        <p:txBody>
          <a:bodyPr/>
          <a:lstStyle/>
          <a:p>
            <a:pPr>
              <a:lnSpc>
                <a:spcPct val="150000"/>
              </a:lnSpc>
            </a:pPr>
            <a:r>
              <a:rPr lang="en-US" sz="1800" dirty="0">
                <a:latin typeface="+mn-lt"/>
              </a:rPr>
              <a:t>Timers of 8051 do starting and stopping by either software or hardware control</a:t>
            </a:r>
          </a:p>
          <a:p>
            <a:pPr>
              <a:lnSpc>
                <a:spcPct val="150000"/>
              </a:lnSpc>
            </a:pPr>
            <a:r>
              <a:rPr lang="en-US" sz="1800" dirty="0">
                <a:latin typeface="+mn-lt"/>
              </a:rPr>
              <a:t> In using software to start and stop the timer, GATE=0</a:t>
            </a:r>
          </a:p>
          <a:p>
            <a:pPr>
              <a:lnSpc>
                <a:spcPct val="150000"/>
              </a:lnSpc>
            </a:pPr>
            <a:r>
              <a:rPr lang="en-US" sz="1800" dirty="0">
                <a:latin typeface="+mn-lt"/>
              </a:rPr>
              <a:t> The start and stop of the timer are controlled by way of software by the TR (timer start) bits TR0 and TR1 of TCON register</a:t>
            </a:r>
          </a:p>
          <a:p>
            <a:pPr lvl="1">
              <a:lnSpc>
                <a:spcPct val="150000"/>
              </a:lnSpc>
            </a:pPr>
            <a:r>
              <a:rPr lang="en-US" sz="1800" dirty="0">
                <a:latin typeface="+mn-lt"/>
              </a:rPr>
              <a:t> The SETB instruction starts it, and it is stopped by the CLR instruction</a:t>
            </a:r>
          </a:p>
          <a:p>
            <a:pPr lvl="1">
              <a:lnSpc>
                <a:spcPct val="150000"/>
              </a:lnSpc>
            </a:pPr>
            <a:r>
              <a:rPr lang="en-US" sz="1800" dirty="0">
                <a:latin typeface="+mn-lt"/>
              </a:rPr>
              <a:t> These instructions start and stop the timers as long as GATE=0 in the TMOD register</a:t>
            </a:r>
          </a:p>
          <a:p>
            <a:pPr>
              <a:lnSpc>
                <a:spcPct val="150000"/>
              </a:lnSpc>
            </a:pPr>
            <a:r>
              <a:rPr lang="en-US" sz="1800" dirty="0">
                <a:latin typeface="+mn-lt"/>
              </a:rPr>
              <a:t> The </a:t>
            </a:r>
            <a:r>
              <a:rPr lang="en-US" sz="1800" dirty="0">
                <a:solidFill>
                  <a:srgbClr val="FF0000"/>
                </a:solidFill>
                <a:latin typeface="+mn-lt"/>
              </a:rPr>
              <a:t>hardware way of starting and stopping the timer by an external source is achieved by making GATE=1 in the TMOD register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983854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6" name="Rectangle 5"/>
          <p:cNvSpPr/>
          <p:nvPr/>
        </p:nvSpPr>
        <p:spPr>
          <a:xfrm>
            <a:off x="1176390" y="4486474"/>
            <a:ext cx="4700427" cy="307777"/>
          </a:xfrm>
          <a:prstGeom prst="rect">
            <a:avLst/>
          </a:prstGeom>
        </p:spPr>
        <p:txBody>
          <a:bodyPr wrap="square">
            <a:spAutoFit/>
          </a:bodyPr>
          <a:lstStyle/>
          <a:p>
            <a:r>
              <a:rPr lang="en-US" dirty="0"/>
              <a:t>https://exploreembedded.com/wiki/images/6/69/Timer.gif</a:t>
            </a:r>
          </a:p>
        </p:txBody>
      </p:sp>
      <p:sp>
        <p:nvSpPr>
          <p:cNvPr id="8" name="AutoShape 2" descr="Timer.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554804" y="287194"/>
            <a:ext cx="8870129" cy="3171825"/>
          </a:xfrm>
          <a:prstGeom prst="rect">
            <a:avLst/>
          </a:prstGeom>
        </p:spPr>
      </p:pic>
      <p:sp>
        <p:nvSpPr>
          <p:cNvPr id="10" name="Rectangle 9"/>
          <p:cNvSpPr/>
          <p:nvPr/>
        </p:nvSpPr>
        <p:spPr>
          <a:xfrm>
            <a:off x="714052" y="3658903"/>
            <a:ext cx="8429948" cy="738664"/>
          </a:xfrm>
          <a:prstGeom prst="rect">
            <a:avLst/>
          </a:prstGeom>
        </p:spPr>
        <p:txBody>
          <a:bodyPr wrap="square">
            <a:spAutoFit/>
          </a:bodyPr>
          <a:lstStyle/>
          <a:p>
            <a:pPr marL="285750" indent="-285750">
              <a:buFont typeface="Arial" panose="020B0604020202020204" pitchFamily="34" charset="0"/>
              <a:buChar char="•"/>
            </a:pPr>
            <a:r>
              <a:rPr lang="en-US" dirty="0"/>
              <a:t>The timer is a simple binary counter that can be configured to count clock pulses(Internal/External).</a:t>
            </a:r>
          </a:p>
          <a:p>
            <a:pPr marL="285750" indent="-285750">
              <a:buFont typeface="Arial" panose="020B0604020202020204" pitchFamily="34" charset="0"/>
              <a:buChar char="•"/>
            </a:pPr>
            <a:r>
              <a:rPr lang="en-US" dirty="0"/>
              <a:t> Once it reaches the Max value, it will roll back to zero setting up an </a:t>
            </a:r>
            <a:r>
              <a:rPr lang="en-US" dirty="0" err="1"/>
              <a:t>OverFlow</a:t>
            </a:r>
            <a:r>
              <a:rPr lang="en-US" dirty="0"/>
              <a:t> flag and generates the interrupt if enabled.</a:t>
            </a:r>
          </a:p>
        </p:txBody>
      </p:sp>
    </p:spTree>
    <p:extLst>
      <p:ext uri="{BB962C8B-B14F-4D97-AF65-F5344CB8AC3E}">
        <p14:creationId xmlns:p14="http://schemas.microsoft.com/office/powerpoint/2010/main" val="717861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0472" y="240099"/>
            <a:ext cx="7068300" cy="396300"/>
          </a:xfrm>
        </p:spPr>
        <p:txBody>
          <a:bodyPr/>
          <a:lstStyle/>
          <a:p>
            <a:r>
              <a:rPr lang="en-US" dirty="0"/>
              <a:t>Timer Calculation</a:t>
            </a:r>
          </a:p>
        </p:txBody>
      </p:sp>
      <p:sp>
        <p:nvSpPr>
          <p:cNvPr id="3" name="Text Placeholder 2"/>
          <p:cNvSpPr>
            <a:spLocks noGrp="1"/>
          </p:cNvSpPr>
          <p:nvPr>
            <p:ph type="body" idx="1"/>
          </p:nvPr>
        </p:nvSpPr>
        <p:spPr>
          <a:xfrm>
            <a:off x="575537" y="829966"/>
            <a:ext cx="8116399" cy="3896146"/>
          </a:xfrm>
        </p:spPr>
        <p:txBody>
          <a:bodyPr/>
          <a:lstStyle/>
          <a:p>
            <a:pPr>
              <a:lnSpc>
                <a:spcPct val="150000"/>
              </a:lnSpc>
            </a:pPr>
            <a:r>
              <a:rPr lang="en-US" sz="1600" dirty="0">
                <a:latin typeface="+mn-lt"/>
              </a:rPr>
              <a:t>8051 Oscillator frequency is divided by 12 and then fed to the controller, Time to increment the Timer count by one(timer tick) can be determined as below.</a:t>
            </a:r>
            <a:br>
              <a:rPr lang="en-US" sz="1600" dirty="0">
                <a:latin typeface="+mn-lt"/>
              </a:rPr>
            </a:br>
            <a:r>
              <a:rPr lang="en-US" sz="1600" dirty="0">
                <a:latin typeface="+mn-lt"/>
              </a:rPr>
              <a:t>tick = (1/(</a:t>
            </a:r>
            <a:r>
              <a:rPr lang="en-US" sz="1600" dirty="0" err="1">
                <a:latin typeface="+mn-lt"/>
              </a:rPr>
              <a:t>Fosc</a:t>
            </a:r>
            <a:r>
              <a:rPr lang="en-US" sz="1600" dirty="0">
                <a:latin typeface="+mn-lt"/>
              </a:rPr>
              <a:t>/12)</a:t>
            </a:r>
            <a:br>
              <a:rPr lang="en-US" sz="1600" dirty="0">
                <a:latin typeface="+mn-lt"/>
              </a:rPr>
            </a:br>
            <a:r>
              <a:rPr lang="en-US" sz="1600" dirty="0">
                <a:latin typeface="+mn-lt"/>
              </a:rPr>
              <a:t>For </a:t>
            </a:r>
            <a:r>
              <a:rPr lang="en-US" sz="1600" dirty="0" err="1">
                <a:latin typeface="+mn-lt"/>
              </a:rPr>
              <a:t>F</a:t>
            </a:r>
            <a:r>
              <a:rPr lang="en-US" sz="1600" baseline="-25000" dirty="0" err="1">
                <a:latin typeface="+mn-lt"/>
              </a:rPr>
              <a:t>osc</a:t>
            </a:r>
            <a:r>
              <a:rPr lang="en-US" sz="1600" dirty="0">
                <a:latin typeface="+mn-lt"/>
              </a:rPr>
              <a:t> == 11.0592Mhz, the tick time will be 12/11.0592M = 1.085 us</a:t>
            </a:r>
          </a:p>
          <a:p>
            <a:pPr>
              <a:lnSpc>
                <a:spcPct val="150000"/>
              </a:lnSpc>
            </a:pPr>
            <a:r>
              <a:rPr lang="en-US" sz="1600" dirty="0">
                <a:latin typeface="+mn-lt"/>
              </a:rPr>
              <a:t>Now the Timer value for the required delay can be calculated as below.</a:t>
            </a:r>
            <a:br>
              <a:rPr lang="en-US" sz="1600" dirty="0">
                <a:latin typeface="+mn-lt"/>
              </a:rPr>
            </a:br>
            <a:r>
              <a:rPr lang="en-US" sz="1600" dirty="0">
                <a:latin typeface="+mn-lt"/>
              </a:rPr>
              <a:t>Delay = </a:t>
            </a:r>
            <a:r>
              <a:rPr lang="en-US" sz="1600" dirty="0" err="1">
                <a:latin typeface="+mn-lt"/>
              </a:rPr>
              <a:t>TimerCount</a:t>
            </a:r>
            <a:r>
              <a:rPr lang="en-US" sz="1600" dirty="0">
                <a:latin typeface="+mn-lt"/>
              </a:rPr>
              <a:t> * tick</a:t>
            </a:r>
            <a:br>
              <a:rPr lang="en-US" sz="1600" dirty="0">
                <a:latin typeface="+mn-lt"/>
              </a:rPr>
            </a:br>
            <a:r>
              <a:rPr lang="en-US" sz="1600" dirty="0">
                <a:latin typeface="+mn-lt"/>
              </a:rPr>
              <a:t>Count = (Delay/tick)</a:t>
            </a:r>
            <a:br>
              <a:rPr lang="en-US" sz="1600" dirty="0">
                <a:latin typeface="+mn-lt"/>
              </a:rPr>
            </a:br>
            <a:r>
              <a:rPr lang="en-US" sz="1600" dirty="0" err="1">
                <a:latin typeface="+mn-lt"/>
              </a:rPr>
              <a:t>RegValue</a:t>
            </a:r>
            <a:r>
              <a:rPr lang="en-US" sz="1600" dirty="0">
                <a:latin typeface="+mn-lt"/>
              </a:rPr>
              <a:t> = </a:t>
            </a:r>
            <a:r>
              <a:rPr lang="en-US" sz="1600" dirty="0" err="1">
                <a:latin typeface="+mn-lt"/>
              </a:rPr>
              <a:t>TimerMax</a:t>
            </a:r>
            <a:r>
              <a:rPr lang="en-US" sz="1600" dirty="0">
                <a:latin typeface="+mn-lt"/>
              </a:rPr>
              <a:t> - Count</a:t>
            </a:r>
            <a:br>
              <a:rPr lang="en-US" sz="1600" dirty="0">
                <a:latin typeface="+mn-lt"/>
              </a:rPr>
            </a:br>
            <a:r>
              <a:rPr lang="en-US" sz="1600" dirty="0" err="1">
                <a:latin typeface="+mn-lt"/>
              </a:rPr>
              <a:t>RegValue</a:t>
            </a:r>
            <a:r>
              <a:rPr lang="en-US" sz="1600" dirty="0">
                <a:latin typeface="+mn-lt"/>
              </a:rPr>
              <a:t> = </a:t>
            </a:r>
            <a:r>
              <a:rPr lang="en-US" sz="1600" dirty="0" err="1">
                <a:latin typeface="+mn-lt"/>
              </a:rPr>
              <a:t>TimerMax</a:t>
            </a:r>
            <a:r>
              <a:rPr lang="en-US" sz="1600" dirty="0">
                <a:latin typeface="+mn-lt"/>
              </a:rPr>
              <a:t> - (Delay/tick) = </a:t>
            </a:r>
            <a:r>
              <a:rPr lang="en-US" sz="1600" dirty="0" err="1">
                <a:latin typeface="+mn-lt"/>
              </a:rPr>
              <a:t>TimerMax</a:t>
            </a:r>
            <a:r>
              <a:rPr lang="en-US" sz="1600" dirty="0">
                <a:latin typeface="+mn-lt"/>
              </a:rPr>
              <a:t> - (Delay/1.085us)</a:t>
            </a:r>
            <a:br>
              <a:rPr lang="en-US" sz="1600" dirty="0">
                <a:latin typeface="+mn-lt"/>
              </a:rPr>
            </a:br>
            <a:r>
              <a:rPr lang="en-US" sz="1600" dirty="0" err="1">
                <a:latin typeface="+mn-lt"/>
              </a:rPr>
              <a:t>RegValue</a:t>
            </a:r>
            <a:r>
              <a:rPr lang="en-US" sz="1600" dirty="0">
                <a:latin typeface="+mn-lt"/>
              </a:rPr>
              <a:t> = </a:t>
            </a:r>
            <a:r>
              <a:rPr lang="en-US" sz="1600" dirty="0" err="1">
                <a:latin typeface="+mn-lt"/>
              </a:rPr>
              <a:t>TimerMax</a:t>
            </a:r>
            <a:r>
              <a:rPr lang="en-US" sz="1600" dirty="0">
                <a:latin typeface="+mn-lt"/>
              </a:rPr>
              <a:t> - ((Delay/1.085) * 10^6)</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9879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874" y="215757"/>
            <a:ext cx="7458853" cy="462337"/>
          </a:xfrm>
        </p:spPr>
        <p:txBody>
          <a:bodyPr/>
          <a:lstStyle/>
          <a:p>
            <a:r>
              <a:rPr lang="en-US" sz="2000" dirty="0"/>
              <a:t>TIME DELAY FOR VARIOUS 8051 CHIPS</a:t>
            </a:r>
          </a:p>
        </p:txBody>
      </p:sp>
      <p:sp>
        <p:nvSpPr>
          <p:cNvPr id="3" name="Text Placeholder 2"/>
          <p:cNvSpPr>
            <a:spLocks noGrp="1"/>
          </p:cNvSpPr>
          <p:nvPr>
            <p:ph type="body" idx="1"/>
          </p:nvPr>
        </p:nvSpPr>
        <p:spPr>
          <a:xfrm>
            <a:off x="421425" y="942980"/>
            <a:ext cx="8075301" cy="3865325"/>
          </a:xfrm>
        </p:spPr>
        <p:txBody>
          <a:bodyPr/>
          <a:lstStyle/>
          <a:p>
            <a:r>
              <a:rPr lang="en-US" sz="1800" dirty="0"/>
              <a:t>CPU executing an instruction takes a certain number of clock cycles  referred as machine cycles</a:t>
            </a:r>
          </a:p>
          <a:p>
            <a:r>
              <a:rPr lang="en-US" sz="1800" dirty="0"/>
              <a:t> The length of machine cycle depends on the frequency of the crystal oscillator connected to 8051</a:t>
            </a:r>
          </a:p>
          <a:p>
            <a:r>
              <a:rPr lang="en-US" sz="1800" dirty="0">
                <a:solidFill>
                  <a:srgbClr val="FF0000"/>
                </a:solidFill>
              </a:rPr>
              <a:t>In  original 8051, one machine cycle lasts 12 oscillator periods</a:t>
            </a:r>
          </a:p>
          <a:p>
            <a:pPr marL="76200" indent="0">
              <a:buNone/>
            </a:pPr>
            <a:r>
              <a:rPr lang="en-US" sz="1800" dirty="0"/>
              <a:t>Find the period of the machine cycle for 11.0592 MHz crystal </a:t>
            </a:r>
          </a:p>
          <a:p>
            <a:pPr marL="76200" indent="0">
              <a:buNone/>
            </a:pPr>
            <a:r>
              <a:rPr lang="en-US" sz="1800" dirty="0"/>
              <a:t>frequency </a:t>
            </a:r>
          </a:p>
          <a:p>
            <a:pPr marL="76200" indent="0">
              <a:buNone/>
            </a:pPr>
            <a:r>
              <a:rPr lang="en-US" sz="1800" dirty="0"/>
              <a:t>Solution:</a:t>
            </a:r>
          </a:p>
          <a:p>
            <a:r>
              <a:rPr lang="en-US" sz="1800" dirty="0"/>
              <a:t>11.0592/12 = 921.6 kHz;    </a:t>
            </a:r>
          </a:p>
          <a:p>
            <a:r>
              <a:rPr lang="en-US" sz="1800" dirty="0"/>
              <a:t> ONE  machine cycle is 1/921.6 kHz = 1.085μs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120005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573" y="261842"/>
            <a:ext cx="7068300" cy="396300"/>
          </a:xfrm>
        </p:spPr>
        <p:txBody>
          <a:bodyPr/>
          <a:lstStyle/>
          <a:p>
            <a:r>
              <a:rPr lang="en-US" dirty="0">
                <a:solidFill>
                  <a:schemeClr val="tx1"/>
                </a:solidFill>
                <a:latin typeface="+mn-lt"/>
              </a:rPr>
              <a:t>Mode 1 Programming</a:t>
            </a:r>
          </a:p>
        </p:txBody>
      </p:sp>
      <p:sp>
        <p:nvSpPr>
          <p:cNvPr id="3" name="Text Placeholder 2"/>
          <p:cNvSpPr>
            <a:spLocks noGrp="1"/>
          </p:cNvSpPr>
          <p:nvPr>
            <p:ph type="body" idx="1"/>
          </p:nvPr>
        </p:nvSpPr>
        <p:spPr>
          <a:xfrm>
            <a:off x="474348" y="769156"/>
            <a:ext cx="8669651" cy="4374343"/>
          </a:xfrm>
        </p:spPr>
        <p:txBody>
          <a:bodyPr/>
          <a:lstStyle/>
          <a:p>
            <a:pPr marL="76200" indent="0">
              <a:buNone/>
            </a:pPr>
            <a:r>
              <a:rPr lang="en-US" sz="2000" dirty="0">
                <a:latin typeface="+mn-lt"/>
              </a:rPr>
              <a:t>The following are the characteristics and operations of mode1:</a:t>
            </a:r>
          </a:p>
          <a:p>
            <a:pPr marL="76200" indent="0">
              <a:buNone/>
            </a:pPr>
            <a:r>
              <a:rPr lang="en-US" sz="2000" dirty="0">
                <a:latin typeface="+mn-lt"/>
              </a:rPr>
              <a:t>1. It is a 16-bit timer; therefore, it allows value of 0000 to FFFFH to be loaded into the timer’s register TL and TH</a:t>
            </a:r>
          </a:p>
          <a:p>
            <a:pPr marL="76200" indent="0">
              <a:buNone/>
            </a:pPr>
            <a:r>
              <a:rPr lang="en-US" sz="2000" dirty="0">
                <a:latin typeface="+mn-lt"/>
              </a:rPr>
              <a:t>2. After TH and TL are loaded with a 16-bit initial value, the timer must be started</a:t>
            </a:r>
          </a:p>
          <a:p>
            <a:pPr marL="76200" indent="0">
              <a:buNone/>
            </a:pPr>
            <a:r>
              <a:rPr lang="en-US" sz="2000" dirty="0">
                <a:latin typeface="+mn-lt"/>
              </a:rPr>
              <a:t>This is done by SETB TR0 for timer 0 and SETB TR1 for timer 1</a:t>
            </a:r>
          </a:p>
          <a:p>
            <a:pPr marL="76200" indent="0">
              <a:buNone/>
            </a:pPr>
            <a:r>
              <a:rPr lang="en-US" sz="2000" dirty="0">
                <a:latin typeface="+mn-lt"/>
              </a:rPr>
              <a:t>3. After the timer is started, it starts to count up until it reaches its limit of FFFFH</a:t>
            </a:r>
          </a:p>
          <a:p>
            <a:pPr marL="76200" indent="0">
              <a:buNone/>
            </a:pPr>
            <a:endParaRPr lang="en-US" sz="2000"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5" name="Picture 4"/>
          <p:cNvPicPr>
            <a:picLocks noChangeAspect="1"/>
          </p:cNvPicPr>
          <p:nvPr/>
        </p:nvPicPr>
        <p:blipFill>
          <a:blip r:embed="rId2"/>
          <a:stretch>
            <a:fillRect/>
          </a:stretch>
        </p:blipFill>
        <p:spPr>
          <a:xfrm>
            <a:off x="1896266" y="3591017"/>
            <a:ext cx="6164803" cy="1203234"/>
          </a:xfrm>
          <a:prstGeom prst="rect">
            <a:avLst/>
          </a:prstGeom>
        </p:spPr>
      </p:pic>
    </p:spTree>
    <p:extLst>
      <p:ext uri="{BB962C8B-B14F-4D97-AF65-F5344CB8AC3E}">
        <p14:creationId xmlns:p14="http://schemas.microsoft.com/office/powerpoint/2010/main" val="1089768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573" y="261842"/>
            <a:ext cx="7068300" cy="396300"/>
          </a:xfrm>
        </p:spPr>
        <p:txBody>
          <a:bodyPr/>
          <a:lstStyle/>
          <a:p>
            <a:r>
              <a:rPr lang="en-US" dirty="0">
                <a:solidFill>
                  <a:schemeClr val="tx1"/>
                </a:solidFill>
                <a:latin typeface="+mn-lt"/>
              </a:rPr>
              <a:t>Mode 1 Programming</a:t>
            </a:r>
          </a:p>
        </p:txBody>
      </p:sp>
      <p:sp>
        <p:nvSpPr>
          <p:cNvPr id="3" name="Text Placeholder 2"/>
          <p:cNvSpPr>
            <a:spLocks noGrp="1"/>
          </p:cNvSpPr>
          <p:nvPr>
            <p:ph type="body" idx="1"/>
          </p:nvPr>
        </p:nvSpPr>
        <p:spPr>
          <a:xfrm>
            <a:off x="474349" y="616708"/>
            <a:ext cx="8669651" cy="4374343"/>
          </a:xfrm>
        </p:spPr>
        <p:txBody>
          <a:bodyPr/>
          <a:lstStyle/>
          <a:p>
            <a:pPr marL="76200" indent="0">
              <a:buNone/>
            </a:pPr>
            <a:r>
              <a:rPr lang="en-US" sz="2000" dirty="0">
                <a:latin typeface="+mn-lt"/>
              </a:rPr>
              <a:t>3. When it rolls over from FFFFH to 0000, it sets high a flag bit called TF (timer flag)</a:t>
            </a:r>
          </a:p>
          <a:p>
            <a:pPr marL="76200" indent="0">
              <a:buNone/>
            </a:pPr>
            <a:r>
              <a:rPr lang="en-US" sz="2000" dirty="0">
                <a:latin typeface="+mn-lt"/>
              </a:rPr>
              <a:t>– Each timer has its own timer flag: TF0 for </a:t>
            </a:r>
            <a:r>
              <a:rPr lang="da-DK" sz="2000" dirty="0">
                <a:latin typeface="+mn-lt"/>
              </a:rPr>
              <a:t>timer 0, and TF1 for timer 1</a:t>
            </a:r>
          </a:p>
          <a:p>
            <a:pPr marL="76200" indent="0">
              <a:buNone/>
            </a:pPr>
            <a:r>
              <a:rPr lang="en-US" sz="2000" dirty="0">
                <a:latin typeface="+mn-lt"/>
              </a:rPr>
              <a:t>– This timer flag can be monitored</a:t>
            </a:r>
          </a:p>
          <a:p>
            <a:r>
              <a:rPr lang="en-US" sz="2000" dirty="0">
                <a:latin typeface="+mn-lt"/>
              </a:rPr>
              <a:t>When this timer flag is raised, one option would be to stop the timer with the instructions CLR TR0 or CLR TR1, for timer 0 and timer 1, respectively</a:t>
            </a:r>
          </a:p>
          <a:p>
            <a:pPr marL="76200" indent="0">
              <a:buNone/>
            </a:pPr>
            <a:r>
              <a:rPr lang="en-US" sz="2000" dirty="0">
                <a:latin typeface="+mn-lt"/>
              </a:rPr>
              <a:t>4. After the timer reaches its limit and rolls over, in order to repeat the process 􀂃 TH and TL must be reloaded with the original value, and  TF must be reloaded to 0</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5" name="Picture 4"/>
          <p:cNvPicPr>
            <a:picLocks noChangeAspect="1"/>
          </p:cNvPicPr>
          <p:nvPr/>
        </p:nvPicPr>
        <p:blipFill>
          <a:blip r:embed="rId2"/>
          <a:stretch>
            <a:fillRect/>
          </a:stretch>
        </p:blipFill>
        <p:spPr>
          <a:xfrm>
            <a:off x="1896265" y="3591017"/>
            <a:ext cx="6164803" cy="1203234"/>
          </a:xfrm>
          <a:prstGeom prst="rect">
            <a:avLst/>
          </a:prstGeom>
        </p:spPr>
      </p:pic>
    </p:spTree>
    <p:extLst>
      <p:ext uri="{BB962C8B-B14F-4D97-AF65-F5344CB8AC3E}">
        <p14:creationId xmlns:p14="http://schemas.microsoft.com/office/powerpoint/2010/main" val="3662778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2" y="383937"/>
            <a:ext cx="7068300" cy="396300"/>
          </a:xfrm>
        </p:spPr>
        <p:txBody>
          <a:bodyPr/>
          <a:lstStyle/>
          <a:p>
            <a:r>
              <a:rPr lang="en-US" b="1" dirty="0">
                <a:solidFill>
                  <a:srgbClr val="0070C0"/>
                </a:solidFill>
              </a:rPr>
              <a:t>Timer Mode1 </a:t>
            </a:r>
          </a:p>
        </p:txBody>
      </p:sp>
      <p:sp>
        <p:nvSpPr>
          <p:cNvPr id="3" name="Text Placeholder 2"/>
          <p:cNvSpPr>
            <a:spLocks noGrp="1"/>
          </p:cNvSpPr>
          <p:nvPr>
            <p:ph type="body" idx="1"/>
          </p:nvPr>
        </p:nvSpPr>
        <p:spPr>
          <a:xfrm>
            <a:off x="431700" y="742401"/>
            <a:ext cx="8599284" cy="4248650"/>
          </a:xfrm>
        </p:spPr>
        <p:txBody>
          <a:bodyPr/>
          <a:lstStyle/>
          <a:p>
            <a:r>
              <a:rPr lang="en-US" dirty="0"/>
              <a:t>The timer in Mode-1 can be used as a 16-bit timer to generate a wide range of delay</a:t>
            </a:r>
            <a:endParaRPr lang="en-US" dirty="0">
              <a:latin typeface="+mn-lt"/>
            </a:endParaRPr>
          </a:p>
          <a:p>
            <a:r>
              <a:rPr lang="en-US" dirty="0"/>
              <a:t>The timer value for the required delay needs to be loaded into Timer Count registers TH &amp; TL</a:t>
            </a:r>
          </a:p>
          <a:p>
            <a:r>
              <a:rPr lang="en-US" dirty="0">
                <a:latin typeface="+mn-lt"/>
              </a:rPr>
              <a:t>Timer Calculation for 50ms delay</a:t>
            </a:r>
          </a:p>
          <a:p>
            <a:r>
              <a:rPr lang="en-US" dirty="0" err="1">
                <a:latin typeface="+mn-lt"/>
              </a:rPr>
              <a:t>Fosc</a:t>
            </a:r>
            <a:r>
              <a:rPr lang="en-US" dirty="0">
                <a:latin typeface="+mn-lt"/>
              </a:rPr>
              <a:t> = 11.0592Mhz</a:t>
            </a:r>
            <a:br>
              <a:rPr lang="en-US" dirty="0">
                <a:latin typeface="+mn-lt"/>
              </a:rPr>
            </a:br>
            <a:r>
              <a:rPr lang="en-US" dirty="0">
                <a:solidFill>
                  <a:srgbClr val="FF0000"/>
                </a:solidFill>
                <a:latin typeface="+mn-lt"/>
              </a:rPr>
              <a:t>Delay = 50ms</a:t>
            </a:r>
            <a:br>
              <a:rPr lang="en-US" dirty="0">
                <a:latin typeface="+mn-lt"/>
              </a:rPr>
            </a:br>
            <a:r>
              <a:rPr lang="en-US" dirty="0" err="1">
                <a:latin typeface="+mn-lt"/>
              </a:rPr>
              <a:t>RegValue</a:t>
            </a:r>
            <a:r>
              <a:rPr lang="en-US" dirty="0">
                <a:latin typeface="+mn-lt"/>
              </a:rPr>
              <a:t>  = </a:t>
            </a:r>
            <a:r>
              <a:rPr lang="en-US" dirty="0" err="1">
                <a:latin typeface="+mn-lt"/>
              </a:rPr>
              <a:t>TimerMax</a:t>
            </a:r>
            <a:r>
              <a:rPr lang="en-US" dirty="0">
                <a:latin typeface="+mn-lt"/>
              </a:rPr>
              <a:t> - ((Delay/1.085) * 10^6)</a:t>
            </a:r>
          </a:p>
          <a:p>
            <a:r>
              <a:rPr lang="en-US" dirty="0">
                <a:latin typeface="+mn-lt"/>
              </a:rPr>
              <a:t> </a:t>
            </a:r>
            <a:r>
              <a:rPr lang="en-US" dirty="0" err="1">
                <a:latin typeface="+mn-lt"/>
              </a:rPr>
              <a:t>RegValue</a:t>
            </a:r>
            <a:r>
              <a:rPr lang="en-US" dirty="0">
                <a:latin typeface="+mn-lt"/>
              </a:rPr>
              <a:t> = 65536 - (50ms/1.085)*10^6  = 65536 - 46082 = 19453 = 0x4BFD</a:t>
            </a:r>
          </a:p>
          <a:p>
            <a:pPr marL="76200" indent="0">
              <a:buNone/>
            </a:pPr>
            <a:r>
              <a:rPr lang="en-US" dirty="0"/>
              <a:t>Timer starts counting up and once it reaches the max value(0xffff)</a:t>
            </a:r>
            <a:endParaRPr lang="en-US" dirty="0">
              <a:latin typeface="+mn-lt"/>
            </a:endParaRPr>
          </a:p>
          <a:p>
            <a:pPr marL="76200" indent="0">
              <a:buNone/>
            </a:pPr>
            <a:r>
              <a:rPr lang="en-US" dirty="0"/>
              <a:t>it rolls back to zero setting the overflow flag. At this point, the timer values must be reloaded and the overflow flag should also be cleared.</a:t>
            </a:r>
            <a:endParaRPr lang="en-US" dirty="0">
              <a:latin typeface="+mn-lt"/>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538915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234" y="301744"/>
            <a:ext cx="7068300" cy="396300"/>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b="1" dirty="0"/>
              <a:t>Timer Mode 2</a:t>
            </a:r>
          </a:p>
        </p:txBody>
      </p:sp>
      <p:pic>
        <p:nvPicPr>
          <p:cNvPr id="5" name="Picture 4"/>
          <p:cNvPicPr>
            <a:picLocks noChangeAspect="1"/>
          </p:cNvPicPr>
          <p:nvPr/>
        </p:nvPicPr>
        <p:blipFill>
          <a:blip r:embed="rId2"/>
          <a:stretch>
            <a:fillRect/>
          </a:stretch>
        </p:blipFill>
        <p:spPr>
          <a:xfrm>
            <a:off x="339233" y="1223189"/>
            <a:ext cx="4715651" cy="2944338"/>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6" name="Rectangle 5"/>
          <p:cNvSpPr/>
          <p:nvPr/>
        </p:nvSpPr>
        <p:spPr>
          <a:xfrm>
            <a:off x="5368247" y="1038255"/>
            <a:ext cx="3607209" cy="3647152"/>
          </a:xfrm>
          <a:prstGeom prst="rect">
            <a:avLst/>
          </a:prstGeom>
        </p:spPr>
        <p:txBody>
          <a:bodyPr wrap="square">
            <a:spAutoFit/>
          </a:bodyPr>
          <a:lstStyle/>
          <a:p>
            <a:pPr algn="just">
              <a:lnSpc>
                <a:spcPct val="150000"/>
              </a:lnSpc>
            </a:pPr>
            <a:r>
              <a:rPr lang="en-US" dirty="0"/>
              <a:t>The timer in Mode-2 can be used as an 8-bit timer to count from 00 to FFH .</a:t>
            </a:r>
          </a:p>
          <a:p>
            <a:pPr algn="just">
              <a:lnSpc>
                <a:spcPct val="150000"/>
              </a:lnSpc>
            </a:pPr>
            <a:r>
              <a:rPr lang="en-US" dirty="0"/>
              <a:t>The timer value for the required delay needs to be loaded into Timer Count registers TH(which is copied to TL). </a:t>
            </a:r>
          </a:p>
          <a:p>
            <a:pPr algn="just">
              <a:lnSpc>
                <a:spcPct val="150000"/>
              </a:lnSpc>
            </a:pPr>
            <a:r>
              <a:rPr lang="en-US" dirty="0"/>
              <a:t>After loading the values to the register, the timers must be started. </a:t>
            </a:r>
          </a:p>
          <a:p>
            <a:pPr algn="just">
              <a:lnSpc>
                <a:spcPct val="150000"/>
              </a:lnSpc>
            </a:pPr>
            <a:r>
              <a:rPr lang="en-US" dirty="0"/>
              <a:t>Now the Timer starts incrementing TL and once it reaches the max value(0xff), it rolls back to zero setting the overflow flag and reloads the value from TH.</a:t>
            </a:r>
          </a:p>
        </p:txBody>
      </p:sp>
    </p:spTree>
    <p:extLst>
      <p:ext uri="{BB962C8B-B14F-4D97-AF65-F5344CB8AC3E}">
        <p14:creationId xmlns:p14="http://schemas.microsoft.com/office/powerpoint/2010/main" val="88680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5" name="Rectangle 4"/>
          <p:cNvSpPr/>
          <p:nvPr/>
        </p:nvSpPr>
        <p:spPr>
          <a:xfrm>
            <a:off x="498297" y="430597"/>
            <a:ext cx="4238090" cy="1384995"/>
          </a:xfrm>
          <a:prstGeom prst="rect">
            <a:avLst/>
          </a:prstGeom>
        </p:spPr>
        <p:txBody>
          <a:bodyPr wrap="square">
            <a:spAutoFit/>
          </a:bodyPr>
          <a:lstStyle/>
          <a:p>
            <a:r>
              <a:rPr lang="en-US" dirty="0"/>
              <a:t>Timer Calculation for 250µs delay</a:t>
            </a:r>
          </a:p>
          <a:p>
            <a:r>
              <a:rPr lang="en-US" dirty="0" err="1"/>
              <a:t>F</a:t>
            </a:r>
            <a:r>
              <a:rPr lang="en-US" baseline="-25000" dirty="0" err="1"/>
              <a:t>osc</a:t>
            </a:r>
            <a:r>
              <a:rPr lang="en-US" dirty="0"/>
              <a:t> = 11.0592Mhz</a:t>
            </a:r>
          </a:p>
          <a:p>
            <a:r>
              <a:rPr lang="en-US" dirty="0"/>
              <a:t>Delay = 250µs</a:t>
            </a:r>
          </a:p>
          <a:p>
            <a:r>
              <a:rPr lang="en-US" dirty="0" err="1"/>
              <a:t>RegValue</a:t>
            </a:r>
            <a:r>
              <a:rPr lang="en-US" dirty="0"/>
              <a:t> = </a:t>
            </a:r>
            <a:r>
              <a:rPr lang="en-US" dirty="0" err="1"/>
              <a:t>TimerMax</a:t>
            </a:r>
            <a:r>
              <a:rPr lang="en-US" dirty="0"/>
              <a:t>-((Delay/1.085) * 10^6)</a:t>
            </a:r>
          </a:p>
          <a:p>
            <a:r>
              <a:rPr lang="en-US" dirty="0" err="1"/>
              <a:t>RegValue</a:t>
            </a:r>
            <a:r>
              <a:rPr lang="en-US" dirty="0"/>
              <a:t> = 256 - (250µs/1.085)*10^6 = 256 - 230 = 26 = 0x1A</a:t>
            </a:r>
          </a:p>
        </p:txBody>
      </p:sp>
      <p:sp>
        <p:nvSpPr>
          <p:cNvPr id="6" name="Rectangle 5"/>
          <p:cNvSpPr/>
          <p:nvPr/>
        </p:nvSpPr>
        <p:spPr>
          <a:xfrm>
            <a:off x="631860" y="1946506"/>
            <a:ext cx="4572000" cy="2031325"/>
          </a:xfrm>
          <a:prstGeom prst="rect">
            <a:avLst/>
          </a:prstGeom>
        </p:spPr>
        <p:txBody>
          <a:bodyPr>
            <a:spAutoFit/>
          </a:bodyPr>
          <a:lstStyle/>
          <a:p>
            <a:r>
              <a:rPr lang="en-US" dirty="0"/>
              <a:t>#include&lt;reg51.h&gt;</a:t>
            </a:r>
          </a:p>
          <a:p>
            <a:r>
              <a:rPr lang="en-US" dirty="0" err="1"/>
              <a:t>sbit</a:t>
            </a:r>
            <a:r>
              <a:rPr lang="en-US" dirty="0"/>
              <a:t> LED = P0^0;</a:t>
            </a:r>
          </a:p>
          <a:p>
            <a:endParaRPr lang="en-US" dirty="0"/>
          </a:p>
          <a:p>
            <a:r>
              <a:rPr lang="en-US" dirty="0"/>
              <a:t>void timer0_isr() interrupt 1</a:t>
            </a:r>
          </a:p>
          <a:p>
            <a:r>
              <a:rPr lang="en-US" dirty="0"/>
              <a:t>{</a:t>
            </a:r>
          </a:p>
          <a:p>
            <a:r>
              <a:rPr lang="en-US" dirty="0"/>
              <a:t>    LED =! LED;       // Toggle the LED pin,</a:t>
            </a:r>
          </a:p>
          <a:p>
            <a:r>
              <a:rPr lang="en-US" dirty="0"/>
              <a:t>                      //Note Timer value is not reloaded, It is automatically taken care </a:t>
            </a:r>
          </a:p>
          <a:p>
            <a:r>
              <a:rPr lang="en-US" dirty="0"/>
              <a:t>}</a:t>
            </a:r>
          </a:p>
        </p:txBody>
      </p:sp>
      <p:sp>
        <p:nvSpPr>
          <p:cNvPr id="7" name="Rectangle 6"/>
          <p:cNvSpPr/>
          <p:nvPr/>
        </p:nvSpPr>
        <p:spPr>
          <a:xfrm>
            <a:off x="4947007" y="1300175"/>
            <a:ext cx="4022332" cy="2677656"/>
          </a:xfrm>
          <a:prstGeom prst="rect">
            <a:avLst/>
          </a:prstGeom>
        </p:spPr>
        <p:txBody>
          <a:bodyPr wrap="square">
            <a:spAutoFit/>
          </a:bodyPr>
          <a:lstStyle/>
          <a:p>
            <a:r>
              <a:rPr lang="en-US" dirty="0"/>
              <a:t>void main()</a:t>
            </a:r>
          </a:p>
          <a:p>
            <a:r>
              <a:rPr lang="en-US" dirty="0"/>
              <a:t>{</a:t>
            </a:r>
          </a:p>
          <a:p>
            <a:r>
              <a:rPr lang="en-US" dirty="0"/>
              <a:t>    TMOD = 0x02;       //Timer0 mode 2</a:t>
            </a:r>
          </a:p>
          <a:p>
            <a:r>
              <a:rPr lang="en-US" dirty="0"/>
              <a:t>    TH0 = 0X1A;        //Load the timer value</a:t>
            </a:r>
          </a:p>
          <a:p>
            <a:r>
              <a:rPr lang="en-US" dirty="0"/>
              <a:t>    TR0 = 1;           //turn ON Timer zero</a:t>
            </a:r>
          </a:p>
          <a:p>
            <a:r>
              <a:rPr lang="en-US" dirty="0"/>
              <a:t>    ET0 = 1;           //Enable TImer0 Interrupt</a:t>
            </a:r>
          </a:p>
          <a:p>
            <a:r>
              <a:rPr lang="en-US" dirty="0"/>
              <a:t>    EA = 1;            //Enable Global Interrupt bit</a:t>
            </a:r>
          </a:p>
          <a:p>
            <a:r>
              <a:rPr lang="en-US" dirty="0"/>
              <a:t>    while(1)</a:t>
            </a:r>
          </a:p>
          <a:p>
            <a:r>
              <a:rPr lang="en-US" dirty="0"/>
              <a:t>    {</a:t>
            </a:r>
          </a:p>
          <a:p>
            <a:r>
              <a:rPr lang="en-US" dirty="0"/>
              <a:t>        // Do nothing</a:t>
            </a:r>
          </a:p>
          <a:p>
            <a:r>
              <a:rPr lang="en-US" dirty="0"/>
              <a:t>    } </a:t>
            </a:r>
          </a:p>
          <a:p>
            <a:r>
              <a:rPr lang="en-US" dirty="0"/>
              <a:t>}</a:t>
            </a:r>
          </a:p>
        </p:txBody>
      </p:sp>
    </p:spTree>
    <p:extLst>
      <p:ext uri="{BB962C8B-B14F-4D97-AF65-F5344CB8AC3E}">
        <p14:creationId xmlns:p14="http://schemas.microsoft.com/office/powerpoint/2010/main" val="1725073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2" name="Title 1"/>
          <p:cNvSpPr>
            <a:spLocks noGrp="1"/>
          </p:cNvSpPr>
          <p:nvPr>
            <p:ph type="title" idx="4294967295"/>
          </p:nvPr>
        </p:nvSpPr>
        <p:spPr>
          <a:xfrm>
            <a:off x="414819" y="387654"/>
            <a:ext cx="7886700" cy="489807"/>
          </a:xfrm>
        </p:spPr>
        <p:txBody>
          <a:bodyPr>
            <a:noAutofit/>
          </a:bodyPr>
          <a:lstStyle/>
          <a:p>
            <a:br>
              <a:rPr lang="en-US" sz="1800" b="1" dirty="0">
                <a:solidFill>
                  <a:srgbClr val="0070C0"/>
                </a:solidFill>
              </a:rPr>
            </a:br>
            <a:r>
              <a:rPr lang="en-US" sz="2400" b="1" dirty="0">
                <a:solidFill>
                  <a:srgbClr val="0070C0"/>
                </a:solidFill>
              </a:rPr>
              <a:t>Polling Method</a:t>
            </a:r>
            <a:br>
              <a:rPr lang="en-US" sz="1800" b="1" dirty="0">
                <a:solidFill>
                  <a:srgbClr val="0070C0"/>
                </a:solidFill>
              </a:rPr>
            </a:br>
            <a:br>
              <a:rPr lang="en-US" sz="1800" b="1" dirty="0">
                <a:solidFill>
                  <a:srgbClr val="0070C0"/>
                </a:solidFill>
              </a:rPr>
            </a:br>
            <a:endParaRPr lang="en-US" sz="1800" b="1" dirty="0">
              <a:solidFill>
                <a:srgbClr val="0070C0"/>
              </a:solidFill>
            </a:endParaRPr>
          </a:p>
        </p:txBody>
      </p:sp>
      <p:sp>
        <p:nvSpPr>
          <p:cNvPr id="22" name="TextBox 21"/>
          <p:cNvSpPr txBox="1"/>
          <p:nvPr/>
        </p:nvSpPr>
        <p:spPr>
          <a:xfrm>
            <a:off x="4078840" y="2609636"/>
            <a:ext cx="2948684" cy="1602768"/>
          </a:xfrm>
          <a:prstGeom prst="rect">
            <a:avLst/>
          </a:prstGeom>
          <a:noFill/>
        </p:spPr>
        <p:txBody>
          <a:bodyPr wrap="square" rtlCol="0">
            <a:spAutoFit/>
          </a:bodyPr>
          <a:lstStyle/>
          <a:p>
            <a:endParaRPr lang="en-US" dirty="0"/>
          </a:p>
        </p:txBody>
      </p:sp>
      <p:sp>
        <p:nvSpPr>
          <p:cNvPr id="23" name="TextBox 22"/>
          <p:cNvSpPr txBox="1"/>
          <p:nvPr/>
        </p:nvSpPr>
        <p:spPr>
          <a:xfrm>
            <a:off x="791110" y="1319304"/>
            <a:ext cx="3657600" cy="2893100"/>
          </a:xfrm>
          <a:prstGeom prst="rect">
            <a:avLst/>
          </a:prstGeom>
          <a:noFill/>
        </p:spPr>
        <p:txBody>
          <a:bodyPr wrap="square" rtlCol="0">
            <a:spAutoFit/>
          </a:bodyPr>
          <a:lstStyle/>
          <a:p>
            <a:r>
              <a:rPr lang="en-US" dirty="0"/>
              <a:t>#include&lt;reg51.h&gt;</a:t>
            </a:r>
            <a:br>
              <a:rPr lang="en-US" dirty="0"/>
            </a:br>
            <a:r>
              <a:rPr lang="en-US" dirty="0" err="1"/>
              <a:t>sbit</a:t>
            </a:r>
            <a:r>
              <a:rPr lang="en-US" dirty="0"/>
              <a:t> LED = P0^0;</a:t>
            </a:r>
            <a:br>
              <a:rPr lang="en-US" dirty="0"/>
            </a:br>
            <a:br>
              <a:rPr lang="en-US" dirty="0"/>
            </a:br>
            <a:r>
              <a:rPr lang="en-US" dirty="0"/>
              <a:t>void </a:t>
            </a:r>
            <a:r>
              <a:rPr lang="en-US" dirty="0" err="1"/>
              <a:t>timerDelay</a:t>
            </a:r>
            <a:r>
              <a:rPr lang="en-US" dirty="0"/>
              <a:t>()</a:t>
            </a:r>
            <a:br>
              <a:rPr lang="en-US" dirty="0"/>
            </a:br>
            <a:r>
              <a:rPr lang="en-US" dirty="0"/>
              <a:t>{</a:t>
            </a:r>
            <a:br>
              <a:rPr lang="en-US" dirty="0"/>
            </a:br>
            <a:r>
              <a:rPr lang="en-US" dirty="0"/>
              <a:t>    TH0 = 0X4B;        //Load the timer value</a:t>
            </a:r>
            <a:br>
              <a:rPr lang="en-US" dirty="0"/>
            </a:br>
            <a:r>
              <a:rPr lang="en-US" dirty="0"/>
              <a:t>    TL0 = 0XFD;</a:t>
            </a:r>
            <a:br>
              <a:rPr lang="en-US" dirty="0"/>
            </a:br>
            <a:r>
              <a:rPr lang="en-US" dirty="0"/>
              <a:t>    TR0 = 1;           //turn ON Timer zero</a:t>
            </a:r>
            <a:br>
              <a:rPr lang="en-US" dirty="0"/>
            </a:br>
            <a:r>
              <a:rPr lang="en-US" dirty="0"/>
              <a:t>    while(TF0 == 0);   // Wait for Timer Overflow</a:t>
            </a:r>
            <a:br>
              <a:rPr lang="en-US" dirty="0"/>
            </a:br>
            <a:r>
              <a:rPr lang="en-US" dirty="0"/>
              <a:t>    TF0 = 0;           //clear the timer Over flow flag</a:t>
            </a:r>
            <a:br>
              <a:rPr lang="en-US" dirty="0"/>
            </a:br>
            <a:r>
              <a:rPr lang="en-US" dirty="0"/>
              <a:t>    TR0 = 0;</a:t>
            </a:r>
          </a:p>
        </p:txBody>
      </p:sp>
      <p:sp>
        <p:nvSpPr>
          <p:cNvPr id="24" name="TextBox 23"/>
          <p:cNvSpPr txBox="1"/>
          <p:nvPr/>
        </p:nvSpPr>
        <p:spPr>
          <a:xfrm>
            <a:off x="4777482" y="1319304"/>
            <a:ext cx="2958958" cy="2462213"/>
          </a:xfrm>
          <a:prstGeom prst="rect">
            <a:avLst/>
          </a:prstGeom>
          <a:noFill/>
        </p:spPr>
        <p:txBody>
          <a:bodyPr wrap="square" rtlCol="0">
            <a:spAutoFit/>
          </a:bodyPr>
          <a:lstStyle/>
          <a:p>
            <a:r>
              <a:rPr lang="en-US"/>
              <a:t>void main()</a:t>
            </a:r>
          </a:p>
          <a:p>
            <a:r>
              <a:rPr lang="en-US"/>
              <a:t>{</a:t>
            </a:r>
          </a:p>
          <a:p>
            <a:r>
              <a:rPr lang="en-US"/>
              <a:t>    TMOD = 0x01; //Timer0 mode 1 </a:t>
            </a:r>
          </a:p>
          <a:p>
            <a:r>
              <a:rPr lang="en-US"/>
              <a:t>    while(1)</a:t>
            </a:r>
          </a:p>
          <a:p>
            <a:r>
              <a:rPr lang="en-US"/>
              <a:t>    {</a:t>
            </a:r>
          </a:p>
          <a:p>
            <a:r>
              <a:rPr lang="en-US"/>
              <a:t>        LED = 1;</a:t>
            </a:r>
          </a:p>
          <a:p>
            <a:r>
              <a:rPr lang="en-US"/>
              <a:t>        timerDelay();</a:t>
            </a:r>
          </a:p>
          <a:p>
            <a:r>
              <a:rPr lang="en-US"/>
              <a:t>        LED = 0;</a:t>
            </a:r>
          </a:p>
          <a:p>
            <a:r>
              <a:rPr lang="en-US"/>
              <a:t>        timerDelay();</a:t>
            </a:r>
          </a:p>
          <a:p>
            <a:r>
              <a:rPr lang="en-US"/>
              <a:t>    } </a:t>
            </a:r>
          </a:p>
          <a:p>
            <a:r>
              <a:rPr lang="en-US"/>
              <a:t>}</a:t>
            </a:r>
            <a:endParaRPr lang="en-US" dirty="0"/>
          </a:p>
        </p:txBody>
      </p:sp>
    </p:spTree>
    <p:extLst>
      <p:ext uri="{BB962C8B-B14F-4D97-AF65-F5344CB8AC3E}">
        <p14:creationId xmlns:p14="http://schemas.microsoft.com/office/powerpoint/2010/main" val="3425594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73844"/>
            <a:ext cx="7886700" cy="527540"/>
          </a:xfrm>
        </p:spPr>
        <p:txBody>
          <a:bodyPr>
            <a:noAutofit/>
          </a:bodyPr>
          <a:lstStyle/>
          <a:p>
            <a:r>
              <a:rPr lang="en-US" sz="3200" b="1" dirty="0"/>
              <a:t>Interrupt method</a:t>
            </a:r>
          </a:p>
        </p:txBody>
      </p:sp>
      <p:sp>
        <p:nvSpPr>
          <p:cNvPr id="6" name="Content Placeholder 5"/>
          <p:cNvSpPr>
            <a:spLocks noGrp="1"/>
          </p:cNvSpPr>
          <p:nvPr>
            <p:ph idx="1"/>
          </p:nvPr>
        </p:nvSpPr>
        <p:spPr>
          <a:xfrm>
            <a:off x="628650" y="917157"/>
            <a:ext cx="7886700" cy="3850106"/>
          </a:xfrm>
        </p:spPr>
        <p:txBody>
          <a:bodyPr>
            <a:normAutofit lnSpcReduction="10000"/>
          </a:bodyPr>
          <a:lstStyle/>
          <a:p>
            <a:pPr algn="just"/>
            <a:r>
              <a:rPr lang="en-US" dirty="0"/>
              <a:t>The interrupt method makes use of a register called                </a:t>
            </a:r>
            <a:r>
              <a:rPr lang="en-US" dirty="0">
                <a:solidFill>
                  <a:srgbClr val="C00000"/>
                </a:solidFill>
              </a:rPr>
              <a:t>Interrupt Enable (IE) register. </a:t>
            </a:r>
          </a:p>
          <a:p>
            <a:pPr algn="just"/>
            <a:r>
              <a:rPr lang="en-US" dirty="0"/>
              <a:t>An 8051 microcontroller has 6 hardware interrupts. </a:t>
            </a:r>
          </a:p>
          <a:p>
            <a:pPr algn="just"/>
            <a:r>
              <a:rPr lang="en-US" dirty="0"/>
              <a:t>The interrupts refer to a notification, communicated to the controller, by a hardware device or software, on receipt of which controller skips temporarily whatsoever it was doing and responds to the interrupt.</a:t>
            </a:r>
          </a:p>
          <a:p>
            <a:pPr algn="just"/>
            <a:r>
              <a:rPr lang="en-US" dirty="0"/>
              <a:t>The controller starts the execution of an </a:t>
            </a:r>
            <a:r>
              <a:rPr lang="en-US" b="1" dirty="0"/>
              <a:t>Interrupt Service Routine</a:t>
            </a:r>
            <a:r>
              <a:rPr lang="en-US" dirty="0"/>
              <a:t> (ISR) or Interrupt Handler which is a piece of code that tells the processor or controller </a:t>
            </a:r>
            <a:r>
              <a:rPr lang="en-US" b="1" dirty="0"/>
              <a:t>what to do on receipt of an interrupt</a:t>
            </a:r>
            <a:r>
              <a:rPr lang="en-US" dirty="0"/>
              <a:t>. </a:t>
            </a:r>
          </a:p>
          <a:p>
            <a:pPr algn="just"/>
            <a:r>
              <a:rPr lang="en-US" dirty="0"/>
              <a:t>After the execution of ISR, controller returns to whatever it was doing earlier (before the interrupt was received).</a:t>
            </a:r>
          </a:p>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3715415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721314" y="2986223"/>
            <a:ext cx="548688" cy="445047"/>
          </a:xfrm>
          <a:prstGeom prst="rect">
            <a:avLst/>
          </a:prstGeom>
        </p:spPr>
      </p:pic>
      <p:sp>
        <p:nvSpPr>
          <p:cNvPr id="6" name="Rectangle 5"/>
          <p:cNvSpPr/>
          <p:nvPr/>
        </p:nvSpPr>
        <p:spPr>
          <a:xfrm>
            <a:off x="4510355" y="3000054"/>
            <a:ext cx="534256" cy="431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Timer interrupts</a:t>
            </a:r>
          </a:p>
        </p:txBody>
      </p:sp>
      <p:sp>
        <p:nvSpPr>
          <p:cNvPr id="3" name="Text Placeholder 2"/>
          <p:cNvSpPr>
            <a:spLocks noGrp="1"/>
          </p:cNvSpPr>
          <p:nvPr>
            <p:ph type="body" idx="1"/>
          </p:nvPr>
        </p:nvSpPr>
        <p:spPr/>
        <p:txBody>
          <a:bodyPr/>
          <a:lstStyle/>
          <a:p>
            <a:r>
              <a:rPr lang="en-US" sz="2000" dirty="0">
                <a:solidFill>
                  <a:srgbClr val="C00000"/>
                </a:solidFill>
              </a:rPr>
              <a:t>Two interrupts </a:t>
            </a:r>
            <a:r>
              <a:rPr lang="en-US" sz="2000" dirty="0"/>
              <a:t>are set aside for the </a:t>
            </a:r>
            <a:r>
              <a:rPr lang="en-US" sz="2000" dirty="0">
                <a:solidFill>
                  <a:srgbClr val="C00000"/>
                </a:solidFill>
              </a:rPr>
              <a:t>timers:</a:t>
            </a:r>
          </a:p>
          <a:p>
            <a:pPr marL="719138" lvl="1" indent="-457200"/>
            <a:r>
              <a:rPr lang="en-US" dirty="0"/>
              <a:t>one for timer 0 and one for timer 1</a:t>
            </a:r>
          </a:p>
          <a:p>
            <a:pPr marL="719138" lvl="1" indent="-457200"/>
            <a:r>
              <a:rPr lang="en-US" dirty="0"/>
              <a:t>A timer interrupt informs the microcontroller that the corresponding Timer has finished the counting.</a:t>
            </a:r>
          </a:p>
          <a:p>
            <a:pPr marL="533400" lvl="1" indent="0">
              <a:buNone/>
            </a:pPr>
            <a:r>
              <a:rPr lang="en-US" dirty="0">
                <a:solidFill>
                  <a:srgbClr val="FF0000"/>
                </a:solidFill>
              </a:rPr>
              <a:t>				INTERRUPT REGISTER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5" name="Picture 4"/>
          <p:cNvPicPr>
            <a:picLocks noChangeAspect="1"/>
          </p:cNvPicPr>
          <p:nvPr/>
        </p:nvPicPr>
        <p:blipFill>
          <a:blip r:embed="rId3"/>
          <a:stretch>
            <a:fillRect/>
          </a:stretch>
        </p:blipFill>
        <p:spPr>
          <a:xfrm>
            <a:off x="1484217" y="2986224"/>
            <a:ext cx="6011177" cy="445047"/>
          </a:xfrm>
          <a:prstGeom prst="rect">
            <a:avLst/>
          </a:prstGeom>
        </p:spPr>
      </p:pic>
    </p:spTree>
    <p:extLst>
      <p:ext uri="{BB962C8B-B14F-4D97-AF65-F5344CB8AC3E}">
        <p14:creationId xmlns:p14="http://schemas.microsoft.com/office/powerpoint/2010/main" val="3614959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2" name="Title 1"/>
          <p:cNvSpPr>
            <a:spLocks noGrp="1"/>
          </p:cNvSpPr>
          <p:nvPr>
            <p:ph type="title" idx="4294967295"/>
          </p:nvPr>
        </p:nvSpPr>
        <p:spPr>
          <a:xfrm>
            <a:off x="513708" y="513708"/>
            <a:ext cx="7069138" cy="520075"/>
          </a:xfrm>
        </p:spPr>
        <p:txBody>
          <a:bodyPr>
            <a:normAutofit fontScale="90000"/>
          </a:bodyPr>
          <a:lstStyle/>
          <a:p>
            <a:br>
              <a:rPr lang="en-US" sz="2400" b="1" dirty="0">
                <a:solidFill>
                  <a:srgbClr val="0070C0"/>
                </a:solidFill>
              </a:rPr>
            </a:br>
            <a:r>
              <a:rPr lang="en-US" sz="2400" b="1" dirty="0">
                <a:solidFill>
                  <a:srgbClr val="0070C0"/>
                </a:solidFill>
              </a:rPr>
              <a:t>Interrupt Method</a:t>
            </a:r>
            <a:br>
              <a:rPr lang="en-US" sz="2400" b="1" dirty="0">
                <a:solidFill>
                  <a:srgbClr val="0070C0"/>
                </a:solidFill>
              </a:rPr>
            </a:br>
            <a:br>
              <a:rPr lang="en-US" sz="2400" b="1" dirty="0">
                <a:solidFill>
                  <a:srgbClr val="0070C0"/>
                </a:solidFill>
              </a:rPr>
            </a:br>
            <a:endParaRPr lang="en-US" sz="2400" b="1" dirty="0">
              <a:solidFill>
                <a:srgbClr val="0070C0"/>
              </a:solidFill>
            </a:endParaRPr>
          </a:p>
        </p:txBody>
      </p:sp>
      <p:sp>
        <p:nvSpPr>
          <p:cNvPr id="8" name="Rectangle 7"/>
          <p:cNvSpPr/>
          <p:nvPr/>
        </p:nvSpPr>
        <p:spPr>
          <a:xfrm>
            <a:off x="323637" y="1453973"/>
            <a:ext cx="3806573" cy="2246769"/>
          </a:xfrm>
          <a:prstGeom prst="rect">
            <a:avLst/>
          </a:prstGeom>
        </p:spPr>
        <p:txBody>
          <a:bodyPr wrap="square">
            <a:spAutoFit/>
          </a:bodyPr>
          <a:lstStyle/>
          <a:p>
            <a:r>
              <a:rPr lang="en-US" dirty="0"/>
              <a:t>#include  &lt;reg51.h&gt;</a:t>
            </a:r>
          </a:p>
          <a:p>
            <a:endParaRPr lang="en-US" dirty="0"/>
          </a:p>
          <a:p>
            <a:r>
              <a:rPr lang="en-US" dirty="0" err="1"/>
              <a:t>sbit</a:t>
            </a:r>
            <a:r>
              <a:rPr lang="en-US" dirty="0"/>
              <a:t> LED = P0^0;</a:t>
            </a:r>
          </a:p>
          <a:p>
            <a:endParaRPr lang="en-US" dirty="0"/>
          </a:p>
          <a:p>
            <a:r>
              <a:rPr lang="en-US" dirty="0"/>
              <a:t>void timer0_isr() interrupt 1</a:t>
            </a:r>
          </a:p>
          <a:p>
            <a:r>
              <a:rPr lang="en-US" dirty="0"/>
              <a:t>{</a:t>
            </a:r>
          </a:p>
          <a:p>
            <a:r>
              <a:rPr lang="en-US" dirty="0"/>
              <a:t>    TH0 = 0X4B;          //Reload the timer value</a:t>
            </a:r>
          </a:p>
          <a:p>
            <a:r>
              <a:rPr lang="en-US" dirty="0"/>
              <a:t>    TL0 =   0XFD;</a:t>
            </a:r>
          </a:p>
          <a:p>
            <a:r>
              <a:rPr lang="en-US" dirty="0"/>
              <a:t>    LED =  ! LED;        // Toggle the LED pin </a:t>
            </a:r>
          </a:p>
          <a:p>
            <a:r>
              <a:rPr lang="en-US" dirty="0"/>
              <a:t>}</a:t>
            </a:r>
          </a:p>
        </p:txBody>
      </p:sp>
      <p:sp>
        <p:nvSpPr>
          <p:cNvPr id="9" name="Rectangle 8"/>
          <p:cNvSpPr/>
          <p:nvPr/>
        </p:nvSpPr>
        <p:spPr>
          <a:xfrm>
            <a:off x="4392202" y="1453973"/>
            <a:ext cx="4123148" cy="2893100"/>
          </a:xfrm>
          <a:prstGeom prst="rect">
            <a:avLst/>
          </a:prstGeom>
        </p:spPr>
        <p:txBody>
          <a:bodyPr wrap="square">
            <a:spAutoFit/>
          </a:bodyPr>
          <a:lstStyle/>
          <a:p>
            <a:r>
              <a:rPr lang="en-US" dirty="0"/>
              <a:t>void main()</a:t>
            </a:r>
          </a:p>
          <a:p>
            <a:r>
              <a:rPr lang="en-US" dirty="0"/>
              <a:t>{</a:t>
            </a:r>
          </a:p>
          <a:p>
            <a:r>
              <a:rPr lang="en-US" dirty="0"/>
              <a:t>    TMOD = 0x01;       //Timer 0 mode 1 </a:t>
            </a:r>
          </a:p>
          <a:p>
            <a:r>
              <a:rPr lang="en-US" dirty="0"/>
              <a:t>    TH0 = 0X4B;        //Load the timer value</a:t>
            </a:r>
          </a:p>
          <a:p>
            <a:r>
              <a:rPr lang="en-US" dirty="0"/>
              <a:t>    TL0 = 0XFD;</a:t>
            </a:r>
          </a:p>
          <a:p>
            <a:r>
              <a:rPr lang="en-US" dirty="0"/>
              <a:t>    TR0 = 1;           //turn ON Timer zero</a:t>
            </a:r>
          </a:p>
          <a:p>
            <a:r>
              <a:rPr lang="en-US" dirty="0"/>
              <a:t>    ET0 = 1;           //Enable TImer0 Interrupt</a:t>
            </a:r>
          </a:p>
          <a:p>
            <a:r>
              <a:rPr lang="en-US" dirty="0"/>
              <a:t>    EA = 1;            //Enable Global Interrupt bit</a:t>
            </a:r>
          </a:p>
          <a:p>
            <a:r>
              <a:rPr lang="en-US" dirty="0"/>
              <a:t>    while(1)</a:t>
            </a:r>
          </a:p>
          <a:p>
            <a:r>
              <a:rPr lang="en-US" dirty="0"/>
              <a:t>    {</a:t>
            </a:r>
          </a:p>
          <a:p>
            <a:r>
              <a:rPr lang="en-US" dirty="0"/>
              <a:t>        // Do nothing</a:t>
            </a:r>
          </a:p>
          <a:p>
            <a:r>
              <a:rPr lang="en-US" dirty="0"/>
              <a:t>    } </a:t>
            </a:r>
          </a:p>
          <a:p>
            <a:r>
              <a:rPr lang="en-US" dirty="0"/>
              <a:t>}</a:t>
            </a:r>
          </a:p>
        </p:txBody>
      </p:sp>
      <p:pic>
        <p:nvPicPr>
          <p:cNvPr id="3" name="Picture 2"/>
          <p:cNvPicPr>
            <a:picLocks noChangeAspect="1"/>
          </p:cNvPicPr>
          <p:nvPr/>
        </p:nvPicPr>
        <p:blipFill>
          <a:blip r:embed="rId2"/>
          <a:stretch>
            <a:fillRect/>
          </a:stretch>
        </p:blipFill>
        <p:spPr>
          <a:xfrm>
            <a:off x="2121216" y="811259"/>
            <a:ext cx="6011177" cy="445047"/>
          </a:xfrm>
          <a:prstGeom prst="rect">
            <a:avLst/>
          </a:prstGeom>
        </p:spPr>
      </p:pic>
    </p:spTree>
    <p:extLst>
      <p:ext uri="{BB962C8B-B14F-4D97-AF65-F5344CB8AC3E}">
        <p14:creationId xmlns:p14="http://schemas.microsoft.com/office/powerpoint/2010/main" val="2153866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45" y="241398"/>
            <a:ext cx="7068300" cy="396300"/>
          </a:xfrm>
        </p:spPr>
        <p:txBody>
          <a:bodyPr/>
          <a:lstStyle/>
          <a:p>
            <a:br>
              <a:rPr lang="en-US" dirty="0"/>
            </a:br>
            <a:br>
              <a:rPr lang="en-US" dirty="0"/>
            </a:br>
            <a:r>
              <a:rPr lang="en-US" dirty="0"/>
              <a:t>To generate  time delay</a:t>
            </a:r>
          </a:p>
        </p:txBody>
      </p:sp>
      <p:sp>
        <p:nvSpPr>
          <p:cNvPr id="3" name="Text Placeholder 2"/>
          <p:cNvSpPr>
            <a:spLocks noGrp="1"/>
          </p:cNvSpPr>
          <p:nvPr>
            <p:ph type="body" idx="1"/>
          </p:nvPr>
        </p:nvSpPr>
        <p:spPr>
          <a:xfrm>
            <a:off x="538145" y="701769"/>
            <a:ext cx="8189883" cy="4289282"/>
          </a:xfrm>
        </p:spPr>
        <p:txBody>
          <a:bodyPr/>
          <a:lstStyle/>
          <a:p>
            <a:pPr marL="76200" indent="0">
              <a:buNone/>
            </a:pPr>
            <a:r>
              <a:rPr lang="en-US" sz="2000" dirty="0">
                <a:latin typeface="+mn-lt"/>
              </a:rPr>
              <a:t>1. Load the TMOD value register indicating which timer (timer 0 or timer 1) is to be used and which timer mode (0 or 1) is selected</a:t>
            </a:r>
          </a:p>
          <a:p>
            <a:pPr marL="76200" indent="0">
              <a:buNone/>
            </a:pPr>
            <a:r>
              <a:rPr lang="en-US" sz="2000" dirty="0">
                <a:latin typeface="+mn-lt"/>
              </a:rPr>
              <a:t>2. Load registers TL and TH with initial count value</a:t>
            </a:r>
          </a:p>
          <a:p>
            <a:pPr marL="76200" indent="0">
              <a:buNone/>
            </a:pPr>
            <a:r>
              <a:rPr lang="en-US" sz="2000" dirty="0">
                <a:latin typeface="+mn-lt"/>
              </a:rPr>
              <a:t>3. Start the timer</a:t>
            </a:r>
          </a:p>
          <a:p>
            <a:pPr marL="76200" indent="0">
              <a:buNone/>
            </a:pPr>
            <a:r>
              <a:rPr lang="en-US" sz="2000" dirty="0">
                <a:latin typeface="+mn-lt"/>
              </a:rPr>
              <a:t>4. Keep monitoring the timer flag (TF) with the JNB </a:t>
            </a:r>
            <a:r>
              <a:rPr lang="en-US" sz="2000" dirty="0" err="1">
                <a:latin typeface="+mn-lt"/>
              </a:rPr>
              <a:t>TFx,target</a:t>
            </a:r>
            <a:r>
              <a:rPr lang="en-US" sz="2000" dirty="0">
                <a:latin typeface="+mn-lt"/>
              </a:rPr>
              <a:t> instruction to see if it is raised</a:t>
            </a:r>
          </a:p>
          <a:p>
            <a:r>
              <a:rPr lang="en-US" sz="2000" dirty="0">
                <a:latin typeface="+mn-lt"/>
              </a:rPr>
              <a:t>Get out of the loop when TF becomes high</a:t>
            </a:r>
          </a:p>
          <a:p>
            <a:pPr marL="76200" indent="0">
              <a:buNone/>
            </a:pPr>
            <a:r>
              <a:rPr lang="en-US" sz="2000" dirty="0">
                <a:latin typeface="+mn-lt"/>
              </a:rPr>
              <a:t>5. Stop the timer</a:t>
            </a:r>
          </a:p>
          <a:p>
            <a:pPr marL="76200" indent="0">
              <a:buNone/>
            </a:pPr>
            <a:r>
              <a:rPr lang="en-US" sz="2000" dirty="0">
                <a:latin typeface="+mn-lt"/>
              </a:rPr>
              <a:t>6. Clear the TF flag for the next round</a:t>
            </a:r>
          </a:p>
          <a:p>
            <a:pPr marL="76200" indent="0">
              <a:buNone/>
            </a:pPr>
            <a:r>
              <a:rPr lang="en-US" sz="2000" dirty="0">
                <a:latin typeface="+mn-lt"/>
              </a:rPr>
              <a:t>7. Go back to Step 2 to load TH and TL again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402973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989" y="157905"/>
            <a:ext cx="7068300" cy="396300"/>
          </a:xfrm>
        </p:spPr>
        <p:txBody>
          <a:bodyPr/>
          <a:lstStyle/>
          <a:p>
            <a:r>
              <a:rPr lang="en-US" dirty="0">
                <a:latin typeface="+mn-lt"/>
              </a:rPr>
              <a:t>TIME DELAY</a:t>
            </a:r>
          </a:p>
        </p:txBody>
      </p:sp>
      <p:sp>
        <p:nvSpPr>
          <p:cNvPr id="3" name="Text Placeholder 2"/>
          <p:cNvSpPr>
            <a:spLocks noGrp="1"/>
          </p:cNvSpPr>
          <p:nvPr>
            <p:ph type="body" idx="1"/>
          </p:nvPr>
        </p:nvSpPr>
        <p:spPr>
          <a:xfrm>
            <a:off x="472796" y="554205"/>
            <a:ext cx="8291060" cy="4295197"/>
          </a:xfrm>
        </p:spPr>
        <p:txBody>
          <a:bodyPr/>
          <a:lstStyle/>
          <a:p>
            <a:pPr>
              <a:buFont typeface="Wingdings" panose="05000000000000000000" pitchFamily="2" charset="2"/>
              <a:buChar char="§"/>
            </a:pPr>
            <a:r>
              <a:rPr lang="en-US" sz="1800" dirty="0">
                <a:latin typeface="+mn-lt"/>
              </a:rPr>
              <a:t>There are two ways to create a time delay in 8051 C</a:t>
            </a:r>
          </a:p>
          <a:p>
            <a:pPr lvl="1">
              <a:buFont typeface="Wingdings" panose="05000000000000000000" pitchFamily="2" charset="2"/>
              <a:buChar char="§"/>
            </a:pPr>
            <a:r>
              <a:rPr lang="en-US" sz="1800" dirty="0">
                <a:latin typeface="+mn-lt"/>
              </a:rPr>
              <a:t>Using the 8051 timer </a:t>
            </a:r>
          </a:p>
          <a:p>
            <a:pPr lvl="1">
              <a:buFont typeface="Wingdings" panose="05000000000000000000" pitchFamily="2" charset="2"/>
              <a:buChar char="§"/>
            </a:pPr>
            <a:r>
              <a:rPr lang="en-US" sz="1800" dirty="0">
                <a:latin typeface="+mn-lt"/>
              </a:rPr>
              <a:t>Using a simple for loop</a:t>
            </a:r>
          </a:p>
          <a:p>
            <a:pPr>
              <a:buFont typeface="Wingdings" panose="05000000000000000000" pitchFamily="2" charset="2"/>
              <a:buChar char="§"/>
            </a:pPr>
            <a:r>
              <a:rPr lang="en-US" sz="1800" dirty="0">
                <a:latin typeface="+mn-lt"/>
              </a:rPr>
              <a:t>Three factors that can affect the accuracy of the delay</a:t>
            </a:r>
          </a:p>
          <a:p>
            <a:pPr marL="76200" indent="0">
              <a:buNone/>
            </a:pPr>
            <a:r>
              <a:rPr lang="en-US" sz="1800" dirty="0">
                <a:latin typeface="+mn-lt"/>
              </a:rPr>
              <a:t>1. The 8051 design</a:t>
            </a:r>
          </a:p>
          <a:p>
            <a:pPr marL="533400" lvl="1" indent="0">
              <a:buNone/>
            </a:pPr>
            <a:r>
              <a:rPr lang="en-US" sz="1800" dirty="0">
                <a:latin typeface="+mn-lt"/>
              </a:rPr>
              <a:t> The number of machine cycle</a:t>
            </a:r>
          </a:p>
          <a:p>
            <a:pPr marL="533400" lvl="1" indent="0">
              <a:buNone/>
            </a:pPr>
            <a:r>
              <a:rPr lang="en-US" sz="1800" dirty="0">
                <a:latin typeface="+mn-lt"/>
              </a:rPr>
              <a:t> The number of clock periods per machine cycle</a:t>
            </a:r>
          </a:p>
          <a:p>
            <a:pPr marL="76200" indent="0">
              <a:buNone/>
            </a:pPr>
            <a:r>
              <a:rPr lang="en-US" sz="1800" dirty="0">
                <a:latin typeface="+mn-lt"/>
              </a:rPr>
              <a:t> 2.The crystal frequency connected to the X1 – X2 input pins</a:t>
            </a:r>
          </a:p>
          <a:p>
            <a:pPr marL="76200" indent="0">
              <a:buNone/>
            </a:pPr>
            <a:r>
              <a:rPr lang="en-US" sz="1800" dirty="0">
                <a:latin typeface="+mn-lt"/>
              </a:rPr>
              <a:t>3.  Compiler choice</a:t>
            </a:r>
          </a:p>
          <a:p>
            <a:pPr lvl="1"/>
            <a:r>
              <a:rPr lang="en-US" sz="1800" dirty="0">
                <a:latin typeface="+mn-lt"/>
              </a:rPr>
              <a:t> C compiler converts the C statements and functions to Assembly language instructions</a:t>
            </a:r>
          </a:p>
          <a:p>
            <a:pPr lvl="1"/>
            <a:r>
              <a:rPr lang="en-US" sz="1800" dirty="0">
                <a:latin typeface="+mn-lt"/>
              </a:rPr>
              <a:t>Different compilers produce different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615770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58" y="166148"/>
            <a:ext cx="7068300" cy="396300"/>
          </a:xfrm>
        </p:spPr>
        <p:txBody>
          <a:bodyPr/>
          <a:lstStyle/>
          <a:p>
            <a:r>
              <a:rPr lang="en-US" dirty="0">
                <a:solidFill>
                  <a:schemeClr val="tx1"/>
                </a:solidFill>
                <a:latin typeface="+mn-lt"/>
              </a:rPr>
              <a:t>Example</a:t>
            </a:r>
          </a:p>
        </p:txBody>
      </p:sp>
      <p:sp>
        <p:nvSpPr>
          <p:cNvPr id="3" name="Text Placeholder 2"/>
          <p:cNvSpPr>
            <a:spLocks noGrp="1"/>
          </p:cNvSpPr>
          <p:nvPr>
            <p:ph type="body" idx="1"/>
          </p:nvPr>
        </p:nvSpPr>
        <p:spPr>
          <a:xfrm>
            <a:off x="529609" y="562448"/>
            <a:ext cx="8072925" cy="4462062"/>
          </a:xfrm>
        </p:spPr>
        <p:txBody>
          <a:bodyPr/>
          <a:lstStyle/>
          <a:p>
            <a:pPr marL="76200" indent="0">
              <a:buNone/>
            </a:pPr>
            <a:r>
              <a:rPr lang="en-US" sz="1600" dirty="0">
                <a:latin typeface="+mn-lt"/>
              </a:rPr>
              <a:t>In the following program, we create a square wave of 50% duty cycle (with equal portions high and low) on the P1.5 bit. Timer 0 is used to generate the time delay. Analyze the program</a:t>
            </a:r>
          </a:p>
          <a:p>
            <a:pPr marL="76200" indent="0">
              <a:lnSpc>
                <a:spcPct val="100000"/>
              </a:lnSpc>
              <a:spcBef>
                <a:spcPts val="0"/>
              </a:spcBef>
              <a:buNone/>
            </a:pPr>
            <a:r>
              <a:rPr lang="en-US" sz="1600" dirty="0">
                <a:latin typeface="+mn-lt"/>
              </a:rPr>
              <a:t>	</a:t>
            </a:r>
            <a:r>
              <a:rPr lang="en-US" sz="1600" dirty="0">
                <a:solidFill>
                  <a:srgbClr val="00B0F0"/>
                </a:solidFill>
                <a:latin typeface="+mn-lt"/>
              </a:rPr>
              <a:t>MOV TMOD,#01	 ;Timer 0, mode 1(16-bit mode)</a:t>
            </a:r>
          </a:p>
          <a:p>
            <a:pPr marL="76200" indent="0">
              <a:lnSpc>
                <a:spcPct val="100000"/>
              </a:lnSpc>
              <a:spcBef>
                <a:spcPts val="0"/>
              </a:spcBef>
              <a:buNone/>
            </a:pPr>
            <a:r>
              <a:rPr lang="en-US" sz="1600" dirty="0">
                <a:solidFill>
                  <a:srgbClr val="00B0F0"/>
                </a:solidFill>
                <a:latin typeface="+mn-lt"/>
              </a:rPr>
              <a:t>   HERE: MOV TL0,#0F2H 	 ;TL0=F2H, the low byte</a:t>
            </a:r>
          </a:p>
          <a:p>
            <a:pPr marL="76200" indent="0">
              <a:lnSpc>
                <a:spcPct val="100000"/>
              </a:lnSpc>
              <a:spcBef>
                <a:spcPts val="0"/>
              </a:spcBef>
              <a:buNone/>
            </a:pPr>
            <a:r>
              <a:rPr lang="en-US" sz="1600" dirty="0">
                <a:solidFill>
                  <a:srgbClr val="00B0F0"/>
                </a:solidFill>
                <a:latin typeface="+mn-lt"/>
              </a:rPr>
              <a:t>	MOV TH0,#0FFH	 ;TH0=FFH, the high byte</a:t>
            </a:r>
          </a:p>
          <a:p>
            <a:pPr marL="76200" indent="0">
              <a:lnSpc>
                <a:spcPct val="100000"/>
              </a:lnSpc>
              <a:spcBef>
                <a:spcPts val="0"/>
              </a:spcBef>
              <a:buNone/>
            </a:pPr>
            <a:r>
              <a:rPr lang="en-US" sz="1600" dirty="0">
                <a:solidFill>
                  <a:srgbClr val="00B0F0"/>
                </a:solidFill>
                <a:latin typeface="+mn-lt"/>
              </a:rPr>
              <a:t>	CPL P1.5 	 ;toggle P1.5</a:t>
            </a:r>
          </a:p>
          <a:p>
            <a:pPr marL="76200" indent="0">
              <a:lnSpc>
                <a:spcPct val="100000"/>
              </a:lnSpc>
              <a:spcBef>
                <a:spcPts val="0"/>
              </a:spcBef>
              <a:buNone/>
            </a:pPr>
            <a:r>
              <a:rPr lang="en-US" sz="1600" dirty="0">
                <a:solidFill>
                  <a:srgbClr val="00B0F0"/>
                </a:solidFill>
                <a:latin typeface="+mn-lt"/>
              </a:rPr>
              <a:t>	ACALL DELAY</a:t>
            </a:r>
          </a:p>
          <a:p>
            <a:pPr marL="76200" indent="0">
              <a:lnSpc>
                <a:spcPct val="100000"/>
              </a:lnSpc>
              <a:spcBef>
                <a:spcPts val="0"/>
              </a:spcBef>
              <a:buNone/>
            </a:pPr>
            <a:r>
              <a:rPr lang="en-US" sz="1600" dirty="0">
                <a:solidFill>
                  <a:srgbClr val="00B0F0"/>
                </a:solidFill>
                <a:latin typeface="+mn-lt"/>
              </a:rPr>
              <a:t>	SJMP HERE</a:t>
            </a:r>
          </a:p>
          <a:p>
            <a:pPr marL="76200" indent="0">
              <a:lnSpc>
                <a:spcPct val="100000"/>
              </a:lnSpc>
              <a:spcBef>
                <a:spcPts val="0"/>
              </a:spcBef>
              <a:buNone/>
            </a:pPr>
            <a:r>
              <a:rPr lang="en-US" sz="1600" dirty="0">
                <a:solidFill>
                  <a:srgbClr val="00B0F0"/>
                </a:solidFill>
                <a:latin typeface="+mn-lt"/>
              </a:rPr>
              <a:t>DELAY:</a:t>
            </a:r>
          </a:p>
          <a:p>
            <a:pPr marL="76200" indent="0">
              <a:lnSpc>
                <a:spcPct val="100000"/>
              </a:lnSpc>
              <a:spcBef>
                <a:spcPts val="0"/>
              </a:spcBef>
              <a:buNone/>
            </a:pPr>
            <a:r>
              <a:rPr lang="en-US" sz="1600" dirty="0">
                <a:solidFill>
                  <a:srgbClr val="00B0F0"/>
                </a:solidFill>
                <a:latin typeface="+mn-lt"/>
              </a:rPr>
              <a:t>	SETB TR0 	;start the timer 0</a:t>
            </a:r>
          </a:p>
          <a:p>
            <a:pPr marL="76200" indent="0">
              <a:lnSpc>
                <a:spcPct val="100000"/>
              </a:lnSpc>
              <a:spcBef>
                <a:spcPts val="0"/>
              </a:spcBef>
              <a:buNone/>
            </a:pPr>
            <a:r>
              <a:rPr lang="en-US" sz="1600" dirty="0">
                <a:solidFill>
                  <a:srgbClr val="00B0F0"/>
                </a:solidFill>
                <a:latin typeface="+mn-lt"/>
              </a:rPr>
              <a:t>AGAIN: JNB TF0,AGAIN       ;monitor timer flag 0</a:t>
            </a:r>
          </a:p>
          <a:p>
            <a:pPr marL="76200" indent="0">
              <a:lnSpc>
                <a:spcPct val="100000"/>
              </a:lnSpc>
              <a:spcBef>
                <a:spcPts val="0"/>
              </a:spcBef>
              <a:buNone/>
            </a:pPr>
            <a:r>
              <a:rPr lang="en-US" sz="1600" dirty="0">
                <a:solidFill>
                  <a:srgbClr val="00B0F0"/>
                </a:solidFill>
                <a:latin typeface="+mn-lt"/>
              </a:rPr>
              <a:t>			;until it rolls over</a:t>
            </a:r>
          </a:p>
          <a:p>
            <a:pPr marL="76200" indent="0">
              <a:lnSpc>
                <a:spcPct val="100000"/>
              </a:lnSpc>
              <a:spcBef>
                <a:spcPts val="0"/>
              </a:spcBef>
              <a:buNone/>
            </a:pPr>
            <a:r>
              <a:rPr lang="da-DK" sz="1600" dirty="0">
                <a:solidFill>
                  <a:srgbClr val="00B0F0"/>
                </a:solidFill>
                <a:latin typeface="+mn-lt"/>
              </a:rPr>
              <a:t>	CLR TR0 		;stop timer 0</a:t>
            </a:r>
          </a:p>
          <a:p>
            <a:pPr marL="76200" indent="0">
              <a:lnSpc>
                <a:spcPct val="100000"/>
              </a:lnSpc>
              <a:spcBef>
                <a:spcPts val="0"/>
              </a:spcBef>
              <a:buNone/>
            </a:pPr>
            <a:r>
              <a:rPr lang="en-US" sz="1600" dirty="0">
                <a:solidFill>
                  <a:srgbClr val="00B0F0"/>
                </a:solidFill>
                <a:latin typeface="+mn-lt"/>
              </a:rPr>
              <a:t>	CLR TF0 		;clear timer 0 flag</a:t>
            </a:r>
          </a:p>
          <a:p>
            <a:pPr marL="76200" indent="0">
              <a:lnSpc>
                <a:spcPct val="100000"/>
              </a:lnSpc>
              <a:spcBef>
                <a:spcPts val="0"/>
              </a:spcBef>
              <a:buNone/>
            </a:pPr>
            <a:r>
              <a:rPr lang="en-US" sz="1600" dirty="0">
                <a:solidFill>
                  <a:srgbClr val="00B0F0"/>
                </a:solidFill>
                <a:latin typeface="+mn-lt"/>
              </a:rPr>
              <a:t>	RET</a:t>
            </a:r>
          </a:p>
          <a:p>
            <a:pPr marL="76200" indent="0">
              <a:buNone/>
            </a:pPr>
            <a:endParaRPr lang="en-US" sz="1600" dirty="0">
              <a:solidFill>
                <a:srgbClr val="00B0F0"/>
              </a:solidFill>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TextBox 4"/>
          <p:cNvSpPr txBox="1"/>
          <p:nvPr/>
        </p:nvSpPr>
        <p:spPr>
          <a:xfrm>
            <a:off x="6421810" y="1352314"/>
            <a:ext cx="2605231" cy="1815882"/>
          </a:xfrm>
          <a:prstGeom prst="rect">
            <a:avLst/>
          </a:prstGeom>
          <a:noFill/>
        </p:spPr>
        <p:txBody>
          <a:bodyPr wrap="square" rtlCol="0">
            <a:spAutoFit/>
          </a:bodyPr>
          <a:lstStyle/>
          <a:p>
            <a:pPr marL="76200" indent="0">
              <a:buNone/>
            </a:pPr>
            <a:r>
              <a:rPr lang="en-US" dirty="0"/>
              <a:t>In the above program notice the following steps.</a:t>
            </a:r>
          </a:p>
          <a:p>
            <a:pPr marL="76200" indent="0">
              <a:buNone/>
            </a:pPr>
            <a:r>
              <a:rPr lang="en-US" dirty="0"/>
              <a:t>1. TMOD is loaded.</a:t>
            </a:r>
          </a:p>
          <a:p>
            <a:pPr marL="76200" indent="0">
              <a:buNone/>
            </a:pPr>
            <a:r>
              <a:rPr lang="en-US" dirty="0"/>
              <a:t>2. FFF2H is loaded into TH0-TL0.</a:t>
            </a:r>
          </a:p>
          <a:p>
            <a:pPr marL="76200" indent="0">
              <a:buNone/>
            </a:pPr>
            <a:r>
              <a:rPr lang="en-US" dirty="0"/>
              <a:t>3. P1.5 is toggled for the high and low portions of the pulse.</a:t>
            </a:r>
          </a:p>
          <a:p>
            <a:endParaRPr lang="en-US" dirty="0"/>
          </a:p>
        </p:txBody>
      </p:sp>
    </p:spTree>
    <p:extLst>
      <p:ext uri="{BB962C8B-B14F-4D97-AF65-F5344CB8AC3E}">
        <p14:creationId xmlns:p14="http://schemas.microsoft.com/office/powerpoint/2010/main" val="3739381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6758" y="163102"/>
            <a:ext cx="8530125" cy="4827950"/>
          </a:xfrm>
        </p:spPr>
        <p:txBody>
          <a:bodyPr/>
          <a:lstStyle/>
          <a:p>
            <a:pPr marL="76200" indent="0">
              <a:buNone/>
            </a:pPr>
            <a:r>
              <a:rPr lang="en-US" sz="1800" dirty="0">
                <a:latin typeface="+mn-lt"/>
              </a:rPr>
              <a:t>4. </a:t>
            </a:r>
            <a:r>
              <a:rPr lang="en-US" sz="1600" dirty="0">
                <a:latin typeface="+mn-lt"/>
              </a:rPr>
              <a:t>The DELAY subroutine using the timer is called.</a:t>
            </a:r>
          </a:p>
          <a:p>
            <a:pPr marL="76200" indent="0">
              <a:buNone/>
            </a:pPr>
            <a:r>
              <a:rPr lang="en-US" sz="1600" dirty="0">
                <a:latin typeface="+mn-lt"/>
              </a:rPr>
              <a:t>5. In the DELAY subroutine, timer 0 is started by the SETB TR0 instruction.</a:t>
            </a:r>
          </a:p>
          <a:p>
            <a:pPr marL="76200" indent="0">
              <a:buNone/>
            </a:pPr>
            <a:r>
              <a:rPr lang="en-US" sz="1600" dirty="0">
                <a:latin typeface="+mn-lt"/>
              </a:rPr>
              <a:t>6. Timer 0 counts up with the passing of each clock, which is provided by the</a:t>
            </a:r>
          </a:p>
          <a:p>
            <a:pPr marL="76200" indent="0">
              <a:buNone/>
            </a:pPr>
            <a:r>
              <a:rPr lang="en-US" sz="1600" dirty="0">
                <a:latin typeface="+mn-lt"/>
              </a:rPr>
              <a:t>crystal oscillator. As the timer counts up, it goes through the states of FFF3,FFF4, FFF5, FFF6, FFF7, FFF8, FFF9, FFFA, FFFB, and so on until it reaches FFFFH. One more clock rolls it to 0, raising the timer flag (TF0=1).</a:t>
            </a:r>
          </a:p>
          <a:p>
            <a:pPr marL="76200" indent="0">
              <a:buNone/>
            </a:pPr>
            <a:r>
              <a:rPr lang="en-US" sz="1600" dirty="0">
                <a:latin typeface="+mn-lt"/>
              </a:rPr>
              <a:t>At that point, the JNB instruction falls through.</a:t>
            </a:r>
          </a:p>
          <a:p>
            <a:pPr marL="76200" indent="0">
              <a:buNone/>
            </a:pPr>
            <a:endParaRPr lang="en-US" sz="1600" dirty="0">
              <a:latin typeface="+mn-lt"/>
            </a:endParaRPr>
          </a:p>
          <a:p>
            <a:pPr marL="76200" indent="0">
              <a:buNone/>
            </a:pPr>
            <a:endParaRPr lang="en-US" sz="1600" dirty="0">
              <a:latin typeface="+mn-lt"/>
            </a:endParaRPr>
          </a:p>
          <a:p>
            <a:pPr marL="76200" indent="0">
              <a:buNone/>
            </a:pPr>
            <a:endParaRPr lang="en-US" sz="1600" dirty="0">
              <a:latin typeface="+mn-lt"/>
            </a:endParaRPr>
          </a:p>
          <a:p>
            <a:pPr marL="76200" indent="0">
              <a:buNone/>
            </a:pPr>
            <a:r>
              <a:rPr lang="en-US" sz="1600" dirty="0">
                <a:latin typeface="+mn-lt"/>
              </a:rPr>
              <a:t>7. Timer 0 is stopped by the instruction CLR TR0. The DELAY subroutine ends, and the process is repeated.</a:t>
            </a:r>
          </a:p>
          <a:p>
            <a:pPr marL="76200" indent="0">
              <a:buNone/>
            </a:pPr>
            <a:r>
              <a:rPr lang="en-US" sz="1800" dirty="0">
                <a:latin typeface="+mn-lt"/>
              </a:rPr>
              <a:t>Notice that to repeat the process, we must reload the TL and TH registers, and</a:t>
            </a:r>
          </a:p>
          <a:p>
            <a:pPr marL="76200" indent="0">
              <a:buNone/>
            </a:pPr>
            <a:r>
              <a:rPr lang="en-US" sz="1800" dirty="0">
                <a:latin typeface="+mn-lt"/>
              </a:rPr>
              <a:t>start the process is repeated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5" name="Picture 4"/>
          <p:cNvPicPr>
            <a:picLocks noChangeAspect="1"/>
          </p:cNvPicPr>
          <p:nvPr/>
        </p:nvPicPr>
        <p:blipFill>
          <a:blip r:embed="rId2"/>
          <a:stretch>
            <a:fillRect/>
          </a:stretch>
        </p:blipFill>
        <p:spPr>
          <a:xfrm>
            <a:off x="1581194" y="2620786"/>
            <a:ext cx="5765904" cy="859453"/>
          </a:xfrm>
          <a:prstGeom prst="rect">
            <a:avLst/>
          </a:prstGeom>
        </p:spPr>
      </p:pic>
    </p:spTree>
    <p:extLst>
      <p:ext uri="{BB962C8B-B14F-4D97-AF65-F5344CB8AC3E}">
        <p14:creationId xmlns:p14="http://schemas.microsoft.com/office/powerpoint/2010/main" val="3686747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800" b="1" dirty="0"/>
              <a:t>COUNTERS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2438185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2000" dirty="0">
                <a:latin typeface="+mn-lt"/>
              </a:rPr>
              <a:t>Frequency counters.</a:t>
            </a:r>
          </a:p>
          <a:p>
            <a:r>
              <a:rPr lang="en-US" sz="2000" dirty="0">
                <a:latin typeface="+mn-lt"/>
              </a:rPr>
              <a:t>Digital clocks.</a:t>
            </a:r>
          </a:p>
          <a:p>
            <a:r>
              <a:rPr lang="en-US" sz="2000" dirty="0">
                <a:latin typeface="+mn-lt"/>
              </a:rPr>
              <a:t>Analog to digital convertors.</a:t>
            </a:r>
          </a:p>
          <a:p>
            <a:r>
              <a:rPr lang="en-US" sz="2000" dirty="0">
                <a:latin typeface="+mn-lt"/>
              </a:rPr>
              <a:t>With some changes in their design, counters can be used as frequency divider circuits</a:t>
            </a:r>
          </a:p>
          <a:p>
            <a:r>
              <a:rPr lang="en-US" sz="2000" dirty="0">
                <a:latin typeface="+mn-lt"/>
              </a:rPr>
              <a:t>In time measurement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5" name="Title 4"/>
          <p:cNvSpPr>
            <a:spLocks noGrp="1"/>
          </p:cNvSpPr>
          <p:nvPr>
            <p:ph type="title"/>
          </p:nvPr>
        </p:nvSpPr>
        <p:spPr/>
        <p:txBody>
          <a:bodyPr/>
          <a:lstStyle/>
          <a:p>
            <a:r>
              <a:rPr lang="en-US" b="1" dirty="0"/>
              <a:t>Applications of counters</a:t>
            </a:r>
            <a:br>
              <a:rPr lang="en-US" dirty="0"/>
            </a:br>
            <a:endParaRPr lang="en-US" dirty="0"/>
          </a:p>
        </p:txBody>
      </p:sp>
    </p:spTree>
    <p:extLst>
      <p:ext uri="{BB962C8B-B14F-4D97-AF65-F5344CB8AC3E}">
        <p14:creationId xmlns:p14="http://schemas.microsoft.com/office/powerpoint/2010/main" val="450391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875" y="209276"/>
            <a:ext cx="7068300" cy="396300"/>
          </a:xfrm>
        </p:spPr>
        <p:txBody>
          <a:bodyPr/>
          <a:lstStyle/>
          <a:p>
            <a:r>
              <a:rPr lang="en-US" dirty="0"/>
              <a:t>Counters and Timers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graphicFrame>
        <p:nvGraphicFramePr>
          <p:cNvPr id="6" name="Table 5"/>
          <p:cNvGraphicFramePr>
            <a:graphicFrameLocks noGrp="1"/>
          </p:cNvGraphicFramePr>
          <p:nvPr/>
        </p:nvGraphicFramePr>
        <p:xfrm>
          <a:off x="623071" y="807808"/>
          <a:ext cx="7068300" cy="3977887"/>
        </p:xfrm>
        <a:graphic>
          <a:graphicData uri="http://schemas.openxmlformats.org/drawingml/2006/table">
            <a:tbl>
              <a:tblPr/>
              <a:tblGrid>
                <a:gridCol w="3534150">
                  <a:extLst>
                    <a:ext uri="{9D8B030D-6E8A-4147-A177-3AD203B41FA5}">
                      <a16:colId xmlns:a16="http://schemas.microsoft.com/office/drawing/2014/main" val="20000"/>
                    </a:ext>
                  </a:extLst>
                </a:gridCol>
                <a:gridCol w="3534150">
                  <a:extLst>
                    <a:ext uri="{9D8B030D-6E8A-4147-A177-3AD203B41FA5}">
                      <a16:colId xmlns:a16="http://schemas.microsoft.com/office/drawing/2014/main" val="20001"/>
                    </a:ext>
                  </a:extLst>
                </a:gridCol>
              </a:tblGrid>
              <a:tr h="562973">
                <a:tc>
                  <a:txBody>
                    <a:bodyPr/>
                    <a:lstStyle/>
                    <a:p>
                      <a:pPr algn="ctr" fontAlgn="t"/>
                      <a:r>
                        <a:rPr lang="en-US" sz="2400" b="1" dirty="0">
                          <a:effectLst/>
                        </a:rPr>
                        <a:t>Timer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dirty="0">
                          <a:effectLst/>
                        </a:rPr>
                        <a:t>Counter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48178">
                <a:tc>
                  <a:txBody>
                    <a:bodyPr/>
                    <a:lstStyle/>
                    <a:p>
                      <a:pPr fontAlgn="t"/>
                      <a:r>
                        <a:rPr lang="en-US" sz="1800" dirty="0">
                          <a:effectLst/>
                        </a:rPr>
                        <a:t>The register is incremented for every machine cycle.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The register is incremented considering 1 to 0 transition at its corresponding to an external input pin (T0, 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91376">
                <a:tc>
                  <a:txBody>
                    <a:bodyPr/>
                    <a:lstStyle/>
                    <a:p>
                      <a:pPr fontAlgn="t"/>
                      <a:r>
                        <a:rPr lang="en-US" sz="1800" dirty="0">
                          <a:effectLst/>
                        </a:rPr>
                        <a:t>Maximum count rate is 1/12 of the oscillator frequency.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Maximum count rate is 1/24 of the oscillator frequency.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891376">
                <a:tc>
                  <a:txBody>
                    <a:bodyPr/>
                    <a:lstStyle/>
                    <a:p>
                      <a:pPr fontAlgn="t"/>
                      <a:r>
                        <a:rPr lang="en-US" sz="1800" dirty="0">
                          <a:effectLst/>
                        </a:rPr>
                        <a:t>A timer uses the frequency of the internal clock, and generates delay.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A counter uses an external signal to count pulses.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2736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60" y="327144"/>
            <a:ext cx="7068300" cy="396300"/>
          </a:xfrm>
        </p:spPr>
        <p:txBody>
          <a:bodyPr/>
          <a:lstStyle/>
          <a:p>
            <a:r>
              <a:rPr lang="en-US" sz="2800" dirty="0"/>
              <a:t>COUNTER PROGRAMMING</a:t>
            </a:r>
          </a:p>
        </p:txBody>
      </p:sp>
      <p:sp>
        <p:nvSpPr>
          <p:cNvPr id="3" name="Text Placeholder 2"/>
          <p:cNvSpPr>
            <a:spLocks noGrp="1"/>
          </p:cNvSpPr>
          <p:nvPr>
            <p:ph type="body" idx="1"/>
          </p:nvPr>
        </p:nvSpPr>
        <p:spPr>
          <a:xfrm>
            <a:off x="332010" y="723444"/>
            <a:ext cx="8270524" cy="4070807"/>
          </a:xfrm>
        </p:spPr>
        <p:txBody>
          <a:bodyPr/>
          <a:lstStyle/>
          <a:p>
            <a:pPr algn="just"/>
            <a:endParaRPr lang="en-US" dirty="0">
              <a:latin typeface="+mn-lt"/>
            </a:endParaRPr>
          </a:p>
          <a:p>
            <a:pPr algn="just"/>
            <a:r>
              <a:rPr lang="en-US" dirty="0">
                <a:latin typeface="+mn-lt"/>
              </a:rPr>
              <a:t>Timers can also be used as counters counting events happening outside the 8051</a:t>
            </a:r>
          </a:p>
          <a:p>
            <a:pPr algn="just"/>
            <a:endParaRPr lang="en-US" dirty="0">
              <a:latin typeface="+mn-lt"/>
            </a:endParaRPr>
          </a:p>
          <a:p>
            <a:pPr lvl="1" algn="just"/>
            <a:r>
              <a:rPr lang="en-US" dirty="0">
                <a:latin typeface="+mn-lt"/>
              </a:rPr>
              <a:t> When it is used as a counter, it is a pulse  outside of the 8051 that increments the TH, TL registers</a:t>
            </a:r>
          </a:p>
          <a:p>
            <a:pPr lvl="1" algn="just"/>
            <a:r>
              <a:rPr lang="en-US" dirty="0">
                <a:latin typeface="+mn-lt"/>
              </a:rPr>
              <a:t>TMOD and TH, TL registers are the same as for the timer discussed previously</a:t>
            </a:r>
          </a:p>
          <a:p>
            <a:pPr lvl="1" algn="just"/>
            <a:endParaRPr lang="en-US" dirty="0">
              <a:latin typeface="+mn-lt"/>
            </a:endParaRPr>
          </a:p>
          <a:p>
            <a:pPr algn="just"/>
            <a:r>
              <a:rPr lang="en-US" dirty="0">
                <a:latin typeface="+mn-lt"/>
              </a:rPr>
              <a:t> Programming the timer in the last section also applies to programming it as a counter</a:t>
            </a:r>
          </a:p>
          <a:p>
            <a:pPr lvl="1" algn="just"/>
            <a:r>
              <a:rPr lang="en-US" dirty="0">
                <a:latin typeface="+mn-lt"/>
              </a:rPr>
              <a:t>Except the source of the frequency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1561877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20" y="236306"/>
            <a:ext cx="7978863" cy="995994"/>
          </a:xfrm>
        </p:spPr>
        <p:txBody>
          <a:bodyPr/>
          <a:lstStyle/>
          <a:p>
            <a:r>
              <a:rPr lang="en-US" dirty="0">
                <a:latin typeface="+mn-lt"/>
              </a:rPr>
              <a:t>COUNTER PROGRAMMING C/T Bit in TMOD Register</a:t>
            </a:r>
          </a:p>
        </p:txBody>
      </p:sp>
      <p:sp>
        <p:nvSpPr>
          <p:cNvPr id="3" name="Text Placeholder 2"/>
          <p:cNvSpPr>
            <a:spLocks noGrp="1"/>
          </p:cNvSpPr>
          <p:nvPr>
            <p:ph type="body" idx="1"/>
          </p:nvPr>
        </p:nvSpPr>
        <p:spPr>
          <a:xfrm>
            <a:off x="452248" y="1232299"/>
            <a:ext cx="8321882" cy="3758751"/>
          </a:xfrm>
        </p:spPr>
        <p:txBody>
          <a:bodyPr/>
          <a:lstStyle/>
          <a:p>
            <a:r>
              <a:rPr lang="en-US" sz="2000" dirty="0">
                <a:latin typeface="+mn-lt"/>
              </a:rPr>
              <a:t>The C/T bit in the TMOD registers decides the source of the clock for the timer</a:t>
            </a:r>
          </a:p>
          <a:p>
            <a:r>
              <a:rPr lang="en-US" sz="2000" dirty="0">
                <a:latin typeface="+mn-lt"/>
              </a:rPr>
              <a:t> When C/T = 1, the timer is used as a </a:t>
            </a:r>
            <a:r>
              <a:rPr lang="en-US" sz="2000" dirty="0">
                <a:solidFill>
                  <a:srgbClr val="FF0000"/>
                </a:solidFill>
                <a:latin typeface="+mn-lt"/>
              </a:rPr>
              <a:t>counter</a:t>
            </a:r>
            <a:r>
              <a:rPr lang="en-US" sz="2000" dirty="0">
                <a:latin typeface="+mn-lt"/>
              </a:rPr>
              <a:t> and gets its pulses from outside the 8051</a:t>
            </a:r>
          </a:p>
          <a:p>
            <a:r>
              <a:rPr lang="en-US" sz="2000" dirty="0">
                <a:latin typeface="+mn-lt"/>
              </a:rPr>
              <a:t>The counter counts up as pulses are fed from pins 14 and 15, these pins are called T0 (timer0 input) and T1 (timer 1 input)</a:t>
            </a:r>
          </a:p>
          <a:p>
            <a:endParaRPr lang="en-US" sz="2000"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5" name="Picture 4"/>
          <p:cNvPicPr>
            <a:picLocks noChangeAspect="1"/>
          </p:cNvPicPr>
          <p:nvPr/>
        </p:nvPicPr>
        <p:blipFill>
          <a:blip r:embed="rId2"/>
          <a:stretch>
            <a:fillRect/>
          </a:stretch>
        </p:blipFill>
        <p:spPr>
          <a:xfrm>
            <a:off x="1318586" y="3560297"/>
            <a:ext cx="5294478" cy="1583203"/>
          </a:xfrm>
          <a:prstGeom prst="rect">
            <a:avLst/>
          </a:prstGeom>
        </p:spPr>
      </p:pic>
    </p:spTree>
    <p:extLst>
      <p:ext uri="{BB962C8B-B14F-4D97-AF65-F5344CB8AC3E}">
        <p14:creationId xmlns:p14="http://schemas.microsoft.com/office/powerpoint/2010/main" val="338782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4572" y="0"/>
            <a:ext cx="8321882" cy="5384258"/>
          </a:xfrm>
        </p:spPr>
        <p:txBody>
          <a:bodyPr/>
          <a:lstStyle/>
          <a:p>
            <a:pPr marL="76200" indent="0">
              <a:buNone/>
            </a:pPr>
            <a:endParaRPr lang="en-US" sz="1800" dirty="0">
              <a:latin typeface="+mn-lt"/>
            </a:endParaRPr>
          </a:p>
          <a:p>
            <a:pPr marL="76200" indent="0">
              <a:buNone/>
            </a:pPr>
            <a:r>
              <a:rPr lang="en-US" sz="1800" dirty="0">
                <a:latin typeface="+mn-lt"/>
              </a:rPr>
              <a:t>Assuming that clock pulses are fed into pin T1, write a program for counter 1 in mode 2 to count the pulses and display the state of the TL1 count on P2, which connects to 8 LEDs.</a:t>
            </a:r>
          </a:p>
          <a:p>
            <a:pPr marL="76200" indent="0">
              <a:buNone/>
            </a:pPr>
            <a:r>
              <a:rPr lang="en-US" sz="1800" b="1" dirty="0">
                <a:latin typeface="+mn-lt"/>
              </a:rPr>
              <a:t>Solution:</a:t>
            </a:r>
          </a:p>
          <a:p>
            <a:pPr marL="76200" indent="0">
              <a:buNone/>
            </a:pPr>
            <a:r>
              <a:rPr lang="en-US" sz="1800" dirty="0">
                <a:latin typeface="+mn-lt"/>
              </a:rPr>
              <a:t>	MOV TM0D,#01100000B 	 ;counter 1, mode 2,;C/T=1 external pulses</a:t>
            </a:r>
          </a:p>
          <a:p>
            <a:pPr marL="76200" indent="0">
              <a:buNone/>
            </a:pPr>
            <a:r>
              <a:rPr lang="en-US" sz="1800" dirty="0">
                <a:latin typeface="+mn-lt"/>
              </a:rPr>
              <a:t>	MOV TH1,#0 		;clear TH1</a:t>
            </a:r>
          </a:p>
          <a:p>
            <a:pPr marL="76200" indent="0">
              <a:buNone/>
            </a:pPr>
            <a:r>
              <a:rPr lang="en-US" sz="1800" dirty="0">
                <a:latin typeface="+mn-lt"/>
              </a:rPr>
              <a:t>	SETB P3.5 		;make T1 input</a:t>
            </a:r>
          </a:p>
          <a:p>
            <a:pPr marL="76200" indent="0">
              <a:buNone/>
            </a:pPr>
            <a:r>
              <a:rPr lang="en-US" sz="1800" dirty="0">
                <a:latin typeface="+mn-lt"/>
              </a:rPr>
              <a:t>AGAIN: SETB TR1 		;start the counter</a:t>
            </a:r>
          </a:p>
          <a:p>
            <a:pPr marL="76200" indent="0">
              <a:buNone/>
            </a:pPr>
            <a:r>
              <a:rPr lang="en-US" sz="1800" dirty="0">
                <a:latin typeface="+mn-lt"/>
              </a:rPr>
              <a:t>BACK: MOV A,TL1 		;get copy of TL</a:t>
            </a:r>
          </a:p>
          <a:p>
            <a:pPr marL="76200" indent="0">
              <a:buNone/>
            </a:pPr>
            <a:r>
              <a:rPr lang="en-US" sz="1800" dirty="0">
                <a:latin typeface="+mn-lt"/>
              </a:rPr>
              <a:t>	MOV P2,A 		;display it on port 2</a:t>
            </a:r>
          </a:p>
          <a:p>
            <a:pPr marL="76200" indent="0">
              <a:buNone/>
            </a:pPr>
            <a:r>
              <a:rPr lang="en-US" sz="1800" dirty="0">
                <a:latin typeface="+mn-lt"/>
              </a:rPr>
              <a:t>	JNB TF1,BACK 		;keep doing, if TF = 0</a:t>
            </a:r>
          </a:p>
          <a:p>
            <a:pPr marL="76200" indent="0">
              <a:buNone/>
            </a:pPr>
            <a:r>
              <a:rPr lang="en-US" sz="1800" dirty="0">
                <a:latin typeface="+mn-lt"/>
              </a:rPr>
              <a:t>	CLR TR1 		;stop the counter 1</a:t>
            </a:r>
          </a:p>
          <a:p>
            <a:pPr marL="76200" indent="0">
              <a:buNone/>
            </a:pPr>
            <a:r>
              <a:rPr lang="en-US" sz="1800" dirty="0">
                <a:latin typeface="+mn-lt"/>
              </a:rPr>
              <a:t>	CLR TF1		 ;make TF=0</a:t>
            </a:r>
          </a:p>
          <a:p>
            <a:pPr marL="76200" indent="0">
              <a:buNone/>
            </a:pPr>
            <a:r>
              <a:rPr lang="en-US" sz="1800" dirty="0">
                <a:latin typeface="+mn-lt"/>
              </a:rPr>
              <a:t>	SJMP AGAIN 		;keep doing it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7" name="TextBox 6"/>
          <p:cNvSpPr txBox="1"/>
          <p:nvPr/>
        </p:nvSpPr>
        <p:spPr>
          <a:xfrm>
            <a:off x="5577768" y="1916702"/>
            <a:ext cx="2483288" cy="2769989"/>
          </a:xfrm>
          <a:prstGeom prst="rect">
            <a:avLst/>
          </a:prstGeom>
          <a:noFill/>
        </p:spPr>
        <p:txBody>
          <a:bodyPr wrap="square" rtlCol="0">
            <a:spAutoFit/>
          </a:bodyPr>
          <a:lstStyle/>
          <a:p>
            <a:pPr marL="76200" indent="0">
              <a:buNone/>
            </a:pPr>
            <a:r>
              <a:rPr lang="en-US" sz="1600" dirty="0">
                <a:solidFill>
                  <a:srgbClr val="FF0000"/>
                </a:solidFill>
              </a:rPr>
              <a:t>Since ports are set up for output when the 8051 is powered up,</a:t>
            </a:r>
          </a:p>
          <a:p>
            <a:pPr marL="76200" indent="0">
              <a:buNone/>
            </a:pPr>
            <a:r>
              <a:rPr lang="en-US" sz="1600" dirty="0">
                <a:solidFill>
                  <a:srgbClr val="FF0000"/>
                </a:solidFill>
              </a:rPr>
              <a:t>we make P3.5 an input port by making it high.</a:t>
            </a:r>
          </a:p>
          <a:p>
            <a:pPr marL="76200" indent="0">
              <a:buNone/>
            </a:pPr>
            <a:r>
              <a:rPr lang="en-US" sz="1600" dirty="0">
                <a:solidFill>
                  <a:srgbClr val="FF0000"/>
                </a:solidFill>
              </a:rPr>
              <a:t> In other words,</a:t>
            </a:r>
          </a:p>
          <a:p>
            <a:pPr marL="76200" indent="0">
              <a:buNone/>
            </a:pPr>
            <a:r>
              <a:rPr lang="en-US" sz="1600" dirty="0">
                <a:solidFill>
                  <a:srgbClr val="FF0000"/>
                </a:solidFill>
              </a:rPr>
              <a:t>we must configure (set high) the T1 pin (pin P3.5) to allow</a:t>
            </a:r>
          </a:p>
          <a:p>
            <a:pPr marL="76200" indent="0">
              <a:buNone/>
            </a:pPr>
            <a:r>
              <a:rPr lang="en-US" sz="1600" dirty="0">
                <a:solidFill>
                  <a:srgbClr val="FF0000"/>
                </a:solidFill>
              </a:rPr>
              <a:t>pulses to be fed into it.</a:t>
            </a:r>
          </a:p>
          <a:p>
            <a:endParaRPr lang="en-US" dirty="0">
              <a:solidFill>
                <a:srgbClr val="FF0000"/>
              </a:solidFill>
            </a:endParaRPr>
          </a:p>
        </p:txBody>
      </p:sp>
    </p:spTree>
    <p:extLst>
      <p:ext uri="{BB962C8B-B14F-4D97-AF65-F5344CB8AC3E}">
        <p14:creationId xmlns:p14="http://schemas.microsoft.com/office/powerpoint/2010/main" val="90089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30" y="75713"/>
            <a:ext cx="8054754" cy="396300"/>
          </a:xfrm>
        </p:spPr>
        <p:txBody>
          <a:bodyPr/>
          <a:lstStyle/>
          <a:p>
            <a:r>
              <a:rPr lang="en-US" sz="2800" dirty="0">
                <a:latin typeface="+mn-lt"/>
              </a:rPr>
              <a:t>COUNTER PROGRAMMING TCON Register</a:t>
            </a:r>
          </a:p>
        </p:txBody>
      </p:sp>
      <p:sp>
        <p:nvSpPr>
          <p:cNvPr id="3" name="Text Placeholder 2"/>
          <p:cNvSpPr>
            <a:spLocks noGrp="1"/>
          </p:cNvSpPr>
          <p:nvPr>
            <p:ph type="body" idx="1"/>
          </p:nvPr>
        </p:nvSpPr>
        <p:spPr>
          <a:xfrm>
            <a:off x="211784" y="567205"/>
            <a:ext cx="8665099" cy="3935054"/>
          </a:xfrm>
        </p:spPr>
        <p:txBody>
          <a:bodyPr/>
          <a:lstStyle/>
          <a:p>
            <a:r>
              <a:rPr lang="en-US" dirty="0">
                <a:latin typeface="+mn-lt"/>
              </a:rPr>
              <a:t>TCON (timer control) register is an 8-bit register,</a:t>
            </a:r>
            <a:r>
              <a:rPr lang="en-US" dirty="0"/>
              <a:t> </a:t>
            </a:r>
            <a:r>
              <a:rPr lang="en-US" dirty="0">
                <a:latin typeface="+mn-lt"/>
              </a:rPr>
              <a:t>used to control operations of counter and timers in microcontrollers.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5" name="Picture 4"/>
          <p:cNvPicPr>
            <a:picLocks noChangeAspect="1"/>
          </p:cNvPicPr>
          <p:nvPr/>
        </p:nvPicPr>
        <p:blipFill>
          <a:blip r:embed="rId2"/>
          <a:stretch>
            <a:fillRect/>
          </a:stretch>
        </p:blipFill>
        <p:spPr>
          <a:xfrm>
            <a:off x="1051212" y="1673079"/>
            <a:ext cx="6986242" cy="3121172"/>
          </a:xfrm>
          <a:prstGeom prst="rect">
            <a:avLst/>
          </a:prstGeom>
        </p:spPr>
      </p:pic>
    </p:spTree>
    <p:extLst>
      <p:ext uri="{BB962C8B-B14F-4D97-AF65-F5344CB8AC3E}">
        <p14:creationId xmlns:p14="http://schemas.microsoft.com/office/powerpoint/2010/main" val="1855556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30" y="75713"/>
            <a:ext cx="8054754" cy="396300"/>
          </a:xfrm>
        </p:spPr>
        <p:txBody>
          <a:bodyPr/>
          <a:lstStyle/>
          <a:p>
            <a:r>
              <a:rPr lang="en-US" sz="2800" dirty="0">
                <a:latin typeface="+mn-lt"/>
              </a:rPr>
              <a:t>COUNTER PROGRAMMING TCON Register</a:t>
            </a:r>
          </a:p>
        </p:txBody>
      </p:sp>
      <p:sp>
        <p:nvSpPr>
          <p:cNvPr id="3" name="Text Placeholder 2"/>
          <p:cNvSpPr>
            <a:spLocks noGrp="1"/>
          </p:cNvSpPr>
          <p:nvPr>
            <p:ph type="body" idx="1"/>
          </p:nvPr>
        </p:nvSpPr>
        <p:spPr>
          <a:xfrm>
            <a:off x="211784" y="567205"/>
            <a:ext cx="8665099" cy="3935054"/>
          </a:xfrm>
        </p:spPr>
        <p:txBody>
          <a:bodyPr/>
          <a:lstStyle/>
          <a:p>
            <a:r>
              <a:rPr lang="en-US" sz="2000" dirty="0">
                <a:latin typeface="+mn-lt"/>
              </a:rPr>
              <a:t>TCON register is a bit-addressable register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pic>
        <p:nvPicPr>
          <p:cNvPr id="6" name="Picture 5"/>
          <p:cNvPicPr>
            <a:picLocks noChangeAspect="1"/>
          </p:cNvPicPr>
          <p:nvPr/>
        </p:nvPicPr>
        <p:blipFill>
          <a:blip r:embed="rId2"/>
          <a:stretch>
            <a:fillRect/>
          </a:stretch>
        </p:blipFill>
        <p:spPr>
          <a:xfrm>
            <a:off x="775864" y="1032982"/>
            <a:ext cx="5475796" cy="3564469"/>
          </a:xfrm>
          <a:prstGeom prst="rect">
            <a:avLst/>
          </a:prstGeom>
        </p:spPr>
      </p:pic>
    </p:spTree>
    <p:extLst>
      <p:ext uri="{BB962C8B-B14F-4D97-AF65-F5344CB8AC3E}">
        <p14:creationId xmlns:p14="http://schemas.microsoft.com/office/powerpoint/2010/main" val="7823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How to introduce time delay???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798162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30" y="75713"/>
            <a:ext cx="8054754" cy="396300"/>
          </a:xfrm>
        </p:spPr>
        <p:txBody>
          <a:bodyPr/>
          <a:lstStyle/>
          <a:p>
            <a:r>
              <a:rPr lang="en-US" sz="2800" dirty="0">
                <a:latin typeface="+mn-lt"/>
              </a:rPr>
              <a:t>COUNTER PROGRAMMING TCON Register</a:t>
            </a:r>
          </a:p>
        </p:txBody>
      </p:sp>
      <p:sp>
        <p:nvSpPr>
          <p:cNvPr id="3" name="Text Placeholder 2"/>
          <p:cNvSpPr>
            <a:spLocks noGrp="1"/>
          </p:cNvSpPr>
          <p:nvPr>
            <p:ph type="body" idx="1"/>
          </p:nvPr>
        </p:nvSpPr>
        <p:spPr>
          <a:xfrm>
            <a:off x="211784" y="567205"/>
            <a:ext cx="8665099" cy="3935054"/>
          </a:xfrm>
        </p:spPr>
        <p:txBody>
          <a:bodyPr/>
          <a:lstStyle/>
          <a:p>
            <a:r>
              <a:rPr lang="en-US" sz="2000" dirty="0">
                <a:latin typeface="+mn-lt"/>
              </a:rPr>
              <a:t>If GATE = 1, the start and stop of the timer are done externally through pinsP3.2 and P3.3 for timers 0 and 1,respectively</a:t>
            </a:r>
          </a:p>
          <a:p>
            <a:r>
              <a:rPr lang="en-US" sz="2000" dirty="0">
                <a:latin typeface="+mn-lt"/>
              </a:rPr>
              <a:t>This hardware way allows to start or stop the timer externally at any time via a simple switch</a:t>
            </a:r>
          </a:p>
          <a:p>
            <a:endParaRPr lang="en-US" sz="2000"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5" name="Picture 4"/>
          <p:cNvPicPr>
            <a:picLocks noChangeAspect="1"/>
          </p:cNvPicPr>
          <p:nvPr/>
        </p:nvPicPr>
        <p:blipFill>
          <a:blip r:embed="rId2"/>
          <a:stretch>
            <a:fillRect/>
          </a:stretch>
        </p:blipFill>
        <p:spPr>
          <a:xfrm>
            <a:off x="1106445" y="2217133"/>
            <a:ext cx="5657113" cy="2496938"/>
          </a:xfrm>
          <a:prstGeom prst="rect">
            <a:avLst/>
          </a:prstGeom>
        </p:spPr>
      </p:pic>
    </p:spTree>
    <p:extLst>
      <p:ext uri="{BB962C8B-B14F-4D97-AF65-F5344CB8AC3E}">
        <p14:creationId xmlns:p14="http://schemas.microsoft.com/office/powerpoint/2010/main" val="2679983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875" y="558597"/>
            <a:ext cx="7068300" cy="396300"/>
          </a:xfrm>
        </p:spPr>
        <p:txBody>
          <a:bodyPr/>
          <a:lstStyle/>
          <a:p>
            <a:br>
              <a:rPr lang="en-US" sz="1800" dirty="0"/>
            </a:br>
            <a:br>
              <a:rPr lang="en-US" sz="1800" dirty="0"/>
            </a:br>
            <a:br>
              <a:rPr lang="en-US" sz="2000" dirty="0"/>
            </a:br>
            <a:r>
              <a:rPr lang="en-US" sz="2000" dirty="0"/>
              <a:t>    C</a:t>
            </a:r>
            <a:r>
              <a:rPr lang="en-US" sz="1800" dirty="0"/>
              <a:t>OUNTER  PROGRAMMING   </a:t>
            </a:r>
            <a:r>
              <a:rPr lang="en-US" sz="1600" dirty="0"/>
              <a:t>C/T Bit </a:t>
            </a:r>
            <a:r>
              <a:rPr lang="en-US" sz="1600" dirty="0" err="1"/>
              <a:t>inTMOD</a:t>
            </a:r>
            <a:r>
              <a:rPr lang="en-US" sz="1600" dirty="0"/>
              <a:t> Register</a:t>
            </a:r>
            <a:br>
              <a:rPr lang="en-US" sz="1600" dirty="0"/>
            </a:br>
            <a:endParaRPr lang="en-US" dirty="0"/>
          </a:p>
        </p:txBody>
      </p:sp>
      <p:sp>
        <p:nvSpPr>
          <p:cNvPr id="3" name="Text Placeholder 2"/>
          <p:cNvSpPr>
            <a:spLocks noGrp="1"/>
          </p:cNvSpPr>
          <p:nvPr>
            <p:ph type="body" idx="1"/>
          </p:nvPr>
        </p:nvSpPr>
        <p:spPr>
          <a:xfrm>
            <a:off x="226031" y="558597"/>
            <a:ext cx="8846049" cy="4331902"/>
          </a:xfrm>
        </p:spPr>
        <p:txBody>
          <a:bodyPr/>
          <a:lstStyle/>
          <a:p>
            <a:pPr marL="76200" indent="0">
              <a:buNone/>
            </a:pPr>
            <a:r>
              <a:rPr lang="en-US" sz="1600" dirty="0">
                <a:latin typeface="+mn-lt"/>
              </a:rPr>
              <a:t>Assuming that clock pulses are fed into pin T1, write a program for counter 1 in mode 2 to count the pulses and display the state  of the TL1 count on P2, which connects to 8 LEDs.</a:t>
            </a:r>
          </a:p>
          <a:p>
            <a:pPr marL="76200" indent="0">
              <a:buNone/>
            </a:pPr>
            <a:r>
              <a:rPr lang="en-US" sz="1600" dirty="0">
                <a:latin typeface="+mn-lt"/>
              </a:rPr>
              <a:t>MOV   TM0D,#01100000B	 ;counter 1, mode 2,;C/T=1 external pulses </a:t>
            </a:r>
          </a:p>
          <a:p>
            <a:pPr marL="76200" indent="0">
              <a:buNone/>
            </a:pPr>
            <a:r>
              <a:rPr lang="en-US" sz="1600" dirty="0">
                <a:latin typeface="+mn-lt"/>
              </a:rPr>
              <a:t>MOV   TH1,#0 		;clear TH1</a:t>
            </a:r>
          </a:p>
          <a:p>
            <a:pPr marL="76200" indent="0">
              <a:buNone/>
            </a:pPr>
            <a:r>
              <a:rPr lang="en-US" sz="1600" dirty="0">
                <a:latin typeface="+mn-lt"/>
              </a:rPr>
              <a:t>SETB  P3.5		 ;make T1 input</a:t>
            </a:r>
          </a:p>
          <a:p>
            <a:pPr marL="76200" indent="0">
              <a:buNone/>
            </a:pPr>
            <a:r>
              <a:rPr lang="en-US" sz="1600" dirty="0">
                <a:latin typeface="+mn-lt"/>
              </a:rPr>
              <a:t>AGAIN: SETB  TR1	 ;start the counter</a:t>
            </a:r>
          </a:p>
          <a:p>
            <a:pPr marL="76200" indent="0">
              <a:buNone/>
            </a:pPr>
            <a:r>
              <a:rPr lang="en-US" sz="1600" dirty="0">
                <a:latin typeface="+mn-lt"/>
              </a:rPr>
              <a:t>BACK: MOV   A,TL1 	;get copy of TL</a:t>
            </a:r>
          </a:p>
          <a:p>
            <a:pPr marL="76200" indent="0">
              <a:buNone/>
            </a:pPr>
            <a:r>
              <a:rPr lang="en-US" sz="1600" dirty="0">
                <a:latin typeface="+mn-lt"/>
              </a:rPr>
              <a:t>MOV   P2,A 		;display it on port 2</a:t>
            </a:r>
          </a:p>
          <a:p>
            <a:pPr marL="76200" indent="0">
              <a:buNone/>
            </a:pPr>
            <a:r>
              <a:rPr lang="en-US" sz="1600" dirty="0">
                <a:latin typeface="+mn-lt"/>
              </a:rPr>
              <a:t>JNB   TF1,Back		 ;keep doing, if TF = 0</a:t>
            </a:r>
          </a:p>
          <a:p>
            <a:pPr marL="76200" indent="0">
              <a:buNone/>
            </a:pPr>
            <a:r>
              <a:rPr lang="en-US" sz="1600" dirty="0">
                <a:latin typeface="+mn-lt"/>
              </a:rPr>
              <a:t>CLR   TR1		 ;stop the counter 1 </a:t>
            </a:r>
          </a:p>
          <a:p>
            <a:pPr marL="76200" indent="0">
              <a:buNone/>
            </a:pPr>
            <a:r>
              <a:rPr lang="en-US" sz="1600" dirty="0">
                <a:latin typeface="+mn-lt"/>
              </a:rPr>
              <a:t>CLR   TF1		 ;make TF=0</a:t>
            </a:r>
          </a:p>
          <a:p>
            <a:pPr marL="76200" indent="0">
              <a:buNone/>
            </a:pPr>
            <a:r>
              <a:rPr lang="en-US" sz="1600" dirty="0">
                <a:latin typeface="+mn-lt"/>
              </a:rPr>
              <a:t>SJMP  AGAIN 		;keep doing it</a:t>
            </a:r>
          </a:p>
          <a:p>
            <a:pPr marL="76200" indent="0">
              <a:buNone/>
            </a:pPr>
            <a:endParaRPr lang="en-US" sz="1600"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6" name="TextBox 5"/>
          <p:cNvSpPr txBox="1"/>
          <p:nvPr/>
        </p:nvSpPr>
        <p:spPr>
          <a:xfrm>
            <a:off x="6010381" y="2135238"/>
            <a:ext cx="2948683" cy="2246769"/>
          </a:xfrm>
          <a:prstGeom prst="rect">
            <a:avLst/>
          </a:prstGeom>
          <a:noFill/>
        </p:spPr>
        <p:txBody>
          <a:bodyPr wrap="square" rtlCol="0">
            <a:spAutoFit/>
          </a:bodyPr>
          <a:lstStyle/>
          <a:p>
            <a:pPr marL="76200" indent="0">
              <a:buNone/>
            </a:pPr>
            <a:r>
              <a:rPr lang="en-US" dirty="0"/>
              <a:t>Notice in the  program the role of the instruction </a:t>
            </a:r>
            <a:r>
              <a:rPr lang="en-US" dirty="0">
                <a:solidFill>
                  <a:srgbClr val="FF0000"/>
                </a:solidFill>
              </a:rPr>
              <a:t> </a:t>
            </a:r>
            <a:r>
              <a:rPr lang="en-US" dirty="0"/>
              <a:t>. </a:t>
            </a:r>
          </a:p>
          <a:p>
            <a:pPr marL="76200" indent="0">
              <a:buNone/>
            </a:pPr>
            <a:r>
              <a:rPr lang="en-US" dirty="0"/>
              <a:t>Since ports are set up for output when the 8051 is powered up, </a:t>
            </a:r>
          </a:p>
          <a:p>
            <a:pPr marL="76200" indent="0">
              <a:buNone/>
            </a:pPr>
            <a:r>
              <a:rPr lang="en-US" dirty="0"/>
              <a:t>we make P3.5 an input port by making it high.</a:t>
            </a:r>
          </a:p>
          <a:p>
            <a:pPr marL="76200" indent="0">
              <a:buNone/>
            </a:pPr>
            <a:r>
              <a:rPr lang="en-US" dirty="0"/>
              <a:t> In other words, </a:t>
            </a:r>
          </a:p>
          <a:p>
            <a:pPr marL="76200" indent="0">
              <a:buNone/>
            </a:pPr>
            <a:r>
              <a:rPr lang="en-US" dirty="0"/>
              <a:t>we must configure (set high) the T1 pin (pin P3.5) to allow  pulses to be fed into it.</a:t>
            </a:r>
          </a:p>
        </p:txBody>
      </p:sp>
    </p:spTree>
    <p:extLst>
      <p:ext uri="{BB962C8B-B14F-4D97-AF65-F5344CB8AC3E}">
        <p14:creationId xmlns:p14="http://schemas.microsoft.com/office/powerpoint/2010/main" val="307807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086" y="229825"/>
            <a:ext cx="7068300" cy="396300"/>
          </a:xfrm>
        </p:spPr>
        <p:txBody>
          <a:bodyPr/>
          <a:lstStyle/>
          <a:p>
            <a:br>
              <a:rPr lang="en-US" sz="2000" dirty="0"/>
            </a:br>
            <a:r>
              <a:rPr lang="en-US" sz="2000" dirty="0"/>
              <a:t>Time delay calculation </a:t>
            </a:r>
            <a:br>
              <a:rPr lang="en-US" sz="2000" dirty="0"/>
            </a:br>
            <a:endParaRPr lang="en-US" sz="2000" dirty="0"/>
          </a:p>
        </p:txBody>
      </p:sp>
      <p:sp>
        <p:nvSpPr>
          <p:cNvPr id="5" name="Text Placeholder 4"/>
          <p:cNvSpPr>
            <a:spLocks noGrp="1"/>
          </p:cNvSpPr>
          <p:nvPr>
            <p:ph type="body" idx="1"/>
          </p:nvPr>
        </p:nvSpPr>
        <p:spPr>
          <a:xfrm>
            <a:off x="688552" y="427975"/>
            <a:ext cx="8455447" cy="4563076"/>
          </a:xfrm>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Instruction cycle </a:t>
            </a:r>
          </a:p>
          <a:p>
            <a:pPr>
              <a:buFont typeface="Arial" panose="020B0604020202020204" pitchFamily="34" charset="0"/>
              <a:buChar char="•"/>
            </a:pPr>
            <a:r>
              <a:rPr lang="en-US" dirty="0"/>
              <a:t>1 machine cycle = 12 clock pulses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Box 5"/>
          <p:cNvSpPr txBox="1">
            <a:spLocks noRot="1" noChangeAspect="1" noMove="1" noResize="1" noEditPoints="1" noAdjustHandles="1" noChangeArrowheads="1" noChangeShapeType="1" noTextEdit="1"/>
          </p:cNvSpPr>
          <p:nvPr/>
        </p:nvSpPr>
        <p:spPr>
          <a:xfrm>
            <a:off x="1923803" y="3681348"/>
            <a:ext cx="5142016" cy="1349537"/>
          </a:xfrm>
          <a:prstGeom prst="rect">
            <a:avLst/>
          </a:prstGeom>
          <a:blipFill rotWithShape="1">
            <a:blip r:embed="rId2"/>
            <a:stretch>
              <a:fillRect l="-1068" t="-2262" b="-6787"/>
            </a:stretch>
          </a:blipFill>
        </p:spPr>
        <p:txBody>
          <a:bodyPr/>
          <a:lstStyle/>
          <a:p>
            <a:pPr eaLnBrk="1" hangingPunct="1">
              <a:defRPr/>
            </a:pPr>
            <a:r>
              <a:rPr lang="en-US">
                <a:noFill/>
              </a:rPr>
              <a:t> </a:t>
            </a:r>
          </a:p>
        </p:txBody>
      </p:sp>
    </p:spTree>
    <p:extLst>
      <p:ext uri="{BB962C8B-B14F-4D97-AF65-F5344CB8AC3E}">
        <p14:creationId xmlns:p14="http://schemas.microsoft.com/office/powerpoint/2010/main" val="295106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1020" y="316257"/>
            <a:ext cx="8465721" cy="4674793"/>
          </a:xfrm>
        </p:spPr>
        <p:txBody>
          <a:bodyPr/>
          <a:lstStyle/>
          <a:p>
            <a:pPr marL="76200" indent="0" fontAlgn="base">
              <a:buNone/>
            </a:pPr>
            <a:r>
              <a:rPr lang="en-US" b="1" dirty="0">
                <a:latin typeface="+mn-lt"/>
              </a:rPr>
              <a:t>Time Delay Calculations for 8051 Microcontroller</a:t>
            </a:r>
          </a:p>
          <a:p>
            <a:pPr fontAlgn="base"/>
            <a:r>
              <a:rPr lang="en-US" sz="2000" dirty="0">
                <a:latin typeface="+mn-lt"/>
              </a:rPr>
              <a:t>The 8051 microcontroller works with 11.0592 MHz frequency.</a:t>
            </a:r>
          </a:p>
          <a:p>
            <a:pPr fontAlgn="base"/>
            <a:r>
              <a:rPr lang="en-US" sz="2000" dirty="0">
                <a:solidFill>
                  <a:srgbClr val="FF0000"/>
                </a:solidFill>
              </a:rPr>
              <a:t>In original 8051, one machine cycle lasts 12 oscillator periods</a:t>
            </a:r>
          </a:p>
          <a:p>
            <a:pPr fontAlgn="base"/>
            <a:r>
              <a:rPr lang="en-US" sz="2000" dirty="0">
                <a:latin typeface="+mn-lt"/>
              </a:rPr>
              <a:t>Frequency  f </a:t>
            </a:r>
            <a:r>
              <a:rPr lang="en-US" sz="2000" baseline="-25000" dirty="0" err="1">
                <a:latin typeface="+mn-lt"/>
              </a:rPr>
              <a:t>osc</a:t>
            </a:r>
            <a:r>
              <a:rPr lang="en-US" sz="2000" dirty="0">
                <a:latin typeface="+mn-lt"/>
              </a:rPr>
              <a:t>= 11.0592MHz </a:t>
            </a:r>
          </a:p>
          <a:p>
            <a:pPr fontAlgn="base"/>
            <a:r>
              <a:rPr lang="en-US" sz="2000" dirty="0">
                <a:latin typeface="+mn-lt"/>
              </a:rPr>
              <a:t>Time delay for 1 clock pulse  =1/f   =  T = 1/</a:t>
            </a:r>
            <a:r>
              <a:rPr lang="en-US" sz="2000" dirty="0"/>
              <a:t>11.0592 MHz </a:t>
            </a:r>
          </a:p>
          <a:p>
            <a:pPr marL="76200" indent="0" fontAlgn="base">
              <a:buNone/>
            </a:pPr>
            <a:r>
              <a:rPr lang="en-US" sz="2000" dirty="0">
                <a:latin typeface="+mn-lt"/>
              </a:rPr>
              <a:t>                                                    =0.090422 µs (for ‘1’ pulse)</a:t>
            </a:r>
          </a:p>
          <a:p>
            <a:pPr fontAlgn="base"/>
            <a:r>
              <a:rPr lang="en-US" sz="2000" dirty="0"/>
              <a:t>1 Machine cycle = 12 clock pulses </a:t>
            </a:r>
          </a:p>
          <a:p>
            <a:pPr fontAlgn="base"/>
            <a:r>
              <a:rPr lang="en-US" sz="2000" dirty="0">
                <a:latin typeface="+mn-lt"/>
              </a:rPr>
              <a:t>Time delay for 1 machine cycle = </a:t>
            </a:r>
            <a:r>
              <a:rPr lang="en-US" sz="2000" dirty="0"/>
              <a:t>0.090422 µs x 12 </a:t>
            </a:r>
          </a:p>
          <a:p>
            <a:pPr marL="76200" indent="0" fontAlgn="base">
              <a:buNone/>
            </a:pPr>
            <a:r>
              <a:rPr lang="en-US" sz="2000" dirty="0"/>
              <a:t>				      = 1.085069 µs </a:t>
            </a:r>
          </a:p>
          <a:p>
            <a:pPr fontAlgn="base"/>
            <a:endParaRPr lang="en-US" sz="2000" dirty="0"/>
          </a:p>
          <a:p>
            <a:pPr fontAlgn="base"/>
            <a:endParaRPr lang="en-US" sz="2000" dirty="0">
              <a:latin typeface="+mn-lt"/>
            </a:endParaRPr>
          </a:p>
          <a:p>
            <a:pPr fontAlgn="base"/>
            <a:endParaRPr lang="en-US" sz="2000" dirty="0"/>
          </a:p>
          <a:p>
            <a:pPr marL="76200" indent="0" fontAlgn="base">
              <a:buNone/>
            </a:pPr>
            <a:endParaRPr lang="en-US" sz="2000" dirty="0">
              <a:latin typeface="+mn-lt"/>
            </a:endParaRPr>
          </a:p>
          <a:p>
            <a:pPr fontAlgn="base"/>
            <a:endParaRPr lang="en-US" sz="2000" dirty="0">
              <a:latin typeface="+mn-lt"/>
            </a:endParaRPr>
          </a:p>
          <a:p>
            <a:pPr fontAlgn="base"/>
            <a:endParaRPr lang="en-US" sz="2000" dirty="0">
              <a:latin typeface="+mn-lt"/>
            </a:endParaRPr>
          </a:p>
          <a:p>
            <a:pPr marL="762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6010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814" y="198046"/>
            <a:ext cx="7068300" cy="652558"/>
          </a:xfrm>
        </p:spPr>
        <p:txBody>
          <a:bodyPr/>
          <a:lstStyle/>
          <a:p>
            <a:r>
              <a:rPr lang="en-US" sz="1800" dirty="0"/>
              <a:t>TIME DELAY FOR VARIOUS  8051 CHIPS </a:t>
            </a:r>
          </a:p>
        </p:txBody>
      </p:sp>
      <p:sp>
        <p:nvSpPr>
          <p:cNvPr id="3" name="Text Placeholder 2"/>
          <p:cNvSpPr>
            <a:spLocks noGrp="1"/>
          </p:cNvSpPr>
          <p:nvPr>
            <p:ph type="body" idx="1"/>
          </p:nvPr>
        </p:nvSpPr>
        <p:spPr>
          <a:xfrm>
            <a:off x="336125" y="850604"/>
            <a:ext cx="8223083" cy="4140448"/>
          </a:xfrm>
        </p:spPr>
        <p:txBody>
          <a:bodyPr/>
          <a:lstStyle/>
          <a:p>
            <a:pPr marL="76200" indent="0">
              <a:buNone/>
            </a:pPr>
            <a:r>
              <a:rPr lang="en-US" sz="1800" dirty="0"/>
              <a:t>For 8051 system of 11.0592 MHz, find how long it takes to execute  each instruction.</a:t>
            </a:r>
          </a:p>
          <a:p>
            <a:pPr marL="76200" indent="0">
              <a:buNone/>
            </a:pPr>
            <a:r>
              <a:rPr lang="en-US" sz="1800" dirty="0"/>
              <a:t>(</a:t>
            </a:r>
            <a:r>
              <a:rPr lang="en-US" sz="1400" dirty="0"/>
              <a:t>a) MOV R3,#55 (b) DEC R3 (c) DJNZ R2 target (d) LJMP (e) SJMP (f) NOP (g) MUL AB</a:t>
            </a:r>
          </a:p>
          <a:p>
            <a:pPr marL="76200" indent="0">
              <a:buNone/>
            </a:pPr>
            <a:r>
              <a:rPr lang="en-US" sz="1400" dirty="0"/>
              <a:t>Solution:</a:t>
            </a:r>
          </a:p>
          <a:p>
            <a:pPr marL="76200" indent="0">
              <a:buNone/>
            </a:pPr>
            <a:r>
              <a:rPr lang="en-US" sz="1400" dirty="0">
                <a:solidFill>
                  <a:srgbClr val="FF0000"/>
                </a:solidFill>
              </a:rPr>
              <a:t>Machine cycles   		Time to execute</a:t>
            </a:r>
          </a:p>
          <a:p>
            <a:pPr marL="76200" indent="0">
              <a:buNone/>
            </a:pPr>
            <a:r>
              <a:rPr lang="en-US" sz="1400" dirty="0"/>
              <a:t>(a) 1 	1x1.085</a:t>
            </a:r>
            <a:r>
              <a:rPr lang="el-GR" sz="1400" dirty="0"/>
              <a:t>μ</a:t>
            </a:r>
            <a:r>
              <a:rPr lang="en-US" sz="1400" dirty="0"/>
              <a:t>s	＝ 1.085</a:t>
            </a:r>
            <a:r>
              <a:rPr lang="el-GR" sz="1400" dirty="0"/>
              <a:t>μ</a:t>
            </a:r>
            <a:r>
              <a:rPr lang="en-US" sz="1400" dirty="0"/>
              <a:t>s</a:t>
            </a:r>
          </a:p>
          <a:p>
            <a:pPr marL="76200" indent="0">
              <a:buNone/>
            </a:pPr>
            <a:r>
              <a:rPr lang="en-US" sz="1400" dirty="0"/>
              <a:t>(b) 1 	1x1.085</a:t>
            </a:r>
            <a:r>
              <a:rPr lang="el-GR" sz="1400" dirty="0"/>
              <a:t>μ</a:t>
            </a:r>
            <a:r>
              <a:rPr lang="en-US" sz="1400" dirty="0"/>
              <a:t>s 	＝ 1.085</a:t>
            </a:r>
            <a:r>
              <a:rPr lang="el-GR" sz="1400" dirty="0"/>
              <a:t>μ</a:t>
            </a:r>
            <a:r>
              <a:rPr lang="en-US" sz="1400" dirty="0"/>
              <a:t>s</a:t>
            </a:r>
          </a:p>
          <a:p>
            <a:pPr marL="76200" indent="0">
              <a:buNone/>
            </a:pPr>
            <a:r>
              <a:rPr lang="en-US" sz="1400" dirty="0"/>
              <a:t>(c) 2	 2x1.085</a:t>
            </a:r>
            <a:r>
              <a:rPr lang="el-GR" sz="1400" dirty="0"/>
              <a:t>μ</a:t>
            </a:r>
            <a:r>
              <a:rPr lang="en-US" sz="1400" dirty="0"/>
              <a:t>s 	＝ 2.17</a:t>
            </a:r>
            <a:r>
              <a:rPr lang="el-GR" sz="1400" dirty="0"/>
              <a:t>μ</a:t>
            </a:r>
            <a:r>
              <a:rPr lang="en-US" sz="1400" dirty="0"/>
              <a:t>s</a:t>
            </a:r>
          </a:p>
          <a:p>
            <a:pPr marL="76200" indent="0">
              <a:buNone/>
            </a:pPr>
            <a:r>
              <a:rPr lang="en-US" sz="1400" dirty="0"/>
              <a:t>(d) 2 	2x1.085</a:t>
            </a:r>
            <a:r>
              <a:rPr lang="el-GR" sz="1400" dirty="0"/>
              <a:t>μ</a:t>
            </a:r>
            <a:r>
              <a:rPr lang="en-US" sz="1400" dirty="0"/>
              <a:t>s 	＝ 2.17</a:t>
            </a:r>
            <a:r>
              <a:rPr lang="el-GR" sz="1400" dirty="0"/>
              <a:t>μ</a:t>
            </a:r>
            <a:r>
              <a:rPr lang="en-US" sz="1400" dirty="0"/>
              <a:t>s</a:t>
            </a:r>
          </a:p>
          <a:p>
            <a:pPr marL="76200" indent="0">
              <a:buNone/>
            </a:pPr>
            <a:r>
              <a:rPr lang="en-US" sz="1400" dirty="0"/>
              <a:t>(e) 2 	2x1.085</a:t>
            </a:r>
            <a:r>
              <a:rPr lang="el-GR" sz="1400" dirty="0"/>
              <a:t>μ</a:t>
            </a:r>
            <a:r>
              <a:rPr lang="en-US" sz="1400" dirty="0"/>
              <a:t>s 	＝ 2.17</a:t>
            </a:r>
            <a:r>
              <a:rPr lang="el-GR" sz="1400" dirty="0"/>
              <a:t>μ</a:t>
            </a:r>
            <a:r>
              <a:rPr lang="en-US" sz="1400" dirty="0"/>
              <a:t>s</a:t>
            </a:r>
          </a:p>
          <a:p>
            <a:pPr marL="76200" indent="0">
              <a:buNone/>
            </a:pPr>
            <a:r>
              <a:rPr lang="en-US" sz="1400" dirty="0"/>
              <a:t>(f) 1 	1x1.085</a:t>
            </a:r>
            <a:r>
              <a:rPr lang="el-GR" sz="1400" dirty="0"/>
              <a:t>μ</a:t>
            </a:r>
            <a:r>
              <a:rPr lang="en-US" sz="1400" dirty="0"/>
              <a:t>s 	＝ 1.085</a:t>
            </a:r>
            <a:r>
              <a:rPr lang="el-GR" sz="1400" dirty="0"/>
              <a:t>μ</a:t>
            </a:r>
            <a:r>
              <a:rPr lang="en-US" sz="1400" dirty="0"/>
              <a:t>s</a:t>
            </a:r>
          </a:p>
          <a:p>
            <a:pPr marL="76200" indent="0">
              <a:buNone/>
            </a:pPr>
            <a:r>
              <a:rPr lang="en-US" sz="1400" dirty="0"/>
              <a:t>(g) 4 	4x1.085</a:t>
            </a:r>
            <a:r>
              <a:rPr lang="el-GR" sz="1400" dirty="0"/>
              <a:t>μ</a:t>
            </a:r>
            <a:r>
              <a:rPr lang="en-US" sz="1400" dirty="0"/>
              <a:t>s 	＝ 4.34</a:t>
            </a:r>
            <a:r>
              <a:rPr lang="el-GR" sz="1400" dirty="0"/>
              <a:t>μ</a:t>
            </a:r>
            <a:r>
              <a:rPr lang="en-US" sz="1400" dirty="0"/>
              <a: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47670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31" y="272474"/>
            <a:ext cx="7978534" cy="396300"/>
          </a:xfrm>
        </p:spPr>
        <p:txBody>
          <a:bodyPr/>
          <a:lstStyle/>
          <a:p>
            <a:r>
              <a:rPr lang="en-US" sz="2400" dirty="0">
                <a:solidFill>
                  <a:srgbClr val="FF0000"/>
                </a:solidFill>
              </a:rPr>
              <a:t>Delay Calculation</a:t>
            </a:r>
          </a:p>
        </p:txBody>
      </p:sp>
      <p:sp>
        <p:nvSpPr>
          <p:cNvPr id="3" name="Text Placeholder 2"/>
          <p:cNvSpPr>
            <a:spLocks noGrp="1"/>
          </p:cNvSpPr>
          <p:nvPr>
            <p:ph type="body" idx="1"/>
          </p:nvPr>
        </p:nvSpPr>
        <p:spPr>
          <a:xfrm>
            <a:off x="251064" y="614733"/>
            <a:ext cx="8253679" cy="4036759"/>
          </a:xfrm>
        </p:spPr>
        <p:txBody>
          <a:bodyPr/>
          <a:lstStyle/>
          <a:p>
            <a:pPr marL="76200" indent="0">
              <a:buNone/>
            </a:pPr>
            <a:r>
              <a:rPr lang="en-US" sz="1800" dirty="0">
                <a:latin typeface="Calibri" panose="020F0502020204030204" pitchFamily="34" charset="0"/>
              </a:rPr>
              <a:t>Find the size of the delay in following program, if the crystal frequency is 11.0592MHz.</a:t>
            </a:r>
          </a:p>
          <a:p>
            <a:pPr marL="76200" indent="0">
              <a:buNone/>
            </a:pPr>
            <a:r>
              <a:rPr lang="en-US" sz="1800" dirty="0">
                <a:latin typeface="Calibri" panose="020F0502020204030204" pitchFamily="34" charset="0"/>
              </a:rPr>
              <a:t>	</a:t>
            </a:r>
          </a:p>
          <a:p>
            <a:pPr marL="76200" indent="0">
              <a:buNone/>
            </a:pPr>
            <a:r>
              <a:rPr lang="en-US" sz="1800" dirty="0">
                <a:latin typeface="Calibri" panose="020F0502020204030204" pitchFamily="34" charset="0"/>
              </a:rPr>
              <a:t>	MOV  A,#55H</a:t>
            </a:r>
          </a:p>
          <a:p>
            <a:pPr marL="76200" indent="0">
              <a:buNone/>
            </a:pPr>
            <a:r>
              <a:rPr lang="en-US" sz="1800" dirty="0">
                <a:latin typeface="Calibri" panose="020F0502020204030204" pitchFamily="34" charset="0"/>
              </a:rPr>
              <a:t>AGAIN: MOV  P1,A</a:t>
            </a:r>
          </a:p>
          <a:p>
            <a:pPr marL="76200" indent="0">
              <a:buNone/>
            </a:pPr>
            <a:r>
              <a:rPr lang="en-US" sz="1800" dirty="0">
                <a:latin typeface="Calibri" panose="020F0502020204030204" pitchFamily="34" charset="0"/>
              </a:rPr>
              <a:t>	ACALL DELAY</a:t>
            </a:r>
          </a:p>
          <a:p>
            <a:pPr marL="76200" indent="0">
              <a:buNone/>
            </a:pPr>
            <a:r>
              <a:rPr lang="en-US" sz="1800" dirty="0">
                <a:latin typeface="Calibri" panose="020F0502020204030204" pitchFamily="34" charset="0"/>
              </a:rPr>
              <a:t>	CPL  A</a:t>
            </a:r>
          </a:p>
          <a:p>
            <a:pPr marL="76200" indent="0">
              <a:buNone/>
            </a:pPr>
            <a:r>
              <a:rPr lang="en-US" sz="1800" dirty="0">
                <a:latin typeface="Calibri" panose="020F0502020204030204" pitchFamily="34" charset="0"/>
              </a:rPr>
              <a:t>	SJMP AGAIN</a:t>
            </a:r>
          </a:p>
          <a:p>
            <a:pPr marL="76200" indent="0">
              <a:buNone/>
            </a:pPr>
            <a:r>
              <a:rPr lang="en-US" sz="1800" dirty="0">
                <a:latin typeface="Calibri" panose="020F0502020204030204" pitchFamily="34" charset="0"/>
              </a:rPr>
              <a:t>;---time delay-------</a:t>
            </a:r>
          </a:p>
          <a:p>
            <a:pPr marL="76200" indent="0">
              <a:buNone/>
            </a:pPr>
            <a:r>
              <a:rPr lang="en-US" sz="1800" dirty="0">
                <a:latin typeface="Calibri" panose="020F0502020204030204" pitchFamily="34" charset="0"/>
              </a:rPr>
              <a:t>DELAY: MOV  R3,#200</a:t>
            </a:r>
          </a:p>
          <a:p>
            <a:pPr marL="76200" indent="0">
              <a:buNone/>
            </a:pPr>
            <a:r>
              <a:rPr lang="en-US" sz="1800" dirty="0">
                <a:latin typeface="Calibri" panose="020F0502020204030204" pitchFamily="34" charset="0"/>
              </a:rPr>
              <a:t>HERE:  DJNZ R3,HERE</a:t>
            </a:r>
          </a:p>
          <a:p>
            <a:pPr marL="76200" indent="0">
              <a:buNone/>
            </a:pPr>
            <a:r>
              <a:rPr lang="en-US" sz="1800" dirty="0">
                <a:latin typeface="Calibri" panose="020F0502020204030204" pitchFamily="34" charset="0"/>
              </a:rPr>
              <a:t>	RET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TextBox 4"/>
          <p:cNvSpPr txBox="1"/>
          <p:nvPr/>
        </p:nvSpPr>
        <p:spPr>
          <a:xfrm>
            <a:off x="3915672" y="2853324"/>
            <a:ext cx="4686068" cy="1569660"/>
          </a:xfrm>
          <a:prstGeom prst="rect">
            <a:avLst/>
          </a:prstGeom>
          <a:noFill/>
        </p:spPr>
        <p:txBody>
          <a:bodyPr wrap="square" rtlCol="0">
            <a:spAutoFit/>
          </a:bodyPr>
          <a:lstStyle/>
          <a:p>
            <a:r>
              <a:rPr lang="en-US" sz="1600" dirty="0">
                <a:solidFill>
                  <a:srgbClr val="FF0000"/>
                </a:solidFill>
              </a:rPr>
              <a:t>Solution:</a:t>
            </a:r>
          </a:p>
          <a:p>
            <a:r>
              <a:rPr lang="en-US" sz="1600" dirty="0"/>
              <a:t>			Machine cycle</a:t>
            </a:r>
          </a:p>
          <a:p>
            <a:r>
              <a:rPr lang="en-US" sz="1600" dirty="0"/>
              <a:t>DELAY: MOV  R3,#200	    1</a:t>
            </a:r>
          </a:p>
          <a:p>
            <a:r>
              <a:rPr lang="en-US" sz="1600" dirty="0"/>
              <a:t>HERE:  DJNZ R3,HERE 	    2</a:t>
            </a:r>
          </a:p>
          <a:p>
            <a:r>
              <a:rPr lang="en-US" sz="1600" dirty="0"/>
              <a:t>             RET                                2</a:t>
            </a:r>
          </a:p>
          <a:p>
            <a:r>
              <a:rPr lang="en-US" sz="1600" dirty="0"/>
              <a:t>Therefore, [(200x2)+1+2]x1.085μs ＝ 436.255μs.</a:t>
            </a:r>
          </a:p>
        </p:txBody>
      </p:sp>
      <p:sp>
        <p:nvSpPr>
          <p:cNvPr id="7" name="TextBox 6"/>
          <p:cNvSpPr txBox="1"/>
          <p:nvPr/>
        </p:nvSpPr>
        <p:spPr>
          <a:xfrm>
            <a:off x="3838353" y="1254642"/>
            <a:ext cx="4666389" cy="1097713"/>
          </a:xfrm>
          <a:prstGeom prst="rect">
            <a:avLst/>
          </a:prstGeom>
          <a:noFill/>
        </p:spPr>
        <p:txBody>
          <a:bodyPr wrap="square" rtlCol="0">
            <a:spAutoFit/>
          </a:bodyPr>
          <a:lstStyle/>
          <a:p>
            <a:r>
              <a:rPr lang="en-US" sz="1600" dirty="0"/>
              <a:t>A simple way to short jump to itself in order to keep the microcontroller busy</a:t>
            </a:r>
          </a:p>
          <a:p>
            <a:r>
              <a:rPr lang="en-US" sz="1600" dirty="0"/>
              <a:t>	HERE: SJMP HERE</a:t>
            </a:r>
          </a:p>
          <a:p>
            <a:r>
              <a:rPr lang="en-US" sz="1600" dirty="0"/>
              <a:t>We can use the following : SJMP $</a:t>
            </a:r>
          </a:p>
        </p:txBody>
      </p:sp>
    </p:spTree>
    <p:extLst>
      <p:ext uri="{BB962C8B-B14F-4D97-AF65-F5344CB8AC3E}">
        <p14:creationId xmlns:p14="http://schemas.microsoft.com/office/powerpoint/2010/main" val="2456989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3430</TotalTime>
  <Words>4387</Words>
  <Application>Microsoft Office PowerPoint</Application>
  <PresentationFormat>On-screen Show (16:9)</PresentationFormat>
  <Paragraphs>471</Paragraphs>
  <Slides>51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Calibri</vt:lpstr>
      <vt:lpstr>Calibri Light</vt:lpstr>
      <vt:lpstr>Wingdings</vt:lpstr>
      <vt:lpstr>Arial</vt:lpstr>
      <vt:lpstr>Cambria Math</vt:lpstr>
      <vt:lpstr>Office Theme</vt:lpstr>
      <vt:lpstr>20XC32 Microcontrollers and Embedded programming</vt:lpstr>
      <vt:lpstr>8051 Timers and Counters </vt:lpstr>
      <vt:lpstr>TIME DELAY FOR VARIOUS 8051 CHIPS</vt:lpstr>
      <vt:lpstr>TIME DELAY</vt:lpstr>
      <vt:lpstr>PowerPoint Presentation</vt:lpstr>
      <vt:lpstr> Time delay calculation  </vt:lpstr>
      <vt:lpstr>PowerPoint Presentation</vt:lpstr>
      <vt:lpstr>TIME DELAY FOR VARIOUS  8051 CHIPS </vt:lpstr>
      <vt:lpstr>Delay Calculation</vt:lpstr>
      <vt:lpstr>TIME DELAY (contd)</vt:lpstr>
      <vt:lpstr>PowerPoint Presentation</vt:lpstr>
      <vt:lpstr>TIME DELAY (contd)</vt:lpstr>
      <vt:lpstr>TIMERS</vt:lpstr>
      <vt:lpstr>PROGRAMMING TIMERS</vt:lpstr>
      <vt:lpstr>PROGRAMMING TIMERS - Timer 0 &amp; 1 Registers</vt:lpstr>
      <vt:lpstr>Registers in Timer</vt:lpstr>
      <vt:lpstr>Timer Basics </vt:lpstr>
      <vt:lpstr>PROGRAMMING TIMERS –TMOD Register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TCON Register</vt:lpstr>
      <vt:lpstr>TMOD Register   --GATE</vt:lpstr>
      <vt:lpstr>PowerPoint Presentation</vt:lpstr>
      <vt:lpstr>Timer Calculation</vt:lpstr>
      <vt:lpstr>Mode 1 Programming</vt:lpstr>
      <vt:lpstr>Mode 1 Programming</vt:lpstr>
      <vt:lpstr>Timer Mode1 </vt:lpstr>
      <vt:lpstr>          Timer Mode 2</vt:lpstr>
      <vt:lpstr>PowerPoint Presentation</vt:lpstr>
      <vt:lpstr> Polling Method  </vt:lpstr>
      <vt:lpstr>Interrupt method</vt:lpstr>
      <vt:lpstr>Timer interrupts</vt:lpstr>
      <vt:lpstr> Interrupt Method  </vt:lpstr>
      <vt:lpstr>  To generate  time delay</vt:lpstr>
      <vt:lpstr>Example</vt:lpstr>
      <vt:lpstr>PowerPoint Presentation</vt:lpstr>
      <vt:lpstr>COUNTERS</vt:lpstr>
      <vt:lpstr>Applications of counters </vt:lpstr>
      <vt:lpstr>Counters and Timers</vt:lpstr>
      <vt:lpstr>COUNTER PROGRAMMING</vt:lpstr>
      <vt:lpstr>COUNTER PROGRAMMING C/T Bit in TMOD Register</vt:lpstr>
      <vt:lpstr>PowerPoint Presentation</vt:lpstr>
      <vt:lpstr>COUNTER PROGRAMMING TCON Register</vt:lpstr>
      <vt:lpstr>COUNTER PROGRAMMING TCON Register</vt:lpstr>
      <vt:lpstr>COUNTER PROGRAMMING TCON Register</vt:lpstr>
      <vt:lpstr>       COUNTER  PROGRAMMING   C/T Bit inTMOD Register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Suganthi</dc:creator>
  <cp:lastModifiedBy>Vishal</cp:lastModifiedBy>
  <cp:revision>119</cp:revision>
  <dcterms:modified xsi:type="dcterms:W3CDTF">2022-11-02T12:39:27Z</dcterms:modified>
</cp:coreProperties>
</file>