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256" r:id="rId2"/>
    <p:sldId id="361" r:id="rId3"/>
    <p:sldId id="365" r:id="rId4"/>
    <p:sldId id="366" r:id="rId5"/>
    <p:sldId id="382" r:id="rId6"/>
    <p:sldId id="381" r:id="rId7"/>
    <p:sldId id="384" r:id="rId8"/>
    <p:sldId id="385" r:id="rId9"/>
    <p:sldId id="386" r:id="rId10"/>
    <p:sldId id="340" r:id="rId11"/>
    <p:sldId id="369" r:id="rId12"/>
    <p:sldId id="344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56" r:id="rId23"/>
    <p:sldId id="357" r:id="rId24"/>
    <p:sldId id="358" r:id="rId25"/>
    <p:sldId id="359" r:id="rId26"/>
    <p:sldId id="360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259" r:id="rId35"/>
    <p:sldId id="261" r:id="rId36"/>
    <p:sldId id="296" r:id="rId37"/>
    <p:sldId id="307" r:id="rId38"/>
    <p:sldId id="297" r:id="rId39"/>
    <p:sldId id="298" r:id="rId40"/>
    <p:sldId id="299" r:id="rId41"/>
    <p:sldId id="300" r:id="rId42"/>
    <p:sldId id="301" r:id="rId43"/>
    <p:sldId id="302" r:id="rId44"/>
    <p:sldId id="308" r:id="rId45"/>
    <p:sldId id="305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37" r:id="rId55"/>
    <p:sldId id="339" r:id="rId5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Inter-Regular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0961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5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3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6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91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150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76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7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48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13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785850" y="-7061200"/>
            <a:ext cx="27573288" cy="15511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1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785850" y="-7061200"/>
            <a:ext cx="27573288" cy="15511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7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785850" y="-7061200"/>
            <a:ext cx="27573288" cy="15511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0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785850" y="-7061200"/>
            <a:ext cx="27573288" cy="15511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3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785850" y="-7061200"/>
            <a:ext cx="27573288" cy="15511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4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441"/>
            <a:ext cx="8223250" cy="1075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7841F-9623-4D4E-9C6E-0A4B6D988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9D177-8E67-45D5-BB69-633625C82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873488" y="1004903"/>
            <a:ext cx="7243096" cy="33205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rgbClr val="92D050"/>
                </a:solidFill>
              </a:rPr>
              <a:t>20XC32 Microcontrollers and </a:t>
            </a:r>
            <a:r>
              <a:rPr lang="en-US" sz="5400" dirty="0">
                <a:solidFill>
                  <a:srgbClr val="92D050"/>
                </a:solidFill>
              </a:rPr>
              <a:t>E</a:t>
            </a:r>
            <a:r>
              <a:rPr lang="en-US" sz="5400" dirty="0" smtClean="0">
                <a:solidFill>
                  <a:srgbClr val="92D050"/>
                </a:solidFill>
              </a:rPr>
              <a:t>mbedded programming</a:t>
            </a:r>
            <a:endParaRPr sz="5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75" y="122574"/>
            <a:ext cx="7068300" cy="396300"/>
          </a:xfrm>
        </p:spPr>
        <p:txBody>
          <a:bodyPr/>
          <a:lstStyle/>
          <a:p>
            <a:r>
              <a:rPr lang="en-US" dirty="0" smtClean="0"/>
              <a:t>IO Ports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15" y="623206"/>
            <a:ext cx="5409790" cy="427537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port is usually a set of eight pins </a:t>
            </a:r>
            <a:endParaRPr lang="en-US" sz="20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Termed as IO </a:t>
            </a:r>
            <a:r>
              <a:rPr lang="en-US" sz="2000" dirty="0">
                <a:latin typeface="+mn-lt"/>
              </a:rPr>
              <a:t>because we can configure them either input or output. </a:t>
            </a:r>
            <a:endParaRPr lang="en-US" sz="20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8051 </a:t>
            </a:r>
            <a:r>
              <a:rPr lang="en-US" sz="2000" dirty="0">
                <a:latin typeface="+mn-lt"/>
              </a:rPr>
              <a:t>have four GPIO ports, and each port have eight pins, while each pin may have one or more </a:t>
            </a:r>
            <a:r>
              <a:rPr lang="en-US" sz="2000" dirty="0" smtClean="0">
                <a:latin typeface="+mn-lt"/>
              </a:rPr>
              <a:t>functions.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32 pins are used as input/output pins to connect the microcontroller with the peripheral devices.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Each of PORT is 8-bit, which can be configured as either input or output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16" y="568981"/>
            <a:ext cx="3365284" cy="40785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555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 smtClean="0"/>
              <a:t>IO PROGRAMMING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four 8-bit I/O ports P0, P1, P2 and </a:t>
            </a:r>
            <a:r>
              <a:rPr lang="en-US" sz="2000" dirty="0" smtClean="0">
                <a:latin typeface="+mn-lt"/>
              </a:rPr>
              <a:t>P3 </a:t>
            </a:r>
            <a:r>
              <a:rPr lang="en-US" sz="2000" dirty="0">
                <a:latin typeface="+mn-lt"/>
              </a:rPr>
              <a:t>each uses 8 pins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All </a:t>
            </a:r>
            <a:r>
              <a:rPr lang="en-US" sz="2000" dirty="0">
                <a:latin typeface="+mn-lt"/>
              </a:rPr>
              <a:t>the ports upon RESET are </a:t>
            </a:r>
            <a:r>
              <a:rPr lang="en-US" sz="2000" dirty="0" smtClean="0">
                <a:latin typeface="+mn-lt"/>
              </a:rPr>
              <a:t>configured </a:t>
            </a:r>
            <a:r>
              <a:rPr lang="en-US" sz="2000" dirty="0">
                <a:latin typeface="+mn-lt"/>
              </a:rPr>
              <a:t>as input, ready to be used </a:t>
            </a:r>
            <a:r>
              <a:rPr lang="en-US" sz="2000" dirty="0" smtClean="0">
                <a:latin typeface="+mn-lt"/>
              </a:rPr>
              <a:t>as </a:t>
            </a:r>
            <a:r>
              <a:rPr lang="en-US" sz="2000" dirty="0">
                <a:latin typeface="+mn-lt"/>
              </a:rPr>
              <a:t>input ports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When </a:t>
            </a:r>
            <a:r>
              <a:rPr lang="en-US" sz="2000" dirty="0">
                <a:latin typeface="+mn-lt"/>
              </a:rPr>
              <a:t>the first 0 is written to a port, it </a:t>
            </a:r>
            <a:r>
              <a:rPr lang="en-US" sz="2000" dirty="0" smtClean="0">
                <a:latin typeface="+mn-lt"/>
              </a:rPr>
              <a:t>becomes </a:t>
            </a:r>
            <a:r>
              <a:rPr lang="en-US" sz="2000" dirty="0">
                <a:latin typeface="+mn-lt"/>
              </a:rPr>
              <a:t>an output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reconfigure it as an input, </a:t>
            </a: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1 must </a:t>
            </a:r>
            <a:r>
              <a:rPr lang="en-US" sz="2000" dirty="0" smtClean="0">
                <a:latin typeface="+mn-lt"/>
              </a:rPr>
              <a:t>be sent </a:t>
            </a:r>
            <a:r>
              <a:rPr lang="en-US" sz="2000" dirty="0">
                <a:latin typeface="+mn-lt"/>
              </a:rPr>
              <a:t>to the </a:t>
            </a:r>
            <a:r>
              <a:rPr lang="en-US" sz="2000" dirty="0" smtClean="0">
                <a:latin typeface="+mn-lt"/>
              </a:rPr>
              <a:t>port pins</a:t>
            </a:r>
            <a:endParaRPr lang="en-US" sz="2000" dirty="0">
              <a:latin typeface="+mn-lt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use any of these ports as an input port, it </a:t>
            </a:r>
            <a:r>
              <a:rPr lang="en-US" sz="2000" dirty="0" smtClean="0">
                <a:latin typeface="+mn-lt"/>
              </a:rPr>
              <a:t>must </a:t>
            </a:r>
            <a:r>
              <a:rPr lang="en-US" sz="2000" dirty="0">
                <a:latin typeface="+mn-lt"/>
              </a:rPr>
              <a:t>be programmed</a:t>
            </a:r>
            <a:endParaRPr sz="20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576911" y="55334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sz="105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xfrm>
            <a:off x="431835" y="127431"/>
            <a:ext cx="7068300" cy="396300"/>
          </a:xfrm>
        </p:spPr>
        <p:txBody>
          <a:bodyPr/>
          <a:lstStyle/>
          <a:p>
            <a:r>
              <a:rPr lang="en-US" sz="2800" b="1" dirty="0"/>
              <a:t>PORT </a:t>
            </a:r>
            <a:r>
              <a:rPr lang="en-US" sz="2800" b="1" dirty="0" smtClean="0"/>
              <a:t>0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1767" y="731740"/>
            <a:ext cx="3969348" cy="315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Port 1 is a general purpose input/output port which can be used for a variety of interfacing tasks.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use the pins of port 0 as both input and output each pin must be connected externally to a 10K</a:t>
            </a:r>
            <a:r>
              <a:rPr lang="el-GR" sz="1800" dirty="0">
                <a:latin typeface="+mn-lt"/>
              </a:rPr>
              <a:t>Ω</a:t>
            </a:r>
            <a:r>
              <a:rPr lang="en-US" sz="1800" dirty="0">
                <a:latin typeface="+mn-lt"/>
              </a:rPr>
              <a:t> pull-up resistor.</a:t>
            </a:r>
          </a:p>
          <a:p>
            <a:endParaRPr lang="en-US" dirty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33" y="354759"/>
            <a:ext cx="3933825" cy="282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74" y="3133935"/>
            <a:ext cx="6356761" cy="19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682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796" y="151870"/>
            <a:ext cx="8260238" cy="456396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Port 0 is 8 open drain bi-directional IO port, Open drain simply means a transistor that connects to Gnd.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Bi-directional </a:t>
            </a:r>
            <a:r>
              <a:rPr lang="en-US" sz="2000" dirty="0">
                <a:latin typeface="+mn-lt"/>
              </a:rPr>
              <a:t>means this PORT may be configured as input or output.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P0 </a:t>
            </a:r>
            <a:r>
              <a:rPr lang="en-US" sz="2000" dirty="0">
                <a:latin typeface="+mn-lt"/>
              </a:rPr>
              <a:t>register is used for accessing PORT0.  This register is bit </a:t>
            </a:r>
            <a:r>
              <a:rPr lang="en-US" sz="2000" dirty="0" smtClean="0">
                <a:latin typeface="+mn-lt"/>
              </a:rPr>
              <a:t>accessible.</a:t>
            </a:r>
          </a:p>
          <a:p>
            <a:pPr lvl="0"/>
            <a:r>
              <a:rPr lang="en-US" sz="2000" dirty="0"/>
              <a:t>P0 doesn’t contain </a:t>
            </a:r>
            <a:r>
              <a:rPr lang="en-US" sz="2000" dirty="0">
                <a:solidFill>
                  <a:srgbClr val="FF0000"/>
                </a:solidFill>
              </a:rPr>
              <a:t>built-in pull-up </a:t>
            </a:r>
            <a:r>
              <a:rPr lang="en-US" sz="2000" dirty="0"/>
              <a:t>resistor.</a:t>
            </a:r>
            <a:endParaRPr lang="en-US" sz="1600" dirty="0"/>
          </a:p>
          <a:p>
            <a:r>
              <a:rPr lang="en-US" sz="2000" dirty="0"/>
              <a:t>When any pin of this port is configured as an output, it acts as an “open drain”. If logic 0 is given to port bit, the pin will be connected to ground (0V). If logic 1 is given to port bit, the external output will keep on “floating”. So, to apply logic 1 (5V) on this output pin, it is necessary to connect an external pull-up resistor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930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818080" y="209457"/>
            <a:ext cx="6169819" cy="691753"/>
          </a:xfrm>
        </p:spPr>
        <p:txBody>
          <a:bodyPr/>
          <a:lstStyle/>
          <a:p>
            <a:pPr>
              <a:buClrTx/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 smtClean="0"/>
              <a:t>Dual role of P0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1226" y="901210"/>
            <a:ext cx="7688922" cy="3855244"/>
          </a:xfrm>
        </p:spPr>
        <p:txBody>
          <a:bodyPr/>
          <a:lstStyle/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1800" dirty="0" smtClean="0">
                <a:latin typeface="+mn-lt"/>
              </a:rPr>
              <a:t>Accessing </a:t>
            </a:r>
            <a:r>
              <a:rPr lang="en-US" sz="1800" dirty="0">
                <a:latin typeface="+mn-lt"/>
              </a:rPr>
              <a:t>64K bytes of external memory, it needs a path for the 16 bits of the address </a:t>
            </a:r>
            <a:r>
              <a:rPr lang="en-US" sz="1800" dirty="0" smtClean="0">
                <a:latin typeface="+mn-lt"/>
              </a:rPr>
              <a:t>Port </a:t>
            </a:r>
            <a:r>
              <a:rPr lang="en-US" sz="1800" dirty="0">
                <a:latin typeface="+mn-lt"/>
              </a:rPr>
              <a:t>0 and 2 together can be used to address the external memory. </a:t>
            </a:r>
            <a:endParaRPr lang="en-US" sz="1800" dirty="0" smtClean="0">
              <a:latin typeface="+mn-lt"/>
            </a:endParaRP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1800" dirty="0" smtClean="0">
                <a:latin typeface="+mn-lt"/>
              </a:rPr>
              <a:t>Port </a:t>
            </a:r>
            <a:r>
              <a:rPr lang="en-US" sz="1800" dirty="0">
                <a:latin typeface="+mn-lt"/>
              </a:rPr>
              <a:t>0 can also be used to exchange data from the external port. </a:t>
            </a:r>
            <a:endParaRPr lang="en-US" sz="1800" dirty="0" smtClean="0">
              <a:latin typeface="+mn-lt"/>
            </a:endParaRPr>
          </a:p>
          <a:p>
            <a:pPr marL="255985" lvl="0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1800" dirty="0">
                <a:latin typeface="+mn-lt"/>
              </a:rPr>
              <a:t>When the external memory is used with microcontroller, then the lower address byte (addresses A0-A7) is applied on P0. If not using external memory, all bits of P0 are configured for I/O purposes.</a:t>
            </a: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1800" dirty="0">
                <a:latin typeface="+mn-lt"/>
              </a:rPr>
              <a:t>Writing 1 to some bit of P0 register will configure corresponding pin as input while writing 0 will configure that as output. By default, every pin is configured as input on power up</a:t>
            </a:r>
            <a:r>
              <a:rPr lang="en-US" sz="1800" dirty="0" smtClean="0">
                <a:latin typeface="+mn-lt"/>
              </a:rPr>
              <a:t>.. </a:t>
            </a: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P0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gives lower Byte of Address.</a:t>
            </a:r>
          </a:p>
          <a:p>
            <a:pPr marL="255985" indent="-254794">
              <a:buClrTx/>
              <a:buNone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8128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435462" y="113015"/>
            <a:ext cx="7514262" cy="624745"/>
          </a:xfrm>
        </p:spPr>
        <p:txBody>
          <a:bodyPr/>
          <a:lstStyle/>
          <a:p>
            <a:pPr>
              <a:buClrTx/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 smtClean="0"/>
              <a:t>Port 1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5462" y="737760"/>
            <a:ext cx="8318120" cy="3988352"/>
          </a:xfrm>
        </p:spPr>
        <p:txBody>
          <a:bodyPr/>
          <a:lstStyle/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2000" dirty="0">
                <a:latin typeface="+mn-lt"/>
              </a:rPr>
              <a:t>It is an I/O port with no alternative functions and configured only as general I/O purposes.</a:t>
            </a: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2000" dirty="0" smtClean="0">
                <a:latin typeface="+mn-lt"/>
              </a:rPr>
              <a:t>This </a:t>
            </a:r>
            <a:r>
              <a:rPr lang="en-US" sz="2000" dirty="0">
                <a:latin typeface="+mn-lt"/>
              </a:rPr>
              <a:t>port does not need any pull-up resistors since it already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has pull-up resistors internally.</a:t>
            </a: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2000" dirty="0">
                <a:latin typeface="+mn-lt"/>
              </a:rPr>
              <a:t>If port 1 is configured as an output port, to make it an input port again, it must programmed as such by writing 1 to all its bits. </a:t>
            </a:r>
            <a:endParaRPr lang="en-US" sz="2000" dirty="0" smtClean="0">
              <a:latin typeface="+mn-lt"/>
            </a:endParaRP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2000" dirty="0" smtClean="0">
                <a:latin typeface="+mn-lt"/>
              </a:rPr>
              <a:t>Upon </a:t>
            </a:r>
            <a:r>
              <a:rPr lang="en-US" sz="2000" dirty="0">
                <a:latin typeface="+mn-lt"/>
              </a:rPr>
              <a:t>reset, port </a:t>
            </a:r>
            <a:r>
              <a:rPr lang="en-US" sz="2000" dirty="0" smtClean="0">
                <a:latin typeface="+mn-lt"/>
              </a:rPr>
              <a:t>1 </a:t>
            </a:r>
            <a:r>
              <a:rPr lang="en-US" sz="2000" dirty="0">
                <a:latin typeface="+mn-lt"/>
              </a:rPr>
              <a:t>is configured as an input port. </a:t>
            </a: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US" sz="2000" dirty="0">
                <a:latin typeface="+mn-lt"/>
              </a:rPr>
              <a:t>In the following code, port 1 is configured first as an input port by writing 1 s to it, then data is received from that port and saved in R7, R6, and R5. </a:t>
            </a:r>
          </a:p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830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96441"/>
            <a:ext cx="6169819" cy="864394"/>
          </a:xfrm>
        </p:spPr>
        <p:txBody>
          <a:bodyPr/>
          <a:lstStyle/>
          <a:p>
            <a:pPr>
              <a:buClrTx/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smtClean="0"/>
              <a:t>Port 1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5900" y="959644"/>
            <a:ext cx="6169819" cy="3632597"/>
          </a:xfrm>
        </p:spPr>
        <p:txBody>
          <a:bodyPr/>
          <a:lstStyle/>
          <a:p>
            <a:pPr marL="255985" indent="-254794">
              <a:buSzPct val="45000"/>
              <a:buFont typeface="Wingdings" panose="05000000000000000000" pitchFamily="2" charset="2"/>
              <a:buChar char=""/>
              <a:tabLst>
                <a:tab pos="255985" algn="l"/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endParaRPr lang="en-US" sz="18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60" y="959644"/>
            <a:ext cx="6515100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40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427661" y="0"/>
            <a:ext cx="6169819" cy="726281"/>
          </a:xfrm>
        </p:spPr>
        <p:txBody>
          <a:bodyPr/>
          <a:lstStyle/>
          <a:p>
            <a:pPr>
              <a:buClrTx/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 smtClean="0"/>
              <a:t>Port 2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6854" y="959644"/>
            <a:ext cx="7398865" cy="3632597"/>
          </a:xfrm>
        </p:spPr>
        <p:txBody>
          <a:bodyPr/>
          <a:lstStyle/>
          <a:p>
            <a:pPr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>
                <a:tab pos="0" algn="l"/>
                <a:tab pos="84535" algn="l"/>
                <a:tab pos="427435" algn="l"/>
                <a:tab pos="770335" algn="l"/>
                <a:tab pos="1113235" algn="l"/>
                <a:tab pos="1456135" algn="l"/>
                <a:tab pos="1799035" algn="l"/>
                <a:tab pos="2141935" algn="l"/>
                <a:tab pos="2484835" algn="l"/>
                <a:tab pos="2827735" algn="l"/>
                <a:tab pos="3170635" algn="l"/>
                <a:tab pos="3513535" algn="l"/>
                <a:tab pos="3856435" algn="l"/>
                <a:tab pos="4199335" algn="l"/>
                <a:tab pos="4542235" algn="l"/>
                <a:tab pos="4885135" algn="l"/>
                <a:tab pos="5228035" algn="l"/>
                <a:tab pos="5570935" algn="l"/>
                <a:tab pos="5913835" algn="l"/>
                <a:tab pos="6256735" algn="l"/>
                <a:tab pos="6599635" algn="l"/>
              </a:tabLst>
            </a:pPr>
            <a:r>
              <a:rPr lang="en-US" sz="2000" dirty="0" smtClean="0">
                <a:latin typeface="+mn-lt"/>
              </a:rPr>
              <a:t>It can be used as input or output. </a:t>
            </a:r>
          </a:p>
          <a:p>
            <a:pPr>
              <a:spcBef>
                <a:spcPts val="45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tabLst>
                <a:tab pos="0" algn="l"/>
                <a:tab pos="84535" algn="l"/>
                <a:tab pos="427435" algn="l"/>
                <a:tab pos="770335" algn="l"/>
                <a:tab pos="1113235" algn="l"/>
                <a:tab pos="1456135" algn="l"/>
                <a:tab pos="1799035" algn="l"/>
                <a:tab pos="2141935" algn="l"/>
                <a:tab pos="2484835" algn="l"/>
                <a:tab pos="2827735" algn="l"/>
                <a:tab pos="3170635" algn="l"/>
                <a:tab pos="3513535" algn="l"/>
                <a:tab pos="3856435" algn="l"/>
                <a:tab pos="4199335" algn="l"/>
                <a:tab pos="4542235" algn="l"/>
                <a:tab pos="4885135" algn="l"/>
                <a:tab pos="5228035" algn="l"/>
                <a:tab pos="5570935" algn="l"/>
                <a:tab pos="5913835" algn="l"/>
                <a:tab pos="6256735" algn="l"/>
                <a:tab pos="6599635" algn="l"/>
              </a:tabLst>
            </a:pPr>
            <a:r>
              <a:rPr lang="en-US" sz="2000" dirty="0" smtClean="0">
                <a:latin typeface="+mn-lt"/>
              </a:rPr>
              <a:t>Has Internal </a:t>
            </a:r>
            <a:r>
              <a:rPr lang="en-US" sz="2000" dirty="0" smtClean="0">
                <a:latin typeface="+mn-lt"/>
              </a:rPr>
              <a:t>pull-up resistor.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is an I/O port with alternative functions </a:t>
            </a:r>
            <a:endParaRPr lang="en-US" sz="2000" dirty="0" smtClean="0">
              <a:latin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When </a:t>
            </a:r>
            <a:r>
              <a:rPr lang="en-US" sz="2000" dirty="0">
                <a:latin typeface="+mn-lt"/>
              </a:rPr>
              <a:t>the external memory is used with microcontroller, then the higher address byte (addresses A8-A15) is applied on P2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When no external memory is used, all bits of P0 are configured as I/O purposes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Upon reset, port 2 is configured as an input port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831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8844" y="1123552"/>
            <a:ext cx="3297872" cy="31554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 </a:t>
            </a:r>
            <a:r>
              <a:rPr lang="en-US" sz="1600" dirty="0" smtClean="0">
                <a:latin typeface="+mn-lt"/>
              </a:rPr>
              <a:t>void </a:t>
            </a:r>
            <a:r>
              <a:rPr lang="en-US" sz="1600" dirty="0">
                <a:latin typeface="+mn-lt"/>
              </a:rPr>
              <a:t>main() </a:t>
            </a:r>
          </a:p>
          <a:p>
            <a:pPr marL="76200" indent="0">
              <a:buNone/>
            </a:pPr>
            <a:r>
              <a:rPr lang="en-US" sz="1600" dirty="0">
                <a:latin typeface="+mn-lt"/>
              </a:rPr>
              <a:t> 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P1=0xFF;</a:t>
            </a: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P2=0x00;</a:t>
            </a: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while(1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P2=P1;</a:t>
            </a:r>
          </a:p>
          <a:p>
            <a:pPr marL="76200" indent="0">
              <a:buNone/>
            </a:pPr>
            <a:r>
              <a:rPr lang="en-US" sz="1600" dirty="0" smtClean="0">
                <a:latin typeface="+mn-lt"/>
              </a:rPr>
              <a:t>         }</a:t>
            </a:r>
            <a:endParaRPr lang="en-US" sz="1600" dirty="0">
              <a:latin typeface="+mn-lt"/>
            </a:endParaRPr>
          </a:p>
          <a:p>
            <a:pPr marL="76200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5908" y="712586"/>
            <a:ext cx="3302400" cy="315540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Simple program to configure port 1 as a input and port 2 as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F29D177-8E67-45D5-BB69-633625C8279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10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08" y="229825"/>
            <a:ext cx="7068300" cy="3963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PORT 3 of 8051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9924" y="758047"/>
            <a:ext cx="8136959" cy="41119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P3 includes pins (10-17). </a:t>
            </a:r>
            <a:r>
              <a:rPr lang="en-US" sz="2000" dirty="0"/>
              <a:t>On </a:t>
            </a:r>
            <a:r>
              <a:rPr lang="en-US" sz="2000" dirty="0" smtClean="0"/>
              <a:t>Reset, acts as an  </a:t>
            </a:r>
            <a:r>
              <a:rPr lang="en-US" sz="2000" dirty="0"/>
              <a:t>input port.</a:t>
            </a: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is an I/O port with different function. </a:t>
            </a: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hardware terms, this port is similar to P0 but it contains built-in pull-up resistor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input:    </a:t>
            </a:r>
            <a:r>
              <a:rPr lang="en-US" dirty="0" smtClean="0"/>
              <a:t>Pin </a:t>
            </a:r>
            <a:r>
              <a:rPr lang="en-US" dirty="0"/>
              <a:t>is configured as 1 for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output:    Pin is configured as 0 for output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using the alternative functions, a logic one (1) must be applied to appropriate bit of the P3 register.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206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900" y="96441"/>
            <a:ext cx="6169819" cy="509588"/>
          </a:xfrm>
        </p:spPr>
        <p:txBody>
          <a:bodyPr/>
          <a:lstStyle/>
          <a:p>
            <a:pPr>
              <a:buClrTx/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smtClean="0"/>
              <a:t>Port 3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3125" y="606029"/>
            <a:ext cx="7598394" cy="37004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25"/>
              </a:spcBef>
              <a:buClrTx/>
              <a:buFont typeface="Arial" panose="020B0604020202020204" pitchFamily="34" charset="0"/>
              <a:buChar char="•"/>
              <a:tabLst>
                <a:tab pos="0" algn="l"/>
                <a:tab pos="84535" algn="l"/>
                <a:tab pos="427435" algn="l"/>
                <a:tab pos="770335" algn="l"/>
                <a:tab pos="1113235" algn="l"/>
                <a:tab pos="1456135" algn="l"/>
                <a:tab pos="1799035" algn="l"/>
                <a:tab pos="2141935" algn="l"/>
                <a:tab pos="2484835" algn="l"/>
                <a:tab pos="2827735" algn="l"/>
                <a:tab pos="3170635" algn="l"/>
                <a:tab pos="3513535" algn="l"/>
                <a:tab pos="3856435" algn="l"/>
                <a:tab pos="4199335" algn="l"/>
                <a:tab pos="4542235" algn="l"/>
                <a:tab pos="4885135" algn="l"/>
                <a:tab pos="5228035" algn="l"/>
                <a:tab pos="5570935" algn="l"/>
                <a:tab pos="5913835" algn="l"/>
                <a:tab pos="6256735" algn="l"/>
                <a:tab pos="6599635" algn="l"/>
              </a:tabLst>
            </a:pPr>
            <a:r>
              <a:rPr lang="en-US" sz="2000" dirty="0" smtClean="0">
                <a:latin typeface="+mn-lt"/>
              </a:rPr>
              <a:t>Alternate </a:t>
            </a:r>
            <a:r>
              <a:rPr lang="en-US" sz="2000" dirty="0">
                <a:latin typeface="+mn-lt"/>
              </a:rPr>
              <a:t>use</a:t>
            </a:r>
          </a:p>
          <a:p>
            <a:pPr lvl="1">
              <a:lnSpc>
                <a:spcPct val="9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84535" algn="l"/>
                <a:tab pos="427435" algn="l"/>
                <a:tab pos="770335" algn="l"/>
                <a:tab pos="1113235" algn="l"/>
                <a:tab pos="1456135" algn="l"/>
                <a:tab pos="1799035" algn="l"/>
                <a:tab pos="2141935" algn="l"/>
                <a:tab pos="2484835" algn="l"/>
                <a:tab pos="2827735" algn="l"/>
                <a:tab pos="3170635" algn="l"/>
                <a:tab pos="3513535" algn="l"/>
                <a:tab pos="3856435" algn="l"/>
                <a:tab pos="4199335" algn="l"/>
                <a:tab pos="4542235" algn="l"/>
                <a:tab pos="4885135" algn="l"/>
                <a:tab pos="5228035" algn="l"/>
                <a:tab pos="5570935" algn="l"/>
                <a:tab pos="5913835" algn="l"/>
                <a:tab pos="6256735" algn="l"/>
                <a:tab pos="6599635" algn="l"/>
              </a:tabLst>
            </a:pPr>
            <a:r>
              <a:rPr lang="en-US" sz="1600" dirty="0">
                <a:latin typeface="+mn-lt"/>
              </a:rPr>
              <a:t>providing some extremely important signals such as interrupts, serial I/O, timer/counter and read/write control for external memory.</a:t>
            </a:r>
          </a:p>
          <a:p>
            <a:pPr lvl="1">
              <a:lnSpc>
                <a:spcPct val="9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84535" algn="l"/>
                <a:tab pos="427435" algn="l"/>
                <a:tab pos="770335" algn="l"/>
                <a:tab pos="1113235" algn="l"/>
                <a:tab pos="1456135" algn="l"/>
                <a:tab pos="1799035" algn="l"/>
                <a:tab pos="2141935" algn="l"/>
                <a:tab pos="2484835" algn="l"/>
                <a:tab pos="2827735" algn="l"/>
                <a:tab pos="3170635" algn="l"/>
                <a:tab pos="3513535" algn="l"/>
                <a:tab pos="3856435" algn="l"/>
                <a:tab pos="4199335" algn="l"/>
                <a:tab pos="4542235" algn="l"/>
                <a:tab pos="4885135" algn="l"/>
                <a:tab pos="5228035" algn="l"/>
                <a:tab pos="5570935" algn="l"/>
                <a:tab pos="5913835" algn="l"/>
                <a:tab pos="6256735" algn="l"/>
                <a:tab pos="6599635" algn="l"/>
              </a:tabLst>
            </a:pPr>
            <a:endParaRPr lang="en-US" sz="15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42060" y="1500026"/>
          <a:ext cx="5813659" cy="317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415"/>
                <a:gridCol w="739920"/>
                <a:gridCol w="2166909"/>
                <a:gridCol w="1453415"/>
              </a:tblGrid>
              <a:tr h="4561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PIN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ALT.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USE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Control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SFR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RXD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Serial</a:t>
                      </a:r>
                      <a:r>
                        <a:rPr lang="en-US" sz="1400" b="0" baseline="0" dirty="0" smtClean="0">
                          <a:latin typeface="+mn-lt"/>
                        </a:rPr>
                        <a:t> Data In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SBF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TXD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Serial Data out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SBF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+mn-lt"/>
                      </a:endParaRPr>
                    </a:p>
                  </a:txBody>
                  <a:tcPr marL="68580" marR="68580" marT="34290" marB="34290">
                    <a:blipFill rotWithShape="1">
                      <a:blip r:embed="rId3"/>
                      <a:stretch>
                        <a:fillRect l="-196850" t="-308197" r="-491339" b="-5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Ext.</a:t>
                      </a:r>
                      <a:r>
                        <a:rPr lang="en-US" sz="1400" b="0" baseline="0" dirty="0" smtClean="0">
                          <a:latin typeface="+mn-lt"/>
                        </a:rPr>
                        <a:t> Interrupt 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TCON.1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>
                    <a:blipFill rotWithShape="1">
                      <a:blip r:embed="rId3"/>
                      <a:stretch>
                        <a:fillRect l="-196850" t="-415000" r="-491339" b="-43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Ext. Interrupt 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TCON.3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IT0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Ext.</a:t>
                      </a:r>
                      <a:r>
                        <a:rPr lang="en-US" sz="1400" b="0" baseline="0" dirty="0" smtClean="0">
                          <a:latin typeface="+mn-lt"/>
                        </a:rPr>
                        <a:t> Timer 0 In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TMOD.3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IT1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Ext.</a:t>
                      </a:r>
                      <a:r>
                        <a:rPr lang="en-US" sz="1400" b="0" baseline="0" dirty="0" smtClean="0">
                          <a:latin typeface="+mn-lt"/>
                        </a:rPr>
                        <a:t> Timer 1 In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TMOD.7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P3.6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+mn-lt"/>
                      </a:endParaRPr>
                    </a:p>
                  </a:txBody>
                  <a:tcPr marL="68580" marR="68580" marT="34290" marB="34290">
                    <a:blipFill rotWithShape="1">
                      <a:blip r:embed="rId3"/>
                      <a:stretch>
                        <a:fillRect l="-196850" t="-706557" r="-491339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Write Control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For ext.</a:t>
                      </a:r>
                      <a:r>
                        <a:rPr lang="en-US" sz="1400" b="0" baseline="0" dirty="0" smtClean="0">
                          <a:latin typeface="+mn-lt"/>
                        </a:rPr>
                        <a:t> memory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97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P3.7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+mn-lt"/>
                      </a:endParaRPr>
                    </a:p>
                  </a:txBody>
                  <a:tcPr marL="68580" marR="68580" marT="34290" marB="34290">
                    <a:blipFill rotWithShape="1">
                      <a:blip r:embed="rId3"/>
                      <a:stretch>
                        <a:fillRect l="-196850" t="-806557" r="-491339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Read Control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22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8" y="168180"/>
            <a:ext cx="7068300" cy="396300"/>
          </a:xfrm>
        </p:spPr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PROGRAMMING Byte </a:t>
            </a:r>
            <a:r>
              <a:rPr lang="en-US" dirty="0"/>
              <a:t>Size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58" y="472758"/>
            <a:ext cx="8219326" cy="4818433"/>
          </a:xfrm>
        </p:spPr>
        <p:txBody>
          <a:bodyPr/>
          <a:lstStyle/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LEDs are connected to bits P1 and P2. Write an 8051 C program that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shows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the count from 0 to FFH (0000 0000 to 1111 1111 in binary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) on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the LEDs.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Solution: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#include &lt;reg51.h&gt;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#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define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LED P2;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void main(void)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596885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P1=00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;	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//clear P1</a:t>
            </a:r>
          </a:p>
          <a:p>
            <a:pPr marL="596885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LED=0;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	//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clear P2</a:t>
            </a:r>
          </a:p>
          <a:p>
            <a:pPr marL="596885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for (;;)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	//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repeat forever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596885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P1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++;	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//increment P1</a:t>
            </a:r>
          </a:p>
          <a:p>
            <a:pPr marL="596885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LED++;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	//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increment P2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5457210" y="1181005"/>
            <a:ext cx="2485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P0 – P3 are </a:t>
            </a:r>
            <a:r>
              <a:rPr lang="en-US" dirty="0" smtClean="0"/>
              <a:t>byte-accessible  and </a:t>
            </a:r>
            <a:r>
              <a:rPr lang="en-US" dirty="0"/>
              <a:t>we use the P0 – P3 labels as </a:t>
            </a:r>
          </a:p>
          <a:p>
            <a:r>
              <a:rPr lang="en-US" dirty="0"/>
              <a:t>defined in the 8051/52 header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500"/>
            <a:ext cx="2434975" cy="3981000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I/O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PROGRAMMING</a:t>
            </a:r>
            <a:br>
              <a:rPr lang="en-US" sz="2000" dirty="0" smtClean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Bit-addressable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2401" y="87389"/>
            <a:ext cx="6043100" cy="4957222"/>
          </a:xfrm>
        </p:spPr>
        <p:txBody>
          <a:bodyPr/>
          <a:lstStyle/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Write an 8051 C program to toggle only bit P2.4 continuously without </a:t>
            </a:r>
            <a:r>
              <a:rPr lang="en-US" sz="1600" dirty="0" smtClean="0">
                <a:solidFill>
                  <a:schemeClr val="tx1"/>
                </a:solidFill>
              </a:rPr>
              <a:t> disturbing </a:t>
            </a:r>
            <a:r>
              <a:rPr lang="en-US" sz="1600" dirty="0">
                <a:solidFill>
                  <a:schemeClr val="tx1"/>
                </a:solidFill>
              </a:rPr>
              <a:t>the rest of the bits of P2.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Solution: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//Toggling an individual bit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#include &lt;reg51.h&gt;</a:t>
            </a:r>
          </a:p>
          <a:p>
            <a:pPr marL="139697" indent="0"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sbit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mybit</a:t>
            </a:r>
            <a:r>
              <a:rPr lang="en-US" sz="1600" dirty="0">
                <a:solidFill>
                  <a:schemeClr val="tx1"/>
                </a:solidFill>
              </a:rPr>
              <a:t>=P2^4;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void main(void)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marL="139697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while </a:t>
            </a:r>
            <a:r>
              <a:rPr lang="en-US" sz="1600" dirty="0">
                <a:solidFill>
                  <a:schemeClr val="tx1"/>
                </a:solidFill>
              </a:rPr>
              <a:t>(1)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marL="139697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mybit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  <a:r>
              <a:rPr lang="en-US" sz="1600" dirty="0" smtClean="0">
                <a:solidFill>
                  <a:schemeClr val="tx1"/>
                </a:solidFill>
              </a:rPr>
              <a:t>	//</a:t>
            </a:r>
            <a:r>
              <a:rPr lang="en-US" sz="1600" dirty="0">
                <a:solidFill>
                  <a:schemeClr val="tx1"/>
                </a:solidFill>
              </a:rPr>
              <a:t>turn on P2.4</a:t>
            </a:r>
          </a:p>
          <a:p>
            <a:pPr marL="139697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mybit</a:t>
            </a:r>
            <a:r>
              <a:rPr lang="en-US" sz="1600" dirty="0" smtClean="0">
                <a:solidFill>
                  <a:schemeClr val="tx1"/>
                </a:solidFill>
              </a:rPr>
              <a:t>=0;	 </a:t>
            </a:r>
            <a:r>
              <a:rPr lang="en-US" sz="1600" dirty="0">
                <a:solidFill>
                  <a:schemeClr val="tx1"/>
                </a:solidFill>
              </a:rPr>
              <a:t>//turn off P2.4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139697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268229" y="1023987"/>
            <a:ext cx="21575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P0 – P3 are bit-</a:t>
            </a:r>
          </a:p>
          <a:p>
            <a:r>
              <a:rPr lang="en-US" dirty="0"/>
              <a:t>addressable and we use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sbit</a:t>
            </a:r>
            <a:r>
              <a:rPr lang="en-US" dirty="0"/>
              <a:t> data type to access </a:t>
            </a:r>
          </a:p>
          <a:p>
            <a:r>
              <a:rPr lang="en-US" dirty="0"/>
              <a:t>a single bit of P0 - P3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3951" y="2267023"/>
            <a:ext cx="2517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Px^y</a:t>
            </a:r>
            <a:r>
              <a:rPr lang="en-US" dirty="0"/>
              <a:t> format, where </a:t>
            </a:r>
          </a:p>
          <a:p>
            <a:r>
              <a:rPr lang="en-US" dirty="0"/>
              <a:t>x is the port 0, 1, 2, or 3 and </a:t>
            </a:r>
          </a:p>
          <a:p>
            <a:r>
              <a:rPr lang="en-US" dirty="0"/>
              <a:t>y is the bit 0 – 7 of that port</a:t>
            </a:r>
          </a:p>
        </p:txBody>
      </p:sp>
    </p:spTree>
    <p:extLst>
      <p:ext uri="{BB962C8B-B14F-4D97-AF65-F5344CB8AC3E}">
        <p14:creationId xmlns:p14="http://schemas.microsoft.com/office/powerpoint/2010/main" val="18593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609" y="739886"/>
            <a:ext cx="2465796" cy="3981000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I/O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Bit-addressable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I/O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160" y="0"/>
            <a:ext cx="8476179" cy="5143451"/>
          </a:xfrm>
        </p:spPr>
        <p:txBody>
          <a:bodyPr/>
          <a:lstStyle/>
          <a:p>
            <a:pPr marL="139697" indent="0">
              <a:buNone/>
            </a:pPr>
            <a:r>
              <a:rPr lang="en-US" sz="1600" dirty="0">
                <a:latin typeface="+mn-lt"/>
              </a:rPr>
              <a:t>A door sensor is connected to the P1.1 pin, and a buzzer is connected </a:t>
            </a:r>
            <a:r>
              <a:rPr lang="en-US" sz="1600" dirty="0" smtClean="0">
                <a:latin typeface="+mn-lt"/>
              </a:rPr>
              <a:t>to </a:t>
            </a:r>
            <a:r>
              <a:rPr lang="en-US" sz="1600" dirty="0">
                <a:latin typeface="+mn-lt"/>
              </a:rPr>
              <a:t>P1.7. Write an 8051 C program to monitor the door sensor, </a:t>
            </a:r>
            <a:r>
              <a:rPr lang="en-US" sz="1600" dirty="0" smtClean="0">
                <a:latin typeface="+mn-lt"/>
              </a:rPr>
              <a:t>and when </a:t>
            </a:r>
            <a:r>
              <a:rPr lang="en-US" sz="1600" dirty="0">
                <a:latin typeface="+mn-lt"/>
              </a:rPr>
              <a:t>it opens, sound the buzzer. You can sound the buzzer by </a:t>
            </a:r>
            <a:r>
              <a:rPr lang="en-US" sz="1600" dirty="0" smtClean="0">
                <a:latin typeface="+mn-lt"/>
              </a:rPr>
              <a:t> sending </a:t>
            </a:r>
            <a:r>
              <a:rPr lang="en-US" sz="1600" dirty="0">
                <a:latin typeface="+mn-lt"/>
              </a:rPr>
              <a:t>a square wave of a few hundred Hz.</a:t>
            </a:r>
          </a:p>
          <a:p>
            <a:pPr marL="139697" indent="0">
              <a:buNone/>
            </a:pPr>
            <a:r>
              <a:rPr lang="en-US" sz="1600" dirty="0" smtClean="0">
                <a:latin typeface="+mn-lt"/>
              </a:rPr>
              <a:t>#</a:t>
            </a:r>
            <a:r>
              <a:rPr lang="en-US" sz="1600" dirty="0">
                <a:latin typeface="+mn-lt"/>
              </a:rPr>
              <a:t>include &lt;reg51.h&gt;</a:t>
            </a:r>
          </a:p>
          <a:p>
            <a:pPr marL="139697" indent="0">
              <a:buNone/>
            </a:pPr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(unsigned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);</a:t>
            </a:r>
          </a:p>
          <a:p>
            <a:pPr marL="139697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Dsensor</a:t>
            </a:r>
            <a:r>
              <a:rPr lang="en-US" sz="1600" dirty="0" smtClean="0">
                <a:latin typeface="+mn-lt"/>
              </a:rPr>
              <a:t> = P1^1</a:t>
            </a:r>
            <a:r>
              <a:rPr lang="en-US" sz="1600" dirty="0">
                <a:latin typeface="+mn-lt"/>
              </a:rPr>
              <a:t>;</a:t>
            </a:r>
          </a:p>
          <a:p>
            <a:pPr marL="139697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Buzzer   = P1^7</a:t>
            </a:r>
            <a:r>
              <a:rPr lang="en-US" sz="1600" dirty="0">
                <a:latin typeface="+mn-lt"/>
              </a:rPr>
              <a:t>;</a:t>
            </a:r>
          </a:p>
          <a:p>
            <a:pPr marL="596885" lvl="1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596885" lvl="1" indent="0">
              <a:buNone/>
            </a:pPr>
            <a:r>
              <a:rPr lang="en-US" sz="1600" dirty="0" smtClean="0">
                <a:latin typeface="+mn-lt"/>
              </a:rPr>
              <a:t>{ </a:t>
            </a:r>
            <a:r>
              <a:rPr lang="en-US" sz="1600" dirty="0" err="1" smtClean="0">
                <a:latin typeface="+mn-lt"/>
              </a:rPr>
              <a:t>Dsensor</a:t>
            </a:r>
            <a:r>
              <a:rPr lang="en-US" sz="1600" dirty="0" smtClean="0">
                <a:latin typeface="+mn-lt"/>
              </a:rPr>
              <a:t>=1</a:t>
            </a:r>
            <a:r>
              <a:rPr lang="en-US" sz="1600" dirty="0">
                <a:latin typeface="+mn-lt"/>
              </a:rPr>
              <a:t>; </a:t>
            </a:r>
            <a:r>
              <a:rPr lang="en-US" sz="1600" dirty="0" smtClean="0">
                <a:latin typeface="+mn-lt"/>
              </a:rPr>
              <a:t>	//</a:t>
            </a:r>
            <a:r>
              <a:rPr lang="en-US" sz="1600" dirty="0">
                <a:latin typeface="+mn-lt"/>
              </a:rPr>
              <a:t>make P1.1 an input</a:t>
            </a:r>
          </a:p>
          <a:p>
            <a:pPr marL="596885" lvl="1" indent="0">
              <a:buNone/>
            </a:pPr>
            <a:r>
              <a:rPr lang="en-US" sz="1600" dirty="0" smtClean="0">
                <a:latin typeface="+mn-lt"/>
              </a:rPr>
              <a:t>  while </a:t>
            </a:r>
            <a:r>
              <a:rPr lang="en-US" sz="1600" dirty="0">
                <a:latin typeface="+mn-lt"/>
              </a:rPr>
              <a:t>(1)</a:t>
            </a:r>
          </a:p>
          <a:p>
            <a:pPr marL="596885" lvl="1" indent="0">
              <a:buNone/>
            </a:pPr>
            <a:r>
              <a:rPr lang="en-US" sz="1600" dirty="0" smtClean="0">
                <a:latin typeface="+mn-lt"/>
              </a:rPr>
              <a:t>{  while 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Dsensor</a:t>
            </a:r>
            <a:r>
              <a:rPr lang="en-US" sz="1600" dirty="0">
                <a:latin typeface="+mn-lt"/>
              </a:rPr>
              <a:t>==1</a:t>
            </a:r>
            <a:r>
              <a:rPr lang="en-US" sz="1600" dirty="0" smtClean="0">
                <a:latin typeface="+mn-lt"/>
              </a:rPr>
              <a:t>)	//</a:t>
            </a:r>
            <a:r>
              <a:rPr lang="en-US" sz="1600" dirty="0">
                <a:latin typeface="+mn-lt"/>
              </a:rPr>
              <a:t>while it opens</a:t>
            </a:r>
          </a:p>
          <a:p>
            <a:pPr marL="1054074" lvl="2" indent="0">
              <a:buNone/>
            </a:pPr>
            <a:r>
              <a:rPr lang="en-US" sz="1600" dirty="0" smtClean="0">
                <a:latin typeface="+mn-lt"/>
              </a:rPr>
              <a:t>{ Buzzer=0</a:t>
            </a:r>
            <a:r>
              <a:rPr lang="en-US" sz="1600" dirty="0">
                <a:latin typeface="+mn-lt"/>
              </a:rPr>
              <a:t>;</a:t>
            </a:r>
          </a:p>
          <a:p>
            <a:pPr marL="1054074" lvl="2" indent="0">
              <a:buNone/>
            </a:pPr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MSDelay</a:t>
            </a:r>
            <a:r>
              <a:rPr lang="en-US" sz="1600" dirty="0" smtClean="0">
                <a:latin typeface="+mn-lt"/>
              </a:rPr>
              <a:t>(200</a:t>
            </a:r>
            <a:r>
              <a:rPr lang="en-US" sz="1600" dirty="0">
                <a:latin typeface="+mn-lt"/>
              </a:rPr>
              <a:t>);</a:t>
            </a:r>
          </a:p>
          <a:p>
            <a:pPr marL="1054074" lvl="2" indent="0">
              <a:buNone/>
            </a:pPr>
            <a:r>
              <a:rPr lang="en-US" sz="1600" dirty="0" smtClean="0">
                <a:latin typeface="+mn-lt"/>
              </a:rPr>
              <a:t>  Buzzer=1</a:t>
            </a:r>
            <a:r>
              <a:rPr lang="en-US" sz="1600" dirty="0">
                <a:latin typeface="+mn-lt"/>
              </a:rPr>
              <a:t>;</a:t>
            </a:r>
          </a:p>
          <a:p>
            <a:pPr marL="1054074" lvl="2" indent="0">
              <a:buNone/>
            </a:pPr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MSDelay</a:t>
            </a:r>
            <a:r>
              <a:rPr lang="en-US" sz="1600" dirty="0" smtClean="0">
                <a:latin typeface="+mn-lt"/>
              </a:rPr>
              <a:t>(200); </a:t>
            </a:r>
          </a:p>
          <a:p>
            <a:pPr marL="1054074" lvl="2" indent="0">
              <a:buNone/>
            </a:pPr>
            <a:r>
              <a:rPr lang="en-US" sz="1600" dirty="0" smtClean="0">
                <a:latin typeface="+mn-lt"/>
              </a:rPr>
              <a:t>}</a:t>
            </a:r>
          </a:p>
          <a:p>
            <a:pPr marL="596885" lvl="1" indent="0">
              <a:buNone/>
            </a:pPr>
            <a:r>
              <a:rPr lang="en-US" sz="1600" dirty="0" smtClean="0">
                <a:latin typeface="+mn-lt"/>
              </a:rPr>
              <a:t>  }</a:t>
            </a:r>
          </a:p>
          <a:p>
            <a:pPr marL="596885" lvl="1" indent="0">
              <a:buNone/>
            </a:pPr>
            <a:r>
              <a:rPr lang="en-US" sz="1600" dirty="0" smtClean="0">
                <a:latin typeface="+mn-lt"/>
              </a:rPr>
              <a:t> }</a:t>
            </a:r>
            <a:endParaRPr lang="en-US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33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75500"/>
            <a:ext cx="2404153" cy="3981000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I/O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Accessing SFR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Addresses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80 - FFH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10" y="-1"/>
            <a:ext cx="6298060" cy="5143501"/>
          </a:xfrm>
        </p:spPr>
        <p:txBody>
          <a:bodyPr/>
          <a:lstStyle/>
          <a:p>
            <a:pPr marL="139697" indent="0">
              <a:buNone/>
            </a:pPr>
            <a:r>
              <a:rPr lang="en-US" sz="1400" dirty="0"/>
              <a:t>Write an 8051 C program to toggle all the bits of P0, P1, and </a:t>
            </a:r>
            <a:r>
              <a:rPr lang="en-US" sz="1400" dirty="0" smtClean="0"/>
              <a:t>P2  continuously </a:t>
            </a:r>
            <a:r>
              <a:rPr lang="en-US" sz="1400" dirty="0"/>
              <a:t>with a 250 </a:t>
            </a:r>
            <a:r>
              <a:rPr lang="en-US" sz="1400" dirty="0" err="1"/>
              <a:t>ms</a:t>
            </a:r>
            <a:r>
              <a:rPr lang="en-US" sz="1400" dirty="0"/>
              <a:t> delay. Use the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sfr</a:t>
            </a:r>
            <a:r>
              <a:rPr lang="en-US" sz="1400" dirty="0"/>
              <a:t> keyword to declare the </a:t>
            </a:r>
          </a:p>
          <a:p>
            <a:pPr marL="139697" indent="0">
              <a:buNone/>
            </a:pPr>
            <a:r>
              <a:rPr lang="en-US" sz="1400" dirty="0"/>
              <a:t>port addresses.</a:t>
            </a:r>
          </a:p>
          <a:p>
            <a:pPr marL="139697" indent="0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sfr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P0=0x80</a:t>
            </a:r>
            <a:r>
              <a:rPr lang="en-US" sz="1400" dirty="0" smtClean="0">
                <a:solidFill>
                  <a:schemeClr val="tx1"/>
                </a:solidFill>
              </a:rPr>
              <a:t>;   </a:t>
            </a:r>
            <a:r>
              <a:rPr lang="en-US" sz="1400" dirty="0" err="1" smtClean="0">
                <a:solidFill>
                  <a:schemeClr val="tx1"/>
                </a:solidFill>
              </a:rPr>
              <a:t>sfr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P1=0x90</a:t>
            </a:r>
            <a:r>
              <a:rPr lang="en-US" sz="1400" dirty="0" smtClean="0">
                <a:solidFill>
                  <a:schemeClr val="tx1"/>
                </a:solidFill>
              </a:rPr>
              <a:t>;   </a:t>
            </a:r>
            <a:r>
              <a:rPr lang="en-US" sz="1400" dirty="0" err="1" smtClean="0">
                <a:solidFill>
                  <a:schemeClr val="tx1"/>
                </a:solidFill>
              </a:rPr>
              <a:t>sfr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P2=0xA0;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void </a:t>
            </a:r>
            <a:r>
              <a:rPr lang="en-US" sz="1400" dirty="0" err="1">
                <a:solidFill>
                  <a:schemeClr val="tx1"/>
                </a:solidFill>
              </a:rPr>
              <a:t>MSDelay</a:t>
            </a:r>
            <a:r>
              <a:rPr lang="en-US" sz="1400" dirty="0">
                <a:solidFill>
                  <a:schemeClr val="tx1"/>
                </a:solidFill>
              </a:rPr>
              <a:t>(unsigned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139697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void main(void)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{ 	while </a:t>
            </a:r>
            <a:r>
              <a:rPr lang="en-US" sz="1400" dirty="0">
                <a:solidFill>
                  <a:schemeClr val="tx1"/>
                </a:solidFill>
              </a:rPr>
              <a:t>(1)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{  	P0=0x55; </a:t>
            </a:r>
            <a:r>
              <a:rPr lang="en-US" sz="1400" dirty="0">
                <a:solidFill>
                  <a:schemeClr val="tx1"/>
                </a:solidFill>
              </a:rPr>
              <a:t>//Accessing Ports as SFRs using </a:t>
            </a:r>
            <a:r>
              <a:rPr lang="en-US" sz="1400" dirty="0" err="1">
                <a:solidFill>
                  <a:schemeClr val="tx1"/>
                </a:solidFill>
              </a:rPr>
              <a:t>sfr</a:t>
            </a:r>
            <a:r>
              <a:rPr lang="en-US" sz="1400" dirty="0">
                <a:solidFill>
                  <a:schemeClr val="tx1"/>
                </a:solidFill>
              </a:rPr>
              <a:t> data type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P1=0x55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P2=0x55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MSDelay</a:t>
            </a:r>
            <a:r>
              <a:rPr lang="en-US" sz="1400" dirty="0" smtClean="0">
                <a:solidFill>
                  <a:schemeClr val="tx1"/>
                </a:solidFill>
              </a:rPr>
              <a:t>(250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P0=0xAA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P1=0xAA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P2=0xAA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MSDelay</a:t>
            </a:r>
            <a:r>
              <a:rPr lang="en-US" sz="1400" dirty="0" smtClean="0">
                <a:solidFill>
                  <a:schemeClr val="tx1"/>
                </a:solidFill>
              </a:rPr>
              <a:t>(250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139697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}  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709026" y="698434"/>
            <a:ext cx="1847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way to access the SFR RAM </a:t>
            </a:r>
            <a:r>
              <a:rPr lang="en-US" dirty="0" smtClean="0"/>
              <a:t>space </a:t>
            </a:r>
            <a:r>
              <a:rPr lang="en-US" dirty="0"/>
              <a:t>80 – FFH is to use the </a:t>
            </a:r>
            <a:r>
              <a:rPr lang="en-US" dirty="0" err="1"/>
              <a:t>sfr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6479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" y="301743"/>
            <a:ext cx="1995084" cy="3761451"/>
          </a:xfrm>
        </p:spPr>
        <p:txBody>
          <a:bodyPr/>
          <a:lstStyle/>
          <a:p>
            <a:r>
              <a:rPr lang="en-US" sz="2400" dirty="0"/>
              <a:t>I/O </a:t>
            </a:r>
            <a:br>
              <a:rPr lang="en-US" sz="2400" dirty="0"/>
            </a:br>
            <a:r>
              <a:rPr lang="en-US" sz="2400" dirty="0"/>
              <a:t>PROGRAMMING</a:t>
            </a:r>
            <a:br>
              <a:rPr lang="en-US" sz="2400" dirty="0"/>
            </a:br>
            <a:r>
              <a:rPr lang="en-US" sz="2400" dirty="0"/>
              <a:t>Using bit </a:t>
            </a:r>
            <a:r>
              <a:rPr lang="en-US" sz="2400" dirty="0" smtClean="0"/>
              <a:t>Data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Type for </a:t>
            </a:r>
            <a:br>
              <a:rPr lang="en-US" sz="2400" dirty="0"/>
            </a:br>
            <a:r>
              <a:rPr lang="en-US" sz="2400" dirty="0"/>
              <a:t>Bit-addressable </a:t>
            </a:r>
            <a:br>
              <a:rPr lang="en-US" sz="2400" dirty="0"/>
            </a:br>
            <a:r>
              <a:rPr lang="en-US" sz="2400" dirty="0"/>
              <a:t>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206" y="164533"/>
            <a:ext cx="6197213" cy="4978967"/>
          </a:xfrm>
        </p:spPr>
        <p:txBody>
          <a:bodyPr/>
          <a:lstStyle/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Write an 8051 C program to get the status of bit P1.0, save it, and 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send it to P2.7 continuously</a:t>
            </a:r>
            <a:r>
              <a:rPr lang="en-US" sz="1600" dirty="0"/>
              <a:t>.</a:t>
            </a:r>
          </a:p>
          <a:p>
            <a:pPr marL="139697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>
                <a:solidFill>
                  <a:schemeClr val="tx1"/>
                </a:solidFill>
              </a:rPr>
              <a:t>include &lt;reg51.h&gt;</a:t>
            </a:r>
          </a:p>
          <a:p>
            <a:pPr marL="139697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sbit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inbit</a:t>
            </a:r>
            <a:r>
              <a:rPr lang="en-US" sz="1600" dirty="0" smtClean="0">
                <a:solidFill>
                  <a:schemeClr val="tx1"/>
                </a:solidFill>
              </a:rPr>
              <a:t> = P1^0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sbit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outbit</a:t>
            </a:r>
            <a:r>
              <a:rPr lang="en-US" sz="1600" dirty="0" smtClean="0">
                <a:solidFill>
                  <a:schemeClr val="tx1"/>
                </a:solidFill>
              </a:rPr>
              <a:t> = P2^7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bit </a:t>
            </a:r>
            <a:r>
              <a:rPr lang="en-US" sz="1600" dirty="0" err="1">
                <a:solidFill>
                  <a:schemeClr val="tx1"/>
                </a:solidFill>
              </a:rPr>
              <a:t>membit</a:t>
            </a:r>
            <a:r>
              <a:rPr lang="en-US" sz="1600" dirty="0" smtClean="0">
                <a:solidFill>
                  <a:schemeClr val="tx1"/>
                </a:solidFill>
              </a:rPr>
              <a:t>;	 </a:t>
            </a:r>
            <a:r>
              <a:rPr lang="en-US" sz="1600" dirty="0">
                <a:solidFill>
                  <a:schemeClr val="tx1"/>
                </a:solidFill>
              </a:rPr>
              <a:t>//use bit to declare </a:t>
            </a:r>
            <a:r>
              <a:rPr lang="en-US" sz="1600" dirty="0" smtClean="0">
                <a:solidFill>
                  <a:schemeClr val="tx1"/>
                </a:solidFill>
              </a:rPr>
              <a:t> bit- </a:t>
            </a:r>
            <a:r>
              <a:rPr lang="en-US" sz="1600" dirty="0">
                <a:solidFill>
                  <a:schemeClr val="tx1"/>
                </a:solidFill>
              </a:rPr>
              <a:t>addressable memory</a:t>
            </a:r>
          </a:p>
          <a:p>
            <a:pPr marL="139697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void main(void)</a:t>
            </a:r>
          </a:p>
          <a:p>
            <a:pPr marL="596885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marL="596885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while (1)</a:t>
            </a:r>
          </a:p>
          <a:p>
            <a:pPr marL="1054074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marL="1054074" lvl="2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membit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inbit</a:t>
            </a:r>
            <a:r>
              <a:rPr lang="en-US" sz="1600" dirty="0">
                <a:solidFill>
                  <a:schemeClr val="tx1"/>
                </a:solidFill>
              </a:rPr>
              <a:t>;    //get a bit from P1.0</a:t>
            </a:r>
          </a:p>
          <a:p>
            <a:pPr marL="1054074" lvl="2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outbit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membit</a:t>
            </a:r>
            <a:r>
              <a:rPr lang="en-US" sz="1600" dirty="0">
                <a:solidFill>
                  <a:schemeClr val="tx1"/>
                </a:solidFill>
              </a:rPr>
              <a:t>;   //send it to P2.7</a:t>
            </a:r>
          </a:p>
          <a:p>
            <a:pPr marL="1054074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596885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91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 smtClean="0"/>
              <a:t>IO PROGRAMMING   </a:t>
            </a:r>
            <a:r>
              <a:rPr lang="en-US" sz="2400" dirty="0" smtClean="0">
                <a:solidFill>
                  <a:srgbClr val="FF0000"/>
                </a:solidFill>
              </a:rPr>
              <a:t>PORT 0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3616503" cy="35246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+mn-lt"/>
              </a:rPr>
              <a:t>The following code will continuously send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out to port 0 </a:t>
            </a:r>
            <a:r>
              <a:rPr lang="en-US" sz="1800" dirty="0">
                <a:latin typeface="+mn-lt"/>
              </a:rPr>
              <a:t>the </a:t>
            </a:r>
            <a:r>
              <a:rPr lang="en-US" sz="1800" dirty="0" smtClean="0">
                <a:latin typeface="+mn-lt"/>
              </a:rPr>
              <a:t>alternating </a:t>
            </a:r>
            <a:r>
              <a:rPr lang="en-US" sz="1800" dirty="0">
                <a:latin typeface="+mn-lt"/>
              </a:rPr>
              <a:t>value 55H and </a:t>
            </a:r>
            <a:r>
              <a:rPr lang="en-US" sz="1800" dirty="0" smtClean="0">
                <a:latin typeface="+mn-lt"/>
              </a:rPr>
              <a:t>AAH</a:t>
            </a:r>
          </a:p>
          <a:p>
            <a:pPr marL="76200" lvl="0" indent="0">
              <a:buNone/>
            </a:pPr>
            <a:endParaRPr lang="en-US" sz="1800" dirty="0">
              <a:latin typeface="+mn-lt"/>
            </a:endParaRP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BACK:  MOV A,#55H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	     MOV </a:t>
            </a:r>
            <a:r>
              <a:rPr lang="en-US" sz="1600" dirty="0">
                <a:latin typeface="+mn-lt"/>
              </a:rPr>
              <a:t>P0,A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            ACALL  </a:t>
            </a:r>
            <a:r>
              <a:rPr lang="en-US" sz="1600" dirty="0">
                <a:latin typeface="+mn-lt"/>
              </a:rPr>
              <a:t>DELAY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            MOV </a:t>
            </a:r>
            <a:r>
              <a:rPr lang="en-US" sz="1600" dirty="0">
                <a:latin typeface="+mn-lt"/>
              </a:rPr>
              <a:t>A,#0AAH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             MOV </a:t>
            </a:r>
            <a:r>
              <a:rPr lang="en-US" sz="1600" dirty="0">
                <a:latin typeface="+mn-lt"/>
              </a:rPr>
              <a:t>P0,A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            ACALL  </a:t>
            </a:r>
            <a:r>
              <a:rPr lang="en-US" sz="1600" dirty="0">
                <a:latin typeface="+mn-lt"/>
              </a:rPr>
              <a:t>DELAY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           SJMP BACK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48018" y="811060"/>
            <a:ext cx="4638725" cy="345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+mn-lt"/>
                <a:ea typeface="Inter-Regular"/>
                <a:cs typeface="Inter-Regular"/>
                <a:sym typeface="Inter-Regular"/>
              </a:rPr>
              <a:t>In order to make port 0 an input, the port must be programmed by writing 1 to all the bits</a:t>
            </a:r>
          </a:p>
          <a:p>
            <a:endParaRPr lang="en-US" dirty="0" smtClean="0"/>
          </a:p>
          <a:p>
            <a:pPr marL="762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  <a:latin typeface="+mn-lt"/>
                <a:ea typeface="Inter-Regular"/>
                <a:cs typeface="Inter-Regular"/>
                <a:sym typeface="Inter-Regular"/>
              </a:rPr>
              <a:t>Port 0 is configured first as an input port by writing 1s to it,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Inter-Regular"/>
                <a:cs typeface="Inter-Regular"/>
                <a:sym typeface="Inter-Regular"/>
              </a:rPr>
              <a:t>and then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Inter-Regular"/>
                <a:cs typeface="Inter-Regular"/>
              </a:rPr>
              <a:t>data is received from that port and sent to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Inter-Regular"/>
                <a:cs typeface="Inter-Regular"/>
              </a:rPr>
              <a:t>P1</a:t>
            </a:r>
          </a:p>
          <a:p>
            <a:r>
              <a:rPr lang="en-US" dirty="0" smtClean="0"/>
              <a:t>              MOV </a:t>
            </a:r>
            <a:r>
              <a:rPr lang="en-US" dirty="0"/>
              <a:t>A,#0FFH </a:t>
            </a:r>
            <a:r>
              <a:rPr lang="en-US" dirty="0" smtClean="0"/>
              <a:t>        ;</a:t>
            </a:r>
            <a:r>
              <a:rPr lang="en-US" dirty="0"/>
              <a:t>A=FF hex</a:t>
            </a:r>
          </a:p>
          <a:p>
            <a:r>
              <a:rPr lang="en-US" dirty="0" smtClean="0"/>
              <a:t>              MOV </a:t>
            </a:r>
            <a:r>
              <a:rPr lang="en-US" dirty="0"/>
              <a:t>P0,A </a:t>
            </a:r>
            <a:r>
              <a:rPr lang="en-US" dirty="0" smtClean="0"/>
              <a:t>               ;</a:t>
            </a:r>
            <a:r>
              <a:rPr lang="en-US" dirty="0"/>
              <a:t>make P0 an </a:t>
            </a:r>
            <a:r>
              <a:rPr lang="en-US" dirty="0" err="1"/>
              <a:t>i</a:t>
            </a:r>
            <a:r>
              <a:rPr lang="en-US" dirty="0"/>
              <a:t>/p </a:t>
            </a:r>
            <a:r>
              <a:rPr lang="en-US" dirty="0" smtClean="0"/>
              <a:t>port </a:t>
            </a:r>
          </a:p>
          <a:p>
            <a:r>
              <a:rPr lang="en-US" dirty="0" smtClean="0"/>
              <a:t>		         ;by </a:t>
            </a:r>
            <a:r>
              <a:rPr lang="en-US" dirty="0"/>
              <a:t>writing it </a:t>
            </a:r>
            <a:r>
              <a:rPr lang="en-US" dirty="0" smtClean="0"/>
              <a:t>all </a:t>
            </a:r>
            <a:r>
              <a:rPr lang="en-US" dirty="0"/>
              <a:t>1s </a:t>
            </a:r>
          </a:p>
          <a:p>
            <a:r>
              <a:rPr lang="en-US" dirty="0"/>
              <a:t>BACK: MOV A,P0  </a:t>
            </a:r>
            <a:r>
              <a:rPr lang="en-US" dirty="0" smtClean="0"/>
              <a:t>               ;</a:t>
            </a:r>
            <a:r>
              <a:rPr lang="en-US" dirty="0"/>
              <a:t>get data from P0</a:t>
            </a:r>
          </a:p>
          <a:p>
            <a:r>
              <a:rPr lang="en-US" dirty="0"/>
              <a:t> </a:t>
            </a:r>
            <a:r>
              <a:rPr lang="en-US" dirty="0" smtClean="0"/>
              <a:t>           MOV </a:t>
            </a:r>
            <a:r>
              <a:rPr lang="en-US" dirty="0"/>
              <a:t>P1,A </a:t>
            </a:r>
            <a:r>
              <a:rPr lang="en-US" dirty="0" smtClean="0"/>
              <a:t>                ;</a:t>
            </a:r>
            <a:r>
              <a:rPr lang="en-US" dirty="0"/>
              <a:t>send it to port 1</a:t>
            </a:r>
          </a:p>
          <a:p>
            <a:r>
              <a:rPr lang="en-US" dirty="0" smtClean="0"/>
              <a:t>            SJMP </a:t>
            </a:r>
            <a:r>
              <a:rPr lang="en-US" dirty="0"/>
              <a:t>BACK </a:t>
            </a:r>
            <a:r>
              <a:rPr lang="en-US" dirty="0" smtClean="0"/>
              <a:t>             ;</a:t>
            </a:r>
            <a:r>
              <a:rPr lang="en-US" dirty="0"/>
              <a:t>keep doing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3433" y="4340597"/>
            <a:ext cx="7356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Port 0 is also designated as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AD0-AD7,allowing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it to be used for both address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17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5342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 smtClean="0"/>
              <a:t>IO PROGRAMMING PORT 1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26031" y="534256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Port 1 can be used as input or output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In </a:t>
            </a:r>
            <a:r>
              <a:rPr lang="en-US" sz="1800" dirty="0">
                <a:latin typeface="+mn-lt"/>
              </a:rPr>
              <a:t>contrast to port 0, this port does not </a:t>
            </a:r>
            <a:r>
              <a:rPr lang="en-US" sz="1800" dirty="0" smtClean="0">
                <a:latin typeface="+mn-lt"/>
              </a:rPr>
              <a:t>need </a:t>
            </a:r>
            <a:r>
              <a:rPr lang="en-US" sz="1800" dirty="0">
                <a:latin typeface="+mn-lt"/>
              </a:rPr>
              <a:t>any pull-up resistors since it already </a:t>
            </a:r>
            <a:r>
              <a:rPr lang="en-US" sz="1800" dirty="0" smtClean="0">
                <a:latin typeface="+mn-lt"/>
              </a:rPr>
              <a:t>has </a:t>
            </a:r>
            <a:r>
              <a:rPr lang="en-US" sz="1800" dirty="0">
                <a:latin typeface="+mn-lt"/>
              </a:rPr>
              <a:t>pull-up resistors internally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Upon reset</a:t>
            </a:r>
            <a:r>
              <a:rPr lang="en-US" sz="1800" dirty="0">
                <a:latin typeface="+mn-lt"/>
              </a:rPr>
              <a:t>, port 1 is configured as an </a:t>
            </a:r>
            <a:r>
              <a:rPr lang="en-US" sz="1800" dirty="0" smtClean="0">
                <a:latin typeface="+mn-lt"/>
              </a:rPr>
              <a:t>input port</a:t>
            </a:r>
          </a:p>
          <a:p>
            <a:pPr marL="76200" lvl="0" indent="0">
              <a:buNone/>
            </a:pP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following code will continuously send out to port 0 the </a:t>
            </a:r>
            <a:r>
              <a:rPr lang="en-US" sz="1800" dirty="0" smtClean="0">
                <a:latin typeface="+mn-lt"/>
              </a:rPr>
              <a:t>alternating </a:t>
            </a:r>
            <a:r>
              <a:rPr lang="en-US" sz="1800" dirty="0">
                <a:latin typeface="+mn-lt"/>
              </a:rPr>
              <a:t>value 55H and AAH</a:t>
            </a:r>
          </a:p>
          <a:p>
            <a:pPr marL="76200" lvl="0" indent="0">
              <a:buNone/>
            </a:pPr>
            <a:r>
              <a:rPr lang="en-US" sz="1800" dirty="0" smtClean="0">
                <a:latin typeface="+mn-lt"/>
              </a:rPr>
              <a:t>	MOV </a:t>
            </a:r>
            <a:r>
              <a:rPr lang="en-US" sz="1800" dirty="0">
                <a:latin typeface="+mn-lt"/>
              </a:rPr>
              <a:t>A,#55H</a:t>
            </a:r>
          </a:p>
          <a:p>
            <a:pPr marL="76200" lvl="0" indent="0">
              <a:buNone/>
            </a:pPr>
            <a:r>
              <a:rPr lang="en-US" sz="1800" dirty="0">
                <a:latin typeface="+mn-lt"/>
              </a:rPr>
              <a:t>BACK: MOV P1,A</a:t>
            </a:r>
          </a:p>
          <a:p>
            <a:pPr marL="76200" lvl="0" indent="0">
              <a:buNone/>
            </a:pPr>
            <a:r>
              <a:rPr lang="en-US" sz="1800" dirty="0" smtClean="0">
                <a:latin typeface="+mn-lt"/>
              </a:rPr>
              <a:t>	ACALL  </a:t>
            </a:r>
            <a:r>
              <a:rPr lang="en-US" sz="1800" dirty="0">
                <a:latin typeface="+mn-lt"/>
              </a:rPr>
              <a:t>DELAY</a:t>
            </a:r>
          </a:p>
          <a:p>
            <a:pPr marL="76200" lvl="0" indent="0">
              <a:buNone/>
            </a:pPr>
            <a:r>
              <a:rPr lang="en-US" sz="1800" dirty="0" smtClean="0">
                <a:latin typeface="+mn-lt"/>
              </a:rPr>
              <a:t>	CPL </a:t>
            </a:r>
            <a:r>
              <a:rPr lang="en-US" sz="1800" dirty="0">
                <a:latin typeface="+mn-lt"/>
              </a:rPr>
              <a:t>A</a:t>
            </a:r>
          </a:p>
          <a:p>
            <a:pPr marL="76200" lvl="0" indent="0">
              <a:buNone/>
            </a:pPr>
            <a:r>
              <a:rPr lang="en-US" sz="1800" dirty="0" smtClean="0">
                <a:latin typeface="+mn-lt"/>
              </a:rPr>
              <a:t>	SJMP </a:t>
            </a:r>
            <a:r>
              <a:rPr lang="en-US" sz="1800" dirty="0">
                <a:latin typeface="+mn-lt"/>
              </a:rPr>
              <a:t>BACK</a:t>
            </a:r>
            <a:endParaRPr sz="18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1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5856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IO PROGRAMMING PORT </a:t>
            </a:r>
            <a:r>
              <a:rPr lang="en-US" sz="2400" dirty="0" smtClean="0"/>
              <a:t>1 as INPUT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2754" y="585627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2000" dirty="0">
                <a:latin typeface="+mn-lt"/>
              </a:rPr>
              <a:t>To make port 1 an input port, it must </a:t>
            </a:r>
            <a:r>
              <a:rPr lang="en-US" sz="2000" dirty="0" smtClean="0">
                <a:latin typeface="+mn-lt"/>
              </a:rPr>
              <a:t>be </a:t>
            </a:r>
            <a:r>
              <a:rPr lang="en-US" sz="2000" dirty="0">
                <a:latin typeface="+mn-lt"/>
              </a:rPr>
              <a:t>programmed as such by writing 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  <a:p>
            <a:pPr marL="76200" lvl="0" indent="0">
              <a:buNone/>
            </a:pPr>
            <a:r>
              <a:rPr lang="en-US" sz="2000" dirty="0">
                <a:latin typeface="+mn-lt"/>
              </a:rPr>
              <a:t>to all its </a:t>
            </a:r>
            <a:r>
              <a:rPr lang="en-US" sz="2000" dirty="0" smtClean="0">
                <a:latin typeface="+mn-lt"/>
              </a:rPr>
              <a:t>bits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Port 1 is configured first as an input port by writing 1s to it, then data </a:t>
            </a:r>
            <a:r>
              <a:rPr lang="en-US" sz="1600" dirty="0" smtClean="0">
                <a:latin typeface="+mn-lt"/>
              </a:rPr>
              <a:t>is </a:t>
            </a:r>
            <a:r>
              <a:rPr lang="en-US" sz="1600" dirty="0">
                <a:latin typeface="+mn-lt"/>
              </a:rPr>
              <a:t>received from that port and saved in R7 and R5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MOV A,#0FFH    </a:t>
            </a:r>
            <a:r>
              <a:rPr lang="en-US" sz="1600" dirty="0" smtClean="0">
                <a:latin typeface="+mn-lt"/>
              </a:rPr>
              <a:t>	;</a:t>
            </a:r>
            <a:r>
              <a:rPr lang="en-US" sz="1600" dirty="0">
                <a:latin typeface="+mn-lt"/>
              </a:rPr>
              <a:t>A=FF hex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MOV P1,A </a:t>
            </a:r>
            <a:r>
              <a:rPr lang="en-US" sz="1600" dirty="0" smtClean="0">
                <a:latin typeface="+mn-lt"/>
              </a:rPr>
              <a:t>	;</a:t>
            </a:r>
            <a:r>
              <a:rPr lang="en-US" sz="1600" dirty="0">
                <a:latin typeface="+mn-lt"/>
              </a:rPr>
              <a:t>make P1 an input </a:t>
            </a:r>
            <a:r>
              <a:rPr lang="en-US" sz="1600" dirty="0" smtClean="0">
                <a:latin typeface="+mn-lt"/>
              </a:rPr>
              <a:t>port by </a:t>
            </a:r>
            <a:r>
              <a:rPr lang="en-US" sz="1600" dirty="0">
                <a:latin typeface="+mn-lt"/>
              </a:rPr>
              <a:t>writing it all 1s 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MOV </a:t>
            </a:r>
            <a:r>
              <a:rPr lang="en-US" sz="1600" dirty="0" smtClean="0">
                <a:latin typeface="+mn-lt"/>
              </a:rPr>
              <a:t>A,P1	  </a:t>
            </a:r>
            <a:r>
              <a:rPr lang="en-US" sz="1600" dirty="0">
                <a:latin typeface="+mn-lt"/>
              </a:rPr>
              <a:t>;get data from P1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MOV R7,A </a:t>
            </a:r>
            <a:r>
              <a:rPr lang="en-US" sz="1600" dirty="0" smtClean="0">
                <a:latin typeface="+mn-lt"/>
              </a:rPr>
              <a:t>	;</a:t>
            </a:r>
            <a:r>
              <a:rPr lang="en-US" sz="1600" dirty="0">
                <a:latin typeface="+mn-lt"/>
              </a:rPr>
              <a:t>save it to in </a:t>
            </a:r>
            <a:r>
              <a:rPr lang="en-US" sz="1600" dirty="0" err="1">
                <a:latin typeface="+mn-lt"/>
              </a:rPr>
              <a:t>reg</a:t>
            </a:r>
            <a:r>
              <a:rPr lang="en-US" sz="1600" dirty="0">
                <a:latin typeface="+mn-lt"/>
              </a:rPr>
              <a:t> R7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ACALL  </a:t>
            </a:r>
            <a:r>
              <a:rPr lang="en-US" sz="1600" dirty="0" smtClean="0">
                <a:latin typeface="+mn-lt"/>
              </a:rPr>
              <a:t>DELAY	 </a:t>
            </a:r>
            <a:r>
              <a:rPr lang="en-US" sz="1600" dirty="0">
                <a:latin typeface="+mn-lt"/>
              </a:rPr>
              <a:t>;wait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MOV A,P1 </a:t>
            </a:r>
            <a:r>
              <a:rPr lang="en-US" sz="1600" dirty="0" smtClean="0">
                <a:latin typeface="+mn-lt"/>
              </a:rPr>
              <a:t>	 </a:t>
            </a:r>
            <a:r>
              <a:rPr lang="en-US" sz="1600" dirty="0">
                <a:latin typeface="+mn-lt"/>
              </a:rPr>
              <a:t>;another data from P1 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MOV </a:t>
            </a:r>
            <a:r>
              <a:rPr lang="en-US" sz="1600" dirty="0" smtClean="0">
                <a:latin typeface="+mn-lt"/>
              </a:rPr>
              <a:t>R5,A	 </a:t>
            </a:r>
            <a:r>
              <a:rPr lang="en-US" sz="1600" dirty="0">
                <a:latin typeface="+mn-lt"/>
              </a:rPr>
              <a:t>;save it to in </a:t>
            </a:r>
            <a:r>
              <a:rPr lang="en-US" sz="1600" dirty="0" err="1">
                <a:latin typeface="+mn-lt"/>
              </a:rPr>
              <a:t>reg</a:t>
            </a:r>
            <a:r>
              <a:rPr lang="en-US" sz="1600" dirty="0">
                <a:latin typeface="+mn-lt"/>
              </a:rPr>
              <a:t> R5</a:t>
            </a:r>
            <a:endParaRPr sz="16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7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89" y="157905"/>
            <a:ext cx="7068300" cy="396300"/>
          </a:xfrm>
        </p:spPr>
        <p:txBody>
          <a:bodyPr/>
          <a:lstStyle/>
          <a:p>
            <a:r>
              <a:rPr lang="en-US" dirty="0">
                <a:latin typeface="+mn-lt"/>
              </a:rPr>
              <a:t>TIME 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96" y="554205"/>
            <a:ext cx="8291060" cy="42951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There are two way s to create a time </a:t>
            </a:r>
            <a:r>
              <a:rPr lang="en-US" sz="1800" dirty="0" smtClean="0">
                <a:latin typeface="+mn-lt"/>
              </a:rPr>
              <a:t>delay </a:t>
            </a:r>
            <a:r>
              <a:rPr lang="en-US" sz="1800" dirty="0">
                <a:latin typeface="+mn-lt"/>
              </a:rPr>
              <a:t>in 8051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Using </a:t>
            </a:r>
            <a:r>
              <a:rPr lang="en-US" sz="1800" dirty="0">
                <a:latin typeface="+mn-lt"/>
              </a:rPr>
              <a:t>the 8051 timer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Using a simple 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Three </a:t>
            </a:r>
            <a:r>
              <a:rPr lang="en-US" sz="1800" dirty="0">
                <a:latin typeface="+mn-lt"/>
              </a:rPr>
              <a:t>factors that can affect </a:t>
            </a: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accuracy of the 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1. </a:t>
            </a:r>
            <a:r>
              <a:rPr lang="en-US" sz="1800" dirty="0">
                <a:latin typeface="+mn-lt"/>
              </a:rPr>
              <a:t>The 8051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The number of machine cycle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The number of clock periods per machine </a:t>
            </a:r>
            <a:r>
              <a:rPr lang="en-US" sz="1800" dirty="0" smtClean="0">
                <a:latin typeface="+mn-lt"/>
              </a:rPr>
              <a:t>cycle</a:t>
            </a:r>
            <a:endParaRPr lang="en-US" sz="18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2.The </a:t>
            </a:r>
            <a:r>
              <a:rPr lang="en-US" sz="1800" dirty="0">
                <a:latin typeface="+mn-lt"/>
              </a:rPr>
              <a:t>crystal frequency connected to the X1 – X2 </a:t>
            </a:r>
            <a:r>
              <a:rPr lang="en-US" sz="1800" dirty="0" smtClean="0">
                <a:latin typeface="+mn-lt"/>
              </a:rPr>
              <a:t>input </a:t>
            </a:r>
            <a:r>
              <a:rPr lang="en-US" sz="1800" dirty="0">
                <a:latin typeface="+mn-lt"/>
              </a:rPr>
              <a:t>pins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3.  </a:t>
            </a:r>
            <a:r>
              <a:rPr lang="en-US" sz="1800" dirty="0">
                <a:latin typeface="+mn-lt"/>
              </a:rPr>
              <a:t>Compiler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C compiler converts the C statements and </a:t>
            </a:r>
            <a:r>
              <a:rPr lang="en-US" sz="1800" dirty="0" smtClean="0">
                <a:latin typeface="+mn-lt"/>
              </a:rPr>
              <a:t>functions </a:t>
            </a:r>
            <a:r>
              <a:rPr lang="en-US" sz="1800" dirty="0">
                <a:latin typeface="+mn-lt"/>
              </a:rPr>
              <a:t>to Assembly language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Different compilers produce different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99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 smtClean="0"/>
              <a:t>IO PROGRAMMING PORT 2 and 3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Port 2 can be used as input or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output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Just </a:t>
            </a:r>
            <a:r>
              <a:rPr lang="en-US" sz="2000" dirty="0">
                <a:latin typeface="+mn-lt"/>
              </a:rPr>
              <a:t>like P1, port 2 does not need any </a:t>
            </a:r>
            <a:r>
              <a:rPr lang="en-US" sz="2000" dirty="0" smtClean="0">
                <a:latin typeface="+mn-lt"/>
              </a:rPr>
              <a:t>pull-up </a:t>
            </a:r>
            <a:r>
              <a:rPr lang="en-US" sz="2000" dirty="0">
                <a:latin typeface="+mn-lt"/>
              </a:rPr>
              <a:t>resistors since it already has pull-up </a:t>
            </a:r>
            <a:r>
              <a:rPr lang="en-US" sz="2000" dirty="0" smtClean="0">
                <a:latin typeface="+mn-lt"/>
              </a:rPr>
              <a:t>resistors </a:t>
            </a:r>
            <a:r>
              <a:rPr lang="en-US" sz="2000" dirty="0">
                <a:latin typeface="+mn-lt"/>
              </a:rPr>
              <a:t>internally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Upon </a:t>
            </a:r>
            <a:r>
              <a:rPr lang="en-US" sz="2000" dirty="0">
                <a:latin typeface="+mn-lt"/>
              </a:rPr>
              <a:t>reset, port 2 is configured as an input </a:t>
            </a:r>
            <a:r>
              <a:rPr lang="en-US" sz="2000" dirty="0" smtClean="0">
                <a:latin typeface="+mn-lt"/>
              </a:rPr>
              <a:t>port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In many 8051-based system, P2 is used </a:t>
            </a:r>
            <a:r>
              <a:rPr lang="en-US" sz="2000" dirty="0" smtClean="0">
                <a:latin typeface="+mn-lt"/>
              </a:rPr>
              <a:t>as </a:t>
            </a:r>
            <a:r>
              <a:rPr lang="en-US" sz="2000" dirty="0">
                <a:latin typeface="+mn-lt"/>
              </a:rPr>
              <a:t>simple </a:t>
            </a:r>
            <a:r>
              <a:rPr lang="en-US" sz="2000" dirty="0" smtClean="0">
                <a:latin typeface="+mn-lt"/>
              </a:rPr>
              <a:t>I/O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Port 3 can be used as input or output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Port </a:t>
            </a:r>
            <a:r>
              <a:rPr lang="en-US" sz="2000" dirty="0">
                <a:latin typeface="+mn-lt"/>
              </a:rPr>
              <a:t>3 does not need any pull-up resistors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Port </a:t>
            </a:r>
            <a:r>
              <a:rPr lang="en-US" sz="2000" dirty="0">
                <a:latin typeface="+mn-lt"/>
              </a:rPr>
              <a:t>3 is configured as an input port upon </a:t>
            </a:r>
            <a:r>
              <a:rPr lang="en-US" sz="2000" dirty="0" smtClean="0">
                <a:latin typeface="+mn-lt"/>
              </a:rPr>
              <a:t>reset</a:t>
            </a:r>
            <a:r>
              <a:rPr lang="en-US" sz="2000" dirty="0">
                <a:latin typeface="+mn-lt"/>
              </a:rPr>
              <a:t>, this is not the way it is most </a:t>
            </a:r>
            <a:r>
              <a:rPr lang="en-US" sz="2000" dirty="0" smtClean="0">
                <a:latin typeface="+mn-lt"/>
              </a:rPr>
              <a:t>commonly </a:t>
            </a:r>
            <a:r>
              <a:rPr lang="en-US" sz="2000" dirty="0">
                <a:latin typeface="+mn-lt"/>
              </a:rPr>
              <a:t>used</a:t>
            </a:r>
            <a:endParaRPr sz="20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75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 smtClean="0"/>
              <a:t>IO PROGRAMMING PORT3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Port 3 has the additional function of </a:t>
            </a:r>
            <a:r>
              <a:rPr lang="en-US" sz="2000" dirty="0" smtClean="0">
                <a:latin typeface="+mn-lt"/>
              </a:rPr>
              <a:t>providing </a:t>
            </a:r>
            <a:r>
              <a:rPr lang="en-US" sz="2000" dirty="0">
                <a:latin typeface="+mn-lt"/>
              </a:rPr>
              <a:t>some extremely important </a:t>
            </a:r>
            <a:r>
              <a:rPr lang="en-US" sz="2000" dirty="0" smtClean="0">
                <a:latin typeface="+mn-lt"/>
              </a:rPr>
              <a:t>signals</a:t>
            </a:r>
          </a:p>
          <a:p>
            <a:pPr lvl="0">
              <a:buFont typeface="Wingdings" panose="05000000000000000000" pitchFamily="2" charset="2"/>
              <a:buChar char="§"/>
            </a:pPr>
            <a:endParaRPr sz="20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45" y="1222289"/>
            <a:ext cx="5121267" cy="35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IO </a:t>
            </a:r>
            <a:r>
              <a:rPr lang="en-US" sz="2400" dirty="0" smtClean="0"/>
              <a:t>PROGRAMMING –</a:t>
            </a:r>
            <a:br>
              <a:rPr lang="en-US" sz="2400" dirty="0" smtClean="0"/>
            </a:br>
            <a:r>
              <a:rPr lang="en-US" sz="2400" dirty="0" smtClean="0"/>
              <a:t>Different </a:t>
            </a:r>
            <a:r>
              <a:rPr lang="en-US" sz="2400" dirty="0"/>
              <a:t>ways </a:t>
            </a:r>
            <a:r>
              <a:rPr lang="en-US" sz="2400" dirty="0" smtClean="0"/>
              <a:t>of </a:t>
            </a:r>
            <a:r>
              <a:rPr lang="en-US" sz="2400" dirty="0"/>
              <a:t>Accessing </a:t>
            </a:r>
            <a:r>
              <a:rPr lang="en-US" sz="2400" dirty="0" smtClean="0"/>
              <a:t>Entire </a:t>
            </a:r>
            <a:r>
              <a:rPr lang="en-US" sz="2400" dirty="0"/>
              <a:t>8 Bits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298978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600" dirty="0">
                <a:latin typeface="+mn-lt"/>
              </a:rPr>
              <a:t>The entire 8 bits of Port 1 are accessed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BACK: MOV A,#55H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MOV </a:t>
            </a:r>
            <a:r>
              <a:rPr lang="en-US" sz="1400" dirty="0">
                <a:latin typeface="+mn-lt"/>
              </a:rPr>
              <a:t>P1,A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ACALL 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DELAY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 MOV </a:t>
            </a:r>
            <a:r>
              <a:rPr lang="en-US" sz="1400" dirty="0">
                <a:latin typeface="+mn-lt"/>
              </a:rPr>
              <a:t>A,#0AAH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 MOV  </a:t>
            </a:r>
            <a:r>
              <a:rPr lang="en-US" sz="1400" dirty="0">
                <a:latin typeface="+mn-lt"/>
              </a:rPr>
              <a:t>P1,A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 ACALL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DELAY</a:t>
            </a:r>
          </a:p>
          <a:p>
            <a:pPr marL="76200" lvl="0" indent="0">
              <a:buNone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 SJMP </a:t>
            </a:r>
            <a:r>
              <a:rPr lang="en-US" sz="1400" dirty="0">
                <a:latin typeface="+mn-lt"/>
              </a:rPr>
              <a:t>BACK</a:t>
            </a:r>
            <a:endParaRPr sz="14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345217" y="1006867"/>
            <a:ext cx="2963116" cy="305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just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  <a:latin typeface="+mn-lt"/>
                <a:ea typeface="Inter-Regular"/>
                <a:cs typeface="Inter-Regular"/>
                <a:sym typeface="Inter-Regular"/>
              </a:rPr>
              <a:t>Rewrite the code in a more efficient manner by accessing the port </a:t>
            </a:r>
            <a:r>
              <a:rPr lang="en-US" sz="1600" dirty="0" smtClean="0">
                <a:solidFill>
                  <a:schemeClr val="dk1"/>
                </a:solidFill>
                <a:latin typeface="+mn-lt"/>
                <a:ea typeface="Inter-Regular"/>
                <a:cs typeface="Inter-Regular"/>
                <a:sym typeface="Inter-Regular"/>
              </a:rPr>
              <a:t>directly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Inter-Regular"/>
                <a:cs typeface="Inter-Regular"/>
                <a:sym typeface="Inter-Regular"/>
              </a:rPr>
              <a:t>without going through the accumulator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BACK: MOV P1,#55H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ACALL  </a:t>
            </a:r>
            <a:r>
              <a:rPr lang="en-US" dirty="0"/>
              <a:t>DELAY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MOV </a:t>
            </a:r>
            <a:r>
              <a:rPr lang="en-US" dirty="0"/>
              <a:t>P1,#0AAH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ACALL </a:t>
            </a:r>
            <a:r>
              <a:rPr lang="en-US" dirty="0"/>
              <a:t>DELAY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SJMP </a:t>
            </a:r>
            <a:r>
              <a:rPr lang="en-US" dirty="0"/>
              <a:t>BACK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8561" y="1006867"/>
            <a:ext cx="2054979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Another way of doing the same </a:t>
            </a:r>
            <a:r>
              <a:rPr lang="en-US" sz="1600" dirty="0" smtClean="0"/>
              <a:t>thing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MOV </a:t>
            </a:r>
            <a:r>
              <a:rPr lang="en-US" dirty="0"/>
              <a:t>A,#55H</a:t>
            </a:r>
          </a:p>
          <a:p>
            <a:pPr>
              <a:lnSpc>
                <a:spcPct val="150000"/>
              </a:lnSpc>
            </a:pPr>
            <a:r>
              <a:rPr lang="en-US" dirty="0"/>
              <a:t>BACK: MOV P1,A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ACALL  </a:t>
            </a:r>
            <a:r>
              <a:rPr lang="en-US" dirty="0"/>
              <a:t>DELAY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CPL </a:t>
            </a:r>
            <a:r>
              <a:rPr lang="en-US" dirty="0"/>
              <a:t>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SJMP </a:t>
            </a:r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3922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I/O BIT </a:t>
            </a:r>
            <a:r>
              <a:rPr lang="en-US" sz="2400" dirty="0" smtClean="0"/>
              <a:t>MANIPULATION PROGRAMMING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I/O Ports </a:t>
            </a:r>
            <a:r>
              <a:rPr lang="en-US" sz="2400" dirty="0" smtClean="0"/>
              <a:t>and </a:t>
            </a:r>
            <a:r>
              <a:rPr lang="en-US" sz="2400" dirty="0"/>
              <a:t>Bit </a:t>
            </a:r>
            <a:r>
              <a:rPr lang="en-US" sz="2400" dirty="0" smtClean="0"/>
              <a:t>Addressability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Sometimes we need to access only 1 </a:t>
            </a:r>
            <a:r>
              <a:rPr lang="en-US" sz="2000" dirty="0" smtClean="0">
                <a:latin typeface="+mn-lt"/>
              </a:rPr>
              <a:t>or </a:t>
            </a:r>
            <a:r>
              <a:rPr lang="en-US" sz="2000" dirty="0">
                <a:latin typeface="+mn-lt"/>
              </a:rPr>
              <a:t>2 bits of the </a:t>
            </a:r>
            <a:r>
              <a:rPr lang="en-US" sz="2000" dirty="0" smtClean="0">
                <a:latin typeface="+mn-lt"/>
              </a:rPr>
              <a:t>port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BACK: </a:t>
            </a:r>
            <a:r>
              <a:rPr lang="en-US" sz="1600" dirty="0" smtClean="0">
                <a:latin typeface="+mn-lt"/>
              </a:rPr>
              <a:t>	CPL </a:t>
            </a:r>
            <a:r>
              <a:rPr lang="en-US" sz="1600" dirty="0">
                <a:latin typeface="+mn-lt"/>
              </a:rPr>
              <a:t>P1.2 </a:t>
            </a:r>
            <a:r>
              <a:rPr lang="en-US" sz="1600" dirty="0" smtClean="0">
                <a:latin typeface="+mn-lt"/>
              </a:rPr>
              <a:t>	;</a:t>
            </a:r>
            <a:r>
              <a:rPr lang="en-US" sz="1600" dirty="0">
                <a:latin typeface="+mn-lt"/>
              </a:rPr>
              <a:t>complement P1.2</a:t>
            </a:r>
          </a:p>
          <a:p>
            <a:pPr marL="76200" lvl="0" indent="0">
              <a:buNone/>
            </a:pPr>
            <a:r>
              <a:rPr lang="en-US" sz="1600" dirty="0" smtClean="0">
                <a:latin typeface="+mn-lt"/>
              </a:rPr>
              <a:t>	ACALL </a:t>
            </a:r>
            <a:r>
              <a:rPr lang="en-US" sz="1600" dirty="0">
                <a:latin typeface="+mn-lt"/>
              </a:rPr>
              <a:t>DELAY</a:t>
            </a:r>
          </a:p>
          <a:p>
            <a:pPr marL="76200" lvl="0" indent="0">
              <a:buNone/>
            </a:pPr>
            <a:r>
              <a:rPr lang="en-US" sz="1600" dirty="0" smtClean="0">
                <a:latin typeface="+mn-lt"/>
              </a:rPr>
              <a:t>	SJMP </a:t>
            </a:r>
            <a:r>
              <a:rPr lang="en-US" sz="1600" dirty="0">
                <a:latin typeface="+mn-lt"/>
              </a:rPr>
              <a:t>BACK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;another variation of the above program</a:t>
            </a:r>
          </a:p>
          <a:p>
            <a:pPr marL="76200" lvl="0" indent="0">
              <a:buNone/>
            </a:pPr>
            <a:r>
              <a:rPr lang="en-US" sz="1600" dirty="0">
                <a:latin typeface="+mn-lt"/>
              </a:rPr>
              <a:t>AGAIN</a:t>
            </a:r>
            <a:r>
              <a:rPr lang="en-US" sz="1600">
                <a:latin typeface="+mn-lt"/>
              </a:rPr>
              <a:t>: </a:t>
            </a:r>
            <a:r>
              <a:rPr lang="en-US" sz="1600" smtClean="0">
                <a:latin typeface="+mn-lt"/>
              </a:rPr>
              <a:t>	SETB </a:t>
            </a:r>
            <a:r>
              <a:rPr lang="en-US" sz="1600" dirty="0">
                <a:latin typeface="+mn-lt"/>
              </a:rPr>
              <a:t>P1.2 </a:t>
            </a:r>
            <a:r>
              <a:rPr lang="en-US" sz="1600" dirty="0" smtClean="0">
                <a:latin typeface="+mn-lt"/>
              </a:rPr>
              <a:t>	;</a:t>
            </a:r>
            <a:r>
              <a:rPr lang="en-US" sz="1600" dirty="0">
                <a:latin typeface="+mn-lt"/>
              </a:rPr>
              <a:t>set only P1.2 </a:t>
            </a:r>
          </a:p>
          <a:p>
            <a:pPr marL="76200" lvl="0" indent="0">
              <a:buNone/>
            </a:pPr>
            <a:r>
              <a:rPr lang="en-US" sz="1600" dirty="0" smtClean="0">
                <a:latin typeface="+mn-lt"/>
              </a:rPr>
              <a:t>	ACALL </a:t>
            </a:r>
            <a:r>
              <a:rPr lang="en-US" sz="1600" dirty="0">
                <a:latin typeface="+mn-lt"/>
              </a:rPr>
              <a:t>DELAY</a:t>
            </a:r>
          </a:p>
          <a:p>
            <a:pPr marL="76200" lvl="0" indent="0">
              <a:buNone/>
            </a:pPr>
            <a:r>
              <a:rPr lang="en-US" sz="1600" dirty="0" smtClean="0">
                <a:latin typeface="+mn-lt"/>
              </a:rPr>
              <a:t>	CLR </a:t>
            </a:r>
            <a:r>
              <a:rPr lang="en-US" sz="1600" dirty="0">
                <a:latin typeface="+mn-lt"/>
              </a:rPr>
              <a:t>P1.2 </a:t>
            </a:r>
            <a:r>
              <a:rPr lang="en-US" sz="1600" dirty="0" smtClean="0">
                <a:latin typeface="+mn-lt"/>
              </a:rPr>
              <a:t>	;</a:t>
            </a:r>
            <a:r>
              <a:rPr lang="en-US" sz="1600" dirty="0">
                <a:latin typeface="+mn-lt"/>
              </a:rPr>
              <a:t>clear only P1.2 </a:t>
            </a:r>
          </a:p>
          <a:p>
            <a:pPr marL="76200" lvl="0" indent="0">
              <a:buNone/>
            </a:pPr>
            <a:r>
              <a:rPr lang="en-US" sz="1600" dirty="0" smtClean="0">
                <a:latin typeface="+mn-lt"/>
              </a:rPr>
              <a:t>	ACALL </a:t>
            </a:r>
            <a:r>
              <a:rPr lang="en-US" sz="1600" dirty="0">
                <a:latin typeface="+mn-lt"/>
              </a:rPr>
              <a:t>DELAY</a:t>
            </a:r>
          </a:p>
          <a:p>
            <a:pPr marL="76200" lvl="0" indent="0">
              <a:buNone/>
            </a:pPr>
            <a:r>
              <a:rPr lang="en-US" sz="1600" dirty="0" smtClean="0">
                <a:latin typeface="+mn-lt"/>
              </a:rPr>
              <a:t>	SJMP </a:t>
            </a:r>
            <a:r>
              <a:rPr lang="en-US" sz="1600" dirty="0">
                <a:latin typeface="+mn-lt"/>
              </a:rPr>
              <a:t>AGAIN</a:t>
            </a:r>
            <a:endParaRPr sz="16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1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8051 Embedded programming in 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54804" y="0"/>
            <a:ext cx="7551371" cy="8110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WHY </a:t>
            </a:r>
            <a:r>
              <a:rPr lang="en-US" sz="2400" dirty="0" smtClean="0"/>
              <a:t> PROGRAM  8051 </a:t>
            </a:r>
            <a:r>
              <a:rPr lang="en-US" sz="2400" dirty="0"/>
              <a:t>IN C</a:t>
            </a:r>
            <a:endParaRPr sz="2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5209" y="811060"/>
            <a:ext cx="8774130" cy="4332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Compilers produce hex files that is </a:t>
            </a:r>
            <a:r>
              <a:rPr lang="en-US" sz="2000" dirty="0" smtClean="0">
                <a:latin typeface="+mn-lt"/>
              </a:rPr>
              <a:t>embedded to </a:t>
            </a:r>
            <a:r>
              <a:rPr lang="en-US" sz="2000" dirty="0">
                <a:latin typeface="+mn-lt"/>
              </a:rPr>
              <a:t>ROM of microcontroller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size of hex file is the main concern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Microcontrollers </a:t>
            </a:r>
            <a:r>
              <a:rPr lang="en-US" sz="2000" dirty="0">
                <a:latin typeface="+mn-lt"/>
              </a:rPr>
              <a:t>have limited on-chip </a:t>
            </a:r>
            <a:r>
              <a:rPr lang="en-US" sz="2000" dirty="0" smtClean="0">
                <a:latin typeface="+mn-lt"/>
              </a:rPr>
              <a:t>ROM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Code </a:t>
            </a:r>
            <a:r>
              <a:rPr lang="en-US" sz="2000" dirty="0">
                <a:latin typeface="+mn-lt"/>
              </a:rPr>
              <a:t>space for 8051 is limited to 64K bytes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 C </a:t>
            </a:r>
            <a:r>
              <a:rPr lang="en-US" sz="2000" dirty="0">
                <a:latin typeface="+mn-lt"/>
              </a:rPr>
              <a:t>programming is less time consuming, </a:t>
            </a:r>
            <a:r>
              <a:rPr lang="en-US" sz="2000" dirty="0" smtClean="0">
                <a:latin typeface="+mn-lt"/>
              </a:rPr>
              <a:t>but </a:t>
            </a:r>
            <a:r>
              <a:rPr lang="en-US" sz="2000" dirty="0">
                <a:latin typeface="+mn-lt"/>
              </a:rPr>
              <a:t>has larger hex file size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 The </a:t>
            </a:r>
            <a:r>
              <a:rPr lang="en-US" sz="2000" dirty="0">
                <a:latin typeface="+mn-lt"/>
              </a:rPr>
              <a:t>reasons for writing programs in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It is easier and less time consuming to </a:t>
            </a:r>
            <a:r>
              <a:rPr lang="en-US" sz="1800" dirty="0" smtClean="0">
                <a:latin typeface="+mn-lt"/>
              </a:rPr>
              <a:t>write </a:t>
            </a:r>
            <a:r>
              <a:rPr lang="en-US" sz="1800" dirty="0">
                <a:latin typeface="+mn-lt"/>
              </a:rPr>
              <a:t>in C than Assembly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C is easier to modify and update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You can use code available in function </a:t>
            </a:r>
            <a:r>
              <a:rPr lang="en-US" sz="1800" dirty="0" smtClean="0">
                <a:latin typeface="+mn-lt"/>
              </a:rPr>
              <a:t>libraries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C code is por</a:t>
            </a:r>
            <a:r>
              <a:rPr lang="en-US" sz="2000" dirty="0">
                <a:latin typeface="+mn-lt"/>
              </a:rPr>
              <a:t>table to other microcontroller </a:t>
            </a:r>
            <a:r>
              <a:rPr lang="en-US" sz="2000" dirty="0" smtClean="0">
                <a:latin typeface="+mn-lt"/>
              </a:rPr>
              <a:t>with </a:t>
            </a:r>
            <a:r>
              <a:rPr lang="en-US" sz="2000" dirty="0">
                <a:latin typeface="+mn-lt"/>
              </a:rPr>
              <a:t>little of no modification</a:t>
            </a:r>
            <a:endParaRPr sz="2000" dirty="0">
              <a:latin typeface="+mn-lt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31" y="394211"/>
            <a:ext cx="7068300" cy="3963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402" y="901884"/>
            <a:ext cx="8722759" cy="3536551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+mn-lt"/>
              </a:rPr>
              <a:t>A good understanding of C data </a:t>
            </a:r>
            <a:r>
              <a:rPr lang="en-US" dirty="0" smtClean="0">
                <a:latin typeface="+mn-lt"/>
              </a:rPr>
              <a:t>types for </a:t>
            </a:r>
            <a:r>
              <a:rPr lang="en-US" dirty="0">
                <a:latin typeface="+mn-lt"/>
              </a:rPr>
              <a:t>8051 can help programmers to </a:t>
            </a:r>
            <a:r>
              <a:rPr lang="en-US" dirty="0" smtClean="0">
                <a:latin typeface="+mn-lt"/>
              </a:rPr>
              <a:t>create </a:t>
            </a:r>
            <a:r>
              <a:rPr lang="en-US" dirty="0">
                <a:latin typeface="+mn-lt"/>
              </a:rPr>
              <a:t>smaller hex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Unsigned </a:t>
            </a:r>
            <a:r>
              <a:rPr lang="en-US" dirty="0">
                <a:latin typeface="+mn-lt"/>
              </a:rPr>
              <a:t>char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Signed </a:t>
            </a:r>
            <a:r>
              <a:rPr lang="en-US" dirty="0">
                <a:latin typeface="+mn-lt"/>
              </a:rPr>
              <a:t>char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Unsigned </a:t>
            </a:r>
            <a:r>
              <a:rPr lang="en-US" dirty="0" err="1">
                <a:latin typeface="+mn-lt"/>
              </a:rPr>
              <a:t>int</a:t>
            </a: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Signed </a:t>
            </a:r>
            <a:r>
              <a:rPr lang="en-US" dirty="0" err="1">
                <a:latin typeface="+mn-lt"/>
              </a:rPr>
              <a:t>int</a:t>
            </a: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n-lt"/>
              </a:rPr>
              <a:t>Sbit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(single bit)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Bit </a:t>
            </a:r>
            <a:r>
              <a:rPr lang="en-US" dirty="0">
                <a:latin typeface="+mn-lt"/>
              </a:rPr>
              <a:t>and </a:t>
            </a:r>
            <a:r>
              <a:rPr lang="en-US" dirty="0" err="1">
                <a:latin typeface="+mn-lt"/>
              </a:rPr>
              <a:t>sfr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5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02" y="219551"/>
            <a:ext cx="7068300" cy="3963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 Bit </a:t>
            </a:r>
            <a:r>
              <a:rPr lang="en-US" dirty="0"/>
              <a:t>and </a:t>
            </a:r>
            <a:r>
              <a:rPr lang="en-US" dirty="0" err="1"/>
              <a:t>sfr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860" y="682348"/>
            <a:ext cx="8434899" cy="4111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bit data type allows access to </a:t>
            </a:r>
            <a:r>
              <a:rPr lang="en-US" dirty="0" smtClean="0">
                <a:latin typeface="+mn-lt"/>
              </a:rPr>
              <a:t> single </a:t>
            </a:r>
            <a:r>
              <a:rPr lang="en-US" dirty="0">
                <a:latin typeface="+mn-lt"/>
              </a:rPr>
              <a:t>bits of bit-addressable memory </a:t>
            </a:r>
            <a:r>
              <a:rPr lang="en-US" dirty="0" smtClean="0">
                <a:latin typeface="+mn-lt"/>
              </a:rPr>
              <a:t>spaces </a:t>
            </a:r>
            <a:r>
              <a:rPr lang="en-US" dirty="0">
                <a:latin typeface="+mn-lt"/>
              </a:rPr>
              <a:t>20 – 2FH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 To </a:t>
            </a:r>
            <a:r>
              <a:rPr lang="en-US" dirty="0">
                <a:latin typeface="+mn-lt"/>
              </a:rPr>
              <a:t>access the byte-size SFR registers, </a:t>
            </a:r>
            <a:r>
              <a:rPr lang="en-US" dirty="0" smtClean="0">
                <a:latin typeface="+mn-lt"/>
              </a:rPr>
              <a:t>we </a:t>
            </a:r>
            <a:r>
              <a:rPr lang="en-US" dirty="0">
                <a:latin typeface="+mn-lt"/>
              </a:rPr>
              <a:t>use the </a:t>
            </a:r>
            <a:r>
              <a:rPr lang="en-US" dirty="0" err="1">
                <a:latin typeface="+mn-lt"/>
              </a:rPr>
              <a:t>sfr</a:t>
            </a:r>
            <a:r>
              <a:rPr lang="en-US" dirty="0">
                <a:latin typeface="+mn-lt"/>
              </a:rPr>
              <a:t> data </a:t>
            </a:r>
            <a:r>
              <a:rPr lang="en-US" dirty="0" smtClean="0">
                <a:latin typeface="+mn-lt"/>
              </a:rPr>
              <a:t>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36" y="2079796"/>
            <a:ext cx="6619048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91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54" y="476404"/>
            <a:ext cx="7068300" cy="3963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 Unsigned </a:t>
            </a:r>
            <a:r>
              <a:rPr lang="en-US" dirty="0"/>
              <a:t>char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817" y="872704"/>
            <a:ext cx="8439067" cy="4500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 </a:t>
            </a:r>
            <a:r>
              <a:rPr lang="en-US" dirty="0">
                <a:latin typeface="+mn-lt"/>
              </a:rPr>
              <a:t>The character data type is the most </a:t>
            </a:r>
            <a:r>
              <a:rPr lang="en-US" dirty="0" smtClean="0">
                <a:latin typeface="+mn-lt"/>
              </a:rPr>
              <a:t>natural </a:t>
            </a:r>
            <a:r>
              <a:rPr lang="en-US" dirty="0">
                <a:latin typeface="+mn-lt"/>
              </a:rPr>
              <a:t>choice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8051 is an 8-bit microcontroller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 Unsigned char is an 8-bit data type in </a:t>
            </a: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range of 0 – 255 (00 – FFH)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One </a:t>
            </a:r>
            <a:r>
              <a:rPr lang="en-US" dirty="0">
                <a:latin typeface="+mn-lt"/>
              </a:rPr>
              <a:t>of the most widely used data types </a:t>
            </a:r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the 8051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Counter value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 ASCII </a:t>
            </a:r>
            <a:r>
              <a:rPr lang="en-US" dirty="0">
                <a:latin typeface="+mn-lt"/>
              </a:rPr>
              <a:t>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C </a:t>
            </a:r>
            <a:r>
              <a:rPr lang="en-US" dirty="0">
                <a:latin typeface="+mn-lt"/>
              </a:rPr>
              <a:t>compilers use the signed char as the </a:t>
            </a:r>
            <a:r>
              <a:rPr lang="en-US" dirty="0" smtClean="0">
                <a:latin typeface="+mn-lt"/>
              </a:rPr>
              <a:t>default </a:t>
            </a:r>
            <a:r>
              <a:rPr lang="en-US" dirty="0">
                <a:latin typeface="+mn-lt"/>
              </a:rPr>
              <a:t>if we do not put the keyword 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unsigned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38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183" y="521813"/>
            <a:ext cx="8157496" cy="4272438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latin typeface="+mn-lt"/>
              </a:rPr>
              <a:t>Write an 8051 C program to send values 00 – FF to port P1.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#</a:t>
            </a:r>
            <a:r>
              <a:rPr lang="en-US" sz="1600" dirty="0">
                <a:latin typeface="+mn-lt"/>
              </a:rPr>
              <a:t>include &lt;reg51.h&gt;</a:t>
            </a: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{      unsigned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char</a:t>
            </a:r>
            <a:r>
              <a:rPr lang="en-US" sz="1600" dirty="0">
                <a:latin typeface="+mn-lt"/>
              </a:rPr>
              <a:t> z;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	for </a:t>
            </a:r>
            <a:r>
              <a:rPr lang="en-US" sz="1600" dirty="0">
                <a:latin typeface="+mn-lt"/>
              </a:rPr>
              <a:t>(z=0;z&lt;=255;z++)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	P1=z;        }</a:t>
            </a:r>
            <a:endParaRPr lang="en-US" sz="1600" dirty="0">
              <a:latin typeface="+mn-lt"/>
            </a:endParaRP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Write an 8051 C program to send hex values for ASCII characters of </a:t>
            </a:r>
            <a:r>
              <a:rPr lang="en-US" sz="1800" dirty="0" smtClean="0">
                <a:latin typeface="+mn-lt"/>
              </a:rPr>
              <a:t>  0</a:t>
            </a:r>
            <a:r>
              <a:rPr lang="en-US" sz="1800" dirty="0">
                <a:latin typeface="+mn-lt"/>
              </a:rPr>
              <a:t>, 1, 2, 3, 4, 5, A, B, C, and D to port P1.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#</a:t>
            </a:r>
            <a:r>
              <a:rPr lang="en-US" sz="1600" dirty="0">
                <a:latin typeface="+mn-lt"/>
              </a:rPr>
              <a:t>include &lt;reg51.h&gt;</a:t>
            </a:r>
          </a:p>
          <a:p>
            <a:pPr marL="533400" lvl="1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{ 	unsigned </a:t>
            </a:r>
            <a:r>
              <a:rPr lang="en-US" sz="1600" dirty="0">
                <a:latin typeface="+mn-lt"/>
              </a:rPr>
              <a:t>char </a:t>
            </a:r>
            <a:r>
              <a:rPr lang="en-US" sz="1600" dirty="0" err="1">
                <a:latin typeface="+mn-lt"/>
              </a:rPr>
              <a:t>mynum</a:t>
            </a:r>
            <a:r>
              <a:rPr lang="en-US" sz="1600" dirty="0">
                <a:latin typeface="+mn-lt"/>
              </a:rPr>
              <a:t>[]=“012345ABCD”;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	unsigned </a:t>
            </a:r>
            <a:r>
              <a:rPr lang="en-US" sz="1600" dirty="0">
                <a:latin typeface="+mn-lt"/>
              </a:rPr>
              <a:t>char z;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	for </a:t>
            </a:r>
            <a:r>
              <a:rPr lang="en-US" sz="1600" dirty="0">
                <a:latin typeface="+mn-lt"/>
              </a:rPr>
              <a:t>(z=0;z&lt;=10;z++)</a:t>
            </a:r>
          </a:p>
          <a:p>
            <a:pPr marL="533400" lvl="1" indent="0">
              <a:buNone/>
            </a:pPr>
            <a:r>
              <a:rPr lang="en-US" sz="1600" dirty="0" smtClean="0">
                <a:latin typeface="+mn-lt"/>
              </a:rPr>
              <a:t>	P1=</a:t>
            </a:r>
            <a:r>
              <a:rPr lang="en-US" sz="1600" dirty="0" err="1" smtClean="0">
                <a:latin typeface="+mn-lt"/>
              </a:rPr>
              <a:t>mynum</a:t>
            </a:r>
            <a:r>
              <a:rPr lang="en-US" sz="1600" dirty="0" smtClean="0">
                <a:latin typeface="+mn-lt"/>
              </a:rPr>
              <a:t>[z];                 }</a:t>
            </a:r>
            <a:endParaRPr lang="en-US" sz="1600" dirty="0">
              <a:latin typeface="+mn-lt"/>
            </a:endParaRPr>
          </a:p>
          <a:p>
            <a:pPr marL="7620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69" y="0"/>
            <a:ext cx="7068300" cy="396300"/>
          </a:xfrm>
        </p:spPr>
        <p:txBody>
          <a:bodyPr/>
          <a:lstStyle/>
          <a:p>
            <a:r>
              <a:rPr lang="en-US" sz="2800" dirty="0"/>
              <a:t>DATA </a:t>
            </a:r>
            <a:r>
              <a:rPr lang="en-US" sz="2800" dirty="0" smtClean="0"/>
              <a:t>TYPES Unsigned char(</a:t>
            </a:r>
            <a:r>
              <a:rPr lang="en-US" sz="2800" dirty="0" err="1" smtClean="0"/>
              <a:t>cont</a:t>
            </a:r>
            <a:r>
              <a:rPr lang="en-US" sz="2800" dirty="0"/>
              <a:t>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921320" y="986319"/>
            <a:ext cx="3041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Pay careful attention to the size of the data</a:t>
            </a:r>
          </a:p>
          <a:p>
            <a:pPr marL="76200" indent="0">
              <a:buNone/>
            </a:pPr>
            <a:r>
              <a:rPr lang="en-US" dirty="0"/>
              <a:t>2. Try to use unsigned char  instead of </a:t>
            </a:r>
            <a:r>
              <a:rPr lang="en-US" dirty="0" err="1"/>
              <a:t>int</a:t>
            </a:r>
            <a:r>
              <a:rPr lang="en-US" dirty="0"/>
              <a:t> if possible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08279" y="1356189"/>
            <a:ext cx="1684961" cy="8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89" y="157905"/>
            <a:ext cx="7068300" cy="396300"/>
          </a:xfrm>
        </p:spPr>
        <p:txBody>
          <a:bodyPr/>
          <a:lstStyle/>
          <a:p>
            <a:r>
              <a:rPr lang="en-US" dirty="0">
                <a:latin typeface="+mn-lt"/>
              </a:rPr>
              <a:t>TIME </a:t>
            </a:r>
            <a:r>
              <a:rPr lang="en-US" dirty="0" smtClean="0">
                <a:latin typeface="+mn-lt"/>
              </a:rPr>
              <a:t>DELAY (</a:t>
            </a:r>
            <a:r>
              <a:rPr lang="en-US" dirty="0" err="1" smtClean="0">
                <a:latin typeface="+mn-lt"/>
              </a:rPr>
              <a:t>contd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96" y="554205"/>
            <a:ext cx="8291060" cy="458929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latin typeface="+mn-lt"/>
              </a:rPr>
              <a:t>Write an 8051 C program to toggle bits of P1 continuously forever </a:t>
            </a:r>
            <a:r>
              <a:rPr lang="en-US" sz="1800" dirty="0" smtClean="0">
                <a:latin typeface="+mn-lt"/>
              </a:rPr>
              <a:t>with </a:t>
            </a:r>
            <a:r>
              <a:rPr lang="en-US" sz="1800" dirty="0">
                <a:latin typeface="+mn-lt"/>
              </a:rPr>
              <a:t>some delay.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//</a:t>
            </a:r>
            <a:r>
              <a:rPr lang="en-US" sz="1800" dirty="0">
                <a:latin typeface="+mn-lt"/>
              </a:rPr>
              <a:t>Toggle P1 forever with some delay in between </a:t>
            </a:r>
            <a:r>
              <a:rPr lang="en-US" sz="1800" dirty="0" smtClean="0">
                <a:latin typeface="+mn-lt"/>
              </a:rPr>
              <a:t> //“</a:t>
            </a:r>
            <a:r>
              <a:rPr lang="en-US" sz="1800" dirty="0">
                <a:latin typeface="+mn-lt"/>
              </a:rPr>
              <a:t>on” and “off”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#include &lt;reg51.h&gt;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{  	unsigned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x;</a:t>
            </a:r>
          </a:p>
          <a:p>
            <a:pPr marL="990600" lvl="2" indent="0"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smtClean="0">
                <a:latin typeface="+mn-lt"/>
              </a:rPr>
              <a:t>(;;)				 </a:t>
            </a:r>
            <a:r>
              <a:rPr lang="en-US" sz="1800" dirty="0">
                <a:latin typeface="+mn-lt"/>
              </a:rPr>
              <a:t>//repeat forever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{  </a:t>
            </a:r>
            <a:r>
              <a:rPr lang="en-US" sz="1800" dirty="0" smtClean="0">
                <a:latin typeface="+mn-lt"/>
              </a:rPr>
              <a:t>p1=0x55</a:t>
            </a:r>
            <a:r>
              <a:rPr lang="en-US" sz="1800" dirty="0">
                <a:latin typeface="+mn-lt"/>
              </a:rPr>
              <a:t>;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for </a:t>
            </a:r>
            <a:r>
              <a:rPr lang="en-US" sz="1800" dirty="0">
                <a:latin typeface="+mn-lt"/>
              </a:rPr>
              <a:t>(x=0;x&lt;40000;x++); </a:t>
            </a:r>
            <a:r>
              <a:rPr lang="en-US" sz="1800" dirty="0" smtClean="0">
                <a:latin typeface="+mn-lt"/>
              </a:rPr>
              <a:t>		//</a:t>
            </a:r>
            <a:r>
              <a:rPr lang="en-US" sz="1800" dirty="0">
                <a:latin typeface="+mn-lt"/>
              </a:rPr>
              <a:t>delay size </a:t>
            </a:r>
            <a:r>
              <a:rPr lang="en-US" sz="1800" dirty="0" smtClean="0">
                <a:latin typeface="+mn-lt"/>
              </a:rPr>
              <a:t> unknown</a:t>
            </a:r>
            <a:endParaRPr lang="en-US" sz="1800" dirty="0">
              <a:latin typeface="+mn-lt"/>
            </a:endParaRP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p1=0xAA</a:t>
            </a:r>
            <a:r>
              <a:rPr lang="en-US" sz="1800" dirty="0">
                <a:latin typeface="+mn-lt"/>
              </a:rPr>
              <a:t>;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for </a:t>
            </a:r>
            <a:r>
              <a:rPr lang="en-US" sz="1800" dirty="0">
                <a:latin typeface="+mn-lt"/>
              </a:rPr>
              <a:t>(x=0;x&lt;40000;x++);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	}	}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1718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90" y="229825"/>
            <a:ext cx="7068300" cy="396300"/>
          </a:xfrm>
        </p:spPr>
        <p:txBody>
          <a:bodyPr/>
          <a:lstStyle/>
          <a:p>
            <a:r>
              <a:rPr lang="en-US" sz="2800" dirty="0"/>
              <a:t>DATA </a:t>
            </a:r>
            <a:r>
              <a:rPr lang="en-US" sz="2800" dirty="0" smtClean="0"/>
              <a:t>TYPES Unsigned char(</a:t>
            </a:r>
            <a:r>
              <a:rPr lang="en-US" sz="2800" dirty="0" err="1" smtClean="0"/>
              <a:t>cont</a:t>
            </a:r>
            <a:r>
              <a:rPr lang="en-US" sz="2800" dirty="0"/>
              <a:t>’)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522" y="819691"/>
            <a:ext cx="8414361" cy="4050259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latin typeface="+mn-lt"/>
              </a:rPr>
              <a:t>Write an 8051 C program to toggle all the bits of P1 continuously.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Solution: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//Toggle P1 forever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#include &lt;reg51.h&gt;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{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 smtClean="0">
                <a:latin typeface="+mn-lt"/>
              </a:rPr>
              <a:t>for </a:t>
            </a:r>
            <a:r>
              <a:rPr lang="en-US" sz="1800" dirty="0">
                <a:latin typeface="+mn-lt"/>
              </a:rPr>
              <a:t>(;;)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{	P1=0x55</a:t>
            </a:r>
            <a:r>
              <a:rPr lang="en-US" sz="1800" dirty="0">
                <a:latin typeface="+mn-lt"/>
              </a:rPr>
              <a:t>;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	P1=0xAA;  }</a:t>
            </a:r>
            <a:endParaRPr lang="en-US" sz="1800" dirty="0">
              <a:latin typeface="+mn-lt"/>
            </a:endParaRP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6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28" y="116809"/>
            <a:ext cx="7068300" cy="3963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 Signed </a:t>
            </a:r>
            <a:r>
              <a:rPr lang="en-US" dirty="0"/>
              <a:t>char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586" y="513109"/>
            <a:ext cx="8136948" cy="5178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signed char is an 8-bit data </a:t>
            </a:r>
            <a:r>
              <a:rPr lang="en-US" sz="2000" dirty="0" smtClean="0">
                <a:latin typeface="+mn-lt"/>
              </a:rPr>
              <a:t>type </a:t>
            </a:r>
          </a:p>
          <a:p>
            <a:pPr marL="533400" lvl="1" indent="0">
              <a:buNone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Use the MSB D7 to represent – or </a:t>
            </a:r>
            <a:r>
              <a:rPr lang="en-US" sz="2000" dirty="0" smtClean="0">
                <a:latin typeface="+mn-lt"/>
              </a:rPr>
              <a:t>+  </a:t>
            </a:r>
            <a:r>
              <a:rPr lang="en-US" sz="2000" dirty="0">
                <a:latin typeface="+mn-lt"/>
              </a:rPr>
              <a:t>values from –128 to +127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 We should stick with the unsigned char </a:t>
            </a:r>
            <a:r>
              <a:rPr lang="en-US" sz="2000" dirty="0" smtClean="0">
                <a:latin typeface="+mn-lt"/>
              </a:rPr>
              <a:t>unless </a:t>
            </a:r>
            <a:r>
              <a:rPr lang="en-US" sz="2000" dirty="0">
                <a:latin typeface="+mn-lt"/>
              </a:rPr>
              <a:t>the data needs to be </a:t>
            </a:r>
            <a:r>
              <a:rPr lang="en-US" sz="2000" dirty="0" smtClean="0">
                <a:latin typeface="+mn-lt"/>
              </a:rPr>
              <a:t>represented </a:t>
            </a:r>
            <a:r>
              <a:rPr lang="en-US" sz="2000" dirty="0">
                <a:latin typeface="+mn-lt"/>
              </a:rPr>
              <a:t>as signed </a:t>
            </a:r>
            <a:r>
              <a:rPr lang="en-US" sz="2000" dirty="0" smtClean="0">
                <a:latin typeface="+mn-lt"/>
              </a:rPr>
              <a:t>numbers  (</a:t>
            </a:r>
            <a:r>
              <a:rPr lang="en-US" sz="2000" dirty="0" err="1" smtClean="0">
                <a:latin typeface="+mn-lt"/>
              </a:rPr>
              <a:t>e.g</a:t>
            </a:r>
            <a:r>
              <a:rPr lang="en-US" sz="2000" dirty="0" smtClean="0">
                <a:latin typeface="+mn-lt"/>
              </a:rPr>
              <a:t>… temperature)</a:t>
            </a:r>
          </a:p>
          <a:p>
            <a:pPr marL="76200" indent="0">
              <a:buNone/>
            </a:pPr>
            <a:r>
              <a:rPr lang="en-US" sz="2000" dirty="0">
                <a:latin typeface="+mn-lt"/>
              </a:rPr>
              <a:t>Write an 8051 C program to send values of –4 to +4 to port </a:t>
            </a:r>
            <a:r>
              <a:rPr lang="en-US" sz="2000" dirty="0" smtClean="0">
                <a:latin typeface="+mn-lt"/>
              </a:rPr>
              <a:t>P1. //Signed </a:t>
            </a:r>
            <a:r>
              <a:rPr lang="en-US" sz="2000" dirty="0">
                <a:latin typeface="+mn-lt"/>
              </a:rPr>
              <a:t>numbers</a:t>
            </a:r>
          </a:p>
          <a:p>
            <a:pPr marL="533400" lvl="1" indent="0">
              <a:buNone/>
            </a:pPr>
            <a:r>
              <a:rPr lang="en-US" sz="2000" dirty="0">
                <a:latin typeface="+mn-lt"/>
              </a:rPr>
              <a:t>#include &lt;reg51.h&gt;</a:t>
            </a:r>
          </a:p>
          <a:p>
            <a:pPr marL="533400" lvl="1" indent="0">
              <a:buNone/>
            </a:pPr>
            <a:r>
              <a:rPr lang="en-US" sz="20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2000" dirty="0" smtClean="0">
                <a:latin typeface="+mn-lt"/>
              </a:rPr>
              <a:t>{  	char </a:t>
            </a:r>
            <a:r>
              <a:rPr lang="en-US" sz="2000" dirty="0" err="1">
                <a:latin typeface="+mn-lt"/>
              </a:rPr>
              <a:t>mynum</a:t>
            </a:r>
            <a:r>
              <a:rPr lang="en-US" sz="2000" dirty="0" smtClean="0">
                <a:latin typeface="+mn-lt"/>
              </a:rPr>
              <a:t>[ ]={+</a:t>
            </a:r>
            <a:r>
              <a:rPr lang="en-US" sz="2000" dirty="0">
                <a:latin typeface="+mn-lt"/>
              </a:rPr>
              <a:t>1,-1,+2,-2,+3,-3,+4,-4};</a:t>
            </a:r>
          </a:p>
          <a:p>
            <a:pPr marL="533400" lvl="1" indent="0">
              <a:buNone/>
            </a:pPr>
            <a:r>
              <a:rPr lang="en-US" sz="2000" dirty="0" smtClean="0">
                <a:latin typeface="+mn-lt"/>
              </a:rPr>
              <a:t>	unsigned </a:t>
            </a:r>
            <a:r>
              <a:rPr lang="en-US" sz="2000" dirty="0">
                <a:latin typeface="+mn-lt"/>
              </a:rPr>
              <a:t>char z;</a:t>
            </a:r>
          </a:p>
          <a:p>
            <a:pPr marL="533400" lvl="1" indent="0">
              <a:buNone/>
            </a:pPr>
            <a:r>
              <a:rPr lang="en-US" sz="2000" dirty="0" smtClean="0">
                <a:latin typeface="+mn-lt"/>
              </a:rPr>
              <a:t>	for </a:t>
            </a:r>
            <a:r>
              <a:rPr lang="en-US" sz="2000" dirty="0">
                <a:latin typeface="+mn-lt"/>
              </a:rPr>
              <a:t>(z=0;z&lt;=8;z++)</a:t>
            </a:r>
          </a:p>
          <a:p>
            <a:pPr marL="533400" lvl="1" indent="0">
              <a:buNone/>
            </a:pPr>
            <a:r>
              <a:rPr lang="en-US" sz="2000" dirty="0" smtClean="0">
                <a:latin typeface="+mn-lt"/>
              </a:rPr>
              <a:t>	P1=</a:t>
            </a:r>
            <a:r>
              <a:rPr lang="en-US" sz="2000" dirty="0" err="1" smtClean="0">
                <a:latin typeface="+mn-lt"/>
              </a:rPr>
              <a:t>mynum</a:t>
            </a:r>
            <a:r>
              <a:rPr lang="en-US" sz="2000" dirty="0" smtClean="0">
                <a:latin typeface="+mn-lt"/>
              </a:rPr>
              <a:t>[z];  }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52" y="0"/>
            <a:ext cx="8465732" cy="396300"/>
          </a:xfrm>
        </p:spPr>
        <p:txBody>
          <a:bodyPr/>
          <a:lstStyle/>
          <a:p>
            <a:r>
              <a:rPr lang="en-US" sz="2800" dirty="0"/>
              <a:t>DATA </a:t>
            </a:r>
            <a:r>
              <a:rPr lang="en-US" sz="2800" dirty="0" smtClean="0"/>
              <a:t>TYPES   (Unsigned </a:t>
            </a:r>
            <a:r>
              <a:rPr lang="en-US" sz="2800" dirty="0"/>
              <a:t>and </a:t>
            </a:r>
            <a:r>
              <a:rPr lang="en-US" sz="2800" dirty="0" smtClean="0"/>
              <a:t>Signed 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64" y="396300"/>
            <a:ext cx="9010436" cy="4594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</a:t>
            </a:r>
            <a:r>
              <a:rPr lang="en-US" i="1" dirty="0">
                <a:latin typeface="+mn-lt"/>
              </a:rPr>
              <a:t>unsigned </a:t>
            </a:r>
            <a:r>
              <a:rPr lang="en-US" i="1" dirty="0" err="1">
                <a:latin typeface="+mn-lt"/>
              </a:rPr>
              <a:t>int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is a 16-bit data type </a:t>
            </a:r>
          </a:p>
          <a:p>
            <a:pPr lvl="1"/>
            <a:r>
              <a:rPr lang="en-US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Takes a value in the range of 0 to 65535 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>
                <a:latin typeface="+mn-lt"/>
              </a:rPr>
              <a:t>0000 – FFFFH)</a:t>
            </a:r>
          </a:p>
          <a:p>
            <a:pPr lvl="1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Define 16-bit variables such as memory </a:t>
            </a:r>
            <a:r>
              <a:rPr lang="en-US" sz="2000" dirty="0" smtClean="0">
                <a:latin typeface="+mn-lt"/>
              </a:rPr>
              <a:t>addresses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Set counter values of more than 256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Since registers and memory accesses are </a:t>
            </a:r>
            <a:r>
              <a:rPr lang="en-US" dirty="0" smtClean="0">
                <a:latin typeface="+mn-lt"/>
              </a:rPr>
              <a:t>in </a:t>
            </a:r>
            <a:r>
              <a:rPr lang="en-US" dirty="0">
                <a:latin typeface="+mn-lt"/>
              </a:rPr>
              <a:t>8-bit chunks, the misuse of </a:t>
            </a:r>
            <a:r>
              <a:rPr lang="en-US" i="1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variables </a:t>
            </a:r>
            <a:r>
              <a:rPr lang="en-US" dirty="0" smtClean="0">
                <a:latin typeface="+mn-lt"/>
              </a:rPr>
              <a:t>will </a:t>
            </a:r>
            <a:r>
              <a:rPr lang="en-US" dirty="0">
                <a:latin typeface="+mn-lt"/>
              </a:rPr>
              <a:t>result in a larger hex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 </a:t>
            </a:r>
            <a:r>
              <a:rPr lang="en-US" i="1" dirty="0" smtClean="0">
                <a:latin typeface="+mn-lt"/>
              </a:rPr>
              <a:t>Signed </a:t>
            </a:r>
            <a:r>
              <a:rPr lang="en-US" i="1" dirty="0" err="1">
                <a:latin typeface="+mn-lt"/>
              </a:rPr>
              <a:t>int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is a 16-bit 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Use </a:t>
            </a:r>
            <a:r>
              <a:rPr lang="en-US" sz="1800" dirty="0">
                <a:latin typeface="+mn-lt"/>
              </a:rPr>
              <a:t>the MSB D15 to represent – or 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We have 15 bits for the magnitude of the </a:t>
            </a:r>
            <a:r>
              <a:rPr lang="en-US" sz="1800" dirty="0" smtClean="0">
                <a:latin typeface="+mn-lt"/>
              </a:rPr>
              <a:t>number </a:t>
            </a:r>
            <a:r>
              <a:rPr lang="en-US" sz="1800" dirty="0">
                <a:latin typeface="+mn-lt"/>
              </a:rPr>
              <a:t>from –32768 to +32767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344" y="521741"/>
            <a:ext cx="8650656" cy="4469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Write an 8051 C program to toggle bit D0 of the port P1 (P1.0) </a:t>
            </a:r>
            <a:r>
              <a:rPr lang="en-US" dirty="0" smtClean="0">
                <a:latin typeface="+mn-lt"/>
              </a:rPr>
              <a:t>50,000 </a:t>
            </a:r>
            <a:r>
              <a:rPr lang="en-US" dirty="0">
                <a:latin typeface="+mn-lt"/>
              </a:rPr>
              <a:t>times.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#</a:t>
            </a:r>
            <a:r>
              <a:rPr lang="en-US" sz="1800" dirty="0">
                <a:latin typeface="+mn-lt"/>
              </a:rPr>
              <a:t>include &lt;reg51.h&gt;</a:t>
            </a:r>
          </a:p>
          <a:p>
            <a:pPr marL="533400" lvl="1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+mn-lt"/>
              </a:rPr>
              <a:t>sbit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MYBIT=P1^0;</a:t>
            </a:r>
          </a:p>
          <a:p>
            <a:pPr marL="533400" lvl="1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{ </a:t>
            </a:r>
            <a:endParaRPr lang="en-US" sz="1800" dirty="0">
              <a:latin typeface="+mn-lt"/>
            </a:endParaRP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	unsigned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z;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	for </a:t>
            </a:r>
            <a:r>
              <a:rPr lang="en-US" sz="1800" dirty="0">
                <a:latin typeface="+mn-lt"/>
              </a:rPr>
              <a:t>(z=0;z&lt;=50000;z++)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	{</a:t>
            </a:r>
            <a:endParaRPr lang="en-US" sz="1800" dirty="0">
              <a:latin typeface="+mn-lt"/>
            </a:endParaRP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		MYBIT=0</a:t>
            </a:r>
            <a:r>
              <a:rPr lang="en-US" sz="1800" dirty="0">
                <a:latin typeface="+mn-lt"/>
              </a:rPr>
              <a:t>;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		MYBIT=1</a:t>
            </a:r>
            <a:r>
              <a:rPr lang="en-US" sz="1800" dirty="0">
                <a:latin typeface="+mn-lt"/>
              </a:rPr>
              <a:t>;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	}</a:t>
            </a:r>
            <a:endParaRPr lang="en-US" sz="1800" dirty="0">
              <a:latin typeface="+mn-lt"/>
            </a:endParaRP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44" y="229825"/>
            <a:ext cx="8383539" cy="3963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 Single Bit(</a:t>
            </a:r>
            <a:r>
              <a:rPr lang="en-US" dirty="0" err="1" smtClean="0"/>
              <a:t>cont</a:t>
            </a:r>
            <a:r>
              <a:rPr lang="en-US" dirty="0"/>
              <a:t>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315147" y="1503792"/>
            <a:ext cx="331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sbit</a:t>
            </a:r>
            <a:r>
              <a:rPr lang="en-US" dirty="0"/>
              <a:t> keyword allows access to the single bits of the SFR registers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82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02" y="219551"/>
            <a:ext cx="7068300" cy="3963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TYPES Bit </a:t>
            </a:r>
            <a:r>
              <a:rPr lang="en-US" dirty="0"/>
              <a:t>and </a:t>
            </a:r>
            <a:r>
              <a:rPr lang="en-US" dirty="0" err="1"/>
              <a:t>sfr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860" y="682348"/>
            <a:ext cx="8434899" cy="4111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bit data type allows access to </a:t>
            </a:r>
            <a:r>
              <a:rPr lang="en-US" dirty="0" smtClean="0">
                <a:latin typeface="+mn-lt"/>
              </a:rPr>
              <a:t> single </a:t>
            </a:r>
            <a:r>
              <a:rPr lang="en-US" dirty="0">
                <a:latin typeface="+mn-lt"/>
              </a:rPr>
              <a:t>bits of bit-addressable memory </a:t>
            </a:r>
            <a:r>
              <a:rPr lang="en-US" dirty="0" smtClean="0">
                <a:latin typeface="+mn-lt"/>
              </a:rPr>
              <a:t>spaces </a:t>
            </a:r>
            <a:r>
              <a:rPr lang="en-US" dirty="0">
                <a:latin typeface="+mn-lt"/>
              </a:rPr>
              <a:t>20 – 2FH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 To </a:t>
            </a:r>
            <a:r>
              <a:rPr lang="en-US" dirty="0">
                <a:latin typeface="+mn-lt"/>
              </a:rPr>
              <a:t>access the byte-size SFR registers, </a:t>
            </a:r>
            <a:r>
              <a:rPr lang="en-US" dirty="0" smtClean="0">
                <a:latin typeface="+mn-lt"/>
              </a:rPr>
              <a:t>we </a:t>
            </a:r>
            <a:r>
              <a:rPr lang="en-US" dirty="0">
                <a:latin typeface="+mn-lt"/>
              </a:rPr>
              <a:t>use the </a:t>
            </a:r>
            <a:r>
              <a:rPr lang="en-US" dirty="0" err="1">
                <a:latin typeface="+mn-lt"/>
              </a:rPr>
              <a:t>sfr</a:t>
            </a:r>
            <a:r>
              <a:rPr lang="en-US" dirty="0">
                <a:latin typeface="+mn-lt"/>
              </a:rPr>
              <a:t> data </a:t>
            </a:r>
            <a:r>
              <a:rPr lang="en-US" dirty="0" smtClean="0">
                <a:latin typeface="+mn-lt"/>
              </a:rPr>
              <a:t>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36" y="2079796"/>
            <a:ext cx="6619048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974" y="199002"/>
            <a:ext cx="7068300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PROGRAMMING  Byte </a:t>
            </a:r>
            <a:r>
              <a:rPr lang="en-US" sz="2400" dirty="0"/>
              <a:t>Size I/O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9729" y="809420"/>
            <a:ext cx="3883497" cy="36999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LEDs are connected to bits P1 and P2. Write an 8051 C program that </a:t>
            </a:r>
            <a:r>
              <a:rPr lang="en-US" dirty="0" smtClean="0">
                <a:latin typeface="+mn-lt"/>
              </a:rPr>
              <a:t>shows </a:t>
            </a:r>
            <a:r>
              <a:rPr lang="en-US" dirty="0">
                <a:latin typeface="+mn-lt"/>
              </a:rPr>
              <a:t>the count from </a:t>
            </a:r>
            <a:r>
              <a:rPr lang="en-US" dirty="0" smtClean="0">
                <a:latin typeface="+mn-lt"/>
              </a:rPr>
              <a:t>00 </a:t>
            </a:r>
            <a:r>
              <a:rPr lang="en-US" dirty="0">
                <a:latin typeface="+mn-lt"/>
              </a:rPr>
              <a:t>to </a:t>
            </a:r>
            <a:r>
              <a:rPr lang="en-US" dirty="0" smtClean="0">
                <a:latin typeface="+mn-lt"/>
              </a:rPr>
              <a:t>FF </a:t>
            </a:r>
            <a:r>
              <a:rPr lang="en-US" dirty="0">
                <a:latin typeface="+mn-lt"/>
              </a:rPr>
              <a:t>(0000 0000 to 1111 1111 in </a:t>
            </a:r>
            <a:r>
              <a:rPr lang="en-US" dirty="0" smtClean="0">
                <a:latin typeface="+mn-lt"/>
              </a:rPr>
              <a:t>binary) on </a:t>
            </a:r>
            <a:r>
              <a:rPr lang="en-US" dirty="0">
                <a:latin typeface="+mn-lt"/>
              </a:rPr>
              <a:t>the LEDs</a:t>
            </a:r>
            <a:r>
              <a:rPr lang="en-US" dirty="0" smtClean="0">
                <a:latin typeface="+mn-lt"/>
              </a:rPr>
              <a:t>.</a:t>
            </a:r>
          </a:p>
          <a:p>
            <a:pPr marL="101600" indent="0">
              <a:buNone/>
            </a:pPr>
            <a:r>
              <a:rPr lang="en-US" dirty="0" smtClean="0"/>
              <a:t>Ports </a:t>
            </a:r>
            <a:r>
              <a:rPr lang="en-US" dirty="0"/>
              <a:t>P0 – P3 are </a:t>
            </a:r>
            <a:r>
              <a:rPr lang="en-US" dirty="0" smtClean="0"/>
              <a:t>byte-accessible and </a:t>
            </a:r>
            <a:r>
              <a:rPr lang="en-US" dirty="0"/>
              <a:t>we use the P0 – P3 labels as </a:t>
            </a:r>
            <a:r>
              <a:rPr lang="en-US" dirty="0" smtClean="0"/>
              <a:t>defined </a:t>
            </a:r>
            <a:r>
              <a:rPr lang="en-US" dirty="0"/>
              <a:t>in the 8051/52 header file.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4438449" y="765369"/>
            <a:ext cx="4571987" cy="3788031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#</a:t>
            </a:r>
            <a:r>
              <a:rPr lang="en-US" sz="1600" dirty="0" smtClean="0">
                <a:latin typeface="+mn-lt"/>
              </a:rPr>
              <a:t>define </a:t>
            </a:r>
            <a:r>
              <a:rPr lang="en-US" sz="1600" dirty="0">
                <a:latin typeface="+mn-lt"/>
              </a:rPr>
              <a:t>LED P2;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P1=00; </a:t>
            </a:r>
            <a:r>
              <a:rPr lang="en-US" sz="1600" dirty="0" smtClean="0">
                <a:latin typeface="+mn-lt"/>
              </a:rPr>
              <a:t>		//</a:t>
            </a:r>
            <a:r>
              <a:rPr lang="en-US" sz="1600" dirty="0">
                <a:latin typeface="+mn-lt"/>
              </a:rPr>
              <a:t>clear P1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LED=0</a:t>
            </a:r>
            <a:r>
              <a:rPr lang="en-US" sz="1600" dirty="0" smtClean="0">
                <a:latin typeface="+mn-lt"/>
              </a:rPr>
              <a:t>;		 </a:t>
            </a:r>
            <a:r>
              <a:rPr lang="en-US" sz="1600" dirty="0">
                <a:latin typeface="+mn-lt"/>
              </a:rPr>
              <a:t>//clear P2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for </a:t>
            </a:r>
            <a:r>
              <a:rPr lang="en-US" sz="1600" dirty="0" smtClean="0">
                <a:latin typeface="+mn-lt"/>
              </a:rPr>
              <a:t>(;;)		 </a:t>
            </a:r>
            <a:r>
              <a:rPr lang="en-US" sz="1600" dirty="0">
                <a:latin typeface="+mn-lt"/>
              </a:rPr>
              <a:t>//repeat forever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P1++; </a:t>
            </a:r>
            <a:r>
              <a:rPr lang="en-US" sz="1600" dirty="0" smtClean="0">
                <a:latin typeface="+mn-lt"/>
              </a:rPr>
              <a:t>		//</a:t>
            </a:r>
            <a:r>
              <a:rPr lang="en-US" sz="1600" dirty="0">
                <a:latin typeface="+mn-lt"/>
              </a:rPr>
              <a:t>increment P1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LED++; </a:t>
            </a:r>
            <a:r>
              <a:rPr lang="en-US" sz="1600" dirty="0" smtClean="0">
                <a:latin typeface="+mn-lt"/>
              </a:rPr>
              <a:t>		//</a:t>
            </a:r>
            <a:r>
              <a:rPr lang="en-US" sz="1600" dirty="0">
                <a:latin typeface="+mn-lt"/>
              </a:rPr>
              <a:t>increment P2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101600" indent="0">
              <a:buNone/>
            </a:pPr>
            <a:r>
              <a:rPr lang="en-US" sz="1600" dirty="0" smtClean="0">
                <a:latin typeface="+mn-lt"/>
              </a:rPr>
              <a:t>}</a:t>
            </a:r>
            <a:endParaRPr lang="en-US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7052" y="2342508"/>
            <a:ext cx="1315092" cy="87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33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974" y="199002"/>
            <a:ext cx="7068300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PROGRAMMING  Byte </a:t>
            </a:r>
            <a:r>
              <a:rPr lang="en-US" sz="2400" dirty="0"/>
              <a:t>Size I/O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9729" y="809420"/>
            <a:ext cx="3883497" cy="369993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Write an 8051 C program to get a byte of data form P1, wait 1/2 </a:t>
            </a:r>
            <a:r>
              <a:rPr lang="en-US" dirty="0" smtClean="0">
                <a:latin typeface="+mn-lt"/>
              </a:rPr>
              <a:t> second</a:t>
            </a:r>
            <a:r>
              <a:rPr lang="en-US" dirty="0">
                <a:latin typeface="+mn-lt"/>
              </a:rPr>
              <a:t>, and then send it to P2.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4438449" y="595302"/>
            <a:ext cx="4571987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(unsigned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);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unsigned char </a:t>
            </a: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;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P1=0xFF; </a:t>
            </a:r>
            <a:r>
              <a:rPr lang="en-US" sz="1600" dirty="0" smtClean="0">
                <a:latin typeface="+mn-lt"/>
              </a:rPr>
              <a:t>	//</a:t>
            </a:r>
            <a:r>
              <a:rPr lang="en-US" sz="1600" dirty="0">
                <a:latin typeface="+mn-lt"/>
              </a:rPr>
              <a:t>make P1 input port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while (1)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=P1; </a:t>
            </a:r>
            <a:r>
              <a:rPr lang="en-US" sz="1600" dirty="0" smtClean="0">
                <a:latin typeface="+mn-lt"/>
              </a:rPr>
              <a:t>	//</a:t>
            </a:r>
            <a:r>
              <a:rPr lang="en-US" sz="1600" dirty="0">
                <a:latin typeface="+mn-lt"/>
              </a:rPr>
              <a:t>get a byte from P1</a:t>
            </a:r>
          </a:p>
          <a:p>
            <a:pPr marL="1016000" lvl="2" indent="0">
              <a:buNone/>
            </a:pP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(500);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P2=</a:t>
            </a: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; </a:t>
            </a:r>
            <a:r>
              <a:rPr lang="en-US" sz="1600" dirty="0" smtClean="0">
                <a:latin typeface="+mn-lt"/>
              </a:rPr>
              <a:t>	//</a:t>
            </a:r>
            <a:r>
              <a:rPr lang="en-US" sz="1600" dirty="0">
                <a:latin typeface="+mn-lt"/>
              </a:rPr>
              <a:t>send it to P2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680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974" y="199002"/>
            <a:ext cx="7068300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PROGRAMMING  Byte </a:t>
            </a:r>
            <a:r>
              <a:rPr lang="en-US" sz="2400" dirty="0"/>
              <a:t>Size I/O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9730" y="809420"/>
            <a:ext cx="3236226" cy="369993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Write an 8051 C program to get a byte of data form P0. If it is less </a:t>
            </a:r>
            <a:r>
              <a:rPr lang="en-US" dirty="0" smtClean="0">
                <a:latin typeface="+mn-lt"/>
              </a:rPr>
              <a:t>than </a:t>
            </a:r>
            <a:r>
              <a:rPr lang="en-US" dirty="0">
                <a:latin typeface="+mn-lt"/>
              </a:rPr>
              <a:t>100, send it to P1; otherwise, send it to P2.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842535" y="595302"/>
            <a:ext cx="4366517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unsigned char </a:t>
            </a: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;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P0=0xFF; //make P0 input port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while (1)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=P0; //get a byte from P0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if (</a:t>
            </a: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&lt;100)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P1=</a:t>
            </a: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; //send it to P1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else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P2=</a:t>
            </a:r>
            <a:r>
              <a:rPr lang="en-US" sz="1600" dirty="0" err="1">
                <a:latin typeface="+mn-lt"/>
              </a:rPr>
              <a:t>mybyte</a:t>
            </a:r>
            <a:r>
              <a:rPr lang="en-US" sz="1600" dirty="0">
                <a:latin typeface="+mn-lt"/>
              </a:rPr>
              <a:t>; //send it to P2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050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974" y="199002"/>
            <a:ext cx="7068300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PROGRAMMING  Bit addressable I/O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9730" y="809420"/>
            <a:ext cx="3236226" cy="369993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Write an 8051 C program to toggle only bit P2.4 continuously without </a:t>
            </a:r>
          </a:p>
          <a:p>
            <a:pPr marL="101600" indent="0">
              <a:buNone/>
            </a:pPr>
            <a:r>
              <a:rPr lang="en-US" dirty="0">
                <a:latin typeface="+mn-lt"/>
              </a:rPr>
              <a:t>disturbing the rest of the bits of P2</a:t>
            </a:r>
            <a:r>
              <a:rPr lang="en-US" dirty="0" smtClean="0">
                <a:latin typeface="+mn-lt"/>
              </a:rPr>
              <a:t>.</a:t>
            </a:r>
          </a:p>
          <a:p>
            <a:pPr marL="10160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Ports P0 – P3 are bit-</a:t>
            </a:r>
          </a:p>
          <a:p>
            <a:pPr marL="10160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addressable and we use </a:t>
            </a:r>
          </a:p>
          <a:p>
            <a:pPr marL="101600" indent="0">
              <a:buNone/>
            </a:pPr>
            <a:r>
              <a:rPr lang="en-US" dirty="0" err="1">
                <a:solidFill>
                  <a:srgbClr val="FF0000"/>
                </a:solidFill>
                <a:latin typeface="+mn-lt"/>
              </a:rPr>
              <a:t>sbit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data type to access </a:t>
            </a:r>
          </a:p>
          <a:p>
            <a:pPr marL="10160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 single bit of P0 - P3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842535" y="595302"/>
            <a:ext cx="4366517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800" dirty="0">
                <a:latin typeface="+mn-lt"/>
              </a:rPr>
              <a:t>Toggling an individual bit</a:t>
            </a:r>
          </a:p>
          <a:p>
            <a:pPr marL="101600" indent="0">
              <a:buNone/>
            </a:pPr>
            <a:r>
              <a:rPr lang="en-US" sz="18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800" dirty="0" err="1">
                <a:latin typeface="+mn-lt"/>
              </a:rPr>
              <a:t>sbit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=P2^4;</a:t>
            </a:r>
          </a:p>
          <a:p>
            <a:pPr marL="101600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558800" lvl="1" indent="0">
              <a:buNone/>
            </a:pPr>
            <a:r>
              <a:rPr lang="en-US" sz="18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while (1)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=1; </a:t>
            </a:r>
            <a:r>
              <a:rPr lang="en-US" sz="1800" dirty="0" smtClean="0">
                <a:latin typeface="+mn-lt"/>
              </a:rPr>
              <a:t>     //</a:t>
            </a:r>
            <a:r>
              <a:rPr lang="en-US" sz="1800" dirty="0">
                <a:latin typeface="+mn-lt"/>
              </a:rPr>
              <a:t>turn on P2.4</a:t>
            </a:r>
          </a:p>
          <a:p>
            <a:pPr marL="1016000" lvl="2" indent="0">
              <a:buNone/>
            </a:pP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=0; </a:t>
            </a:r>
            <a:r>
              <a:rPr lang="en-US" sz="1800" dirty="0" smtClean="0">
                <a:latin typeface="+mn-lt"/>
              </a:rPr>
              <a:t>      //</a:t>
            </a:r>
            <a:r>
              <a:rPr lang="en-US" sz="1800" dirty="0">
                <a:latin typeface="+mn-lt"/>
              </a:rPr>
              <a:t>turn off P2.4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}</a:t>
            </a:r>
          </a:p>
          <a:p>
            <a:pPr marL="558800" lvl="1" indent="0">
              <a:buNone/>
            </a:pPr>
            <a:r>
              <a:rPr lang="en-US" sz="1800" dirty="0" smtClean="0">
                <a:latin typeface="+mn-lt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97976" y="1613043"/>
            <a:ext cx="978148" cy="131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974" y="199002"/>
            <a:ext cx="7068300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PROGRAMMING  Bit addressable I/O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9730" y="809420"/>
            <a:ext cx="3236226" cy="369993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Write an 8051 C program to monitor bit P1.5. If it is high, send 55H </a:t>
            </a: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P0; otherwise, send AAH to P2.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842535" y="595302"/>
            <a:ext cx="4366517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8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800" dirty="0" err="1">
                <a:latin typeface="+mn-lt"/>
              </a:rPr>
              <a:t>sbit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=P1^5;</a:t>
            </a:r>
          </a:p>
          <a:p>
            <a:pPr marL="101600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8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=1; //make </a:t>
            </a: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 an input</a:t>
            </a:r>
          </a:p>
          <a:p>
            <a:pPr marL="558800" lvl="1" indent="0">
              <a:buNone/>
            </a:pPr>
            <a:r>
              <a:rPr lang="en-US" sz="1800" dirty="0">
                <a:latin typeface="+mn-lt"/>
              </a:rPr>
              <a:t>while (1)</a:t>
            </a:r>
          </a:p>
          <a:p>
            <a:pPr marL="558800" lvl="1" indent="0">
              <a:buNone/>
            </a:pPr>
            <a:r>
              <a:rPr lang="en-US" sz="18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if (</a:t>
            </a:r>
            <a:r>
              <a:rPr lang="en-US" sz="1800" dirty="0" err="1">
                <a:latin typeface="+mn-lt"/>
              </a:rPr>
              <a:t>mybit</a:t>
            </a:r>
            <a:r>
              <a:rPr lang="en-US" sz="1800" dirty="0">
                <a:latin typeface="+mn-lt"/>
              </a:rPr>
              <a:t>==1)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P0=0x55;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else</a:t>
            </a:r>
          </a:p>
          <a:p>
            <a:pPr marL="1016000" lvl="2" indent="0">
              <a:buNone/>
            </a:pPr>
            <a:r>
              <a:rPr lang="en-US" sz="1800" dirty="0">
                <a:latin typeface="+mn-lt"/>
              </a:rPr>
              <a:t>P2=0xAA;</a:t>
            </a:r>
          </a:p>
          <a:p>
            <a:pPr marL="558800" lvl="1" indent="0">
              <a:buNone/>
            </a:pPr>
            <a:r>
              <a:rPr lang="en-US" sz="1800" dirty="0" smtClean="0">
                <a:latin typeface="+mn-lt"/>
              </a:rPr>
              <a:t>}</a:t>
            </a:r>
          </a:p>
          <a:p>
            <a:pPr marL="558800" lvl="1" indent="0">
              <a:buNone/>
            </a:pPr>
            <a:r>
              <a:rPr lang="en-US" sz="1800" dirty="0" smtClean="0">
                <a:latin typeface="+mn-lt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2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introduce time delay???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28131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1974" y="199002"/>
            <a:ext cx="7068300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PROGRAMMING  Bit addressable I/O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5617" y="595301"/>
            <a:ext cx="3369789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A door sensor is connected to the P1.1 pin, and a buzzer is connected </a:t>
            </a: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P1.7. </a:t>
            </a:r>
            <a:r>
              <a:rPr lang="en-US" dirty="0" smtClean="0">
                <a:latin typeface="+mn-lt"/>
              </a:rPr>
              <a:t>    Write </a:t>
            </a:r>
            <a:r>
              <a:rPr lang="en-US" dirty="0">
                <a:latin typeface="+mn-lt"/>
              </a:rPr>
              <a:t>an 8051 C program to monitor the door sensor, </a:t>
            </a:r>
            <a:r>
              <a:rPr lang="en-US" dirty="0" smtClean="0">
                <a:latin typeface="+mn-lt"/>
              </a:rPr>
              <a:t>and when </a:t>
            </a:r>
            <a:r>
              <a:rPr lang="en-US" dirty="0">
                <a:latin typeface="+mn-lt"/>
              </a:rPr>
              <a:t>it opens, sound the buzzer. </a:t>
            </a:r>
            <a:endParaRPr lang="en-US" dirty="0" smtClean="0">
              <a:latin typeface="+mn-lt"/>
            </a:endParaRP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pPr marL="101600" indent="0">
              <a:buNone/>
            </a:pPr>
            <a:r>
              <a:rPr lang="en-US" dirty="0" smtClean="0">
                <a:latin typeface="+mn-lt"/>
              </a:rPr>
              <a:t>You </a:t>
            </a:r>
            <a:r>
              <a:rPr lang="en-US" dirty="0">
                <a:latin typeface="+mn-lt"/>
              </a:rPr>
              <a:t>can sound the buzzer by </a:t>
            </a:r>
            <a:r>
              <a:rPr lang="en-US" dirty="0" smtClean="0">
                <a:latin typeface="+mn-lt"/>
              </a:rPr>
              <a:t>sending </a:t>
            </a:r>
            <a:r>
              <a:rPr lang="en-US" dirty="0">
                <a:latin typeface="+mn-lt"/>
              </a:rPr>
              <a:t>a square wave of a few hundred Hz.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575406" y="595302"/>
            <a:ext cx="5024063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(unsigned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);</a:t>
            </a:r>
          </a:p>
          <a:p>
            <a:pPr marL="101600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Dsensor</a:t>
            </a:r>
            <a:r>
              <a:rPr lang="en-US" sz="1600" dirty="0">
                <a:latin typeface="+mn-lt"/>
              </a:rPr>
              <a:t>=P1^1;</a:t>
            </a:r>
          </a:p>
          <a:p>
            <a:pPr marL="101600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Buzzer=P1^7;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600" dirty="0" smtClean="0">
                <a:latin typeface="+mn-lt"/>
              </a:rPr>
              <a:t>{      </a:t>
            </a:r>
            <a:r>
              <a:rPr lang="en-US" sz="1600" dirty="0" err="1" smtClean="0">
                <a:latin typeface="+mn-lt"/>
              </a:rPr>
              <a:t>Dsensor</a:t>
            </a:r>
            <a:r>
              <a:rPr lang="en-US" sz="1600" dirty="0" smtClean="0">
                <a:latin typeface="+mn-lt"/>
              </a:rPr>
              <a:t>=1</a:t>
            </a:r>
            <a:r>
              <a:rPr lang="en-US" sz="1600" dirty="0">
                <a:latin typeface="+mn-lt"/>
              </a:rPr>
              <a:t>; </a:t>
            </a:r>
            <a:r>
              <a:rPr lang="en-US" sz="1600" dirty="0" smtClean="0">
                <a:latin typeface="+mn-lt"/>
              </a:rPr>
              <a:t>		//</a:t>
            </a:r>
            <a:r>
              <a:rPr lang="en-US" sz="1600" dirty="0">
                <a:latin typeface="+mn-lt"/>
              </a:rPr>
              <a:t>make P1.1 an input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while (1)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while (</a:t>
            </a:r>
            <a:r>
              <a:rPr lang="en-US" sz="1600" dirty="0" err="1">
                <a:latin typeface="+mn-lt"/>
              </a:rPr>
              <a:t>Dsensor</a:t>
            </a:r>
            <a:r>
              <a:rPr lang="en-US" sz="1600" dirty="0">
                <a:latin typeface="+mn-lt"/>
              </a:rPr>
              <a:t>==1</a:t>
            </a:r>
            <a:r>
              <a:rPr lang="en-US" sz="1600" dirty="0" smtClean="0">
                <a:latin typeface="+mn-lt"/>
              </a:rPr>
              <a:t>)    //</a:t>
            </a:r>
            <a:r>
              <a:rPr lang="en-US" sz="1600" dirty="0">
                <a:latin typeface="+mn-lt"/>
              </a:rPr>
              <a:t>while it opens</a:t>
            </a:r>
          </a:p>
          <a:p>
            <a:pPr marL="1473200" lvl="3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473200" lvl="3" indent="0">
              <a:buNone/>
            </a:pPr>
            <a:r>
              <a:rPr lang="en-US" sz="1600" dirty="0">
                <a:latin typeface="+mn-lt"/>
              </a:rPr>
              <a:t>Buzzer=0;</a:t>
            </a:r>
          </a:p>
          <a:p>
            <a:pPr marL="1473200" lvl="3" indent="0">
              <a:buNone/>
            </a:pP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(200);</a:t>
            </a:r>
          </a:p>
          <a:p>
            <a:pPr marL="1473200" lvl="3" indent="0">
              <a:buNone/>
            </a:pPr>
            <a:r>
              <a:rPr lang="en-US" sz="1600" dirty="0">
                <a:latin typeface="+mn-lt"/>
              </a:rPr>
              <a:t>Buzzer=1;</a:t>
            </a:r>
          </a:p>
          <a:p>
            <a:pPr marL="1473200" lvl="3" indent="0">
              <a:buNone/>
            </a:pP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(200</a:t>
            </a:r>
            <a:r>
              <a:rPr lang="en-US" sz="1600" dirty="0" smtClean="0">
                <a:latin typeface="+mn-lt"/>
              </a:rPr>
              <a:t>); </a:t>
            </a:r>
            <a:endParaRPr lang="en-US" sz="1600" dirty="0">
              <a:latin typeface="+mn-lt"/>
            </a:endParaRPr>
          </a:p>
          <a:p>
            <a:pPr marL="558800" lvl="1" indent="0">
              <a:buNone/>
            </a:pPr>
            <a:r>
              <a:rPr lang="en-US" sz="1600" dirty="0" smtClean="0">
                <a:latin typeface="+mn-lt"/>
              </a:rPr>
              <a:t>              }     }   }</a:t>
            </a:r>
            <a:endParaRPr lang="en-US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248" y="198400"/>
            <a:ext cx="7777352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</a:t>
            </a:r>
            <a:r>
              <a:rPr lang="en-US" sz="2400" dirty="0"/>
              <a:t>PROGRAMMING  Accessing </a:t>
            </a:r>
            <a:r>
              <a:rPr lang="en-US" sz="2400" dirty="0" smtClean="0"/>
              <a:t>SFR </a:t>
            </a:r>
            <a:r>
              <a:rPr lang="en-US" sz="2400" dirty="0" err="1" smtClean="0"/>
              <a:t>Addr</a:t>
            </a:r>
            <a:r>
              <a:rPr lang="en-US" sz="2400" dirty="0" smtClean="0"/>
              <a:t> 80 </a:t>
            </a:r>
            <a:r>
              <a:rPr lang="en-US" sz="2400" dirty="0"/>
              <a:t>- FFH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5617" y="595301"/>
            <a:ext cx="3369789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dirty="0" smtClean="0">
                <a:latin typeface="+mn-lt"/>
              </a:rPr>
              <a:t>Write </a:t>
            </a:r>
            <a:r>
              <a:rPr lang="en-US" dirty="0">
                <a:latin typeface="+mn-lt"/>
              </a:rPr>
              <a:t>an 8051 C program to toggle all the bits of P0, P1, and </a:t>
            </a:r>
            <a:r>
              <a:rPr lang="en-US" dirty="0" smtClean="0">
                <a:latin typeface="+mn-lt"/>
              </a:rPr>
              <a:t>P2 continuously </a:t>
            </a:r>
            <a:r>
              <a:rPr lang="en-US" dirty="0">
                <a:latin typeface="+mn-lt"/>
              </a:rPr>
              <a:t>with a 250 </a:t>
            </a:r>
            <a:r>
              <a:rPr lang="en-US" dirty="0" err="1">
                <a:latin typeface="+mn-lt"/>
              </a:rPr>
              <a:t>ms</a:t>
            </a:r>
            <a:r>
              <a:rPr lang="en-US" dirty="0">
                <a:latin typeface="+mn-lt"/>
              </a:rPr>
              <a:t> delay. </a:t>
            </a:r>
            <a:endParaRPr lang="en-US" dirty="0" smtClean="0">
              <a:latin typeface="+mn-lt"/>
            </a:endParaRPr>
          </a:p>
          <a:p>
            <a:pPr marL="101600" indent="0">
              <a:buNone/>
            </a:pPr>
            <a:r>
              <a:rPr lang="en-US" dirty="0" smtClean="0">
                <a:latin typeface="+mn-lt"/>
              </a:rPr>
              <a:t>Use </a:t>
            </a:r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sfr</a:t>
            </a:r>
            <a:r>
              <a:rPr lang="en-US" dirty="0">
                <a:latin typeface="+mn-lt"/>
              </a:rPr>
              <a:t> keyword to declare the </a:t>
            </a:r>
          </a:p>
          <a:p>
            <a:pPr marL="101600" indent="0">
              <a:buNone/>
            </a:pPr>
            <a:r>
              <a:rPr lang="en-US" dirty="0">
                <a:latin typeface="+mn-lt"/>
              </a:rPr>
              <a:t>port addresses</a:t>
            </a:r>
            <a:r>
              <a:rPr lang="en-US" dirty="0" smtClean="0">
                <a:latin typeface="+mn-lt"/>
              </a:rPr>
              <a:t>.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Another way to access the SFR RAM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space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80 – FFH is to use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sfr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data type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575406" y="595302"/>
            <a:ext cx="5024063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+mn-lt"/>
              </a:rPr>
              <a:t>//Accessing Ports as SFRs using </a:t>
            </a:r>
            <a:r>
              <a:rPr lang="en-US" sz="1600" dirty="0" err="1">
                <a:latin typeface="+mn-lt"/>
              </a:rPr>
              <a:t>sfr</a:t>
            </a:r>
            <a:r>
              <a:rPr lang="en-US" sz="1600" dirty="0">
                <a:latin typeface="+mn-lt"/>
              </a:rPr>
              <a:t> data type</a:t>
            </a:r>
          </a:p>
          <a:p>
            <a:pPr marL="101600" indent="0">
              <a:buNone/>
            </a:pPr>
            <a:r>
              <a:rPr lang="en-US" sz="1600" dirty="0" err="1">
                <a:latin typeface="+mn-lt"/>
              </a:rPr>
              <a:t>sfr</a:t>
            </a:r>
            <a:r>
              <a:rPr lang="en-US" sz="1600" dirty="0">
                <a:latin typeface="+mn-lt"/>
              </a:rPr>
              <a:t> P0=0x80</a:t>
            </a:r>
            <a:r>
              <a:rPr lang="en-US" sz="1600" dirty="0" smtClean="0">
                <a:latin typeface="+mn-lt"/>
              </a:rPr>
              <a:t>; </a:t>
            </a:r>
            <a:r>
              <a:rPr lang="en-US" sz="1600" dirty="0" err="1" smtClean="0">
                <a:latin typeface="+mn-lt"/>
              </a:rPr>
              <a:t>sfr</a:t>
            </a:r>
            <a:r>
              <a:rPr lang="en-US" sz="1600" dirty="0" smtClean="0">
                <a:latin typeface="+mn-lt"/>
              </a:rPr>
              <a:t> P1=0x90;  </a:t>
            </a:r>
            <a:r>
              <a:rPr lang="en-US" sz="1600" dirty="0" err="1" smtClean="0">
                <a:latin typeface="+mn-lt"/>
              </a:rPr>
              <a:t>sfr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P2=0xA0;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(unsigned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);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while (1)</a:t>
            </a:r>
          </a:p>
          <a:p>
            <a:pPr marL="558800" lvl="1" indent="0">
              <a:buNone/>
            </a:pPr>
            <a:r>
              <a:rPr lang="en-US" sz="1600" dirty="0" smtClean="0">
                <a:latin typeface="+mn-lt"/>
              </a:rPr>
              <a:t>{ </a:t>
            </a:r>
            <a:endParaRPr lang="en-US" sz="1600" dirty="0">
              <a:latin typeface="+mn-lt"/>
            </a:endParaRP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P0=0x55</a:t>
            </a:r>
            <a:r>
              <a:rPr lang="en-US" sz="1600" dirty="0" smtClean="0">
                <a:latin typeface="+mn-lt"/>
              </a:rPr>
              <a:t>;   P1=0x55;   P2=0x55</a:t>
            </a:r>
            <a:r>
              <a:rPr lang="en-US" sz="1600" dirty="0">
                <a:latin typeface="+mn-lt"/>
              </a:rPr>
              <a:t>;</a:t>
            </a:r>
          </a:p>
          <a:p>
            <a:pPr marL="558800" lvl="1" indent="0">
              <a:buNone/>
            </a:pP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(250);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P0=0xAA</a:t>
            </a:r>
            <a:r>
              <a:rPr lang="en-US" sz="1600" dirty="0" smtClean="0">
                <a:latin typeface="+mn-lt"/>
              </a:rPr>
              <a:t>;  P1=0xAA;   P2=0xAA</a:t>
            </a:r>
            <a:r>
              <a:rPr lang="en-US" sz="1600" dirty="0">
                <a:latin typeface="+mn-lt"/>
              </a:rPr>
              <a:t>;</a:t>
            </a:r>
          </a:p>
          <a:p>
            <a:pPr marL="558800" lvl="1" indent="0">
              <a:buNone/>
            </a:pPr>
            <a:r>
              <a:rPr lang="en-US" sz="1600" dirty="0" err="1">
                <a:latin typeface="+mn-lt"/>
              </a:rPr>
              <a:t>MSDelay</a:t>
            </a:r>
            <a:r>
              <a:rPr lang="en-US" sz="1600" dirty="0">
                <a:latin typeface="+mn-lt"/>
              </a:rPr>
              <a:t>(250);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248" y="198400"/>
            <a:ext cx="7777352" cy="396300"/>
          </a:xfrm>
        </p:spPr>
        <p:txBody>
          <a:bodyPr/>
          <a:lstStyle/>
          <a:p>
            <a:r>
              <a:rPr lang="en-US" sz="2400" dirty="0"/>
              <a:t>I/O </a:t>
            </a:r>
            <a:r>
              <a:rPr lang="en-US" sz="2400" dirty="0" smtClean="0"/>
              <a:t> </a:t>
            </a:r>
            <a:r>
              <a:rPr lang="en-US" sz="2400" dirty="0"/>
              <a:t>PROGRAMMING  Accessing </a:t>
            </a:r>
            <a:r>
              <a:rPr lang="en-US" sz="2400" dirty="0" smtClean="0"/>
              <a:t>SFR </a:t>
            </a:r>
            <a:r>
              <a:rPr lang="en-US" sz="2400" dirty="0" err="1" smtClean="0"/>
              <a:t>Addr</a:t>
            </a:r>
            <a:r>
              <a:rPr lang="en-US" sz="2400" dirty="0" smtClean="0"/>
              <a:t> 80 </a:t>
            </a:r>
            <a:r>
              <a:rPr lang="en-US" sz="2400" dirty="0"/>
              <a:t>- FFH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5617" y="595301"/>
            <a:ext cx="3369789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Write an 8051 C program to turn bit P1.5 on and off 50,000 times</a:t>
            </a:r>
            <a:r>
              <a:rPr lang="en-US" dirty="0" smtClean="0">
                <a:latin typeface="+mn-lt"/>
              </a:rPr>
              <a:t>.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We can access a single bit of any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SFR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if we specify the bit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address</a:t>
            </a:r>
          </a:p>
          <a:p>
            <a:pPr marL="10160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+mn-lt"/>
              </a:rPr>
              <a:t>Notice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that there is no #include &lt;reg51.h&gt;.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This allows us to access any byte of the SFR RAM 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space 80 – FFH. This is widely used for the new </a:t>
            </a:r>
          </a:p>
          <a:p>
            <a:pPr marL="101600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generation of 8051 microcontrollers.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4417888" y="595302"/>
            <a:ext cx="4181581" cy="4295197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MYBIT=0x95;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unsigned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z;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for (z=0;z&lt;50000;z++)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MYBIT=1;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MYBIT=0;</a:t>
            </a:r>
          </a:p>
          <a:p>
            <a:pPr marL="1016000" lvl="2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95701" y="883578"/>
            <a:ext cx="986319" cy="93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99" y="476404"/>
            <a:ext cx="7910966" cy="396300"/>
          </a:xfrm>
        </p:spPr>
        <p:txBody>
          <a:bodyPr/>
          <a:lstStyle/>
          <a:p>
            <a:r>
              <a:rPr lang="en-US" sz="2800" dirty="0"/>
              <a:t>I/O </a:t>
            </a:r>
            <a:r>
              <a:rPr lang="en-US" sz="2800" dirty="0" smtClean="0"/>
              <a:t>PROGRAMMING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Using bit </a:t>
            </a:r>
            <a:r>
              <a:rPr lang="en-US" sz="2800" dirty="0" smtClean="0"/>
              <a:t>Data Type </a:t>
            </a:r>
            <a:r>
              <a:rPr lang="en-US" sz="2800" dirty="0"/>
              <a:t>for </a:t>
            </a:r>
            <a:r>
              <a:rPr lang="en-US" sz="2800" dirty="0" smtClean="0"/>
              <a:t>Bit-addressable  RAM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499" y="1078188"/>
            <a:ext cx="3302400" cy="3155400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latin typeface="+mn-lt"/>
              </a:rPr>
              <a:t>Write an 8051 C program to get the status of bit P1.0, save it, and </a:t>
            </a:r>
            <a:r>
              <a:rPr lang="en-US" dirty="0" smtClean="0">
                <a:latin typeface="+mn-lt"/>
              </a:rPr>
              <a:t>send </a:t>
            </a:r>
            <a:r>
              <a:rPr lang="en-US" dirty="0">
                <a:latin typeface="+mn-lt"/>
              </a:rPr>
              <a:t>it to P2.7 continuously.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620898" y="735600"/>
            <a:ext cx="5523102" cy="3155400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+mn-lt"/>
              </a:rPr>
              <a:t>#include &lt;reg51.h&gt;</a:t>
            </a:r>
          </a:p>
          <a:p>
            <a:pPr marL="101600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inbit</a:t>
            </a:r>
            <a:r>
              <a:rPr lang="en-US" sz="1600" dirty="0">
                <a:latin typeface="+mn-lt"/>
              </a:rPr>
              <a:t>=P1^0;</a:t>
            </a:r>
          </a:p>
          <a:p>
            <a:pPr marL="101600" indent="0">
              <a:buNone/>
            </a:pPr>
            <a:r>
              <a:rPr lang="en-US" sz="1600" dirty="0" err="1">
                <a:latin typeface="+mn-lt"/>
              </a:rPr>
              <a:t>sbit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outbit</a:t>
            </a:r>
            <a:r>
              <a:rPr lang="en-US" sz="1600" dirty="0">
                <a:latin typeface="+mn-lt"/>
              </a:rPr>
              <a:t>=P2^7;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bit </a:t>
            </a:r>
            <a:r>
              <a:rPr lang="en-US" sz="1600" dirty="0" err="1">
                <a:latin typeface="+mn-lt"/>
              </a:rPr>
              <a:t>membit</a:t>
            </a:r>
            <a:r>
              <a:rPr lang="en-US" sz="1600" dirty="0">
                <a:latin typeface="+mn-lt"/>
              </a:rPr>
              <a:t>; </a:t>
            </a:r>
            <a:r>
              <a:rPr lang="en-US" sz="1600" dirty="0" smtClean="0">
                <a:latin typeface="+mn-lt"/>
              </a:rPr>
              <a:t>//</a:t>
            </a:r>
            <a:r>
              <a:rPr lang="en-US" sz="1600" dirty="0">
                <a:latin typeface="+mn-lt"/>
              </a:rPr>
              <a:t>use bit to </a:t>
            </a:r>
            <a:r>
              <a:rPr lang="en-US" sz="1600" dirty="0" smtClean="0">
                <a:latin typeface="+mn-lt"/>
              </a:rPr>
              <a:t>declare bit- </a:t>
            </a:r>
            <a:r>
              <a:rPr lang="en-US" sz="1600" dirty="0">
                <a:latin typeface="+mn-lt"/>
              </a:rPr>
              <a:t>addressable memory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void main(void)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while (1)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{</a:t>
            </a:r>
          </a:p>
          <a:p>
            <a:pPr marL="1016000" lvl="2" indent="0">
              <a:buNone/>
            </a:pPr>
            <a:r>
              <a:rPr lang="en-US" sz="1600" dirty="0" err="1">
                <a:latin typeface="+mn-lt"/>
              </a:rPr>
              <a:t>membit</a:t>
            </a:r>
            <a:r>
              <a:rPr lang="en-US" sz="1600" dirty="0">
                <a:latin typeface="+mn-lt"/>
              </a:rPr>
              <a:t>=</a:t>
            </a:r>
            <a:r>
              <a:rPr lang="en-US" sz="1600" dirty="0" err="1">
                <a:latin typeface="+mn-lt"/>
              </a:rPr>
              <a:t>inbit</a:t>
            </a:r>
            <a:r>
              <a:rPr lang="en-US" sz="1600" dirty="0">
                <a:latin typeface="+mn-lt"/>
              </a:rPr>
              <a:t>;    </a:t>
            </a:r>
            <a:r>
              <a:rPr lang="en-US" sz="1600" dirty="0" smtClean="0">
                <a:latin typeface="+mn-lt"/>
              </a:rPr>
              <a:t>	//</a:t>
            </a:r>
            <a:r>
              <a:rPr lang="en-US" sz="1600" dirty="0">
                <a:latin typeface="+mn-lt"/>
              </a:rPr>
              <a:t>get a bit from P1.0</a:t>
            </a:r>
          </a:p>
          <a:p>
            <a:pPr marL="1016000" lvl="2" indent="0">
              <a:buNone/>
            </a:pPr>
            <a:r>
              <a:rPr lang="en-US" sz="1600" dirty="0" err="1">
                <a:latin typeface="+mn-lt"/>
              </a:rPr>
              <a:t>outbit</a:t>
            </a:r>
            <a:r>
              <a:rPr lang="en-US" sz="1600" dirty="0">
                <a:latin typeface="+mn-lt"/>
              </a:rPr>
              <a:t>=</a:t>
            </a:r>
            <a:r>
              <a:rPr lang="en-US" sz="1600" dirty="0" err="1">
                <a:latin typeface="+mn-lt"/>
              </a:rPr>
              <a:t>membit</a:t>
            </a:r>
            <a:r>
              <a:rPr lang="en-US" sz="1600" dirty="0">
                <a:latin typeface="+mn-lt"/>
              </a:rPr>
              <a:t>;   </a:t>
            </a:r>
            <a:r>
              <a:rPr lang="en-US" sz="1600" dirty="0" smtClean="0">
                <a:latin typeface="+mn-lt"/>
              </a:rPr>
              <a:t>	//</a:t>
            </a:r>
            <a:r>
              <a:rPr lang="en-US" sz="1600" dirty="0">
                <a:latin typeface="+mn-lt"/>
              </a:rPr>
              <a:t>send it to P2.7</a:t>
            </a:r>
          </a:p>
          <a:p>
            <a:pPr marL="558800" lvl="1" indent="0">
              <a:buNone/>
            </a:pPr>
            <a:r>
              <a:rPr lang="en-US" sz="1600" dirty="0">
                <a:latin typeface="+mn-lt"/>
              </a:rPr>
              <a:t>}</a:t>
            </a:r>
          </a:p>
          <a:p>
            <a:pPr marL="101600" indent="0">
              <a:buNone/>
            </a:pPr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42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35" y="116809"/>
            <a:ext cx="7068300" cy="3963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618" y="603934"/>
            <a:ext cx="8136947" cy="3033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</a:rPr>
              <a:t>LED blinking with input output ports 8051 microcontroller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Input </a:t>
            </a:r>
            <a:r>
              <a:rPr lang="en-US" sz="2000" dirty="0">
                <a:latin typeface="+mn-lt"/>
              </a:rPr>
              <a:t>to the microcontroller can be given through push button and output can be seen through </a:t>
            </a:r>
            <a:r>
              <a:rPr lang="en-US" sz="2000" dirty="0" smtClean="0">
                <a:latin typeface="+mn-lt"/>
              </a:rPr>
              <a:t>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First </a:t>
            </a:r>
            <a:r>
              <a:rPr lang="en-US" sz="2000" dirty="0">
                <a:latin typeface="+mn-lt"/>
              </a:rPr>
              <a:t>all the port pins are defined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Port 2 is used as output port and port 3 is used as input port. </a:t>
            </a: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These Ports are initialized with 0 (to write) and 1 (to read) logic respectively. </a:t>
            </a: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Delay </a:t>
            </a:r>
            <a:r>
              <a:rPr lang="en-US" sz="2000" dirty="0">
                <a:latin typeface="+mn-lt"/>
              </a:rPr>
              <a:t>function is used to give the delay in showing output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Frequency of crystal should be set to 11.059MHz. 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581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183" y="336805"/>
            <a:ext cx="7068300" cy="4260645"/>
          </a:xfrm>
        </p:spPr>
        <p:txBody>
          <a:bodyPr/>
          <a:lstStyle/>
          <a:p>
            <a:r>
              <a:rPr lang="en-US" sz="2000" b="1" dirty="0" smtClean="0">
                <a:latin typeface="+mn-lt"/>
              </a:rPr>
              <a:t>WORKING </a:t>
            </a:r>
            <a:r>
              <a:rPr lang="en-US" sz="2000" b="1" dirty="0">
                <a:latin typeface="+mn-lt"/>
              </a:rPr>
              <a:t>of input output ports 8051 </a:t>
            </a:r>
            <a:r>
              <a:rPr lang="en-US" sz="2000" b="1" dirty="0" smtClean="0">
                <a:latin typeface="+mn-lt"/>
              </a:rPr>
              <a:t>microcontroller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When we run the simulation, if first push button is pressed, first led will glow.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It </a:t>
            </a:r>
            <a:r>
              <a:rPr lang="en-US" sz="2000" dirty="0">
                <a:latin typeface="+mn-lt"/>
              </a:rPr>
              <a:t>will keep glowing for 1 second and then it goes off. When 2</a:t>
            </a:r>
            <a:r>
              <a:rPr lang="en-US" sz="2000" baseline="30000" dirty="0">
                <a:latin typeface="+mn-lt"/>
              </a:rPr>
              <a:t>nd</a:t>
            </a:r>
            <a:r>
              <a:rPr lang="en-US" sz="2000" dirty="0">
                <a:latin typeface="+mn-lt"/>
              </a:rPr>
              <a:t> push button is pressed, 2</a:t>
            </a:r>
            <a:r>
              <a:rPr lang="en-US" sz="2000" baseline="30000" dirty="0">
                <a:latin typeface="+mn-lt"/>
              </a:rPr>
              <a:t>nd</a:t>
            </a:r>
            <a:r>
              <a:rPr lang="en-US" sz="2000" dirty="0">
                <a:latin typeface="+mn-lt"/>
              </a:rPr>
              <a:t> led will glow.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Any </a:t>
            </a:r>
            <a:r>
              <a:rPr lang="en-US" sz="2000" dirty="0">
                <a:latin typeface="+mn-lt"/>
              </a:rPr>
              <a:t>LED can be ON according to the respective input of the button</a:t>
            </a:r>
            <a:r>
              <a:rPr lang="en-US" sz="2000" dirty="0" smtClean="0">
                <a:latin typeface="+mn-lt"/>
              </a:rPr>
              <a:t>.</a:t>
            </a:r>
          </a:p>
          <a:p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If we want to show the output for more time then delay call is passed large integer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6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11" y="269659"/>
            <a:ext cx="7068300" cy="396300"/>
          </a:xfrm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/>
              <a:t>Time delay </a:t>
            </a:r>
            <a:r>
              <a:rPr lang="en-US" sz="2800" dirty="0" smtClean="0"/>
              <a:t>calculation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8553" y="787570"/>
            <a:ext cx="8455447" cy="45630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Clock </a:t>
            </a:r>
            <a:r>
              <a:rPr lang="en-US" sz="1800" dirty="0"/>
              <a:t>and communication 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Instruction </a:t>
            </a:r>
            <a:r>
              <a:rPr lang="en-US" sz="1800" dirty="0"/>
              <a:t>cycle=1/2/4 </a:t>
            </a:r>
            <a:r>
              <a:rPr lang="en-US" sz="1800" dirty="0" smtClean="0"/>
              <a:t>…Machine cycles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1 </a:t>
            </a:r>
            <a:r>
              <a:rPr lang="en-US" sz="1800" dirty="0"/>
              <a:t>machine cycle = 12 clock pulses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2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21" y="316257"/>
            <a:ext cx="7972562" cy="4674793"/>
          </a:xfrm>
        </p:spPr>
        <p:txBody>
          <a:bodyPr/>
          <a:lstStyle/>
          <a:p>
            <a:pPr marL="76200" indent="0" fontAlgn="base">
              <a:buNone/>
            </a:pPr>
            <a:r>
              <a:rPr lang="en-US" b="1" dirty="0">
                <a:latin typeface="+mn-lt"/>
              </a:rPr>
              <a:t>Time Delay Calculations for 8051 Microcontroller</a:t>
            </a:r>
          </a:p>
          <a:p>
            <a:pPr marL="76200" indent="0" fontAlgn="base">
              <a:buNone/>
            </a:pPr>
            <a:r>
              <a:rPr lang="en-US" sz="2000" dirty="0">
                <a:latin typeface="+mn-lt"/>
              </a:rPr>
              <a:t>The 8051 microcontroller works with 11.0592 MHz frequency.</a:t>
            </a:r>
          </a:p>
          <a:p>
            <a:pPr fontAlgn="base"/>
            <a:r>
              <a:rPr lang="en-US" sz="2000" dirty="0">
                <a:latin typeface="+mn-lt"/>
              </a:rPr>
              <a:t>Frequency </a:t>
            </a:r>
            <a:r>
              <a:rPr lang="en-US" sz="2000" dirty="0" smtClean="0">
                <a:latin typeface="+mn-lt"/>
              </a:rPr>
              <a:t> f </a:t>
            </a:r>
            <a:r>
              <a:rPr lang="en-US" sz="2000" baseline="-25000" dirty="0" err="1" smtClean="0">
                <a:latin typeface="+mn-lt"/>
              </a:rPr>
              <a:t>osc</a:t>
            </a:r>
            <a:r>
              <a:rPr lang="en-US" sz="2000" dirty="0" smtClean="0">
                <a:latin typeface="+mn-lt"/>
              </a:rPr>
              <a:t>= 11.0592MHz   </a:t>
            </a:r>
          </a:p>
          <a:p>
            <a:pPr fontAlgn="base"/>
            <a:r>
              <a:rPr lang="en-US" sz="2000" dirty="0" smtClean="0">
                <a:latin typeface="+mn-lt"/>
              </a:rPr>
              <a:t>1 clock pulse  period =1/11.0592MHz = 0.090422 x 10</a:t>
            </a:r>
            <a:r>
              <a:rPr lang="en-US" sz="2000" b="1" baseline="30000" dirty="0" smtClean="0">
                <a:latin typeface="+mn-lt"/>
              </a:rPr>
              <a:t>-6   </a:t>
            </a:r>
            <a:r>
              <a:rPr lang="en-US" sz="2000" b="1" dirty="0" smtClean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ec</a:t>
            </a:r>
          </a:p>
          <a:p>
            <a:pPr fontAlgn="base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 Machine cycle = 12 pulses 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 smtClean="0">
                <a:latin typeface="+mn-lt"/>
              </a:rPr>
              <a:t>Time delay for 1 machine cycle  T= </a:t>
            </a:r>
            <a:r>
              <a:rPr lang="en-US" sz="2000" dirty="0"/>
              <a:t>0.090422 x 10</a:t>
            </a:r>
            <a:r>
              <a:rPr lang="en-US" sz="2000" b="1" baseline="30000" dirty="0"/>
              <a:t>-6   </a:t>
            </a:r>
            <a:r>
              <a:rPr lang="en-US" sz="2000" b="1" dirty="0" smtClean="0"/>
              <a:t>s</a:t>
            </a:r>
            <a:r>
              <a:rPr lang="en-US" sz="2000" dirty="0" smtClean="0"/>
              <a:t>ec x 12</a:t>
            </a:r>
            <a:endParaRPr lang="en-US" sz="2000" dirty="0" smtClean="0">
              <a:latin typeface="+mn-lt"/>
            </a:endParaRPr>
          </a:p>
          <a:p>
            <a:pPr fontAlgn="base"/>
            <a:r>
              <a:rPr lang="en-US" sz="2000" dirty="0" smtClean="0">
                <a:latin typeface="+mn-lt"/>
              </a:rPr>
              <a:t>T=1.08506 µs </a:t>
            </a:r>
            <a:r>
              <a:rPr lang="en-US" sz="2000" dirty="0">
                <a:latin typeface="+mn-lt"/>
              </a:rPr>
              <a:t>(for ‘1’ cycle</a:t>
            </a:r>
            <a:r>
              <a:rPr lang="en-US" sz="2000" dirty="0" smtClean="0">
                <a:latin typeface="+mn-lt"/>
              </a:rPr>
              <a:t>)  </a:t>
            </a:r>
          </a:p>
          <a:p>
            <a:pPr fontAlgn="base"/>
            <a:endParaRPr lang="en-US" sz="2000" dirty="0">
              <a:latin typeface="+mn-lt"/>
            </a:endParaRP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3803" y="3681348"/>
            <a:ext cx="5142016" cy="1349537"/>
          </a:xfrm>
          <a:prstGeom prst="rect">
            <a:avLst/>
          </a:prstGeom>
          <a:blipFill rotWithShape="1">
            <a:blip r:embed="rId2"/>
            <a:stretch>
              <a:fillRect l="-1068" t="-2262" b="-6787"/>
            </a:stretch>
          </a:blipFill>
          <a:ln>
            <a:solidFill>
              <a:schemeClr val="tx1">
                <a:lumMod val="10000"/>
                <a:lumOff val="9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564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89" y="157905"/>
            <a:ext cx="7068300" cy="396300"/>
          </a:xfrm>
        </p:spPr>
        <p:txBody>
          <a:bodyPr/>
          <a:lstStyle/>
          <a:p>
            <a:r>
              <a:rPr lang="en-US" dirty="0">
                <a:latin typeface="+mn-lt"/>
              </a:rPr>
              <a:t>TIME </a:t>
            </a:r>
            <a:r>
              <a:rPr lang="en-US" dirty="0" smtClean="0">
                <a:latin typeface="+mn-lt"/>
              </a:rPr>
              <a:t>DELAY (</a:t>
            </a:r>
            <a:r>
              <a:rPr lang="en-US" dirty="0" err="1" smtClean="0">
                <a:latin typeface="+mn-lt"/>
              </a:rPr>
              <a:t>contd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96" y="554205"/>
            <a:ext cx="8291060" cy="458929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latin typeface="+mn-lt"/>
              </a:rPr>
              <a:t>Write an 8051 C program to toggle bits of P1 continuously forever </a:t>
            </a:r>
            <a:r>
              <a:rPr lang="en-US" sz="1800" dirty="0" smtClean="0">
                <a:latin typeface="+mn-lt"/>
              </a:rPr>
              <a:t>with </a:t>
            </a:r>
            <a:r>
              <a:rPr lang="en-US" sz="1800" dirty="0">
                <a:latin typeface="+mn-lt"/>
              </a:rPr>
              <a:t>some delay.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//</a:t>
            </a:r>
            <a:r>
              <a:rPr lang="en-US" sz="1800" dirty="0">
                <a:latin typeface="+mn-lt"/>
              </a:rPr>
              <a:t>Toggle P1 forever with some delay in between </a:t>
            </a:r>
            <a:r>
              <a:rPr lang="en-US" sz="1800" dirty="0" smtClean="0">
                <a:latin typeface="+mn-lt"/>
              </a:rPr>
              <a:t> //“</a:t>
            </a:r>
            <a:r>
              <a:rPr lang="en-US" sz="1800" dirty="0">
                <a:latin typeface="+mn-lt"/>
              </a:rPr>
              <a:t>on” and “off”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#include &lt;reg51.h&gt;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{  	unsigned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x;</a:t>
            </a:r>
          </a:p>
          <a:p>
            <a:pPr marL="990600" lvl="2" indent="0">
              <a:buNone/>
            </a:pPr>
            <a:r>
              <a:rPr lang="en-US" sz="1800" dirty="0">
                <a:latin typeface="+mn-lt"/>
              </a:rPr>
              <a:t>for </a:t>
            </a:r>
            <a:r>
              <a:rPr lang="en-US" sz="1800" dirty="0" smtClean="0">
                <a:latin typeface="+mn-lt"/>
              </a:rPr>
              <a:t>(;;)				 </a:t>
            </a:r>
            <a:r>
              <a:rPr lang="en-US" sz="1800" dirty="0">
                <a:latin typeface="+mn-lt"/>
              </a:rPr>
              <a:t>//repeat forever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{  p1=0x55</a:t>
            </a:r>
            <a:r>
              <a:rPr lang="en-US" sz="1800" dirty="0">
                <a:latin typeface="+mn-lt"/>
              </a:rPr>
              <a:t>;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for </a:t>
            </a:r>
            <a:r>
              <a:rPr lang="en-US" sz="1800" dirty="0">
                <a:latin typeface="+mn-lt"/>
              </a:rPr>
              <a:t>(x=0;x&lt;40000;x++); </a:t>
            </a:r>
            <a:r>
              <a:rPr lang="en-US" sz="1800" dirty="0" smtClean="0">
                <a:latin typeface="+mn-lt"/>
              </a:rPr>
              <a:t>		//</a:t>
            </a:r>
            <a:r>
              <a:rPr lang="en-US" sz="1800" dirty="0">
                <a:latin typeface="+mn-lt"/>
              </a:rPr>
              <a:t>delay size </a:t>
            </a:r>
            <a:r>
              <a:rPr lang="en-US" sz="1800" dirty="0" smtClean="0">
                <a:latin typeface="+mn-lt"/>
              </a:rPr>
              <a:t> unknown</a:t>
            </a:r>
            <a:endParaRPr lang="en-US" sz="1800" dirty="0">
              <a:latin typeface="+mn-lt"/>
            </a:endParaRP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p1=0xAA</a:t>
            </a:r>
            <a:r>
              <a:rPr lang="en-US" sz="1800" dirty="0">
                <a:latin typeface="+mn-lt"/>
              </a:rPr>
              <a:t>;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for </a:t>
            </a:r>
            <a:r>
              <a:rPr lang="en-US" sz="1800" dirty="0">
                <a:latin typeface="+mn-lt"/>
              </a:rPr>
              <a:t>(x=0;x&lt;40000;x++);</a:t>
            </a: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	}	}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02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96" y="554205"/>
            <a:ext cx="8671204" cy="458929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latin typeface="+mn-lt"/>
              </a:rPr>
              <a:t>Write an 8051 C program to toggle bits of P1 ports continuously with 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250 </a:t>
            </a:r>
            <a:r>
              <a:rPr lang="en-US" sz="1800" dirty="0" err="1">
                <a:latin typeface="+mn-lt"/>
              </a:rPr>
              <a:t>ms.</a:t>
            </a:r>
            <a:endParaRPr lang="en-US" sz="1800" dirty="0">
              <a:latin typeface="+mn-lt"/>
            </a:endParaRP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#</a:t>
            </a:r>
            <a:r>
              <a:rPr lang="en-US" sz="1800" dirty="0">
                <a:latin typeface="+mn-lt"/>
              </a:rPr>
              <a:t>include &lt;reg51.h&gt;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void </a:t>
            </a:r>
            <a:r>
              <a:rPr lang="en-US" sz="1800" dirty="0" err="1">
                <a:latin typeface="+mn-lt"/>
              </a:rPr>
              <a:t>MSDelay</a:t>
            </a:r>
            <a:r>
              <a:rPr lang="en-US" sz="1800" dirty="0">
                <a:latin typeface="+mn-lt"/>
              </a:rPr>
              <a:t>(unsigned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);</a:t>
            </a:r>
          </a:p>
          <a:p>
            <a:pPr marL="76200" indent="0">
              <a:buNone/>
            </a:pPr>
            <a:r>
              <a:rPr lang="en-US" sz="1800" dirty="0">
                <a:latin typeface="+mn-lt"/>
              </a:rPr>
              <a:t>void main(void)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{   while </a:t>
            </a:r>
            <a:r>
              <a:rPr lang="en-US" sz="1800" dirty="0">
                <a:latin typeface="+mn-lt"/>
              </a:rPr>
              <a:t>(1)  </a:t>
            </a:r>
            <a:r>
              <a:rPr lang="en-US" sz="1800" dirty="0" smtClean="0">
                <a:latin typeface="+mn-lt"/>
              </a:rPr>
              <a:t>		//</a:t>
            </a:r>
            <a:r>
              <a:rPr lang="en-US" sz="1800" dirty="0">
                <a:latin typeface="+mn-lt"/>
              </a:rPr>
              <a:t>repeat forever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{  p1=0x55</a:t>
            </a:r>
            <a:r>
              <a:rPr lang="en-US" sz="1800" dirty="0">
                <a:latin typeface="+mn-lt"/>
              </a:rPr>
              <a:t>;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 </a:t>
            </a:r>
            <a:r>
              <a:rPr lang="en-US" sz="1800" dirty="0" err="1" smtClean="0">
                <a:latin typeface="+mn-lt"/>
              </a:rPr>
              <a:t>MSDelay</a:t>
            </a:r>
            <a:r>
              <a:rPr lang="en-US" sz="1800" dirty="0" smtClean="0">
                <a:latin typeface="+mn-lt"/>
              </a:rPr>
              <a:t>(250</a:t>
            </a:r>
            <a:r>
              <a:rPr lang="en-US" sz="1800" dirty="0">
                <a:latin typeface="+mn-lt"/>
              </a:rPr>
              <a:t>); 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p1=0xAA</a:t>
            </a:r>
            <a:r>
              <a:rPr lang="en-US" sz="1800" dirty="0">
                <a:latin typeface="+mn-lt"/>
              </a:rPr>
              <a:t>;</a:t>
            </a:r>
          </a:p>
          <a:p>
            <a:pPr marL="990600" lvl="2" indent="0">
              <a:buNone/>
            </a:pPr>
            <a:r>
              <a:rPr lang="en-US" sz="1800" dirty="0" smtClean="0">
                <a:latin typeface="+mn-lt"/>
              </a:rPr>
              <a:t>  </a:t>
            </a:r>
            <a:r>
              <a:rPr lang="en-US" sz="1800" dirty="0" err="1" smtClean="0">
                <a:latin typeface="+mn-lt"/>
              </a:rPr>
              <a:t>MSDelay</a:t>
            </a:r>
            <a:r>
              <a:rPr lang="en-US" sz="1800" dirty="0" smtClean="0">
                <a:latin typeface="+mn-lt"/>
              </a:rPr>
              <a:t>(250</a:t>
            </a:r>
            <a:r>
              <a:rPr lang="en-US" sz="1800" dirty="0">
                <a:latin typeface="+mn-lt"/>
              </a:rPr>
              <a:t>);</a:t>
            </a:r>
          </a:p>
          <a:p>
            <a:pPr marL="990600" lvl="2" indent="0">
              <a:buNone/>
            </a:pPr>
            <a:r>
              <a:rPr lang="en-US" sz="1800" dirty="0">
                <a:latin typeface="+mn-lt"/>
              </a:rPr>
              <a:t>}</a:t>
            </a:r>
          </a:p>
          <a:p>
            <a:pPr marL="533400" lvl="1" indent="0">
              <a:buNone/>
            </a:pPr>
            <a:r>
              <a:rPr lang="en-US" sz="1800" dirty="0" smtClean="0">
                <a:latin typeface="+mn-lt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89" y="157905"/>
            <a:ext cx="7068300" cy="396300"/>
          </a:xfrm>
        </p:spPr>
        <p:txBody>
          <a:bodyPr/>
          <a:lstStyle/>
          <a:p>
            <a:r>
              <a:rPr lang="en-US" dirty="0">
                <a:latin typeface="+mn-lt"/>
              </a:rPr>
              <a:t>TIME </a:t>
            </a:r>
            <a:r>
              <a:rPr lang="en-US" dirty="0" smtClean="0">
                <a:latin typeface="+mn-lt"/>
              </a:rPr>
              <a:t>DELAY (</a:t>
            </a:r>
            <a:r>
              <a:rPr lang="en-US" dirty="0" err="1" smtClean="0">
                <a:latin typeface="+mn-lt"/>
              </a:rPr>
              <a:t>contd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455181" y="3543062"/>
            <a:ext cx="39319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dirty="0"/>
              <a:t>void </a:t>
            </a:r>
            <a:r>
              <a:rPr lang="en-US" dirty="0" err="1"/>
              <a:t>MSDelay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itime</a:t>
            </a:r>
            <a:r>
              <a:rPr lang="en-US" dirty="0"/>
              <a:t>)</a:t>
            </a:r>
          </a:p>
          <a:p>
            <a:pPr marL="76200" indent="0">
              <a:buNone/>
            </a:pPr>
            <a:r>
              <a:rPr lang="en-US" dirty="0"/>
              <a:t>{</a:t>
            </a:r>
          </a:p>
          <a:p>
            <a:pPr marL="76200" lvl="2"/>
            <a:r>
              <a:rPr lang="en-US" dirty="0" smtClean="0"/>
              <a:t>  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pPr marL="76200" lvl="2"/>
            <a:r>
              <a:rPr lang="en-US" dirty="0" smtClean="0"/>
              <a:t>    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itime;i</a:t>
            </a:r>
            <a:r>
              <a:rPr lang="en-US" dirty="0"/>
              <a:t>++)</a:t>
            </a:r>
          </a:p>
          <a:p>
            <a:pPr marL="76200" lvl="2"/>
            <a:r>
              <a:rPr lang="en-US" dirty="0" smtClean="0"/>
              <a:t>    for </a:t>
            </a:r>
            <a:r>
              <a:rPr lang="en-US" dirty="0"/>
              <a:t>(</a:t>
            </a:r>
            <a:r>
              <a:rPr lang="en-US" dirty="0" smtClean="0"/>
              <a:t>j=0;j&lt;1000;j</a:t>
            </a:r>
            <a:r>
              <a:rPr lang="en-US" dirty="0"/>
              <a:t>++);</a:t>
            </a:r>
          </a:p>
          <a:p>
            <a:pPr marL="7620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74627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3336</Words>
  <Application>Microsoft Office PowerPoint</Application>
  <PresentationFormat>On-screen Show (16:9)</PresentationFormat>
  <Paragraphs>634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Inter-Regular</vt:lpstr>
      <vt:lpstr>Times New Roman</vt:lpstr>
      <vt:lpstr>Wingdings</vt:lpstr>
      <vt:lpstr>Arial</vt:lpstr>
      <vt:lpstr>Joan template</vt:lpstr>
      <vt:lpstr>20XC32 Microcontrollers and Embedded programming</vt:lpstr>
      <vt:lpstr>TIME DELAY</vt:lpstr>
      <vt:lpstr>TIME DELAY</vt:lpstr>
      <vt:lpstr>TIME DELAY (contd)</vt:lpstr>
      <vt:lpstr>PowerPoint Presentation</vt:lpstr>
      <vt:lpstr> Time delay calculation</vt:lpstr>
      <vt:lpstr>PowerPoint Presentation</vt:lpstr>
      <vt:lpstr>TIME DELAY (contd)</vt:lpstr>
      <vt:lpstr>TIME DELAY (contd)</vt:lpstr>
      <vt:lpstr>IO Programming </vt:lpstr>
      <vt:lpstr>IO Ports </vt:lpstr>
      <vt:lpstr>IO PROGRAMMING</vt:lpstr>
      <vt:lpstr>PORT 0</vt:lpstr>
      <vt:lpstr>PowerPoint Presentation</vt:lpstr>
      <vt:lpstr>Dual role of P0</vt:lpstr>
      <vt:lpstr>Port 1</vt:lpstr>
      <vt:lpstr>Port 1</vt:lpstr>
      <vt:lpstr>Port 2</vt:lpstr>
      <vt:lpstr>PowerPoint Presentation</vt:lpstr>
      <vt:lpstr>   PORT 3 of 8051</vt:lpstr>
      <vt:lpstr>Port 3</vt:lpstr>
      <vt:lpstr>I/O PROGRAMMING Byte Size I/O</vt:lpstr>
      <vt:lpstr>I/O  PROGRAMMING  Bit-addressable  I/O</vt:lpstr>
      <vt:lpstr>I/O  PROGRAMMING Bit-addressable  I/O (cont’)</vt:lpstr>
      <vt:lpstr>I/O  PROGRAMMING Accessing SFR  Addresses  80 - FFH</vt:lpstr>
      <vt:lpstr>I/O  PROGRAMMING Using bit Data  Type for  Bit-addressable  RAM</vt:lpstr>
      <vt:lpstr>IO PROGRAMMING   PORT 0</vt:lpstr>
      <vt:lpstr>IO PROGRAMMING PORT 1</vt:lpstr>
      <vt:lpstr>IO PROGRAMMING PORT 1 as INPUT</vt:lpstr>
      <vt:lpstr>IO PROGRAMMING PORT 2 and 3</vt:lpstr>
      <vt:lpstr>IO PROGRAMMING PORT3</vt:lpstr>
      <vt:lpstr>IO PROGRAMMING – Different ways of Accessing Entire 8 Bits</vt:lpstr>
      <vt:lpstr>I/O BIT MANIPULATION PROGRAMMING  I/O Ports and Bit Addressability</vt:lpstr>
      <vt:lpstr>8051 Embedded programming in C</vt:lpstr>
      <vt:lpstr>WHY  PROGRAM  8051 IN C</vt:lpstr>
      <vt:lpstr>DATA TYPES</vt:lpstr>
      <vt:lpstr>DATA TYPES Bit and sfr</vt:lpstr>
      <vt:lpstr>DATA TYPES Unsigned char</vt:lpstr>
      <vt:lpstr>DATA TYPES Unsigned char(cont’)</vt:lpstr>
      <vt:lpstr>DATA TYPES Unsigned char(cont’)</vt:lpstr>
      <vt:lpstr>DATA TYPES Signed char</vt:lpstr>
      <vt:lpstr>DATA TYPES   (Unsigned and Signed int)</vt:lpstr>
      <vt:lpstr>DATA TYPES Single Bit(cont’)</vt:lpstr>
      <vt:lpstr>DATA TYPES Bit and sfr</vt:lpstr>
      <vt:lpstr>I/O  PROGRAMMING  Byte Size I/O</vt:lpstr>
      <vt:lpstr>I/O  PROGRAMMING  Byte Size I/O</vt:lpstr>
      <vt:lpstr>I/O  PROGRAMMING  Byte Size I/O</vt:lpstr>
      <vt:lpstr>I/O  PROGRAMMING  Bit addressable I/O</vt:lpstr>
      <vt:lpstr>I/O  PROGRAMMING  Bit addressable I/O</vt:lpstr>
      <vt:lpstr>I/O  PROGRAMMING  Bit addressable I/O</vt:lpstr>
      <vt:lpstr>I/O  PROGRAMMING  Accessing SFR Addr 80 - FFH</vt:lpstr>
      <vt:lpstr>I/O  PROGRAMMING  Accessing SFR Addr 80 - FFH</vt:lpstr>
      <vt:lpstr>I/O PROGRAMMING Using bit Data Type for Bit-addressable  RAM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Suganthi</dc:creator>
  <cp:lastModifiedBy>Suganthi</cp:lastModifiedBy>
  <cp:revision>66</cp:revision>
  <dcterms:modified xsi:type="dcterms:W3CDTF">2022-09-14T03:44:17Z</dcterms:modified>
</cp:coreProperties>
</file>