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 id="2147483674" r:id="rId2"/>
  </p:sldMasterIdLst>
  <p:notesMasterIdLst>
    <p:notesMasterId r:id="rId49"/>
  </p:notesMasterIdLst>
  <p:sldIdLst>
    <p:sldId id="256" r:id="rId3"/>
    <p:sldId id="257" r:id="rId4"/>
    <p:sldId id="258" r:id="rId5"/>
    <p:sldId id="259" r:id="rId6"/>
    <p:sldId id="260" r:id="rId7"/>
    <p:sldId id="263" r:id="rId8"/>
    <p:sldId id="261" r:id="rId9"/>
    <p:sldId id="262" r:id="rId10"/>
    <p:sldId id="264" r:id="rId11"/>
    <p:sldId id="281" r:id="rId12"/>
    <p:sldId id="265" r:id="rId13"/>
    <p:sldId id="282" r:id="rId14"/>
    <p:sldId id="266" r:id="rId15"/>
    <p:sldId id="283" r:id="rId16"/>
    <p:sldId id="284" r:id="rId17"/>
    <p:sldId id="280" r:id="rId18"/>
    <p:sldId id="269" r:id="rId19"/>
    <p:sldId id="285" r:id="rId20"/>
    <p:sldId id="286" r:id="rId21"/>
    <p:sldId id="267" r:id="rId22"/>
    <p:sldId id="287" r:id="rId23"/>
    <p:sldId id="272" r:id="rId24"/>
    <p:sldId id="288" r:id="rId25"/>
    <p:sldId id="289" r:id="rId26"/>
    <p:sldId id="290" r:id="rId27"/>
    <p:sldId id="291" r:id="rId28"/>
    <p:sldId id="292" r:id="rId29"/>
    <p:sldId id="293" r:id="rId30"/>
    <p:sldId id="295" r:id="rId31"/>
    <p:sldId id="296" r:id="rId32"/>
    <p:sldId id="297" r:id="rId33"/>
    <p:sldId id="299" r:id="rId34"/>
    <p:sldId id="294" r:id="rId35"/>
    <p:sldId id="298" r:id="rId36"/>
    <p:sldId id="301" r:id="rId37"/>
    <p:sldId id="303" r:id="rId38"/>
    <p:sldId id="300" r:id="rId39"/>
    <p:sldId id="302" r:id="rId40"/>
    <p:sldId id="304" r:id="rId41"/>
    <p:sldId id="307" r:id="rId42"/>
    <p:sldId id="305" r:id="rId43"/>
    <p:sldId id="306" r:id="rId44"/>
    <p:sldId id="274" r:id="rId45"/>
    <p:sldId id="275" r:id="rId46"/>
    <p:sldId id="277" r:id="rId47"/>
    <p:sldId id="273" r:id="rId48"/>
  </p:sldIdLst>
  <p:sldSz cx="9144000" cy="5143500" type="screen16x9"/>
  <p:notesSz cx="6858000" cy="9144000"/>
  <p:embeddedFontLst>
    <p:embeddedFont>
      <p:font typeface="Gill Sans MT" panose="020B0502020104020203" pitchFamily="34" charset="0"/>
      <p:regular r:id="rId50"/>
      <p:bold r:id="rId51"/>
      <p:italic r:id="rId52"/>
      <p:boldItalic r:id="rId53"/>
    </p:embeddedFont>
    <p:embeddedFont>
      <p:font typeface="Wingdings 2" panose="05020102010507070707" pitchFamily="18" charset="2"/>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1.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1970961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79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B61BEF0D-F0BB-DE4B-95CE-6DB70DBA9567}" type="datetimeFigureOut">
              <a:rPr lang="en-US" dirty="0"/>
              <a:pPr/>
              <a:t>10/11/2021</a:t>
            </a:fld>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753156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5757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B61BEF0D-F0BB-DE4B-95CE-6DB70DBA9567}" type="datetimeFigureOut">
              <a:rPr lang="en-US" dirty="0"/>
              <a:pPr/>
              <a:t>10/11/2021</a:t>
            </a:fld>
            <a:endParaRPr lang="en-US" dirty="0"/>
          </a:p>
        </p:txBody>
      </p:sp>
      <p:sp>
        <p:nvSpPr>
          <p:cNvPr id="5" name="Footer Placeholder 4"/>
          <p:cNvSpPr>
            <a:spLocks noGrp="1"/>
          </p:cNvSpPr>
          <p:nvPr>
            <p:ph type="ftr" sz="quarter" idx="11"/>
          </p:nvPr>
        </p:nvSpPr>
        <p:spPr>
          <a:xfrm>
            <a:off x="581193" y="4463859"/>
            <a:ext cx="5922209" cy="273844"/>
          </a:xfrm>
        </p:spPr>
        <p:txBody>
          <a:bodyPr/>
          <a:lstStyle/>
          <a:p>
            <a:endParaRPr lang="en-US" dirty="0"/>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437752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extLst>
      <p:ext uri="{BB962C8B-B14F-4D97-AF65-F5344CB8AC3E}">
        <p14:creationId xmlns:p14="http://schemas.microsoft.com/office/powerpoint/2010/main" val="3722689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25986" name="Line 2"/>
          <p:cNvSpPr>
            <a:spLocks noChangeShapeType="1"/>
          </p:cNvSpPr>
          <p:nvPr/>
        </p:nvSpPr>
        <p:spPr bwMode="auto">
          <a:xfrm>
            <a:off x="7315200" y="800100"/>
            <a:ext cx="0" cy="3371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ClrTx/>
              <a:buFontTx/>
              <a:buNone/>
            </a:pPr>
            <a:endParaRPr lang="en-US" sz="1350" kern="1200"/>
          </a:p>
        </p:txBody>
      </p:sp>
      <p:sp>
        <p:nvSpPr>
          <p:cNvPr id="425987" name="Rectangle 3"/>
          <p:cNvSpPr>
            <a:spLocks noGrp="1" noChangeArrowheads="1"/>
          </p:cNvSpPr>
          <p:nvPr>
            <p:ph type="ctrTitle"/>
          </p:nvPr>
        </p:nvSpPr>
        <p:spPr>
          <a:xfrm>
            <a:off x="315913" y="350044"/>
            <a:ext cx="6781800" cy="1600200"/>
          </a:xfrm>
        </p:spPr>
        <p:txBody>
          <a:bodyPr/>
          <a:lstStyle>
            <a:lvl1pPr algn="r">
              <a:defRPr sz="3600"/>
            </a:lvl1pPr>
          </a:lstStyle>
          <a:p>
            <a:pPr lvl="0"/>
            <a:r>
              <a:rPr lang="en-US" altLang="en-US" noProof="0" smtClean="0"/>
              <a:t>Click to edit Master title style</a:t>
            </a:r>
          </a:p>
        </p:txBody>
      </p:sp>
      <p:sp>
        <p:nvSpPr>
          <p:cNvPr id="425988" name="Rectangle 4"/>
          <p:cNvSpPr>
            <a:spLocks noGrp="1" noChangeArrowheads="1"/>
          </p:cNvSpPr>
          <p:nvPr>
            <p:ph type="subTitle" idx="1"/>
          </p:nvPr>
        </p:nvSpPr>
        <p:spPr>
          <a:xfrm>
            <a:off x="849313" y="2287191"/>
            <a:ext cx="6248400" cy="1771650"/>
          </a:xfrm>
        </p:spPr>
        <p:txBody>
          <a:bodyPr/>
          <a:lstStyle>
            <a:lvl1pPr marL="0" indent="0" algn="r">
              <a:buFont typeface="Wingdings" panose="05000000000000000000" pitchFamily="2" charset="2"/>
              <a:buNone/>
              <a:defRPr sz="2400"/>
            </a:lvl1pPr>
          </a:lstStyle>
          <a:p>
            <a:pPr lvl="0"/>
            <a:r>
              <a:rPr lang="en-US" altLang="en-US" noProof="0" smtClean="0"/>
              <a:t>Click to edit Master subtitle style</a:t>
            </a:r>
          </a:p>
        </p:txBody>
      </p:sp>
      <p:sp>
        <p:nvSpPr>
          <p:cNvPr id="425989" name="Rectangle 5"/>
          <p:cNvSpPr>
            <a:spLocks noGrp="1" noChangeArrowheads="1"/>
          </p:cNvSpPr>
          <p:nvPr>
            <p:ph type="dt" sz="half" idx="2"/>
          </p:nvPr>
        </p:nvSpPr>
        <p:spPr/>
        <p:txBody>
          <a:bodyPr/>
          <a:lstStyle>
            <a:lvl1pPr>
              <a:defRPr/>
            </a:lvl1pPr>
          </a:lstStyle>
          <a:p>
            <a:fld id="{9E91BA55-BB02-40A2-91CE-ED4BA878C03D}" type="datetime1">
              <a:rPr lang="en-US" altLang="en-US" smtClean="0">
                <a:solidFill>
                  <a:srgbClr val="000000"/>
                </a:solidFill>
              </a:rPr>
              <a:pPr/>
              <a:t>10/11/2021</a:t>
            </a:fld>
            <a:endParaRPr lang="en-US" altLang="en-US">
              <a:solidFill>
                <a:srgbClr val="000000"/>
              </a:solidFill>
            </a:endParaRPr>
          </a:p>
        </p:txBody>
      </p:sp>
      <p:sp>
        <p:nvSpPr>
          <p:cNvPr id="425990" name="Rectangle 6"/>
          <p:cNvSpPr>
            <a:spLocks noGrp="1" noChangeArrowheads="1"/>
          </p:cNvSpPr>
          <p:nvPr>
            <p:ph type="ftr" sz="quarter" idx="3"/>
          </p:nvPr>
        </p:nvSpPr>
        <p:spPr/>
        <p:txBody>
          <a:bodyPr/>
          <a:lstStyle>
            <a:lvl1pPr>
              <a:defRPr/>
            </a:lvl1pPr>
          </a:lstStyle>
          <a:p>
            <a:endParaRPr lang="en-US" altLang="en-US">
              <a:solidFill>
                <a:srgbClr val="000000"/>
              </a:solidFill>
            </a:endParaRPr>
          </a:p>
        </p:txBody>
      </p:sp>
      <p:sp>
        <p:nvSpPr>
          <p:cNvPr id="425991" name="Rectangle 7"/>
          <p:cNvSpPr>
            <a:spLocks noGrp="1" noChangeArrowheads="1"/>
          </p:cNvSpPr>
          <p:nvPr>
            <p:ph type="sldNum" sz="quarter" idx="4"/>
          </p:nvPr>
        </p:nvSpPr>
        <p:spPr/>
        <p:txBody>
          <a:bodyPr/>
          <a:lstStyle>
            <a:lvl1pPr>
              <a:defRPr/>
            </a:lvl1pPr>
          </a:lstStyle>
          <a:p>
            <a:fld id="{6098510A-F9A0-4E36-B51D-907D58B5D1CD}" type="slidenum">
              <a:rPr lang="en-US" altLang="en-US">
                <a:solidFill>
                  <a:srgbClr val="000000"/>
                </a:solidFill>
              </a:rPr>
              <a:pPr/>
              <a:t>‹#›</a:t>
            </a:fld>
            <a:endParaRPr lang="en-US" altLang="en-US">
              <a:solidFill>
                <a:srgbClr val="000000"/>
              </a:solidFill>
            </a:endParaRPr>
          </a:p>
        </p:txBody>
      </p:sp>
      <p:grpSp>
        <p:nvGrpSpPr>
          <p:cNvPr id="425992" name="Group 8"/>
          <p:cNvGrpSpPr>
            <a:grpSpLocks/>
          </p:cNvGrpSpPr>
          <p:nvPr/>
        </p:nvGrpSpPr>
        <p:grpSpPr bwMode="auto">
          <a:xfrm>
            <a:off x="7493001" y="2244328"/>
            <a:ext cx="1338263" cy="1641872"/>
            <a:chOff x="4704" y="1885"/>
            <a:chExt cx="843" cy="1379"/>
          </a:xfrm>
        </p:grpSpPr>
        <p:sp>
          <p:nvSpPr>
            <p:cNvPr id="42599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599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599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599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599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599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599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0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0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0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0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0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0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0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0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0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0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1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1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1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1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1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1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1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1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1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1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2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2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2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602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grpSp>
      <p:sp>
        <p:nvSpPr>
          <p:cNvPr id="426024" name="Line 40"/>
          <p:cNvSpPr>
            <a:spLocks noChangeShapeType="1"/>
          </p:cNvSpPr>
          <p:nvPr/>
        </p:nvSpPr>
        <p:spPr bwMode="auto">
          <a:xfrm>
            <a:off x="304800" y="211455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ClrTx/>
              <a:buFontTx/>
              <a:buNone/>
            </a:pPr>
            <a:endParaRPr lang="en-US" sz="1350" kern="1200"/>
          </a:p>
        </p:txBody>
      </p:sp>
    </p:spTree>
    <p:extLst>
      <p:ext uri="{BB962C8B-B14F-4D97-AF65-F5344CB8AC3E}">
        <p14:creationId xmlns:p14="http://schemas.microsoft.com/office/powerpoint/2010/main" val="143766397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F30E9A4-682B-418C-A8DE-8FE93189F9C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52082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9"/>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1168BA1-3061-4C69-83FE-A698C1B322BE}" type="datetime1">
              <a:rPr lang="en-US" altLang="en-US" smtClean="0">
                <a:solidFill>
                  <a:srgbClr val="000000"/>
                </a:solidFill>
              </a:rPr>
              <a:pPr/>
              <a:t>10/11/2021</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164892A-7D86-4FCC-8B04-7FB38CA3E5D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77173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89447"/>
            <a:ext cx="4038600" cy="33087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89447"/>
            <a:ext cx="4038600" cy="33087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01ADCC5A-D971-49E6-8D7E-10A8057E7118}" type="datetime1">
              <a:rPr lang="en-US" altLang="en-US" smtClean="0">
                <a:solidFill>
                  <a:srgbClr val="000000"/>
                </a:solidFill>
              </a:rPr>
              <a:pPr/>
              <a:t>10/11/2021</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E8481CB-7BEA-4059-8E1D-8069128711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23037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5"/>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30239" y="1878806"/>
            <a:ext cx="3868737"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DA925588-C2B4-48F8-A8D0-447DF7834110}" type="datetime1">
              <a:rPr lang="en-US" altLang="en-US" smtClean="0">
                <a:solidFill>
                  <a:srgbClr val="000000"/>
                </a:solidFill>
              </a:rPr>
              <a:pPr/>
              <a:t>10/11/2021</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73E6365-F70B-425B-BF72-7ED44B9A1C9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73806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75BEBC64-EB83-49C3-A681-F329F49D0DDD}" type="datetime1">
              <a:rPr lang="en-US" altLang="en-US" smtClean="0">
                <a:solidFill>
                  <a:srgbClr val="000000"/>
                </a:solidFill>
              </a:rPr>
              <a:pPr/>
              <a:t>10/11/2021</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83D6A771-ED80-4C30-A557-D0B716017C0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71831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F72C5FA-FA45-41F1-8B66-FC9CD7C12F93}" type="datetime1">
              <a:rPr lang="en-US" altLang="en-US" smtClean="0">
                <a:solidFill>
                  <a:srgbClr val="000000"/>
                </a:solidFill>
              </a:rPr>
              <a:pPr/>
              <a:t>10/11/2021</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C6C06AFF-BC6D-42E6-B47E-6B63E482E45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0486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4467103"/>
            <a:ext cx="78938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6447975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5FD5C22-FEA7-46F2-8207-7056DF591D48}" type="datetime1">
              <a:rPr lang="en-US" altLang="en-US" smtClean="0">
                <a:solidFill>
                  <a:srgbClr val="000000"/>
                </a:solidFill>
              </a:rPr>
              <a:pPr/>
              <a:t>10/11/2021</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067EBE2-C0EA-44AD-A171-22FF478573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95233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70"/>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3D6BE26-995E-428E-B03D-4B68F22B541B}" type="datetime1">
              <a:rPr lang="en-US" altLang="en-US" smtClean="0">
                <a:solidFill>
                  <a:srgbClr val="000000"/>
                </a:solidFill>
              </a:rPr>
              <a:pPr/>
              <a:t>10/11/2021</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327D9FB-4403-473A-912F-6AC43A51CE7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17052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4718162-2AF1-4F85-9E63-1EAA97D35725}" type="datetime1">
              <a:rPr lang="en-US" altLang="en-US" smtClean="0">
                <a:solidFill>
                  <a:srgbClr val="000000"/>
                </a:solidFill>
              </a:rPr>
              <a:pPr/>
              <a:t>10/11/2021</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E7F9831-EBEC-4C96-A873-B84539626C4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81480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680"/>
            <a:ext cx="2057400" cy="45065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680"/>
            <a:ext cx="6019800" cy="45065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E050B2F-CE9F-4856-8A70-D8229AEB8767}" type="datetime1">
              <a:rPr lang="en-US" altLang="en-US" smtClean="0">
                <a:solidFill>
                  <a:srgbClr val="000000"/>
                </a:solidFill>
              </a:rPr>
              <a:pPr/>
              <a:t>10/11/2021</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288EA05-9A6F-4133-B29D-B61F83AEF0D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34361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extLst>
      <p:ext uri="{BB962C8B-B14F-4D97-AF65-F5344CB8AC3E}">
        <p14:creationId xmlns:p14="http://schemas.microsoft.com/office/powerpoint/2010/main" val="152842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10/11/2021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590176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72453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93309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641682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522762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10/11/2021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423329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312679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B61BEF0D-F0BB-DE4B-95CE-6DB70DBA9567}" type="datetimeFigureOut">
              <a:rPr lang="en-US" dirty="0"/>
              <a:pPr/>
              <a:t>10/11/2021</a:t>
            </a:fld>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80555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thruBlk="1"/>
  </p:transition>
  <p:timing>
    <p:tnLst>
      <p:par>
        <p:cTn id="1" dur="indefinite" restart="never" nodeType="tmRoot"/>
      </p:par>
    </p:tnLst>
  </p:timing>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4962" name="Line 2"/>
          <p:cNvSpPr>
            <a:spLocks noChangeShapeType="1"/>
          </p:cNvSpPr>
          <p:nvPr/>
        </p:nvSpPr>
        <p:spPr bwMode="auto">
          <a:xfrm>
            <a:off x="7962900" y="1143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ClrTx/>
              <a:buFontTx/>
              <a:buNone/>
            </a:pPr>
            <a:endParaRPr lang="en-US" sz="1350" kern="1200"/>
          </a:p>
        </p:txBody>
      </p:sp>
      <p:sp>
        <p:nvSpPr>
          <p:cNvPr id="424963" name="Rectangle 3"/>
          <p:cNvSpPr>
            <a:spLocks noGrp="1" noChangeArrowheads="1"/>
          </p:cNvSpPr>
          <p:nvPr>
            <p:ph type="title"/>
          </p:nvPr>
        </p:nvSpPr>
        <p:spPr bwMode="auto">
          <a:xfrm>
            <a:off x="457200" y="91679"/>
            <a:ext cx="75438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24964" name="Rectangle 4"/>
          <p:cNvSpPr>
            <a:spLocks noGrp="1" noChangeArrowheads="1"/>
          </p:cNvSpPr>
          <p:nvPr>
            <p:ph type="body" idx="1"/>
          </p:nvPr>
        </p:nvSpPr>
        <p:spPr bwMode="auto">
          <a:xfrm>
            <a:off x="457200" y="1289447"/>
            <a:ext cx="8229600" cy="3308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24965" name="Rectangle 5"/>
          <p:cNvSpPr>
            <a:spLocks noGrp="1" noChangeArrowheads="1"/>
          </p:cNvSpPr>
          <p:nvPr>
            <p:ph type="dt" sz="half" idx="2"/>
          </p:nvPr>
        </p:nvSpPr>
        <p:spPr bwMode="auto">
          <a:xfrm>
            <a:off x="457200" y="4686300"/>
            <a:ext cx="2133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750"/>
            </a:lvl1pPr>
          </a:lstStyle>
          <a:p>
            <a:pPr fontAlgn="base">
              <a:spcBef>
                <a:spcPct val="0"/>
              </a:spcBef>
              <a:spcAft>
                <a:spcPct val="0"/>
              </a:spcAft>
              <a:buClrTx/>
              <a:buFontTx/>
              <a:buNone/>
            </a:pPr>
            <a:fld id="{651DFCFA-F9CD-4C3A-A1FF-42F650042E47}" type="datetime1">
              <a:rPr lang="en-US" altLang="en-US" kern="1200" smtClean="0"/>
              <a:pPr fontAlgn="base">
                <a:spcBef>
                  <a:spcPct val="0"/>
                </a:spcBef>
                <a:spcAft>
                  <a:spcPct val="0"/>
                </a:spcAft>
                <a:buClrTx/>
                <a:buFontTx/>
                <a:buNone/>
              </a:pPr>
              <a:t>10/11/2021</a:t>
            </a:fld>
            <a:endParaRPr lang="en-US" altLang="en-US" kern="1200"/>
          </a:p>
        </p:txBody>
      </p:sp>
      <p:sp>
        <p:nvSpPr>
          <p:cNvPr id="424966" name="Rectangle 6"/>
          <p:cNvSpPr>
            <a:spLocks noGrp="1" noChangeArrowheads="1"/>
          </p:cNvSpPr>
          <p:nvPr>
            <p:ph type="ftr" sz="quarter" idx="3"/>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750"/>
            </a:lvl1pPr>
          </a:lstStyle>
          <a:p>
            <a:pPr fontAlgn="base">
              <a:spcBef>
                <a:spcPct val="0"/>
              </a:spcBef>
              <a:spcAft>
                <a:spcPct val="0"/>
              </a:spcAft>
              <a:buClrTx/>
              <a:buFontTx/>
              <a:buNone/>
            </a:pPr>
            <a:endParaRPr lang="en-US" altLang="en-US" kern="1200"/>
          </a:p>
        </p:txBody>
      </p:sp>
      <p:sp>
        <p:nvSpPr>
          <p:cNvPr id="424967" name="Rectangle 7"/>
          <p:cNvSpPr>
            <a:spLocks noGrp="1" noChangeArrowheads="1"/>
          </p:cNvSpPr>
          <p:nvPr>
            <p:ph type="sldNum" sz="quarter" idx="4"/>
          </p:nvPr>
        </p:nvSpPr>
        <p:spPr bwMode="auto">
          <a:xfrm>
            <a:off x="6553200" y="4686300"/>
            <a:ext cx="2133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750"/>
            </a:lvl1pPr>
          </a:lstStyle>
          <a:p>
            <a:pPr fontAlgn="base">
              <a:spcBef>
                <a:spcPct val="0"/>
              </a:spcBef>
              <a:spcAft>
                <a:spcPct val="0"/>
              </a:spcAft>
              <a:buClrTx/>
              <a:buFontTx/>
              <a:buNone/>
            </a:pPr>
            <a:fld id="{FB443868-F6F3-4CB8-942C-F1172BE0537C}" type="slidenum">
              <a:rPr lang="en-US" altLang="en-US" kern="1200"/>
              <a:pPr fontAlgn="base">
                <a:spcBef>
                  <a:spcPct val="0"/>
                </a:spcBef>
                <a:spcAft>
                  <a:spcPct val="0"/>
                </a:spcAft>
                <a:buClrTx/>
                <a:buFontTx/>
                <a:buNone/>
              </a:pPr>
              <a:t>‹#›</a:t>
            </a:fld>
            <a:endParaRPr lang="en-US" altLang="en-US" kern="1200"/>
          </a:p>
        </p:txBody>
      </p:sp>
      <p:grpSp>
        <p:nvGrpSpPr>
          <p:cNvPr id="424968" name="Group 8"/>
          <p:cNvGrpSpPr>
            <a:grpSpLocks/>
          </p:cNvGrpSpPr>
          <p:nvPr/>
        </p:nvGrpSpPr>
        <p:grpSpPr bwMode="auto">
          <a:xfrm>
            <a:off x="8153401" y="114300"/>
            <a:ext cx="792163" cy="971550"/>
            <a:chOff x="5136" y="960"/>
            <a:chExt cx="528" cy="864"/>
          </a:xfrm>
        </p:grpSpPr>
        <p:sp>
          <p:nvSpPr>
            <p:cNvPr id="42496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7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7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7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7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7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7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7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7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7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7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8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8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8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8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8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8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8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8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8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8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9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9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9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9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9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9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9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9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9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sp>
          <p:nvSpPr>
            <p:cNvPr id="42499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pPr>
              <a:endParaRPr lang="en-US" sz="1350" kern="1200"/>
            </a:p>
          </p:txBody>
        </p:sp>
      </p:grpSp>
    </p:spTree>
    <p:extLst>
      <p:ext uri="{BB962C8B-B14F-4D97-AF65-F5344CB8AC3E}">
        <p14:creationId xmlns:p14="http://schemas.microsoft.com/office/powerpoint/2010/main" val="338454177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hdr="0" ftr="0"/>
  <p:txStyles>
    <p:titleStyle>
      <a:lvl1pPr algn="l" rtl="0" fontAlgn="base">
        <a:spcBef>
          <a:spcPct val="0"/>
        </a:spcBef>
        <a:spcAft>
          <a:spcPct val="0"/>
        </a:spcAft>
        <a:defRPr sz="2925" b="1" kern="1200">
          <a:solidFill>
            <a:schemeClr val="tx2"/>
          </a:solidFill>
          <a:latin typeface="+mj-lt"/>
          <a:ea typeface="+mj-ea"/>
          <a:cs typeface="+mj-cs"/>
        </a:defRPr>
      </a:lvl1pPr>
      <a:lvl2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2pPr>
      <a:lvl3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3pPr>
      <a:lvl4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4pPr>
      <a:lvl5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5pPr>
      <a:lvl6pPr marL="3429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6pPr>
      <a:lvl7pPr marL="6858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7pPr>
      <a:lvl8pPr marL="10287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8pPr>
      <a:lvl9pPr marL="13716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9pPr>
    </p:titleStyle>
    <p:bodyStyle>
      <a:lvl1pPr marL="257175" indent="-257175" algn="l" rtl="0" fontAlgn="base">
        <a:spcBef>
          <a:spcPct val="20000"/>
        </a:spcBef>
        <a:spcAft>
          <a:spcPct val="0"/>
        </a:spcAft>
        <a:buClr>
          <a:schemeClr val="tx2"/>
        </a:buClr>
        <a:buSzPct val="70000"/>
        <a:buFont typeface="Wingdings" panose="05000000000000000000" pitchFamily="2" charset="2"/>
        <a:buChar char="l"/>
        <a:defRPr sz="2250" kern="1200">
          <a:solidFill>
            <a:schemeClr val="tx1"/>
          </a:solidFill>
          <a:latin typeface="+mn-lt"/>
          <a:ea typeface="+mn-ea"/>
          <a:cs typeface="+mn-cs"/>
        </a:defRPr>
      </a:lvl1pPr>
      <a:lvl2pPr marL="519113" indent="-260747" algn="l" rtl="0" fontAlgn="base">
        <a:spcBef>
          <a:spcPct val="20000"/>
        </a:spcBef>
        <a:spcAft>
          <a:spcPct val="0"/>
        </a:spcAft>
        <a:buClr>
          <a:schemeClr val="accent2"/>
        </a:buClr>
        <a:buSzPct val="70000"/>
        <a:buFont typeface="Wingdings" panose="05000000000000000000" pitchFamily="2" charset="2"/>
        <a:buChar char="l"/>
        <a:defRPr sz="1950" kern="1200">
          <a:solidFill>
            <a:schemeClr val="tx1"/>
          </a:solidFill>
          <a:latin typeface="+mn-lt"/>
          <a:ea typeface="+mn-ea"/>
          <a:cs typeface="+mn-cs"/>
        </a:defRPr>
      </a:lvl2pPr>
      <a:lvl3pPr marL="740569" indent="-220266" algn="l" rtl="0" fontAlgn="base">
        <a:spcBef>
          <a:spcPct val="20000"/>
        </a:spcBef>
        <a:spcAft>
          <a:spcPct val="0"/>
        </a:spcAft>
        <a:buClr>
          <a:schemeClr val="accent1"/>
        </a:buClr>
        <a:buSzPct val="70000"/>
        <a:buFont typeface="Wingdings" panose="05000000000000000000" pitchFamily="2" charset="2"/>
        <a:buChar char="l"/>
        <a:defRPr sz="1725" kern="1200">
          <a:solidFill>
            <a:schemeClr val="tx1"/>
          </a:solidFill>
          <a:latin typeface="+mn-lt"/>
          <a:ea typeface="+mn-ea"/>
          <a:cs typeface="+mn-cs"/>
        </a:defRPr>
      </a:lvl3pPr>
      <a:lvl4pPr marL="960835" indent="-219075" algn="l" rtl="0" fontAlgn="base">
        <a:spcBef>
          <a:spcPct val="20000"/>
        </a:spcBef>
        <a:spcAft>
          <a:spcPct val="0"/>
        </a:spcAft>
        <a:buClr>
          <a:schemeClr val="tx2"/>
        </a:buClr>
        <a:buSzPct val="75000"/>
        <a:buFont typeface="Wingdings" panose="05000000000000000000" pitchFamily="2" charset="2"/>
        <a:buChar char="§"/>
        <a:defRPr sz="1500" kern="1200">
          <a:solidFill>
            <a:schemeClr val="tx1"/>
          </a:solidFill>
          <a:latin typeface="+mn-lt"/>
          <a:ea typeface="+mn-ea"/>
          <a:cs typeface="+mn-cs"/>
        </a:defRPr>
      </a:lvl4pPr>
      <a:lvl5pPr marL="1198960" indent="-236935" algn="l" rtl="0" fontAlgn="base">
        <a:spcBef>
          <a:spcPct val="20000"/>
        </a:spcBef>
        <a:spcAft>
          <a:spcPct val="0"/>
        </a:spcAft>
        <a:buClr>
          <a:schemeClr val="folHlink"/>
        </a:buClr>
        <a:buSzPct val="80000"/>
        <a:buFont typeface="Wingdings" panose="05000000000000000000" pitchFamily="2" charset="2"/>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75000"/>
              </a:schemeClr>
            </a:gs>
            <a:gs pos="100000">
              <a:schemeClr val="dk1"/>
            </a:gs>
          </a:gsLst>
          <a:lin ang="8100019" scaled="0"/>
        </a:gra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873488" y="1004903"/>
            <a:ext cx="7243096" cy="332051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5400" dirty="0" smtClean="0">
                <a:solidFill>
                  <a:srgbClr val="92D050"/>
                </a:solidFill>
              </a:rPr>
              <a:t>Interrupts in 8051</a:t>
            </a:r>
            <a:endParaRPr sz="5400" dirty="0">
              <a:solidFill>
                <a:srgbClr val="92D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00100" y="644352"/>
            <a:ext cx="7886700" cy="2139553"/>
          </a:xfrm>
        </p:spPr>
        <p:txBody>
          <a:bodyPr/>
          <a:lstStyle/>
          <a:p>
            <a:r>
              <a:rPr lang="en-US" sz="4000" dirty="0" smtClean="0"/>
              <a:t>PROGRAMMING INTERRUPTS</a:t>
            </a:r>
            <a:endParaRPr lang="en-US" sz="4000"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10</a:t>
            </a:fld>
            <a:endParaRPr lang="en-US" altLang="en-US">
              <a:solidFill>
                <a:srgbClr val="000000"/>
              </a:solidFill>
            </a:endParaRPr>
          </a:p>
        </p:txBody>
      </p:sp>
    </p:spTree>
    <p:extLst>
      <p:ext uri="{BB962C8B-B14F-4D97-AF65-F5344CB8AC3E}">
        <p14:creationId xmlns:p14="http://schemas.microsoft.com/office/powerpoint/2010/main" val="367495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solidFill>
        </p:spPr>
        <p:txBody>
          <a:bodyPr>
            <a:normAutofit/>
          </a:bodyPr>
          <a:lstStyle/>
          <a:p>
            <a:r>
              <a:rPr lang="en-US" dirty="0"/>
              <a:t/>
            </a:r>
            <a:br>
              <a:rPr lang="en-US" dirty="0"/>
            </a:br>
            <a:endParaRPr lang="en-US" dirty="0"/>
          </a:p>
        </p:txBody>
      </p:sp>
      <p:pic>
        <p:nvPicPr>
          <p:cNvPr id="5" name="Content Placeholder 4"/>
          <p:cNvPicPr>
            <a:picLocks noGrp="1" noChangeAspect="1"/>
          </p:cNvPicPr>
          <p:nvPr>
            <p:ph type="pic" idx="1"/>
          </p:nvPr>
        </p:nvPicPr>
        <p:blipFill>
          <a:blip r:embed="rId2"/>
          <a:srcRect t="3641" b="3641"/>
          <a:stretch>
            <a:fillRect/>
          </a:stretch>
        </p:blipFill>
        <p:spPr>
          <a:xfrm>
            <a:off x="4323722" y="829340"/>
            <a:ext cx="4745849" cy="4114800"/>
          </a:xfrm>
          <a:prstGeom prst="rect">
            <a:avLst/>
          </a:prstGeom>
        </p:spPr>
      </p:pic>
      <p:sp>
        <p:nvSpPr>
          <p:cNvPr id="7" name="Text Placeholder 6"/>
          <p:cNvSpPr>
            <a:spLocks noGrp="1"/>
          </p:cNvSpPr>
          <p:nvPr>
            <p:ph type="body" sz="half" idx="2"/>
          </p:nvPr>
        </p:nvSpPr>
        <p:spPr>
          <a:xfrm>
            <a:off x="244549" y="942449"/>
            <a:ext cx="3657599" cy="4001691"/>
          </a:xfrm>
        </p:spPr>
        <p:txBody>
          <a:bodyPr/>
          <a:lstStyle/>
          <a:p>
            <a:r>
              <a:rPr lang="en-US" sz="1600" dirty="0"/>
              <a:t>To </a:t>
            </a:r>
            <a:r>
              <a:rPr lang="en-US" sz="1600" dirty="0">
                <a:solidFill>
                  <a:srgbClr val="C00000"/>
                </a:solidFill>
              </a:rPr>
              <a:t>enable an interrupt</a:t>
            </a:r>
            <a:r>
              <a:rPr lang="en-US" sz="1600" dirty="0"/>
              <a:t>, we take the</a:t>
            </a:r>
          </a:p>
          <a:p>
            <a:r>
              <a:rPr lang="en-US" sz="1600" dirty="0"/>
              <a:t>following steps:</a:t>
            </a:r>
          </a:p>
          <a:p>
            <a:r>
              <a:rPr lang="en-US" sz="1600" dirty="0"/>
              <a:t>1. Bit </a:t>
            </a:r>
            <a:r>
              <a:rPr lang="en-US" sz="1600" dirty="0">
                <a:solidFill>
                  <a:srgbClr val="FF0000"/>
                </a:solidFill>
              </a:rPr>
              <a:t>D</a:t>
            </a:r>
            <a:r>
              <a:rPr lang="en-US" sz="1600" baseline="-25000" dirty="0">
                <a:solidFill>
                  <a:srgbClr val="FF0000"/>
                </a:solidFill>
              </a:rPr>
              <a:t>7</a:t>
            </a:r>
            <a:r>
              <a:rPr lang="en-US" sz="1600" dirty="0">
                <a:solidFill>
                  <a:srgbClr val="FF0000"/>
                </a:solidFill>
              </a:rPr>
              <a:t> </a:t>
            </a:r>
            <a:r>
              <a:rPr lang="en-US" sz="1600" dirty="0"/>
              <a:t>of the IE register (EA) must be </a:t>
            </a:r>
            <a:r>
              <a:rPr lang="en-US" sz="1600" dirty="0" smtClean="0"/>
              <a:t>set to </a:t>
            </a:r>
            <a:r>
              <a:rPr lang="en-US" sz="1600" dirty="0"/>
              <a:t>high to allow the rest of </a:t>
            </a:r>
            <a:r>
              <a:rPr lang="en-US" sz="1600" dirty="0" smtClean="0"/>
              <a:t>register setting  </a:t>
            </a:r>
            <a:r>
              <a:rPr lang="en-US" sz="1600" dirty="0" smtClean="0"/>
              <a:t>to take </a:t>
            </a:r>
            <a:r>
              <a:rPr lang="en-US" sz="1600" dirty="0"/>
              <a:t>effect</a:t>
            </a:r>
          </a:p>
          <a:p>
            <a:r>
              <a:rPr lang="en-US" sz="1600" dirty="0"/>
              <a:t>2. The value of </a:t>
            </a:r>
            <a:r>
              <a:rPr lang="en-US" sz="1600" dirty="0" smtClean="0"/>
              <a:t>EA </a:t>
            </a:r>
            <a:endParaRPr lang="en-US" sz="1600" dirty="0"/>
          </a:p>
          <a:p>
            <a:pPr marL="171450" indent="-171450">
              <a:buFont typeface="Arial" panose="020B0604020202020204" pitchFamily="34" charset="0"/>
              <a:buChar char="•"/>
            </a:pPr>
            <a:r>
              <a:rPr lang="en-US" sz="1600" dirty="0" smtClean="0"/>
              <a:t>If </a:t>
            </a:r>
            <a:r>
              <a:rPr lang="en-US" sz="1600" dirty="0"/>
              <a:t>EA = 1, interrupts are enabled and will </a:t>
            </a:r>
            <a:r>
              <a:rPr lang="en-US" sz="1600" dirty="0" smtClean="0"/>
              <a:t>be responded </a:t>
            </a:r>
            <a:r>
              <a:rPr lang="en-US" sz="1600" dirty="0"/>
              <a:t>to if their corresponding bits in </a:t>
            </a:r>
            <a:r>
              <a:rPr lang="en-US" sz="1600" dirty="0" smtClean="0"/>
              <a:t>IE are </a:t>
            </a:r>
            <a:r>
              <a:rPr lang="en-US" sz="1600" dirty="0"/>
              <a:t>high</a:t>
            </a:r>
          </a:p>
          <a:p>
            <a:pPr marL="171450" indent="-171450">
              <a:buFont typeface="Arial" panose="020B0604020202020204" pitchFamily="34" charset="0"/>
              <a:buChar char="•"/>
            </a:pPr>
            <a:r>
              <a:rPr lang="en-US" sz="1600" dirty="0" smtClean="0"/>
              <a:t>If </a:t>
            </a:r>
            <a:r>
              <a:rPr lang="en-US" sz="1600" dirty="0"/>
              <a:t>EA = 0, no interrupt will be responded </a:t>
            </a:r>
            <a:r>
              <a:rPr lang="en-US" sz="1600" dirty="0" smtClean="0"/>
              <a:t>to even </a:t>
            </a:r>
            <a:r>
              <a:rPr lang="en-US" sz="1600" dirty="0"/>
              <a:t>if the associated bit in the IE register </a:t>
            </a:r>
            <a:r>
              <a:rPr lang="en-US" sz="1600" dirty="0" smtClean="0"/>
              <a:t>is high</a:t>
            </a:r>
            <a:endParaRPr lang="en-US" sz="1600"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6" name="Title 3"/>
          <p:cNvSpPr txBox="1">
            <a:spLocks/>
          </p:cNvSpPr>
          <p:nvPr/>
        </p:nvSpPr>
        <p:spPr bwMode="auto">
          <a:xfrm>
            <a:off x="457200" y="229791"/>
            <a:ext cx="7543800" cy="5995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a:bodyPr>
          <a:lstStyle>
            <a:lvl1pPr algn="l" rtl="0" fontAlgn="base">
              <a:spcBef>
                <a:spcPct val="0"/>
              </a:spcBef>
              <a:spcAft>
                <a:spcPct val="0"/>
              </a:spcAft>
              <a:defRPr sz="2925" b="1" kern="1200">
                <a:solidFill>
                  <a:schemeClr val="tx2"/>
                </a:solidFill>
                <a:latin typeface="+mj-lt"/>
                <a:ea typeface="+mj-ea"/>
                <a:cs typeface="+mj-cs"/>
              </a:defRPr>
            </a:lvl1pPr>
            <a:lvl2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2pPr>
            <a:lvl3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3pPr>
            <a:lvl4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4pPr>
            <a:lvl5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5pPr>
            <a:lvl6pPr marL="3429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6pPr>
            <a:lvl7pPr marL="6858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7pPr>
            <a:lvl8pPr marL="10287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8pPr>
            <a:lvl9pPr marL="13716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9pPr>
          </a:lstStyle>
          <a:p>
            <a:pPr>
              <a:buClrTx/>
              <a:buFontTx/>
            </a:pPr>
            <a:r>
              <a:rPr lang="en-US" b="0" smtClean="0"/>
              <a:t>Enabling and Disabling an Interrupt</a:t>
            </a:r>
            <a:endParaRPr lang="en-US" dirty="0"/>
          </a:p>
        </p:txBody>
      </p:sp>
    </p:spTree>
    <p:extLst>
      <p:ext uri="{BB962C8B-B14F-4D97-AF65-F5344CB8AC3E}">
        <p14:creationId xmlns:p14="http://schemas.microsoft.com/office/powerpoint/2010/main" val="2962001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33916"/>
            <a:ext cx="7543800" cy="648559"/>
          </a:xfrm>
        </p:spPr>
        <p:txBody>
          <a:bodyPr/>
          <a:lstStyle/>
          <a:p>
            <a:r>
              <a:rPr lang="en-US" dirty="0"/>
              <a:t>Programming Interrupts</a:t>
            </a:r>
          </a:p>
        </p:txBody>
      </p:sp>
      <p:sp>
        <p:nvSpPr>
          <p:cNvPr id="7" name="Content Placeholder 6"/>
          <p:cNvSpPr>
            <a:spLocks noGrp="1"/>
          </p:cNvSpPr>
          <p:nvPr>
            <p:ph idx="1"/>
          </p:nvPr>
        </p:nvSpPr>
        <p:spPr>
          <a:xfrm>
            <a:off x="457200" y="882475"/>
            <a:ext cx="8229600" cy="3803825"/>
          </a:xfrm>
        </p:spPr>
        <p:txBody>
          <a:bodyPr/>
          <a:lstStyle/>
          <a:p>
            <a:pPr marL="457200" indent="-457200">
              <a:buAutoNum type="arabicPeriod"/>
            </a:pPr>
            <a:r>
              <a:rPr lang="en-US" sz="1800" dirty="0" smtClean="0"/>
              <a:t>Specify </a:t>
            </a:r>
            <a:r>
              <a:rPr lang="en-US" sz="1800" dirty="0"/>
              <a:t>the microcontroller which interrupts must be </a:t>
            </a:r>
            <a:r>
              <a:rPr lang="en-US" sz="1800" dirty="0" smtClean="0"/>
              <a:t>served  </a:t>
            </a:r>
            <a:r>
              <a:rPr lang="en-US" sz="1800" dirty="0" smtClean="0"/>
              <a:t>by </a:t>
            </a:r>
            <a:r>
              <a:rPr lang="en-US" sz="1800" dirty="0"/>
              <a:t>configuring the Interrupt Enable (IE) register which enables or disables the various available </a:t>
            </a:r>
            <a:r>
              <a:rPr lang="en-US" sz="1800" dirty="0" smtClean="0"/>
              <a:t>interrupt</a:t>
            </a:r>
          </a:p>
          <a:p>
            <a:pPr marL="457200" indent="-457200">
              <a:buAutoNum type="arabicPeriod"/>
            </a:pPr>
            <a:endParaRPr lang="en-US" sz="1800" dirty="0" smtClean="0"/>
          </a:p>
          <a:p>
            <a:endParaRPr lang="en-US" sz="1800" dirty="0" smtClean="0"/>
          </a:p>
          <a:p>
            <a:r>
              <a:rPr lang="en-US" sz="1800" dirty="0" smtClean="0"/>
              <a:t>IE </a:t>
            </a:r>
            <a:r>
              <a:rPr lang="en-US" sz="1800" dirty="0"/>
              <a:t>register is bit addressable and individual interrupt bits can also be accessed.</a:t>
            </a:r>
          </a:p>
          <a:p>
            <a:pPr lvl="1"/>
            <a:r>
              <a:rPr lang="en-US" sz="1600" dirty="0"/>
              <a:t>For example –</a:t>
            </a:r>
          </a:p>
          <a:p>
            <a:pPr lvl="2"/>
            <a:r>
              <a:rPr lang="en-US" sz="1400" dirty="0"/>
              <a:t>IE = 0x81; enables External Interrupt0 (EX0)</a:t>
            </a:r>
          </a:p>
          <a:p>
            <a:pPr lvl="2"/>
            <a:r>
              <a:rPr lang="en-US" sz="1400" dirty="0"/>
              <a:t>IE = </a:t>
            </a:r>
            <a:r>
              <a:rPr lang="en-US" sz="1400" dirty="0" smtClean="0"/>
              <a:t>0x90; </a:t>
            </a:r>
            <a:r>
              <a:rPr lang="en-US" sz="1400" dirty="0"/>
              <a:t>enables Serial Interrupt</a:t>
            </a:r>
          </a:p>
          <a:p>
            <a:r>
              <a:rPr lang="en-US" sz="1800" dirty="0">
                <a:solidFill>
                  <a:srgbClr val="C00000"/>
                </a:solidFill>
              </a:rPr>
              <a:t>Setting the bits of IE register is necessary and sufficient to enable the interrupts</a:t>
            </a:r>
          </a:p>
        </p:txBody>
      </p:sp>
      <p:sp>
        <p:nvSpPr>
          <p:cNvPr id="4" name="Date Placeholder 3"/>
          <p:cNvSpPr>
            <a:spLocks noGrp="1"/>
          </p:cNvSpPr>
          <p:nvPr>
            <p:ph type="dt" sz="half" idx="10"/>
          </p:nvPr>
        </p:nvSpPr>
        <p:spPr/>
        <p:txBody>
          <a:bodyPr/>
          <a:lstStyle/>
          <a:p>
            <a:fld id="{C1168BA1-3061-4C69-83FE-A698C1B322BE}"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D164892A-7D86-4FCC-8B04-7FB38CA3E5D7}" type="slidenum">
              <a:rPr lang="en-US" altLang="en-US" smtClean="0">
                <a:solidFill>
                  <a:srgbClr val="000000"/>
                </a:solidFill>
              </a:rPr>
              <a:pPr/>
              <a:t>12</a:t>
            </a:fld>
            <a:endParaRPr lang="en-US" altLang="en-US">
              <a:solidFill>
                <a:srgbClr val="000000"/>
              </a:solidFill>
            </a:endParaRPr>
          </a:p>
        </p:txBody>
      </p:sp>
      <p:pic>
        <p:nvPicPr>
          <p:cNvPr id="8" name="Picture 7"/>
          <p:cNvPicPr>
            <a:picLocks noChangeAspect="1"/>
          </p:cNvPicPr>
          <p:nvPr/>
        </p:nvPicPr>
        <p:blipFill rotWithShape="1">
          <a:blip r:embed="rId2"/>
          <a:srcRect b="89076"/>
          <a:stretch/>
        </p:blipFill>
        <p:spPr>
          <a:xfrm>
            <a:off x="1354211" y="1954507"/>
            <a:ext cx="6010275" cy="448451"/>
          </a:xfrm>
          <a:prstGeom prst="rect">
            <a:avLst/>
          </a:prstGeom>
        </p:spPr>
      </p:pic>
    </p:spTree>
    <p:extLst>
      <p:ext uri="{BB962C8B-B14F-4D97-AF65-F5344CB8AC3E}">
        <p14:creationId xmlns:p14="http://schemas.microsoft.com/office/powerpoint/2010/main" val="3206862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8855"/>
            <a:ext cx="7543800" cy="627183"/>
          </a:xfrm>
          <a:solidFill>
            <a:schemeClr val="bg1"/>
          </a:solidFill>
        </p:spPr>
        <p:txBody>
          <a:bodyPr>
            <a:normAutofit/>
          </a:bodyPr>
          <a:lstStyle/>
          <a:p>
            <a:r>
              <a:rPr lang="en-US" dirty="0"/>
              <a:t>Enabling </a:t>
            </a:r>
            <a:r>
              <a:rPr lang="en-US" dirty="0" smtClean="0"/>
              <a:t>and Disabling an Interrupt</a:t>
            </a:r>
            <a:endParaRPr lang="en-US" dirty="0"/>
          </a:p>
        </p:txBody>
      </p:sp>
      <p:sp>
        <p:nvSpPr>
          <p:cNvPr id="2" name="Content Placeholder 1"/>
          <p:cNvSpPr>
            <a:spLocks noGrp="1"/>
          </p:cNvSpPr>
          <p:nvPr>
            <p:ph idx="1"/>
          </p:nvPr>
        </p:nvSpPr>
        <p:spPr>
          <a:xfrm>
            <a:off x="148855" y="776038"/>
            <a:ext cx="8537945" cy="4253162"/>
          </a:xfrm>
        </p:spPr>
        <p:txBody>
          <a:bodyPr/>
          <a:lstStyle/>
          <a:p>
            <a:pPr marL="0" indent="0">
              <a:buNone/>
            </a:pPr>
            <a:r>
              <a:rPr lang="en-US" sz="1800" dirty="0"/>
              <a:t>Show the instructions to </a:t>
            </a:r>
            <a:endParaRPr lang="en-US" sz="1800" dirty="0" smtClean="0"/>
          </a:p>
          <a:p>
            <a:pPr marL="0" indent="0">
              <a:buNone/>
            </a:pPr>
            <a:r>
              <a:rPr lang="en-US" sz="1800" dirty="0" smtClean="0"/>
              <a:t>(</a:t>
            </a:r>
            <a:r>
              <a:rPr lang="en-US" sz="1800" dirty="0"/>
              <a:t>a) enable the serial interrupt, timer </a:t>
            </a:r>
            <a:r>
              <a:rPr lang="en-US" sz="1800" dirty="0" smtClean="0"/>
              <a:t>0 interrupt</a:t>
            </a:r>
            <a:r>
              <a:rPr lang="en-US" sz="1800" dirty="0"/>
              <a:t>, and external hardware interrupt 1 (EX1),and (b) </a:t>
            </a:r>
            <a:r>
              <a:rPr lang="en-US" sz="1800" dirty="0" smtClean="0"/>
              <a:t>disable (</a:t>
            </a:r>
            <a:r>
              <a:rPr lang="en-US" sz="1800" dirty="0"/>
              <a:t>mask) the timer 0 interrupt, then (c) show how to disable all </a:t>
            </a:r>
            <a:r>
              <a:rPr lang="en-US" sz="1800" dirty="0" smtClean="0"/>
              <a:t>the interrupts </a:t>
            </a:r>
            <a:r>
              <a:rPr lang="en-US" sz="1800" dirty="0"/>
              <a:t>with a single instruction.</a:t>
            </a:r>
          </a:p>
          <a:p>
            <a:pPr marL="0" indent="0">
              <a:buNone/>
            </a:pPr>
            <a:r>
              <a:rPr lang="en-US" sz="1800" b="1" dirty="0"/>
              <a:t>Solution:</a:t>
            </a:r>
          </a:p>
          <a:p>
            <a:pPr marL="0" indent="0">
              <a:buNone/>
            </a:pPr>
            <a:r>
              <a:rPr lang="en-US" sz="1800" dirty="0"/>
              <a:t>(a) MOV IE,#10010110B ;enable </a:t>
            </a:r>
            <a:r>
              <a:rPr lang="en-US" sz="1800" dirty="0" smtClean="0"/>
              <a:t>serial timer </a:t>
            </a:r>
            <a:r>
              <a:rPr lang="en-US" sz="1800" dirty="0"/>
              <a:t>0, EX1</a:t>
            </a:r>
          </a:p>
          <a:p>
            <a:pPr marL="0" indent="0">
              <a:buNone/>
            </a:pPr>
            <a:r>
              <a:rPr lang="en-US" sz="1800" dirty="0"/>
              <a:t>Another way to perform the same manipulation is</a:t>
            </a:r>
          </a:p>
          <a:p>
            <a:pPr marL="258366" lvl="1" indent="0">
              <a:buNone/>
            </a:pPr>
            <a:r>
              <a:rPr lang="en-US" sz="1500" dirty="0"/>
              <a:t>SETB IE.7 ;EA=1, global enable</a:t>
            </a:r>
          </a:p>
          <a:p>
            <a:pPr marL="258366" lvl="1" indent="0">
              <a:buNone/>
            </a:pPr>
            <a:r>
              <a:rPr lang="en-US" sz="1500" dirty="0"/>
              <a:t>SETB IE.4 ;enable serial interrupt</a:t>
            </a:r>
          </a:p>
          <a:p>
            <a:pPr marL="258366" lvl="1" indent="0">
              <a:buNone/>
            </a:pPr>
            <a:r>
              <a:rPr lang="en-US" sz="1500" dirty="0"/>
              <a:t>SETB IE.1 ;enable Timer 0 interrupt</a:t>
            </a:r>
          </a:p>
          <a:p>
            <a:pPr marL="258366" lvl="1" indent="0">
              <a:buNone/>
            </a:pPr>
            <a:r>
              <a:rPr lang="en-US" sz="1500" dirty="0"/>
              <a:t>SETB IE.2 ;enable EX1</a:t>
            </a:r>
          </a:p>
          <a:p>
            <a:pPr marL="0" indent="0">
              <a:buNone/>
            </a:pPr>
            <a:r>
              <a:rPr lang="en-US" sz="1800" dirty="0"/>
              <a:t>(b) CLR IE.1 ;mask (disable) timer </a:t>
            </a:r>
            <a:r>
              <a:rPr lang="en-US" sz="1800" dirty="0" smtClean="0"/>
              <a:t>0  ;</a:t>
            </a:r>
            <a:r>
              <a:rPr lang="en-US" sz="1800" dirty="0"/>
              <a:t>interrupt only</a:t>
            </a:r>
          </a:p>
          <a:p>
            <a:pPr marL="0" indent="0">
              <a:buNone/>
            </a:pPr>
            <a:r>
              <a:rPr lang="en-US" sz="1800" dirty="0"/>
              <a:t>(c) CLR IE.7 ;disable all interrupts</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032" b="65834"/>
          <a:stretch/>
        </p:blipFill>
        <p:spPr>
          <a:xfrm>
            <a:off x="4417827" y="3092277"/>
            <a:ext cx="4620275" cy="935193"/>
          </a:xfrm>
          <a:prstGeom prst="rect">
            <a:avLst/>
          </a:prstGeom>
        </p:spPr>
      </p:pic>
    </p:spTree>
    <p:extLst>
      <p:ext uri="{BB962C8B-B14F-4D97-AF65-F5344CB8AC3E}">
        <p14:creationId xmlns:p14="http://schemas.microsoft.com/office/powerpoint/2010/main" val="1710182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332517"/>
            <a:ext cx="8229600" cy="3308747"/>
          </a:xfrm>
        </p:spPr>
        <p:txBody>
          <a:bodyPr/>
          <a:lstStyle/>
          <a:p>
            <a:pPr marL="0" indent="0">
              <a:buNone/>
            </a:pPr>
            <a:r>
              <a:rPr lang="en-US" dirty="0" smtClean="0"/>
              <a:t>2. </a:t>
            </a:r>
            <a:r>
              <a:rPr lang="en-US" sz="2000" dirty="0" smtClean="0"/>
              <a:t>Specify </a:t>
            </a:r>
            <a:r>
              <a:rPr lang="en-US" sz="2000" dirty="0"/>
              <a:t>the controller what to do when an interrupt </a:t>
            </a:r>
            <a:r>
              <a:rPr lang="en-US" sz="2000" dirty="0" smtClean="0"/>
              <a:t>occurs with          the </a:t>
            </a:r>
            <a:r>
              <a:rPr lang="en-US" sz="2000" dirty="0"/>
              <a:t>ISR </a:t>
            </a:r>
            <a:endParaRPr lang="en-US" sz="2000" dirty="0" smtClean="0"/>
          </a:p>
          <a:p>
            <a:pPr lvl="1"/>
            <a:r>
              <a:rPr lang="en-US" sz="1800" dirty="0" smtClean="0"/>
              <a:t>ISR </a:t>
            </a:r>
            <a:r>
              <a:rPr lang="en-US" sz="1800" dirty="0"/>
              <a:t>gets automatically called when an interrupt occurs</a:t>
            </a:r>
            <a:r>
              <a:rPr lang="en-US" sz="1800" dirty="0" smtClean="0"/>
              <a:t>.</a:t>
            </a:r>
          </a:p>
          <a:p>
            <a:pPr lvl="1"/>
            <a:r>
              <a:rPr lang="en-US" sz="1600" dirty="0"/>
              <a:t> It is not required to call the Interrupt Subroutine explicitly in the code.</a:t>
            </a:r>
          </a:p>
          <a:p>
            <a:pPr lvl="1"/>
            <a:r>
              <a:rPr lang="en-US" sz="1800" dirty="0" smtClean="0"/>
              <a:t>Subroutine </a:t>
            </a:r>
            <a:r>
              <a:rPr lang="en-US" sz="1800" dirty="0"/>
              <a:t>must have the keyword </a:t>
            </a:r>
            <a:r>
              <a:rPr lang="en-US" sz="1800" b="1" dirty="0"/>
              <a:t>interrupt</a:t>
            </a:r>
            <a:r>
              <a:rPr lang="en-US" sz="1800" dirty="0"/>
              <a:t> followed by the interrupt number. </a:t>
            </a:r>
            <a:endParaRPr lang="en-US" sz="1800" dirty="0" smtClean="0"/>
          </a:p>
          <a:p>
            <a:pPr lvl="1"/>
            <a:r>
              <a:rPr lang="en-US" sz="1800" dirty="0" smtClean="0"/>
              <a:t>A </a:t>
            </a:r>
            <a:r>
              <a:rPr lang="en-US" sz="1800" dirty="0">
                <a:solidFill>
                  <a:srgbClr val="FF0000"/>
                </a:solidFill>
              </a:rPr>
              <a:t>subroutine </a:t>
            </a:r>
            <a:r>
              <a:rPr lang="en-US" sz="1800" dirty="0"/>
              <a:t>for a </a:t>
            </a:r>
            <a:r>
              <a:rPr lang="en-US" sz="1800" dirty="0">
                <a:solidFill>
                  <a:srgbClr val="FF0000"/>
                </a:solidFill>
              </a:rPr>
              <a:t>particular interrupt is identified by this number. </a:t>
            </a:r>
            <a:endParaRPr lang="en-US" sz="1800" dirty="0" smtClean="0">
              <a:solidFill>
                <a:srgbClr val="FF0000"/>
              </a:solidFill>
            </a:endParaRPr>
          </a:p>
          <a:p>
            <a:pPr lvl="1"/>
            <a:r>
              <a:rPr lang="en-US" sz="1800" dirty="0" smtClean="0"/>
              <a:t>These </a:t>
            </a:r>
            <a:r>
              <a:rPr lang="en-US" sz="1800" dirty="0"/>
              <a:t>subroutine numbers corresponding to different interrupts are tabulated below.</a:t>
            </a:r>
          </a:p>
        </p:txBody>
      </p:sp>
      <p:sp>
        <p:nvSpPr>
          <p:cNvPr id="5" name="Date Placeholder 4"/>
          <p:cNvSpPr>
            <a:spLocks noGrp="1"/>
          </p:cNvSpPr>
          <p:nvPr>
            <p:ph type="dt" sz="half" idx="10"/>
          </p:nvPr>
        </p:nvSpPr>
        <p:spPr/>
        <p:txBody>
          <a:bodyPr/>
          <a:lstStyle/>
          <a:p>
            <a:fld id="{73D6BE26-995E-428E-B03D-4B68F22B541B}" type="datetime1">
              <a:rPr lang="en-US" altLang="en-US" smtClean="0">
                <a:solidFill>
                  <a:srgbClr val="000000"/>
                </a:solidFill>
              </a:rPr>
              <a:pPr/>
              <a:t>10/11/2021</a:t>
            </a:fld>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7327D9FB-4403-473A-912F-6AC43A51CE77}" type="slidenum">
              <a:rPr lang="en-US" altLang="en-US" smtClean="0">
                <a:solidFill>
                  <a:srgbClr val="000000"/>
                </a:solidFill>
              </a:rPr>
              <a:pPr/>
              <a:t>14</a:t>
            </a:fld>
            <a:endParaRPr lang="en-US" altLang="en-US">
              <a:solidFill>
                <a:srgbClr val="00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638482232"/>
              </p:ext>
            </p:extLst>
          </p:nvPr>
        </p:nvGraphicFramePr>
        <p:xfrm>
          <a:off x="4062353" y="2948940"/>
          <a:ext cx="3684361" cy="2080260"/>
        </p:xfrm>
        <a:graphic>
          <a:graphicData uri="http://schemas.openxmlformats.org/drawingml/2006/table">
            <a:tbl>
              <a:tblPr firstRow="1" bandRow="1">
                <a:tableStyleId>{E4B8CE54-D7E4-4D6C-B30F-6A91B47CCFBE}</a:tableStyleId>
              </a:tblPr>
              <a:tblGrid>
                <a:gridCol w="937250"/>
                <a:gridCol w="1163482"/>
                <a:gridCol w="1583629"/>
              </a:tblGrid>
              <a:tr h="275898">
                <a:tc>
                  <a:txBody>
                    <a:bodyPr/>
                    <a:lstStyle/>
                    <a:p>
                      <a:r>
                        <a:rPr lang="en-US" dirty="0" smtClean="0">
                          <a:solidFill>
                            <a:srgbClr val="C00000"/>
                          </a:solidFill>
                        </a:rPr>
                        <a:t>Number</a:t>
                      </a:r>
                      <a:endParaRPr lang="en-US" dirty="0">
                        <a:solidFill>
                          <a:srgbClr val="C00000"/>
                        </a:solidFill>
                      </a:endParaRPr>
                    </a:p>
                  </a:txBody>
                  <a:tcPr/>
                </a:tc>
                <a:tc>
                  <a:txBody>
                    <a:bodyPr/>
                    <a:lstStyle/>
                    <a:p>
                      <a:r>
                        <a:rPr lang="en-US" dirty="0" smtClean="0">
                          <a:solidFill>
                            <a:srgbClr val="C00000"/>
                          </a:solidFill>
                        </a:rPr>
                        <a:t>Interrupt</a:t>
                      </a:r>
                      <a:endParaRPr lang="en-US" dirty="0">
                        <a:solidFill>
                          <a:srgbClr val="C00000"/>
                        </a:solidFill>
                      </a:endParaRPr>
                    </a:p>
                  </a:txBody>
                  <a:tcPr/>
                </a:tc>
                <a:tc>
                  <a:txBody>
                    <a:bodyPr/>
                    <a:lstStyle/>
                    <a:p>
                      <a:r>
                        <a:rPr lang="en-US" dirty="0" smtClean="0">
                          <a:solidFill>
                            <a:srgbClr val="C00000"/>
                          </a:solidFill>
                        </a:rPr>
                        <a:t>Symbol</a:t>
                      </a:r>
                      <a:endParaRPr lang="en-US" dirty="0">
                        <a:solidFill>
                          <a:srgbClr val="C00000"/>
                        </a:solidFill>
                      </a:endParaRPr>
                    </a:p>
                  </a:txBody>
                  <a:tcPr/>
                </a:tc>
              </a:tr>
              <a:tr h="275898">
                <a:tc>
                  <a:txBody>
                    <a:bodyPr/>
                    <a:lstStyle/>
                    <a:p>
                      <a:r>
                        <a:rPr lang="en-US" dirty="0" smtClean="0"/>
                        <a:t>0</a:t>
                      </a:r>
                      <a:endParaRPr lang="en-US" dirty="0"/>
                    </a:p>
                  </a:txBody>
                  <a:tcPr/>
                </a:tc>
                <a:tc>
                  <a:txBody>
                    <a:bodyPr/>
                    <a:lstStyle/>
                    <a:p>
                      <a:r>
                        <a:rPr lang="en-US" dirty="0" smtClean="0"/>
                        <a:t>External 0</a:t>
                      </a:r>
                      <a:endParaRPr lang="en-US" dirty="0"/>
                    </a:p>
                  </a:txBody>
                  <a:tcPr/>
                </a:tc>
                <a:tc>
                  <a:txBody>
                    <a:bodyPr/>
                    <a:lstStyle/>
                    <a:p>
                      <a:r>
                        <a:rPr lang="en-US" dirty="0" smtClean="0"/>
                        <a:t>EX0</a:t>
                      </a:r>
                      <a:endParaRPr lang="en-US" dirty="0"/>
                    </a:p>
                  </a:txBody>
                  <a:tcPr/>
                </a:tc>
              </a:tr>
              <a:tr h="275898">
                <a:tc>
                  <a:txBody>
                    <a:bodyPr/>
                    <a:lstStyle/>
                    <a:p>
                      <a:r>
                        <a:rPr lang="en-US" dirty="0" smtClean="0"/>
                        <a:t>1</a:t>
                      </a:r>
                      <a:endParaRPr lang="en-US" dirty="0"/>
                    </a:p>
                  </a:txBody>
                  <a:tcPr/>
                </a:tc>
                <a:tc>
                  <a:txBody>
                    <a:bodyPr/>
                    <a:lstStyle/>
                    <a:p>
                      <a:r>
                        <a:rPr lang="en-US" dirty="0" smtClean="0"/>
                        <a:t>Timer 0</a:t>
                      </a:r>
                      <a:endParaRPr lang="en-US" dirty="0"/>
                    </a:p>
                  </a:txBody>
                  <a:tcPr/>
                </a:tc>
                <a:tc>
                  <a:txBody>
                    <a:bodyPr/>
                    <a:lstStyle/>
                    <a:p>
                      <a:r>
                        <a:rPr lang="en-US" dirty="0" smtClean="0"/>
                        <a:t>IT0</a:t>
                      </a:r>
                      <a:endParaRPr lang="en-US" dirty="0"/>
                    </a:p>
                  </a:txBody>
                  <a:tcPr/>
                </a:tc>
              </a:tr>
              <a:tr h="275898">
                <a:tc>
                  <a:txBody>
                    <a:bodyPr/>
                    <a:lstStyle/>
                    <a:p>
                      <a:r>
                        <a:rPr lang="en-US" dirty="0" smtClean="0"/>
                        <a:t>2</a:t>
                      </a:r>
                      <a:endParaRPr lang="en-US" dirty="0"/>
                    </a:p>
                  </a:txBody>
                  <a:tcPr/>
                </a:tc>
                <a:tc>
                  <a:txBody>
                    <a:bodyPr/>
                    <a:lstStyle/>
                    <a:p>
                      <a:r>
                        <a:rPr lang="en-US" dirty="0" smtClean="0"/>
                        <a:t>External 1</a:t>
                      </a:r>
                      <a:endParaRPr lang="en-US" dirty="0"/>
                    </a:p>
                  </a:txBody>
                  <a:tcPr/>
                </a:tc>
                <a:tc>
                  <a:txBody>
                    <a:bodyPr/>
                    <a:lstStyle/>
                    <a:p>
                      <a:r>
                        <a:rPr lang="en-US" dirty="0" smtClean="0"/>
                        <a:t>EX1</a:t>
                      </a:r>
                      <a:endParaRPr lang="en-US" dirty="0"/>
                    </a:p>
                  </a:txBody>
                  <a:tcPr/>
                </a:tc>
              </a:tr>
              <a:tr h="275898">
                <a:tc>
                  <a:txBody>
                    <a:bodyPr/>
                    <a:lstStyle/>
                    <a:p>
                      <a:r>
                        <a:rPr lang="en-US" dirty="0" smtClean="0"/>
                        <a:t>3</a:t>
                      </a:r>
                      <a:endParaRPr lang="en-US" dirty="0"/>
                    </a:p>
                  </a:txBody>
                  <a:tcPr/>
                </a:tc>
                <a:tc>
                  <a:txBody>
                    <a:bodyPr/>
                    <a:lstStyle/>
                    <a:p>
                      <a:r>
                        <a:rPr lang="en-US" dirty="0" smtClean="0"/>
                        <a:t>Timer1</a:t>
                      </a:r>
                      <a:endParaRPr lang="en-US" dirty="0"/>
                    </a:p>
                  </a:txBody>
                  <a:tcPr/>
                </a:tc>
                <a:tc>
                  <a:txBody>
                    <a:bodyPr/>
                    <a:lstStyle/>
                    <a:p>
                      <a:r>
                        <a:rPr lang="en-US" dirty="0" smtClean="0"/>
                        <a:t>IT1</a:t>
                      </a:r>
                      <a:endParaRPr lang="en-US" dirty="0"/>
                    </a:p>
                  </a:txBody>
                  <a:tcPr/>
                </a:tc>
              </a:tr>
              <a:tr h="275898">
                <a:tc>
                  <a:txBody>
                    <a:bodyPr/>
                    <a:lstStyle/>
                    <a:p>
                      <a:r>
                        <a:rPr lang="en-US" dirty="0" smtClean="0"/>
                        <a:t>4</a:t>
                      </a:r>
                      <a:endParaRPr lang="en-US" dirty="0"/>
                    </a:p>
                  </a:txBody>
                  <a:tcPr/>
                </a:tc>
                <a:tc>
                  <a:txBody>
                    <a:bodyPr/>
                    <a:lstStyle/>
                    <a:p>
                      <a:r>
                        <a:rPr lang="en-US" dirty="0" smtClean="0"/>
                        <a:t>Serial</a:t>
                      </a:r>
                      <a:endParaRPr lang="en-US" dirty="0"/>
                    </a:p>
                  </a:txBody>
                  <a:tcPr/>
                </a:tc>
                <a:tc>
                  <a:txBody>
                    <a:bodyPr/>
                    <a:lstStyle/>
                    <a:p>
                      <a:r>
                        <a:rPr lang="en-US" dirty="0" smtClean="0"/>
                        <a:t>ES</a:t>
                      </a:r>
                      <a:endParaRPr lang="en-US" dirty="0"/>
                    </a:p>
                  </a:txBody>
                  <a:tcPr/>
                </a:tc>
              </a:tr>
              <a:tr h="275898">
                <a:tc>
                  <a:txBody>
                    <a:bodyPr/>
                    <a:lstStyle/>
                    <a:p>
                      <a:r>
                        <a:rPr lang="en-US" dirty="0" smtClean="0"/>
                        <a:t>5</a:t>
                      </a:r>
                      <a:endParaRPr lang="en-US" dirty="0"/>
                    </a:p>
                  </a:txBody>
                  <a:tcPr/>
                </a:tc>
                <a:tc>
                  <a:txBody>
                    <a:bodyPr/>
                    <a:lstStyle/>
                    <a:p>
                      <a:r>
                        <a:rPr lang="en-US" dirty="0" smtClean="0"/>
                        <a:t>Timer2</a:t>
                      </a:r>
                      <a:endParaRPr lang="en-US" dirty="0"/>
                    </a:p>
                  </a:txBody>
                  <a:tcPr/>
                </a:tc>
                <a:tc>
                  <a:txBody>
                    <a:bodyPr/>
                    <a:lstStyle/>
                    <a:p>
                      <a:r>
                        <a:rPr lang="en-US" dirty="0" smtClean="0"/>
                        <a:t>ET2</a:t>
                      </a:r>
                      <a:endParaRPr lang="en-US" dirty="0"/>
                    </a:p>
                  </a:txBody>
                  <a:tcPr/>
                </a:tc>
              </a:tr>
            </a:tbl>
          </a:graphicData>
        </a:graphic>
      </p:graphicFrame>
    </p:spTree>
    <p:extLst>
      <p:ext uri="{BB962C8B-B14F-4D97-AF65-F5344CB8AC3E}">
        <p14:creationId xmlns:p14="http://schemas.microsoft.com/office/powerpoint/2010/main" val="3086477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15</a:t>
            </a:fld>
            <a:endParaRPr lang="en-US" altLang="en-US">
              <a:solidFill>
                <a:srgbClr val="000000"/>
              </a:solidFill>
            </a:endParaRPr>
          </a:p>
        </p:txBody>
      </p:sp>
      <p:sp>
        <p:nvSpPr>
          <p:cNvPr id="7"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indent="598488"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598488"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13131"/>
                </a:solidFill>
                <a:effectLst/>
                <a:latin typeface="-apple-system"/>
              </a:rPr>
              <a:t> </a:t>
            </a:r>
            <a:endParaRPr kumimoji="0" lang="en-US" sz="800" b="0" i="0" u="none" strike="noStrike" cap="none" normalizeH="0" baseline="0" smtClean="0">
              <a:ln>
                <a:noFill/>
              </a:ln>
              <a:solidFill>
                <a:schemeClr val="tx1"/>
              </a:solidFill>
              <a:effectLst/>
            </a:endParaRPr>
          </a:p>
          <a:p>
            <a:pPr marL="0" marR="0" lvl="0" indent="598488"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Content Placeholder 7"/>
          <p:cNvSpPr>
            <a:spLocks noGrp="1"/>
          </p:cNvSpPr>
          <p:nvPr>
            <p:ph idx="1"/>
          </p:nvPr>
        </p:nvSpPr>
        <p:spPr>
          <a:xfrm>
            <a:off x="457200" y="226191"/>
            <a:ext cx="8229600" cy="4292646"/>
          </a:xfrm>
        </p:spPr>
        <p:txBody>
          <a:bodyPr/>
          <a:lstStyle/>
          <a:p>
            <a:pPr marL="0" indent="0">
              <a:buNone/>
            </a:pPr>
            <a:r>
              <a:rPr lang="en-US" sz="1800" dirty="0">
                <a:solidFill>
                  <a:srgbClr val="C00000"/>
                </a:solidFill>
              </a:rPr>
              <a:t>Interrupt routine for Timer1</a:t>
            </a:r>
          </a:p>
          <a:p>
            <a:pPr marL="0" indent="0">
              <a:buNone/>
            </a:pPr>
            <a:r>
              <a:rPr lang="en-US" sz="1800" dirty="0"/>
              <a:t>void ISR_timer1(void) interrupt 3</a:t>
            </a:r>
          </a:p>
          <a:p>
            <a:pPr marL="0" indent="0">
              <a:buNone/>
            </a:pPr>
            <a:r>
              <a:rPr lang="en-US" sz="1800" dirty="0"/>
              <a:t>{</a:t>
            </a:r>
          </a:p>
          <a:p>
            <a:pPr marL="0" indent="0">
              <a:buNone/>
            </a:pPr>
            <a:r>
              <a:rPr lang="en-US" sz="1800" dirty="0"/>
              <a:t>	&lt;Body of ISR&gt;</a:t>
            </a:r>
          </a:p>
          <a:p>
            <a:pPr marL="0" indent="0">
              <a:buNone/>
            </a:pPr>
            <a:r>
              <a:rPr lang="en-US" sz="1800" dirty="0"/>
              <a:t>}</a:t>
            </a:r>
          </a:p>
          <a:p>
            <a:pPr marL="0" indent="0">
              <a:buNone/>
            </a:pPr>
            <a:r>
              <a:rPr lang="en-US" sz="1800" dirty="0" smtClean="0">
                <a:solidFill>
                  <a:srgbClr val="C00000"/>
                </a:solidFill>
              </a:rPr>
              <a:t>Interrupt </a:t>
            </a:r>
            <a:r>
              <a:rPr lang="en-US" sz="1800" dirty="0">
                <a:solidFill>
                  <a:srgbClr val="C00000"/>
                </a:solidFill>
              </a:rPr>
              <a:t>routine for External Interrupt0 (EX0)</a:t>
            </a:r>
          </a:p>
          <a:p>
            <a:pPr marL="0" indent="0">
              <a:buNone/>
            </a:pPr>
            <a:r>
              <a:rPr lang="en-US" sz="1800" dirty="0"/>
              <a:t>void ISR_ex0(void) interrupt 0</a:t>
            </a:r>
          </a:p>
          <a:p>
            <a:pPr marL="0" indent="0">
              <a:buNone/>
            </a:pPr>
            <a:r>
              <a:rPr lang="en-US" sz="1800" dirty="0"/>
              <a:t>{</a:t>
            </a:r>
          </a:p>
          <a:p>
            <a:pPr marL="0" indent="0">
              <a:buNone/>
            </a:pPr>
            <a:r>
              <a:rPr lang="en-US" sz="1800" dirty="0"/>
              <a:t>	&lt;Body of ISR&gt;</a:t>
            </a:r>
          </a:p>
          <a:p>
            <a:pPr marL="0" indent="0">
              <a:buNone/>
            </a:pPr>
            <a:r>
              <a:rPr lang="en-US" sz="1800" dirty="0"/>
              <a:t>}</a:t>
            </a:r>
          </a:p>
          <a:p>
            <a:pPr marL="0" indent="0">
              <a:buNone/>
            </a:pPr>
            <a:r>
              <a:rPr lang="en-US" sz="1800" dirty="0"/>
              <a:t>Note that the interrupt subroutines always have void return type. They never return a value</a:t>
            </a:r>
          </a:p>
        </p:txBody>
      </p:sp>
    </p:spTree>
    <p:extLst>
      <p:ext uri="{BB962C8B-B14F-4D97-AF65-F5344CB8AC3E}">
        <p14:creationId xmlns:p14="http://schemas.microsoft.com/office/powerpoint/2010/main" val="3158857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32898" y="511743"/>
            <a:ext cx="7111001" cy="2139553"/>
          </a:xfrm>
        </p:spPr>
        <p:txBody>
          <a:bodyPr/>
          <a:lstStyle/>
          <a:p>
            <a:r>
              <a:rPr lang="en-US" dirty="0" smtClean="0"/>
              <a:t>TIMER INTERRUPTS</a:t>
            </a:r>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16</a:t>
            </a:fld>
            <a:endParaRPr lang="en-US" altLang="en-US">
              <a:solidFill>
                <a:srgbClr val="000000"/>
              </a:solidFill>
            </a:endParaRPr>
          </a:p>
        </p:txBody>
      </p:sp>
    </p:spTree>
    <p:extLst>
      <p:ext uri="{BB962C8B-B14F-4D97-AF65-F5344CB8AC3E}">
        <p14:creationId xmlns:p14="http://schemas.microsoft.com/office/powerpoint/2010/main" val="276463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556907"/>
          </a:xfrm>
        </p:spPr>
        <p:txBody>
          <a:bodyPr/>
          <a:lstStyle/>
          <a:p>
            <a:r>
              <a:rPr lang="en-US" sz="2400" b="0" dirty="0" smtClean="0">
                <a:solidFill>
                  <a:schemeClr val="tx1"/>
                </a:solidFill>
              </a:rPr>
              <a:t>TIMER INTERRUPTS</a:t>
            </a:r>
            <a:endParaRPr lang="en-US" sz="2400" dirty="0">
              <a:solidFill>
                <a:schemeClr val="tx1"/>
              </a:solidFill>
            </a:endParaRPr>
          </a:p>
        </p:txBody>
      </p:sp>
      <p:sp>
        <p:nvSpPr>
          <p:cNvPr id="3" name="Content Placeholder 2"/>
          <p:cNvSpPr>
            <a:spLocks noGrp="1"/>
          </p:cNvSpPr>
          <p:nvPr>
            <p:ph idx="1"/>
          </p:nvPr>
        </p:nvSpPr>
        <p:spPr>
          <a:xfrm>
            <a:off x="282539" y="850029"/>
            <a:ext cx="8229600" cy="3949608"/>
          </a:xfrm>
        </p:spPr>
        <p:txBody>
          <a:bodyPr/>
          <a:lstStyle/>
          <a:p>
            <a:pPr>
              <a:spcBef>
                <a:spcPts val="0"/>
              </a:spcBef>
            </a:pPr>
            <a:r>
              <a:rPr lang="en-US" sz="2000" dirty="0"/>
              <a:t>If the timer interrupt in the IE register </a:t>
            </a:r>
            <a:r>
              <a:rPr lang="en-US" sz="2000" dirty="0" smtClean="0"/>
              <a:t>is enabled</a:t>
            </a:r>
            <a:r>
              <a:rPr lang="en-US" sz="2000" dirty="0"/>
              <a:t>, whenever the timer rolls over, TF </a:t>
            </a:r>
            <a:r>
              <a:rPr lang="en-US" sz="2000" dirty="0" smtClean="0"/>
              <a:t>is raised</a:t>
            </a:r>
            <a:r>
              <a:rPr lang="en-US" sz="2000" dirty="0"/>
              <a:t>, and the microcontroller is interrupted </a:t>
            </a:r>
            <a:r>
              <a:rPr lang="en-US" sz="2000" dirty="0" smtClean="0"/>
              <a:t>in whatever </a:t>
            </a:r>
            <a:r>
              <a:rPr lang="en-US" sz="2000" dirty="0"/>
              <a:t>it is doing, and jumps to the </a:t>
            </a:r>
            <a:r>
              <a:rPr lang="en-US" sz="2000" dirty="0" smtClean="0"/>
              <a:t>IVT </a:t>
            </a:r>
            <a:r>
              <a:rPr lang="en-US" sz="2000" dirty="0"/>
              <a:t>to service the </a:t>
            </a:r>
            <a:r>
              <a:rPr lang="en-US" sz="2000" dirty="0" smtClean="0"/>
              <a:t>ISR</a:t>
            </a:r>
          </a:p>
          <a:p>
            <a:pPr>
              <a:spcBef>
                <a:spcPts val="0"/>
              </a:spcBef>
            </a:pPr>
            <a:endParaRPr lang="en-US" sz="2000" dirty="0"/>
          </a:p>
          <a:p>
            <a:pPr>
              <a:spcBef>
                <a:spcPts val="0"/>
              </a:spcBef>
            </a:pPr>
            <a:r>
              <a:rPr lang="en-US" sz="2000" dirty="0"/>
              <a:t> In this way, the microcontroller can do other tasks until it is notified that the timer has rolled over</a:t>
            </a:r>
          </a:p>
          <a:p>
            <a:pPr>
              <a:spcBef>
                <a:spcPts val="0"/>
              </a:spcBef>
            </a:pPr>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17</a:t>
            </a:fld>
            <a:endParaRPr lang="en-US" altLang="en-US">
              <a:solidFill>
                <a:srgbClr val="000000"/>
              </a:solidFill>
            </a:endParaRPr>
          </a:p>
        </p:txBody>
      </p:sp>
      <p:pic>
        <p:nvPicPr>
          <p:cNvPr id="6" name="Picture 5"/>
          <p:cNvPicPr>
            <a:picLocks noChangeAspect="1"/>
          </p:cNvPicPr>
          <p:nvPr/>
        </p:nvPicPr>
        <p:blipFill>
          <a:blip r:embed="rId2"/>
          <a:stretch>
            <a:fillRect/>
          </a:stretch>
        </p:blipFill>
        <p:spPr>
          <a:xfrm>
            <a:off x="1073179" y="2824833"/>
            <a:ext cx="6814805" cy="1048256"/>
          </a:xfrm>
          <a:prstGeom prst="rect">
            <a:avLst/>
          </a:prstGeom>
        </p:spPr>
      </p:pic>
    </p:spTree>
    <p:extLst>
      <p:ext uri="{BB962C8B-B14F-4D97-AF65-F5344CB8AC3E}">
        <p14:creationId xmlns:p14="http://schemas.microsoft.com/office/powerpoint/2010/main" val="363399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501" y="173028"/>
            <a:ext cx="8229600" cy="4970472"/>
          </a:xfrm>
        </p:spPr>
        <p:txBody>
          <a:bodyPr/>
          <a:lstStyle/>
          <a:p>
            <a:pPr marL="0" indent="0">
              <a:buNone/>
            </a:pPr>
            <a:r>
              <a:rPr lang="en-US" sz="2000" dirty="0" smtClean="0"/>
              <a:t>1. </a:t>
            </a:r>
            <a:r>
              <a:rPr lang="en-US" sz="1800" dirty="0" smtClean="0"/>
              <a:t>Configure </a:t>
            </a:r>
            <a:r>
              <a:rPr lang="en-US" sz="1800" dirty="0"/>
              <a:t>TMOD register to select timer(s) and its/their mode.</a:t>
            </a:r>
          </a:p>
          <a:p>
            <a:pPr marL="0" indent="0">
              <a:buNone/>
            </a:pPr>
            <a:r>
              <a:rPr lang="en-US" sz="1800" dirty="0"/>
              <a:t>2. </a:t>
            </a:r>
            <a:r>
              <a:rPr lang="en-US" sz="1800" dirty="0" smtClean="0"/>
              <a:t>Load </a:t>
            </a:r>
            <a:r>
              <a:rPr lang="en-US" sz="1800" dirty="0"/>
              <a:t>initial values in </a:t>
            </a:r>
            <a:r>
              <a:rPr lang="en-US" sz="1800" dirty="0" err="1"/>
              <a:t>THx</a:t>
            </a:r>
            <a:r>
              <a:rPr lang="en-US" sz="1800" dirty="0"/>
              <a:t> and </a:t>
            </a:r>
            <a:r>
              <a:rPr lang="en-US" sz="1800" dirty="0" err="1"/>
              <a:t>TLx</a:t>
            </a:r>
            <a:r>
              <a:rPr lang="en-US" sz="1800" dirty="0"/>
              <a:t> for mode 0 and 1; </a:t>
            </a:r>
            <a:endParaRPr lang="en-US" sz="1800" dirty="0" smtClean="0"/>
          </a:p>
          <a:p>
            <a:pPr marL="0" indent="0">
              <a:buNone/>
            </a:pPr>
            <a:r>
              <a:rPr lang="en-US" sz="1800" dirty="0"/>
              <a:t>	</a:t>
            </a:r>
            <a:r>
              <a:rPr lang="en-US" sz="1800" dirty="0" smtClean="0"/>
              <a:t>or </a:t>
            </a:r>
            <a:r>
              <a:rPr lang="en-US" sz="1800" dirty="0"/>
              <a:t>in </a:t>
            </a:r>
            <a:r>
              <a:rPr lang="en-US" sz="1800" dirty="0" err="1"/>
              <a:t>THx</a:t>
            </a:r>
            <a:r>
              <a:rPr lang="en-US" sz="1800" dirty="0"/>
              <a:t> only for mode 2.</a:t>
            </a:r>
          </a:p>
          <a:p>
            <a:pPr marL="0" indent="0">
              <a:buNone/>
            </a:pPr>
            <a:r>
              <a:rPr lang="en-US" sz="1800" dirty="0"/>
              <a:t>3. </a:t>
            </a:r>
            <a:r>
              <a:rPr lang="en-US" sz="1800" dirty="0" smtClean="0"/>
              <a:t>Enable </a:t>
            </a:r>
            <a:r>
              <a:rPr lang="en-US" sz="1800" dirty="0"/>
              <a:t>Timer Interrupt by configuring bits of IE register.</a:t>
            </a:r>
          </a:p>
          <a:p>
            <a:pPr marL="0" indent="0">
              <a:buNone/>
            </a:pPr>
            <a:r>
              <a:rPr lang="en-US" sz="1800" dirty="0"/>
              <a:t>4.</a:t>
            </a:r>
            <a:r>
              <a:rPr lang="en-US" sz="1800" dirty="0">
                <a:solidFill>
                  <a:srgbClr val="FF0000"/>
                </a:solidFill>
              </a:rPr>
              <a:t> </a:t>
            </a:r>
            <a:r>
              <a:rPr lang="en-US" sz="1800" dirty="0" smtClean="0">
                <a:solidFill>
                  <a:srgbClr val="FF0000"/>
                </a:solidFill>
              </a:rPr>
              <a:t>Start </a:t>
            </a:r>
            <a:r>
              <a:rPr lang="en-US" sz="1800" dirty="0">
                <a:solidFill>
                  <a:srgbClr val="FF0000"/>
                </a:solidFill>
              </a:rPr>
              <a:t>timer by setting timer run bit </a:t>
            </a:r>
            <a:r>
              <a:rPr lang="en-US" sz="1800" dirty="0" err="1">
                <a:solidFill>
                  <a:srgbClr val="FF0000"/>
                </a:solidFill>
              </a:rPr>
              <a:t>TRx</a:t>
            </a:r>
            <a:r>
              <a:rPr lang="en-US" sz="1800" dirty="0"/>
              <a:t>.</a:t>
            </a:r>
          </a:p>
          <a:p>
            <a:pPr marL="0" indent="0">
              <a:buNone/>
            </a:pPr>
            <a:r>
              <a:rPr lang="en-US" sz="1800" dirty="0"/>
              <a:t>5. </a:t>
            </a:r>
            <a:r>
              <a:rPr lang="en-US" sz="1800" dirty="0" smtClean="0"/>
              <a:t>Write </a:t>
            </a:r>
            <a:r>
              <a:rPr lang="en-US" sz="1800" dirty="0"/>
              <a:t>subroutine for Timer Interrupt. The interrupt number is 1 for Timer0 and 3 for Timer1.</a:t>
            </a:r>
          </a:p>
          <a:p>
            <a:pPr marL="0" indent="0">
              <a:buNone/>
            </a:pPr>
            <a:r>
              <a:rPr lang="en-US" sz="1800" dirty="0"/>
              <a:t>       Note that it is not required to clear timer flag </a:t>
            </a:r>
            <a:r>
              <a:rPr lang="en-US" sz="1800" dirty="0" err="1"/>
              <a:t>TFx</a:t>
            </a:r>
            <a:r>
              <a:rPr lang="en-US" sz="1800" dirty="0"/>
              <a:t>.</a:t>
            </a:r>
          </a:p>
          <a:p>
            <a:pPr marL="0" indent="0">
              <a:buNone/>
            </a:pPr>
            <a:r>
              <a:rPr lang="en-US" sz="1800" dirty="0"/>
              <a:t>6. </a:t>
            </a:r>
            <a:r>
              <a:rPr lang="en-US" sz="1800" dirty="0" smtClean="0">
                <a:solidFill>
                  <a:srgbClr val="FF0000"/>
                </a:solidFill>
              </a:rPr>
              <a:t>To </a:t>
            </a:r>
            <a:r>
              <a:rPr lang="en-US" sz="1800" dirty="0">
                <a:solidFill>
                  <a:srgbClr val="FF0000"/>
                </a:solidFill>
              </a:rPr>
              <a:t>stop the timer, clear </a:t>
            </a:r>
            <a:r>
              <a:rPr lang="en-US" sz="1800" dirty="0" err="1">
                <a:solidFill>
                  <a:srgbClr val="FF0000"/>
                </a:solidFill>
              </a:rPr>
              <a:t>TRx</a:t>
            </a:r>
            <a:r>
              <a:rPr lang="en-US" sz="1800" dirty="0">
                <a:solidFill>
                  <a:srgbClr val="FF0000"/>
                </a:solidFill>
              </a:rPr>
              <a:t> </a:t>
            </a:r>
            <a:r>
              <a:rPr lang="en-US" sz="1800" dirty="0" smtClean="0">
                <a:solidFill>
                  <a:srgbClr val="FF0000"/>
                </a:solidFill>
              </a:rPr>
              <a:t>at </a:t>
            </a:r>
            <a:r>
              <a:rPr lang="en-US" sz="1800" dirty="0">
                <a:solidFill>
                  <a:srgbClr val="FF0000"/>
                </a:solidFill>
              </a:rPr>
              <a:t>the end of subroutine</a:t>
            </a:r>
            <a:r>
              <a:rPr lang="en-US" sz="1800" dirty="0"/>
              <a:t>. </a:t>
            </a:r>
            <a:endParaRPr lang="en-US" sz="1800" dirty="0" smtClean="0"/>
          </a:p>
          <a:p>
            <a:pPr lvl="1"/>
            <a:r>
              <a:rPr lang="en-US" sz="1600" dirty="0" smtClean="0"/>
              <a:t>Otherwise </a:t>
            </a:r>
            <a:r>
              <a:rPr lang="en-US" sz="1600" dirty="0"/>
              <a:t>it will restart from 0000H in case of modes 0 or 1 and from initial values in case of mode 2.</a:t>
            </a:r>
          </a:p>
          <a:p>
            <a:pPr marL="0" indent="0">
              <a:buNone/>
            </a:pPr>
            <a:r>
              <a:rPr lang="en-US" sz="1800" dirty="0"/>
              <a:t>7. </a:t>
            </a:r>
            <a:r>
              <a:rPr lang="en-US" sz="1800" dirty="0" smtClean="0"/>
              <a:t>If </a:t>
            </a:r>
            <a:r>
              <a:rPr lang="en-US" sz="1800" dirty="0"/>
              <a:t>the Timer has to run </a:t>
            </a:r>
            <a:r>
              <a:rPr lang="en-US" sz="1800" dirty="0" smtClean="0"/>
              <a:t>again, </a:t>
            </a:r>
            <a:r>
              <a:rPr lang="en-US" sz="1800" dirty="0"/>
              <a:t>it is required to reload initial values within the routine itself (in case of mode 0 and 1). Otherwise after one cycle timer will start counting from 0000H.</a:t>
            </a:r>
            <a:endParaRPr lang="en-US" sz="2000" dirty="0"/>
          </a:p>
          <a:p>
            <a:pPr marL="0" indent="0">
              <a:buNone/>
            </a:pPr>
            <a:r>
              <a:rPr lang="en-US" sz="2000" dirty="0"/>
              <a:t> </a:t>
            </a:r>
          </a:p>
          <a:p>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18</a:t>
            </a:fld>
            <a:endParaRPr lang="en-US" altLang="en-US">
              <a:solidFill>
                <a:srgbClr val="000000"/>
              </a:solidFill>
            </a:endParaRPr>
          </a:p>
        </p:txBody>
      </p:sp>
    </p:spTree>
    <p:extLst>
      <p:ext uri="{BB962C8B-B14F-4D97-AF65-F5344CB8AC3E}">
        <p14:creationId xmlns:p14="http://schemas.microsoft.com/office/powerpoint/2010/main" val="2266134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02" y="443909"/>
            <a:ext cx="8357191" cy="4487687"/>
          </a:xfrm>
        </p:spPr>
        <p:txBody>
          <a:bodyPr/>
          <a:lstStyle/>
          <a:p>
            <a:pPr marL="0" indent="0">
              <a:spcBef>
                <a:spcPts val="0"/>
              </a:spcBef>
              <a:buNone/>
            </a:pPr>
            <a:r>
              <a:rPr lang="en-US" sz="1600" dirty="0">
                <a:solidFill>
                  <a:srgbClr val="C00000"/>
                </a:solidFill>
              </a:rPr>
              <a:t>Timer interrupt to blink an LED</a:t>
            </a:r>
            <a:r>
              <a:rPr lang="en-US" sz="1600" dirty="0"/>
              <a:t>; </a:t>
            </a:r>
            <a:r>
              <a:rPr lang="en-US" sz="1600" dirty="0" smtClean="0"/>
              <a:t>Time </a:t>
            </a:r>
            <a:r>
              <a:rPr lang="en-US" sz="1600" dirty="0"/>
              <a:t>delay in mode1 using interrupt method</a:t>
            </a:r>
          </a:p>
          <a:p>
            <a:pPr marL="0" indent="0">
              <a:spcBef>
                <a:spcPts val="0"/>
              </a:spcBef>
              <a:buNone/>
            </a:pPr>
            <a:r>
              <a:rPr lang="en-US" sz="1600" dirty="0"/>
              <a:t>// Use of Timer mode0 for blinking LED using interrupt </a:t>
            </a:r>
            <a:r>
              <a:rPr lang="en-US" sz="1600" dirty="0" smtClean="0"/>
              <a:t>method // </a:t>
            </a:r>
            <a:r>
              <a:rPr lang="en-US" sz="1600" dirty="0"/>
              <a:t>XTAL </a:t>
            </a:r>
            <a:r>
              <a:rPr lang="en-US" sz="1600" dirty="0" smtClean="0"/>
              <a:t>freq11.0592MHz</a:t>
            </a:r>
          </a:p>
          <a:p>
            <a:pPr marL="0" indent="0">
              <a:spcBef>
                <a:spcPts val="0"/>
              </a:spcBef>
              <a:buNone/>
            </a:pPr>
            <a:r>
              <a:rPr lang="en-US" sz="1600" dirty="0" smtClean="0"/>
              <a:t> </a:t>
            </a:r>
            <a:endParaRPr lang="en-US" sz="1600" dirty="0"/>
          </a:p>
          <a:p>
            <a:pPr marL="0" indent="0">
              <a:spcBef>
                <a:spcPts val="0"/>
              </a:spcBef>
              <a:buNone/>
            </a:pPr>
            <a:r>
              <a:rPr lang="en-US" sz="1400" dirty="0"/>
              <a:t>#</a:t>
            </a:r>
            <a:r>
              <a:rPr lang="en-US" sz="1400" dirty="0" smtClean="0"/>
              <a:t>include &lt;</a:t>
            </a:r>
            <a:r>
              <a:rPr lang="en-US" sz="1400" dirty="0"/>
              <a:t>reg51.h&gt;</a:t>
            </a:r>
          </a:p>
          <a:p>
            <a:pPr marL="0" indent="0">
              <a:spcBef>
                <a:spcPts val="0"/>
              </a:spcBef>
              <a:buNone/>
            </a:pPr>
            <a:r>
              <a:rPr lang="en-US" sz="1400" dirty="0" err="1"/>
              <a:t>sbit</a:t>
            </a:r>
            <a:r>
              <a:rPr lang="en-US" sz="1400" dirty="0"/>
              <a:t> LED = P1^0; 		//LED connected to D0 of port 1</a:t>
            </a:r>
          </a:p>
          <a:p>
            <a:pPr marL="0" indent="0">
              <a:spcBef>
                <a:spcPts val="0"/>
              </a:spcBef>
              <a:buNone/>
            </a:pPr>
            <a:r>
              <a:rPr lang="en-US" sz="1400" dirty="0" smtClean="0"/>
              <a:t>void </a:t>
            </a:r>
            <a:r>
              <a:rPr lang="en-US" sz="1400" dirty="0"/>
              <a:t>timer(void) interrupt 1 	</a:t>
            </a:r>
            <a:r>
              <a:rPr lang="en-US" sz="1400" dirty="0" smtClean="0"/>
              <a:t>//</a:t>
            </a:r>
            <a:r>
              <a:rPr lang="en-US" sz="1400" dirty="0"/>
              <a:t>interrupt no. 1 for Timer 0</a:t>
            </a:r>
          </a:p>
          <a:p>
            <a:pPr marL="0" indent="0">
              <a:spcBef>
                <a:spcPts val="0"/>
              </a:spcBef>
              <a:buNone/>
            </a:pPr>
            <a:r>
              <a:rPr lang="en-US" sz="1400" dirty="0" smtClean="0"/>
              <a:t> {</a:t>
            </a:r>
            <a:r>
              <a:rPr lang="en-US" sz="1400" dirty="0"/>
              <a:t>	led=~led; 		//toggle LED on interrupt</a:t>
            </a:r>
          </a:p>
          <a:p>
            <a:pPr marL="0" indent="0">
              <a:spcBef>
                <a:spcPts val="0"/>
              </a:spcBef>
              <a:buNone/>
            </a:pPr>
            <a:r>
              <a:rPr lang="en-US" sz="1400" dirty="0"/>
              <a:t>	</a:t>
            </a:r>
            <a:r>
              <a:rPr lang="en-US" sz="1400" b="1" dirty="0" smtClean="0"/>
              <a:t>…..</a:t>
            </a:r>
            <a:r>
              <a:rPr lang="en-US" sz="1400" b="1" dirty="0" smtClean="0"/>
              <a:t> </a:t>
            </a:r>
          </a:p>
          <a:p>
            <a:pPr marL="0" indent="0">
              <a:spcBef>
                <a:spcPts val="0"/>
              </a:spcBef>
              <a:buNone/>
            </a:pPr>
            <a:r>
              <a:rPr lang="en-US" sz="1400" b="1" dirty="0"/>
              <a:t> </a:t>
            </a:r>
            <a:r>
              <a:rPr lang="en-US" sz="1400" b="1" dirty="0" smtClean="0"/>
              <a:t>                  …..</a:t>
            </a:r>
          </a:p>
          <a:p>
            <a:pPr marL="0" indent="0">
              <a:spcBef>
                <a:spcPts val="0"/>
              </a:spcBef>
              <a:buNone/>
            </a:pPr>
            <a:r>
              <a:rPr lang="en-US" sz="1400" dirty="0"/>
              <a:t> </a:t>
            </a:r>
            <a:r>
              <a:rPr lang="en-US" sz="1400" dirty="0" smtClean="0"/>
              <a:t>               TR0 =0;     </a:t>
            </a:r>
            <a:endParaRPr lang="en-US" sz="1400" dirty="0" smtClean="0"/>
          </a:p>
          <a:p>
            <a:pPr marL="0" indent="0">
              <a:spcBef>
                <a:spcPts val="0"/>
              </a:spcBef>
              <a:buNone/>
            </a:pPr>
            <a:r>
              <a:rPr lang="en-US" sz="1400" dirty="0" smtClean="0"/>
              <a:t>   }</a:t>
            </a:r>
          </a:p>
          <a:p>
            <a:pPr marL="0" indent="0">
              <a:spcBef>
                <a:spcPts val="0"/>
              </a:spcBef>
              <a:buNone/>
            </a:pPr>
            <a:r>
              <a:rPr lang="en-US" sz="1400" dirty="0" smtClean="0"/>
              <a:t>main( )</a:t>
            </a:r>
            <a:endParaRPr lang="en-US" sz="1400" dirty="0"/>
          </a:p>
          <a:p>
            <a:pPr marL="0" indent="0">
              <a:spcBef>
                <a:spcPts val="0"/>
              </a:spcBef>
              <a:buNone/>
            </a:pPr>
            <a:r>
              <a:rPr lang="en-US" sz="1400" dirty="0" smtClean="0"/>
              <a:t>{  </a:t>
            </a:r>
            <a:r>
              <a:rPr lang="en-US" sz="1400" dirty="0"/>
              <a:t>	TMOD = 0x01; 		// mode1 of Timer0</a:t>
            </a:r>
          </a:p>
          <a:p>
            <a:pPr marL="0" indent="0">
              <a:spcBef>
                <a:spcPts val="0"/>
              </a:spcBef>
              <a:buNone/>
            </a:pPr>
            <a:r>
              <a:rPr lang="en-US" sz="1400" dirty="0"/>
              <a:t>	TH0 </a:t>
            </a:r>
            <a:r>
              <a:rPr lang="en-US" sz="1400" dirty="0" smtClean="0"/>
              <a:t>   = </a:t>
            </a:r>
            <a:r>
              <a:rPr lang="en-US" sz="1400" dirty="0"/>
              <a:t>0xFC;		// initial values loaded to timer</a:t>
            </a:r>
          </a:p>
          <a:p>
            <a:pPr marL="0" indent="0">
              <a:spcBef>
                <a:spcPts val="0"/>
              </a:spcBef>
              <a:buNone/>
            </a:pPr>
            <a:r>
              <a:rPr lang="en-US" sz="1400" dirty="0"/>
              <a:t>	</a:t>
            </a:r>
            <a:r>
              <a:rPr lang="en-US" sz="1400" dirty="0" smtClean="0"/>
              <a:t>TL0     </a:t>
            </a:r>
            <a:r>
              <a:rPr lang="en-US" sz="1400" dirty="0"/>
              <a:t>= 0x66;</a:t>
            </a:r>
          </a:p>
          <a:p>
            <a:pPr marL="0" indent="0">
              <a:spcBef>
                <a:spcPts val="0"/>
              </a:spcBef>
              <a:buNone/>
            </a:pPr>
            <a:r>
              <a:rPr lang="en-US" sz="1400" dirty="0"/>
              <a:t>	</a:t>
            </a:r>
            <a:r>
              <a:rPr lang="en-US" sz="1400" dirty="0" smtClean="0"/>
              <a:t>IE        </a:t>
            </a:r>
            <a:r>
              <a:rPr lang="en-US" sz="1400" dirty="0"/>
              <a:t>= 0x82;	</a:t>
            </a:r>
            <a:r>
              <a:rPr lang="en-US" sz="1400" dirty="0" smtClean="0"/>
              <a:t> 	// </a:t>
            </a:r>
            <a:r>
              <a:rPr lang="en-US" sz="1400" dirty="0"/>
              <a:t>enable interrupt</a:t>
            </a:r>
          </a:p>
          <a:p>
            <a:pPr marL="0" indent="0">
              <a:spcBef>
                <a:spcPts val="0"/>
              </a:spcBef>
              <a:buNone/>
            </a:pPr>
            <a:r>
              <a:rPr lang="en-US" sz="1400" dirty="0"/>
              <a:t>	</a:t>
            </a:r>
            <a:r>
              <a:rPr lang="en-US" sz="1400" dirty="0" smtClean="0"/>
              <a:t>TR0  </a:t>
            </a:r>
            <a:r>
              <a:rPr lang="en-US" sz="1400" dirty="0"/>
              <a:t>= 1;		</a:t>
            </a:r>
            <a:r>
              <a:rPr lang="en-US" sz="1400" dirty="0" smtClean="0"/>
              <a:t>        </a:t>
            </a:r>
            <a:r>
              <a:rPr lang="en-US" sz="1400" dirty="0" smtClean="0"/>
              <a:t>       </a:t>
            </a:r>
            <a:r>
              <a:rPr lang="en-US" sz="1400" dirty="0" smtClean="0"/>
              <a:t>//</a:t>
            </a:r>
            <a:r>
              <a:rPr lang="en-US" sz="1400" dirty="0"/>
              <a:t>start timer</a:t>
            </a:r>
          </a:p>
          <a:p>
            <a:pPr marL="0" indent="0">
              <a:spcBef>
                <a:spcPts val="0"/>
              </a:spcBef>
              <a:buNone/>
            </a:pPr>
            <a:r>
              <a:rPr lang="en-US" sz="1400" dirty="0"/>
              <a:t>	while(1);		</a:t>
            </a:r>
            <a:r>
              <a:rPr lang="en-US" sz="1400" dirty="0" smtClean="0"/>
              <a:t>        </a:t>
            </a:r>
            <a:r>
              <a:rPr lang="en-US" sz="1400" dirty="0" smtClean="0"/>
              <a:t>       </a:t>
            </a:r>
            <a:r>
              <a:rPr lang="en-US" sz="1400" dirty="0" smtClean="0"/>
              <a:t>// </a:t>
            </a:r>
            <a:r>
              <a:rPr lang="en-US" sz="1400" dirty="0"/>
              <a:t>do nothing  </a:t>
            </a:r>
          </a:p>
          <a:p>
            <a:pPr marL="0" indent="0">
              <a:spcBef>
                <a:spcPts val="0"/>
              </a:spcBef>
              <a:buNone/>
            </a:pPr>
            <a:r>
              <a:rPr lang="en-US" sz="1400" dirty="0"/>
              <a:t>}</a:t>
            </a:r>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19</a:t>
            </a:fld>
            <a:endParaRPr lang="en-US" altLang="en-US">
              <a:solidFill>
                <a:srgbClr val="000000"/>
              </a:solidFill>
            </a:endParaRPr>
          </a:p>
        </p:txBody>
      </p:sp>
    </p:spTree>
    <p:extLst>
      <p:ext uri="{BB962C8B-B14F-4D97-AF65-F5344CB8AC3E}">
        <p14:creationId xmlns:p14="http://schemas.microsoft.com/office/powerpoint/2010/main" val="259669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82772" y="70303"/>
            <a:ext cx="7543800" cy="971550"/>
          </a:xfrm>
          <a:solidFill>
            <a:schemeClr val="bg1"/>
          </a:solidFill>
        </p:spPr>
        <p:txBody>
          <a:bodyPr>
            <a:normAutofit fontScale="90000"/>
          </a:bodyPr>
          <a:lstStyle/>
          <a:p>
            <a:r>
              <a:rPr lang="en-US" dirty="0"/>
              <a:t/>
            </a:r>
            <a:br>
              <a:rPr lang="en-US" dirty="0"/>
            </a:br>
            <a:r>
              <a:rPr lang="en-US" sz="3100" dirty="0">
                <a:solidFill>
                  <a:schemeClr val="tx1"/>
                </a:solidFill>
              </a:rPr>
              <a:t>Interrupts </a:t>
            </a:r>
            <a:r>
              <a:rPr lang="en-US" sz="3100" dirty="0" smtClean="0">
                <a:solidFill>
                  <a:schemeClr val="tx1"/>
                </a:solidFill>
              </a:rPr>
              <a:t> </a:t>
            </a:r>
            <a:r>
              <a:rPr lang="en-US" sz="3100" dirty="0" err="1" smtClean="0">
                <a:solidFill>
                  <a:schemeClr val="tx1"/>
                </a:solidFill>
              </a:rPr>
              <a:t>vs</a:t>
            </a:r>
            <a:r>
              <a:rPr lang="en-US" sz="3100" dirty="0" smtClean="0">
                <a:solidFill>
                  <a:schemeClr val="tx1"/>
                </a:solidFill>
              </a:rPr>
              <a:t> Polling</a:t>
            </a:r>
            <a:r>
              <a:rPr lang="en-US" sz="2200" dirty="0">
                <a:solidFill>
                  <a:schemeClr val="tx1"/>
                </a:solidFill>
              </a:rPr>
              <a:t/>
            </a:r>
            <a:br>
              <a:rPr lang="en-US" sz="2200" dirty="0">
                <a:solidFill>
                  <a:schemeClr val="tx1"/>
                </a:solidFill>
              </a:rPr>
            </a:br>
            <a:endParaRPr lang="en-US" dirty="0"/>
          </a:p>
        </p:txBody>
      </p:sp>
      <p:sp>
        <p:nvSpPr>
          <p:cNvPr id="2" name="Content Placeholder 1"/>
          <p:cNvSpPr>
            <a:spLocks noGrp="1"/>
          </p:cNvSpPr>
          <p:nvPr>
            <p:ph idx="1"/>
          </p:nvPr>
        </p:nvSpPr>
        <p:spPr>
          <a:xfrm>
            <a:off x="276446" y="715566"/>
            <a:ext cx="8229600" cy="4154146"/>
          </a:xfrm>
        </p:spPr>
        <p:txBody>
          <a:bodyPr/>
          <a:lstStyle/>
          <a:p>
            <a:r>
              <a:rPr lang="en-US" dirty="0"/>
              <a:t>An interrupt is an external or </a:t>
            </a:r>
            <a:r>
              <a:rPr lang="en-US" dirty="0" smtClean="0"/>
              <a:t>internal event </a:t>
            </a:r>
            <a:r>
              <a:rPr lang="en-US" dirty="0"/>
              <a:t>that interrupts </a:t>
            </a:r>
            <a:r>
              <a:rPr lang="en-US" dirty="0" smtClean="0"/>
              <a:t>the microcontroller </a:t>
            </a:r>
            <a:r>
              <a:rPr lang="en-US" dirty="0"/>
              <a:t>to inform it that </a:t>
            </a:r>
            <a:r>
              <a:rPr lang="en-US" dirty="0" smtClean="0"/>
              <a:t>a device </a:t>
            </a:r>
            <a:r>
              <a:rPr lang="en-US" dirty="0"/>
              <a:t>needs its service</a:t>
            </a:r>
          </a:p>
          <a:p>
            <a:r>
              <a:rPr lang="en-US" dirty="0" smtClean="0"/>
              <a:t>A </a:t>
            </a:r>
            <a:r>
              <a:rPr lang="en-US" dirty="0"/>
              <a:t>single microcontroller can </a:t>
            </a:r>
            <a:r>
              <a:rPr lang="en-US" dirty="0" smtClean="0"/>
              <a:t>serve several </a:t>
            </a:r>
            <a:r>
              <a:rPr lang="en-US" dirty="0"/>
              <a:t>devices by two </a:t>
            </a:r>
            <a:r>
              <a:rPr lang="en-US" dirty="0" smtClean="0"/>
              <a:t>ways</a:t>
            </a:r>
          </a:p>
          <a:p>
            <a:pPr marL="258366" lvl="1" indent="0">
              <a:buNone/>
            </a:pPr>
            <a:r>
              <a:rPr lang="en-US" dirty="0">
                <a:solidFill>
                  <a:srgbClr val="C00000"/>
                </a:solidFill>
              </a:rPr>
              <a:t>Interrupts</a:t>
            </a:r>
          </a:p>
          <a:p>
            <a:pPr lvl="1"/>
            <a:r>
              <a:rPr lang="en-US" dirty="0" smtClean="0"/>
              <a:t>Whenever </a:t>
            </a:r>
            <a:r>
              <a:rPr lang="en-US" dirty="0"/>
              <a:t>any device needs its service, </a:t>
            </a:r>
            <a:r>
              <a:rPr lang="en-US" dirty="0" smtClean="0"/>
              <a:t>the device </a:t>
            </a:r>
            <a:r>
              <a:rPr lang="en-US" dirty="0"/>
              <a:t>notifies the microcontroller by sending </a:t>
            </a:r>
            <a:r>
              <a:rPr lang="en-US" dirty="0" smtClean="0"/>
              <a:t>it an </a:t>
            </a:r>
            <a:r>
              <a:rPr lang="en-US" dirty="0"/>
              <a:t>interrupt signal</a:t>
            </a:r>
          </a:p>
          <a:p>
            <a:pPr lvl="1"/>
            <a:r>
              <a:rPr lang="en-US" dirty="0" smtClean="0"/>
              <a:t>Upon </a:t>
            </a:r>
            <a:r>
              <a:rPr lang="en-US" dirty="0"/>
              <a:t>receiving an interrupt signal, </a:t>
            </a:r>
            <a:r>
              <a:rPr lang="en-US" dirty="0" smtClean="0"/>
              <a:t>the microcontroller </a:t>
            </a:r>
            <a:r>
              <a:rPr lang="en-US" dirty="0"/>
              <a:t>interrupts whatever it is </a:t>
            </a:r>
            <a:r>
              <a:rPr lang="en-US" dirty="0" smtClean="0"/>
              <a:t>doing and </a:t>
            </a:r>
            <a:r>
              <a:rPr lang="en-US" dirty="0"/>
              <a:t>serves the device</a:t>
            </a:r>
          </a:p>
          <a:p>
            <a:pPr lvl="1"/>
            <a:r>
              <a:rPr lang="en-US" dirty="0" smtClean="0"/>
              <a:t>The </a:t>
            </a:r>
            <a:r>
              <a:rPr lang="en-US" dirty="0"/>
              <a:t>program which is associated with </a:t>
            </a:r>
            <a:r>
              <a:rPr lang="en-US" dirty="0" smtClean="0"/>
              <a:t>the interrupt </a:t>
            </a:r>
            <a:r>
              <a:rPr lang="en-US" dirty="0"/>
              <a:t>is called the interrupt service </a:t>
            </a:r>
            <a:r>
              <a:rPr lang="en-US" dirty="0" smtClean="0"/>
              <a:t>routine (ISR</a:t>
            </a:r>
            <a:r>
              <a:rPr lang="en-US" dirty="0"/>
              <a:t>) or interrupt handler</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27325422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716395"/>
          </a:xfrm>
        </p:spPr>
        <p:txBody>
          <a:bodyPr/>
          <a:lstStyle/>
          <a:p>
            <a:r>
              <a:rPr lang="en-US" sz="2400" b="0" dirty="0" smtClean="0"/>
              <a:t>EXTERNAL HARDWARE INTERRUPTS</a:t>
            </a:r>
            <a:endParaRPr lang="en-US" sz="2400" dirty="0"/>
          </a:p>
        </p:txBody>
      </p:sp>
      <p:sp>
        <p:nvSpPr>
          <p:cNvPr id="3" name="Content Placeholder 2"/>
          <p:cNvSpPr>
            <a:spLocks noGrp="1"/>
          </p:cNvSpPr>
          <p:nvPr>
            <p:ph idx="1"/>
          </p:nvPr>
        </p:nvSpPr>
        <p:spPr>
          <a:xfrm>
            <a:off x="457200" y="938710"/>
            <a:ext cx="8229600" cy="4204790"/>
          </a:xfrm>
        </p:spPr>
        <p:txBody>
          <a:bodyPr/>
          <a:lstStyle/>
          <a:p>
            <a:r>
              <a:rPr lang="en-US" sz="2000" dirty="0" smtClean="0"/>
              <a:t>The </a:t>
            </a:r>
            <a:r>
              <a:rPr lang="en-US" sz="2000" dirty="0"/>
              <a:t>external interrupts are the interrupts received from the (external) devices interfaced with the microcontroller</a:t>
            </a:r>
            <a:r>
              <a:rPr lang="en-US" sz="2000" dirty="0" smtClean="0"/>
              <a:t>.</a:t>
            </a:r>
          </a:p>
          <a:p>
            <a:r>
              <a:rPr lang="en-US" sz="2000" dirty="0" smtClean="0"/>
              <a:t> </a:t>
            </a:r>
            <a:r>
              <a:rPr lang="en-US" sz="2000" dirty="0"/>
              <a:t>They are received at </a:t>
            </a:r>
            <a:r>
              <a:rPr lang="en-US" sz="2000" dirty="0" err="1"/>
              <a:t>INTx</a:t>
            </a:r>
            <a:r>
              <a:rPr lang="en-US" sz="2000" dirty="0"/>
              <a:t> pins of the controller. </a:t>
            </a:r>
            <a:endParaRPr lang="en-US" sz="2000" dirty="0" smtClean="0"/>
          </a:p>
          <a:p>
            <a:pPr marL="257175" lvl="2" indent="-257175">
              <a:buClr>
                <a:schemeClr val="tx2"/>
              </a:buClr>
            </a:pPr>
            <a:r>
              <a:rPr lang="en-US" sz="1600" dirty="0" smtClean="0"/>
              <a:t> Can </a:t>
            </a:r>
            <a:r>
              <a:rPr lang="en-US" sz="1600" dirty="0"/>
              <a:t>be </a:t>
            </a:r>
            <a:r>
              <a:rPr lang="en-US" sz="1600" dirty="0">
                <a:solidFill>
                  <a:srgbClr val="C00000"/>
                </a:solidFill>
              </a:rPr>
              <a:t>level triggered or edge </a:t>
            </a:r>
            <a:r>
              <a:rPr lang="en-US" sz="1600" dirty="0" smtClean="0">
                <a:solidFill>
                  <a:srgbClr val="C00000"/>
                </a:solidFill>
              </a:rPr>
              <a:t>triggered </a:t>
            </a:r>
            <a:r>
              <a:rPr lang="en-US" sz="1600" dirty="0" smtClean="0"/>
              <a:t>(decided </a:t>
            </a:r>
            <a:r>
              <a:rPr lang="en-US" sz="1600" dirty="0"/>
              <a:t>by the TCON </a:t>
            </a:r>
            <a:r>
              <a:rPr lang="en-US" sz="1600" dirty="0" smtClean="0"/>
              <a:t>register)</a:t>
            </a:r>
            <a:endParaRPr lang="en-US" sz="1600" dirty="0"/>
          </a:p>
          <a:p>
            <a:r>
              <a:rPr lang="en-US" sz="2000" dirty="0" smtClean="0"/>
              <a:t>Setting </a:t>
            </a:r>
            <a:r>
              <a:rPr lang="en-US" sz="2000" dirty="0"/>
              <a:t>the IT0 and IT1 bits make the external interrupt 0 and 1 edge triggered respectively.  </a:t>
            </a:r>
            <a:r>
              <a:rPr lang="en-US" sz="2000" dirty="0" smtClean="0"/>
              <a:t>By </a:t>
            </a:r>
            <a:r>
              <a:rPr lang="en-US" sz="2000" dirty="0"/>
              <a:t>default these bits are cleared and so external interrupt is level triggered.</a:t>
            </a:r>
          </a:p>
          <a:p>
            <a:pPr lvl="1"/>
            <a:r>
              <a:rPr lang="en-US" sz="1700" dirty="0" smtClean="0"/>
              <a:t>In </a:t>
            </a:r>
            <a:r>
              <a:rPr lang="en-US" sz="1700" dirty="0"/>
              <a:t>level triggered, interrupt is </a:t>
            </a:r>
            <a:r>
              <a:rPr lang="en-US" sz="1700" dirty="0">
                <a:solidFill>
                  <a:srgbClr val="C00000"/>
                </a:solidFill>
              </a:rPr>
              <a:t>enabled for a low </a:t>
            </a:r>
            <a:r>
              <a:rPr lang="en-US" sz="1700" dirty="0"/>
              <a:t>at </a:t>
            </a:r>
            <a:r>
              <a:rPr lang="en-US" sz="1700" dirty="0" err="1"/>
              <a:t>INTx</a:t>
            </a:r>
            <a:r>
              <a:rPr lang="en-US" sz="1700" dirty="0"/>
              <a:t> </a:t>
            </a:r>
            <a:r>
              <a:rPr lang="en-US" sz="1700" dirty="0" smtClean="0"/>
              <a:t>pin</a:t>
            </a:r>
          </a:p>
          <a:p>
            <a:pPr lvl="1"/>
            <a:r>
              <a:rPr lang="en-US" sz="1700" dirty="0" smtClean="0"/>
              <a:t>In edge </a:t>
            </a:r>
            <a:r>
              <a:rPr lang="en-US" sz="1700" dirty="0"/>
              <a:t>triggering, interrupt is </a:t>
            </a:r>
            <a:r>
              <a:rPr lang="en-US" sz="1700" dirty="0">
                <a:solidFill>
                  <a:srgbClr val="C00000"/>
                </a:solidFill>
              </a:rPr>
              <a:t>enabled for a high to low transition</a:t>
            </a:r>
            <a:r>
              <a:rPr lang="en-US" sz="1700" dirty="0"/>
              <a:t> at </a:t>
            </a:r>
            <a:r>
              <a:rPr lang="en-US" sz="1700" dirty="0" err="1"/>
              <a:t>INTx</a:t>
            </a:r>
            <a:r>
              <a:rPr lang="en-US" sz="1700" dirty="0"/>
              <a:t> </a:t>
            </a:r>
            <a:r>
              <a:rPr lang="en-US" sz="1700" dirty="0" smtClean="0"/>
              <a:t>pin</a:t>
            </a:r>
          </a:p>
          <a:p>
            <a:endParaRPr lang="en-US" dirty="0" smtClean="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20</a:t>
            </a:fld>
            <a:endParaRPr lang="en-US" altLang="en-US">
              <a:solidFill>
                <a:srgbClr val="000000"/>
              </a:solidFill>
            </a:endParaRPr>
          </a:p>
        </p:txBody>
      </p:sp>
      <p:pic>
        <p:nvPicPr>
          <p:cNvPr id="7" name="Picture 6"/>
          <p:cNvPicPr>
            <a:picLocks noChangeAspect="1"/>
          </p:cNvPicPr>
          <p:nvPr/>
        </p:nvPicPr>
        <p:blipFill>
          <a:blip r:embed="rId2"/>
          <a:stretch>
            <a:fillRect/>
          </a:stretch>
        </p:blipFill>
        <p:spPr>
          <a:xfrm>
            <a:off x="3474188" y="4413451"/>
            <a:ext cx="1987468" cy="615749"/>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450314722"/>
              </p:ext>
            </p:extLst>
          </p:nvPr>
        </p:nvGraphicFramePr>
        <p:xfrm>
          <a:off x="1736651" y="4037861"/>
          <a:ext cx="6096000" cy="370840"/>
        </p:xfrm>
        <a:graphic>
          <a:graphicData uri="http://schemas.openxmlformats.org/drawingml/2006/table">
            <a:tbl>
              <a:tblPr firstRow="1" bandRow="1">
                <a:tableStyleId>{E4B8CE54-D7E4-4D6C-B30F-6A91B47CCFBE}</a:tableStyleId>
              </a:tblPr>
              <a:tblGrid>
                <a:gridCol w="762000"/>
                <a:gridCol w="762000"/>
                <a:gridCol w="762000"/>
                <a:gridCol w="762000"/>
                <a:gridCol w="762000"/>
                <a:gridCol w="762000"/>
                <a:gridCol w="762000"/>
                <a:gridCol w="762000"/>
              </a:tblGrid>
              <a:tr h="370840">
                <a:tc>
                  <a:txBody>
                    <a:bodyPr/>
                    <a:lstStyle/>
                    <a:p>
                      <a:pPr algn="ctr"/>
                      <a:r>
                        <a:rPr lang="en-US" dirty="0" smtClean="0"/>
                        <a:t>TF1</a:t>
                      </a:r>
                      <a:endParaRPr lang="en-US" dirty="0"/>
                    </a:p>
                  </a:txBody>
                  <a:tcPr/>
                </a:tc>
                <a:tc>
                  <a:txBody>
                    <a:bodyPr/>
                    <a:lstStyle/>
                    <a:p>
                      <a:pPr algn="ctr"/>
                      <a:r>
                        <a:rPr lang="en-US" dirty="0" smtClean="0"/>
                        <a:t>TR1</a:t>
                      </a:r>
                      <a:endParaRPr lang="en-US" dirty="0"/>
                    </a:p>
                  </a:txBody>
                  <a:tcPr/>
                </a:tc>
                <a:tc>
                  <a:txBody>
                    <a:bodyPr/>
                    <a:lstStyle/>
                    <a:p>
                      <a:pPr algn="ctr"/>
                      <a:r>
                        <a:rPr lang="en-US" dirty="0" smtClean="0"/>
                        <a:t>TF0</a:t>
                      </a:r>
                      <a:endParaRPr lang="en-US" dirty="0"/>
                    </a:p>
                  </a:txBody>
                  <a:tcPr/>
                </a:tc>
                <a:tc>
                  <a:txBody>
                    <a:bodyPr/>
                    <a:lstStyle/>
                    <a:p>
                      <a:pPr algn="ctr"/>
                      <a:r>
                        <a:rPr lang="en-US" dirty="0" smtClean="0"/>
                        <a:t>TR0</a:t>
                      </a:r>
                      <a:endParaRPr lang="en-US" dirty="0"/>
                    </a:p>
                  </a:txBody>
                  <a:tcPr/>
                </a:tc>
                <a:tc>
                  <a:txBody>
                    <a:bodyPr/>
                    <a:lstStyle/>
                    <a:p>
                      <a:pPr algn="ctr"/>
                      <a:r>
                        <a:rPr lang="en-US" dirty="0" smtClean="0"/>
                        <a:t>IE1</a:t>
                      </a:r>
                      <a:endParaRPr lang="en-US" dirty="0"/>
                    </a:p>
                  </a:txBody>
                  <a:tcPr/>
                </a:tc>
                <a:tc>
                  <a:txBody>
                    <a:bodyPr/>
                    <a:lstStyle/>
                    <a:p>
                      <a:pPr algn="ctr"/>
                      <a:r>
                        <a:rPr lang="en-US" dirty="0" smtClean="0"/>
                        <a:t>IT1</a:t>
                      </a:r>
                      <a:endParaRPr lang="en-US" dirty="0"/>
                    </a:p>
                  </a:txBody>
                  <a:tcPr/>
                </a:tc>
                <a:tc>
                  <a:txBody>
                    <a:bodyPr/>
                    <a:lstStyle/>
                    <a:p>
                      <a:pPr algn="ctr"/>
                      <a:r>
                        <a:rPr lang="en-US" dirty="0" smtClean="0"/>
                        <a:t>IE0</a:t>
                      </a:r>
                      <a:endParaRPr lang="en-US" dirty="0"/>
                    </a:p>
                  </a:txBody>
                  <a:tcPr/>
                </a:tc>
                <a:tc>
                  <a:txBody>
                    <a:bodyPr/>
                    <a:lstStyle/>
                    <a:p>
                      <a:pPr algn="ctr"/>
                      <a:r>
                        <a:rPr lang="en-US" dirty="0" smtClean="0"/>
                        <a:t>IT0</a:t>
                      </a:r>
                      <a:endParaRPr lang="en-US" dirty="0"/>
                    </a:p>
                  </a:txBody>
                  <a:tcPr/>
                </a:tc>
              </a:tr>
            </a:tbl>
          </a:graphicData>
        </a:graphic>
      </p:graphicFrame>
    </p:spTree>
    <p:extLst>
      <p:ext uri="{BB962C8B-B14F-4D97-AF65-F5344CB8AC3E}">
        <p14:creationId xmlns:p14="http://schemas.microsoft.com/office/powerpoint/2010/main" val="1522346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231169" y="570256"/>
            <a:ext cx="8229600" cy="4022292"/>
          </a:xfrm>
        </p:spPr>
        <p:txBody>
          <a:bodyPr/>
          <a:lstStyle/>
          <a:p>
            <a:pPr marL="0" indent="0">
              <a:buNone/>
            </a:pPr>
            <a:r>
              <a:rPr lang="en-US" sz="2000" dirty="0" smtClean="0"/>
              <a:t>Write </a:t>
            </a:r>
            <a:r>
              <a:rPr lang="en-US" sz="2000" dirty="0"/>
              <a:t>a routine for external interrupt. For EX0 (INT0), the interrupt number is 0 and for EX1 (INT1) interrupt number is 1</a:t>
            </a:r>
            <a:r>
              <a:rPr lang="en-US" sz="2000" dirty="0" smtClean="0"/>
              <a:t>.</a:t>
            </a:r>
          </a:p>
          <a:p>
            <a:pPr marL="0" indent="0">
              <a:buNone/>
            </a:pPr>
            <a:r>
              <a:rPr lang="en-US" sz="2000" dirty="0" smtClean="0"/>
              <a:t> </a:t>
            </a:r>
            <a:r>
              <a:rPr lang="en-US" sz="2000" dirty="0"/>
              <a:t>For using external interrupt INT0 we have to write routine as:</a:t>
            </a:r>
          </a:p>
          <a:p>
            <a:pPr marL="0" indent="0">
              <a:buNone/>
            </a:pPr>
            <a:r>
              <a:rPr lang="en-US" sz="2000" dirty="0" smtClean="0"/>
              <a:t>	void </a:t>
            </a:r>
            <a:r>
              <a:rPr lang="en-US" sz="2000" dirty="0" smtClean="0"/>
              <a:t>ISR_ex0 (</a:t>
            </a:r>
            <a:r>
              <a:rPr lang="en-US" sz="2000" dirty="0"/>
              <a:t>void) interrupt 0</a:t>
            </a:r>
          </a:p>
          <a:p>
            <a:pPr marL="0" indent="0">
              <a:buNone/>
            </a:pPr>
            <a:r>
              <a:rPr lang="en-US" sz="2000" dirty="0"/>
              <a:t>For using external interrupt INT1 we have to write routine as:</a:t>
            </a:r>
          </a:p>
          <a:p>
            <a:pPr marL="0" indent="0">
              <a:buNone/>
            </a:pPr>
            <a:r>
              <a:rPr lang="en-US" sz="2000" dirty="0" smtClean="0"/>
              <a:t>	void </a:t>
            </a:r>
            <a:r>
              <a:rPr lang="en-US" sz="2000" dirty="0" smtClean="0"/>
              <a:t>ISR_ex1 (</a:t>
            </a:r>
            <a:r>
              <a:rPr lang="en-US" sz="2000" dirty="0"/>
              <a:t>void) interrupt </a:t>
            </a:r>
            <a:r>
              <a:rPr lang="en-US" sz="2000" dirty="0" smtClean="0"/>
              <a:t>2</a:t>
            </a:r>
            <a:endParaRPr lang="en-US" sz="2000" dirty="0"/>
          </a:p>
        </p:txBody>
      </p:sp>
      <p:sp>
        <p:nvSpPr>
          <p:cNvPr id="7" name="Date Placeholder 6"/>
          <p:cNvSpPr>
            <a:spLocks noGrp="1"/>
          </p:cNvSpPr>
          <p:nvPr>
            <p:ph type="dt" sz="half" idx="10"/>
          </p:nvPr>
        </p:nvSpPr>
        <p:spPr/>
        <p:txBody>
          <a:bodyPr/>
          <a:lstStyle/>
          <a:p>
            <a:fld id="{DA925588-C2B4-48F8-A8D0-447DF7834110}" type="datetime1">
              <a:rPr lang="en-US" altLang="en-US" smtClean="0">
                <a:solidFill>
                  <a:srgbClr val="000000"/>
                </a:solidFill>
              </a:rPr>
              <a:pPr/>
              <a:t>10/11/2021</a:t>
            </a:fld>
            <a:endParaRPr lang="en-US" altLang="en-US">
              <a:solidFill>
                <a:srgbClr val="000000"/>
              </a:solidFill>
            </a:endParaRPr>
          </a:p>
        </p:txBody>
      </p:sp>
      <p:sp>
        <p:nvSpPr>
          <p:cNvPr id="8" name="Slide Number Placeholder 7"/>
          <p:cNvSpPr>
            <a:spLocks noGrp="1"/>
          </p:cNvSpPr>
          <p:nvPr>
            <p:ph type="sldNum" sz="quarter" idx="12"/>
          </p:nvPr>
        </p:nvSpPr>
        <p:spPr/>
        <p:txBody>
          <a:bodyPr/>
          <a:lstStyle/>
          <a:p>
            <a:fld id="{B73E6365-F70B-425B-BF72-7ED44B9A1C9A}" type="slidenum">
              <a:rPr lang="en-US" altLang="en-US" smtClean="0">
                <a:solidFill>
                  <a:srgbClr val="000000"/>
                </a:solidFill>
              </a:rPr>
              <a:pPr/>
              <a:t>21</a:t>
            </a:fld>
            <a:endParaRPr lang="en-US" altLang="en-US">
              <a:solidFill>
                <a:srgbClr val="000000"/>
              </a:solidFill>
            </a:endParaRPr>
          </a:p>
        </p:txBody>
      </p:sp>
    </p:spTree>
    <p:extLst>
      <p:ext uri="{BB962C8B-B14F-4D97-AF65-F5344CB8AC3E}">
        <p14:creationId xmlns:p14="http://schemas.microsoft.com/office/powerpoint/2010/main" val="4214879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6201" y="124989"/>
            <a:ext cx="7886700" cy="512964"/>
          </a:xfrm>
        </p:spPr>
        <p:txBody>
          <a:bodyPr/>
          <a:lstStyle/>
          <a:p>
            <a:r>
              <a:rPr lang="en-US" b="0" dirty="0" smtClean="0"/>
              <a:t>Steps </a:t>
            </a:r>
            <a:r>
              <a:rPr lang="en-US" b="0" dirty="0"/>
              <a:t>for using external interrupt</a:t>
            </a:r>
          </a:p>
        </p:txBody>
      </p:sp>
      <p:sp>
        <p:nvSpPr>
          <p:cNvPr id="11" name="Text Placeholder 10"/>
          <p:cNvSpPr>
            <a:spLocks noGrp="1"/>
          </p:cNvSpPr>
          <p:nvPr>
            <p:ph type="body" idx="1"/>
          </p:nvPr>
        </p:nvSpPr>
        <p:spPr>
          <a:xfrm>
            <a:off x="226201" y="682006"/>
            <a:ext cx="7301465" cy="877824"/>
          </a:xfrm>
        </p:spPr>
        <p:txBody>
          <a:bodyPr/>
          <a:lstStyle/>
          <a:p>
            <a:r>
              <a:rPr lang="en-US" sz="1600" b="0" dirty="0" smtClean="0"/>
              <a:t>1. Enable </a:t>
            </a:r>
            <a:r>
              <a:rPr lang="en-US" sz="1600" b="0" dirty="0"/>
              <a:t>external interrupt by configuring IE register.</a:t>
            </a:r>
          </a:p>
          <a:p>
            <a:r>
              <a:rPr lang="en-US" sz="1600" b="0" dirty="0"/>
              <a:t>2. Write routine for external interrupt. The interrupt number is 0 for EX0 and 2 for EX1 respectively</a:t>
            </a:r>
            <a:r>
              <a:rPr lang="en-US" sz="1600" b="0" dirty="0" smtClean="0"/>
              <a:t>.</a:t>
            </a:r>
            <a:endParaRPr lang="en-US" dirty="0"/>
          </a:p>
        </p:txBody>
      </p:sp>
      <p:sp>
        <p:nvSpPr>
          <p:cNvPr id="8" name="Content Placeholder 7"/>
          <p:cNvSpPr>
            <a:spLocks noGrp="1"/>
          </p:cNvSpPr>
          <p:nvPr>
            <p:ph sz="half" idx="2"/>
          </p:nvPr>
        </p:nvSpPr>
        <p:spPr>
          <a:xfrm>
            <a:off x="656431" y="1611359"/>
            <a:ext cx="3868737" cy="2763441"/>
          </a:xfrm>
        </p:spPr>
        <p:txBody>
          <a:bodyPr/>
          <a:lstStyle/>
          <a:p>
            <a:pPr marL="0" indent="0">
              <a:spcBef>
                <a:spcPts val="0"/>
              </a:spcBef>
              <a:buNone/>
            </a:pPr>
            <a:r>
              <a:rPr lang="en-US" sz="1800" dirty="0"/>
              <a:t> //Level trigger external interrupt</a:t>
            </a:r>
          </a:p>
          <a:p>
            <a:pPr marL="0" indent="0">
              <a:spcBef>
                <a:spcPts val="0"/>
              </a:spcBef>
              <a:buNone/>
            </a:pPr>
            <a:r>
              <a:rPr lang="en-US" sz="1800" dirty="0"/>
              <a:t>void main()</a:t>
            </a:r>
          </a:p>
          <a:p>
            <a:pPr marL="0" indent="0">
              <a:spcBef>
                <a:spcPts val="0"/>
              </a:spcBef>
              <a:buNone/>
            </a:pPr>
            <a:r>
              <a:rPr lang="en-US" sz="1800" dirty="0"/>
              <a:t>{</a:t>
            </a:r>
          </a:p>
          <a:p>
            <a:pPr marL="0" indent="0">
              <a:spcBef>
                <a:spcPts val="0"/>
              </a:spcBef>
              <a:buNone/>
            </a:pPr>
            <a:r>
              <a:rPr lang="en-US" sz="1800" dirty="0"/>
              <a:t>	</a:t>
            </a:r>
            <a:r>
              <a:rPr lang="en-US" sz="1800" dirty="0">
                <a:solidFill>
                  <a:srgbClr val="C00000"/>
                </a:solidFill>
              </a:rPr>
              <a:t>IE = 0x81</a:t>
            </a:r>
            <a:r>
              <a:rPr lang="en-US" sz="1800" dirty="0"/>
              <a:t>;</a:t>
            </a:r>
          </a:p>
          <a:p>
            <a:pPr marL="0" indent="0">
              <a:spcBef>
                <a:spcPts val="0"/>
              </a:spcBef>
              <a:buNone/>
            </a:pPr>
            <a:r>
              <a:rPr lang="en-US" sz="1800" dirty="0"/>
              <a:t>	while(1);</a:t>
            </a:r>
          </a:p>
          <a:p>
            <a:pPr marL="0" indent="0">
              <a:spcBef>
                <a:spcPts val="0"/>
              </a:spcBef>
              <a:buNone/>
            </a:pPr>
            <a:r>
              <a:rPr lang="en-US" sz="1800" dirty="0"/>
              <a:t>}</a:t>
            </a:r>
          </a:p>
          <a:p>
            <a:pPr marL="0" indent="0">
              <a:spcBef>
                <a:spcPts val="0"/>
              </a:spcBef>
              <a:buNone/>
            </a:pPr>
            <a:r>
              <a:rPr lang="en-US" sz="1800" dirty="0"/>
              <a:t>void ISR_ex0(void) interrupt 0</a:t>
            </a:r>
          </a:p>
          <a:p>
            <a:pPr marL="0" indent="0">
              <a:spcBef>
                <a:spcPts val="0"/>
              </a:spcBef>
              <a:buNone/>
            </a:pPr>
            <a:r>
              <a:rPr lang="en-US" sz="1800" dirty="0"/>
              <a:t>{</a:t>
            </a:r>
          </a:p>
          <a:p>
            <a:pPr marL="0" indent="0">
              <a:spcBef>
                <a:spcPts val="0"/>
              </a:spcBef>
              <a:buNone/>
            </a:pPr>
            <a:r>
              <a:rPr lang="en-US" sz="1800" dirty="0"/>
              <a:t>	&lt;body of interrupt&gt;</a:t>
            </a:r>
          </a:p>
          <a:p>
            <a:pPr marL="0" indent="0">
              <a:spcBef>
                <a:spcPts val="0"/>
              </a:spcBef>
              <a:buNone/>
            </a:pPr>
            <a:r>
              <a:rPr lang="en-US" sz="1800" dirty="0"/>
              <a:t>}</a:t>
            </a:r>
            <a:endParaRPr lang="en-US" dirty="0"/>
          </a:p>
        </p:txBody>
      </p:sp>
      <p:sp>
        <p:nvSpPr>
          <p:cNvPr id="13" name="Content Placeholder 12"/>
          <p:cNvSpPr>
            <a:spLocks noGrp="1"/>
          </p:cNvSpPr>
          <p:nvPr>
            <p:ph sz="quarter" idx="4"/>
          </p:nvPr>
        </p:nvSpPr>
        <p:spPr>
          <a:xfrm>
            <a:off x="4525168" y="1662888"/>
            <a:ext cx="3887788" cy="3259986"/>
          </a:xfrm>
        </p:spPr>
        <p:txBody>
          <a:bodyPr/>
          <a:lstStyle/>
          <a:p>
            <a:pPr marL="0" indent="0">
              <a:spcBef>
                <a:spcPts val="0"/>
              </a:spcBef>
              <a:buNone/>
            </a:pPr>
            <a:r>
              <a:rPr lang="en-US" dirty="0"/>
              <a:t>/</a:t>
            </a:r>
            <a:r>
              <a:rPr lang="en-US" sz="1800" dirty="0"/>
              <a:t>/Edge trigger external interrupt</a:t>
            </a:r>
          </a:p>
          <a:p>
            <a:pPr marL="0" indent="0">
              <a:spcBef>
                <a:spcPts val="0"/>
              </a:spcBef>
              <a:buNone/>
            </a:pPr>
            <a:r>
              <a:rPr lang="en-US" sz="1800" dirty="0"/>
              <a:t>void main()</a:t>
            </a:r>
          </a:p>
          <a:p>
            <a:pPr marL="0" indent="0">
              <a:spcBef>
                <a:spcPts val="0"/>
              </a:spcBef>
              <a:buNone/>
            </a:pPr>
            <a:r>
              <a:rPr lang="en-US" sz="1800" dirty="0"/>
              <a:t>{</a:t>
            </a:r>
          </a:p>
          <a:p>
            <a:pPr marL="0" indent="0">
              <a:spcBef>
                <a:spcPts val="0"/>
              </a:spcBef>
              <a:buNone/>
            </a:pPr>
            <a:r>
              <a:rPr lang="en-US" sz="1800" dirty="0"/>
              <a:t>	</a:t>
            </a:r>
            <a:r>
              <a:rPr lang="en-US" sz="1800" dirty="0">
                <a:solidFill>
                  <a:srgbClr val="C00000"/>
                </a:solidFill>
              </a:rPr>
              <a:t>IE = 0x84;</a:t>
            </a:r>
          </a:p>
          <a:p>
            <a:pPr marL="0" indent="0">
              <a:spcBef>
                <a:spcPts val="0"/>
              </a:spcBef>
              <a:buNone/>
            </a:pPr>
            <a:r>
              <a:rPr lang="en-US" sz="1800" dirty="0"/>
              <a:t>	IT1 = 1;</a:t>
            </a:r>
          </a:p>
          <a:p>
            <a:pPr marL="0" indent="0">
              <a:spcBef>
                <a:spcPts val="0"/>
              </a:spcBef>
              <a:buNone/>
            </a:pPr>
            <a:r>
              <a:rPr lang="en-US" sz="1800" dirty="0"/>
              <a:t>	while(1);</a:t>
            </a:r>
          </a:p>
          <a:p>
            <a:pPr marL="0" indent="0">
              <a:spcBef>
                <a:spcPts val="0"/>
              </a:spcBef>
              <a:buNone/>
            </a:pPr>
            <a:r>
              <a:rPr lang="en-US" sz="1800" dirty="0"/>
              <a:t>}</a:t>
            </a:r>
          </a:p>
          <a:p>
            <a:pPr marL="0" indent="0">
              <a:spcBef>
                <a:spcPts val="0"/>
              </a:spcBef>
              <a:buNone/>
            </a:pPr>
            <a:r>
              <a:rPr lang="en-US" sz="1800" dirty="0"/>
              <a:t>void ISR_ex1(void) interrupt 2</a:t>
            </a:r>
          </a:p>
          <a:p>
            <a:pPr marL="0" indent="0">
              <a:spcBef>
                <a:spcPts val="0"/>
              </a:spcBef>
              <a:buNone/>
            </a:pPr>
            <a:r>
              <a:rPr lang="en-US" sz="1800" dirty="0"/>
              <a:t>{</a:t>
            </a:r>
          </a:p>
          <a:p>
            <a:pPr marL="0" indent="0">
              <a:spcBef>
                <a:spcPts val="0"/>
              </a:spcBef>
              <a:buNone/>
            </a:pPr>
            <a:r>
              <a:rPr lang="en-US" sz="1800" dirty="0"/>
              <a:t>	&lt;body of interrupt&gt;</a:t>
            </a:r>
          </a:p>
          <a:p>
            <a:pPr marL="0" indent="0">
              <a:spcBef>
                <a:spcPts val="0"/>
              </a:spcBef>
              <a:buNone/>
            </a:pPr>
            <a:r>
              <a:rPr lang="en-US" sz="1800" dirty="0"/>
              <a:t>}</a:t>
            </a:r>
          </a:p>
        </p:txBody>
      </p:sp>
      <p:sp>
        <p:nvSpPr>
          <p:cNvPr id="5" name="Date Placeholder 4"/>
          <p:cNvSpPr>
            <a:spLocks noGrp="1"/>
          </p:cNvSpPr>
          <p:nvPr>
            <p:ph type="dt" sz="half" idx="10"/>
          </p:nvPr>
        </p:nvSpPr>
        <p:spPr/>
        <p:txBody>
          <a:bodyPr/>
          <a:lstStyle/>
          <a:p>
            <a:fld id="{01ADCC5A-D971-49E6-8D7E-10A8057E7118}" type="datetime1">
              <a:rPr lang="en-US" altLang="en-US" smtClean="0">
                <a:solidFill>
                  <a:srgbClr val="000000"/>
                </a:solidFill>
              </a:rPr>
              <a:pPr/>
              <a:t>10/11/2021</a:t>
            </a:fld>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2E8481CB-7BEA-4059-8E1D-806912871158}" type="slidenum">
              <a:rPr lang="en-US" altLang="en-US" smtClean="0">
                <a:solidFill>
                  <a:srgbClr val="000000"/>
                </a:solidFill>
              </a:rPr>
              <a:pPr/>
              <a:t>22</a:t>
            </a:fld>
            <a:endParaRPr lang="en-US" altLang="en-US">
              <a:solidFill>
                <a:srgbClr val="000000"/>
              </a:solidFill>
            </a:endParaRPr>
          </a:p>
        </p:txBody>
      </p:sp>
    </p:spTree>
    <p:extLst>
      <p:ext uri="{BB962C8B-B14F-4D97-AF65-F5344CB8AC3E}">
        <p14:creationId xmlns:p14="http://schemas.microsoft.com/office/powerpoint/2010/main" val="736808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709705"/>
          </a:xfrm>
        </p:spPr>
        <p:txBody>
          <a:bodyPr/>
          <a:lstStyle/>
          <a:p>
            <a:r>
              <a:rPr lang="en-US" b="0" dirty="0" smtClean="0"/>
              <a:t>Example</a:t>
            </a:r>
            <a:endParaRPr lang="en-US" b="0" dirty="0"/>
          </a:p>
        </p:txBody>
      </p:sp>
      <p:sp>
        <p:nvSpPr>
          <p:cNvPr id="3" name="Content Placeholder 2"/>
          <p:cNvSpPr>
            <a:spLocks noGrp="1"/>
          </p:cNvSpPr>
          <p:nvPr>
            <p:ph idx="1"/>
          </p:nvPr>
        </p:nvSpPr>
        <p:spPr>
          <a:xfrm>
            <a:off x="457200" y="950400"/>
            <a:ext cx="8229600" cy="3735900"/>
          </a:xfrm>
        </p:spPr>
        <p:txBody>
          <a:bodyPr/>
          <a:lstStyle/>
          <a:p>
            <a:pPr marL="0" indent="0">
              <a:buNone/>
            </a:pPr>
            <a:r>
              <a:rPr lang="en-US" sz="2000" dirty="0" smtClean="0"/>
              <a:t>Write a program to use external </a:t>
            </a:r>
            <a:r>
              <a:rPr lang="en-US" sz="2000" dirty="0"/>
              <a:t>interrupt INT0 of 8051 microcontroller. </a:t>
            </a:r>
            <a:endParaRPr lang="en-US" sz="2000" dirty="0" smtClean="0"/>
          </a:p>
          <a:p>
            <a:r>
              <a:rPr lang="en-US" sz="2000" dirty="0" smtClean="0"/>
              <a:t>Port </a:t>
            </a:r>
            <a:r>
              <a:rPr lang="en-US" sz="2000" dirty="0"/>
              <a:t>2 is used to monitor the output. </a:t>
            </a:r>
            <a:endParaRPr lang="en-US" sz="2000" dirty="0" smtClean="0"/>
          </a:p>
          <a:p>
            <a:r>
              <a:rPr lang="en-US" sz="2000" dirty="0" smtClean="0"/>
              <a:t>In </a:t>
            </a:r>
            <a:r>
              <a:rPr lang="en-US" sz="2000" dirty="0"/>
              <a:t>the beginning, alternate values are passed to P2 LEDs</a:t>
            </a:r>
            <a:r>
              <a:rPr lang="en-US" sz="2000" dirty="0" smtClean="0"/>
              <a:t>.</a:t>
            </a:r>
          </a:p>
          <a:p>
            <a:r>
              <a:rPr lang="en-US" sz="2000" dirty="0" smtClean="0"/>
              <a:t> </a:t>
            </a:r>
            <a:r>
              <a:rPr lang="en-US" sz="2000" dirty="0"/>
              <a:t>When the external interrupt is given through a push-button, the Interrupt service routine will start to execute and LEDs output will get toggle for 1 sec. </a:t>
            </a:r>
            <a:endParaRPr lang="en-US" sz="2000" dirty="0" smtClean="0"/>
          </a:p>
          <a:p>
            <a:r>
              <a:rPr lang="en-US" sz="2000" dirty="0" smtClean="0"/>
              <a:t>This </a:t>
            </a:r>
            <a:r>
              <a:rPr lang="en-US" sz="2000" dirty="0"/>
              <a:t>1-sec delay is given through timer 0 when it is in mode 1.</a:t>
            </a:r>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23</a:t>
            </a:fld>
            <a:endParaRPr lang="en-US" altLang="en-US">
              <a:solidFill>
                <a:srgbClr val="000000"/>
              </a:solidFill>
            </a:endParaRPr>
          </a:p>
        </p:txBody>
      </p:sp>
    </p:spTree>
    <p:extLst>
      <p:ext uri="{BB962C8B-B14F-4D97-AF65-F5344CB8AC3E}">
        <p14:creationId xmlns:p14="http://schemas.microsoft.com/office/powerpoint/2010/main" val="877233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272265" y="662724"/>
            <a:ext cx="2481209" cy="3308747"/>
          </a:xfrm>
        </p:spPr>
        <p:txBody>
          <a:bodyPr/>
          <a:lstStyle/>
          <a:p>
            <a:pPr marL="0" indent="0">
              <a:buNone/>
            </a:pPr>
            <a:r>
              <a:rPr lang="en-US" sz="1800" dirty="0"/>
              <a:t>#include&lt;reg51.h&gt; </a:t>
            </a:r>
            <a:endParaRPr lang="en-US" sz="1800" dirty="0" smtClean="0"/>
          </a:p>
          <a:p>
            <a:pPr marL="0" indent="0">
              <a:buNone/>
            </a:pPr>
            <a:r>
              <a:rPr lang="en-US" sz="1800" dirty="0" err="1" smtClean="0"/>
              <a:t>sbit</a:t>
            </a:r>
            <a:r>
              <a:rPr lang="en-US" sz="1800" dirty="0" smtClean="0"/>
              <a:t> </a:t>
            </a:r>
            <a:r>
              <a:rPr lang="en-US" sz="1800" dirty="0"/>
              <a:t>led1= P2^0; </a:t>
            </a:r>
            <a:endParaRPr lang="en-US" sz="1800" dirty="0" smtClean="0"/>
          </a:p>
          <a:p>
            <a:pPr marL="0" indent="0">
              <a:buNone/>
            </a:pPr>
            <a:r>
              <a:rPr lang="en-US" sz="1800" dirty="0" err="1" smtClean="0"/>
              <a:t>sbit</a:t>
            </a:r>
            <a:r>
              <a:rPr lang="en-US" sz="1800" dirty="0" smtClean="0"/>
              <a:t> </a:t>
            </a:r>
            <a:r>
              <a:rPr lang="en-US" sz="1800" dirty="0"/>
              <a:t>led2= P2^1; </a:t>
            </a:r>
            <a:endParaRPr lang="en-US" sz="1800" dirty="0" smtClean="0"/>
          </a:p>
          <a:p>
            <a:pPr marL="0" indent="0">
              <a:buNone/>
            </a:pPr>
            <a:r>
              <a:rPr lang="en-US" sz="1800" dirty="0" err="1" smtClean="0"/>
              <a:t>sbit</a:t>
            </a:r>
            <a:r>
              <a:rPr lang="en-US" sz="1800" dirty="0" smtClean="0"/>
              <a:t> </a:t>
            </a:r>
            <a:r>
              <a:rPr lang="en-US" sz="1800" dirty="0"/>
              <a:t>led3= P2^2; </a:t>
            </a:r>
            <a:endParaRPr lang="en-US" sz="1800" dirty="0" smtClean="0"/>
          </a:p>
          <a:p>
            <a:pPr marL="0" indent="0">
              <a:buNone/>
            </a:pPr>
            <a:r>
              <a:rPr lang="en-US" sz="1800" dirty="0" err="1" smtClean="0"/>
              <a:t>sbit</a:t>
            </a:r>
            <a:r>
              <a:rPr lang="en-US" sz="1800" dirty="0" smtClean="0"/>
              <a:t> </a:t>
            </a:r>
            <a:r>
              <a:rPr lang="en-US" sz="1800" dirty="0"/>
              <a:t>led4= P2^3; </a:t>
            </a:r>
            <a:endParaRPr lang="en-US" sz="1800" dirty="0" smtClean="0"/>
          </a:p>
          <a:p>
            <a:pPr marL="0" indent="0">
              <a:buNone/>
            </a:pPr>
            <a:r>
              <a:rPr lang="en-US" sz="1800" dirty="0" smtClean="0"/>
              <a:t>void </a:t>
            </a:r>
            <a:r>
              <a:rPr lang="en-US" sz="1800" dirty="0"/>
              <a:t>ISR_ex0(void); </a:t>
            </a:r>
            <a:endParaRPr lang="en-US" sz="1800" dirty="0" smtClean="0"/>
          </a:p>
          <a:p>
            <a:pPr marL="0" indent="0">
              <a:buNone/>
            </a:pPr>
            <a:r>
              <a:rPr lang="en-US" sz="1800" dirty="0" smtClean="0"/>
              <a:t>void </a:t>
            </a:r>
            <a:r>
              <a:rPr lang="en-US" sz="1800" dirty="0"/>
              <a:t>Delay(); </a:t>
            </a:r>
            <a:endParaRPr lang="en-US" sz="1800" dirty="0" smtClean="0"/>
          </a:p>
        </p:txBody>
      </p:sp>
      <p:sp>
        <p:nvSpPr>
          <p:cNvPr id="11" name="Content Placeholder 10"/>
          <p:cNvSpPr>
            <a:spLocks noGrp="1"/>
          </p:cNvSpPr>
          <p:nvPr>
            <p:ph sz="half" idx="2"/>
          </p:nvPr>
        </p:nvSpPr>
        <p:spPr>
          <a:xfrm>
            <a:off x="3281735" y="66822"/>
            <a:ext cx="5276638" cy="4196953"/>
          </a:xfrm>
        </p:spPr>
        <p:txBody>
          <a:bodyPr/>
          <a:lstStyle/>
          <a:p>
            <a:pPr marL="0" indent="0">
              <a:buNone/>
            </a:pPr>
            <a:r>
              <a:rPr lang="en-US" sz="1800" dirty="0"/>
              <a:t>void main() </a:t>
            </a:r>
            <a:endParaRPr lang="en-US" sz="1800" dirty="0" smtClean="0"/>
          </a:p>
          <a:p>
            <a:pPr marL="0" indent="0">
              <a:buNone/>
            </a:pPr>
            <a:r>
              <a:rPr lang="en-US" sz="1800" dirty="0" smtClean="0"/>
              <a:t>{ </a:t>
            </a:r>
          </a:p>
          <a:p>
            <a:pPr marL="0" indent="0">
              <a:buNone/>
            </a:pPr>
            <a:r>
              <a:rPr lang="en-US" sz="1800" dirty="0" smtClean="0"/>
              <a:t>P0 </a:t>
            </a:r>
            <a:r>
              <a:rPr lang="en-US" sz="1800" dirty="0"/>
              <a:t>= 0x00; // Make all pins zero </a:t>
            </a:r>
            <a:endParaRPr lang="en-US" sz="1800" dirty="0" smtClean="0"/>
          </a:p>
          <a:p>
            <a:pPr marL="0" indent="0">
              <a:buNone/>
            </a:pPr>
            <a:r>
              <a:rPr lang="en-US" sz="1800" dirty="0" smtClean="0"/>
              <a:t>P1 </a:t>
            </a:r>
            <a:r>
              <a:rPr lang="en-US" sz="1800" dirty="0"/>
              <a:t>= 0x00; // Make all pins zero </a:t>
            </a:r>
            <a:endParaRPr lang="en-US" sz="1800" dirty="0" smtClean="0"/>
          </a:p>
          <a:p>
            <a:pPr marL="0" indent="0">
              <a:buNone/>
            </a:pPr>
            <a:r>
              <a:rPr lang="en-US" sz="1800" dirty="0" smtClean="0"/>
              <a:t>P2 </a:t>
            </a:r>
            <a:r>
              <a:rPr lang="en-US" sz="1800" dirty="0"/>
              <a:t>= 0x00; // Make all pins zero </a:t>
            </a:r>
            <a:endParaRPr lang="en-US" sz="1800" dirty="0" smtClean="0"/>
          </a:p>
          <a:p>
            <a:pPr marL="0" indent="0">
              <a:buNone/>
            </a:pPr>
            <a:r>
              <a:rPr lang="en-US" sz="1800" dirty="0" smtClean="0"/>
              <a:t>P3 </a:t>
            </a:r>
            <a:r>
              <a:rPr lang="en-US" sz="1800" dirty="0"/>
              <a:t>= 0x04; // making Port3 pin 2 high </a:t>
            </a:r>
            <a:endParaRPr lang="en-US" sz="1800" dirty="0" smtClean="0"/>
          </a:p>
          <a:p>
            <a:pPr marL="0" indent="0">
              <a:buNone/>
            </a:pPr>
            <a:r>
              <a:rPr lang="en-US" sz="1800" dirty="0" smtClean="0"/>
              <a:t>IE=0x81</a:t>
            </a:r>
            <a:r>
              <a:rPr lang="en-US" sz="1800" dirty="0"/>
              <a:t>; // Enable INT0 IT0=1; </a:t>
            </a:r>
            <a:endParaRPr lang="en-US" sz="1800" dirty="0" smtClean="0"/>
          </a:p>
          <a:p>
            <a:pPr marL="0" indent="0">
              <a:buNone/>
            </a:pPr>
            <a:r>
              <a:rPr lang="en-US" sz="1800" dirty="0"/>
              <a:t>	</a:t>
            </a:r>
            <a:r>
              <a:rPr lang="en-US" sz="1800" dirty="0" smtClean="0"/>
              <a:t> // </a:t>
            </a:r>
            <a:r>
              <a:rPr lang="en-US" sz="1800" dirty="0"/>
              <a:t>Set Falling Edge Trigger for </a:t>
            </a:r>
            <a:r>
              <a:rPr lang="en-US" sz="1800" dirty="0" smtClean="0"/>
              <a:t>INT0</a:t>
            </a:r>
          </a:p>
          <a:p>
            <a:pPr marL="0" indent="0">
              <a:buNone/>
            </a:pPr>
            <a:r>
              <a:rPr lang="en-US" sz="1800" dirty="0" smtClean="0"/>
              <a:t> </a:t>
            </a:r>
            <a:r>
              <a:rPr lang="en-US" sz="1800" dirty="0"/>
              <a:t>while(1) </a:t>
            </a:r>
            <a:endParaRPr lang="en-US" sz="1800" dirty="0" smtClean="0"/>
          </a:p>
          <a:p>
            <a:pPr marL="0" indent="0">
              <a:buNone/>
            </a:pPr>
            <a:r>
              <a:rPr lang="en-US" sz="1800" dirty="0" smtClean="0"/>
              <a:t>{ </a:t>
            </a:r>
            <a:r>
              <a:rPr lang="en-US" sz="1800" dirty="0"/>
              <a:t>led1= 1</a:t>
            </a:r>
            <a:r>
              <a:rPr lang="en-US" sz="1800" dirty="0" smtClean="0"/>
              <a:t>;</a:t>
            </a:r>
          </a:p>
          <a:p>
            <a:pPr marL="0" indent="0">
              <a:buNone/>
            </a:pPr>
            <a:r>
              <a:rPr lang="en-US" sz="1800" dirty="0" smtClean="0"/>
              <a:t> </a:t>
            </a:r>
            <a:r>
              <a:rPr lang="en-US" sz="1800" dirty="0"/>
              <a:t>led2= 0; </a:t>
            </a:r>
            <a:endParaRPr lang="en-US" sz="1800" dirty="0" smtClean="0"/>
          </a:p>
          <a:p>
            <a:pPr marL="0" indent="0">
              <a:buNone/>
            </a:pPr>
            <a:r>
              <a:rPr lang="en-US" sz="1800" dirty="0" smtClean="0"/>
              <a:t> led3</a:t>
            </a:r>
            <a:r>
              <a:rPr lang="en-US" sz="1800" dirty="0"/>
              <a:t>= 1; </a:t>
            </a:r>
            <a:endParaRPr lang="en-US" sz="1800" dirty="0" smtClean="0"/>
          </a:p>
          <a:p>
            <a:pPr marL="0" indent="0">
              <a:buNone/>
            </a:pPr>
            <a:r>
              <a:rPr lang="en-US" sz="1800" dirty="0" smtClean="0"/>
              <a:t> led4</a:t>
            </a:r>
            <a:r>
              <a:rPr lang="en-US" sz="1800" dirty="0"/>
              <a:t>= 0; } }</a:t>
            </a:r>
          </a:p>
          <a:p>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24</a:t>
            </a:fld>
            <a:endParaRPr lang="en-US" altLang="en-US">
              <a:solidFill>
                <a:srgbClr val="000000"/>
              </a:solidFill>
            </a:endParaRPr>
          </a:p>
        </p:txBody>
      </p:sp>
    </p:spTree>
    <p:extLst>
      <p:ext uri="{BB962C8B-B14F-4D97-AF65-F5344CB8AC3E}">
        <p14:creationId xmlns:p14="http://schemas.microsoft.com/office/powerpoint/2010/main" val="4120689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38701" y="341014"/>
            <a:ext cx="4104525" cy="3436665"/>
          </a:xfrm>
        </p:spPr>
        <p:txBody>
          <a:bodyPr/>
          <a:lstStyle/>
          <a:p>
            <a:pPr marL="0" indent="0">
              <a:buNone/>
            </a:pPr>
            <a:r>
              <a:rPr lang="en-US" sz="1800" dirty="0"/>
              <a:t>// Interrupt service routine function </a:t>
            </a:r>
            <a:endParaRPr lang="en-US" sz="1800" dirty="0" smtClean="0"/>
          </a:p>
          <a:p>
            <a:pPr marL="0" indent="0">
              <a:buNone/>
            </a:pPr>
            <a:r>
              <a:rPr lang="en-US" sz="1800" dirty="0" smtClean="0"/>
              <a:t>void </a:t>
            </a:r>
            <a:r>
              <a:rPr lang="en-US" sz="1800" dirty="0"/>
              <a:t>ISR_ex0(void) interrupt 0 </a:t>
            </a:r>
            <a:endParaRPr lang="en-US" sz="1800" dirty="0" smtClean="0"/>
          </a:p>
          <a:p>
            <a:pPr marL="0" indent="0">
              <a:buNone/>
            </a:pPr>
            <a:r>
              <a:rPr lang="en-US" sz="1800" dirty="0"/>
              <a:t> </a:t>
            </a:r>
            <a:r>
              <a:rPr lang="en-US" sz="1800" dirty="0" smtClean="0"/>
              <a:t>    // </a:t>
            </a:r>
            <a:r>
              <a:rPr lang="en-US" sz="1800" dirty="0"/>
              <a:t>ISR for external interrupt INT0 </a:t>
            </a:r>
            <a:endParaRPr lang="en-US" sz="1800" dirty="0" smtClean="0"/>
          </a:p>
          <a:p>
            <a:pPr marL="0" indent="0">
              <a:buNone/>
            </a:pPr>
            <a:r>
              <a:rPr lang="en-US" sz="1800" dirty="0" smtClean="0"/>
              <a:t>{ </a:t>
            </a:r>
            <a:r>
              <a:rPr lang="en-US" sz="1800" dirty="0"/>
              <a:t>led1=~led1</a:t>
            </a:r>
            <a:r>
              <a:rPr lang="en-US" sz="1800" dirty="0" smtClean="0"/>
              <a:t>;</a:t>
            </a:r>
          </a:p>
          <a:p>
            <a:pPr marL="0" indent="0">
              <a:buNone/>
            </a:pPr>
            <a:r>
              <a:rPr lang="en-US" sz="1800" dirty="0" smtClean="0"/>
              <a:t> </a:t>
            </a:r>
            <a:r>
              <a:rPr lang="en-US" sz="1800" dirty="0"/>
              <a:t>led2=~led2</a:t>
            </a:r>
            <a:r>
              <a:rPr lang="en-US" sz="1800" dirty="0" smtClean="0"/>
              <a:t>;</a:t>
            </a:r>
          </a:p>
          <a:p>
            <a:pPr marL="0" indent="0">
              <a:buNone/>
            </a:pPr>
            <a:r>
              <a:rPr lang="en-US" sz="1800" dirty="0" smtClean="0"/>
              <a:t> </a:t>
            </a:r>
            <a:r>
              <a:rPr lang="en-US" sz="1800" dirty="0"/>
              <a:t>led3=~led3; </a:t>
            </a:r>
            <a:endParaRPr lang="en-US" sz="1800" dirty="0" smtClean="0"/>
          </a:p>
          <a:p>
            <a:pPr marL="0" indent="0">
              <a:buNone/>
            </a:pPr>
            <a:r>
              <a:rPr lang="en-US" sz="1800" dirty="0" smtClean="0"/>
              <a:t>led4</a:t>
            </a:r>
            <a:r>
              <a:rPr lang="en-US" sz="1800" dirty="0"/>
              <a:t>=~led4</a:t>
            </a:r>
            <a:r>
              <a:rPr lang="en-US" sz="1800" dirty="0" smtClean="0"/>
              <a:t>;</a:t>
            </a:r>
          </a:p>
          <a:p>
            <a:pPr marL="0" indent="0">
              <a:buNone/>
            </a:pPr>
            <a:r>
              <a:rPr lang="en-US" sz="1800" dirty="0" smtClean="0"/>
              <a:t> </a:t>
            </a:r>
            <a:r>
              <a:rPr lang="en-US" sz="1800" dirty="0"/>
              <a:t>Delay(); </a:t>
            </a:r>
            <a:endParaRPr lang="en-US" sz="1800" dirty="0" smtClean="0"/>
          </a:p>
          <a:p>
            <a:pPr marL="0" indent="0">
              <a:buNone/>
            </a:pPr>
            <a:r>
              <a:rPr lang="en-US" sz="1800" dirty="0" smtClean="0"/>
              <a:t>}</a:t>
            </a:r>
            <a:endParaRPr lang="en-US" sz="1800" dirty="0"/>
          </a:p>
        </p:txBody>
      </p:sp>
      <p:sp>
        <p:nvSpPr>
          <p:cNvPr id="8" name="Content Placeholder 7"/>
          <p:cNvSpPr>
            <a:spLocks noGrp="1"/>
          </p:cNvSpPr>
          <p:nvPr>
            <p:ph sz="half" idx="2"/>
          </p:nvPr>
        </p:nvSpPr>
        <p:spPr>
          <a:xfrm>
            <a:off x="3712395" y="341014"/>
            <a:ext cx="5681610" cy="4345286"/>
          </a:xfrm>
        </p:spPr>
        <p:txBody>
          <a:bodyPr/>
          <a:lstStyle/>
          <a:p>
            <a:pPr marL="0" indent="0">
              <a:buNone/>
            </a:pPr>
            <a:r>
              <a:rPr lang="en-US" sz="1800" dirty="0"/>
              <a:t>// Initialize delay with timer0 </a:t>
            </a:r>
            <a:endParaRPr lang="en-US" sz="1800" dirty="0" smtClean="0"/>
          </a:p>
          <a:p>
            <a:pPr marL="0" indent="0">
              <a:buNone/>
            </a:pPr>
            <a:r>
              <a:rPr lang="en-US" sz="1800" dirty="0" smtClean="0"/>
              <a:t>   void </a:t>
            </a:r>
            <a:r>
              <a:rPr lang="en-US" sz="1800" dirty="0"/>
              <a:t>Delay</a:t>
            </a:r>
            <a:r>
              <a:rPr lang="en-US" sz="1800" dirty="0" smtClean="0"/>
              <a:t>()</a:t>
            </a:r>
          </a:p>
          <a:p>
            <a:pPr marL="0" indent="0">
              <a:buNone/>
            </a:pPr>
            <a:r>
              <a:rPr lang="en-US" sz="1800" dirty="0" smtClean="0"/>
              <a:t>  </a:t>
            </a:r>
            <a:r>
              <a:rPr lang="en-US" sz="1800" dirty="0"/>
              <a:t>{ </a:t>
            </a:r>
            <a:r>
              <a:rPr lang="en-US" sz="1800" dirty="0" err="1"/>
              <a:t>int</a:t>
            </a:r>
            <a:r>
              <a:rPr lang="en-US" sz="1800" dirty="0"/>
              <a:t> </a:t>
            </a:r>
            <a:r>
              <a:rPr lang="en-US" sz="1800" dirty="0" err="1"/>
              <a:t>i</a:t>
            </a:r>
            <a:r>
              <a:rPr lang="en-US" sz="1800" dirty="0"/>
              <a:t>; </a:t>
            </a:r>
            <a:endParaRPr lang="en-US" sz="1800" dirty="0" smtClean="0"/>
          </a:p>
          <a:p>
            <a:pPr marL="0" indent="0">
              <a:buNone/>
            </a:pPr>
            <a:r>
              <a:rPr lang="en-US" sz="1800" dirty="0" smtClean="0"/>
              <a:t>TMOD </a:t>
            </a:r>
            <a:r>
              <a:rPr lang="en-US" sz="1800" dirty="0"/>
              <a:t>= 0x01; // Timer0 mode1 for(</a:t>
            </a:r>
            <a:r>
              <a:rPr lang="en-US" sz="1800" dirty="0" err="1"/>
              <a:t>i</a:t>
            </a:r>
            <a:r>
              <a:rPr lang="en-US" sz="1800" dirty="0"/>
              <a:t>=0;i&lt;200;i++) </a:t>
            </a:r>
            <a:endParaRPr lang="en-US" sz="1800" dirty="0" smtClean="0"/>
          </a:p>
          <a:p>
            <a:pPr marL="0" indent="0">
              <a:buNone/>
            </a:pPr>
            <a:r>
              <a:rPr lang="en-US" sz="1800" dirty="0"/>
              <a:t>	</a:t>
            </a:r>
            <a:r>
              <a:rPr lang="en-US" sz="1800" dirty="0" smtClean="0"/>
              <a:t>{</a:t>
            </a:r>
          </a:p>
          <a:p>
            <a:pPr marL="0" indent="0">
              <a:buNone/>
            </a:pPr>
            <a:r>
              <a:rPr lang="en-US" sz="1800" dirty="0"/>
              <a:t>	</a:t>
            </a:r>
            <a:r>
              <a:rPr lang="en-US" sz="1800" dirty="0" smtClean="0"/>
              <a:t> </a:t>
            </a:r>
            <a:r>
              <a:rPr lang="en-US" sz="1800" dirty="0"/>
              <a:t>TH0=0xF8; //initial values for 1sec delay </a:t>
            </a:r>
            <a:r>
              <a:rPr lang="en-US" sz="1800" dirty="0" smtClean="0"/>
              <a:t>	TL0=0xCC</a:t>
            </a:r>
            <a:r>
              <a:rPr lang="en-US" sz="1800" dirty="0"/>
              <a:t>; </a:t>
            </a:r>
            <a:endParaRPr lang="en-US" sz="1800" dirty="0" smtClean="0"/>
          </a:p>
          <a:p>
            <a:pPr marL="0" indent="0">
              <a:buNone/>
            </a:pPr>
            <a:r>
              <a:rPr lang="en-US" sz="1800" dirty="0" smtClean="0"/>
              <a:t>	TR0 </a:t>
            </a:r>
            <a:r>
              <a:rPr lang="en-US" sz="1800" dirty="0"/>
              <a:t>= 1</a:t>
            </a:r>
            <a:r>
              <a:rPr lang="en-US" sz="1800" dirty="0" smtClean="0"/>
              <a:t>;		 </a:t>
            </a:r>
            <a:r>
              <a:rPr lang="en-US" sz="1800" dirty="0"/>
              <a:t>// timer0 start </a:t>
            </a:r>
            <a:endParaRPr lang="en-US" sz="1800" dirty="0" smtClean="0"/>
          </a:p>
          <a:p>
            <a:pPr marL="0" indent="0">
              <a:buNone/>
            </a:pPr>
            <a:r>
              <a:rPr lang="en-US" sz="1800" dirty="0" smtClean="0"/>
              <a:t>	while </a:t>
            </a:r>
            <a:r>
              <a:rPr lang="en-US" sz="1800" dirty="0"/>
              <a:t>(TF0 == 0); // check overflow condition </a:t>
            </a:r>
            <a:endParaRPr lang="en-US" sz="1800" dirty="0" smtClean="0"/>
          </a:p>
          <a:p>
            <a:pPr marL="0" indent="0">
              <a:buNone/>
            </a:pPr>
            <a:r>
              <a:rPr lang="en-US" sz="1800" dirty="0" smtClean="0"/>
              <a:t>	TR0 </a:t>
            </a:r>
            <a:r>
              <a:rPr lang="en-US" sz="1800" dirty="0"/>
              <a:t>= 0</a:t>
            </a:r>
            <a:r>
              <a:rPr lang="en-US" sz="1800" dirty="0" smtClean="0"/>
              <a:t>;		 </a:t>
            </a:r>
            <a:r>
              <a:rPr lang="en-US" sz="1800" dirty="0"/>
              <a:t>// Stop Timer </a:t>
            </a:r>
            <a:endParaRPr lang="en-US" sz="1800" dirty="0" smtClean="0"/>
          </a:p>
          <a:p>
            <a:pPr marL="0" indent="0">
              <a:buNone/>
            </a:pPr>
            <a:r>
              <a:rPr lang="en-US" sz="1800" dirty="0" smtClean="0"/>
              <a:t>	TF0 </a:t>
            </a:r>
            <a:r>
              <a:rPr lang="en-US" sz="1800" dirty="0"/>
              <a:t>= 0; </a:t>
            </a:r>
            <a:r>
              <a:rPr lang="en-US" sz="1800" dirty="0" smtClean="0"/>
              <a:t>	// </a:t>
            </a:r>
            <a:r>
              <a:rPr lang="en-US" sz="1800" dirty="0"/>
              <a:t>Clear </a:t>
            </a:r>
            <a:r>
              <a:rPr lang="en-US" sz="1800" dirty="0" smtClean="0"/>
              <a:t>flag</a:t>
            </a:r>
          </a:p>
          <a:p>
            <a:pPr marL="0" indent="0">
              <a:buNone/>
            </a:pPr>
            <a:r>
              <a:rPr lang="en-US" sz="1800" dirty="0" smtClean="0"/>
              <a:t> 	} </a:t>
            </a:r>
          </a:p>
          <a:p>
            <a:pPr marL="0" indent="0">
              <a:buNone/>
            </a:pPr>
            <a:r>
              <a:rPr lang="en-US" sz="1800" dirty="0" smtClean="0"/>
              <a:t>}</a:t>
            </a:r>
            <a:endParaRPr lang="en-US" sz="1800"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dirty="0" smtClean="0">
              <a:solidFill>
                <a:srgbClr val="000000"/>
              </a:solidFill>
            </a:endParaRPr>
          </a:p>
          <a:p>
            <a:endParaRPr lang="en-US" altLang="en-US" dirty="0">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25</a:t>
            </a:fld>
            <a:endParaRPr lang="en-US" altLang="en-US">
              <a:solidFill>
                <a:srgbClr val="000000"/>
              </a:solidFill>
            </a:endParaRPr>
          </a:p>
        </p:txBody>
      </p:sp>
    </p:spTree>
    <p:extLst>
      <p:ext uri="{BB962C8B-B14F-4D97-AF65-F5344CB8AC3E}">
        <p14:creationId xmlns:p14="http://schemas.microsoft.com/office/powerpoint/2010/main" val="1274941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93065" y="665856"/>
            <a:ext cx="7886700" cy="2139553"/>
          </a:xfrm>
        </p:spPr>
        <p:txBody>
          <a:bodyPr/>
          <a:lstStyle/>
          <a:p>
            <a:r>
              <a:rPr lang="en-US" sz="3600" dirty="0" smtClean="0"/>
              <a:t>SERIAL COMMUNICATION BASICS</a:t>
            </a:r>
            <a:endParaRPr lang="en-US" sz="3600" dirty="0"/>
          </a:p>
        </p:txBody>
      </p:sp>
      <p:sp>
        <p:nvSpPr>
          <p:cNvPr id="5" name="Date Placeholder 4"/>
          <p:cNvSpPr>
            <a:spLocks noGrp="1"/>
          </p:cNvSpPr>
          <p:nvPr>
            <p:ph type="dt" sz="half" idx="10"/>
          </p:nvPr>
        </p:nvSpPr>
        <p:spPr/>
        <p:txBody>
          <a:bodyPr/>
          <a:lstStyle/>
          <a:p>
            <a:fld id="{01ADCC5A-D971-49E6-8D7E-10A8057E7118}" type="datetime1">
              <a:rPr lang="en-US" altLang="en-US" smtClean="0">
                <a:solidFill>
                  <a:srgbClr val="000000"/>
                </a:solidFill>
              </a:rPr>
              <a:pPr/>
              <a:t>10/11/2021</a:t>
            </a:fld>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2E8481CB-7BEA-4059-8E1D-806912871158}" type="slidenum">
              <a:rPr lang="en-US" altLang="en-US" smtClean="0">
                <a:solidFill>
                  <a:srgbClr val="000000"/>
                </a:solidFill>
              </a:rPr>
              <a:pPr/>
              <a:t>26</a:t>
            </a:fld>
            <a:endParaRPr lang="en-US" altLang="en-US">
              <a:solidFill>
                <a:srgbClr val="000000"/>
              </a:solidFill>
            </a:endParaRPr>
          </a:p>
        </p:txBody>
      </p:sp>
    </p:spTree>
    <p:extLst>
      <p:ext uri="{BB962C8B-B14F-4D97-AF65-F5344CB8AC3E}">
        <p14:creationId xmlns:p14="http://schemas.microsoft.com/office/powerpoint/2010/main" val="1120336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51718" y="344225"/>
            <a:ext cx="8229600" cy="4116044"/>
          </a:xfrm>
        </p:spPr>
        <p:txBody>
          <a:bodyPr/>
          <a:lstStyle/>
          <a:p>
            <a:pPr marL="0" indent="0">
              <a:buNone/>
            </a:pPr>
            <a:r>
              <a:rPr lang="en-US" dirty="0"/>
              <a:t>Computers transfer data in two ways:</a:t>
            </a:r>
          </a:p>
          <a:p>
            <a:pPr marL="0" indent="0">
              <a:buNone/>
            </a:pPr>
            <a:r>
              <a:rPr lang="en-US" sz="2000" dirty="0" smtClean="0">
                <a:solidFill>
                  <a:srgbClr val="FF0000"/>
                </a:solidFill>
              </a:rPr>
              <a:t>Parallel</a:t>
            </a:r>
            <a:endParaRPr lang="en-US" sz="2000" dirty="0">
              <a:solidFill>
                <a:srgbClr val="FF0000"/>
              </a:solidFill>
            </a:endParaRPr>
          </a:p>
          <a:p>
            <a:r>
              <a:rPr lang="en-US" sz="2000" dirty="0" smtClean="0"/>
              <a:t>Often </a:t>
            </a:r>
            <a:r>
              <a:rPr lang="en-US" sz="2000" dirty="0"/>
              <a:t>8 or more lines (wire conductors) are </a:t>
            </a:r>
            <a:r>
              <a:rPr lang="en-US" sz="2000" dirty="0" smtClean="0"/>
              <a:t> used </a:t>
            </a:r>
            <a:r>
              <a:rPr lang="en-US" sz="2000" dirty="0"/>
              <a:t>to transfer data to a device that is only a </a:t>
            </a:r>
            <a:r>
              <a:rPr lang="en-US" sz="2000" dirty="0" smtClean="0"/>
              <a:t> few </a:t>
            </a:r>
            <a:r>
              <a:rPr lang="en-US" sz="2000" dirty="0"/>
              <a:t>feet away</a:t>
            </a:r>
          </a:p>
          <a:p>
            <a:pPr marL="0" indent="0">
              <a:buNone/>
            </a:pPr>
            <a:r>
              <a:rPr lang="en-US" sz="2000" dirty="0" smtClean="0">
                <a:solidFill>
                  <a:srgbClr val="FF0000"/>
                </a:solidFill>
              </a:rPr>
              <a:t>Serial</a:t>
            </a:r>
            <a:endParaRPr lang="en-US" sz="2000" dirty="0">
              <a:solidFill>
                <a:srgbClr val="FF0000"/>
              </a:solidFill>
            </a:endParaRPr>
          </a:p>
          <a:p>
            <a:r>
              <a:rPr lang="en-US" sz="2000" dirty="0" smtClean="0"/>
              <a:t> To </a:t>
            </a:r>
            <a:r>
              <a:rPr lang="en-US" sz="2000" dirty="0"/>
              <a:t>transfer to a device located many meters </a:t>
            </a:r>
            <a:r>
              <a:rPr lang="en-US" sz="2000" dirty="0" smtClean="0"/>
              <a:t> away</a:t>
            </a:r>
            <a:r>
              <a:rPr lang="en-US" sz="2000" dirty="0"/>
              <a:t>, the serial method is used</a:t>
            </a:r>
          </a:p>
          <a:p>
            <a:r>
              <a:rPr lang="en-US" sz="2000" dirty="0" smtClean="0"/>
              <a:t> The </a:t>
            </a:r>
            <a:r>
              <a:rPr lang="en-US" sz="2000" dirty="0"/>
              <a:t>data is sent one bit at a </a:t>
            </a:r>
            <a:r>
              <a:rPr lang="en-US" sz="2000" dirty="0" smtClean="0"/>
              <a:t>time</a:t>
            </a:r>
          </a:p>
          <a:p>
            <a:endParaRPr lang="en-US" dirty="0"/>
          </a:p>
        </p:txBody>
      </p:sp>
      <p:sp>
        <p:nvSpPr>
          <p:cNvPr id="5" name="Date Placeholder 4"/>
          <p:cNvSpPr>
            <a:spLocks noGrp="1"/>
          </p:cNvSpPr>
          <p:nvPr>
            <p:ph type="dt" sz="half" idx="10"/>
          </p:nvPr>
        </p:nvSpPr>
        <p:spPr/>
        <p:txBody>
          <a:bodyPr/>
          <a:lstStyle/>
          <a:p>
            <a:fld id="{01ADCC5A-D971-49E6-8D7E-10A8057E7118}" type="datetime1">
              <a:rPr lang="en-US" altLang="en-US" smtClean="0">
                <a:solidFill>
                  <a:srgbClr val="000000"/>
                </a:solidFill>
              </a:rPr>
              <a:pPr/>
              <a:t>10/11/2021</a:t>
            </a:fld>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2E8481CB-7BEA-4059-8E1D-806912871158}" type="slidenum">
              <a:rPr lang="en-US" altLang="en-US" smtClean="0">
                <a:solidFill>
                  <a:srgbClr val="000000"/>
                </a:solidFill>
              </a:rPr>
              <a:pPr/>
              <a:t>27</a:t>
            </a:fld>
            <a:endParaRPr lang="en-US" altLang="en-US">
              <a:solidFill>
                <a:srgbClr val="000000"/>
              </a:solidFill>
            </a:endParaRPr>
          </a:p>
        </p:txBody>
      </p:sp>
      <p:pic>
        <p:nvPicPr>
          <p:cNvPr id="9" name="Picture 8"/>
          <p:cNvPicPr>
            <a:picLocks noChangeAspect="1"/>
          </p:cNvPicPr>
          <p:nvPr/>
        </p:nvPicPr>
        <p:blipFill>
          <a:blip r:embed="rId2"/>
          <a:stretch>
            <a:fillRect/>
          </a:stretch>
        </p:blipFill>
        <p:spPr>
          <a:xfrm>
            <a:off x="1299560" y="3112188"/>
            <a:ext cx="6693733" cy="2176902"/>
          </a:xfrm>
          <a:prstGeom prst="rect">
            <a:avLst/>
          </a:prstGeom>
        </p:spPr>
      </p:pic>
    </p:spTree>
    <p:extLst>
      <p:ext uri="{BB962C8B-B14F-4D97-AF65-F5344CB8AC3E}">
        <p14:creationId xmlns:p14="http://schemas.microsoft.com/office/powerpoint/2010/main" val="1662069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636" y="518885"/>
            <a:ext cx="8229600" cy="4839088"/>
          </a:xfrm>
        </p:spPr>
        <p:txBody>
          <a:bodyPr/>
          <a:lstStyle/>
          <a:p>
            <a:r>
              <a:rPr lang="en-US" dirty="0"/>
              <a:t>At the transmitting end, the byte of </a:t>
            </a:r>
            <a:r>
              <a:rPr lang="en-US" dirty="0" smtClean="0"/>
              <a:t>data </a:t>
            </a:r>
            <a:r>
              <a:rPr lang="en-US" dirty="0"/>
              <a:t>must be converted to serial bits </a:t>
            </a:r>
            <a:r>
              <a:rPr lang="en-US" dirty="0" smtClean="0"/>
              <a:t>using </a:t>
            </a:r>
            <a:r>
              <a:rPr lang="en-US" dirty="0"/>
              <a:t>parallel-in-serial-out shift register</a:t>
            </a:r>
          </a:p>
          <a:p>
            <a:r>
              <a:rPr lang="en-US" dirty="0" smtClean="0"/>
              <a:t>At </a:t>
            </a:r>
            <a:r>
              <a:rPr lang="en-US" dirty="0"/>
              <a:t>the receiving end, there is a </a:t>
            </a:r>
            <a:r>
              <a:rPr lang="en-US" dirty="0" smtClean="0"/>
              <a:t>serial-in-parallel-out </a:t>
            </a:r>
            <a:r>
              <a:rPr lang="en-US" dirty="0"/>
              <a:t>shift register to receive </a:t>
            </a:r>
            <a:r>
              <a:rPr lang="en-US" dirty="0" smtClean="0"/>
              <a:t>the </a:t>
            </a:r>
            <a:r>
              <a:rPr lang="en-US" dirty="0"/>
              <a:t>serial data and pack them into byte</a:t>
            </a:r>
          </a:p>
          <a:p>
            <a:r>
              <a:rPr lang="en-US" dirty="0" smtClean="0"/>
              <a:t>When </a:t>
            </a:r>
            <a:r>
              <a:rPr lang="en-US" dirty="0"/>
              <a:t>the distance is short, the digital </a:t>
            </a:r>
            <a:r>
              <a:rPr lang="en-US" dirty="0" smtClean="0"/>
              <a:t>signal </a:t>
            </a:r>
            <a:r>
              <a:rPr lang="en-US" dirty="0"/>
              <a:t>can be transferred as it is on a </a:t>
            </a:r>
            <a:r>
              <a:rPr lang="en-US" dirty="0" smtClean="0"/>
              <a:t>simple </a:t>
            </a:r>
            <a:r>
              <a:rPr lang="en-US" dirty="0"/>
              <a:t>wire and requires no modulation</a:t>
            </a:r>
          </a:p>
          <a:p>
            <a:r>
              <a:rPr lang="en-US" dirty="0" smtClean="0"/>
              <a:t>If </a:t>
            </a:r>
            <a:r>
              <a:rPr lang="en-US" dirty="0"/>
              <a:t>data is to be transferred on the </a:t>
            </a:r>
            <a:r>
              <a:rPr lang="en-US" dirty="0" smtClean="0"/>
              <a:t>telephone </a:t>
            </a:r>
            <a:r>
              <a:rPr lang="en-US" dirty="0"/>
              <a:t>line, it must be converted </a:t>
            </a:r>
            <a:r>
              <a:rPr lang="en-US" dirty="0" smtClean="0"/>
              <a:t>from </a:t>
            </a:r>
            <a:r>
              <a:rPr lang="en-US" dirty="0"/>
              <a:t>0s and 1s to audio </a:t>
            </a:r>
            <a:r>
              <a:rPr lang="en-US" dirty="0" err="1" smtClean="0"/>
              <a:t>tones,by</a:t>
            </a:r>
            <a:r>
              <a:rPr lang="en-US" dirty="0" smtClean="0"/>
              <a:t> a modem, </a:t>
            </a:r>
            <a:r>
              <a:rPr lang="en-US" dirty="0"/>
              <a:t>“Modulator/demodulator”</a:t>
            </a:r>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28</a:t>
            </a:fld>
            <a:endParaRPr lang="en-US" altLang="en-US">
              <a:solidFill>
                <a:srgbClr val="000000"/>
              </a:solidFill>
            </a:endParaRPr>
          </a:p>
        </p:txBody>
      </p:sp>
    </p:spTree>
    <p:extLst>
      <p:ext uri="{BB962C8B-B14F-4D97-AF65-F5344CB8AC3E}">
        <p14:creationId xmlns:p14="http://schemas.microsoft.com/office/powerpoint/2010/main" val="1530052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771350"/>
          </a:xfrm>
        </p:spPr>
        <p:txBody>
          <a:bodyPr/>
          <a:lstStyle/>
          <a:p>
            <a:r>
              <a:rPr lang="en-US" dirty="0" smtClean="0"/>
              <a:t>SERIAL COMMUNICATION</a:t>
            </a:r>
            <a:endParaRPr lang="en-US" dirty="0"/>
          </a:p>
        </p:txBody>
      </p:sp>
      <p:sp>
        <p:nvSpPr>
          <p:cNvPr id="3" name="Content Placeholder 2"/>
          <p:cNvSpPr>
            <a:spLocks noGrp="1"/>
          </p:cNvSpPr>
          <p:nvPr>
            <p:ph idx="1"/>
          </p:nvPr>
        </p:nvSpPr>
        <p:spPr>
          <a:xfrm>
            <a:off x="354459" y="863029"/>
            <a:ext cx="8229600" cy="3986373"/>
          </a:xfrm>
        </p:spPr>
        <p:txBody>
          <a:bodyPr/>
          <a:lstStyle/>
          <a:p>
            <a:pPr marL="0" indent="0">
              <a:buNone/>
            </a:pPr>
            <a:r>
              <a:rPr lang="en-US" dirty="0"/>
              <a:t>Serial data communication uses two </a:t>
            </a:r>
            <a:r>
              <a:rPr lang="en-US" dirty="0" smtClean="0"/>
              <a:t>methods</a:t>
            </a:r>
            <a:endParaRPr lang="en-US" dirty="0"/>
          </a:p>
          <a:p>
            <a:r>
              <a:rPr lang="en-US" dirty="0" smtClean="0"/>
              <a:t>Synchronous method </a:t>
            </a:r>
            <a:r>
              <a:rPr lang="en-US" dirty="0"/>
              <a:t>transfers a block of </a:t>
            </a:r>
            <a:r>
              <a:rPr lang="en-US" dirty="0" smtClean="0"/>
              <a:t> data </a:t>
            </a:r>
            <a:r>
              <a:rPr lang="en-US" dirty="0"/>
              <a:t>at a time</a:t>
            </a:r>
          </a:p>
          <a:p>
            <a:r>
              <a:rPr lang="en-US" dirty="0" smtClean="0"/>
              <a:t>Asynchronous method </a:t>
            </a:r>
            <a:r>
              <a:rPr lang="en-US" dirty="0"/>
              <a:t>transfers a single </a:t>
            </a:r>
            <a:r>
              <a:rPr lang="en-US" dirty="0" smtClean="0"/>
              <a:t>byte </a:t>
            </a:r>
            <a:r>
              <a:rPr lang="en-US" dirty="0"/>
              <a:t>at a time</a:t>
            </a:r>
          </a:p>
          <a:p>
            <a:pPr marL="0" indent="0">
              <a:buNone/>
            </a:pPr>
            <a:r>
              <a:rPr lang="en-US" dirty="0" smtClean="0"/>
              <a:t> It </a:t>
            </a:r>
            <a:r>
              <a:rPr lang="en-US" dirty="0"/>
              <a:t>is possible to write software to use </a:t>
            </a:r>
            <a:r>
              <a:rPr lang="en-US" dirty="0" smtClean="0"/>
              <a:t>either </a:t>
            </a:r>
            <a:r>
              <a:rPr lang="en-US" dirty="0"/>
              <a:t>of these methods, but the </a:t>
            </a:r>
            <a:r>
              <a:rPr lang="en-US" dirty="0" smtClean="0"/>
              <a:t>programs </a:t>
            </a:r>
            <a:r>
              <a:rPr lang="en-US" dirty="0"/>
              <a:t>can be tedious and long</a:t>
            </a:r>
          </a:p>
          <a:p>
            <a:pPr marL="261938" lvl="1" indent="0">
              <a:buNone/>
            </a:pPr>
            <a:r>
              <a:rPr lang="en-US" dirty="0" smtClean="0"/>
              <a:t>There </a:t>
            </a:r>
            <a:r>
              <a:rPr lang="en-US" dirty="0"/>
              <a:t>are special IC chips made by many </a:t>
            </a:r>
            <a:r>
              <a:rPr lang="en-US" dirty="0" smtClean="0"/>
              <a:t>manufacturers </a:t>
            </a:r>
            <a:r>
              <a:rPr lang="en-US" dirty="0"/>
              <a:t>for serial communications</a:t>
            </a:r>
          </a:p>
          <a:p>
            <a:pPr lvl="1"/>
            <a:r>
              <a:rPr lang="en-US" dirty="0" smtClean="0"/>
              <a:t>UART </a:t>
            </a:r>
            <a:r>
              <a:rPr lang="en-US" dirty="0"/>
              <a:t>(universal asynchronous </a:t>
            </a:r>
            <a:r>
              <a:rPr lang="en-US" dirty="0" smtClean="0"/>
              <a:t>Receiver-transmitter</a:t>
            </a:r>
            <a:r>
              <a:rPr lang="en-US" dirty="0"/>
              <a:t>)</a:t>
            </a:r>
          </a:p>
          <a:p>
            <a:pPr lvl="1"/>
            <a:r>
              <a:rPr lang="en-US" dirty="0" smtClean="0"/>
              <a:t>USART </a:t>
            </a:r>
            <a:r>
              <a:rPr lang="en-US" dirty="0"/>
              <a:t>(universal synchronous-asynchronous </a:t>
            </a:r>
            <a:r>
              <a:rPr lang="en-US" dirty="0" smtClean="0"/>
              <a:t>Receiver-transmitter</a:t>
            </a:r>
            <a:r>
              <a:rPr lang="en-US" dirty="0"/>
              <a:t>)</a:t>
            </a:r>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29</a:t>
            </a:fld>
            <a:endParaRPr lang="en-US" altLang="en-US">
              <a:solidFill>
                <a:srgbClr val="000000"/>
              </a:solidFill>
            </a:endParaRPr>
          </a:p>
        </p:txBody>
      </p:sp>
    </p:spTree>
    <p:extLst>
      <p:ext uri="{BB962C8B-B14F-4D97-AF65-F5344CB8AC3E}">
        <p14:creationId xmlns:p14="http://schemas.microsoft.com/office/powerpoint/2010/main" val="247375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9791"/>
            <a:ext cx="7543800" cy="971550"/>
          </a:xfrm>
          <a:solidFill>
            <a:schemeClr val="bg1"/>
          </a:solidFill>
        </p:spPr>
        <p:txBody>
          <a:bodyPr>
            <a:normAutofit fontScale="90000"/>
          </a:bodyPr>
          <a:lstStyle/>
          <a:p>
            <a:r>
              <a:rPr lang="en-US" dirty="0"/>
              <a:t/>
            </a:r>
            <a:br>
              <a:rPr lang="en-US" dirty="0"/>
            </a:br>
            <a:endParaRPr lang="en-US" dirty="0"/>
          </a:p>
        </p:txBody>
      </p:sp>
      <p:sp>
        <p:nvSpPr>
          <p:cNvPr id="2" name="Content Placeholder 1"/>
          <p:cNvSpPr>
            <a:spLocks noGrp="1"/>
          </p:cNvSpPr>
          <p:nvPr>
            <p:ph idx="1"/>
          </p:nvPr>
        </p:nvSpPr>
        <p:spPr>
          <a:xfrm>
            <a:off x="382772" y="949205"/>
            <a:ext cx="8229600" cy="3909873"/>
          </a:xfrm>
        </p:spPr>
        <p:txBody>
          <a:bodyPr/>
          <a:lstStyle/>
          <a:p>
            <a:pPr marL="0" indent="0">
              <a:buNone/>
            </a:pPr>
            <a:r>
              <a:rPr lang="en-US" sz="2000" dirty="0">
                <a:solidFill>
                  <a:srgbClr val="C00000"/>
                </a:solidFill>
              </a:rPr>
              <a:t>Polling</a:t>
            </a:r>
          </a:p>
          <a:p>
            <a:r>
              <a:rPr lang="en-US" sz="2000" dirty="0" smtClean="0"/>
              <a:t>The </a:t>
            </a:r>
            <a:r>
              <a:rPr lang="en-US" sz="2000" dirty="0"/>
              <a:t>microcontroller continuously monitors </a:t>
            </a:r>
            <a:r>
              <a:rPr lang="en-US" sz="2000" dirty="0" smtClean="0"/>
              <a:t>the status </a:t>
            </a:r>
            <a:r>
              <a:rPr lang="en-US" sz="2000" dirty="0"/>
              <a:t>of a given device</a:t>
            </a:r>
          </a:p>
          <a:p>
            <a:r>
              <a:rPr lang="en-US" sz="2000" dirty="0" smtClean="0"/>
              <a:t>When </a:t>
            </a:r>
            <a:r>
              <a:rPr lang="en-US" sz="2000" dirty="0"/>
              <a:t>the conditions met, it performs </a:t>
            </a:r>
            <a:r>
              <a:rPr lang="en-US" sz="2000" dirty="0" smtClean="0"/>
              <a:t>the service</a:t>
            </a:r>
            <a:endParaRPr lang="en-US" sz="2000" dirty="0"/>
          </a:p>
          <a:p>
            <a:r>
              <a:rPr lang="en-US" sz="2000" dirty="0" smtClean="0"/>
              <a:t> </a:t>
            </a:r>
            <a:r>
              <a:rPr lang="en-US" sz="2000" dirty="0"/>
              <a:t>After that, it moves on to monitor the </a:t>
            </a:r>
            <a:r>
              <a:rPr lang="en-US" sz="2000" dirty="0" smtClean="0"/>
              <a:t>next device </a:t>
            </a:r>
            <a:r>
              <a:rPr lang="en-US" sz="2000" dirty="0"/>
              <a:t>until every one is serviced</a:t>
            </a:r>
          </a:p>
          <a:p>
            <a:r>
              <a:rPr lang="en-US" sz="2000" dirty="0" smtClean="0"/>
              <a:t>Polling </a:t>
            </a:r>
            <a:r>
              <a:rPr lang="en-US" sz="2000" dirty="0"/>
              <a:t>can monitor the status </a:t>
            </a:r>
            <a:r>
              <a:rPr lang="en-US" sz="2000" dirty="0" smtClean="0"/>
              <a:t>of several </a:t>
            </a:r>
            <a:r>
              <a:rPr lang="en-US" sz="2000" dirty="0"/>
              <a:t>devices and serve each </a:t>
            </a:r>
            <a:r>
              <a:rPr lang="en-US" sz="2000" dirty="0" smtClean="0"/>
              <a:t>of them </a:t>
            </a:r>
            <a:r>
              <a:rPr lang="en-US" sz="2000" dirty="0"/>
              <a:t>as certain conditions are met</a:t>
            </a:r>
          </a:p>
          <a:p>
            <a:r>
              <a:rPr lang="en-US" sz="2000" dirty="0" smtClean="0"/>
              <a:t>The </a:t>
            </a:r>
            <a:r>
              <a:rPr lang="en-US" sz="2000" dirty="0"/>
              <a:t>polling method is not efficient, since </a:t>
            </a:r>
            <a:r>
              <a:rPr lang="en-US" sz="2000" dirty="0" smtClean="0"/>
              <a:t>it wastes </a:t>
            </a:r>
            <a:r>
              <a:rPr lang="en-US" sz="2000" dirty="0"/>
              <a:t>much of the microcontroller’s </a:t>
            </a:r>
            <a:r>
              <a:rPr lang="en-US" sz="2000" dirty="0" smtClean="0"/>
              <a:t>time by </a:t>
            </a:r>
            <a:r>
              <a:rPr lang="en-US" sz="2000" dirty="0"/>
              <a:t>polling devices that do not need service</a:t>
            </a:r>
          </a:p>
          <a:p>
            <a:r>
              <a:rPr lang="en-US" sz="2000" dirty="0" smtClean="0"/>
              <a:t>ex</a:t>
            </a:r>
            <a:r>
              <a:rPr lang="en-US" sz="2000" dirty="0"/>
              <a:t>. JNB </a:t>
            </a:r>
            <a:r>
              <a:rPr lang="en-US" sz="2000" dirty="0" err="1"/>
              <a:t>TF,target</a:t>
            </a:r>
            <a:endParaRPr lang="en-US" sz="2000"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5" name="Title 3"/>
          <p:cNvSpPr txBox="1">
            <a:spLocks/>
          </p:cNvSpPr>
          <p:nvPr/>
        </p:nvSpPr>
        <p:spPr bwMode="auto">
          <a:xfrm>
            <a:off x="382772" y="70303"/>
            <a:ext cx="7543800" cy="971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67500" lnSpcReduction="20000"/>
          </a:bodyPr>
          <a:lstStyle>
            <a:lvl1pPr algn="l" rtl="0" fontAlgn="base">
              <a:spcBef>
                <a:spcPct val="0"/>
              </a:spcBef>
              <a:spcAft>
                <a:spcPct val="0"/>
              </a:spcAft>
              <a:defRPr sz="2925" b="1" kern="1200">
                <a:solidFill>
                  <a:schemeClr val="tx2"/>
                </a:solidFill>
                <a:latin typeface="+mj-lt"/>
                <a:ea typeface="+mj-ea"/>
                <a:cs typeface="+mj-cs"/>
              </a:defRPr>
            </a:lvl1pPr>
            <a:lvl2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2pPr>
            <a:lvl3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3pPr>
            <a:lvl4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4pPr>
            <a:lvl5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5pPr>
            <a:lvl6pPr marL="3429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6pPr>
            <a:lvl7pPr marL="6858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7pPr>
            <a:lvl8pPr marL="10287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8pPr>
            <a:lvl9pPr marL="13716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9pPr>
          </a:lstStyle>
          <a:p>
            <a:pPr>
              <a:buClrTx/>
              <a:buFontTx/>
            </a:pPr>
            <a:r>
              <a:rPr lang="en-US" dirty="0" smtClean="0"/>
              <a:t/>
            </a:r>
            <a:br>
              <a:rPr lang="en-US" dirty="0" smtClean="0"/>
            </a:br>
            <a:r>
              <a:rPr lang="en-US" sz="4000" dirty="0" smtClean="0">
                <a:solidFill>
                  <a:schemeClr val="tx1"/>
                </a:solidFill>
              </a:rPr>
              <a:t>Interrupts  </a:t>
            </a:r>
            <a:r>
              <a:rPr lang="en-US" sz="4000" dirty="0" err="1" smtClean="0">
                <a:solidFill>
                  <a:schemeClr val="tx1"/>
                </a:solidFill>
              </a:rPr>
              <a:t>vs</a:t>
            </a:r>
            <a:r>
              <a:rPr lang="en-US" sz="4000" dirty="0" smtClean="0">
                <a:solidFill>
                  <a:schemeClr val="tx1"/>
                </a:solidFill>
              </a:rPr>
              <a:t> Polling</a:t>
            </a:r>
            <a:r>
              <a:rPr lang="en-US" dirty="0" smtClean="0">
                <a:solidFill>
                  <a:schemeClr val="tx1"/>
                </a:solidFill>
              </a:rPr>
              <a:t/>
            </a:r>
            <a:br>
              <a:rPr lang="en-US" dirty="0" smtClean="0">
                <a:solidFill>
                  <a:schemeClr val="tx1"/>
                </a:solidFill>
              </a:rPr>
            </a:br>
            <a:endParaRPr lang="en-US" dirty="0"/>
          </a:p>
        </p:txBody>
      </p:sp>
    </p:spTree>
    <p:extLst>
      <p:ext uri="{BB962C8B-B14F-4D97-AF65-F5344CB8AC3E}">
        <p14:creationId xmlns:p14="http://schemas.microsoft.com/office/powerpoint/2010/main" val="3242913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229600" cy="4686300"/>
          </a:xfrm>
        </p:spPr>
        <p:txBody>
          <a:bodyPr/>
          <a:lstStyle/>
          <a:p>
            <a:r>
              <a:rPr lang="en-US" dirty="0"/>
              <a:t>Asynchronous serial data </a:t>
            </a:r>
            <a:r>
              <a:rPr lang="en-US" dirty="0" smtClean="0"/>
              <a:t> communication </a:t>
            </a:r>
            <a:r>
              <a:rPr lang="en-US" dirty="0"/>
              <a:t>is widely used for </a:t>
            </a:r>
            <a:r>
              <a:rPr lang="en-US" dirty="0" smtClean="0"/>
              <a:t>character-oriented </a:t>
            </a:r>
            <a:r>
              <a:rPr lang="en-US" dirty="0"/>
              <a:t>transmissions </a:t>
            </a:r>
            <a:endParaRPr lang="en-US" dirty="0" smtClean="0"/>
          </a:p>
          <a:p>
            <a:r>
              <a:rPr lang="en-US" dirty="0" smtClean="0"/>
              <a:t> </a:t>
            </a:r>
            <a:r>
              <a:rPr lang="en-US" dirty="0"/>
              <a:t>Each character is placed in between start </a:t>
            </a:r>
            <a:r>
              <a:rPr lang="en-US" dirty="0" smtClean="0"/>
              <a:t>and </a:t>
            </a:r>
            <a:r>
              <a:rPr lang="en-US" dirty="0"/>
              <a:t>stop bits, this is called </a:t>
            </a:r>
            <a:r>
              <a:rPr lang="en-US" dirty="0" smtClean="0"/>
              <a:t>framing</a:t>
            </a:r>
            <a:endParaRPr lang="en-US" dirty="0"/>
          </a:p>
          <a:p>
            <a:r>
              <a:rPr lang="en-US" dirty="0" smtClean="0"/>
              <a:t>Block-oriented </a:t>
            </a:r>
            <a:r>
              <a:rPr lang="en-US" dirty="0"/>
              <a:t>data transfers use the </a:t>
            </a:r>
            <a:r>
              <a:rPr lang="en-US" dirty="0" smtClean="0"/>
              <a:t>synchronous </a:t>
            </a:r>
            <a:r>
              <a:rPr lang="en-US" dirty="0"/>
              <a:t>method</a:t>
            </a:r>
          </a:p>
          <a:p>
            <a:r>
              <a:rPr lang="en-US" dirty="0" smtClean="0"/>
              <a:t>The </a:t>
            </a:r>
            <a:r>
              <a:rPr lang="en-US" dirty="0"/>
              <a:t>start bit is always one bit, but the </a:t>
            </a:r>
            <a:r>
              <a:rPr lang="en-US" dirty="0" smtClean="0"/>
              <a:t>stop </a:t>
            </a:r>
            <a:r>
              <a:rPr lang="en-US" dirty="0"/>
              <a:t>bit can be one or two </a:t>
            </a:r>
            <a:r>
              <a:rPr lang="en-US" dirty="0" smtClean="0"/>
              <a:t>bits</a:t>
            </a:r>
          </a:p>
          <a:p>
            <a:r>
              <a:rPr lang="en-US" dirty="0"/>
              <a:t>The start bit is always a 0 (low) and the </a:t>
            </a:r>
            <a:r>
              <a:rPr lang="en-US" dirty="0" smtClean="0"/>
              <a:t>stop </a:t>
            </a:r>
            <a:r>
              <a:rPr lang="en-US" dirty="0"/>
              <a:t>bit(s) is 1 (high)</a:t>
            </a:r>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30</a:t>
            </a:fld>
            <a:endParaRPr lang="en-US" altLang="en-US">
              <a:solidFill>
                <a:srgbClr val="000000"/>
              </a:solidFill>
            </a:endParaRPr>
          </a:p>
        </p:txBody>
      </p:sp>
    </p:spTree>
    <p:extLst>
      <p:ext uri="{BB962C8B-B14F-4D97-AF65-F5344CB8AC3E}">
        <p14:creationId xmlns:p14="http://schemas.microsoft.com/office/powerpoint/2010/main" val="575090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024009" y="287676"/>
            <a:ext cx="7119992" cy="4242057"/>
          </a:xfrm>
          <a:prstGeom prst="rect">
            <a:avLst/>
          </a:prstGeom>
        </p:spPr>
      </p:pic>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31</a:t>
            </a:fld>
            <a:endParaRPr lang="en-US" altLang="en-US">
              <a:solidFill>
                <a:srgbClr val="000000"/>
              </a:solidFill>
            </a:endParaRPr>
          </a:p>
        </p:txBody>
      </p:sp>
      <p:pic>
        <p:nvPicPr>
          <p:cNvPr id="7" name="Picture 6"/>
          <p:cNvPicPr>
            <a:picLocks noChangeAspect="1"/>
          </p:cNvPicPr>
          <p:nvPr/>
        </p:nvPicPr>
        <p:blipFill rotWithShape="1">
          <a:blip r:embed="rId3"/>
          <a:srcRect t="11565" b="3056"/>
          <a:stretch/>
        </p:blipFill>
        <p:spPr>
          <a:xfrm>
            <a:off x="-265991" y="3113070"/>
            <a:ext cx="2399047" cy="760287"/>
          </a:xfrm>
          <a:prstGeom prst="rect">
            <a:avLst/>
          </a:prstGeom>
        </p:spPr>
      </p:pic>
    </p:spTree>
    <p:extLst>
      <p:ext uri="{BB962C8B-B14F-4D97-AF65-F5344CB8AC3E}">
        <p14:creationId xmlns:p14="http://schemas.microsoft.com/office/powerpoint/2010/main" val="3877785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910" y="905451"/>
            <a:ext cx="8229600" cy="3697371"/>
          </a:xfrm>
        </p:spPr>
        <p:txBody>
          <a:bodyPr/>
          <a:lstStyle/>
          <a:p>
            <a:r>
              <a:rPr lang="en-US" dirty="0"/>
              <a:t>Assuming that we are transferring a </a:t>
            </a:r>
            <a:r>
              <a:rPr lang="en-US" dirty="0" smtClean="0"/>
              <a:t>text </a:t>
            </a:r>
            <a:r>
              <a:rPr lang="en-US" dirty="0"/>
              <a:t>file of ASCII characters using 1 </a:t>
            </a:r>
            <a:r>
              <a:rPr lang="en-US" dirty="0" smtClean="0"/>
              <a:t>stop </a:t>
            </a:r>
            <a:r>
              <a:rPr lang="en-US" dirty="0"/>
              <a:t>bit, we have a total of 10 bits </a:t>
            </a:r>
            <a:r>
              <a:rPr lang="en-US" dirty="0" smtClean="0"/>
              <a:t>for each </a:t>
            </a:r>
            <a:r>
              <a:rPr lang="en-US" dirty="0"/>
              <a:t>character</a:t>
            </a:r>
          </a:p>
          <a:p>
            <a:r>
              <a:rPr lang="en-US" dirty="0" smtClean="0"/>
              <a:t>This </a:t>
            </a:r>
            <a:r>
              <a:rPr lang="en-US" dirty="0"/>
              <a:t>gives 25% overhead, i.e. each 8-bit </a:t>
            </a:r>
            <a:r>
              <a:rPr lang="en-US" dirty="0" smtClean="0"/>
              <a:t>character </a:t>
            </a:r>
            <a:r>
              <a:rPr lang="en-US" dirty="0"/>
              <a:t>with an extra 2 bits</a:t>
            </a:r>
          </a:p>
          <a:p>
            <a:r>
              <a:rPr lang="en-US" dirty="0" smtClean="0"/>
              <a:t> In </a:t>
            </a:r>
            <a:r>
              <a:rPr lang="en-US" dirty="0"/>
              <a:t>some systems in order to maintain </a:t>
            </a:r>
            <a:r>
              <a:rPr lang="en-US" dirty="0" smtClean="0"/>
              <a:t>data </a:t>
            </a:r>
            <a:r>
              <a:rPr lang="en-US" dirty="0"/>
              <a:t>integrity, the parity bit of the </a:t>
            </a:r>
            <a:r>
              <a:rPr lang="en-US" dirty="0" smtClean="0"/>
              <a:t>character </a:t>
            </a:r>
            <a:r>
              <a:rPr lang="en-US" dirty="0"/>
              <a:t>byte is included in the data </a:t>
            </a:r>
            <a:r>
              <a:rPr lang="en-US" dirty="0" smtClean="0"/>
              <a:t>frame</a:t>
            </a:r>
            <a:endParaRPr lang="en-US" dirty="0"/>
          </a:p>
          <a:p>
            <a:r>
              <a:rPr lang="en-US" dirty="0" smtClean="0"/>
              <a:t>UART </a:t>
            </a:r>
            <a:r>
              <a:rPr lang="en-US" dirty="0"/>
              <a:t>chips allow programming of the </a:t>
            </a:r>
            <a:r>
              <a:rPr lang="en-US" dirty="0" smtClean="0"/>
              <a:t>parity </a:t>
            </a:r>
            <a:r>
              <a:rPr lang="en-US" dirty="0"/>
              <a:t>bit for odd-, even-, and no-parity </a:t>
            </a:r>
            <a:r>
              <a:rPr lang="en-US" dirty="0" smtClean="0"/>
              <a:t>options</a:t>
            </a:r>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32</a:t>
            </a:fld>
            <a:endParaRPr lang="en-US" altLang="en-US">
              <a:solidFill>
                <a:srgbClr val="000000"/>
              </a:solidFill>
            </a:endParaRPr>
          </a:p>
        </p:txBody>
      </p:sp>
    </p:spTree>
    <p:extLst>
      <p:ext uri="{BB962C8B-B14F-4D97-AF65-F5344CB8AC3E}">
        <p14:creationId xmlns:p14="http://schemas.microsoft.com/office/powerpoint/2010/main" val="158534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43110" y="2516243"/>
            <a:ext cx="5262153" cy="2627257"/>
          </a:xfrm>
          <a:prstGeom prst="rect">
            <a:avLst/>
          </a:prstGeom>
        </p:spPr>
      </p:pic>
      <p:sp>
        <p:nvSpPr>
          <p:cNvPr id="2" name="Title 1"/>
          <p:cNvSpPr>
            <a:spLocks noGrp="1"/>
          </p:cNvSpPr>
          <p:nvPr>
            <p:ph type="title"/>
          </p:nvPr>
        </p:nvSpPr>
        <p:spPr>
          <a:xfrm>
            <a:off x="457200" y="91679"/>
            <a:ext cx="7543800" cy="709705"/>
          </a:xfrm>
        </p:spPr>
        <p:txBody>
          <a:bodyPr/>
          <a:lstStyle/>
          <a:p>
            <a:r>
              <a:rPr lang="en-US" dirty="0"/>
              <a:t>Half- and </a:t>
            </a:r>
            <a:r>
              <a:rPr lang="en-US" dirty="0" smtClean="0"/>
              <a:t>Full-Duplex Transmission</a:t>
            </a:r>
            <a:endParaRPr lang="en-US" dirty="0"/>
          </a:p>
        </p:txBody>
      </p:sp>
      <p:sp>
        <p:nvSpPr>
          <p:cNvPr id="3" name="Content Placeholder 2"/>
          <p:cNvSpPr>
            <a:spLocks noGrp="1"/>
          </p:cNvSpPr>
          <p:nvPr>
            <p:ph idx="1"/>
          </p:nvPr>
        </p:nvSpPr>
        <p:spPr>
          <a:xfrm>
            <a:off x="457200" y="801384"/>
            <a:ext cx="8440220" cy="4342115"/>
          </a:xfrm>
        </p:spPr>
        <p:txBody>
          <a:bodyPr/>
          <a:lstStyle/>
          <a:p>
            <a:pPr marL="0" indent="0">
              <a:buNone/>
            </a:pPr>
            <a:r>
              <a:rPr lang="en-US" dirty="0"/>
              <a:t>If data can be transmitted and received, </a:t>
            </a:r>
            <a:r>
              <a:rPr lang="en-US" dirty="0" smtClean="0"/>
              <a:t>it </a:t>
            </a:r>
            <a:r>
              <a:rPr lang="en-US" dirty="0"/>
              <a:t>is a </a:t>
            </a:r>
            <a:r>
              <a:rPr lang="en-US" dirty="0" smtClean="0"/>
              <a:t>duplex</a:t>
            </a:r>
            <a:endParaRPr lang="en-US" dirty="0"/>
          </a:p>
          <a:p>
            <a:pPr marL="0" indent="0">
              <a:buNone/>
            </a:pPr>
            <a:r>
              <a:rPr lang="en-US" dirty="0"/>
              <a:t>transmission</a:t>
            </a:r>
          </a:p>
          <a:p>
            <a:pPr marL="604838" lvl="1" indent="-342900"/>
            <a:r>
              <a:rPr lang="en-US" dirty="0" smtClean="0"/>
              <a:t>If </a:t>
            </a:r>
            <a:r>
              <a:rPr lang="en-US" dirty="0"/>
              <a:t>data transmitted one way a time, it is </a:t>
            </a:r>
            <a:r>
              <a:rPr lang="en-US" dirty="0" smtClean="0"/>
              <a:t>referred </a:t>
            </a:r>
            <a:r>
              <a:rPr lang="en-US" dirty="0"/>
              <a:t>to as </a:t>
            </a:r>
            <a:r>
              <a:rPr lang="en-US" dirty="0" smtClean="0"/>
              <a:t>half </a:t>
            </a:r>
            <a:r>
              <a:rPr lang="en-US" dirty="0"/>
              <a:t>duplex</a:t>
            </a:r>
          </a:p>
          <a:p>
            <a:pPr marL="604838" lvl="1" indent="-342900"/>
            <a:r>
              <a:rPr lang="en-US" dirty="0" smtClean="0"/>
              <a:t>If </a:t>
            </a:r>
            <a:r>
              <a:rPr lang="en-US" dirty="0"/>
              <a:t>data can go both ways at a time, it is </a:t>
            </a:r>
            <a:r>
              <a:rPr lang="en-US" dirty="0" smtClean="0"/>
              <a:t>full duplex</a:t>
            </a:r>
            <a:endParaRPr lang="en-US" dirty="0"/>
          </a:p>
          <a:p>
            <a:pPr marL="0" indent="0">
              <a:buNone/>
            </a:pPr>
            <a:r>
              <a:rPr lang="en-US" dirty="0" smtClean="0"/>
              <a:t>This </a:t>
            </a:r>
            <a:r>
              <a:rPr lang="en-US" dirty="0"/>
              <a:t>is contrast to </a:t>
            </a:r>
            <a:r>
              <a:rPr lang="en-US" dirty="0" smtClean="0"/>
              <a:t>simplex transmission</a:t>
            </a:r>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33</a:t>
            </a:fld>
            <a:endParaRPr lang="en-US" altLang="en-US">
              <a:solidFill>
                <a:srgbClr val="000000"/>
              </a:solidFill>
            </a:endParaRPr>
          </a:p>
        </p:txBody>
      </p:sp>
    </p:spTree>
    <p:extLst>
      <p:ext uri="{BB962C8B-B14F-4D97-AF65-F5344CB8AC3E}">
        <p14:creationId xmlns:p14="http://schemas.microsoft.com/office/powerpoint/2010/main" val="1472621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427" y="739231"/>
            <a:ext cx="8229600" cy="4289969"/>
          </a:xfrm>
        </p:spPr>
        <p:txBody>
          <a:bodyPr/>
          <a:lstStyle/>
          <a:p>
            <a:pPr marL="0" indent="0">
              <a:buNone/>
            </a:pPr>
            <a:r>
              <a:rPr lang="en-US" dirty="0">
                <a:solidFill>
                  <a:srgbClr val="FF0000"/>
                </a:solidFill>
              </a:rPr>
              <a:t>Data Transfer </a:t>
            </a:r>
            <a:r>
              <a:rPr lang="en-US" dirty="0" smtClean="0">
                <a:solidFill>
                  <a:srgbClr val="FF0000"/>
                </a:solidFill>
              </a:rPr>
              <a:t> Rate</a:t>
            </a:r>
          </a:p>
          <a:p>
            <a:r>
              <a:rPr lang="en-US" dirty="0" smtClean="0"/>
              <a:t>The </a:t>
            </a:r>
            <a:r>
              <a:rPr lang="en-US" dirty="0"/>
              <a:t>rate of data transfer in serial data </a:t>
            </a:r>
            <a:r>
              <a:rPr lang="en-US" dirty="0" smtClean="0"/>
              <a:t>communication </a:t>
            </a:r>
            <a:r>
              <a:rPr lang="en-US" dirty="0"/>
              <a:t>is stated in </a:t>
            </a:r>
            <a:r>
              <a:rPr lang="en-US" dirty="0" smtClean="0">
                <a:solidFill>
                  <a:srgbClr val="C00000"/>
                </a:solidFill>
              </a:rPr>
              <a:t>bps(bits </a:t>
            </a:r>
            <a:r>
              <a:rPr lang="en-US" dirty="0">
                <a:solidFill>
                  <a:srgbClr val="C00000"/>
                </a:solidFill>
              </a:rPr>
              <a:t>per </a:t>
            </a:r>
            <a:r>
              <a:rPr lang="en-US" dirty="0" smtClean="0">
                <a:solidFill>
                  <a:srgbClr val="C00000"/>
                </a:solidFill>
              </a:rPr>
              <a:t>second</a:t>
            </a:r>
            <a:r>
              <a:rPr lang="en-US" dirty="0">
                <a:solidFill>
                  <a:srgbClr val="C00000"/>
                </a:solidFill>
              </a:rPr>
              <a:t>)</a:t>
            </a:r>
          </a:p>
          <a:p>
            <a:r>
              <a:rPr lang="en-US" dirty="0"/>
              <a:t> Another widely used terminology for </a:t>
            </a:r>
            <a:r>
              <a:rPr lang="en-US" dirty="0" smtClean="0"/>
              <a:t>bps </a:t>
            </a:r>
            <a:r>
              <a:rPr lang="en-US" dirty="0">
                <a:solidFill>
                  <a:srgbClr val="C00000"/>
                </a:solidFill>
              </a:rPr>
              <a:t>is </a:t>
            </a:r>
            <a:r>
              <a:rPr lang="en-US" dirty="0" smtClean="0">
                <a:solidFill>
                  <a:srgbClr val="C00000"/>
                </a:solidFill>
              </a:rPr>
              <a:t>baud </a:t>
            </a:r>
            <a:r>
              <a:rPr lang="en-US" dirty="0">
                <a:solidFill>
                  <a:srgbClr val="C00000"/>
                </a:solidFill>
              </a:rPr>
              <a:t>rate</a:t>
            </a:r>
          </a:p>
          <a:p>
            <a:r>
              <a:rPr lang="en-US" dirty="0" smtClean="0"/>
              <a:t>It </a:t>
            </a:r>
            <a:r>
              <a:rPr lang="en-US" dirty="0"/>
              <a:t>is modem terminology and is defined as </a:t>
            </a:r>
            <a:r>
              <a:rPr lang="en-US" dirty="0" smtClean="0"/>
              <a:t>the </a:t>
            </a:r>
            <a:r>
              <a:rPr lang="en-US" dirty="0"/>
              <a:t>number of signal changes per second</a:t>
            </a:r>
          </a:p>
          <a:p>
            <a:r>
              <a:rPr lang="en-US" dirty="0" smtClean="0"/>
              <a:t> </a:t>
            </a:r>
            <a:r>
              <a:rPr lang="en-US" dirty="0"/>
              <a:t>In modems, there are occasions when a </a:t>
            </a:r>
            <a:r>
              <a:rPr lang="en-US" dirty="0" smtClean="0"/>
              <a:t>single </a:t>
            </a:r>
            <a:r>
              <a:rPr lang="en-US" dirty="0"/>
              <a:t>change of signal transfers several </a:t>
            </a:r>
            <a:r>
              <a:rPr lang="en-US" dirty="0" smtClean="0"/>
              <a:t>bits </a:t>
            </a:r>
            <a:r>
              <a:rPr lang="en-US" dirty="0"/>
              <a:t>of data</a:t>
            </a:r>
          </a:p>
          <a:p>
            <a:r>
              <a:rPr lang="en-US" dirty="0" smtClean="0"/>
              <a:t> As </a:t>
            </a:r>
            <a:r>
              <a:rPr lang="en-US" dirty="0"/>
              <a:t>far as the conductor wire is </a:t>
            </a:r>
            <a:r>
              <a:rPr lang="en-US" dirty="0" smtClean="0"/>
              <a:t>concerned</a:t>
            </a:r>
            <a:r>
              <a:rPr lang="en-US" dirty="0"/>
              <a:t>, the baud rate and bps are </a:t>
            </a:r>
            <a:r>
              <a:rPr lang="en-US" dirty="0" smtClean="0"/>
              <a:t>the </a:t>
            </a:r>
            <a:r>
              <a:rPr lang="en-US" dirty="0"/>
              <a:t>same, and we use the terms </a:t>
            </a:r>
            <a:r>
              <a:rPr lang="en-US" dirty="0" smtClean="0"/>
              <a:t>interchangeably</a:t>
            </a:r>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34</a:t>
            </a:fld>
            <a:endParaRPr lang="en-US" altLang="en-US">
              <a:solidFill>
                <a:srgbClr val="000000"/>
              </a:solidFill>
            </a:endParaRPr>
          </a:p>
        </p:txBody>
      </p:sp>
    </p:spTree>
    <p:extLst>
      <p:ext uri="{BB962C8B-B14F-4D97-AF65-F5344CB8AC3E}">
        <p14:creationId xmlns:p14="http://schemas.microsoft.com/office/powerpoint/2010/main" val="947768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Data Transfer  Rate</a:t>
            </a:r>
            <a:br>
              <a:rPr lang="en-US" dirty="0">
                <a:solidFill>
                  <a:srgbClr val="FF0000"/>
                </a:solidFill>
              </a:rPr>
            </a:br>
            <a:endParaRPr lang="en-US" dirty="0"/>
          </a:p>
        </p:txBody>
      </p:sp>
      <p:sp>
        <p:nvSpPr>
          <p:cNvPr id="3" name="Content Placeholder 2"/>
          <p:cNvSpPr>
            <a:spLocks noGrp="1"/>
          </p:cNvSpPr>
          <p:nvPr>
            <p:ph idx="1"/>
          </p:nvPr>
        </p:nvSpPr>
        <p:spPr>
          <a:xfrm>
            <a:off x="210620" y="1220391"/>
            <a:ext cx="8358028" cy="3308747"/>
          </a:xfrm>
        </p:spPr>
        <p:txBody>
          <a:bodyPr/>
          <a:lstStyle/>
          <a:p>
            <a:r>
              <a:rPr lang="en-US" dirty="0"/>
              <a:t>The data transfer rate of given </a:t>
            </a:r>
            <a:r>
              <a:rPr lang="en-US" dirty="0" smtClean="0"/>
              <a:t> computer </a:t>
            </a:r>
            <a:r>
              <a:rPr lang="en-US" dirty="0"/>
              <a:t>system depends </a:t>
            </a:r>
            <a:r>
              <a:rPr lang="en-US" dirty="0" smtClean="0"/>
              <a:t>on communication </a:t>
            </a:r>
            <a:r>
              <a:rPr lang="en-US" dirty="0"/>
              <a:t>ports incorporated into </a:t>
            </a:r>
            <a:r>
              <a:rPr lang="en-US" dirty="0" smtClean="0"/>
              <a:t>that </a:t>
            </a:r>
            <a:r>
              <a:rPr lang="en-US" dirty="0"/>
              <a:t>system</a:t>
            </a:r>
          </a:p>
          <a:p>
            <a:r>
              <a:rPr lang="en-US" dirty="0" smtClean="0"/>
              <a:t> </a:t>
            </a:r>
            <a:r>
              <a:rPr lang="en-US" dirty="0"/>
              <a:t>IBM PC/XT could transfer data at the rate </a:t>
            </a:r>
            <a:r>
              <a:rPr lang="en-US" dirty="0" smtClean="0"/>
              <a:t>of </a:t>
            </a:r>
            <a:r>
              <a:rPr lang="en-US" dirty="0"/>
              <a:t>100 to 9600 bps</a:t>
            </a:r>
          </a:p>
          <a:p>
            <a:r>
              <a:rPr lang="en-US" dirty="0" smtClean="0"/>
              <a:t> </a:t>
            </a:r>
            <a:r>
              <a:rPr lang="en-US" dirty="0"/>
              <a:t>Pentium-based PCs transfer data at rates as </a:t>
            </a:r>
            <a:r>
              <a:rPr lang="en-US" dirty="0" smtClean="0"/>
              <a:t>high </a:t>
            </a:r>
            <a:r>
              <a:rPr lang="en-US" dirty="0"/>
              <a:t>as 56K bps</a:t>
            </a:r>
          </a:p>
          <a:p>
            <a:r>
              <a:rPr lang="en-US" dirty="0" smtClean="0"/>
              <a:t>In </a:t>
            </a:r>
            <a:r>
              <a:rPr lang="en-US" dirty="0"/>
              <a:t>asynchronous serial data communication, </a:t>
            </a:r>
            <a:r>
              <a:rPr lang="en-US" dirty="0" smtClean="0"/>
              <a:t>the </a:t>
            </a:r>
            <a:r>
              <a:rPr lang="en-US" dirty="0"/>
              <a:t>baud rate is limited to 100K bps</a:t>
            </a:r>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35</a:t>
            </a:fld>
            <a:endParaRPr lang="en-US" altLang="en-US">
              <a:solidFill>
                <a:srgbClr val="000000"/>
              </a:solidFill>
            </a:endParaRPr>
          </a:p>
        </p:txBody>
      </p:sp>
    </p:spTree>
    <p:extLst>
      <p:ext uri="{BB962C8B-B14F-4D97-AF65-F5344CB8AC3E}">
        <p14:creationId xmlns:p14="http://schemas.microsoft.com/office/powerpoint/2010/main" val="3791990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677276" y="2379631"/>
            <a:ext cx="5009524" cy="2047619"/>
          </a:xfrm>
          <a:prstGeom prst="rect">
            <a:avLst/>
          </a:prstGeom>
        </p:spPr>
      </p:pic>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36</a:t>
            </a:fld>
            <a:endParaRPr lang="en-US" altLang="en-US">
              <a:solidFill>
                <a:srgbClr val="000000"/>
              </a:solidFill>
            </a:endParaRPr>
          </a:p>
        </p:txBody>
      </p:sp>
      <p:sp>
        <p:nvSpPr>
          <p:cNvPr id="7" name="Rectangle 6"/>
          <p:cNvSpPr/>
          <p:nvPr/>
        </p:nvSpPr>
        <p:spPr>
          <a:xfrm>
            <a:off x="279115" y="227755"/>
            <a:ext cx="3851096" cy="4247317"/>
          </a:xfrm>
          <a:prstGeom prst="rect">
            <a:avLst/>
          </a:prstGeom>
        </p:spPr>
        <p:txBody>
          <a:bodyPr wrap="square">
            <a:spAutoFit/>
          </a:bodyPr>
          <a:lstStyle/>
          <a:p>
            <a:pPr marL="285750" indent="-285750">
              <a:buFont typeface="Arial" panose="020B0604020202020204" pitchFamily="34" charset="0"/>
              <a:buChar char="•"/>
            </a:pPr>
            <a:r>
              <a:rPr lang="en-US" sz="1800" dirty="0"/>
              <a:t>Current terminology classifies data </a:t>
            </a:r>
            <a:r>
              <a:rPr lang="en-US" sz="1800" dirty="0" smtClean="0"/>
              <a:t> communication </a:t>
            </a:r>
            <a:r>
              <a:rPr lang="en-US" sz="1800" dirty="0"/>
              <a:t>equipment as </a:t>
            </a:r>
            <a:r>
              <a:rPr lang="en-US" sz="1800" dirty="0" smtClean="0"/>
              <a:t> </a:t>
            </a:r>
            <a:r>
              <a:rPr lang="en-US" sz="1800" dirty="0"/>
              <a:t>DTE (data terminal equipment) refers to </a:t>
            </a:r>
            <a:r>
              <a:rPr lang="en-US" sz="1800" dirty="0" smtClean="0"/>
              <a:t>terminal </a:t>
            </a:r>
            <a:r>
              <a:rPr lang="en-US" sz="1800" dirty="0"/>
              <a:t>and computers that send and </a:t>
            </a:r>
            <a:r>
              <a:rPr lang="en-US" sz="1800" dirty="0" smtClean="0"/>
              <a:t>receive data</a:t>
            </a:r>
          </a:p>
          <a:p>
            <a:pPr marL="285750" indent="-285750">
              <a:buFont typeface="Arial" panose="020B0604020202020204" pitchFamily="34" charset="0"/>
              <a:buChar char="•"/>
            </a:pPr>
            <a:r>
              <a:rPr lang="en-US" sz="1800" dirty="0" smtClean="0"/>
              <a:t> </a:t>
            </a:r>
            <a:r>
              <a:rPr lang="en-US" sz="1800" dirty="0"/>
              <a:t>DCE (data communication equipment) </a:t>
            </a:r>
            <a:r>
              <a:rPr lang="en-US" sz="1800" dirty="0" smtClean="0"/>
              <a:t>refers </a:t>
            </a:r>
            <a:r>
              <a:rPr lang="en-US" sz="1800" dirty="0"/>
              <a:t>to </a:t>
            </a:r>
            <a:r>
              <a:rPr lang="en-US" sz="1800" dirty="0" smtClean="0"/>
              <a:t>communication </a:t>
            </a:r>
            <a:r>
              <a:rPr lang="en-US" sz="1800" dirty="0"/>
              <a:t>equipment, such </a:t>
            </a:r>
            <a:r>
              <a:rPr lang="en-US" sz="1800" dirty="0" smtClean="0"/>
              <a:t>as </a:t>
            </a:r>
            <a:r>
              <a:rPr lang="en-US" sz="1800" dirty="0"/>
              <a:t>modems</a:t>
            </a:r>
          </a:p>
          <a:p>
            <a:pPr marL="285750" indent="-285750">
              <a:buFont typeface="Arial" panose="020B0604020202020204" pitchFamily="34" charset="0"/>
              <a:buChar char="•"/>
            </a:pPr>
            <a:r>
              <a:rPr lang="en-US" sz="1800" dirty="0" smtClean="0"/>
              <a:t>The </a:t>
            </a:r>
            <a:r>
              <a:rPr lang="en-US" sz="1800" dirty="0"/>
              <a:t>simplest connection between a PC </a:t>
            </a:r>
            <a:r>
              <a:rPr lang="en-US" sz="1800" dirty="0" smtClean="0"/>
              <a:t>and </a:t>
            </a:r>
            <a:r>
              <a:rPr lang="en-US" sz="1800" dirty="0"/>
              <a:t>microcontroller requires a minimum </a:t>
            </a:r>
            <a:r>
              <a:rPr lang="en-US" sz="1800" dirty="0" smtClean="0"/>
              <a:t>of </a:t>
            </a:r>
            <a:r>
              <a:rPr lang="en-US" sz="1800" dirty="0"/>
              <a:t>three pins, </a:t>
            </a:r>
            <a:r>
              <a:rPr lang="en-US" sz="1800" dirty="0" err="1"/>
              <a:t>TxD</a:t>
            </a:r>
            <a:r>
              <a:rPr lang="en-US" sz="1800" dirty="0"/>
              <a:t>, </a:t>
            </a:r>
            <a:r>
              <a:rPr lang="en-US" sz="1800" dirty="0" err="1"/>
              <a:t>RxD</a:t>
            </a:r>
            <a:r>
              <a:rPr lang="en-US" sz="1800" dirty="0"/>
              <a:t>, and ground</a:t>
            </a:r>
          </a:p>
        </p:txBody>
      </p:sp>
    </p:spTree>
    <p:extLst>
      <p:ext uri="{BB962C8B-B14F-4D97-AF65-F5344CB8AC3E}">
        <p14:creationId xmlns:p14="http://schemas.microsoft.com/office/powerpoint/2010/main" val="4284945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OF </a:t>
            </a:r>
            <a:r>
              <a:rPr lang="en-US" dirty="0" smtClean="0"/>
              <a:t> SERIAL COMMUNICATION  </a:t>
            </a:r>
            <a:br>
              <a:rPr lang="en-US" dirty="0" smtClean="0"/>
            </a:br>
            <a:r>
              <a:rPr lang="en-US" dirty="0" smtClean="0"/>
              <a:t>RS232 Standards</a:t>
            </a:r>
            <a:endParaRPr lang="en-US" dirty="0"/>
          </a:p>
        </p:txBody>
      </p:sp>
      <p:sp>
        <p:nvSpPr>
          <p:cNvPr id="3" name="Content Placeholder 2"/>
          <p:cNvSpPr>
            <a:spLocks noGrp="1"/>
          </p:cNvSpPr>
          <p:nvPr>
            <p:ph idx="1"/>
          </p:nvPr>
        </p:nvSpPr>
        <p:spPr>
          <a:xfrm>
            <a:off x="457200" y="1019899"/>
            <a:ext cx="8229600" cy="3308747"/>
          </a:xfrm>
        </p:spPr>
        <p:txBody>
          <a:bodyPr/>
          <a:lstStyle/>
          <a:p>
            <a:r>
              <a:rPr lang="en-US" dirty="0"/>
              <a:t>An interfacing standard RS232 was set </a:t>
            </a:r>
            <a:r>
              <a:rPr lang="en-US" dirty="0" smtClean="0"/>
              <a:t> by </a:t>
            </a:r>
            <a:r>
              <a:rPr lang="en-US" dirty="0"/>
              <a:t>the Electronics Industries Association </a:t>
            </a:r>
            <a:r>
              <a:rPr lang="en-US" dirty="0" smtClean="0"/>
              <a:t>(</a:t>
            </a:r>
            <a:r>
              <a:rPr lang="en-US" dirty="0"/>
              <a:t>EIA) in </a:t>
            </a:r>
            <a:r>
              <a:rPr lang="en-US" dirty="0" smtClean="0"/>
              <a:t>1960</a:t>
            </a:r>
          </a:p>
          <a:p>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37</a:t>
            </a:fld>
            <a:endParaRPr lang="en-US" altLang="en-US">
              <a:solidFill>
                <a:srgbClr val="000000"/>
              </a:solidFill>
            </a:endParaRPr>
          </a:p>
        </p:txBody>
      </p:sp>
      <p:pic>
        <p:nvPicPr>
          <p:cNvPr id="6" name="Picture 5"/>
          <p:cNvPicPr>
            <a:picLocks noChangeAspect="1"/>
          </p:cNvPicPr>
          <p:nvPr/>
        </p:nvPicPr>
        <p:blipFill>
          <a:blip r:embed="rId2"/>
          <a:stretch>
            <a:fillRect/>
          </a:stretch>
        </p:blipFill>
        <p:spPr>
          <a:xfrm>
            <a:off x="922649" y="1787622"/>
            <a:ext cx="6824066" cy="2989861"/>
          </a:xfrm>
          <a:prstGeom prst="rect">
            <a:avLst/>
          </a:prstGeom>
        </p:spPr>
      </p:pic>
    </p:spTree>
    <p:extLst>
      <p:ext uri="{BB962C8B-B14F-4D97-AF65-F5344CB8AC3E}">
        <p14:creationId xmlns:p14="http://schemas.microsoft.com/office/powerpoint/2010/main" val="347275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SERIAL COMMUNICATION PROGRAMMING</a:t>
            </a:r>
            <a:endParaRPr lang="en-US" sz="2800" dirty="0"/>
          </a:p>
        </p:txBody>
      </p:sp>
      <p:sp>
        <p:nvSpPr>
          <p:cNvPr id="3" name="Content Placeholder 2"/>
          <p:cNvSpPr>
            <a:spLocks noGrp="1"/>
          </p:cNvSpPr>
          <p:nvPr>
            <p:ph idx="1"/>
          </p:nvPr>
        </p:nvSpPr>
        <p:spPr>
          <a:xfrm>
            <a:off x="305597" y="1377553"/>
            <a:ext cx="5840858" cy="3308747"/>
          </a:xfrm>
        </p:spPr>
        <p:txBody>
          <a:bodyPr/>
          <a:lstStyle/>
          <a:p>
            <a:r>
              <a:rPr lang="en-US" dirty="0"/>
              <a:t>To allow data transfer between the PC </a:t>
            </a:r>
            <a:r>
              <a:rPr lang="en-US" dirty="0" smtClean="0"/>
              <a:t>and </a:t>
            </a:r>
            <a:r>
              <a:rPr lang="en-US" dirty="0"/>
              <a:t>an 8051 system without any error, </a:t>
            </a:r>
            <a:r>
              <a:rPr lang="en-US" dirty="0" smtClean="0"/>
              <a:t>we </a:t>
            </a:r>
            <a:r>
              <a:rPr lang="en-US" dirty="0"/>
              <a:t>must make sure that the baud rate </a:t>
            </a:r>
            <a:r>
              <a:rPr lang="en-US" dirty="0" smtClean="0"/>
              <a:t>of </a:t>
            </a:r>
            <a:r>
              <a:rPr lang="en-US" dirty="0"/>
              <a:t>8051 system matches the baud rate </a:t>
            </a:r>
            <a:r>
              <a:rPr lang="en-US" dirty="0" smtClean="0"/>
              <a:t>of </a:t>
            </a:r>
            <a:r>
              <a:rPr lang="en-US" dirty="0"/>
              <a:t>the </a:t>
            </a:r>
            <a:r>
              <a:rPr lang="en-US" dirty="0" smtClean="0"/>
              <a:t>PC’s </a:t>
            </a:r>
            <a:r>
              <a:rPr lang="en-US" dirty="0"/>
              <a:t>COM port</a:t>
            </a:r>
          </a:p>
          <a:p>
            <a:r>
              <a:rPr lang="en-US" dirty="0" smtClean="0"/>
              <a:t> Hyper terminal </a:t>
            </a:r>
            <a:r>
              <a:rPr lang="en-US" dirty="0"/>
              <a:t>function supports baud </a:t>
            </a:r>
            <a:r>
              <a:rPr lang="en-US" dirty="0" smtClean="0"/>
              <a:t>rates </a:t>
            </a:r>
            <a:r>
              <a:rPr lang="en-US" dirty="0"/>
              <a:t>much higher than listed below</a:t>
            </a:r>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38</a:t>
            </a:fld>
            <a:endParaRPr lang="en-US" altLang="en-US">
              <a:solidFill>
                <a:srgbClr val="000000"/>
              </a:solidFill>
            </a:endParaRPr>
          </a:p>
        </p:txBody>
      </p:sp>
      <p:pic>
        <p:nvPicPr>
          <p:cNvPr id="6" name="Picture 5"/>
          <p:cNvPicPr>
            <a:picLocks noChangeAspect="1"/>
          </p:cNvPicPr>
          <p:nvPr/>
        </p:nvPicPr>
        <p:blipFill rotWithShape="1">
          <a:blip r:embed="rId2"/>
          <a:srcRect r="45643"/>
          <a:stretch/>
        </p:blipFill>
        <p:spPr>
          <a:xfrm>
            <a:off x="5994852" y="1063229"/>
            <a:ext cx="2691948" cy="3276190"/>
          </a:xfrm>
          <a:prstGeom prst="rect">
            <a:avLst/>
          </a:prstGeom>
        </p:spPr>
      </p:pic>
    </p:spTree>
    <p:extLst>
      <p:ext uri="{BB962C8B-B14F-4D97-AF65-F5344CB8AC3E}">
        <p14:creationId xmlns:p14="http://schemas.microsoft.com/office/powerpoint/2010/main" val="3002570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10447" y="1483150"/>
            <a:ext cx="7201346" cy="3883724"/>
          </a:xfrm>
          <a:prstGeom prst="rect">
            <a:avLst/>
          </a:prstGeom>
        </p:spPr>
      </p:pic>
      <p:sp>
        <p:nvSpPr>
          <p:cNvPr id="2" name="Title 1"/>
          <p:cNvSpPr>
            <a:spLocks noGrp="1"/>
          </p:cNvSpPr>
          <p:nvPr>
            <p:ph type="title"/>
          </p:nvPr>
        </p:nvSpPr>
        <p:spPr>
          <a:xfrm>
            <a:off x="457200" y="91679"/>
            <a:ext cx="7543800" cy="853543"/>
          </a:xfrm>
        </p:spPr>
        <p:txBody>
          <a:bodyPr/>
          <a:lstStyle/>
          <a:p>
            <a:r>
              <a:rPr lang="it-IT" sz="2400" dirty="0"/>
              <a:t>SERIAL </a:t>
            </a:r>
            <a:r>
              <a:rPr lang="it-IT" sz="2400" dirty="0" smtClean="0"/>
              <a:t>COMMUNICATION PROGRAMMING</a:t>
            </a:r>
            <a:r>
              <a:rPr lang="it-IT" sz="2000" dirty="0"/>
              <a:t/>
            </a:r>
            <a:br>
              <a:rPr lang="it-IT" sz="2000" dirty="0"/>
            </a:br>
            <a:r>
              <a:rPr lang="it-IT" sz="2800" dirty="0"/>
              <a:t>SCON Register</a:t>
            </a:r>
            <a:endParaRPr lang="en-US" sz="2800" dirty="0"/>
          </a:p>
        </p:txBody>
      </p:sp>
      <p:sp>
        <p:nvSpPr>
          <p:cNvPr id="3" name="Content Placeholder 2"/>
          <p:cNvSpPr>
            <a:spLocks noGrp="1"/>
          </p:cNvSpPr>
          <p:nvPr>
            <p:ph idx="1"/>
          </p:nvPr>
        </p:nvSpPr>
        <p:spPr>
          <a:xfrm>
            <a:off x="457200" y="945223"/>
            <a:ext cx="8229600" cy="3652972"/>
          </a:xfrm>
        </p:spPr>
        <p:txBody>
          <a:bodyPr/>
          <a:lstStyle/>
          <a:p>
            <a:r>
              <a:rPr lang="en-US" dirty="0"/>
              <a:t>SCON is an 8-bit register used to </a:t>
            </a:r>
            <a:r>
              <a:rPr lang="en-US" dirty="0" smtClean="0"/>
              <a:t>program </a:t>
            </a:r>
            <a:r>
              <a:rPr lang="en-US" dirty="0"/>
              <a:t>the start bit, stop bit, and data </a:t>
            </a:r>
            <a:r>
              <a:rPr lang="en-US" dirty="0" smtClean="0"/>
              <a:t>bits </a:t>
            </a:r>
            <a:r>
              <a:rPr lang="en-US" dirty="0"/>
              <a:t>of data framing, among other </a:t>
            </a:r>
            <a:r>
              <a:rPr lang="en-US" dirty="0" smtClean="0"/>
              <a:t>things</a:t>
            </a:r>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39</a:t>
            </a:fld>
            <a:endParaRPr lang="en-US" altLang="en-US">
              <a:solidFill>
                <a:srgbClr val="000000"/>
              </a:solidFill>
            </a:endParaRPr>
          </a:p>
        </p:txBody>
      </p:sp>
    </p:spTree>
    <p:extLst>
      <p:ext uri="{BB962C8B-B14F-4D97-AF65-F5344CB8AC3E}">
        <p14:creationId xmlns:p14="http://schemas.microsoft.com/office/powerpoint/2010/main" val="3733109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9791"/>
            <a:ext cx="7543800" cy="971550"/>
          </a:xfrm>
          <a:solidFill>
            <a:schemeClr val="bg1"/>
          </a:solidFill>
        </p:spPr>
        <p:txBody>
          <a:bodyPr>
            <a:normAutofit fontScale="90000"/>
          </a:bodyPr>
          <a:lstStyle/>
          <a:p>
            <a:r>
              <a:rPr lang="en-US" dirty="0"/>
              <a:t/>
            </a:r>
            <a:br>
              <a:rPr lang="en-US" dirty="0"/>
            </a:br>
            <a:endParaRPr lang="en-US" dirty="0"/>
          </a:p>
        </p:txBody>
      </p:sp>
      <p:sp>
        <p:nvSpPr>
          <p:cNvPr id="2" name="Content Placeholder 1"/>
          <p:cNvSpPr>
            <a:spLocks noGrp="1"/>
          </p:cNvSpPr>
          <p:nvPr>
            <p:ph idx="1"/>
          </p:nvPr>
        </p:nvSpPr>
        <p:spPr/>
        <p:txBody>
          <a:bodyPr/>
          <a:lstStyle/>
          <a:p>
            <a:r>
              <a:rPr lang="en-US" sz="2000" dirty="0"/>
              <a:t>The advantage of interrupts is that </a:t>
            </a:r>
            <a:r>
              <a:rPr lang="en-US" sz="2000" dirty="0" smtClean="0"/>
              <a:t>the microcontroller </a:t>
            </a:r>
            <a:r>
              <a:rPr lang="en-US" sz="2000" dirty="0"/>
              <a:t>can serve </a:t>
            </a:r>
            <a:r>
              <a:rPr lang="en-US" sz="2000" dirty="0" smtClean="0"/>
              <a:t>many devices </a:t>
            </a:r>
            <a:r>
              <a:rPr lang="en-US" sz="2000" dirty="0"/>
              <a:t>(not all at the same time)</a:t>
            </a:r>
          </a:p>
          <a:p>
            <a:r>
              <a:rPr lang="en-US" sz="2000" dirty="0" smtClean="0"/>
              <a:t>Each </a:t>
            </a:r>
            <a:r>
              <a:rPr lang="en-US" sz="2000" dirty="0"/>
              <a:t>devices can get the attention of </a:t>
            </a:r>
            <a:r>
              <a:rPr lang="en-US" sz="2000" dirty="0" smtClean="0"/>
              <a:t>the microcontroller </a:t>
            </a:r>
            <a:r>
              <a:rPr lang="en-US" sz="2000" dirty="0"/>
              <a:t>based on the </a:t>
            </a:r>
            <a:r>
              <a:rPr lang="en-US" sz="2000" dirty="0" smtClean="0"/>
              <a:t>assigned Priority</a:t>
            </a:r>
          </a:p>
          <a:p>
            <a:r>
              <a:rPr lang="en-US" sz="2000" dirty="0"/>
              <a:t>The microcontroller can also </a:t>
            </a:r>
            <a:r>
              <a:rPr lang="en-US" sz="2000" dirty="0" smtClean="0"/>
              <a:t>ignore(mask</a:t>
            </a:r>
            <a:r>
              <a:rPr lang="en-US" sz="2000" dirty="0"/>
              <a:t>) a device request for service</a:t>
            </a:r>
          </a:p>
          <a:p>
            <a:r>
              <a:rPr lang="en-US" sz="2000" dirty="0" smtClean="0"/>
              <a:t> </a:t>
            </a:r>
            <a:r>
              <a:rPr lang="en-US" sz="2000" dirty="0"/>
              <a:t>This is not possible for the polling method</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Title 3"/>
          <p:cNvSpPr txBox="1">
            <a:spLocks/>
          </p:cNvSpPr>
          <p:nvPr/>
        </p:nvSpPr>
        <p:spPr bwMode="auto">
          <a:xfrm>
            <a:off x="382772" y="70303"/>
            <a:ext cx="7543800" cy="971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67500" lnSpcReduction="20000"/>
          </a:bodyPr>
          <a:lstStyle>
            <a:lvl1pPr algn="l" rtl="0" fontAlgn="base">
              <a:spcBef>
                <a:spcPct val="0"/>
              </a:spcBef>
              <a:spcAft>
                <a:spcPct val="0"/>
              </a:spcAft>
              <a:defRPr sz="2925" b="1" kern="1200">
                <a:solidFill>
                  <a:schemeClr val="tx2"/>
                </a:solidFill>
                <a:latin typeface="+mj-lt"/>
                <a:ea typeface="+mj-ea"/>
                <a:cs typeface="+mj-cs"/>
              </a:defRPr>
            </a:lvl1pPr>
            <a:lvl2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2pPr>
            <a:lvl3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3pPr>
            <a:lvl4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4pPr>
            <a:lvl5pPr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5pPr>
            <a:lvl6pPr marL="3429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6pPr>
            <a:lvl7pPr marL="6858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7pPr>
            <a:lvl8pPr marL="10287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8pPr>
            <a:lvl9pPr marL="1371600" algn="l" rtl="0" fontAlgn="base">
              <a:spcBef>
                <a:spcPct val="0"/>
              </a:spcBef>
              <a:spcAft>
                <a:spcPct val="0"/>
              </a:spcAft>
              <a:defRPr sz="2925" b="1">
                <a:solidFill>
                  <a:schemeClr val="tx2"/>
                </a:solidFill>
                <a:latin typeface="Arial" panose="020B0604020202020204" pitchFamily="34" charset="0"/>
                <a:cs typeface="Arial" panose="020B0604020202020204" pitchFamily="34" charset="0"/>
              </a:defRPr>
            </a:lvl9pPr>
          </a:lstStyle>
          <a:p>
            <a:pPr>
              <a:buClrTx/>
              <a:buFontTx/>
            </a:pPr>
            <a:r>
              <a:rPr lang="en-US" dirty="0" smtClean="0"/>
              <a:t/>
            </a:r>
            <a:br>
              <a:rPr lang="en-US" dirty="0" smtClean="0"/>
            </a:br>
            <a:r>
              <a:rPr lang="en-US" sz="4000" dirty="0" smtClean="0">
                <a:solidFill>
                  <a:schemeClr val="tx1"/>
                </a:solidFill>
              </a:rPr>
              <a:t>Interrupts  </a:t>
            </a:r>
            <a:r>
              <a:rPr lang="en-US" sz="4000" dirty="0" err="1" smtClean="0">
                <a:solidFill>
                  <a:schemeClr val="tx1"/>
                </a:solidFill>
              </a:rPr>
              <a:t>vs</a:t>
            </a:r>
            <a:r>
              <a:rPr lang="en-US" sz="4000" dirty="0" smtClean="0">
                <a:solidFill>
                  <a:schemeClr val="tx1"/>
                </a:solidFill>
              </a:rPr>
              <a:t> Polling</a:t>
            </a:r>
            <a:r>
              <a:rPr lang="en-US" dirty="0" smtClean="0">
                <a:solidFill>
                  <a:schemeClr val="tx1"/>
                </a:solidFill>
              </a:rPr>
              <a:t/>
            </a:r>
            <a:br>
              <a:rPr lang="en-US" dirty="0" smtClean="0">
                <a:solidFill>
                  <a:schemeClr val="tx1"/>
                </a:solidFill>
              </a:rPr>
            </a:br>
            <a:endParaRPr lang="en-US" dirty="0"/>
          </a:p>
        </p:txBody>
      </p:sp>
    </p:spTree>
    <p:extLst>
      <p:ext uri="{BB962C8B-B14F-4D97-AF65-F5344CB8AC3E}">
        <p14:creationId xmlns:p14="http://schemas.microsoft.com/office/powerpoint/2010/main" val="276813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894" y="518885"/>
            <a:ext cx="8229600" cy="3308747"/>
          </a:xfrm>
        </p:spPr>
        <p:txBody>
          <a:bodyPr/>
          <a:lstStyle/>
          <a:p>
            <a:pPr marL="0" indent="0">
              <a:buNone/>
            </a:pPr>
            <a:r>
              <a:rPr lang="en-US" dirty="0">
                <a:solidFill>
                  <a:srgbClr val="C00000"/>
                </a:solidFill>
              </a:rPr>
              <a:t>SM0, SM1</a:t>
            </a:r>
          </a:p>
          <a:p>
            <a:r>
              <a:rPr lang="en-US" dirty="0" smtClean="0"/>
              <a:t>They </a:t>
            </a:r>
            <a:r>
              <a:rPr lang="en-US" dirty="0"/>
              <a:t>determine the framing of data by </a:t>
            </a:r>
            <a:r>
              <a:rPr lang="en-US" dirty="0" smtClean="0"/>
              <a:t>specifying </a:t>
            </a:r>
            <a:r>
              <a:rPr lang="en-US" dirty="0"/>
              <a:t>the number of bits per character, </a:t>
            </a:r>
            <a:r>
              <a:rPr lang="en-US" dirty="0" smtClean="0"/>
              <a:t>and </a:t>
            </a:r>
            <a:r>
              <a:rPr lang="en-US" dirty="0"/>
              <a:t>the start and stop </a:t>
            </a:r>
            <a:r>
              <a:rPr lang="en-US" dirty="0" smtClean="0"/>
              <a:t>bits</a:t>
            </a:r>
          </a:p>
          <a:p>
            <a:endParaRPr lang="en-US" dirty="0"/>
          </a:p>
          <a:p>
            <a:endParaRPr lang="en-US" dirty="0" smtClean="0"/>
          </a:p>
          <a:p>
            <a:endParaRPr lang="en-US" dirty="0"/>
          </a:p>
          <a:p>
            <a:endParaRPr lang="en-US" dirty="0" smtClean="0"/>
          </a:p>
          <a:p>
            <a:endParaRPr lang="en-US" dirty="0"/>
          </a:p>
          <a:p>
            <a:pPr marL="0" indent="0">
              <a:buNone/>
            </a:pPr>
            <a:r>
              <a:rPr lang="en-US" dirty="0">
                <a:solidFill>
                  <a:srgbClr val="C00000"/>
                </a:solidFill>
              </a:rPr>
              <a:t>SM2</a:t>
            </a:r>
          </a:p>
          <a:p>
            <a:r>
              <a:rPr lang="en-US" dirty="0" smtClean="0"/>
              <a:t>This </a:t>
            </a:r>
            <a:r>
              <a:rPr lang="en-US" dirty="0"/>
              <a:t>enables the multiprocessing capability </a:t>
            </a:r>
            <a:r>
              <a:rPr lang="en-US" dirty="0" smtClean="0"/>
              <a:t>of </a:t>
            </a:r>
            <a:r>
              <a:rPr lang="en-US" dirty="0"/>
              <a:t>the 8051</a:t>
            </a:r>
            <a:endParaRPr lang="en-US" dirty="0" smtClean="0"/>
          </a:p>
          <a:p>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40</a:t>
            </a:fld>
            <a:endParaRPr lang="en-US" altLang="en-US">
              <a:solidFill>
                <a:srgbClr val="000000"/>
              </a:solidFill>
            </a:endParaRPr>
          </a:p>
        </p:txBody>
      </p:sp>
      <p:pic>
        <p:nvPicPr>
          <p:cNvPr id="6" name="Picture 5"/>
          <p:cNvPicPr>
            <a:picLocks noChangeAspect="1"/>
          </p:cNvPicPr>
          <p:nvPr/>
        </p:nvPicPr>
        <p:blipFill rotWithShape="1">
          <a:blip r:embed="rId2"/>
          <a:srcRect t="4044"/>
          <a:stretch/>
        </p:blipFill>
        <p:spPr>
          <a:xfrm>
            <a:off x="1524000" y="1808251"/>
            <a:ext cx="6171429" cy="1937409"/>
          </a:xfrm>
          <a:prstGeom prst="rect">
            <a:avLst/>
          </a:prstGeom>
        </p:spPr>
      </p:pic>
    </p:spTree>
    <p:extLst>
      <p:ext uri="{BB962C8B-B14F-4D97-AF65-F5344CB8AC3E}">
        <p14:creationId xmlns:p14="http://schemas.microsoft.com/office/powerpoint/2010/main" val="652428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249" y="169564"/>
            <a:ext cx="8229600" cy="4859636"/>
          </a:xfrm>
        </p:spPr>
        <p:txBody>
          <a:bodyPr/>
          <a:lstStyle/>
          <a:p>
            <a:pPr marL="0" indent="0">
              <a:buNone/>
            </a:pPr>
            <a:r>
              <a:rPr lang="en-US" sz="2000" dirty="0">
                <a:solidFill>
                  <a:srgbClr val="C00000"/>
                </a:solidFill>
              </a:rPr>
              <a:t>REN (receive enable)</a:t>
            </a:r>
          </a:p>
          <a:p>
            <a:pPr lvl="1"/>
            <a:r>
              <a:rPr lang="en-US" sz="1800" dirty="0" smtClean="0"/>
              <a:t>It </a:t>
            </a:r>
            <a:r>
              <a:rPr lang="en-US" sz="1800" dirty="0"/>
              <a:t>is a </a:t>
            </a:r>
            <a:r>
              <a:rPr lang="en-US" sz="1800" dirty="0" smtClean="0"/>
              <a:t>bit-addressable register </a:t>
            </a:r>
          </a:p>
          <a:p>
            <a:pPr lvl="1"/>
            <a:r>
              <a:rPr lang="en-US" sz="1800" dirty="0" smtClean="0"/>
              <a:t>When </a:t>
            </a:r>
            <a:r>
              <a:rPr lang="en-US" sz="1800" dirty="0"/>
              <a:t>it is high, it allows 8051 to receive data on </a:t>
            </a:r>
          </a:p>
          <a:p>
            <a:pPr marL="0" indent="0">
              <a:buNone/>
            </a:pPr>
            <a:r>
              <a:rPr lang="en-US" sz="2000" dirty="0" err="1">
                <a:solidFill>
                  <a:srgbClr val="C00000"/>
                </a:solidFill>
              </a:rPr>
              <a:t>RxD</a:t>
            </a:r>
            <a:r>
              <a:rPr lang="en-US" sz="2000" dirty="0">
                <a:solidFill>
                  <a:srgbClr val="C00000"/>
                </a:solidFill>
              </a:rPr>
              <a:t> </a:t>
            </a:r>
            <a:r>
              <a:rPr lang="en-US" sz="2000" dirty="0" smtClean="0">
                <a:solidFill>
                  <a:srgbClr val="C00000"/>
                </a:solidFill>
              </a:rPr>
              <a:t>pin :    </a:t>
            </a:r>
            <a:r>
              <a:rPr lang="en-US" sz="1800" dirty="0" smtClean="0"/>
              <a:t>If </a:t>
            </a:r>
            <a:r>
              <a:rPr lang="en-US" sz="1800" dirty="0"/>
              <a:t>low, the receiver is </a:t>
            </a:r>
            <a:r>
              <a:rPr lang="en-US" sz="1800" dirty="0" smtClean="0"/>
              <a:t>disabled </a:t>
            </a:r>
          </a:p>
          <a:p>
            <a:pPr marL="0" indent="0">
              <a:buNone/>
            </a:pPr>
            <a:r>
              <a:rPr lang="en-US" sz="2000" dirty="0" smtClean="0">
                <a:solidFill>
                  <a:srgbClr val="C00000"/>
                </a:solidFill>
              </a:rPr>
              <a:t>TI </a:t>
            </a:r>
            <a:r>
              <a:rPr lang="en-US" sz="2000" dirty="0">
                <a:solidFill>
                  <a:srgbClr val="C00000"/>
                </a:solidFill>
              </a:rPr>
              <a:t>(transmit interrupt)</a:t>
            </a:r>
          </a:p>
          <a:p>
            <a:pPr lvl="1"/>
            <a:r>
              <a:rPr lang="en-US" sz="1800" dirty="0"/>
              <a:t>TI bit is raised at the beginning of the stop bit</a:t>
            </a:r>
          </a:p>
          <a:p>
            <a:pPr lvl="1"/>
            <a:r>
              <a:rPr lang="en-US" sz="1800" dirty="0" smtClean="0"/>
              <a:t>When </a:t>
            </a:r>
            <a:r>
              <a:rPr lang="en-US" sz="1800" dirty="0"/>
              <a:t>8051 finishes the transfer of 8-bit </a:t>
            </a:r>
            <a:r>
              <a:rPr lang="en-US" sz="1800" dirty="0" smtClean="0"/>
              <a:t>character</a:t>
            </a:r>
            <a:endParaRPr lang="en-US" sz="1800" dirty="0"/>
          </a:p>
          <a:p>
            <a:pPr lvl="1"/>
            <a:r>
              <a:rPr lang="en-US" sz="1800" dirty="0" smtClean="0"/>
              <a:t>It </a:t>
            </a:r>
            <a:r>
              <a:rPr lang="en-US" sz="1800" dirty="0"/>
              <a:t>raises TI flag to indicate that it is ready to </a:t>
            </a:r>
            <a:r>
              <a:rPr lang="en-US" sz="1800" dirty="0" smtClean="0"/>
              <a:t>transfer </a:t>
            </a:r>
            <a:r>
              <a:rPr lang="en-US" sz="1800" dirty="0"/>
              <a:t>another byte</a:t>
            </a:r>
          </a:p>
          <a:p>
            <a:pPr marL="0" indent="0">
              <a:buNone/>
            </a:pPr>
            <a:r>
              <a:rPr lang="en-US" sz="2000" dirty="0" smtClean="0">
                <a:solidFill>
                  <a:srgbClr val="C00000"/>
                </a:solidFill>
              </a:rPr>
              <a:t>RI </a:t>
            </a:r>
            <a:r>
              <a:rPr lang="en-US" sz="2000" dirty="0">
                <a:solidFill>
                  <a:srgbClr val="C00000"/>
                </a:solidFill>
              </a:rPr>
              <a:t>(receive interrupt)</a:t>
            </a:r>
          </a:p>
          <a:p>
            <a:pPr lvl="1"/>
            <a:r>
              <a:rPr lang="en-US" sz="1800" dirty="0" smtClean="0"/>
              <a:t>When </a:t>
            </a:r>
            <a:r>
              <a:rPr lang="en-US" sz="1800" dirty="0"/>
              <a:t>8051 receives data serially via </a:t>
            </a:r>
            <a:r>
              <a:rPr lang="en-US" sz="1800" dirty="0" err="1"/>
              <a:t>RxD</a:t>
            </a:r>
            <a:r>
              <a:rPr lang="en-US" sz="1800" dirty="0"/>
              <a:t>, it </a:t>
            </a:r>
            <a:r>
              <a:rPr lang="en-US" sz="1800" dirty="0" smtClean="0"/>
              <a:t>gets </a:t>
            </a:r>
            <a:r>
              <a:rPr lang="en-US" sz="1800" dirty="0"/>
              <a:t>rid of the start and stop bits and </a:t>
            </a:r>
            <a:r>
              <a:rPr lang="en-US" sz="1800" dirty="0" smtClean="0"/>
              <a:t>places </a:t>
            </a:r>
            <a:r>
              <a:rPr lang="en-US" sz="1800" dirty="0"/>
              <a:t>the byte in SBUF register</a:t>
            </a:r>
          </a:p>
          <a:p>
            <a:pPr lvl="1"/>
            <a:r>
              <a:rPr lang="en-US" sz="1800" dirty="0" smtClean="0"/>
              <a:t>It </a:t>
            </a:r>
            <a:r>
              <a:rPr lang="en-US" sz="1800" dirty="0"/>
              <a:t>raises the RI flag bit to indicate that a byte </a:t>
            </a:r>
            <a:r>
              <a:rPr lang="en-US" sz="1800" dirty="0" smtClean="0"/>
              <a:t>has </a:t>
            </a:r>
            <a:r>
              <a:rPr lang="en-US" sz="1800" dirty="0"/>
              <a:t>been received and should be picked up </a:t>
            </a:r>
            <a:r>
              <a:rPr lang="en-US" sz="1800" dirty="0" smtClean="0"/>
              <a:t>before </a:t>
            </a:r>
            <a:r>
              <a:rPr lang="en-US" sz="1800" dirty="0"/>
              <a:t>it is lost</a:t>
            </a:r>
          </a:p>
          <a:p>
            <a:pPr lvl="1"/>
            <a:r>
              <a:rPr lang="en-US" sz="1800" dirty="0" smtClean="0"/>
              <a:t>RI </a:t>
            </a:r>
            <a:r>
              <a:rPr lang="en-US" sz="1800" dirty="0"/>
              <a:t>is raised halfway through the stop bit</a:t>
            </a: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41</a:t>
            </a:fld>
            <a:endParaRPr lang="en-US" altLang="en-US">
              <a:solidFill>
                <a:srgbClr val="000000"/>
              </a:solidFill>
            </a:endParaRPr>
          </a:p>
        </p:txBody>
      </p:sp>
    </p:spTree>
    <p:extLst>
      <p:ext uri="{BB962C8B-B14F-4D97-AF65-F5344CB8AC3E}">
        <p14:creationId xmlns:p14="http://schemas.microsoft.com/office/powerpoint/2010/main" val="1956573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088" y="154111"/>
            <a:ext cx="7543800" cy="641989"/>
          </a:xfrm>
        </p:spPr>
        <p:txBody>
          <a:bodyPr/>
          <a:lstStyle/>
          <a:p>
            <a:r>
              <a:rPr lang="en-US" sz="2400" dirty="0"/>
              <a:t>Programming </a:t>
            </a:r>
            <a:r>
              <a:rPr lang="en-US" sz="2400" dirty="0" smtClean="0"/>
              <a:t>Serial </a:t>
            </a:r>
            <a:r>
              <a:rPr lang="en-US" sz="2400" dirty="0"/>
              <a:t>Data </a:t>
            </a:r>
            <a:r>
              <a:rPr lang="en-US" sz="2400" dirty="0" smtClean="0"/>
              <a:t>Transmitting</a:t>
            </a:r>
            <a:endParaRPr lang="en-US" sz="2400" dirty="0"/>
          </a:p>
        </p:txBody>
      </p:sp>
      <p:sp>
        <p:nvSpPr>
          <p:cNvPr id="3" name="Content Placeholder 2"/>
          <p:cNvSpPr>
            <a:spLocks noGrp="1"/>
          </p:cNvSpPr>
          <p:nvPr>
            <p:ph idx="1"/>
          </p:nvPr>
        </p:nvSpPr>
        <p:spPr>
          <a:xfrm>
            <a:off x="303088" y="672998"/>
            <a:ext cx="8229600" cy="4013302"/>
          </a:xfrm>
        </p:spPr>
        <p:txBody>
          <a:bodyPr/>
          <a:lstStyle/>
          <a:p>
            <a:pPr marL="0" indent="0">
              <a:buNone/>
            </a:pPr>
            <a:r>
              <a:rPr lang="en-US" sz="1800" dirty="0"/>
              <a:t>In programming the 8051 to transfer </a:t>
            </a:r>
            <a:r>
              <a:rPr lang="en-US" sz="1800" dirty="0" smtClean="0"/>
              <a:t>character </a:t>
            </a:r>
            <a:r>
              <a:rPr lang="en-US" sz="1800" dirty="0"/>
              <a:t>bytes serially</a:t>
            </a:r>
          </a:p>
          <a:p>
            <a:pPr marL="0" indent="0">
              <a:buNone/>
            </a:pPr>
            <a:r>
              <a:rPr lang="en-US" sz="1800" dirty="0"/>
              <a:t>1. TMOD register is loaded with the value </a:t>
            </a:r>
            <a:r>
              <a:rPr lang="en-US" sz="1800" dirty="0" smtClean="0"/>
              <a:t>20H</a:t>
            </a:r>
            <a:r>
              <a:rPr lang="en-US" sz="1800" dirty="0"/>
              <a:t>, indicating the use of timer 1 in mode </a:t>
            </a:r>
            <a:r>
              <a:rPr lang="en-US" sz="1800" dirty="0" smtClean="0"/>
              <a:t>2 </a:t>
            </a:r>
            <a:r>
              <a:rPr lang="en-US" sz="1800" dirty="0"/>
              <a:t>(8-bit auto-reload) to set baud rate</a:t>
            </a:r>
          </a:p>
          <a:p>
            <a:pPr marL="0" indent="0">
              <a:buNone/>
            </a:pPr>
            <a:r>
              <a:rPr lang="en-US" sz="1800" dirty="0"/>
              <a:t>2. The TH1 is loaded with one of the values </a:t>
            </a:r>
            <a:r>
              <a:rPr lang="en-US" sz="1800" dirty="0" smtClean="0"/>
              <a:t>to </a:t>
            </a:r>
            <a:r>
              <a:rPr lang="en-US" sz="1800" dirty="0"/>
              <a:t>set baud rate for serial data transfer</a:t>
            </a:r>
          </a:p>
          <a:p>
            <a:pPr marL="0" indent="0">
              <a:buNone/>
            </a:pPr>
            <a:r>
              <a:rPr lang="en-US" sz="1800" dirty="0"/>
              <a:t>3. The SCON register is loaded with the value </a:t>
            </a:r>
            <a:r>
              <a:rPr lang="en-US" sz="1800" dirty="0" smtClean="0"/>
              <a:t>50H</a:t>
            </a:r>
            <a:r>
              <a:rPr lang="en-US" sz="1800" dirty="0"/>
              <a:t>, indicating serial mode 1, where an </a:t>
            </a:r>
            <a:r>
              <a:rPr lang="en-US" sz="1800" dirty="0" smtClean="0"/>
              <a:t>8-bit </a:t>
            </a:r>
            <a:r>
              <a:rPr lang="en-US" sz="1800" dirty="0"/>
              <a:t>data is framed with start and stop bits</a:t>
            </a:r>
          </a:p>
          <a:p>
            <a:pPr marL="0" indent="0">
              <a:buNone/>
            </a:pPr>
            <a:r>
              <a:rPr lang="en-US" sz="1800" dirty="0"/>
              <a:t>4. </a:t>
            </a:r>
            <a:r>
              <a:rPr lang="en-US" sz="1800" dirty="0">
                <a:solidFill>
                  <a:srgbClr val="C00000"/>
                </a:solidFill>
              </a:rPr>
              <a:t>TR1 is set to 1 to start timer 1</a:t>
            </a:r>
          </a:p>
          <a:p>
            <a:pPr marL="0" indent="0">
              <a:buNone/>
            </a:pPr>
            <a:r>
              <a:rPr lang="en-US" sz="1800" dirty="0"/>
              <a:t>5. </a:t>
            </a:r>
            <a:r>
              <a:rPr lang="en-US" sz="1800" dirty="0">
                <a:solidFill>
                  <a:srgbClr val="C00000"/>
                </a:solidFill>
              </a:rPr>
              <a:t>TI is cleared by CLR TI instruction</a:t>
            </a:r>
          </a:p>
          <a:p>
            <a:pPr marL="0" indent="0">
              <a:buNone/>
            </a:pPr>
            <a:r>
              <a:rPr lang="en-US" sz="1800" dirty="0"/>
              <a:t>6. The character byte to be transferred </a:t>
            </a:r>
            <a:r>
              <a:rPr lang="en-US" sz="1800" dirty="0" smtClean="0"/>
              <a:t>serially </a:t>
            </a:r>
            <a:r>
              <a:rPr lang="en-US" sz="1800" dirty="0"/>
              <a:t>is written into SBUF register</a:t>
            </a:r>
          </a:p>
          <a:p>
            <a:pPr marL="0" indent="0">
              <a:buNone/>
            </a:pPr>
            <a:r>
              <a:rPr lang="en-US" sz="1800" dirty="0"/>
              <a:t>7. The TI flag bit is monitored with the use of </a:t>
            </a:r>
            <a:r>
              <a:rPr lang="en-US" sz="1800" dirty="0" smtClean="0"/>
              <a:t>instruction </a:t>
            </a:r>
            <a:r>
              <a:rPr lang="en-US" sz="1800" dirty="0"/>
              <a:t>JNB </a:t>
            </a:r>
            <a:r>
              <a:rPr lang="en-US" sz="1800" dirty="0" err="1"/>
              <a:t>TI,xx</a:t>
            </a:r>
            <a:r>
              <a:rPr lang="en-US" sz="1800" dirty="0"/>
              <a:t> to see if the </a:t>
            </a:r>
            <a:r>
              <a:rPr lang="en-US" sz="1800" dirty="0" smtClean="0"/>
              <a:t>character </a:t>
            </a:r>
            <a:r>
              <a:rPr lang="en-US" sz="1800" dirty="0"/>
              <a:t>has been transferred completely</a:t>
            </a:r>
          </a:p>
          <a:p>
            <a:pPr marL="0" indent="0">
              <a:buNone/>
            </a:pPr>
            <a:r>
              <a:rPr lang="en-US" sz="1800" dirty="0"/>
              <a:t>8. To transfer the next byte, go to step 5</a:t>
            </a:r>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pPr/>
              <a:t>10/11/2021</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42</a:t>
            </a:fld>
            <a:endParaRPr lang="en-US" altLang="en-US">
              <a:solidFill>
                <a:srgbClr val="000000"/>
              </a:solidFill>
            </a:endParaRPr>
          </a:p>
        </p:txBody>
      </p:sp>
    </p:spTree>
    <p:extLst>
      <p:ext uri="{BB962C8B-B14F-4D97-AF65-F5344CB8AC3E}">
        <p14:creationId xmlns:p14="http://schemas.microsoft.com/office/powerpoint/2010/main" val="2914154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Serial Interrupt</a:t>
            </a:r>
            <a:br>
              <a:rPr lang="en-US" dirty="0"/>
            </a:br>
            <a:endParaRPr lang="en-US" dirty="0"/>
          </a:p>
        </p:txBody>
      </p:sp>
      <p:sp>
        <p:nvSpPr>
          <p:cNvPr id="9" name="Text Placeholder 8"/>
          <p:cNvSpPr>
            <a:spLocks noGrp="1"/>
          </p:cNvSpPr>
          <p:nvPr>
            <p:ph type="body" idx="1"/>
          </p:nvPr>
        </p:nvSpPr>
        <p:spPr/>
        <p:txBody>
          <a:bodyPr/>
          <a:lstStyle/>
          <a:p>
            <a:endParaRPr lang="en-US"/>
          </a:p>
        </p:txBody>
      </p:sp>
      <p:sp>
        <p:nvSpPr>
          <p:cNvPr id="5" name="Date Placeholder 4"/>
          <p:cNvSpPr>
            <a:spLocks noGrp="1"/>
          </p:cNvSpPr>
          <p:nvPr>
            <p:ph type="dt" sz="half" idx="10"/>
          </p:nvPr>
        </p:nvSpPr>
        <p:spPr/>
        <p:txBody>
          <a:bodyPr/>
          <a:lstStyle/>
          <a:p>
            <a:fld id="{01ADCC5A-D971-49E6-8D7E-10A8057E7118}" type="datetime1">
              <a:rPr lang="en-US" altLang="en-US" smtClean="0">
                <a:solidFill>
                  <a:srgbClr val="000000"/>
                </a:solidFill>
              </a:rPr>
              <a:pPr/>
              <a:t>10/11/2021</a:t>
            </a:fld>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2E8481CB-7BEA-4059-8E1D-806912871158}" type="slidenum">
              <a:rPr lang="en-US" altLang="en-US" smtClean="0">
                <a:solidFill>
                  <a:srgbClr val="000000"/>
                </a:solidFill>
              </a:rPr>
              <a:pPr/>
              <a:t>43</a:t>
            </a:fld>
            <a:endParaRPr lang="en-US" altLang="en-US">
              <a:solidFill>
                <a:srgbClr val="000000"/>
              </a:solidFill>
            </a:endParaRPr>
          </a:p>
        </p:txBody>
      </p:sp>
    </p:spTree>
    <p:extLst>
      <p:ext uri="{BB962C8B-B14F-4D97-AF65-F5344CB8AC3E}">
        <p14:creationId xmlns:p14="http://schemas.microsoft.com/office/powerpoint/2010/main" val="1153061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791110"/>
            <a:ext cx="8229600" cy="4066640"/>
          </a:xfrm>
        </p:spPr>
        <p:txBody>
          <a:bodyPr/>
          <a:lstStyle/>
          <a:p>
            <a:r>
              <a:rPr lang="en-US" sz="2000" dirty="0" smtClean="0"/>
              <a:t>To </a:t>
            </a:r>
            <a:r>
              <a:rPr lang="en-US" sz="2000" dirty="0"/>
              <a:t>use the serial interrupt the ES bit along with the EA bit is set. Whenever one byte of data is sent or received, the serial interrupt is generated and the TI or RI flag goes high. </a:t>
            </a:r>
            <a:endParaRPr lang="en-US" sz="2000" dirty="0" smtClean="0"/>
          </a:p>
          <a:p>
            <a:r>
              <a:rPr lang="en-US" sz="2000" dirty="0" smtClean="0"/>
              <a:t> </a:t>
            </a:r>
            <a:r>
              <a:rPr lang="en-US" sz="2000" dirty="0"/>
              <a:t>TI or RI flag needs to be cleared explicitly in the interrupt routine (written for the Serial Interrupt).</a:t>
            </a:r>
          </a:p>
          <a:p>
            <a:pPr marL="0" indent="0">
              <a:buNone/>
            </a:pPr>
            <a:r>
              <a:rPr lang="en-US" sz="2000" dirty="0"/>
              <a:t> </a:t>
            </a:r>
            <a:r>
              <a:rPr lang="en-US" sz="2000" dirty="0" smtClean="0"/>
              <a:t>The </a:t>
            </a:r>
            <a:r>
              <a:rPr lang="en-US" sz="2000" dirty="0"/>
              <a:t>programming of the Serial Interrupt involves the following steps:</a:t>
            </a:r>
          </a:p>
          <a:p>
            <a:pPr marL="0" indent="0">
              <a:buNone/>
            </a:pPr>
            <a:r>
              <a:rPr lang="en-US" sz="2000" dirty="0"/>
              <a:t>1.  Enable the Serial Interrupt (configure the IE register).</a:t>
            </a:r>
          </a:p>
          <a:p>
            <a:pPr marL="0" indent="0">
              <a:buNone/>
            </a:pPr>
            <a:r>
              <a:rPr lang="en-US" sz="2000" dirty="0"/>
              <a:t>2.  Configure SCON </a:t>
            </a:r>
            <a:r>
              <a:rPr lang="en-US" sz="2000" dirty="0" smtClean="0"/>
              <a:t>register</a:t>
            </a:r>
            <a:endParaRPr lang="en-US" sz="2000" dirty="0"/>
          </a:p>
          <a:p>
            <a:pPr marL="0" indent="0">
              <a:buNone/>
            </a:pPr>
            <a:r>
              <a:rPr lang="en-US" sz="2000" dirty="0" smtClean="0"/>
              <a:t>3.</a:t>
            </a:r>
            <a:r>
              <a:rPr lang="en-US" sz="2000" dirty="0"/>
              <a:t> Write routine or function for the Serial Interrupt. The interrupt number is 4.</a:t>
            </a:r>
          </a:p>
          <a:p>
            <a:pPr marL="0" indent="0">
              <a:buNone/>
            </a:pPr>
            <a:r>
              <a:rPr lang="en-US" sz="2000" dirty="0"/>
              <a:t>4.  </a:t>
            </a:r>
            <a:r>
              <a:rPr lang="en-US" sz="2000" dirty="0" smtClean="0"/>
              <a:t>Clear </a:t>
            </a:r>
            <a:r>
              <a:rPr lang="en-US" sz="2000" dirty="0"/>
              <a:t>the RI or TI flag within the routine</a:t>
            </a:r>
            <a:r>
              <a:rPr lang="en-US" dirty="0"/>
              <a:t>.</a:t>
            </a:r>
          </a:p>
          <a:p>
            <a:endParaRPr lang="en-US" dirty="0"/>
          </a:p>
        </p:txBody>
      </p:sp>
      <p:sp>
        <p:nvSpPr>
          <p:cNvPr id="5" name="Date Placeholder 4"/>
          <p:cNvSpPr>
            <a:spLocks noGrp="1"/>
          </p:cNvSpPr>
          <p:nvPr>
            <p:ph type="dt" sz="half" idx="10"/>
          </p:nvPr>
        </p:nvSpPr>
        <p:spPr/>
        <p:txBody>
          <a:bodyPr/>
          <a:lstStyle/>
          <a:p>
            <a:fld id="{01ADCC5A-D971-49E6-8D7E-10A8057E7118}" type="datetime1">
              <a:rPr lang="en-US" altLang="en-US" smtClean="0">
                <a:solidFill>
                  <a:srgbClr val="000000"/>
                </a:solidFill>
              </a:rPr>
              <a:pPr/>
              <a:t>10/11/2021</a:t>
            </a:fld>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2E8481CB-7BEA-4059-8E1D-806912871158}" type="slidenum">
              <a:rPr lang="en-US" altLang="en-US" smtClean="0">
                <a:solidFill>
                  <a:srgbClr val="000000"/>
                </a:solidFill>
              </a:rPr>
              <a:pPr/>
              <a:t>44</a:t>
            </a:fld>
            <a:endParaRPr lang="en-US" altLang="en-US">
              <a:solidFill>
                <a:srgbClr val="000000"/>
              </a:solidFill>
            </a:endParaRPr>
          </a:p>
        </p:txBody>
      </p:sp>
    </p:spTree>
    <p:extLst>
      <p:ext uri="{BB962C8B-B14F-4D97-AF65-F5344CB8AC3E}">
        <p14:creationId xmlns:p14="http://schemas.microsoft.com/office/powerpoint/2010/main" val="3982579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12652"/>
            <a:ext cx="7543800" cy="574158"/>
          </a:xfrm>
        </p:spPr>
        <p:txBody>
          <a:bodyPr/>
          <a:lstStyle/>
          <a:p>
            <a:r>
              <a:rPr lang="en-US" sz="2400" b="0" dirty="0" smtClean="0">
                <a:latin typeface="+mn-lt"/>
              </a:rPr>
              <a:t/>
            </a:r>
            <a:br>
              <a:rPr lang="en-US" sz="2400" b="0" dirty="0" smtClean="0">
                <a:latin typeface="+mn-lt"/>
              </a:rPr>
            </a:br>
            <a:r>
              <a:rPr lang="en-US" sz="3200" dirty="0"/>
              <a:t/>
            </a:r>
            <a:br>
              <a:rPr lang="en-US" sz="3200" dirty="0"/>
            </a:br>
            <a:r>
              <a:rPr lang="en-US" sz="2400" b="0" dirty="0"/>
              <a:t>Send ‘A’ from serial port with the use of </a:t>
            </a:r>
            <a:r>
              <a:rPr lang="en-US" sz="2400" b="0" dirty="0" smtClean="0"/>
              <a:t>interrupt</a:t>
            </a:r>
            <a:endParaRPr lang="en-US" sz="2400" dirty="0"/>
          </a:p>
        </p:txBody>
      </p:sp>
      <p:sp>
        <p:nvSpPr>
          <p:cNvPr id="8" name="Content Placeholder 7"/>
          <p:cNvSpPr>
            <a:spLocks noGrp="1"/>
          </p:cNvSpPr>
          <p:nvPr>
            <p:ph sz="half" idx="1"/>
          </p:nvPr>
        </p:nvSpPr>
        <p:spPr>
          <a:xfrm>
            <a:off x="306572" y="1082181"/>
            <a:ext cx="4380614" cy="3308747"/>
          </a:xfrm>
        </p:spPr>
        <p:txBody>
          <a:bodyPr/>
          <a:lstStyle/>
          <a:p>
            <a:pPr marL="0" indent="0">
              <a:spcBef>
                <a:spcPts val="0"/>
              </a:spcBef>
              <a:buNone/>
            </a:pPr>
            <a:r>
              <a:rPr lang="en-US" sz="1600" dirty="0" smtClean="0"/>
              <a:t>// </a:t>
            </a:r>
            <a:r>
              <a:rPr lang="en-US" sz="1600" dirty="0"/>
              <a:t>Sending ‘A’ through serial port with interrupt</a:t>
            </a:r>
          </a:p>
          <a:p>
            <a:pPr marL="0" indent="0">
              <a:spcBef>
                <a:spcPts val="0"/>
              </a:spcBef>
              <a:buNone/>
            </a:pPr>
            <a:r>
              <a:rPr lang="en-US" sz="1600" dirty="0"/>
              <a:t>// XTAL frequency 11.0592MHz </a:t>
            </a:r>
          </a:p>
          <a:p>
            <a:pPr marL="0" indent="0">
              <a:spcBef>
                <a:spcPts val="0"/>
              </a:spcBef>
              <a:buNone/>
            </a:pPr>
            <a:r>
              <a:rPr lang="en-US" sz="1600" dirty="0"/>
              <a:t>void main</a:t>
            </a:r>
            <a:r>
              <a:rPr lang="en-US" sz="1600" dirty="0" smtClean="0"/>
              <a:t>( )</a:t>
            </a:r>
            <a:endParaRPr lang="en-US" sz="1600" dirty="0"/>
          </a:p>
          <a:p>
            <a:pPr marL="0" indent="0">
              <a:spcBef>
                <a:spcPts val="0"/>
              </a:spcBef>
              <a:buNone/>
            </a:pPr>
            <a:r>
              <a:rPr lang="en-US" sz="1600" dirty="0"/>
              <a:t>{</a:t>
            </a:r>
          </a:p>
          <a:p>
            <a:pPr marL="0" indent="0">
              <a:spcBef>
                <a:spcPts val="0"/>
              </a:spcBef>
              <a:buNone/>
            </a:pPr>
            <a:r>
              <a:rPr lang="en-US" sz="1600" dirty="0"/>
              <a:t>	TMOD = 0x20;</a:t>
            </a:r>
          </a:p>
          <a:p>
            <a:pPr marL="0" indent="0">
              <a:spcBef>
                <a:spcPts val="0"/>
              </a:spcBef>
              <a:buNone/>
            </a:pPr>
            <a:r>
              <a:rPr lang="en-US" sz="1600" dirty="0"/>
              <a:t>	TH1 = -1;</a:t>
            </a:r>
          </a:p>
          <a:p>
            <a:pPr marL="0" indent="0">
              <a:spcBef>
                <a:spcPts val="0"/>
              </a:spcBef>
              <a:buNone/>
            </a:pPr>
            <a:r>
              <a:rPr lang="en-US" sz="1600" dirty="0"/>
              <a:t>	SCON = 0x50;</a:t>
            </a:r>
          </a:p>
          <a:p>
            <a:pPr marL="0" indent="0">
              <a:spcBef>
                <a:spcPts val="0"/>
              </a:spcBef>
              <a:buNone/>
            </a:pPr>
            <a:r>
              <a:rPr lang="en-US" sz="1600" dirty="0"/>
              <a:t>	TR1 = 1;</a:t>
            </a:r>
          </a:p>
          <a:p>
            <a:pPr marL="0" indent="0">
              <a:spcBef>
                <a:spcPts val="0"/>
              </a:spcBef>
              <a:buNone/>
            </a:pPr>
            <a:r>
              <a:rPr lang="en-US" sz="1600" dirty="0"/>
              <a:t>	IE = 0x90;</a:t>
            </a:r>
          </a:p>
          <a:p>
            <a:pPr marL="0" indent="0">
              <a:spcBef>
                <a:spcPts val="0"/>
              </a:spcBef>
              <a:buNone/>
            </a:pPr>
            <a:r>
              <a:rPr lang="en-US" sz="1600" dirty="0"/>
              <a:t>	while(1);</a:t>
            </a:r>
          </a:p>
          <a:p>
            <a:pPr marL="0" indent="0">
              <a:spcBef>
                <a:spcPts val="0"/>
              </a:spcBef>
              <a:buNone/>
            </a:pPr>
            <a:r>
              <a:rPr lang="en-US" sz="1600" dirty="0" smtClean="0"/>
              <a:t>}</a:t>
            </a:r>
            <a:endParaRPr lang="en-US" sz="1600" dirty="0"/>
          </a:p>
        </p:txBody>
      </p:sp>
      <p:sp>
        <p:nvSpPr>
          <p:cNvPr id="4" name="Content Placeholder 3"/>
          <p:cNvSpPr>
            <a:spLocks noGrp="1"/>
          </p:cNvSpPr>
          <p:nvPr>
            <p:ph sz="half" idx="2"/>
          </p:nvPr>
        </p:nvSpPr>
        <p:spPr/>
        <p:txBody>
          <a:bodyPr/>
          <a:lstStyle/>
          <a:p>
            <a:pPr marL="0" indent="0">
              <a:spcBef>
                <a:spcPts val="0"/>
              </a:spcBef>
              <a:buNone/>
            </a:pPr>
            <a:r>
              <a:rPr lang="en-US" sz="1600" dirty="0"/>
              <a:t>void </a:t>
            </a:r>
            <a:r>
              <a:rPr lang="en-US" sz="1600" dirty="0" err="1"/>
              <a:t>ISR_sc</a:t>
            </a:r>
            <a:r>
              <a:rPr lang="en-US" sz="1600" dirty="0"/>
              <a:t>(void) interrupt 4</a:t>
            </a:r>
          </a:p>
          <a:p>
            <a:pPr marL="0" indent="0">
              <a:spcBef>
                <a:spcPts val="0"/>
              </a:spcBef>
              <a:buNone/>
            </a:pPr>
            <a:r>
              <a:rPr lang="en-US" sz="1600" dirty="0"/>
              <a:t>{</a:t>
            </a:r>
          </a:p>
          <a:p>
            <a:pPr marL="0" indent="0">
              <a:spcBef>
                <a:spcPts val="0"/>
              </a:spcBef>
              <a:buNone/>
            </a:pPr>
            <a:r>
              <a:rPr lang="en-US" sz="1600" dirty="0"/>
              <a:t>	if(TI==1)</a:t>
            </a:r>
          </a:p>
          <a:p>
            <a:pPr marL="0" indent="0">
              <a:spcBef>
                <a:spcPts val="0"/>
              </a:spcBef>
              <a:buNone/>
            </a:pPr>
            <a:r>
              <a:rPr lang="en-US" sz="1600" dirty="0"/>
              <a:t>	{</a:t>
            </a:r>
          </a:p>
          <a:p>
            <a:pPr marL="0" indent="0">
              <a:spcBef>
                <a:spcPts val="0"/>
              </a:spcBef>
              <a:buNone/>
            </a:pPr>
            <a:r>
              <a:rPr lang="en-US" sz="1600" dirty="0"/>
              <a:t>		SBUF = ‘A’;</a:t>
            </a:r>
          </a:p>
          <a:p>
            <a:pPr marL="0" indent="0">
              <a:spcBef>
                <a:spcPts val="0"/>
              </a:spcBef>
              <a:buNone/>
            </a:pPr>
            <a:r>
              <a:rPr lang="en-US" sz="1600" dirty="0"/>
              <a:t>		TI = 0;</a:t>
            </a:r>
          </a:p>
          <a:p>
            <a:pPr marL="0" indent="0">
              <a:spcBef>
                <a:spcPts val="0"/>
              </a:spcBef>
              <a:buNone/>
            </a:pPr>
            <a:r>
              <a:rPr lang="en-US" sz="1600" dirty="0"/>
              <a:t>	}</a:t>
            </a:r>
          </a:p>
          <a:p>
            <a:pPr marL="0" indent="0">
              <a:spcBef>
                <a:spcPts val="0"/>
              </a:spcBef>
              <a:buNone/>
            </a:pPr>
            <a:r>
              <a:rPr lang="en-US" sz="1600" dirty="0"/>
              <a:t>	else</a:t>
            </a:r>
          </a:p>
          <a:p>
            <a:pPr marL="0" indent="0">
              <a:spcBef>
                <a:spcPts val="0"/>
              </a:spcBef>
              <a:buNone/>
            </a:pPr>
            <a:r>
              <a:rPr lang="en-US" sz="1600" dirty="0"/>
              <a:t>		RI = 0;</a:t>
            </a:r>
          </a:p>
          <a:p>
            <a:pPr marL="0" indent="0">
              <a:spcBef>
                <a:spcPts val="0"/>
              </a:spcBef>
              <a:buNone/>
            </a:pPr>
            <a:r>
              <a:rPr lang="en-US" sz="1600" dirty="0"/>
              <a:t>}</a:t>
            </a:r>
          </a:p>
          <a:p>
            <a:endParaRPr lang="en-US" dirty="0"/>
          </a:p>
        </p:txBody>
      </p:sp>
      <p:sp>
        <p:nvSpPr>
          <p:cNvPr id="5" name="Date Placeholder 4"/>
          <p:cNvSpPr>
            <a:spLocks noGrp="1"/>
          </p:cNvSpPr>
          <p:nvPr>
            <p:ph type="dt" sz="half" idx="10"/>
          </p:nvPr>
        </p:nvSpPr>
        <p:spPr/>
        <p:txBody>
          <a:bodyPr/>
          <a:lstStyle/>
          <a:p>
            <a:fld id="{01ADCC5A-D971-49E6-8D7E-10A8057E7118}" type="datetime1">
              <a:rPr lang="en-US" altLang="en-US" smtClean="0">
                <a:solidFill>
                  <a:srgbClr val="000000"/>
                </a:solidFill>
              </a:rPr>
              <a:pPr/>
              <a:t>10/11/2021</a:t>
            </a:fld>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2E8481CB-7BEA-4059-8E1D-806912871158}" type="slidenum">
              <a:rPr lang="en-US" altLang="en-US" smtClean="0">
                <a:solidFill>
                  <a:srgbClr val="000000"/>
                </a:solidFill>
              </a:rPr>
              <a:pPr/>
              <a:t>45</a:t>
            </a:fld>
            <a:endParaRPr lang="en-US" altLang="en-US">
              <a:solidFill>
                <a:srgbClr val="000000"/>
              </a:solidFill>
            </a:endParaRPr>
          </a:p>
        </p:txBody>
      </p:sp>
    </p:spTree>
    <p:extLst>
      <p:ext uri="{BB962C8B-B14F-4D97-AF65-F5344CB8AC3E}">
        <p14:creationId xmlns:p14="http://schemas.microsoft.com/office/powerpoint/2010/main" val="7913409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indent="0">
              <a:spcBef>
                <a:spcPts val="0"/>
              </a:spcBef>
              <a:buNone/>
            </a:pPr>
            <a:r>
              <a:rPr lang="en-US" sz="1800" dirty="0"/>
              <a:t>// XTAL frequency 11.0592MHz </a:t>
            </a:r>
          </a:p>
          <a:p>
            <a:pPr marL="0" indent="0">
              <a:spcBef>
                <a:spcPts val="0"/>
              </a:spcBef>
              <a:buNone/>
            </a:pPr>
            <a:r>
              <a:rPr lang="en-US" sz="1800" dirty="0"/>
              <a:t>void main</a:t>
            </a:r>
            <a:r>
              <a:rPr lang="en-US" sz="1800" dirty="0" smtClean="0"/>
              <a:t>() </a:t>
            </a:r>
            <a:endParaRPr lang="en-US" sz="1800" dirty="0"/>
          </a:p>
          <a:p>
            <a:pPr marL="0" indent="0">
              <a:spcBef>
                <a:spcPts val="0"/>
              </a:spcBef>
              <a:buNone/>
            </a:pPr>
            <a:r>
              <a:rPr lang="en-US" sz="1800" dirty="0"/>
              <a:t>{</a:t>
            </a:r>
          </a:p>
          <a:p>
            <a:pPr marL="0" indent="0">
              <a:spcBef>
                <a:spcPts val="0"/>
              </a:spcBef>
              <a:buNone/>
            </a:pPr>
            <a:r>
              <a:rPr lang="en-US" sz="1800" dirty="0"/>
              <a:t>	TMOD = 0x20;</a:t>
            </a:r>
          </a:p>
          <a:p>
            <a:pPr marL="0" indent="0">
              <a:spcBef>
                <a:spcPts val="0"/>
              </a:spcBef>
              <a:buNone/>
            </a:pPr>
            <a:r>
              <a:rPr lang="en-US" sz="1800" dirty="0"/>
              <a:t>	TH1 = -1;</a:t>
            </a:r>
          </a:p>
          <a:p>
            <a:pPr marL="0" indent="0">
              <a:spcBef>
                <a:spcPts val="0"/>
              </a:spcBef>
              <a:buNone/>
            </a:pPr>
            <a:r>
              <a:rPr lang="en-US" sz="1800" dirty="0"/>
              <a:t>	SCON = 0x50;</a:t>
            </a:r>
          </a:p>
          <a:p>
            <a:pPr marL="0" indent="0">
              <a:spcBef>
                <a:spcPts val="0"/>
              </a:spcBef>
              <a:buNone/>
            </a:pPr>
            <a:r>
              <a:rPr lang="en-US" sz="1800" dirty="0"/>
              <a:t>	TR1 = 1;</a:t>
            </a:r>
          </a:p>
          <a:p>
            <a:pPr marL="0" indent="0">
              <a:spcBef>
                <a:spcPts val="0"/>
              </a:spcBef>
              <a:buNone/>
            </a:pPr>
            <a:r>
              <a:rPr lang="en-US" sz="1800" dirty="0"/>
              <a:t>	IE = 0x90;</a:t>
            </a:r>
          </a:p>
          <a:p>
            <a:pPr marL="0" indent="0">
              <a:spcBef>
                <a:spcPts val="0"/>
              </a:spcBef>
              <a:buNone/>
            </a:pPr>
            <a:r>
              <a:rPr lang="en-US" sz="1800" dirty="0"/>
              <a:t>	while(1);</a:t>
            </a:r>
          </a:p>
          <a:p>
            <a:pPr marL="0" indent="0">
              <a:spcBef>
                <a:spcPts val="0"/>
              </a:spcBef>
              <a:buNone/>
            </a:pPr>
            <a:r>
              <a:rPr lang="en-US" sz="1800" dirty="0"/>
              <a:t>}</a:t>
            </a:r>
          </a:p>
        </p:txBody>
      </p:sp>
      <p:sp>
        <p:nvSpPr>
          <p:cNvPr id="4" name="Content Placeholder 3"/>
          <p:cNvSpPr>
            <a:spLocks noGrp="1"/>
          </p:cNvSpPr>
          <p:nvPr>
            <p:ph sz="half" idx="2"/>
          </p:nvPr>
        </p:nvSpPr>
        <p:spPr>
          <a:xfrm>
            <a:off x="4533900" y="1063229"/>
            <a:ext cx="4038600" cy="3308747"/>
          </a:xfrm>
        </p:spPr>
        <p:txBody>
          <a:bodyPr/>
          <a:lstStyle/>
          <a:p>
            <a:pPr marL="0" indent="0">
              <a:spcBef>
                <a:spcPts val="0"/>
              </a:spcBef>
              <a:buNone/>
            </a:pPr>
            <a:r>
              <a:rPr lang="en-US" sz="2000" dirty="0"/>
              <a:t>void </a:t>
            </a:r>
            <a:r>
              <a:rPr lang="en-US" sz="2000" dirty="0" err="1"/>
              <a:t>ISR_sc</a:t>
            </a:r>
            <a:r>
              <a:rPr lang="en-US" sz="2000" dirty="0"/>
              <a:t>(void) interrupt 4</a:t>
            </a:r>
          </a:p>
          <a:p>
            <a:pPr marL="0" indent="0">
              <a:spcBef>
                <a:spcPts val="0"/>
              </a:spcBef>
              <a:buNone/>
            </a:pPr>
            <a:r>
              <a:rPr lang="en-US" sz="2000" dirty="0"/>
              <a:t>{</a:t>
            </a:r>
          </a:p>
          <a:p>
            <a:pPr marL="0" indent="0">
              <a:spcBef>
                <a:spcPts val="0"/>
              </a:spcBef>
              <a:buNone/>
            </a:pPr>
            <a:r>
              <a:rPr lang="en-US" sz="2000" dirty="0"/>
              <a:t>	unsigned char </a:t>
            </a:r>
            <a:r>
              <a:rPr lang="en-US" sz="2000" dirty="0" err="1"/>
              <a:t>val</a:t>
            </a:r>
            <a:r>
              <a:rPr lang="en-US" sz="2000" dirty="0"/>
              <a:t>;</a:t>
            </a:r>
          </a:p>
          <a:p>
            <a:pPr marL="0" indent="0">
              <a:spcBef>
                <a:spcPts val="0"/>
              </a:spcBef>
              <a:buNone/>
            </a:pPr>
            <a:r>
              <a:rPr lang="en-US" sz="2000" dirty="0"/>
              <a:t>	if(TI==1)</a:t>
            </a:r>
          </a:p>
          <a:p>
            <a:pPr marL="0" indent="0">
              <a:spcBef>
                <a:spcPts val="0"/>
              </a:spcBef>
              <a:buNone/>
            </a:pPr>
            <a:r>
              <a:rPr lang="en-US" sz="2000" dirty="0"/>
              <a:t>	{</a:t>
            </a:r>
          </a:p>
          <a:p>
            <a:pPr marL="0" indent="0">
              <a:spcBef>
                <a:spcPts val="0"/>
              </a:spcBef>
              <a:buNone/>
            </a:pPr>
            <a:r>
              <a:rPr lang="en-US" sz="2000" dirty="0"/>
              <a:t>		TI = 0;</a:t>
            </a:r>
          </a:p>
          <a:p>
            <a:pPr marL="0" indent="0">
              <a:spcBef>
                <a:spcPts val="0"/>
              </a:spcBef>
              <a:buNone/>
            </a:pPr>
            <a:r>
              <a:rPr lang="en-US" sz="2000" dirty="0"/>
              <a:t>	}</a:t>
            </a:r>
          </a:p>
          <a:p>
            <a:pPr marL="0" indent="0">
              <a:spcBef>
                <a:spcPts val="0"/>
              </a:spcBef>
              <a:buNone/>
            </a:pPr>
            <a:r>
              <a:rPr lang="en-US" sz="2000" dirty="0"/>
              <a:t>	else</a:t>
            </a:r>
          </a:p>
          <a:p>
            <a:pPr marL="0" indent="0">
              <a:spcBef>
                <a:spcPts val="0"/>
              </a:spcBef>
              <a:buNone/>
            </a:pPr>
            <a:r>
              <a:rPr lang="en-US" sz="2000" dirty="0"/>
              <a:t>	{</a:t>
            </a:r>
          </a:p>
          <a:p>
            <a:pPr marL="0" indent="0">
              <a:spcBef>
                <a:spcPts val="0"/>
              </a:spcBef>
              <a:buNone/>
            </a:pPr>
            <a:r>
              <a:rPr lang="en-US" sz="2000" dirty="0"/>
              <a:t>		</a:t>
            </a:r>
            <a:r>
              <a:rPr lang="en-US" sz="2000" dirty="0" err="1"/>
              <a:t>val</a:t>
            </a:r>
            <a:r>
              <a:rPr lang="en-US" sz="2000" dirty="0"/>
              <a:t> = SBUF;</a:t>
            </a:r>
          </a:p>
          <a:p>
            <a:pPr marL="0" indent="0">
              <a:spcBef>
                <a:spcPts val="0"/>
              </a:spcBef>
              <a:buNone/>
            </a:pPr>
            <a:r>
              <a:rPr lang="en-US" sz="2000" dirty="0"/>
              <a:t>		RI = 0;</a:t>
            </a:r>
          </a:p>
          <a:p>
            <a:pPr marL="0" indent="0">
              <a:spcBef>
                <a:spcPts val="0"/>
              </a:spcBef>
              <a:buNone/>
            </a:pPr>
            <a:r>
              <a:rPr lang="en-US" sz="2000" dirty="0"/>
              <a:t>	}</a:t>
            </a:r>
          </a:p>
          <a:p>
            <a:pPr marL="0" indent="0">
              <a:spcBef>
                <a:spcPts val="0"/>
              </a:spcBef>
              <a:buNone/>
            </a:pPr>
            <a:r>
              <a:rPr lang="en-US" sz="2000" dirty="0"/>
              <a:t>}</a:t>
            </a:r>
          </a:p>
        </p:txBody>
      </p:sp>
      <p:sp>
        <p:nvSpPr>
          <p:cNvPr id="5" name="Date Placeholder 4"/>
          <p:cNvSpPr>
            <a:spLocks noGrp="1"/>
          </p:cNvSpPr>
          <p:nvPr>
            <p:ph type="dt" sz="half" idx="10"/>
          </p:nvPr>
        </p:nvSpPr>
        <p:spPr/>
        <p:txBody>
          <a:bodyPr/>
          <a:lstStyle/>
          <a:p>
            <a:fld id="{01ADCC5A-D971-49E6-8D7E-10A8057E7118}" type="datetime1">
              <a:rPr lang="en-US" altLang="en-US" smtClean="0">
                <a:solidFill>
                  <a:srgbClr val="000000"/>
                </a:solidFill>
              </a:rPr>
              <a:pPr/>
              <a:t>10/11/2021</a:t>
            </a:fld>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2E8481CB-7BEA-4059-8E1D-806912871158}" type="slidenum">
              <a:rPr lang="en-US" altLang="en-US" smtClean="0">
                <a:solidFill>
                  <a:srgbClr val="000000"/>
                </a:solidFill>
              </a:rPr>
              <a:pPr/>
              <a:t>46</a:t>
            </a:fld>
            <a:endParaRPr lang="en-US" altLang="en-US">
              <a:solidFill>
                <a:srgbClr val="000000"/>
              </a:solidFill>
            </a:endParaRPr>
          </a:p>
        </p:txBody>
      </p:sp>
      <p:sp>
        <p:nvSpPr>
          <p:cNvPr id="7" name="Rectangle 1"/>
          <p:cNvSpPr>
            <a:spLocks noGrp="1" noChangeArrowheads="1"/>
          </p:cNvSpPr>
          <p:nvPr>
            <p:ph type="title"/>
          </p:nvPr>
        </p:nvSpPr>
        <p:spPr bwMode="auto">
          <a:xfrm>
            <a:off x="523761" y="328361"/>
            <a:ext cx="7410683" cy="498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13131"/>
                </a:solidFill>
                <a:effectLst/>
                <a:latin typeface="+mn-lt"/>
              </a:rPr>
              <a:t>Receive data from serial port through interrupt</a:t>
            </a:r>
            <a:r>
              <a:rPr kumimoji="0" lang="en-US" sz="2400" b="0" i="0" u="none" strike="noStrike" cap="none" normalizeH="0" baseline="0" dirty="0" smtClean="0">
                <a:ln>
                  <a:noFill/>
                </a:ln>
                <a:solidFill>
                  <a:schemeClr val="tx1"/>
                </a:solidFill>
                <a:effectLst/>
                <a:latin typeface="+mn-lt"/>
              </a:rPr>
              <a:t> </a:t>
            </a:r>
            <a:endParaRPr kumimoji="0" lang="en-US" sz="60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8055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9791"/>
            <a:ext cx="7543800" cy="525121"/>
          </a:xfrm>
          <a:solidFill>
            <a:schemeClr val="bg1"/>
          </a:solidFill>
        </p:spPr>
        <p:txBody>
          <a:bodyPr>
            <a:normAutofit fontScale="90000"/>
          </a:bodyPr>
          <a:lstStyle/>
          <a:p>
            <a:r>
              <a:rPr lang="en-US" b="0" dirty="0" smtClean="0"/>
              <a:t>I</a:t>
            </a:r>
            <a:r>
              <a:rPr lang="en-US" dirty="0" smtClean="0"/>
              <a:t>NTERRUPTS </a:t>
            </a:r>
            <a:r>
              <a:rPr lang="en-US" dirty="0" smtClean="0">
                <a:solidFill>
                  <a:srgbClr val="C00000"/>
                </a:solidFill>
              </a:rPr>
              <a:t>I</a:t>
            </a:r>
            <a:r>
              <a:rPr lang="en-US" dirty="0" smtClean="0"/>
              <a:t>nterrupt </a:t>
            </a:r>
            <a:r>
              <a:rPr lang="en-US" dirty="0" smtClean="0">
                <a:solidFill>
                  <a:srgbClr val="C00000"/>
                </a:solidFill>
              </a:rPr>
              <a:t>S</a:t>
            </a:r>
            <a:r>
              <a:rPr lang="en-US" dirty="0" smtClean="0"/>
              <a:t>ervice </a:t>
            </a:r>
            <a:r>
              <a:rPr lang="en-US" dirty="0">
                <a:solidFill>
                  <a:srgbClr val="C00000"/>
                </a:solidFill>
              </a:rPr>
              <a:t>R</a:t>
            </a:r>
            <a:r>
              <a:rPr lang="en-US" dirty="0"/>
              <a:t>outine</a:t>
            </a:r>
          </a:p>
        </p:txBody>
      </p:sp>
      <p:sp>
        <p:nvSpPr>
          <p:cNvPr id="2" name="Content Placeholder 1"/>
          <p:cNvSpPr>
            <a:spLocks noGrp="1"/>
          </p:cNvSpPr>
          <p:nvPr>
            <p:ph idx="1"/>
          </p:nvPr>
        </p:nvSpPr>
        <p:spPr>
          <a:xfrm>
            <a:off x="361507" y="1185918"/>
            <a:ext cx="8229600" cy="3843282"/>
          </a:xfrm>
        </p:spPr>
        <p:txBody>
          <a:bodyPr/>
          <a:lstStyle/>
          <a:p>
            <a:r>
              <a:rPr lang="en-US" sz="2000" dirty="0"/>
              <a:t>For every interrupt, there must be </a:t>
            </a:r>
            <a:r>
              <a:rPr lang="en-US" sz="2000" dirty="0" smtClean="0"/>
              <a:t>an interrupt </a:t>
            </a:r>
            <a:r>
              <a:rPr lang="en-US" sz="2000" dirty="0"/>
              <a:t>service routine (ISR), </a:t>
            </a:r>
            <a:r>
              <a:rPr lang="en-US" sz="2000" dirty="0" smtClean="0"/>
              <a:t>or interrupt </a:t>
            </a:r>
            <a:r>
              <a:rPr lang="en-US" sz="2000" dirty="0"/>
              <a:t>handler</a:t>
            </a:r>
          </a:p>
          <a:p>
            <a:r>
              <a:rPr lang="en-US" sz="2000" dirty="0" smtClean="0"/>
              <a:t>When </a:t>
            </a:r>
            <a:r>
              <a:rPr lang="en-US" sz="2000" dirty="0"/>
              <a:t>an interrupt is invoked, the </a:t>
            </a:r>
            <a:r>
              <a:rPr lang="en-US" sz="2000" dirty="0" smtClean="0"/>
              <a:t>microcontroller runs </a:t>
            </a:r>
            <a:r>
              <a:rPr lang="en-US" sz="2000" dirty="0"/>
              <a:t>the interrupt </a:t>
            </a:r>
            <a:r>
              <a:rPr lang="en-US" sz="2000" dirty="0" smtClean="0"/>
              <a:t>service  routine</a:t>
            </a:r>
            <a:endParaRPr lang="en-US" sz="2000" dirty="0"/>
          </a:p>
          <a:p>
            <a:r>
              <a:rPr lang="en-US" sz="2000" dirty="0" smtClean="0"/>
              <a:t> </a:t>
            </a:r>
            <a:r>
              <a:rPr lang="en-US" sz="2000" dirty="0"/>
              <a:t>For every interrupt, there is a </a:t>
            </a:r>
            <a:r>
              <a:rPr lang="en-US" sz="2000" dirty="0" smtClean="0"/>
              <a:t>fixed location </a:t>
            </a:r>
            <a:r>
              <a:rPr lang="en-US" sz="2000" dirty="0"/>
              <a:t>in memory that holds the </a:t>
            </a:r>
            <a:r>
              <a:rPr lang="en-US" sz="2000" dirty="0" smtClean="0"/>
              <a:t>address of </a:t>
            </a:r>
            <a:r>
              <a:rPr lang="en-US" sz="2000" dirty="0"/>
              <a:t>its ISR</a:t>
            </a:r>
          </a:p>
          <a:p>
            <a:r>
              <a:rPr lang="en-US" sz="2000" dirty="0" smtClean="0"/>
              <a:t>The </a:t>
            </a:r>
            <a:r>
              <a:rPr lang="en-US" sz="2000" dirty="0"/>
              <a:t>group of memory locations set </a:t>
            </a:r>
            <a:r>
              <a:rPr lang="en-US" sz="2000" dirty="0" smtClean="0"/>
              <a:t>aside to </a:t>
            </a:r>
            <a:r>
              <a:rPr lang="en-US" sz="2000" dirty="0"/>
              <a:t>hold the addresses of ISRs is </a:t>
            </a:r>
            <a:r>
              <a:rPr lang="en-US" sz="2000" dirty="0" smtClean="0"/>
              <a:t>called </a:t>
            </a:r>
            <a:r>
              <a:rPr lang="en-US" sz="2000" dirty="0" smtClean="0">
                <a:solidFill>
                  <a:srgbClr val="C00000"/>
                </a:solidFill>
              </a:rPr>
              <a:t>interrupt </a:t>
            </a:r>
            <a:r>
              <a:rPr lang="en-US" sz="2000" dirty="0">
                <a:solidFill>
                  <a:srgbClr val="C00000"/>
                </a:solidFill>
              </a:rPr>
              <a:t>vector table</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03982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7079" y="129308"/>
            <a:ext cx="8686800" cy="4728442"/>
          </a:xfrm>
        </p:spPr>
        <p:txBody>
          <a:bodyPr/>
          <a:lstStyle/>
          <a:p>
            <a:r>
              <a:rPr lang="en-US" sz="2000" dirty="0">
                <a:solidFill>
                  <a:schemeClr val="bg2">
                    <a:lumMod val="75000"/>
                  </a:schemeClr>
                </a:solidFill>
              </a:rPr>
              <a:t>Reset – </a:t>
            </a:r>
            <a:r>
              <a:rPr lang="en-US" sz="2000" dirty="0" smtClean="0">
                <a:solidFill>
                  <a:schemeClr val="bg2">
                    <a:lumMod val="75000"/>
                  </a:schemeClr>
                </a:solidFill>
              </a:rPr>
              <a:t>power-on reset</a:t>
            </a:r>
          </a:p>
          <a:p>
            <a:pPr lvl="1"/>
            <a:r>
              <a:rPr lang="en-US" sz="1700" b="1" dirty="0"/>
              <a:t> </a:t>
            </a:r>
            <a:r>
              <a:rPr lang="en-US" sz="1700" dirty="0"/>
              <a:t>When reset pin is activated, the program execution flow jumps to execute code from 0000H memory </a:t>
            </a:r>
            <a:r>
              <a:rPr lang="en-US" sz="1700" dirty="0" smtClean="0"/>
              <a:t>location </a:t>
            </a:r>
            <a:r>
              <a:rPr lang="en-US" sz="1700" dirty="0"/>
              <a:t>It is also known as power-on reset.</a:t>
            </a:r>
            <a:endParaRPr lang="en-US" sz="1700" dirty="0" smtClean="0"/>
          </a:p>
          <a:p>
            <a:r>
              <a:rPr lang="en-US" sz="2000" dirty="0" smtClean="0">
                <a:solidFill>
                  <a:schemeClr val="bg2">
                    <a:lumMod val="75000"/>
                  </a:schemeClr>
                </a:solidFill>
              </a:rPr>
              <a:t>Two </a:t>
            </a:r>
            <a:r>
              <a:rPr lang="en-US" sz="2000" dirty="0">
                <a:solidFill>
                  <a:schemeClr val="bg2">
                    <a:lumMod val="75000"/>
                  </a:schemeClr>
                </a:solidFill>
              </a:rPr>
              <a:t>interrupts </a:t>
            </a:r>
            <a:r>
              <a:rPr lang="en-US" sz="2000" dirty="0"/>
              <a:t>are set aside for the </a:t>
            </a:r>
            <a:r>
              <a:rPr lang="en-US" sz="2000" dirty="0">
                <a:solidFill>
                  <a:schemeClr val="bg2">
                    <a:lumMod val="75000"/>
                  </a:schemeClr>
                </a:solidFill>
              </a:rPr>
              <a:t>timers:</a:t>
            </a:r>
          </a:p>
          <a:p>
            <a:pPr marL="719138" lvl="1" indent="-457200"/>
            <a:r>
              <a:rPr lang="en-US" sz="1800" dirty="0"/>
              <a:t>one for timer 0 and one for timer </a:t>
            </a:r>
            <a:r>
              <a:rPr lang="en-US" sz="1800" dirty="0" smtClean="0"/>
              <a:t>1</a:t>
            </a:r>
          </a:p>
          <a:p>
            <a:pPr marL="719138" lvl="1" indent="-457200"/>
            <a:r>
              <a:rPr lang="en-US" sz="1800" dirty="0">
                <a:solidFill>
                  <a:srgbClr val="C00000"/>
                </a:solidFill>
              </a:rPr>
              <a:t>A timer interrupt informs the microcontroller that the corresponding Timer has finished the counting.</a:t>
            </a:r>
          </a:p>
          <a:p>
            <a:r>
              <a:rPr lang="en-US" sz="2000" dirty="0" smtClean="0"/>
              <a:t> </a:t>
            </a:r>
            <a:r>
              <a:rPr lang="en-US" sz="2000" dirty="0">
                <a:solidFill>
                  <a:schemeClr val="bg2">
                    <a:lumMod val="75000"/>
                  </a:schemeClr>
                </a:solidFill>
              </a:rPr>
              <a:t>Two interrupts </a:t>
            </a:r>
            <a:r>
              <a:rPr lang="en-US" sz="2000" dirty="0"/>
              <a:t>are set aside for </a:t>
            </a:r>
            <a:r>
              <a:rPr lang="en-US" sz="2000" dirty="0">
                <a:solidFill>
                  <a:schemeClr val="bg2">
                    <a:lumMod val="75000"/>
                  </a:schemeClr>
                </a:solidFill>
              </a:rPr>
              <a:t>hardware external interrupts</a:t>
            </a:r>
          </a:p>
          <a:p>
            <a:pPr lvl="1"/>
            <a:r>
              <a:rPr lang="en-US" sz="1700" dirty="0">
                <a:solidFill>
                  <a:srgbClr val="C00000"/>
                </a:solidFill>
              </a:rPr>
              <a:t>An external interrupt informs the microcontroller that an external device needs its routine service</a:t>
            </a:r>
            <a:r>
              <a:rPr lang="en-US" sz="1700" dirty="0"/>
              <a:t>.</a:t>
            </a:r>
          </a:p>
          <a:p>
            <a:pPr lvl="1"/>
            <a:r>
              <a:rPr lang="en-US" sz="1800" dirty="0" smtClean="0"/>
              <a:t>P3.2 </a:t>
            </a:r>
            <a:r>
              <a:rPr lang="en-US" sz="1800" dirty="0"/>
              <a:t>and P3.3 are for the external </a:t>
            </a:r>
            <a:r>
              <a:rPr lang="en-US" sz="1800" dirty="0" smtClean="0"/>
              <a:t>hardware  interrupts </a:t>
            </a:r>
            <a:r>
              <a:rPr lang="en-US" sz="1800" dirty="0"/>
              <a:t>INT0 (or EX1), and INT1 (or EX2)</a:t>
            </a:r>
          </a:p>
          <a:p>
            <a:r>
              <a:rPr lang="en-US" sz="2000" dirty="0">
                <a:solidFill>
                  <a:schemeClr val="bg2">
                    <a:lumMod val="75000"/>
                  </a:schemeClr>
                </a:solidFill>
              </a:rPr>
              <a:t>Serial communication has a single interrupt </a:t>
            </a:r>
            <a:r>
              <a:rPr lang="en-US" sz="2000" dirty="0"/>
              <a:t>that belongs to both receive </a:t>
            </a:r>
            <a:r>
              <a:rPr lang="en-US" sz="2000" dirty="0" smtClean="0"/>
              <a:t>and transfer</a:t>
            </a:r>
          </a:p>
          <a:p>
            <a:pPr lvl="1"/>
            <a:r>
              <a:rPr lang="en-US" sz="1700" dirty="0" smtClean="0">
                <a:solidFill>
                  <a:srgbClr val="C00000"/>
                </a:solidFill>
              </a:rPr>
              <a:t>When </a:t>
            </a:r>
            <a:r>
              <a:rPr lang="en-US" sz="1700" dirty="0">
                <a:solidFill>
                  <a:srgbClr val="C00000"/>
                </a:solidFill>
              </a:rPr>
              <a:t>enabled, it notifies the controller whether a byte has been received or transmitted</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266765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9791"/>
            <a:ext cx="7543800" cy="737772"/>
          </a:xfrm>
          <a:solidFill>
            <a:schemeClr val="bg1"/>
          </a:solidFill>
        </p:spPr>
        <p:txBody>
          <a:bodyPr>
            <a:normAutofit/>
          </a:bodyPr>
          <a:lstStyle/>
          <a:p>
            <a:r>
              <a:rPr lang="en-US" b="0" dirty="0"/>
              <a:t>8051 Interrupt Structure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79496884"/>
              </p:ext>
            </p:extLst>
          </p:nvPr>
        </p:nvGraphicFramePr>
        <p:xfrm>
          <a:off x="527075" y="1384920"/>
          <a:ext cx="8089850" cy="3307254"/>
        </p:xfrm>
        <a:graphic>
          <a:graphicData uri="http://schemas.openxmlformats.org/drawingml/2006/table">
            <a:tbl>
              <a:tblPr/>
              <a:tblGrid>
                <a:gridCol w="1617970"/>
                <a:gridCol w="1617970"/>
                <a:gridCol w="1617970"/>
                <a:gridCol w="1617970"/>
                <a:gridCol w="1617970"/>
              </a:tblGrid>
              <a:tr h="282410">
                <a:tc>
                  <a:txBody>
                    <a:bodyPr/>
                    <a:lstStyle/>
                    <a:p>
                      <a:pPr fontAlgn="t"/>
                      <a:r>
                        <a:rPr lang="en-US">
                          <a:effectLst/>
                        </a:rPr>
                        <a:t>Interrupt</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4E3F3"/>
                    </a:solidFill>
                  </a:tcPr>
                </a:tc>
                <a:tc>
                  <a:txBody>
                    <a:bodyPr/>
                    <a:lstStyle/>
                    <a:p>
                      <a:pPr fontAlgn="t"/>
                      <a:r>
                        <a:rPr lang="en-US">
                          <a:effectLst/>
                        </a:rPr>
                        <a:t>ROM Location(Hex)</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4E3F3"/>
                    </a:solidFill>
                  </a:tcPr>
                </a:tc>
                <a:tc>
                  <a:txBody>
                    <a:bodyPr/>
                    <a:lstStyle/>
                    <a:p>
                      <a:pPr fontAlgn="t"/>
                      <a:r>
                        <a:rPr lang="en-US">
                          <a:effectLst/>
                        </a:rPr>
                        <a:t>Pin</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4E3F3"/>
                    </a:solidFill>
                  </a:tcPr>
                </a:tc>
                <a:tc>
                  <a:txBody>
                    <a:bodyPr/>
                    <a:lstStyle/>
                    <a:p>
                      <a:pPr fontAlgn="t"/>
                      <a:r>
                        <a:rPr lang="en-US">
                          <a:effectLst/>
                        </a:rPr>
                        <a:t>Flag Clearing</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4E3F3"/>
                    </a:solidFill>
                  </a:tcPr>
                </a:tc>
                <a:tc>
                  <a:txBody>
                    <a:bodyPr/>
                    <a:lstStyle/>
                    <a:p>
                      <a:pPr fontAlgn="t"/>
                      <a:r>
                        <a:rPr lang="en-US">
                          <a:effectLst/>
                        </a:rPr>
                        <a:t>Interrupt no. in C</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4E3F3"/>
                    </a:solidFill>
                  </a:tcPr>
                </a:tc>
              </a:tr>
              <a:tr h="319214">
                <a:tc>
                  <a:txBody>
                    <a:bodyPr/>
                    <a:lstStyle/>
                    <a:p>
                      <a:pPr fontAlgn="t"/>
                      <a:r>
                        <a:rPr lang="en-US">
                          <a:effectLst/>
                        </a:rPr>
                        <a:t>Reset</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0000</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9</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Auto</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37410">
                <a:tc>
                  <a:txBody>
                    <a:bodyPr/>
                    <a:lstStyle/>
                    <a:p>
                      <a:pPr fontAlgn="t"/>
                      <a:r>
                        <a:rPr lang="en-US">
                          <a:effectLst/>
                        </a:rPr>
                        <a:t>External HW Interrupt 0 (INT0)</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0003</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P3.2(12)</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Auto</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0</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37410">
                <a:tc>
                  <a:txBody>
                    <a:bodyPr/>
                    <a:lstStyle/>
                    <a:p>
                      <a:pPr fontAlgn="t"/>
                      <a:r>
                        <a:rPr lang="en-US">
                          <a:effectLst/>
                        </a:rPr>
                        <a:t>Timer 0 Interrupt(TF0)</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000B</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Auto</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1</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37410">
                <a:tc>
                  <a:txBody>
                    <a:bodyPr/>
                    <a:lstStyle/>
                    <a:p>
                      <a:pPr fontAlgn="t"/>
                      <a:r>
                        <a:rPr lang="en-US">
                          <a:effectLst/>
                        </a:rPr>
                        <a:t>External HW Interrupt 1 (INT1)</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0013</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P3.3(13)</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Auto</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37410">
                <a:tc>
                  <a:txBody>
                    <a:bodyPr/>
                    <a:lstStyle/>
                    <a:p>
                      <a:pPr fontAlgn="t"/>
                      <a:r>
                        <a:rPr lang="en-US">
                          <a:effectLst/>
                        </a:rPr>
                        <a:t>Timer 1 Interrupt(TF1)</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001B</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Auto</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3</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37410">
                <a:tc>
                  <a:txBody>
                    <a:bodyPr/>
                    <a:lstStyle/>
                    <a:p>
                      <a:pPr fontAlgn="t"/>
                      <a:r>
                        <a:rPr lang="pt-BR">
                          <a:effectLst/>
                        </a:rPr>
                        <a:t>Serial Com Interrupt(RI and TI)</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0023</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Program SW</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4</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82393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442" y="435275"/>
            <a:ext cx="7543800" cy="971550"/>
          </a:xfrm>
          <a:solidFill>
            <a:schemeClr val="bg1"/>
          </a:solidFill>
        </p:spPr>
        <p:txBody>
          <a:bodyPr>
            <a:normAutofit fontScale="90000"/>
          </a:bodyPr>
          <a:lstStyle/>
          <a:p>
            <a:r>
              <a:rPr lang="en-US" dirty="0"/>
              <a:t/>
            </a:r>
            <a:br>
              <a:rPr lang="en-US" dirty="0"/>
            </a:br>
            <a:endParaRPr lang="en-US" dirty="0"/>
          </a:p>
        </p:txBody>
      </p:sp>
      <p:sp>
        <p:nvSpPr>
          <p:cNvPr id="2" name="Content Placeholder 1"/>
          <p:cNvSpPr>
            <a:spLocks noGrp="1"/>
          </p:cNvSpPr>
          <p:nvPr>
            <p:ph idx="1"/>
          </p:nvPr>
        </p:nvSpPr>
        <p:spPr>
          <a:xfrm>
            <a:off x="241442" y="734737"/>
            <a:ext cx="8644270" cy="4456509"/>
          </a:xfrm>
        </p:spPr>
        <p:txBody>
          <a:bodyPr/>
          <a:lstStyle/>
          <a:p>
            <a:r>
              <a:rPr lang="en-US" sz="2000" dirty="0" smtClean="0"/>
              <a:t>The </a:t>
            </a:r>
            <a:r>
              <a:rPr lang="en-US" sz="2000" dirty="0"/>
              <a:t>reset vector has just 3 bytes allocated to it, meaning it can hold a jump instruction to the location where the main program is stored.</a:t>
            </a:r>
          </a:p>
          <a:p>
            <a:r>
              <a:rPr lang="en-US" sz="2000" dirty="0"/>
              <a:t>The other interrupts have 8 </a:t>
            </a:r>
            <a:r>
              <a:rPr lang="en-US" sz="2000" dirty="0" smtClean="0"/>
              <a:t>bytes, </a:t>
            </a:r>
            <a:r>
              <a:rPr lang="en-US" sz="2000" dirty="0"/>
              <a:t>a small </a:t>
            </a:r>
            <a:r>
              <a:rPr lang="en-US" sz="2000" dirty="0" smtClean="0"/>
              <a:t>(ISR</a:t>
            </a:r>
            <a:r>
              <a:rPr lang="en-US" sz="2000" dirty="0"/>
              <a:t>) can be placed here. </a:t>
            </a:r>
            <a:endParaRPr lang="en-US" sz="2000" dirty="0" smtClean="0"/>
          </a:p>
          <a:p>
            <a:pPr lvl="1"/>
            <a:r>
              <a:rPr lang="en-US" sz="1700" dirty="0" smtClean="0"/>
              <a:t>If </a:t>
            </a:r>
            <a:r>
              <a:rPr lang="en-US" sz="1700" dirty="0"/>
              <a:t>the ISR needs </a:t>
            </a:r>
            <a:r>
              <a:rPr lang="en-US" sz="1700" dirty="0" smtClean="0"/>
              <a:t>larger space, </a:t>
            </a:r>
            <a:r>
              <a:rPr lang="en-US" sz="1700" dirty="0"/>
              <a:t>it has to placed else where and the allocated 8 bytes need to have the code that simple redirects the control to the ISR.</a:t>
            </a:r>
          </a:p>
          <a:p>
            <a:pPr marL="0" indent="0">
              <a:buNone/>
            </a:pPr>
            <a:r>
              <a:rPr lang="en-US" sz="2000" dirty="0" smtClean="0"/>
              <a:t>.</a:t>
            </a:r>
            <a:endParaRPr lang="en-US" sz="2000" dirty="0"/>
          </a:p>
          <a:p>
            <a:r>
              <a:rPr lang="en-US" dirty="0">
                <a:solidFill>
                  <a:srgbClr val="C00000"/>
                </a:solidFill>
              </a:rPr>
              <a:t>Timers</a:t>
            </a:r>
            <a:r>
              <a:rPr lang="en-US" dirty="0"/>
              <a:t> and </a:t>
            </a:r>
            <a:r>
              <a:rPr lang="en-US" dirty="0">
                <a:solidFill>
                  <a:srgbClr val="C00000"/>
                </a:solidFill>
              </a:rPr>
              <a:t>Serial interrupts </a:t>
            </a:r>
            <a:r>
              <a:rPr lang="en-US" dirty="0"/>
              <a:t>are internally generated by the microcontroller </a:t>
            </a:r>
          </a:p>
          <a:p>
            <a:r>
              <a:rPr lang="en-US" dirty="0">
                <a:solidFill>
                  <a:srgbClr val="C00000"/>
                </a:solidFill>
              </a:rPr>
              <a:t>External interrupts </a:t>
            </a:r>
            <a:r>
              <a:rPr lang="en-US" dirty="0"/>
              <a:t>are generated when externally interfacing devices or switches are connected to the microcontroller. </a:t>
            </a:r>
          </a:p>
          <a:p>
            <a:pPr lvl="1"/>
            <a:r>
              <a:rPr lang="en-US" dirty="0"/>
              <a:t>These external interrupts can be edge-triggered or level triggered</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32594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9791"/>
            <a:ext cx="7543800" cy="599549"/>
          </a:xfrm>
          <a:solidFill>
            <a:schemeClr val="bg1"/>
          </a:solidFill>
        </p:spPr>
        <p:txBody>
          <a:bodyPr>
            <a:normAutofit/>
          </a:bodyPr>
          <a:lstStyle/>
          <a:p>
            <a:r>
              <a:rPr lang="en-US" sz="2800" b="0" dirty="0" smtClean="0">
                <a:solidFill>
                  <a:schemeClr val="tx1"/>
                </a:solidFill>
              </a:rPr>
              <a:t>Enabling and Disabling an Interrupt</a:t>
            </a:r>
            <a:endParaRPr lang="en-US" sz="2800" dirty="0">
              <a:solidFill>
                <a:schemeClr val="tx1"/>
              </a:solidFill>
            </a:endParaRPr>
          </a:p>
        </p:txBody>
      </p:sp>
      <p:sp>
        <p:nvSpPr>
          <p:cNvPr id="2" name="Content Placeholder 1"/>
          <p:cNvSpPr>
            <a:spLocks noGrp="1"/>
          </p:cNvSpPr>
          <p:nvPr>
            <p:ph idx="1"/>
          </p:nvPr>
        </p:nvSpPr>
        <p:spPr>
          <a:xfrm>
            <a:off x="375007" y="955676"/>
            <a:ext cx="8229600" cy="3768854"/>
          </a:xfrm>
        </p:spPr>
        <p:txBody>
          <a:bodyPr/>
          <a:lstStyle/>
          <a:p>
            <a:pPr>
              <a:lnSpc>
                <a:spcPct val="150000"/>
              </a:lnSpc>
            </a:pPr>
            <a:r>
              <a:rPr lang="en-US" sz="2000" dirty="0"/>
              <a:t>Upon reset, all interrupts are </a:t>
            </a:r>
            <a:r>
              <a:rPr lang="en-US" sz="2000" dirty="0" smtClean="0">
                <a:solidFill>
                  <a:srgbClr val="C00000"/>
                </a:solidFill>
              </a:rPr>
              <a:t>disabled (</a:t>
            </a:r>
            <a:r>
              <a:rPr lang="en-US" sz="2000" dirty="0">
                <a:solidFill>
                  <a:srgbClr val="C00000"/>
                </a:solidFill>
              </a:rPr>
              <a:t>masked</a:t>
            </a:r>
            <a:r>
              <a:rPr lang="en-US" sz="2000" dirty="0"/>
              <a:t>), meaning that none will </a:t>
            </a:r>
            <a:r>
              <a:rPr lang="en-US" sz="2000" dirty="0" smtClean="0"/>
              <a:t>be responded </a:t>
            </a:r>
            <a:r>
              <a:rPr lang="en-US" sz="2000" dirty="0"/>
              <a:t>to by the microcontroller </a:t>
            </a:r>
            <a:r>
              <a:rPr lang="en-US" sz="2000" dirty="0" smtClean="0"/>
              <a:t>if they </a:t>
            </a:r>
            <a:r>
              <a:rPr lang="en-US" sz="2000" dirty="0"/>
              <a:t>are activated</a:t>
            </a:r>
          </a:p>
          <a:p>
            <a:pPr>
              <a:lnSpc>
                <a:spcPct val="150000"/>
              </a:lnSpc>
            </a:pPr>
            <a:r>
              <a:rPr lang="en-US" sz="2000" dirty="0" smtClean="0"/>
              <a:t>The </a:t>
            </a:r>
            <a:r>
              <a:rPr lang="en-US" sz="2000" dirty="0"/>
              <a:t>interrupts </a:t>
            </a:r>
            <a:r>
              <a:rPr lang="en-US" sz="2000" dirty="0">
                <a:solidFill>
                  <a:srgbClr val="C00000"/>
                </a:solidFill>
              </a:rPr>
              <a:t>must be enabled </a:t>
            </a:r>
            <a:r>
              <a:rPr lang="en-US" sz="2000" dirty="0" smtClean="0">
                <a:solidFill>
                  <a:srgbClr val="C00000"/>
                </a:solidFill>
              </a:rPr>
              <a:t>by software </a:t>
            </a:r>
            <a:r>
              <a:rPr lang="en-US" sz="2000" dirty="0">
                <a:solidFill>
                  <a:srgbClr val="C00000"/>
                </a:solidFill>
              </a:rPr>
              <a:t>i</a:t>
            </a:r>
            <a:r>
              <a:rPr lang="en-US" sz="2000" dirty="0"/>
              <a:t>n order for </a:t>
            </a:r>
            <a:r>
              <a:rPr lang="en-US" sz="2000" dirty="0" smtClean="0"/>
              <a:t>the microcontroller </a:t>
            </a:r>
            <a:r>
              <a:rPr lang="en-US" sz="2000" dirty="0"/>
              <a:t>to respond to them</a:t>
            </a:r>
          </a:p>
          <a:p>
            <a:pPr>
              <a:lnSpc>
                <a:spcPct val="150000"/>
              </a:lnSpc>
            </a:pPr>
            <a:r>
              <a:rPr lang="en-US" sz="2000" dirty="0" smtClean="0"/>
              <a:t>There </a:t>
            </a:r>
            <a:r>
              <a:rPr lang="en-US" sz="2000" dirty="0"/>
              <a:t>is a register called IE (</a:t>
            </a:r>
            <a:r>
              <a:rPr lang="en-US" sz="2000" dirty="0" smtClean="0"/>
              <a:t>interrupt enable</a:t>
            </a:r>
            <a:r>
              <a:rPr lang="en-US" sz="2000" dirty="0"/>
              <a:t>) that is responsible for </a:t>
            </a:r>
            <a:r>
              <a:rPr lang="en-US" sz="2000" dirty="0" smtClean="0"/>
              <a:t>enabling (</a:t>
            </a:r>
            <a:r>
              <a:rPr lang="en-US" sz="2000" dirty="0"/>
              <a:t>unmasking) and disabling (masking) </a:t>
            </a:r>
            <a:r>
              <a:rPr lang="en-US" sz="2000" dirty="0" smtClean="0"/>
              <a:t>the  interrupts</a:t>
            </a:r>
            <a:endParaRPr lang="en-US" sz="2000"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50762999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Network">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TM03457464[[fn=Dividend]]</Template>
  <TotalTime>1268</TotalTime>
  <Words>2663</Words>
  <Application>Microsoft Office PowerPoint</Application>
  <PresentationFormat>On-screen Show (16:9)</PresentationFormat>
  <Paragraphs>501</Paragraphs>
  <Slides>46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Gill Sans MT</vt:lpstr>
      <vt:lpstr>Wingdings</vt:lpstr>
      <vt:lpstr>Arial</vt:lpstr>
      <vt:lpstr>Wingdings 2</vt:lpstr>
      <vt:lpstr>-apple-system</vt:lpstr>
      <vt:lpstr>Dividend</vt:lpstr>
      <vt:lpstr>Network</vt:lpstr>
      <vt:lpstr>Interrupts in 8051</vt:lpstr>
      <vt:lpstr> Interrupts  vs Polling </vt:lpstr>
      <vt:lpstr> </vt:lpstr>
      <vt:lpstr> </vt:lpstr>
      <vt:lpstr>INTERRUPTS Interrupt Service Routine</vt:lpstr>
      <vt:lpstr>PowerPoint Presentation</vt:lpstr>
      <vt:lpstr>8051 Interrupt Structure</vt:lpstr>
      <vt:lpstr> </vt:lpstr>
      <vt:lpstr>Enabling and Disabling an Interrupt</vt:lpstr>
      <vt:lpstr>PROGRAMMING INTERRUPTS</vt:lpstr>
      <vt:lpstr> </vt:lpstr>
      <vt:lpstr>Programming Interrupts</vt:lpstr>
      <vt:lpstr>Enabling and Disabling an Interrupt</vt:lpstr>
      <vt:lpstr>PowerPoint Presentation</vt:lpstr>
      <vt:lpstr>PowerPoint Presentation</vt:lpstr>
      <vt:lpstr>TIMER INTERRUPTS</vt:lpstr>
      <vt:lpstr>TIMER INTERRUPTS</vt:lpstr>
      <vt:lpstr>PowerPoint Presentation</vt:lpstr>
      <vt:lpstr>PowerPoint Presentation</vt:lpstr>
      <vt:lpstr>EXTERNAL HARDWARE INTERRUPTS</vt:lpstr>
      <vt:lpstr>PowerPoint Presentation</vt:lpstr>
      <vt:lpstr>Steps for using external interrupt</vt:lpstr>
      <vt:lpstr>Example</vt:lpstr>
      <vt:lpstr>PowerPoint Presentation</vt:lpstr>
      <vt:lpstr>PowerPoint Presentation</vt:lpstr>
      <vt:lpstr>SERIAL COMMUNICATION BASICS</vt:lpstr>
      <vt:lpstr>PowerPoint Presentation</vt:lpstr>
      <vt:lpstr>PowerPoint Presentation</vt:lpstr>
      <vt:lpstr>SERIAL COMMUNICATION</vt:lpstr>
      <vt:lpstr>PowerPoint Presentation</vt:lpstr>
      <vt:lpstr>PowerPoint Presentation</vt:lpstr>
      <vt:lpstr>PowerPoint Presentation</vt:lpstr>
      <vt:lpstr>Half- and Full-Duplex Transmission</vt:lpstr>
      <vt:lpstr>PowerPoint Presentation</vt:lpstr>
      <vt:lpstr>Data Transfer  Rate </vt:lpstr>
      <vt:lpstr>PowerPoint Presentation</vt:lpstr>
      <vt:lpstr>BASICS OF  SERIAL COMMUNICATION   RS232 Standards</vt:lpstr>
      <vt:lpstr>SERIAL COMMUNICATION PROGRAMMING</vt:lpstr>
      <vt:lpstr>SERIAL COMMUNICATION PROGRAMMING SCON Register</vt:lpstr>
      <vt:lpstr>PowerPoint Presentation</vt:lpstr>
      <vt:lpstr>PowerPoint Presentation</vt:lpstr>
      <vt:lpstr>Programming Serial Data Transmitting</vt:lpstr>
      <vt:lpstr>Programming Serial Interrupt </vt:lpstr>
      <vt:lpstr>PowerPoint Presentation</vt:lpstr>
      <vt:lpstr>  Send ‘A’ from serial port with the use of interrupt</vt:lpstr>
      <vt:lpstr>Receive data from serial port through interrupt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Suganthi</dc:creator>
  <cp:lastModifiedBy>Suganthi</cp:lastModifiedBy>
  <cp:revision>111</cp:revision>
  <dcterms:modified xsi:type="dcterms:W3CDTF">2021-10-11T07:55:22Z</dcterms:modified>
</cp:coreProperties>
</file>