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60" r:id="rId3"/>
    <p:sldId id="275" r:id="rId4"/>
    <p:sldId id="279" r:id="rId5"/>
    <p:sldId id="257" r:id="rId6"/>
    <p:sldId id="262" r:id="rId7"/>
    <p:sldId id="259" r:id="rId8"/>
    <p:sldId id="284" r:id="rId9"/>
    <p:sldId id="272" r:id="rId10"/>
    <p:sldId id="280" r:id="rId11"/>
    <p:sldId id="281" r:id="rId12"/>
    <p:sldId id="282" r:id="rId13"/>
    <p:sldId id="283" r:id="rId14"/>
    <p:sldId id="285" r:id="rId15"/>
    <p:sldId id="261" r:id="rId16"/>
    <p:sldId id="287" r:id="rId17"/>
    <p:sldId id="28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E1892-F41A-415A-8582-A43B04B8C64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C233-D475-418D-BD94-F1A429C8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65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5E5730-F82B-49E8-96B6-A40FEF5D82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2E5B-EC7B-44CE-9B0D-721AB5FA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97ABBC"/>
                </a:solidFill>
              </a:rPr>
              <a:pPr/>
              <a:t>‹#›</a:t>
            </a:fld>
            <a:endParaRPr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7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800" b="1" kern="0">
                <a:solidFill>
                  <a:srgbClr val="97ABBC"/>
                </a:solidFill>
                <a:cs typeface="Arial"/>
                <a:sym typeface="Arial"/>
              </a:rPr>
              <a:t>“</a:t>
            </a:r>
            <a:endParaRPr sz="12800" b="1" kern="0">
              <a:solidFill>
                <a:srgbClr val="97ABBC"/>
              </a:solidFill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97ABBC"/>
                </a:solidFill>
              </a:rPr>
              <a:pPr/>
              <a:t>‹#›</a:t>
            </a:fld>
            <a:endParaRPr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97ABBC"/>
                </a:solidFill>
              </a:rPr>
              <a:pPr/>
              <a:t>‹#›</a:t>
            </a:fld>
            <a:endParaRPr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97ABBC"/>
                </a:solidFill>
              </a:rPr>
              <a:pPr/>
              <a:t>‹#›</a:t>
            </a:fld>
            <a:endParaRPr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97ABBC"/>
                </a:solidFill>
              </a:rPr>
              <a:pPr/>
              <a:t>‹#›</a:t>
            </a:fld>
            <a:endParaRPr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4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191600" y="6199951"/>
            <a:ext cx="8616800" cy="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97ABBC"/>
                </a:solidFill>
              </a:rPr>
              <a:pPr/>
              <a:t>‹#›</a:t>
            </a:fld>
            <a:endParaRPr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7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97ABBC"/>
                </a:solidFill>
              </a:rPr>
              <a:pPr/>
              <a:t>‹#›</a:t>
            </a:fld>
            <a:endParaRPr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4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97ABBC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694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rrgroup.com/Embedded-Systems/How-To/Timer-Counter-Unit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96527" y="1568229"/>
            <a:ext cx="8982000" cy="8883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400" dirty="0" smtClean="0"/>
              <a:t>WATCHDOG TIMER</a:t>
            </a:r>
            <a:endParaRPr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094" b="13355"/>
          <a:stretch/>
        </p:blipFill>
        <p:spPr>
          <a:xfrm>
            <a:off x="5819303" y="3589362"/>
            <a:ext cx="4579936" cy="25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8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53" y="259642"/>
            <a:ext cx="8616800" cy="6139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Time-out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95" y="1308999"/>
            <a:ext cx="3762537" cy="4736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this mode, the watchdog timer determines the MCU is malfunctioning and outputs a reset signal if </a:t>
            </a:r>
            <a:r>
              <a:rPr lang="en-US" dirty="0">
                <a:solidFill>
                  <a:srgbClr val="FF0000"/>
                </a:solidFill>
              </a:rPr>
              <a:t>it does not receive a signal from the MCU within the set </a:t>
            </a:r>
            <a:r>
              <a:rPr lang="en-US" dirty="0" smtClean="0">
                <a:solidFill>
                  <a:srgbClr val="FF0000"/>
                </a:solidFill>
              </a:rPr>
              <a:t>interval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97ABBC"/>
                </a:solidFill>
              </a:rPr>
              <a:pPr/>
              <a:t>10</a:t>
            </a:fld>
            <a:endParaRPr lang="en">
              <a:solidFill>
                <a:srgbClr val="97ABB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95" y="566627"/>
            <a:ext cx="7019641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38" y="1650202"/>
            <a:ext cx="6609007" cy="46123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97ABBC"/>
                </a:solidFill>
              </a:rPr>
              <a:pPr/>
              <a:t>11</a:t>
            </a:fld>
            <a:endParaRPr lang="en"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9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57" y="0"/>
            <a:ext cx="8616800" cy="79097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Window </a:t>
            </a:r>
            <a:r>
              <a:rPr lang="en-US" b="1" dirty="0" smtClean="0">
                <a:solidFill>
                  <a:srgbClr val="C00000"/>
                </a:solidFill>
              </a:rPr>
              <a:t>mode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57" y="149711"/>
            <a:ext cx="7014949" cy="653086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90627"/>
            <a:ext cx="4281152" cy="6167373"/>
          </a:xfrm>
        </p:spPr>
        <p:txBody>
          <a:bodyPr/>
          <a:lstStyle/>
          <a:p>
            <a:pPr algn="just"/>
            <a:r>
              <a:rPr lang="en-US" dirty="0"/>
              <a:t>In window mode, the watchdog timer determines that the MCU is malfunctioning and outputs a reset signal </a:t>
            </a:r>
            <a:r>
              <a:rPr lang="en-US" b="1" dirty="0">
                <a:solidFill>
                  <a:srgbClr val="FF0000"/>
                </a:solidFill>
              </a:rPr>
              <a:t>if it does not receive a signal, or receives multiple signals (= double pulse) from the MCU within the set interval.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 window mode </a:t>
            </a:r>
            <a:r>
              <a:rPr lang="en-US" dirty="0" smtClean="0"/>
              <a:t>may </a:t>
            </a:r>
            <a:r>
              <a:rPr lang="en-US" dirty="0"/>
              <a:t>be more suitable for applications such as automotive devices that require greater safety.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97ABBC"/>
                </a:solidFill>
              </a:rPr>
              <a:pPr/>
              <a:t>12</a:t>
            </a:fld>
            <a:endParaRPr lang="en"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7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22" y="232191"/>
            <a:ext cx="8616800" cy="117352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Q&amp;A (Question &amp; Answer) mode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710" y="982639"/>
            <a:ext cx="6469323" cy="48254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37" y="982639"/>
            <a:ext cx="4267553" cy="473640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WDT determines whether or not the MCU is operating normally depending on whether or not the signal sent by the MCU matches predetermined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mode relies on data communication between the MCU and WDT, which makes operation more complex.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97ABBC"/>
                </a:solidFill>
              </a:rPr>
              <a:pPr/>
              <a:t>13</a:t>
            </a:fld>
            <a:endParaRPr lang="en"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7" y="150304"/>
            <a:ext cx="10481481" cy="72315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applications require WDTs?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" y="750627"/>
            <a:ext cx="10381702" cy="551195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Watchdog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timers may also be used when running </a:t>
            </a:r>
            <a:r>
              <a:rPr lang="en-US" dirty="0">
                <a:solidFill>
                  <a:srgbClr val="FF0000"/>
                </a:solidFill>
              </a:rPr>
              <a:t>untrusted code in a sandbox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limit the CPU time available to the code and thus prevent some types of </a:t>
            </a:r>
            <a:r>
              <a:rPr lang="en-US" dirty="0">
                <a:solidFill>
                  <a:srgbClr val="FF0000"/>
                </a:solidFill>
              </a:rPr>
              <a:t>denial-of-service </a:t>
            </a:r>
            <a:r>
              <a:rPr lang="en-US" dirty="0" smtClean="0">
                <a:solidFill>
                  <a:srgbClr val="FF0000"/>
                </a:solidFill>
              </a:rPr>
              <a:t>attacks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Used to automatically detect software anomalies and reset the processor if any occurs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systems that impact human life or in applications where malfunction of electronic control can cause serious accidents, an </a:t>
            </a:r>
            <a:r>
              <a:rPr lang="en-US" dirty="0">
                <a:solidFill>
                  <a:srgbClr val="C00000"/>
                </a:solidFill>
              </a:rPr>
              <a:t>external WDT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required to ensure sufficient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97ABBC"/>
                </a:solidFill>
              </a:rPr>
              <a:pPr/>
              <a:t>14</a:t>
            </a:fld>
            <a:endParaRPr lang="en">
              <a:solidFill>
                <a:srgbClr val="97AB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9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587" y="204717"/>
            <a:ext cx="10204281" cy="99325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Watchdog resets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14149" y="1429982"/>
            <a:ext cx="10822675" cy="47364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dirty="0" smtClean="0"/>
              <a:t>In computers that are running operating systems, watchdog resets are usually invoked through a </a:t>
            </a:r>
            <a:r>
              <a:rPr lang="en-US" dirty="0" smtClean="0">
                <a:solidFill>
                  <a:srgbClr val="C00000"/>
                </a:solidFill>
              </a:rPr>
              <a:t>device driver</a:t>
            </a:r>
            <a:r>
              <a:rPr lang="en-US" dirty="0" smtClean="0"/>
              <a:t>. 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The device driver serves to abstract the watchdog hardware from user space programs, is also used to configure the time-out period and start and stop the timer.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For example, in the Linux operating system, a user space program will kick the watchdog by interacting with the watchdog device driver, typically by writing a zero character to </a:t>
            </a:r>
            <a:r>
              <a:rPr lang="en-US" dirty="0" smtClean="0"/>
              <a:t> /</a:t>
            </a:r>
            <a:r>
              <a:rPr lang="en-US" dirty="0" err="1"/>
              <a:t>dev</a:t>
            </a:r>
            <a:r>
              <a:rPr lang="en-US" dirty="0"/>
              <a:t>/watchdog.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271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67" y="163954"/>
            <a:ext cx="10954907" cy="8323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errors are caught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9070" y="996288"/>
            <a:ext cx="11578004" cy="5390864"/>
          </a:xfrm>
        </p:spPr>
        <p:txBody>
          <a:bodyPr>
            <a:normAutofit/>
          </a:bodyPr>
          <a:lstStyle/>
          <a:p>
            <a:r>
              <a:rPr lang="en-US" dirty="0" smtClean="0"/>
              <a:t>A properly designed watchdog mechanism should, at the very least, </a:t>
            </a:r>
            <a:r>
              <a:rPr lang="en-US" dirty="0" smtClean="0">
                <a:solidFill>
                  <a:srgbClr val="C00000"/>
                </a:solidFill>
              </a:rPr>
              <a:t>catch events that hang the system. </a:t>
            </a:r>
          </a:p>
          <a:p>
            <a:pPr lvl="2"/>
            <a:r>
              <a:rPr lang="en-US" dirty="0" smtClean="0"/>
              <a:t>In electrically noisy environments, </a:t>
            </a:r>
            <a:r>
              <a:rPr lang="en-US" dirty="0" smtClean="0">
                <a:solidFill>
                  <a:srgbClr val="C00000"/>
                </a:solidFill>
              </a:rPr>
              <a:t>a power glitch may corrupt the program counter, stack pointer, or data in RAM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The software would crash almost immediately, even if the code is completely bug free. This is exactly the sort </a:t>
            </a:r>
            <a:r>
              <a:rPr lang="en-US" dirty="0" smtClean="0">
                <a:solidFill>
                  <a:srgbClr val="C00000"/>
                </a:solidFill>
              </a:rPr>
              <a:t>of transient failure </a:t>
            </a:r>
            <a:r>
              <a:rPr lang="en-US" dirty="0" smtClean="0"/>
              <a:t>that watchdogs will catch.</a:t>
            </a:r>
          </a:p>
          <a:p>
            <a:pPr lvl="2"/>
            <a:r>
              <a:rPr lang="en-US" dirty="0" smtClean="0"/>
              <a:t>Bugs in software can also cause the system to hang, if they lead to </a:t>
            </a:r>
          </a:p>
          <a:p>
            <a:pPr lvl="3"/>
            <a:r>
              <a:rPr lang="en-US" dirty="0" smtClean="0"/>
              <a:t>an </a:t>
            </a:r>
            <a:r>
              <a:rPr lang="en-US" dirty="0"/>
              <a:t>infinite </a:t>
            </a:r>
            <a:r>
              <a:rPr lang="en-US" dirty="0" smtClean="0"/>
              <a:t>loop</a:t>
            </a:r>
          </a:p>
          <a:p>
            <a:pPr lvl="3"/>
            <a:r>
              <a:rPr lang="en-US" dirty="0" smtClean="0"/>
              <a:t>an </a:t>
            </a:r>
            <a:r>
              <a:rPr lang="en-US" dirty="0"/>
              <a:t>accidental jump out of the code area of </a:t>
            </a:r>
            <a:r>
              <a:rPr lang="en-US" dirty="0" smtClean="0"/>
              <a:t>memory </a:t>
            </a:r>
          </a:p>
          <a:p>
            <a:pPr lvl="3"/>
            <a:r>
              <a:rPr lang="en-US" dirty="0" smtClean="0"/>
              <a:t>or </a:t>
            </a:r>
            <a:r>
              <a:rPr lang="en-US" dirty="0"/>
              <a:t>a dead-lock condition (in multitasking situations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an </a:t>
            </a:r>
            <a:r>
              <a:rPr lang="en-US" dirty="0"/>
              <a:t>unusual number of interrupts arrives during one pass of the loop.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4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89" y="163953"/>
            <a:ext cx="8616800" cy="1143200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0155" y="1307153"/>
            <a:ext cx="10586418" cy="4736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However, if it is to be effective, resetting the watchdog timer must be considered within the overall software design. </a:t>
            </a:r>
          </a:p>
          <a:p>
            <a:r>
              <a:rPr lang="en-US" dirty="0" smtClean="0"/>
              <a:t>Designers </a:t>
            </a:r>
            <a:r>
              <a:rPr lang="en-US" dirty="0">
                <a:solidFill>
                  <a:srgbClr val="C00000"/>
                </a:solidFill>
              </a:rPr>
              <a:t>mu</a:t>
            </a:r>
            <a:r>
              <a:rPr lang="en-US" dirty="0" smtClean="0">
                <a:solidFill>
                  <a:srgbClr val="C00000"/>
                </a:solidFill>
              </a:rPr>
              <a:t>st know what kinds of things could go wrong with their software</a:t>
            </a:r>
            <a:r>
              <a:rPr lang="en-US" dirty="0" smtClean="0"/>
              <a:t>, and ensure that the watchdog timer will detect them, if any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3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978" y="123010"/>
            <a:ext cx="10681952" cy="736799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Corrective actions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6978" y="859809"/>
            <a:ext cx="11084562" cy="551369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Watchdog timer may initiate any of several types of corrective action, including 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processor reset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non-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maskable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interrupt</a:t>
            </a:r>
          </a:p>
          <a:p>
            <a:pPr lvl="2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maskable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interrupt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power cycling 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fail-safe state activation, or combinations of these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 embedded systems and control systems, watchdog timers are often used to activate </a:t>
            </a:r>
            <a:r>
              <a:rPr lang="en-US" dirty="0" smtClean="0">
                <a:solidFill>
                  <a:srgbClr val="C00000"/>
                </a:solidFill>
              </a:rPr>
              <a:t>fail-safe circuitry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When activated, the fail-safe circuitry forces all control outputs to safe states (e.g., turns off motors, heaters, and high-voltages) to prevent injuries and equipment damage while the fault persists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584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1334" y="109183"/>
            <a:ext cx="9753904" cy="89754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Watch Dog Timer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8614" y="1006723"/>
            <a:ext cx="10465909" cy="5107474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MCUs are used in all sorts of electronic devices, but whether a WDT is required or not depends on the “level of safety demanded by or deemed necessary for a specific application.”</a:t>
            </a:r>
          </a:p>
          <a:p>
            <a:pPr>
              <a:buClrTx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 watchdog timer is an electronic timer that is used to detect and recover from computer malfunctions</a:t>
            </a:r>
          </a:p>
          <a:p>
            <a:pPr>
              <a:buClrTx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such systems, the computer cannot depend on a human to reboot it if it hangs; it must be </a:t>
            </a:r>
            <a:r>
              <a:rPr lang="en-US" dirty="0" smtClean="0">
                <a:solidFill>
                  <a:srgbClr val="C00000"/>
                </a:solidFill>
              </a:rPr>
              <a:t>self-reliant.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30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89" y="163953"/>
            <a:ext cx="8616800" cy="1143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Need for watchdog timer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0155" y="1307153"/>
            <a:ext cx="10586418" cy="47364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watchdog timer can get a system out of a lot of dangerous situations.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In Automotive </a:t>
            </a:r>
            <a:r>
              <a:rPr lang="en-US" dirty="0">
                <a:solidFill>
                  <a:srgbClr val="002060"/>
                </a:solidFill>
              </a:rPr>
              <a:t>devices </a:t>
            </a:r>
            <a:r>
              <a:rPr lang="en-US" dirty="0" smtClean="0">
                <a:solidFill>
                  <a:srgbClr val="002060"/>
                </a:solidFill>
              </a:rPr>
              <a:t>MCU </a:t>
            </a:r>
            <a:r>
              <a:rPr lang="en-US" dirty="0">
                <a:solidFill>
                  <a:srgbClr val="002060"/>
                </a:solidFill>
              </a:rPr>
              <a:t>failure or malfunction could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lead to life-threatening accidents.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In water heaters and kitchen stoves, MCU failure or malfunction poses a fire risk.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However</a:t>
            </a:r>
            <a:r>
              <a:rPr lang="en-US" dirty="0" smtClean="0">
                <a:solidFill>
                  <a:srgbClr val="002060"/>
                </a:solidFill>
              </a:rPr>
              <a:t>, if it is to be effective, resetting the watchdog timer must be considered within the overall software design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Designers </a:t>
            </a:r>
            <a:r>
              <a:rPr lang="en-US" dirty="0">
                <a:solidFill>
                  <a:srgbClr val="C00000"/>
                </a:solidFill>
              </a:rPr>
              <a:t>mu</a:t>
            </a:r>
            <a:r>
              <a:rPr lang="en-US" dirty="0" smtClean="0">
                <a:solidFill>
                  <a:srgbClr val="C00000"/>
                </a:solidFill>
              </a:rPr>
              <a:t>st know what kinds of things could go wrong with their software</a:t>
            </a:r>
            <a:r>
              <a:rPr lang="en-US" dirty="0" smtClean="0"/>
              <a:t>, and ensure that the watchdog timer will detect them, if any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134" y="245839"/>
            <a:ext cx="8616800" cy="69585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WDT operation : Detection of MCU faults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95" y="1526177"/>
            <a:ext cx="5932529" cy="4736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watchdog timer communicates with the MCU at a set interval. 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If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MCU does not output a signal, outputs too many signals or outputs signals that differ from a predetermined pattern, the timer determines that the MCU is malfunctioning and sends a reset signal to the MCU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97ABBC"/>
                </a:solidFill>
              </a:rPr>
              <a:pPr/>
              <a:t>4</a:t>
            </a:fld>
            <a:endParaRPr lang="en">
              <a:solidFill>
                <a:srgbClr val="97ABB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420"/>
          <a:stretch/>
        </p:blipFill>
        <p:spPr>
          <a:xfrm>
            <a:off x="6578219" y="1526177"/>
            <a:ext cx="4930691" cy="40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58" y="300250"/>
            <a:ext cx="9248842" cy="842949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Watchdog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9557" y="1299188"/>
            <a:ext cx="10904561" cy="47364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Watchdog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timer is based on a </a:t>
            </a:r>
            <a:r>
              <a:rPr lang="en-US" b="1" dirty="0">
                <a:solidFill>
                  <a:srgbClr val="FF0000"/>
                </a:solidFill>
                <a:hlinkClick r:id="rId3"/>
              </a:rPr>
              <a:t>counter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 that counts down from some initial value to zero.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embedded software selects the counter's initial value and periodically restarts 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buClrTx/>
            </a:pPr>
            <a:r>
              <a:rPr lang="en-US" dirty="0" smtClean="0"/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the counter </a:t>
            </a:r>
            <a:r>
              <a:rPr lang="en-US" dirty="0">
                <a:solidFill>
                  <a:srgbClr val="C00000"/>
                </a:solidFill>
              </a:rPr>
              <a:t>ever reaches zero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before the software restarts it, the software is presumed to be malfunctioning and the processor's reset signal is asserted.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processor (and the software it's running) will be restarted as if a human operator had cycled the power.</a:t>
            </a:r>
          </a:p>
        </p:txBody>
      </p:sp>
    </p:spTree>
    <p:extLst>
      <p:ext uri="{BB962C8B-B14F-4D97-AF65-F5344CB8AC3E}">
        <p14:creationId xmlns:p14="http://schemas.microsoft.com/office/powerpoint/2010/main" val="33921294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32" y="3398293"/>
            <a:ext cx="4026090" cy="27332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6381" y="399467"/>
            <a:ext cx="11323398" cy="6014981"/>
          </a:xfrm>
        </p:spPr>
        <p:txBody>
          <a:bodyPr/>
          <a:lstStyle/>
          <a:p>
            <a:r>
              <a:rPr lang="en-US" dirty="0" smtClean="0"/>
              <a:t>Watchdog timers come in many configurations, and many allow their configurations to be altered. </a:t>
            </a:r>
          </a:p>
          <a:p>
            <a:r>
              <a:rPr lang="en-US" b="1" dirty="0">
                <a:solidFill>
                  <a:srgbClr val="C00000"/>
                </a:solidFill>
              </a:rPr>
              <a:t>Internal Watchdog </a:t>
            </a:r>
            <a:r>
              <a:rPr lang="en-US" b="1" dirty="0" smtClean="0">
                <a:solidFill>
                  <a:srgbClr val="C00000"/>
                </a:solidFill>
              </a:rPr>
              <a:t>Timer</a:t>
            </a:r>
          </a:p>
          <a:p>
            <a:pPr marL="1219169" lvl="2" indent="-457189">
              <a:spcBef>
                <a:spcPts val="8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Microcontrollers often include an integrated, on-chip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watchdog timer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External </a:t>
            </a:r>
            <a:r>
              <a:rPr lang="en-US" b="1" dirty="0">
                <a:solidFill>
                  <a:srgbClr val="C00000"/>
                </a:solidFill>
              </a:rPr>
              <a:t>Watchdog Timer</a:t>
            </a:r>
          </a:p>
          <a:p>
            <a:pPr lvl="1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other computers the watchdog may reside in a nearby chip that connects directly to the CPU, or it may be located on an external expansion card in the computer's chassis.</a:t>
            </a:r>
          </a:p>
          <a:p>
            <a:r>
              <a:rPr lang="en-US" dirty="0" smtClean="0"/>
              <a:t> The watchdog and CPU may share a common clock </a:t>
            </a:r>
          </a:p>
          <a:p>
            <a:pPr marL="152396" indent="0">
              <a:buNone/>
            </a:pPr>
            <a:r>
              <a:rPr lang="en-US" dirty="0"/>
              <a:t> </a:t>
            </a:r>
            <a:r>
              <a:rPr lang="en-US" dirty="0" smtClean="0"/>
              <a:t>   or they may have independent clock signals.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138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89" y="665241"/>
            <a:ext cx="9053345" cy="18228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46069" y="2895977"/>
            <a:ext cx="9717297" cy="291796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either case, the </a:t>
            </a:r>
            <a:r>
              <a:rPr lang="en-US" dirty="0">
                <a:solidFill>
                  <a:srgbClr val="C00000"/>
                </a:solidFill>
              </a:rPr>
              <a:t>output from the watchdog timer is tied directly to the processor's reset signal.</a:t>
            </a:r>
          </a:p>
        </p:txBody>
      </p:sp>
      <p:sp>
        <p:nvSpPr>
          <p:cNvPr id="2" name="Oval 1"/>
          <p:cNvSpPr/>
          <p:nvPr/>
        </p:nvSpPr>
        <p:spPr>
          <a:xfrm>
            <a:off x="4817660" y="477672"/>
            <a:ext cx="3384644" cy="7506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600" y="477851"/>
            <a:ext cx="9808496" cy="8869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Internal Watchdog </a:t>
            </a:r>
            <a:r>
              <a:rPr lang="en-US" b="1" dirty="0" smtClean="0">
                <a:solidFill>
                  <a:srgbClr val="0070C0"/>
                </a:solidFill>
              </a:rPr>
              <a:t>Timer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5688" y="1476609"/>
            <a:ext cx="10600065" cy="4736400"/>
          </a:xfrm>
        </p:spPr>
        <p:txBody>
          <a:bodyPr/>
          <a:lstStyle/>
          <a:p>
            <a:pPr algn="just"/>
            <a:r>
              <a:rPr lang="en-US" dirty="0"/>
              <a:t>While manufacturing the microcontrollers or processors, they are designed with </a:t>
            </a:r>
            <a:r>
              <a:rPr lang="en-US" dirty="0">
                <a:solidFill>
                  <a:srgbClr val="C00000"/>
                </a:solidFill>
              </a:rPr>
              <a:t>inbuilt watchdog timer </a:t>
            </a:r>
            <a:r>
              <a:rPr lang="en-US" dirty="0"/>
              <a:t>which is enabled by the software program to detect the system abnormality functions and rectify it by system rebooting.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type of timer automatically restarts the microcontroller and reboots the program at the starting address </a:t>
            </a:r>
            <a:r>
              <a:rPr lang="en-US" dirty="0" smtClean="0"/>
              <a:t>until </a:t>
            </a:r>
            <a:r>
              <a:rPr lang="en-US" dirty="0"/>
              <a:t>successful execution of the programs.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internal watchdog timers save </a:t>
            </a:r>
            <a:r>
              <a:rPr lang="en-US" dirty="0" smtClean="0"/>
              <a:t>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73" y="165363"/>
            <a:ext cx="8616800" cy="88551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External Watchdog </a:t>
            </a:r>
            <a:r>
              <a:rPr lang="en-US" b="1" dirty="0" smtClean="0">
                <a:solidFill>
                  <a:srgbClr val="0070C0"/>
                </a:solidFill>
              </a:rPr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90847" y="926426"/>
            <a:ext cx="11754901" cy="4736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external watchdog timers are enabled manually by hardware after detecting the system abnormality functions.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external watchdog has a separate clock source given for better reliability.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High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cost is a disadvantage of external watchdog timer.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97" y="2897782"/>
            <a:ext cx="5050162" cy="3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72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677480"/>
    </a:dk1>
    <a:lt1>
      <a:srgbClr val="FFFFFF"/>
    </a:lt1>
    <a:dk2>
      <a:srgbClr val="2185C5"/>
    </a:dk2>
    <a:lt2>
      <a:srgbClr val="DEE2E6"/>
    </a:lt2>
    <a:accent1>
      <a:srgbClr val="2185C5"/>
    </a:accent1>
    <a:accent2>
      <a:srgbClr val="7ECEFD"/>
    </a:accent2>
    <a:accent3>
      <a:srgbClr val="F20253"/>
    </a:accent3>
    <a:accent4>
      <a:srgbClr val="FF9715"/>
    </a:accent4>
    <a:accent5>
      <a:srgbClr val="1C3AA9"/>
    </a:accent5>
    <a:accent6>
      <a:srgbClr val="97ABBC"/>
    </a:accent6>
    <a:hlink>
      <a:srgbClr val="2185C5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677480"/>
    </a:dk1>
    <a:lt1>
      <a:srgbClr val="FFFFFF"/>
    </a:lt1>
    <a:dk2>
      <a:srgbClr val="2185C5"/>
    </a:dk2>
    <a:lt2>
      <a:srgbClr val="DEE2E6"/>
    </a:lt2>
    <a:accent1>
      <a:srgbClr val="2185C5"/>
    </a:accent1>
    <a:accent2>
      <a:srgbClr val="7ECEFD"/>
    </a:accent2>
    <a:accent3>
      <a:srgbClr val="F20253"/>
    </a:accent3>
    <a:accent4>
      <a:srgbClr val="FF9715"/>
    </a:accent4>
    <a:accent5>
      <a:srgbClr val="1C3AA9"/>
    </a:accent5>
    <a:accent6>
      <a:srgbClr val="97ABBC"/>
    </a:accent6>
    <a:hlink>
      <a:srgbClr val="2185C5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677480"/>
    </a:dk1>
    <a:lt1>
      <a:srgbClr val="FFFFFF"/>
    </a:lt1>
    <a:dk2>
      <a:srgbClr val="2185C5"/>
    </a:dk2>
    <a:lt2>
      <a:srgbClr val="DEE2E6"/>
    </a:lt2>
    <a:accent1>
      <a:srgbClr val="2185C5"/>
    </a:accent1>
    <a:accent2>
      <a:srgbClr val="7ECEFD"/>
    </a:accent2>
    <a:accent3>
      <a:srgbClr val="F20253"/>
    </a:accent3>
    <a:accent4>
      <a:srgbClr val="FF9715"/>
    </a:accent4>
    <a:accent5>
      <a:srgbClr val="1C3AA9"/>
    </a:accent5>
    <a:accent6>
      <a:srgbClr val="97ABBC"/>
    </a:accent6>
    <a:hlink>
      <a:srgbClr val="2185C5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677480"/>
    </a:dk1>
    <a:lt1>
      <a:srgbClr val="FFFFFF"/>
    </a:lt1>
    <a:dk2>
      <a:srgbClr val="2185C5"/>
    </a:dk2>
    <a:lt2>
      <a:srgbClr val="DEE2E6"/>
    </a:lt2>
    <a:accent1>
      <a:srgbClr val="2185C5"/>
    </a:accent1>
    <a:accent2>
      <a:srgbClr val="7ECEFD"/>
    </a:accent2>
    <a:accent3>
      <a:srgbClr val="F20253"/>
    </a:accent3>
    <a:accent4>
      <a:srgbClr val="FF9715"/>
    </a:accent4>
    <a:accent5>
      <a:srgbClr val="1C3AA9"/>
    </a:accent5>
    <a:accent6>
      <a:srgbClr val="97ABBC"/>
    </a:accent6>
    <a:hlink>
      <a:srgbClr val="2185C5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677480"/>
    </a:dk1>
    <a:lt1>
      <a:srgbClr val="FFFFFF"/>
    </a:lt1>
    <a:dk2>
      <a:srgbClr val="2185C5"/>
    </a:dk2>
    <a:lt2>
      <a:srgbClr val="DEE2E6"/>
    </a:lt2>
    <a:accent1>
      <a:srgbClr val="2185C5"/>
    </a:accent1>
    <a:accent2>
      <a:srgbClr val="7ECEFD"/>
    </a:accent2>
    <a:accent3>
      <a:srgbClr val="F20253"/>
    </a:accent3>
    <a:accent4>
      <a:srgbClr val="FF9715"/>
    </a:accent4>
    <a:accent5>
      <a:srgbClr val="1C3AA9"/>
    </a:accent5>
    <a:accent6>
      <a:srgbClr val="97ABBC"/>
    </a:accent6>
    <a:hlink>
      <a:srgbClr val="2185C5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677480"/>
    </a:dk1>
    <a:lt1>
      <a:srgbClr val="FFFFFF"/>
    </a:lt1>
    <a:dk2>
      <a:srgbClr val="2185C5"/>
    </a:dk2>
    <a:lt2>
      <a:srgbClr val="DEE2E6"/>
    </a:lt2>
    <a:accent1>
      <a:srgbClr val="2185C5"/>
    </a:accent1>
    <a:accent2>
      <a:srgbClr val="7ECEFD"/>
    </a:accent2>
    <a:accent3>
      <a:srgbClr val="F20253"/>
    </a:accent3>
    <a:accent4>
      <a:srgbClr val="FF9715"/>
    </a:accent4>
    <a:accent5>
      <a:srgbClr val="1C3AA9"/>
    </a:accent5>
    <a:accent6>
      <a:srgbClr val="97ABBC"/>
    </a:accent6>
    <a:hlink>
      <a:srgbClr val="2185C5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985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Lato</vt:lpstr>
      <vt:lpstr>Raleway</vt:lpstr>
      <vt:lpstr>Antonio template</vt:lpstr>
      <vt:lpstr>WATCHDOG TIMER</vt:lpstr>
      <vt:lpstr>Watch Dog Timer</vt:lpstr>
      <vt:lpstr>Need for watchdog timer</vt:lpstr>
      <vt:lpstr>WDT operation : Detection of MCU faults</vt:lpstr>
      <vt:lpstr>Watchdog timer</vt:lpstr>
      <vt:lpstr>PowerPoint Presentation</vt:lpstr>
      <vt:lpstr>PowerPoint Presentation</vt:lpstr>
      <vt:lpstr>Internal Watchdog Timer</vt:lpstr>
      <vt:lpstr>External Watchdog Timer</vt:lpstr>
      <vt:lpstr>Time-out mode</vt:lpstr>
      <vt:lpstr>PowerPoint Presentation</vt:lpstr>
      <vt:lpstr>Window mode</vt:lpstr>
      <vt:lpstr>Q&amp;A (Question &amp; Answer) mode </vt:lpstr>
      <vt:lpstr>What applications require WDTs?</vt:lpstr>
      <vt:lpstr>Watchdog resets</vt:lpstr>
      <vt:lpstr>What errors are caught</vt:lpstr>
      <vt:lpstr>PowerPoint Presentation</vt:lpstr>
      <vt:lpstr>Corrective 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</dc:creator>
  <cp:lastModifiedBy>Suganthi</cp:lastModifiedBy>
  <cp:revision>35</cp:revision>
  <dcterms:created xsi:type="dcterms:W3CDTF">2021-10-17T16:34:31Z</dcterms:created>
  <dcterms:modified xsi:type="dcterms:W3CDTF">2022-10-12T03:47:26Z</dcterms:modified>
</cp:coreProperties>
</file>