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Lst>
  <p:notesMasterIdLst>
    <p:notesMasterId r:id="rId33"/>
  </p:notesMasterIdLst>
  <p:sldIdLst>
    <p:sldId id="256" r:id="rId3"/>
    <p:sldId id="257"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7B99A-A63F-4E75-811D-A39EA84F74B6}" type="datetimeFigureOut">
              <a:rPr lang="en-US" smtClean="0"/>
              <a:t>7/28/2022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932A8-746A-4F92-B243-5F6535AA6DDC}" type="slidenum">
              <a:rPr lang="en-US" smtClean="0"/>
              <a:t>‹#›</a:t>
            </a:fld>
            <a:endParaRPr lang="en-US"/>
          </a:p>
        </p:txBody>
      </p:sp>
    </p:spTree>
    <p:extLst>
      <p:ext uri="{BB962C8B-B14F-4D97-AF65-F5344CB8AC3E}">
        <p14:creationId xmlns:p14="http://schemas.microsoft.com/office/powerpoint/2010/main" val="282196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F98887-45B9-4284-AD19-1AB367BAF608}"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7239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96EE8E-A3A4-43B9-B118-6B18DF52E7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421165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EE8E-A3A4-43B9-B118-6B18DF52E7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176869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EE8E-A3A4-43B9-B118-6B18DF52E7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67948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58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3503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19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2464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1627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0446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683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55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EE8E-A3A4-43B9-B118-6B18DF52E7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3454675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3278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0424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68D0E-B6D4-499E-8F26-0CA10AA0F1AC}" type="datetimeFigureOut">
              <a:rPr lang="en-US" smtClean="0">
                <a:solidFill>
                  <a:prstClr val="black">
                    <a:tint val="75000"/>
                  </a:prstClr>
                </a:solidFill>
              </a:rPr>
              <a:pPr/>
              <a:t>7/28/2022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EB10CF-E4AB-4CA6-A9E0-A436C95DA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461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96EE8E-A3A4-43B9-B118-6B18DF52E7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146390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96EE8E-A3A4-43B9-B118-6B18DF52E71A}"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273949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96EE8E-A3A4-43B9-B118-6B18DF52E71A}"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345398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96EE8E-A3A4-43B9-B118-6B18DF52E71A}"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143747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6EE8E-A3A4-43B9-B118-6B18DF52E71A}"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49134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6EE8E-A3A4-43B9-B118-6B18DF52E71A}"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318051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6EE8E-A3A4-43B9-B118-6B18DF52E71A}"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49A42-1986-44DA-8EC6-34411C5CB8E1}" type="slidenum">
              <a:rPr lang="en-US" smtClean="0"/>
              <a:t>‹#›</a:t>
            </a:fld>
            <a:endParaRPr lang="en-US"/>
          </a:p>
        </p:txBody>
      </p:sp>
    </p:spTree>
    <p:extLst>
      <p:ext uri="{BB962C8B-B14F-4D97-AF65-F5344CB8AC3E}">
        <p14:creationId xmlns:p14="http://schemas.microsoft.com/office/powerpoint/2010/main" val="160198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6EE8E-A3A4-43B9-B118-6B18DF52E71A}" type="datetimeFigureOut">
              <a:rPr lang="en-US" smtClean="0"/>
              <a:t>7/28/2022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49A42-1986-44DA-8EC6-34411C5CB8E1}" type="slidenum">
              <a:rPr lang="en-US" smtClean="0"/>
              <a:t>‹#›</a:t>
            </a:fld>
            <a:endParaRPr lang="en-US"/>
          </a:p>
        </p:txBody>
      </p:sp>
    </p:spTree>
    <p:extLst>
      <p:ext uri="{BB962C8B-B14F-4D97-AF65-F5344CB8AC3E}">
        <p14:creationId xmlns:p14="http://schemas.microsoft.com/office/powerpoint/2010/main" val="19103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96EE8E-A3A4-43B9-B118-6B18DF52E71A}" type="datetimeFigureOut">
              <a:rPr lang="en-US" smtClean="0"/>
              <a:t>7/28/2022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F49A42-1986-44DA-8EC6-34411C5CB8E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2289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4.bp.blogspot.com/_xO-dVZY1Xk8/SYo3v-uU4JI/AAAAAAAAB6c/i1fgiWs5_VI/s1600-h/confused.jpg" TargetMode="Externa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590800" y="2438400"/>
            <a:ext cx="6934200" cy="685800"/>
          </a:xfrm>
          <a:prstGeom prst="rect">
            <a:avLst/>
          </a:prstGeom>
          <a:noFill/>
          <a:ln w="9525" algn="ctr">
            <a:noFill/>
            <a:miter lim="800000"/>
            <a:headEnd/>
            <a:tailEnd/>
          </a:ln>
        </p:spPr>
        <p:txBody>
          <a:bodyPr anchor="ctr" anchorCtr="1"/>
          <a:lstStyle/>
          <a:p>
            <a:pPr algn="ctr">
              <a:spcBef>
                <a:spcPct val="50000"/>
              </a:spcBef>
            </a:pPr>
            <a:r>
              <a:rPr lang="en-US" sz="3200" b="1">
                <a:solidFill>
                  <a:srgbClr val="0000FF"/>
                </a:solidFill>
              </a:rPr>
              <a:t>Introduction to </a:t>
            </a:r>
          </a:p>
          <a:p>
            <a:pPr algn="ctr">
              <a:spcBef>
                <a:spcPct val="50000"/>
              </a:spcBef>
            </a:pPr>
            <a:r>
              <a:rPr lang="en-US" sz="3200" b="1">
                <a:solidFill>
                  <a:srgbClr val="0000FF"/>
                </a:solidFill>
              </a:rPr>
              <a:t>8086 and its Architecture</a:t>
            </a:r>
          </a:p>
        </p:txBody>
      </p:sp>
    </p:spTree>
    <p:extLst>
      <p:ext uri="{BB962C8B-B14F-4D97-AF65-F5344CB8AC3E}">
        <p14:creationId xmlns:p14="http://schemas.microsoft.com/office/powerpoint/2010/main" val="409252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anim calcmode="lin" valueType="num">
                                      <p:cBhvr>
                                        <p:cTn id="8" dur="500" fill="hold"/>
                                        <p:tgtEl>
                                          <p:spTgt spid="5122"/>
                                        </p:tgtEl>
                                        <p:attrNameLst>
                                          <p:attrName>ppt_x</p:attrName>
                                        </p:attrNameLst>
                                      </p:cBhvr>
                                      <p:tavLst>
                                        <p:tav tm="0">
                                          <p:val>
                                            <p:strVal val="#ppt_x-.1"/>
                                          </p:val>
                                        </p:tav>
                                        <p:tav tm="100000">
                                          <p:val>
                                            <p:strVal val="#ppt_x"/>
                                          </p:val>
                                        </p:tav>
                                      </p:tavLst>
                                    </p:anim>
                                    <p:anim calcmode="lin" valueType="num">
                                      <p:cBhvr>
                                        <p:cTn id="9"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2133600" y="533400"/>
            <a:ext cx="7772400" cy="1200150"/>
          </a:xfrm>
          <a:prstGeom prst="rect">
            <a:avLst/>
          </a:prstGeom>
          <a:noFill/>
          <a:ln w="9525">
            <a:noFill/>
            <a:miter lim="800000"/>
            <a:headEnd/>
            <a:tailEnd/>
          </a:ln>
        </p:spPr>
        <p:txBody>
          <a:bodyPr>
            <a:spAutoFit/>
          </a:bodyPr>
          <a:lstStyle/>
          <a:p>
            <a:r>
              <a:rPr lang="en-US" b="1">
                <a:solidFill>
                  <a:srgbClr val="FF0000"/>
                </a:solidFill>
              </a:rPr>
              <a:t>BP</a:t>
            </a:r>
            <a:r>
              <a:rPr lang="en-US">
                <a:solidFill>
                  <a:srgbClr val="FF0000"/>
                </a:solidFill>
              </a:rPr>
              <a:t> - base pointer: </a:t>
            </a:r>
          </a:p>
          <a:p>
            <a:endParaRPr lang="en-US">
              <a:solidFill>
                <a:prstClr val="black"/>
              </a:solidFill>
            </a:endParaRPr>
          </a:p>
          <a:p>
            <a:r>
              <a:rPr lang="en-US">
                <a:solidFill>
                  <a:prstClr val="black"/>
                </a:solidFill>
              </a:rPr>
              <a:t>1. Primarily used to access parameters passed via the stack </a:t>
            </a:r>
          </a:p>
          <a:p>
            <a:r>
              <a:rPr lang="en-US">
                <a:solidFill>
                  <a:prstClr val="black"/>
                </a:solidFill>
              </a:rPr>
              <a:t>2. Offset address relative to SS </a:t>
            </a:r>
          </a:p>
        </p:txBody>
      </p:sp>
      <p:sp>
        <p:nvSpPr>
          <p:cNvPr id="18435" name="Rectangle 2"/>
          <p:cNvSpPr>
            <a:spLocks noChangeArrowheads="1"/>
          </p:cNvSpPr>
          <p:nvPr/>
        </p:nvSpPr>
        <p:spPr bwMode="auto">
          <a:xfrm>
            <a:off x="2209800" y="2438400"/>
            <a:ext cx="7162800" cy="1754188"/>
          </a:xfrm>
          <a:prstGeom prst="rect">
            <a:avLst/>
          </a:prstGeom>
          <a:noFill/>
          <a:ln w="9525">
            <a:noFill/>
            <a:miter lim="800000"/>
            <a:headEnd/>
            <a:tailEnd/>
          </a:ln>
        </p:spPr>
        <p:txBody>
          <a:bodyPr>
            <a:spAutoFit/>
          </a:bodyPr>
          <a:lstStyle/>
          <a:p>
            <a:r>
              <a:rPr lang="en-US" b="1">
                <a:solidFill>
                  <a:srgbClr val="FF0000"/>
                </a:solidFill>
              </a:rPr>
              <a:t>SP</a:t>
            </a:r>
            <a:r>
              <a:rPr lang="en-US">
                <a:solidFill>
                  <a:srgbClr val="FF0000"/>
                </a:solidFill>
              </a:rPr>
              <a:t> - stack pointer: </a:t>
            </a:r>
          </a:p>
          <a:p>
            <a:endParaRPr lang="en-US">
              <a:solidFill>
                <a:prstClr val="black"/>
              </a:solidFill>
            </a:endParaRPr>
          </a:p>
          <a:p>
            <a:r>
              <a:rPr lang="en-US">
                <a:solidFill>
                  <a:prstClr val="black"/>
                </a:solidFill>
              </a:rPr>
              <a:t>1. Always points to top item on the stack </a:t>
            </a:r>
          </a:p>
          <a:p>
            <a:r>
              <a:rPr lang="en-US">
                <a:solidFill>
                  <a:prstClr val="black"/>
                </a:solidFill>
              </a:rPr>
              <a:t>2. Offset address relative to SS </a:t>
            </a:r>
          </a:p>
          <a:p>
            <a:r>
              <a:rPr lang="en-US">
                <a:solidFill>
                  <a:prstClr val="black"/>
                </a:solidFill>
              </a:rPr>
              <a:t>3. Always points to word (byte at even address) </a:t>
            </a:r>
          </a:p>
          <a:p>
            <a:r>
              <a:rPr lang="en-US">
                <a:solidFill>
                  <a:prstClr val="black"/>
                </a:solidFill>
              </a:rPr>
              <a:t>4. An empty stack will had SP = FFFEh </a:t>
            </a:r>
          </a:p>
        </p:txBody>
      </p:sp>
    </p:spTree>
    <p:extLst>
      <p:ext uri="{BB962C8B-B14F-4D97-AF65-F5344CB8AC3E}">
        <p14:creationId xmlns:p14="http://schemas.microsoft.com/office/powerpoint/2010/main" val="3874062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2057400" y="609600"/>
            <a:ext cx="7467600" cy="1754188"/>
          </a:xfrm>
          <a:prstGeom prst="rect">
            <a:avLst/>
          </a:prstGeom>
          <a:noFill/>
          <a:ln w="9525">
            <a:noFill/>
            <a:miter lim="800000"/>
            <a:headEnd/>
            <a:tailEnd/>
          </a:ln>
        </p:spPr>
        <p:txBody>
          <a:bodyPr>
            <a:spAutoFit/>
          </a:bodyPr>
          <a:lstStyle/>
          <a:p>
            <a:r>
              <a:rPr lang="en-US" b="1">
                <a:solidFill>
                  <a:srgbClr val="FF0000"/>
                </a:solidFill>
              </a:rPr>
              <a:t>SEGMENT REGISTERS </a:t>
            </a:r>
          </a:p>
          <a:p>
            <a:endParaRPr lang="en-US" b="1">
              <a:solidFill>
                <a:prstClr val="black"/>
              </a:solidFill>
            </a:endParaRPr>
          </a:p>
          <a:p>
            <a:r>
              <a:rPr lang="en-US" b="1">
                <a:solidFill>
                  <a:srgbClr val="FF0000"/>
                </a:solidFill>
              </a:rPr>
              <a:t>CS</a:t>
            </a:r>
            <a:r>
              <a:rPr lang="en-US">
                <a:solidFill>
                  <a:srgbClr val="FF0000"/>
                </a:solidFill>
              </a:rPr>
              <a:t> </a:t>
            </a:r>
            <a:r>
              <a:rPr lang="en-US">
                <a:solidFill>
                  <a:prstClr val="black"/>
                </a:solidFill>
              </a:rPr>
              <a:t>- points at the segment containing the current program. </a:t>
            </a:r>
          </a:p>
          <a:p>
            <a:r>
              <a:rPr lang="en-US" b="1">
                <a:solidFill>
                  <a:srgbClr val="FF0000"/>
                </a:solidFill>
              </a:rPr>
              <a:t>DS</a:t>
            </a:r>
            <a:r>
              <a:rPr lang="en-US">
                <a:solidFill>
                  <a:prstClr val="black"/>
                </a:solidFill>
              </a:rPr>
              <a:t> - generally points at segment where variables are defined. </a:t>
            </a:r>
          </a:p>
          <a:p>
            <a:r>
              <a:rPr lang="en-US" b="1">
                <a:solidFill>
                  <a:srgbClr val="FF0000"/>
                </a:solidFill>
              </a:rPr>
              <a:t>ES</a:t>
            </a:r>
            <a:r>
              <a:rPr lang="en-US">
                <a:solidFill>
                  <a:prstClr val="black"/>
                </a:solidFill>
              </a:rPr>
              <a:t> - extra segment register, it's up to a coder to define its usage. </a:t>
            </a:r>
          </a:p>
          <a:p>
            <a:r>
              <a:rPr lang="en-US" b="1">
                <a:solidFill>
                  <a:srgbClr val="FF0000"/>
                </a:solidFill>
              </a:rPr>
              <a:t>SS</a:t>
            </a:r>
            <a:r>
              <a:rPr lang="en-US">
                <a:solidFill>
                  <a:prstClr val="black"/>
                </a:solidFill>
              </a:rPr>
              <a:t> - points at the segment containing the stack</a:t>
            </a:r>
          </a:p>
        </p:txBody>
      </p:sp>
      <p:sp>
        <p:nvSpPr>
          <p:cNvPr id="19459" name="Rectangle 2"/>
          <p:cNvSpPr>
            <a:spLocks noChangeArrowheads="1"/>
          </p:cNvSpPr>
          <p:nvPr/>
        </p:nvSpPr>
        <p:spPr bwMode="auto">
          <a:xfrm>
            <a:off x="2209800" y="2819400"/>
            <a:ext cx="7315200" cy="1754326"/>
          </a:xfrm>
          <a:prstGeom prst="rect">
            <a:avLst/>
          </a:prstGeom>
          <a:noFill/>
          <a:ln w="9525">
            <a:noFill/>
            <a:miter lim="800000"/>
            <a:headEnd/>
            <a:tailEnd/>
          </a:ln>
        </p:spPr>
        <p:txBody>
          <a:bodyPr>
            <a:spAutoFit/>
          </a:bodyPr>
          <a:lstStyle/>
          <a:p>
            <a:r>
              <a:rPr lang="en-US" b="1">
                <a:solidFill>
                  <a:srgbClr val="FF0000"/>
                </a:solidFill>
              </a:rPr>
              <a:t>IP</a:t>
            </a:r>
            <a:r>
              <a:rPr lang="en-US">
                <a:solidFill>
                  <a:srgbClr val="FF0000"/>
                </a:solidFill>
              </a:rPr>
              <a:t> </a:t>
            </a:r>
            <a:r>
              <a:rPr lang="en-US">
                <a:solidFill>
                  <a:prstClr val="black"/>
                </a:solidFill>
              </a:rPr>
              <a:t>- the instruction pointer: Always points to next instruction to be executed </a:t>
            </a:r>
          </a:p>
          <a:p>
            <a:endParaRPr lang="en-US">
              <a:solidFill>
                <a:prstClr val="black"/>
              </a:solidFill>
            </a:endParaRPr>
          </a:p>
          <a:p>
            <a:r>
              <a:rPr lang="en-US">
                <a:solidFill>
                  <a:prstClr val="black"/>
                </a:solidFill>
              </a:rPr>
              <a:t>Offset address relative to CS </a:t>
            </a:r>
          </a:p>
          <a:p>
            <a:endParaRPr lang="en-US" b="1">
              <a:solidFill>
                <a:prstClr val="black"/>
              </a:solidFill>
            </a:endParaRPr>
          </a:p>
          <a:p>
            <a:r>
              <a:rPr lang="en-US" b="1">
                <a:solidFill>
                  <a:srgbClr val="FF0000"/>
                </a:solidFill>
              </a:rPr>
              <a:t>IP</a:t>
            </a:r>
            <a:r>
              <a:rPr lang="en-US">
                <a:solidFill>
                  <a:srgbClr val="FF0000"/>
                </a:solidFill>
              </a:rPr>
              <a:t> </a:t>
            </a:r>
            <a:r>
              <a:rPr lang="en-US">
                <a:solidFill>
                  <a:prstClr val="black"/>
                </a:solidFill>
              </a:rPr>
              <a:t>register always works together with </a:t>
            </a:r>
            <a:r>
              <a:rPr lang="en-US" b="1">
                <a:solidFill>
                  <a:srgbClr val="FF0000"/>
                </a:solidFill>
              </a:rPr>
              <a:t>CS</a:t>
            </a:r>
            <a:r>
              <a:rPr lang="en-US">
                <a:solidFill>
                  <a:prstClr val="black"/>
                </a:solidFill>
              </a:rPr>
              <a:t> segment register and it points to currently executing instruction.</a:t>
            </a:r>
          </a:p>
        </p:txBody>
      </p:sp>
    </p:spTree>
    <p:extLst>
      <p:ext uri="{BB962C8B-B14F-4D97-AF65-F5344CB8AC3E}">
        <p14:creationId xmlns:p14="http://schemas.microsoft.com/office/powerpoint/2010/main" val="3283572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2133600" y="685800"/>
            <a:ext cx="2439194" cy="369332"/>
          </a:xfrm>
          <a:prstGeom prst="rect">
            <a:avLst/>
          </a:prstGeom>
          <a:noFill/>
          <a:ln w="9525">
            <a:noFill/>
            <a:miter lim="800000"/>
            <a:headEnd/>
            <a:tailEnd/>
          </a:ln>
        </p:spPr>
        <p:txBody>
          <a:bodyPr wrap="none">
            <a:spAutoFit/>
          </a:bodyPr>
          <a:lstStyle/>
          <a:p>
            <a:r>
              <a:rPr lang="en-US" b="1">
                <a:solidFill>
                  <a:srgbClr val="FF0000"/>
                </a:solidFill>
              </a:rPr>
              <a:t>Association of Registers</a:t>
            </a:r>
          </a:p>
        </p:txBody>
      </p:sp>
      <p:sp>
        <p:nvSpPr>
          <p:cNvPr id="20483" name="Rectangle 2"/>
          <p:cNvSpPr>
            <a:spLocks noChangeArrowheads="1"/>
          </p:cNvSpPr>
          <p:nvPr/>
        </p:nvSpPr>
        <p:spPr bwMode="auto">
          <a:xfrm>
            <a:off x="2209800" y="1447800"/>
            <a:ext cx="7315200" cy="1200150"/>
          </a:xfrm>
          <a:prstGeom prst="rect">
            <a:avLst/>
          </a:prstGeom>
          <a:noFill/>
          <a:ln w="9525">
            <a:noFill/>
            <a:miter lim="800000"/>
            <a:headEnd/>
            <a:tailEnd/>
          </a:ln>
        </p:spPr>
        <p:txBody>
          <a:bodyPr>
            <a:spAutoFit/>
          </a:bodyPr>
          <a:lstStyle/>
          <a:p>
            <a:r>
              <a:rPr lang="en-US" b="1">
                <a:solidFill>
                  <a:srgbClr val="FF0000"/>
                </a:solidFill>
              </a:rPr>
              <a:t>CS</a:t>
            </a:r>
            <a:r>
              <a:rPr lang="en-US">
                <a:solidFill>
                  <a:srgbClr val="FF0000"/>
                </a:solidFill>
              </a:rPr>
              <a:t> </a:t>
            </a:r>
            <a:r>
              <a:rPr lang="en-US">
                <a:solidFill>
                  <a:prstClr val="black"/>
                </a:solidFill>
              </a:rPr>
              <a:t>- IP</a:t>
            </a:r>
          </a:p>
          <a:p>
            <a:r>
              <a:rPr lang="en-US" b="1">
                <a:solidFill>
                  <a:srgbClr val="FF0000"/>
                </a:solidFill>
              </a:rPr>
              <a:t>DS</a:t>
            </a:r>
            <a:r>
              <a:rPr lang="en-US">
                <a:solidFill>
                  <a:prstClr val="black"/>
                </a:solidFill>
              </a:rPr>
              <a:t> – SI, BX</a:t>
            </a:r>
          </a:p>
          <a:p>
            <a:r>
              <a:rPr lang="en-US" b="1">
                <a:solidFill>
                  <a:srgbClr val="FF0000"/>
                </a:solidFill>
              </a:rPr>
              <a:t>ES</a:t>
            </a:r>
            <a:r>
              <a:rPr lang="en-US">
                <a:solidFill>
                  <a:prstClr val="black"/>
                </a:solidFill>
              </a:rPr>
              <a:t> - DI</a:t>
            </a:r>
          </a:p>
          <a:p>
            <a:r>
              <a:rPr lang="en-US" b="1">
                <a:solidFill>
                  <a:srgbClr val="FF0000"/>
                </a:solidFill>
              </a:rPr>
              <a:t>SS</a:t>
            </a:r>
            <a:r>
              <a:rPr lang="en-US">
                <a:solidFill>
                  <a:prstClr val="black"/>
                </a:solidFill>
              </a:rPr>
              <a:t> – BP, SP</a:t>
            </a:r>
          </a:p>
        </p:txBody>
      </p:sp>
    </p:spTree>
    <p:extLst>
      <p:ext uri="{BB962C8B-B14F-4D97-AF65-F5344CB8AC3E}">
        <p14:creationId xmlns:p14="http://schemas.microsoft.com/office/powerpoint/2010/main" val="815929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www.electronics.dit.ie/staff/tscarff/8086_registers/flags.gif"/>
          <p:cNvPicPr>
            <a:picLocks noChangeAspect="1" noChangeArrowheads="1"/>
          </p:cNvPicPr>
          <p:nvPr/>
        </p:nvPicPr>
        <p:blipFill>
          <a:blip r:embed="rId2"/>
          <a:srcRect/>
          <a:stretch>
            <a:fillRect/>
          </a:stretch>
        </p:blipFill>
        <p:spPr bwMode="auto">
          <a:xfrm>
            <a:off x="2362200" y="1371601"/>
            <a:ext cx="7696200" cy="5083175"/>
          </a:xfrm>
          <a:prstGeom prst="rect">
            <a:avLst/>
          </a:prstGeom>
          <a:noFill/>
          <a:ln w="9525">
            <a:noFill/>
            <a:miter lim="800000"/>
            <a:headEnd/>
            <a:tailEnd/>
          </a:ln>
        </p:spPr>
      </p:pic>
      <p:sp>
        <p:nvSpPr>
          <p:cNvPr id="21507" name="Rectangle 2"/>
          <p:cNvSpPr>
            <a:spLocks noChangeArrowheads="1"/>
          </p:cNvSpPr>
          <p:nvPr/>
        </p:nvSpPr>
        <p:spPr bwMode="auto">
          <a:xfrm>
            <a:off x="1905000" y="381000"/>
            <a:ext cx="1687834" cy="369332"/>
          </a:xfrm>
          <a:prstGeom prst="rect">
            <a:avLst/>
          </a:prstGeom>
          <a:noFill/>
          <a:ln w="9525">
            <a:noFill/>
            <a:miter lim="800000"/>
            <a:headEnd/>
            <a:tailEnd/>
          </a:ln>
        </p:spPr>
        <p:txBody>
          <a:bodyPr wrap="none">
            <a:spAutoFit/>
          </a:bodyPr>
          <a:lstStyle/>
          <a:p>
            <a:r>
              <a:rPr lang="en-US" b="1">
                <a:solidFill>
                  <a:srgbClr val="FF0000"/>
                </a:solidFill>
              </a:rPr>
              <a:t>FLAG REGISTER </a:t>
            </a:r>
          </a:p>
        </p:txBody>
      </p:sp>
    </p:spTree>
    <p:extLst>
      <p:ext uri="{BB962C8B-B14F-4D97-AF65-F5344CB8AC3E}">
        <p14:creationId xmlns:p14="http://schemas.microsoft.com/office/powerpoint/2010/main" val="243864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981200" y="838200"/>
            <a:ext cx="8153400" cy="4801314"/>
          </a:xfrm>
          <a:prstGeom prst="rect">
            <a:avLst/>
          </a:prstGeom>
          <a:noFill/>
          <a:ln w="9525">
            <a:noFill/>
            <a:miter lim="800000"/>
            <a:headEnd/>
            <a:tailEnd/>
          </a:ln>
        </p:spPr>
        <p:txBody>
          <a:bodyPr>
            <a:spAutoFit/>
          </a:bodyPr>
          <a:lstStyle/>
          <a:p>
            <a:r>
              <a:rPr lang="en-US" b="1">
                <a:solidFill>
                  <a:srgbClr val="FF0000"/>
                </a:solidFill>
              </a:rPr>
              <a:t>Carry Flag (CF)</a:t>
            </a:r>
            <a:r>
              <a:rPr lang="en-US">
                <a:solidFill>
                  <a:prstClr val="black"/>
                </a:solidFill>
              </a:rPr>
              <a:t> - this flag is set to </a:t>
            </a:r>
            <a:r>
              <a:rPr lang="en-US" b="1">
                <a:solidFill>
                  <a:prstClr val="black"/>
                </a:solidFill>
              </a:rPr>
              <a:t>1</a:t>
            </a:r>
            <a:r>
              <a:rPr lang="en-US">
                <a:solidFill>
                  <a:prstClr val="black"/>
                </a:solidFill>
              </a:rPr>
              <a:t> when there is an </a:t>
            </a:r>
            <a:r>
              <a:rPr lang="en-US" b="1">
                <a:solidFill>
                  <a:prstClr val="black"/>
                </a:solidFill>
              </a:rPr>
              <a:t>unsigned overflow</a:t>
            </a:r>
            <a:r>
              <a:rPr lang="en-US">
                <a:solidFill>
                  <a:prstClr val="black"/>
                </a:solidFill>
              </a:rPr>
              <a:t>. For example when you add bytes </a:t>
            </a:r>
            <a:r>
              <a:rPr lang="en-US" b="1">
                <a:solidFill>
                  <a:prstClr val="black"/>
                </a:solidFill>
              </a:rPr>
              <a:t>255 + 1</a:t>
            </a:r>
            <a:r>
              <a:rPr lang="en-US">
                <a:solidFill>
                  <a:prstClr val="black"/>
                </a:solidFill>
              </a:rPr>
              <a:t> (result is not in range 0...255). When there is no overflow this flag is set to </a:t>
            </a:r>
            <a:r>
              <a:rPr lang="en-US" b="1">
                <a:solidFill>
                  <a:prstClr val="black"/>
                </a:solidFill>
              </a:rPr>
              <a:t>0</a:t>
            </a:r>
            <a:r>
              <a:rPr lang="en-US">
                <a:solidFill>
                  <a:prstClr val="black"/>
                </a:solidFill>
              </a:rPr>
              <a:t>.</a:t>
            </a:r>
            <a:br>
              <a:rPr lang="en-US">
                <a:solidFill>
                  <a:prstClr val="black"/>
                </a:solidFill>
              </a:rPr>
            </a:br>
            <a:endParaRPr lang="en-US">
              <a:solidFill>
                <a:prstClr val="black"/>
              </a:solidFill>
            </a:endParaRPr>
          </a:p>
          <a:p>
            <a:r>
              <a:rPr lang="en-US" b="1">
                <a:solidFill>
                  <a:srgbClr val="FF0000"/>
                </a:solidFill>
              </a:rPr>
              <a:t>Parity Flag (PF)</a:t>
            </a:r>
            <a:r>
              <a:rPr lang="en-US">
                <a:solidFill>
                  <a:srgbClr val="FF0000"/>
                </a:solidFill>
              </a:rPr>
              <a:t> </a:t>
            </a:r>
            <a:r>
              <a:rPr lang="en-US">
                <a:solidFill>
                  <a:prstClr val="black"/>
                </a:solidFill>
              </a:rPr>
              <a:t>- this flag is set to </a:t>
            </a:r>
            <a:r>
              <a:rPr lang="en-US" b="1">
                <a:solidFill>
                  <a:prstClr val="black"/>
                </a:solidFill>
              </a:rPr>
              <a:t>1</a:t>
            </a:r>
            <a:r>
              <a:rPr lang="en-US">
                <a:solidFill>
                  <a:prstClr val="black"/>
                </a:solidFill>
              </a:rPr>
              <a:t> when there is even number of one bits in result, and to </a:t>
            </a:r>
            <a:r>
              <a:rPr lang="en-US" b="1">
                <a:solidFill>
                  <a:prstClr val="black"/>
                </a:solidFill>
              </a:rPr>
              <a:t>0</a:t>
            </a:r>
            <a:r>
              <a:rPr lang="en-US">
                <a:solidFill>
                  <a:prstClr val="black"/>
                </a:solidFill>
              </a:rPr>
              <a:t> when there is odd number of one bits. </a:t>
            </a:r>
            <a:br>
              <a:rPr lang="en-US">
                <a:solidFill>
                  <a:prstClr val="black"/>
                </a:solidFill>
              </a:rPr>
            </a:br>
            <a:endParaRPr lang="en-US">
              <a:solidFill>
                <a:prstClr val="black"/>
              </a:solidFill>
            </a:endParaRPr>
          </a:p>
          <a:p>
            <a:r>
              <a:rPr lang="en-US" b="1">
                <a:solidFill>
                  <a:srgbClr val="FF0000"/>
                </a:solidFill>
              </a:rPr>
              <a:t>Auxiliary Flag (AF)</a:t>
            </a:r>
            <a:r>
              <a:rPr lang="en-US">
                <a:solidFill>
                  <a:srgbClr val="FF0000"/>
                </a:solidFill>
              </a:rPr>
              <a:t> </a:t>
            </a:r>
            <a:r>
              <a:rPr lang="en-US">
                <a:solidFill>
                  <a:prstClr val="black"/>
                </a:solidFill>
              </a:rPr>
              <a:t>- set to </a:t>
            </a:r>
            <a:r>
              <a:rPr lang="en-US" b="1">
                <a:solidFill>
                  <a:prstClr val="black"/>
                </a:solidFill>
              </a:rPr>
              <a:t>1</a:t>
            </a:r>
            <a:r>
              <a:rPr lang="en-US">
                <a:solidFill>
                  <a:prstClr val="black"/>
                </a:solidFill>
              </a:rPr>
              <a:t> when there is an </a:t>
            </a:r>
            <a:r>
              <a:rPr lang="en-US" b="1">
                <a:solidFill>
                  <a:prstClr val="black"/>
                </a:solidFill>
              </a:rPr>
              <a:t>unsigned overflow</a:t>
            </a:r>
            <a:r>
              <a:rPr lang="en-US">
                <a:solidFill>
                  <a:prstClr val="black"/>
                </a:solidFill>
              </a:rPr>
              <a:t> for low nibble (4 bits). </a:t>
            </a:r>
            <a:br>
              <a:rPr lang="en-US">
                <a:solidFill>
                  <a:prstClr val="black"/>
                </a:solidFill>
              </a:rPr>
            </a:br>
            <a:endParaRPr lang="en-US">
              <a:solidFill>
                <a:prstClr val="black"/>
              </a:solidFill>
            </a:endParaRPr>
          </a:p>
          <a:p>
            <a:r>
              <a:rPr lang="en-US" b="1">
                <a:solidFill>
                  <a:srgbClr val="FF0000"/>
                </a:solidFill>
              </a:rPr>
              <a:t>Zero Flag (ZF)</a:t>
            </a:r>
            <a:r>
              <a:rPr lang="en-US">
                <a:solidFill>
                  <a:srgbClr val="FF0000"/>
                </a:solidFill>
              </a:rPr>
              <a:t> </a:t>
            </a:r>
            <a:r>
              <a:rPr lang="en-US">
                <a:solidFill>
                  <a:prstClr val="black"/>
                </a:solidFill>
              </a:rPr>
              <a:t>- set to </a:t>
            </a:r>
            <a:r>
              <a:rPr lang="en-US" b="1">
                <a:solidFill>
                  <a:prstClr val="black"/>
                </a:solidFill>
              </a:rPr>
              <a:t>1</a:t>
            </a:r>
            <a:r>
              <a:rPr lang="en-US">
                <a:solidFill>
                  <a:prstClr val="black"/>
                </a:solidFill>
              </a:rPr>
              <a:t> when result is </a:t>
            </a:r>
            <a:r>
              <a:rPr lang="en-US" b="1">
                <a:solidFill>
                  <a:prstClr val="black"/>
                </a:solidFill>
              </a:rPr>
              <a:t>zero</a:t>
            </a:r>
            <a:r>
              <a:rPr lang="en-US">
                <a:solidFill>
                  <a:prstClr val="black"/>
                </a:solidFill>
              </a:rPr>
              <a:t>. For non-zero result this flag is set to </a:t>
            </a:r>
            <a:r>
              <a:rPr lang="en-US" b="1">
                <a:solidFill>
                  <a:prstClr val="black"/>
                </a:solidFill>
              </a:rPr>
              <a:t>0</a:t>
            </a:r>
            <a:r>
              <a:rPr lang="en-US">
                <a:solidFill>
                  <a:prstClr val="black"/>
                </a:solidFill>
              </a:rPr>
              <a:t>.</a:t>
            </a:r>
          </a:p>
          <a:p>
            <a:endParaRPr lang="en-US">
              <a:solidFill>
                <a:prstClr val="black"/>
              </a:solidFill>
            </a:endParaRPr>
          </a:p>
          <a:p>
            <a:r>
              <a:rPr lang="en-US" b="1">
                <a:solidFill>
                  <a:srgbClr val="FF0000"/>
                </a:solidFill>
              </a:rPr>
              <a:t>Sign Flag (SF)</a:t>
            </a:r>
            <a:r>
              <a:rPr lang="en-US">
                <a:solidFill>
                  <a:srgbClr val="FF0000"/>
                </a:solidFill>
              </a:rPr>
              <a:t> </a:t>
            </a:r>
            <a:r>
              <a:rPr lang="en-US">
                <a:solidFill>
                  <a:prstClr val="black"/>
                </a:solidFill>
              </a:rPr>
              <a:t>- set to </a:t>
            </a:r>
            <a:r>
              <a:rPr lang="en-US" b="1">
                <a:solidFill>
                  <a:prstClr val="black"/>
                </a:solidFill>
              </a:rPr>
              <a:t>1</a:t>
            </a:r>
            <a:r>
              <a:rPr lang="en-US">
                <a:solidFill>
                  <a:prstClr val="black"/>
                </a:solidFill>
              </a:rPr>
              <a:t> when result is </a:t>
            </a:r>
            <a:r>
              <a:rPr lang="en-US" b="1">
                <a:solidFill>
                  <a:prstClr val="black"/>
                </a:solidFill>
              </a:rPr>
              <a:t>negative</a:t>
            </a:r>
            <a:r>
              <a:rPr lang="en-US">
                <a:solidFill>
                  <a:prstClr val="black"/>
                </a:solidFill>
              </a:rPr>
              <a:t>. When result is </a:t>
            </a:r>
            <a:r>
              <a:rPr lang="en-US" b="1">
                <a:solidFill>
                  <a:prstClr val="black"/>
                </a:solidFill>
              </a:rPr>
              <a:t>positive</a:t>
            </a:r>
            <a:r>
              <a:rPr lang="en-US">
                <a:solidFill>
                  <a:prstClr val="black"/>
                </a:solidFill>
              </a:rPr>
              <a:t> it is set to </a:t>
            </a:r>
            <a:r>
              <a:rPr lang="en-US" b="1">
                <a:solidFill>
                  <a:prstClr val="black"/>
                </a:solidFill>
              </a:rPr>
              <a:t>0</a:t>
            </a:r>
            <a:r>
              <a:rPr lang="en-US">
                <a:solidFill>
                  <a:prstClr val="black"/>
                </a:solidFill>
              </a:rPr>
              <a:t>. (This flag takes the value of the most significant bit.) </a:t>
            </a:r>
            <a:br>
              <a:rPr lang="en-US">
                <a:solidFill>
                  <a:prstClr val="black"/>
                </a:solidFill>
              </a:rPr>
            </a:br>
            <a:endParaRPr lang="en-US">
              <a:solidFill>
                <a:prstClr val="black"/>
              </a:solidFill>
            </a:endParaRPr>
          </a:p>
          <a:p>
            <a:r>
              <a:rPr lang="en-US" b="1">
                <a:solidFill>
                  <a:srgbClr val="FF0000"/>
                </a:solidFill>
              </a:rPr>
              <a:t>Trap Flag (TF)</a:t>
            </a:r>
            <a:r>
              <a:rPr lang="en-US">
                <a:solidFill>
                  <a:srgbClr val="FF0000"/>
                </a:solidFill>
              </a:rPr>
              <a:t> </a:t>
            </a:r>
            <a:r>
              <a:rPr lang="en-US">
                <a:solidFill>
                  <a:prstClr val="black"/>
                </a:solidFill>
              </a:rPr>
              <a:t>- Used for on-chip debugging.</a:t>
            </a:r>
            <a:br>
              <a:rPr lang="en-US">
                <a:solidFill>
                  <a:prstClr val="black"/>
                </a:solidFill>
              </a:rPr>
            </a:br>
            <a:endParaRPr lang="en-US">
              <a:solidFill>
                <a:prstClr val="black"/>
              </a:solidFill>
            </a:endParaRPr>
          </a:p>
        </p:txBody>
      </p:sp>
    </p:spTree>
    <p:extLst>
      <p:ext uri="{BB962C8B-B14F-4D97-AF65-F5344CB8AC3E}">
        <p14:creationId xmlns:p14="http://schemas.microsoft.com/office/powerpoint/2010/main" val="4024533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2209800" y="1304926"/>
            <a:ext cx="7924800" cy="2585323"/>
          </a:xfrm>
          <a:prstGeom prst="rect">
            <a:avLst/>
          </a:prstGeom>
          <a:noFill/>
          <a:ln w="9525">
            <a:noFill/>
            <a:miter lim="800000"/>
            <a:headEnd/>
            <a:tailEnd/>
          </a:ln>
        </p:spPr>
        <p:txBody>
          <a:bodyPr>
            <a:spAutoFit/>
          </a:bodyPr>
          <a:lstStyle/>
          <a:p>
            <a:r>
              <a:rPr lang="en-US" b="1">
                <a:solidFill>
                  <a:srgbClr val="FF0000"/>
                </a:solidFill>
              </a:rPr>
              <a:t>Interrupt enable Flag (IF)</a:t>
            </a:r>
            <a:r>
              <a:rPr lang="en-US">
                <a:solidFill>
                  <a:prstClr val="black"/>
                </a:solidFill>
              </a:rPr>
              <a:t> - when this flag is set to </a:t>
            </a:r>
            <a:r>
              <a:rPr lang="en-US" b="1">
                <a:solidFill>
                  <a:prstClr val="black"/>
                </a:solidFill>
              </a:rPr>
              <a:t>1</a:t>
            </a:r>
            <a:r>
              <a:rPr lang="en-US">
                <a:solidFill>
                  <a:prstClr val="black"/>
                </a:solidFill>
              </a:rPr>
              <a:t> CPU reacts to interrupts from external devices.</a:t>
            </a:r>
            <a:br>
              <a:rPr lang="en-US">
                <a:solidFill>
                  <a:prstClr val="black"/>
                </a:solidFill>
              </a:rPr>
            </a:br>
            <a:endParaRPr lang="en-US">
              <a:solidFill>
                <a:prstClr val="black"/>
              </a:solidFill>
            </a:endParaRPr>
          </a:p>
          <a:p>
            <a:r>
              <a:rPr lang="en-US" b="1">
                <a:solidFill>
                  <a:srgbClr val="FF0000"/>
                </a:solidFill>
              </a:rPr>
              <a:t>Direction Flag (DF)</a:t>
            </a:r>
            <a:r>
              <a:rPr lang="en-US">
                <a:solidFill>
                  <a:srgbClr val="FF0000"/>
                </a:solidFill>
              </a:rPr>
              <a:t> </a:t>
            </a:r>
            <a:r>
              <a:rPr lang="en-US">
                <a:solidFill>
                  <a:prstClr val="black"/>
                </a:solidFill>
              </a:rPr>
              <a:t>- this flag is used by some instructions to process data chains, when this flag is set to </a:t>
            </a:r>
            <a:r>
              <a:rPr lang="en-US" b="1">
                <a:solidFill>
                  <a:prstClr val="black"/>
                </a:solidFill>
              </a:rPr>
              <a:t>0</a:t>
            </a:r>
            <a:r>
              <a:rPr lang="en-US">
                <a:solidFill>
                  <a:prstClr val="black"/>
                </a:solidFill>
              </a:rPr>
              <a:t> - the processing is done forward, when this flag is set to </a:t>
            </a:r>
            <a:r>
              <a:rPr lang="en-US" b="1">
                <a:solidFill>
                  <a:prstClr val="black"/>
                </a:solidFill>
              </a:rPr>
              <a:t>1</a:t>
            </a:r>
            <a:r>
              <a:rPr lang="en-US">
                <a:solidFill>
                  <a:prstClr val="black"/>
                </a:solidFill>
              </a:rPr>
              <a:t> the processing is done backward.</a:t>
            </a:r>
            <a:br>
              <a:rPr lang="en-US">
                <a:solidFill>
                  <a:prstClr val="black"/>
                </a:solidFill>
              </a:rPr>
            </a:br>
            <a:endParaRPr lang="en-US">
              <a:solidFill>
                <a:prstClr val="black"/>
              </a:solidFill>
            </a:endParaRPr>
          </a:p>
          <a:p>
            <a:r>
              <a:rPr lang="en-US" b="1">
                <a:solidFill>
                  <a:srgbClr val="FF0000"/>
                </a:solidFill>
              </a:rPr>
              <a:t>Overflow Flag (OF</a:t>
            </a:r>
            <a:r>
              <a:rPr lang="en-US" b="1">
                <a:solidFill>
                  <a:prstClr val="black"/>
                </a:solidFill>
              </a:rPr>
              <a:t>)</a:t>
            </a:r>
            <a:r>
              <a:rPr lang="en-US">
                <a:solidFill>
                  <a:prstClr val="black"/>
                </a:solidFill>
              </a:rPr>
              <a:t> - set to </a:t>
            </a:r>
            <a:r>
              <a:rPr lang="en-US" b="1">
                <a:solidFill>
                  <a:prstClr val="black"/>
                </a:solidFill>
              </a:rPr>
              <a:t>1</a:t>
            </a:r>
            <a:r>
              <a:rPr lang="en-US">
                <a:solidFill>
                  <a:prstClr val="black"/>
                </a:solidFill>
              </a:rPr>
              <a:t> when there is a </a:t>
            </a:r>
            <a:r>
              <a:rPr lang="en-US" b="1">
                <a:solidFill>
                  <a:prstClr val="black"/>
                </a:solidFill>
              </a:rPr>
              <a:t>signed overflow</a:t>
            </a:r>
            <a:r>
              <a:rPr lang="en-US">
                <a:solidFill>
                  <a:prstClr val="black"/>
                </a:solidFill>
              </a:rPr>
              <a:t>. For example, when you add bytes </a:t>
            </a:r>
            <a:r>
              <a:rPr lang="en-US" b="1">
                <a:solidFill>
                  <a:prstClr val="black"/>
                </a:solidFill>
              </a:rPr>
              <a:t>100 + 50</a:t>
            </a:r>
            <a:r>
              <a:rPr lang="en-US">
                <a:solidFill>
                  <a:prstClr val="black"/>
                </a:solidFill>
              </a:rPr>
              <a:t> (result is not in range -128...127). </a:t>
            </a:r>
          </a:p>
        </p:txBody>
      </p:sp>
    </p:spTree>
    <p:extLst>
      <p:ext uri="{BB962C8B-B14F-4D97-AF65-F5344CB8AC3E}">
        <p14:creationId xmlns:p14="http://schemas.microsoft.com/office/powerpoint/2010/main" val="822800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90800" y="2438400"/>
            <a:ext cx="6934200" cy="685800"/>
          </a:xfrm>
          <a:prstGeom prst="rect">
            <a:avLst/>
          </a:prstGeom>
          <a:noFill/>
          <a:ln w="9525" algn="ctr">
            <a:noFill/>
            <a:miter lim="800000"/>
            <a:headEnd/>
            <a:tailEnd/>
          </a:ln>
        </p:spPr>
        <p:txBody>
          <a:bodyPr anchor="ctr" anchorCtr="1"/>
          <a:lstStyle/>
          <a:p>
            <a:pPr algn="ctr">
              <a:spcBef>
                <a:spcPct val="50000"/>
              </a:spcBef>
            </a:pPr>
            <a:r>
              <a:rPr lang="en-US" sz="3200" b="1">
                <a:solidFill>
                  <a:srgbClr val="0000FF"/>
                </a:solidFill>
              </a:rPr>
              <a:t>Addressing Mode of 8086</a:t>
            </a:r>
          </a:p>
        </p:txBody>
      </p:sp>
    </p:spTree>
    <p:extLst>
      <p:ext uri="{BB962C8B-B14F-4D97-AF65-F5344CB8AC3E}">
        <p14:creationId xmlns:p14="http://schemas.microsoft.com/office/powerpoint/2010/main" val="29724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28801" y="457201"/>
            <a:ext cx="3533083" cy="461665"/>
          </a:xfrm>
          <a:prstGeom prst="rect">
            <a:avLst/>
          </a:prstGeom>
          <a:noFill/>
          <a:ln w="9525">
            <a:noFill/>
            <a:miter lim="800000"/>
            <a:headEnd/>
            <a:tailEnd/>
          </a:ln>
        </p:spPr>
        <p:txBody>
          <a:bodyPr wrap="none">
            <a:spAutoFit/>
          </a:bodyPr>
          <a:lstStyle/>
          <a:p>
            <a:r>
              <a:rPr lang="en-US" sz="2400" b="1">
                <a:solidFill>
                  <a:srgbClr val="CC3300"/>
                </a:solidFill>
              </a:rPr>
              <a:t>Types of Addressing mode</a:t>
            </a:r>
          </a:p>
        </p:txBody>
      </p:sp>
      <p:sp>
        <p:nvSpPr>
          <p:cNvPr id="3" name="Rectangle 2"/>
          <p:cNvSpPr>
            <a:spLocks noChangeArrowheads="1"/>
          </p:cNvSpPr>
          <p:nvPr/>
        </p:nvSpPr>
        <p:spPr bwMode="auto">
          <a:xfrm>
            <a:off x="2590800" y="1524000"/>
            <a:ext cx="7391400" cy="3970338"/>
          </a:xfrm>
          <a:prstGeom prst="rect">
            <a:avLst/>
          </a:prstGeom>
          <a:noFill/>
          <a:ln w="9525">
            <a:noFill/>
            <a:miter lim="800000"/>
            <a:headEnd/>
            <a:tailEnd/>
          </a:ln>
        </p:spPr>
        <p:txBody>
          <a:bodyPr>
            <a:spAutoFit/>
          </a:bodyPr>
          <a:lstStyle/>
          <a:p>
            <a:pPr>
              <a:lnSpc>
                <a:spcPct val="150000"/>
              </a:lnSpc>
              <a:buFont typeface="Arial" charset="0"/>
              <a:buChar char="•"/>
            </a:pPr>
            <a:r>
              <a:rPr lang="en-US" sz="2400" i="1">
                <a:solidFill>
                  <a:prstClr val="black"/>
                </a:solidFill>
              </a:rPr>
              <a:t> </a:t>
            </a:r>
            <a:r>
              <a:rPr lang="en-US" sz="2400" i="1">
                <a:solidFill>
                  <a:srgbClr val="0000CC"/>
                </a:solidFill>
              </a:rPr>
              <a:t>Register </a:t>
            </a:r>
            <a:r>
              <a:rPr lang="en-US" sz="2400">
                <a:solidFill>
                  <a:prstClr val="black"/>
                </a:solidFill>
              </a:rPr>
              <a:t>addressing mode</a:t>
            </a:r>
          </a:p>
          <a:p>
            <a:pPr>
              <a:lnSpc>
                <a:spcPct val="150000"/>
              </a:lnSpc>
              <a:buFont typeface="Arial" charset="0"/>
              <a:buChar char="•"/>
            </a:pPr>
            <a:r>
              <a:rPr lang="en-US" sz="2400">
                <a:solidFill>
                  <a:prstClr val="black"/>
                </a:solidFill>
              </a:rPr>
              <a:t> </a:t>
            </a:r>
            <a:r>
              <a:rPr lang="en-US" sz="2400">
                <a:solidFill>
                  <a:srgbClr val="0000CC"/>
                </a:solidFill>
              </a:rPr>
              <a:t>I</a:t>
            </a:r>
            <a:r>
              <a:rPr lang="en-US" sz="2400" i="1">
                <a:solidFill>
                  <a:srgbClr val="0000CC"/>
                </a:solidFill>
              </a:rPr>
              <a:t>mmediate</a:t>
            </a:r>
            <a:r>
              <a:rPr lang="en-US" sz="2400" i="1">
                <a:solidFill>
                  <a:prstClr val="black"/>
                </a:solidFill>
              </a:rPr>
              <a:t> </a:t>
            </a:r>
            <a:r>
              <a:rPr lang="en-US" sz="2400">
                <a:solidFill>
                  <a:prstClr val="black"/>
                </a:solidFill>
              </a:rPr>
              <a:t>addressing mode</a:t>
            </a:r>
          </a:p>
          <a:p>
            <a:pPr>
              <a:lnSpc>
                <a:spcPct val="150000"/>
              </a:lnSpc>
              <a:buFont typeface="Arial" charset="0"/>
              <a:buChar char="•"/>
            </a:pPr>
            <a:r>
              <a:rPr lang="en-US" sz="2400" i="1">
                <a:solidFill>
                  <a:prstClr val="black"/>
                </a:solidFill>
              </a:rPr>
              <a:t> </a:t>
            </a:r>
            <a:r>
              <a:rPr lang="en-US" sz="2400" i="1">
                <a:solidFill>
                  <a:srgbClr val="0000CC"/>
                </a:solidFill>
              </a:rPr>
              <a:t>Direct</a:t>
            </a:r>
            <a:r>
              <a:rPr lang="en-US" sz="2400" i="1">
                <a:solidFill>
                  <a:prstClr val="black"/>
                </a:solidFill>
              </a:rPr>
              <a:t> </a:t>
            </a:r>
            <a:r>
              <a:rPr lang="en-US" sz="2400">
                <a:solidFill>
                  <a:prstClr val="black"/>
                </a:solidFill>
              </a:rPr>
              <a:t>addressing mode / displacement</a:t>
            </a:r>
          </a:p>
          <a:p>
            <a:pPr>
              <a:lnSpc>
                <a:spcPct val="150000"/>
              </a:lnSpc>
              <a:buFont typeface="Arial" charset="0"/>
              <a:buChar char="•"/>
            </a:pPr>
            <a:r>
              <a:rPr lang="en-US" sz="2400" i="1">
                <a:solidFill>
                  <a:prstClr val="black"/>
                </a:solidFill>
              </a:rPr>
              <a:t> </a:t>
            </a:r>
            <a:r>
              <a:rPr lang="en-US" sz="2400" i="1">
                <a:solidFill>
                  <a:srgbClr val="0000CC"/>
                </a:solidFill>
              </a:rPr>
              <a:t>Indirect</a:t>
            </a:r>
            <a:r>
              <a:rPr lang="en-US" sz="2400" i="1">
                <a:solidFill>
                  <a:prstClr val="black"/>
                </a:solidFill>
              </a:rPr>
              <a:t> </a:t>
            </a:r>
            <a:r>
              <a:rPr lang="en-US" sz="2400">
                <a:solidFill>
                  <a:prstClr val="black"/>
                </a:solidFill>
              </a:rPr>
              <a:t>addressing mode</a:t>
            </a:r>
          </a:p>
          <a:p>
            <a:pPr>
              <a:lnSpc>
                <a:spcPct val="150000"/>
              </a:lnSpc>
              <a:buFont typeface="Arial" charset="0"/>
              <a:buChar char="•"/>
            </a:pPr>
            <a:r>
              <a:rPr lang="en-US" sz="2400" i="1">
                <a:solidFill>
                  <a:prstClr val="black"/>
                </a:solidFill>
              </a:rPr>
              <a:t> </a:t>
            </a:r>
            <a:r>
              <a:rPr lang="en-US" sz="2400" i="1">
                <a:solidFill>
                  <a:srgbClr val="0000CC"/>
                </a:solidFill>
              </a:rPr>
              <a:t>Indexed  </a:t>
            </a:r>
            <a:r>
              <a:rPr lang="en-US" sz="2400">
                <a:solidFill>
                  <a:prstClr val="black"/>
                </a:solidFill>
              </a:rPr>
              <a:t>addressing mode / index AM</a:t>
            </a:r>
          </a:p>
          <a:p>
            <a:pPr>
              <a:lnSpc>
                <a:spcPct val="150000"/>
              </a:lnSpc>
              <a:buFont typeface="Arial" charset="0"/>
              <a:buChar char="•"/>
            </a:pPr>
            <a:r>
              <a:rPr lang="en-US" sz="2400" i="1">
                <a:solidFill>
                  <a:prstClr val="black"/>
                </a:solidFill>
              </a:rPr>
              <a:t> </a:t>
            </a:r>
            <a:r>
              <a:rPr lang="en-US" sz="2400" i="1">
                <a:solidFill>
                  <a:srgbClr val="0000CC"/>
                </a:solidFill>
              </a:rPr>
              <a:t>Based Indexed </a:t>
            </a:r>
            <a:r>
              <a:rPr lang="en-US" sz="2400">
                <a:solidFill>
                  <a:prstClr val="black"/>
                </a:solidFill>
              </a:rPr>
              <a:t>addressing mode</a:t>
            </a:r>
          </a:p>
          <a:p>
            <a:pPr>
              <a:lnSpc>
                <a:spcPct val="150000"/>
              </a:lnSpc>
              <a:buFont typeface="Arial" charset="0"/>
              <a:buChar char="•"/>
            </a:pPr>
            <a:r>
              <a:rPr lang="en-US" sz="2400" i="1">
                <a:solidFill>
                  <a:prstClr val="black"/>
                </a:solidFill>
              </a:rPr>
              <a:t> </a:t>
            </a:r>
            <a:r>
              <a:rPr lang="en-US" sz="2400" i="1">
                <a:solidFill>
                  <a:srgbClr val="0000CC"/>
                </a:solidFill>
              </a:rPr>
              <a:t>Base indexed displacement </a:t>
            </a:r>
            <a:r>
              <a:rPr lang="en-US" sz="2400">
                <a:solidFill>
                  <a:prstClr val="black"/>
                </a:solidFill>
              </a:rPr>
              <a:t>addressing mode.</a:t>
            </a:r>
          </a:p>
        </p:txBody>
      </p:sp>
    </p:spTree>
    <p:extLst>
      <p:ext uri="{BB962C8B-B14F-4D97-AF65-F5344CB8AC3E}">
        <p14:creationId xmlns:p14="http://schemas.microsoft.com/office/powerpoint/2010/main" val="429119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rot="10800000" flipV="1">
            <a:off x="1828800" y="1028701"/>
            <a:ext cx="8458200" cy="923925"/>
          </a:xfrm>
          <a:prstGeom prst="rect">
            <a:avLst/>
          </a:prstGeom>
          <a:noFill/>
          <a:ln w="9525">
            <a:noFill/>
            <a:miter lim="800000"/>
            <a:headEnd/>
            <a:tailEnd/>
          </a:ln>
        </p:spPr>
        <p:txBody>
          <a:bodyPr anchor="ctr">
            <a:spAutoFit/>
          </a:bodyPr>
          <a:lstStyle/>
          <a:p>
            <a:pPr algn="just" eaLnBrk="0" hangingPunct="0"/>
            <a:r>
              <a:rPr lang="en-US">
                <a:solidFill>
                  <a:prstClr val="black"/>
                </a:solidFill>
              </a:rPr>
              <a:t>Most 8086 instructions can operate on the 8086's general purpose register set. By specifying the name of the register as an operand to the instruction, you may access the contents of that register. Consider the 8086</a:t>
            </a:r>
          </a:p>
        </p:txBody>
      </p:sp>
      <p:sp>
        <p:nvSpPr>
          <p:cNvPr id="26627" name="Rectangle 2"/>
          <p:cNvSpPr>
            <a:spLocks noChangeArrowheads="1"/>
          </p:cNvSpPr>
          <p:nvPr/>
        </p:nvSpPr>
        <p:spPr bwMode="auto">
          <a:xfrm>
            <a:off x="3886200" y="3048001"/>
            <a:ext cx="4572000" cy="461963"/>
          </a:xfrm>
          <a:prstGeom prst="rect">
            <a:avLst/>
          </a:prstGeom>
          <a:noFill/>
          <a:ln w="9525">
            <a:noFill/>
            <a:miter lim="800000"/>
            <a:headEnd/>
            <a:tailEnd/>
          </a:ln>
        </p:spPr>
        <p:txBody>
          <a:bodyPr>
            <a:spAutoFit/>
          </a:bodyPr>
          <a:lstStyle/>
          <a:p>
            <a:r>
              <a:rPr lang="en-US" sz="2400" b="1">
                <a:solidFill>
                  <a:prstClr val="black"/>
                </a:solidFill>
                <a:latin typeface="Courier New" pitchFamily="49" charset="0"/>
                <a:cs typeface="Courier New" pitchFamily="49" charset="0"/>
              </a:rPr>
              <a:t>mov</a:t>
            </a:r>
            <a:r>
              <a:rPr lang="en-US" sz="2400" b="1">
                <a:solidFill>
                  <a:srgbClr val="C00000"/>
                </a:solidFill>
                <a:latin typeface="Courier New" pitchFamily="49" charset="0"/>
                <a:cs typeface="Courier New" pitchFamily="49" charset="0"/>
              </a:rPr>
              <a:t> destination, </a:t>
            </a:r>
            <a:r>
              <a:rPr lang="en-US" sz="2400" b="1">
                <a:solidFill>
                  <a:srgbClr val="00B050"/>
                </a:solidFill>
                <a:latin typeface="Courier New" pitchFamily="49" charset="0"/>
                <a:cs typeface="Courier New" pitchFamily="49" charset="0"/>
              </a:rPr>
              <a:t>source</a:t>
            </a:r>
            <a:r>
              <a:rPr lang="en-US" sz="2400" b="1">
                <a:solidFill>
                  <a:srgbClr val="C00000"/>
                </a:solidFill>
                <a:latin typeface="Courier New" pitchFamily="49" charset="0"/>
                <a:cs typeface="Courier New" pitchFamily="49" charset="0"/>
              </a:rPr>
              <a:t> </a:t>
            </a:r>
          </a:p>
        </p:txBody>
      </p:sp>
    </p:spTree>
    <p:extLst>
      <p:ext uri="{BB962C8B-B14F-4D97-AF65-F5344CB8AC3E}">
        <p14:creationId xmlns:p14="http://schemas.microsoft.com/office/powerpoint/2010/main" val="7562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05000" y="533401"/>
            <a:ext cx="3468450" cy="461665"/>
          </a:xfrm>
          <a:prstGeom prst="rect">
            <a:avLst/>
          </a:prstGeom>
          <a:noFill/>
          <a:ln w="9525">
            <a:noFill/>
            <a:miter lim="800000"/>
            <a:headEnd/>
            <a:tailEnd/>
          </a:ln>
        </p:spPr>
        <p:txBody>
          <a:bodyPr wrap="none">
            <a:spAutoFit/>
          </a:bodyPr>
          <a:lstStyle/>
          <a:p>
            <a:r>
              <a:rPr lang="en-US" sz="2400" b="1">
                <a:solidFill>
                  <a:srgbClr val="C00000"/>
                </a:solidFill>
              </a:rPr>
              <a:t>Register addressing mode</a:t>
            </a:r>
          </a:p>
        </p:txBody>
      </p:sp>
      <p:sp>
        <p:nvSpPr>
          <p:cNvPr id="3" name="Rectangle 2"/>
          <p:cNvSpPr>
            <a:spLocks noChangeArrowheads="1"/>
          </p:cNvSpPr>
          <p:nvPr/>
        </p:nvSpPr>
        <p:spPr bwMode="auto">
          <a:xfrm>
            <a:off x="1752600" y="1371600"/>
            <a:ext cx="5029200" cy="1754188"/>
          </a:xfrm>
          <a:prstGeom prst="rect">
            <a:avLst/>
          </a:prstGeom>
          <a:noFill/>
          <a:ln w="9525">
            <a:noFill/>
            <a:miter lim="800000"/>
            <a:headEnd/>
            <a:tailEnd/>
          </a:ln>
        </p:spPr>
        <p:txBody>
          <a:bodyPr>
            <a:spAutoFit/>
          </a:bodyPr>
          <a:lstStyle/>
          <a:p>
            <a:r>
              <a:rPr lang="en-US" b="1">
                <a:solidFill>
                  <a:prstClr val="black"/>
                </a:solidFill>
                <a:latin typeface="Courier New" pitchFamily="49" charset="0"/>
                <a:cs typeface="Courier New" pitchFamily="49" charset="0"/>
              </a:rPr>
              <a:t>mov ax, bx ;</a:t>
            </a:r>
            <a:r>
              <a:rPr lang="en-US" sz="1200">
                <a:solidFill>
                  <a:prstClr val="black"/>
                </a:solidFill>
                <a:latin typeface="Courier New" pitchFamily="49" charset="0"/>
                <a:cs typeface="Courier New" pitchFamily="49" charset="0"/>
              </a:rPr>
              <a:t>Copies the value from BX into AX </a:t>
            </a:r>
            <a:endParaRPr lang="en-US">
              <a:solidFill>
                <a:prstClr val="black"/>
              </a:solidFill>
              <a:latin typeface="Courier New" pitchFamily="49" charset="0"/>
              <a:cs typeface="Courier New" pitchFamily="49" charset="0"/>
            </a:endParaRPr>
          </a:p>
          <a:p>
            <a:r>
              <a:rPr lang="en-US" b="1">
                <a:solidFill>
                  <a:prstClr val="black"/>
                </a:solidFill>
                <a:latin typeface="Courier New" pitchFamily="49" charset="0"/>
                <a:cs typeface="Courier New" pitchFamily="49" charset="0"/>
              </a:rPr>
              <a:t>mov dl, al ;</a:t>
            </a:r>
            <a:r>
              <a:rPr lang="en-US" sz="1200">
                <a:solidFill>
                  <a:prstClr val="black"/>
                </a:solidFill>
                <a:latin typeface="Courier New" pitchFamily="49" charset="0"/>
                <a:cs typeface="Courier New" pitchFamily="49" charset="0"/>
              </a:rPr>
              <a:t>Copies the value from AL into DL </a:t>
            </a:r>
            <a:endParaRPr lang="en-US">
              <a:solidFill>
                <a:prstClr val="black"/>
              </a:solidFill>
              <a:latin typeface="Courier New" pitchFamily="49" charset="0"/>
              <a:cs typeface="Courier New" pitchFamily="49" charset="0"/>
            </a:endParaRPr>
          </a:p>
          <a:p>
            <a:r>
              <a:rPr lang="en-US" b="1">
                <a:solidFill>
                  <a:prstClr val="black"/>
                </a:solidFill>
                <a:latin typeface="Courier New" pitchFamily="49" charset="0"/>
                <a:cs typeface="Courier New" pitchFamily="49" charset="0"/>
              </a:rPr>
              <a:t>mov si, dx ;</a:t>
            </a:r>
            <a:r>
              <a:rPr lang="en-US" sz="1200">
                <a:solidFill>
                  <a:prstClr val="black"/>
                </a:solidFill>
                <a:latin typeface="Courier New" pitchFamily="49" charset="0"/>
                <a:cs typeface="Courier New" pitchFamily="49" charset="0"/>
              </a:rPr>
              <a:t>Copies the value from DX into SI </a:t>
            </a:r>
            <a:endParaRPr lang="en-US">
              <a:solidFill>
                <a:prstClr val="black"/>
              </a:solidFill>
              <a:latin typeface="Courier New" pitchFamily="49" charset="0"/>
              <a:cs typeface="Courier New" pitchFamily="49" charset="0"/>
            </a:endParaRPr>
          </a:p>
          <a:p>
            <a:r>
              <a:rPr lang="en-US" b="1">
                <a:solidFill>
                  <a:prstClr val="black"/>
                </a:solidFill>
                <a:latin typeface="Courier New" pitchFamily="49" charset="0"/>
                <a:cs typeface="Courier New" pitchFamily="49" charset="0"/>
              </a:rPr>
              <a:t>mov sp, bp ;</a:t>
            </a:r>
            <a:r>
              <a:rPr lang="en-US" sz="1200">
                <a:solidFill>
                  <a:prstClr val="black"/>
                </a:solidFill>
                <a:latin typeface="Courier New" pitchFamily="49" charset="0"/>
                <a:cs typeface="Courier New" pitchFamily="49" charset="0"/>
              </a:rPr>
              <a:t>Copies the value from BP into SP </a:t>
            </a:r>
            <a:endParaRPr lang="en-US">
              <a:solidFill>
                <a:prstClr val="black"/>
              </a:solidFill>
              <a:latin typeface="Courier New" pitchFamily="49" charset="0"/>
              <a:cs typeface="Courier New" pitchFamily="49" charset="0"/>
            </a:endParaRPr>
          </a:p>
          <a:p>
            <a:r>
              <a:rPr lang="en-US" b="1">
                <a:solidFill>
                  <a:prstClr val="black"/>
                </a:solidFill>
                <a:latin typeface="Courier New" pitchFamily="49" charset="0"/>
                <a:cs typeface="Courier New" pitchFamily="49" charset="0"/>
              </a:rPr>
              <a:t>mov dh, cl ;</a:t>
            </a:r>
            <a:r>
              <a:rPr lang="en-US" sz="1200">
                <a:solidFill>
                  <a:prstClr val="black"/>
                </a:solidFill>
                <a:latin typeface="Courier New" pitchFamily="49" charset="0"/>
                <a:cs typeface="Courier New" pitchFamily="49" charset="0"/>
              </a:rPr>
              <a:t>Copies the value from CL into DH </a:t>
            </a:r>
            <a:endParaRPr lang="en-US">
              <a:solidFill>
                <a:prstClr val="black"/>
              </a:solidFill>
              <a:latin typeface="Courier New" pitchFamily="49" charset="0"/>
              <a:cs typeface="Courier New" pitchFamily="49" charset="0"/>
            </a:endParaRPr>
          </a:p>
          <a:p>
            <a:r>
              <a:rPr lang="en-US" b="1">
                <a:solidFill>
                  <a:prstClr val="black"/>
                </a:solidFill>
                <a:latin typeface="Courier New" pitchFamily="49" charset="0"/>
                <a:cs typeface="Courier New" pitchFamily="49" charset="0"/>
              </a:rPr>
              <a:t>mov ax, ax ;</a:t>
            </a:r>
            <a:r>
              <a:rPr lang="en-US" b="1">
                <a:solidFill>
                  <a:srgbClr val="C00000"/>
                </a:solidFill>
                <a:latin typeface="Courier New" pitchFamily="49" charset="0"/>
                <a:cs typeface="Courier New" pitchFamily="49" charset="0"/>
              </a:rPr>
              <a:t>Yes, this is legal!</a:t>
            </a:r>
          </a:p>
        </p:txBody>
      </p:sp>
      <p:sp>
        <p:nvSpPr>
          <p:cNvPr id="4" name="Rectangle 3"/>
          <p:cNvSpPr>
            <a:spLocks noChangeArrowheads="1"/>
          </p:cNvSpPr>
          <p:nvPr/>
        </p:nvSpPr>
        <p:spPr bwMode="auto">
          <a:xfrm>
            <a:off x="1905001" y="3505201"/>
            <a:ext cx="3821367" cy="461665"/>
          </a:xfrm>
          <a:prstGeom prst="rect">
            <a:avLst/>
          </a:prstGeom>
          <a:noFill/>
          <a:ln w="9525">
            <a:noFill/>
            <a:miter lim="800000"/>
            <a:headEnd/>
            <a:tailEnd/>
          </a:ln>
        </p:spPr>
        <p:txBody>
          <a:bodyPr wrap="none">
            <a:spAutoFit/>
          </a:bodyPr>
          <a:lstStyle/>
          <a:p>
            <a:r>
              <a:rPr lang="en-US" sz="2400" b="1">
                <a:solidFill>
                  <a:srgbClr val="C00000"/>
                </a:solidFill>
              </a:rPr>
              <a:t>Immediate addressing mode</a:t>
            </a:r>
          </a:p>
        </p:txBody>
      </p:sp>
      <p:sp>
        <p:nvSpPr>
          <p:cNvPr id="5" name="Rectangle 4"/>
          <p:cNvSpPr>
            <a:spLocks noChangeArrowheads="1"/>
          </p:cNvSpPr>
          <p:nvPr/>
        </p:nvSpPr>
        <p:spPr bwMode="auto">
          <a:xfrm>
            <a:off x="3276600" y="4648200"/>
            <a:ext cx="3124200" cy="1754188"/>
          </a:xfrm>
          <a:prstGeom prst="rect">
            <a:avLst/>
          </a:prstGeom>
          <a:noFill/>
          <a:ln w="9525">
            <a:noFill/>
            <a:miter lim="800000"/>
            <a:headEnd/>
            <a:tailEnd/>
          </a:ln>
        </p:spPr>
        <p:txBody>
          <a:bodyPr>
            <a:spAutoFit/>
          </a:bodyPr>
          <a:lstStyle/>
          <a:p>
            <a:r>
              <a:rPr lang="en-US" b="1">
                <a:solidFill>
                  <a:prstClr val="black"/>
                </a:solidFill>
                <a:latin typeface="Courier New" pitchFamily="49" charset="0"/>
                <a:cs typeface="Courier New" pitchFamily="49" charset="0"/>
              </a:rPr>
              <a:t>mov ax, 10H ; </a:t>
            </a:r>
          </a:p>
          <a:p>
            <a:r>
              <a:rPr lang="en-US" b="1">
                <a:solidFill>
                  <a:prstClr val="black"/>
                </a:solidFill>
                <a:latin typeface="Courier New" pitchFamily="49" charset="0"/>
                <a:cs typeface="Courier New" pitchFamily="49" charset="0"/>
              </a:rPr>
              <a:t>mov dl, FFH ;</a:t>
            </a:r>
          </a:p>
          <a:p>
            <a:r>
              <a:rPr lang="en-US" b="1">
                <a:solidFill>
                  <a:prstClr val="black"/>
                </a:solidFill>
                <a:latin typeface="Courier New" pitchFamily="49" charset="0"/>
                <a:cs typeface="Courier New" pitchFamily="49" charset="0"/>
              </a:rPr>
              <a:t>mov si, ADH ;</a:t>
            </a:r>
          </a:p>
          <a:p>
            <a:r>
              <a:rPr lang="en-US" b="1">
                <a:solidFill>
                  <a:prstClr val="black"/>
                </a:solidFill>
                <a:latin typeface="Courier New" pitchFamily="49" charset="0"/>
                <a:cs typeface="Courier New" pitchFamily="49" charset="0"/>
              </a:rPr>
              <a:t>mov sp, 123H;</a:t>
            </a:r>
          </a:p>
          <a:p>
            <a:r>
              <a:rPr lang="en-US" b="1">
                <a:solidFill>
                  <a:prstClr val="black"/>
                </a:solidFill>
                <a:latin typeface="Courier New" pitchFamily="49" charset="0"/>
                <a:cs typeface="Courier New" pitchFamily="49" charset="0"/>
              </a:rPr>
              <a:t>mov dh, AH;</a:t>
            </a:r>
          </a:p>
          <a:p>
            <a:endParaRPr lang="en-US" b="1">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23401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1"/>
          <p:cNvSpPr txBox="1">
            <a:spLocks noChangeArrowheads="1"/>
          </p:cNvSpPr>
          <p:nvPr/>
        </p:nvSpPr>
        <p:spPr bwMode="auto">
          <a:xfrm>
            <a:off x="2041525" y="482601"/>
            <a:ext cx="1229632" cy="584775"/>
          </a:xfrm>
          <a:prstGeom prst="rect">
            <a:avLst/>
          </a:prstGeom>
          <a:noFill/>
          <a:ln w="9525">
            <a:noFill/>
            <a:miter lim="800000"/>
            <a:headEnd/>
            <a:tailEnd/>
          </a:ln>
        </p:spPr>
        <p:txBody>
          <a:bodyPr wrap="none">
            <a:spAutoFit/>
          </a:bodyPr>
          <a:lstStyle/>
          <a:p>
            <a:r>
              <a:rPr lang="en-US" sz="3200" b="1">
                <a:solidFill>
                  <a:srgbClr val="CC3300"/>
                </a:solidFill>
              </a:rPr>
              <a:t>Topics</a:t>
            </a:r>
          </a:p>
        </p:txBody>
      </p:sp>
      <p:sp>
        <p:nvSpPr>
          <p:cNvPr id="12310" name="Rectangle 22"/>
          <p:cNvSpPr>
            <a:spLocks noChangeArrowheads="1"/>
          </p:cNvSpPr>
          <p:nvPr/>
        </p:nvSpPr>
        <p:spPr bwMode="auto">
          <a:xfrm>
            <a:off x="2743200" y="2174310"/>
            <a:ext cx="7315200" cy="2677656"/>
          </a:xfrm>
          <a:prstGeom prst="rect">
            <a:avLst/>
          </a:prstGeom>
          <a:noFill/>
          <a:ln w="9525">
            <a:noFill/>
            <a:miter lim="800000"/>
            <a:headEnd/>
            <a:tailEnd/>
          </a:ln>
        </p:spPr>
        <p:txBody>
          <a:bodyPr anchor="ctr">
            <a:spAutoFit/>
          </a:bodyPr>
          <a:lstStyle/>
          <a:p>
            <a:pPr>
              <a:lnSpc>
                <a:spcPct val="150000"/>
              </a:lnSpc>
              <a:buFontTx/>
              <a:buChar char="•"/>
            </a:pPr>
            <a:r>
              <a:rPr lang="en-US" sz="2800">
                <a:solidFill>
                  <a:srgbClr val="0000CC"/>
                </a:solidFill>
              </a:rPr>
              <a:t> First micro processor by Intel</a:t>
            </a:r>
          </a:p>
          <a:p>
            <a:pPr>
              <a:lnSpc>
                <a:spcPct val="150000"/>
              </a:lnSpc>
              <a:buFontTx/>
              <a:buChar char="•"/>
            </a:pPr>
            <a:r>
              <a:rPr lang="en-US" sz="2800">
                <a:solidFill>
                  <a:srgbClr val="0000CC"/>
                </a:solidFill>
              </a:rPr>
              <a:t> 8086 micro processor</a:t>
            </a:r>
          </a:p>
          <a:p>
            <a:pPr>
              <a:lnSpc>
                <a:spcPct val="150000"/>
              </a:lnSpc>
              <a:buFontTx/>
              <a:buChar char="•"/>
            </a:pPr>
            <a:r>
              <a:rPr lang="en-US" sz="2800">
                <a:solidFill>
                  <a:srgbClr val="0000CC"/>
                </a:solidFill>
              </a:rPr>
              <a:t> Block diagram</a:t>
            </a:r>
          </a:p>
          <a:p>
            <a:pPr>
              <a:lnSpc>
                <a:spcPct val="150000"/>
              </a:lnSpc>
              <a:buFontTx/>
              <a:buChar char="•"/>
            </a:pPr>
            <a:r>
              <a:rPr lang="en-US" sz="2800">
                <a:solidFill>
                  <a:srgbClr val="0000CC"/>
                </a:solidFill>
              </a:rPr>
              <a:t> and so on …</a:t>
            </a:r>
          </a:p>
        </p:txBody>
      </p:sp>
    </p:spTree>
    <p:extLst>
      <p:ext uri="{BB962C8B-B14F-4D97-AF65-F5344CB8AC3E}">
        <p14:creationId xmlns:p14="http://schemas.microsoft.com/office/powerpoint/2010/main" val="9805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10"/>
                                        </p:tgtEl>
                                        <p:attrNameLst>
                                          <p:attrName>style.visibility</p:attrName>
                                        </p:attrNameLst>
                                      </p:cBhvr>
                                      <p:to>
                                        <p:strVal val="visible"/>
                                      </p:to>
                                    </p:set>
                                    <p:animEffect transition="in" filter="blinds(horizontal)">
                                      <p:cBhvr>
                                        <p:cTn id="1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123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81200" y="762001"/>
            <a:ext cx="3201004" cy="461665"/>
          </a:xfrm>
          <a:prstGeom prst="rect">
            <a:avLst/>
          </a:prstGeom>
          <a:noFill/>
          <a:ln w="9525">
            <a:noFill/>
            <a:miter lim="800000"/>
            <a:headEnd/>
            <a:tailEnd/>
          </a:ln>
        </p:spPr>
        <p:txBody>
          <a:bodyPr wrap="none">
            <a:spAutoFit/>
          </a:bodyPr>
          <a:lstStyle/>
          <a:p>
            <a:r>
              <a:rPr lang="en-US" sz="2400" b="1">
                <a:solidFill>
                  <a:srgbClr val="C00000"/>
                </a:solidFill>
              </a:rPr>
              <a:t>Direct addressing mode</a:t>
            </a:r>
          </a:p>
        </p:txBody>
      </p:sp>
      <p:sp>
        <p:nvSpPr>
          <p:cNvPr id="4" name="Rectangle 3"/>
          <p:cNvSpPr>
            <a:spLocks noChangeArrowheads="1"/>
          </p:cNvSpPr>
          <p:nvPr/>
        </p:nvSpPr>
        <p:spPr bwMode="auto">
          <a:xfrm>
            <a:off x="2286000" y="1600201"/>
            <a:ext cx="3124200" cy="923925"/>
          </a:xfrm>
          <a:prstGeom prst="rect">
            <a:avLst/>
          </a:prstGeom>
          <a:noFill/>
          <a:ln w="9525">
            <a:noFill/>
            <a:miter lim="800000"/>
            <a:headEnd/>
            <a:tailEnd/>
          </a:ln>
        </p:spPr>
        <p:txBody>
          <a:bodyPr>
            <a:spAutoFit/>
          </a:bodyPr>
          <a:lstStyle/>
          <a:p>
            <a:r>
              <a:rPr lang="en-US" b="1">
                <a:solidFill>
                  <a:prstClr val="black"/>
                </a:solidFill>
                <a:latin typeface="Courier New" pitchFamily="49" charset="0"/>
                <a:cs typeface="Courier New" pitchFamily="49" charset="0"/>
              </a:rPr>
              <a:t>mov AL, DS:[8080h];</a:t>
            </a:r>
            <a:r>
              <a:rPr lang="en-US">
                <a:solidFill>
                  <a:prstClr val="black"/>
                </a:solidFill>
                <a:latin typeface="Courier New" pitchFamily="49" charset="0"/>
                <a:cs typeface="Courier New" pitchFamily="49" charset="0"/>
              </a:rPr>
              <a:t> </a:t>
            </a:r>
          </a:p>
          <a:p>
            <a:r>
              <a:rPr lang="en-US" b="1">
                <a:solidFill>
                  <a:prstClr val="black"/>
                </a:solidFill>
                <a:latin typeface="Courier New" pitchFamily="49" charset="0"/>
                <a:cs typeface="Courier New" pitchFamily="49" charset="0"/>
              </a:rPr>
              <a:t>mov DS:[1234h], DL;</a:t>
            </a:r>
          </a:p>
          <a:p>
            <a:endParaRPr lang="en-US" b="1">
              <a:solidFill>
                <a:srgbClr val="C00000"/>
              </a:solidFill>
              <a:latin typeface="Courier New" pitchFamily="49" charset="0"/>
              <a:cs typeface="Courier New" pitchFamily="49" charset="0"/>
            </a:endParaRPr>
          </a:p>
        </p:txBody>
      </p:sp>
      <p:sp>
        <p:nvSpPr>
          <p:cNvPr id="5" name="Rectangle 4"/>
          <p:cNvSpPr>
            <a:spLocks noChangeArrowheads="1"/>
          </p:cNvSpPr>
          <p:nvPr/>
        </p:nvSpPr>
        <p:spPr bwMode="auto">
          <a:xfrm>
            <a:off x="2209800" y="2438401"/>
            <a:ext cx="3124200" cy="923925"/>
          </a:xfrm>
          <a:prstGeom prst="rect">
            <a:avLst/>
          </a:prstGeom>
          <a:noFill/>
          <a:ln w="9525">
            <a:noFill/>
            <a:miter lim="800000"/>
            <a:headEnd/>
            <a:tailEnd/>
          </a:ln>
        </p:spPr>
        <p:txBody>
          <a:bodyPr>
            <a:spAutoFit/>
          </a:bodyPr>
          <a:lstStyle/>
          <a:p>
            <a:r>
              <a:rPr lang="en-US" b="1">
                <a:solidFill>
                  <a:prstClr val="black"/>
                </a:solidFill>
                <a:latin typeface="Courier New" pitchFamily="49" charset="0"/>
                <a:cs typeface="Courier New" pitchFamily="49" charset="0"/>
              </a:rPr>
              <a:t>ES:[1000h];</a:t>
            </a:r>
            <a:r>
              <a:rPr lang="en-US">
                <a:solidFill>
                  <a:prstClr val="black"/>
                </a:solidFill>
                <a:latin typeface="Courier New" pitchFamily="49" charset="0"/>
                <a:cs typeface="Courier New" pitchFamily="49" charset="0"/>
              </a:rPr>
              <a:t> </a:t>
            </a:r>
          </a:p>
          <a:p>
            <a:r>
              <a:rPr lang="en-US" b="1">
                <a:solidFill>
                  <a:prstClr val="black"/>
                </a:solidFill>
                <a:latin typeface="Courier New" pitchFamily="49" charset="0"/>
                <a:cs typeface="Courier New" pitchFamily="49" charset="0"/>
              </a:rPr>
              <a:t>CS:[ACh];</a:t>
            </a:r>
          </a:p>
          <a:p>
            <a:endParaRPr lang="en-US" b="1">
              <a:solidFill>
                <a:srgbClr val="C00000"/>
              </a:solidFill>
              <a:latin typeface="Courier New" pitchFamily="49" charset="0"/>
              <a:cs typeface="Courier New" pitchFamily="49" charset="0"/>
            </a:endParaRPr>
          </a:p>
        </p:txBody>
      </p:sp>
      <p:pic>
        <p:nvPicPr>
          <p:cNvPr id="9" name="Picture 2" descr="http://www.ic.unicamp.br/~celio/mc404s2-03/addr_modes/ch04a7.gif"/>
          <p:cNvPicPr>
            <a:picLocks noChangeAspect="1" noChangeArrowheads="1"/>
          </p:cNvPicPr>
          <p:nvPr/>
        </p:nvPicPr>
        <p:blipFill>
          <a:blip r:embed="rId2"/>
          <a:srcRect/>
          <a:stretch>
            <a:fillRect/>
          </a:stretch>
        </p:blipFill>
        <p:spPr bwMode="auto">
          <a:xfrm>
            <a:off x="6248401" y="1066800"/>
            <a:ext cx="3662363" cy="2133600"/>
          </a:xfrm>
          <a:prstGeom prst="rect">
            <a:avLst/>
          </a:prstGeom>
          <a:noFill/>
          <a:ln w="9525">
            <a:noFill/>
            <a:miter lim="800000"/>
            <a:headEnd/>
            <a:tailEnd/>
          </a:ln>
        </p:spPr>
      </p:pic>
      <p:pic>
        <p:nvPicPr>
          <p:cNvPr id="63492" name="Picture 4" descr="http://www.ic.unicamp.br/~celio/mc404s2-03/addr_modes/ch04a8.gif"/>
          <p:cNvPicPr>
            <a:picLocks noChangeAspect="1" noChangeArrowheads="1"/>
          </p:cNvPicPr>
          <p:nvPr/>
        </p:nvPicPr>
        <p:blipFill>
          <a:blip r:embed="rId3"/>
          <a:srcRect/>
          <a:stretch>
            <a:fillRect/>
          </a:stretch>
        </p:blipFill>
        <p:spPr bwMode="auto">
          <a:xfrm>
            <a:off x="6172200" y="3962400"/>
            <a:ext cx="3771900" cy="1905000"/>
          </a:xfrm>
          <a:prstGeom prst="rect">
            <a:avLst/>
          </a:prstGeom>
          <a:noFill/>
          <a:ln w="9525">
            <a:noFill/>
            <a:miter lim="800000"/>
            <a:headEnd/>
            <a:tailEnd/>
          </a:ln>
        </p:spPr>
      </p:pic>
    </p:spTree>
    <p:extLst>
      <p:ext uri="{BB962C8B-B14F-4D97-AF65-F5344CB8AC3E}">
        <p14:creationId xmlns:p14="http://schemas.microsoft.com/office/powerpoint/2010/main" val="416368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492"/>
                                        </p:tgtEl>
                                        <p:attrNameLst>
                                          <p:attrName>style.visibility</p:attrName>
                                        </p:attrNameLst>
                                      </p:cBhvr>
                                      <p:to>
                                        <p:strVal val="visible"/>
                                      </p:to>
                                    </p:set>
                                    <p:animEffect transition="in" filter="blinds(horizontal)">
                                      <p:cBhvr>
                                        <p:cTn id="27"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1" y="457201"/>
            <a:ext cx="3419013" cy="461665"/>
          </a:xfrm>
          <a:prstGeom prst="rect">
            <a:avLst/>
          </a:prstGeom>
          <a:noFill/>
          <a:ln w="9525">
            <a:noFill/>
            <a:miter lim="800000"/>
            <a:headEnd/>
            <a:tailEnd/>
          </a:ln>
        </p:spPr>
        <p:txBody>
          <a:bodyPr wrap="none">
            <a:spAutoFit/>
          </a:bodyPr>
          <a:lstStyle/>
          <a:p>
            <a:r>
              <a:rPr lang="en-US" sz="2400" b="1">
                <a:solidFill>
                  <a:srgbClr val="C00000"/>
                </a:solidFill>
              </a:rPr>
              <a:t>Indirect addressing mode</a:t>
            </a:r>
          </a:p>
        </p:txBody>
      </p:sp>
      <p:sp>
        <p:nvSpPr>
          <p:cNvPr id="4" name="Rectangle 3"/>
          <p:cNvSpPr>
            <a:spLocks noChangeArrowheads="1"/>
          </p:cNvSpPr>
          <p:nvPr/>
        </p:nvSpPr>
        <p:spPr bwMode="auto">
          <a:xfrm>
            <a:off x="2590800" y="1295400"/>
            <a:ext cx="2209800" cy="1200150"/>
          </a:xfrm>
          <a:prstGeom prst="rect">
            <a:avLst/>
          </a:prstGeom>
          <a:noFill/>
          <a:ln w="9525">
            <a:noFill/>
            <a:miter lim="800000"/>
            <a:headEnd/>
            <a:tailEnd/>
          </a:ln>
        </p:spPr>
        <p:txBody>
          <a:bodyPr>
            <a:spAutoFit/>
          </a:bodyPr>
          <a:lstStyle/>
          <a:p>
            <a:r>
              <a:rPr lang="it-IT" b="1">
                <a:solidFill>
                  <a:prstClr val="black"/>
                </a:solidFill>
                <a:latin typeface="Courier New" pitchFamily="49" charset="0"/>
                <a:cs typeface="Courier New" pitchFamily="49" charset="0"/>
              </a:rPr>
              <a:t>mov al, [bx] </a:t>
            </a:r>
          </a:p>
          <a:p>
            <a:r>
              <a:rPr lang="it-IT" b="1">
                <a:solidFill>
                  <a:prstClr val="black"/>
                </a:solidFill>
                <a:latin typeface="Courier New" pitchFamily="49" charset="0"/>
                <a:cs typeface="Courier New" pitchFamily="49" charset="0"/>
              </a:rPr>
              <a:t>mov al, [bp] </a:t>
            </a:r>
          </a:p>
          <a:p>
            <a:r>
              <a:rPr lang="it-IT" b="1">
                <a:solidFill>
                  <a:prstClr val="black"/>
                </a:solidFill>
                <a:latin typeface="Courier New" pitchFamily="49" charset="0"/>
                <a:cs typeface="Courier New" pitchFamily="49" charset="0"/>
              </a:rPr>
              <a:t>mov al, [si] </a:t>
            </a:r>
          </a:p>
          <a:p>
            <a:r>
              <a:rPr lang="it-IT" b="1">
                <a:solidFill>
                  <a:prstClr val="black"/>
                </a:solidFill>
                <a:latin typeface="Courier New" pitchFamily="49" charset="0"/>
                <a:cs typeface="Courier New" pitchFamily="49" charset="0"/>
              </a:rPr>
              <a:t>mov al, [di]</a:t>
            </a:r>
            <a:endParaRPr lang="en-US" b="1">
              <a:solidFill>
                <a:prstClr val="black"/>
              </a:solidFill>
              <a:latin typeface="Courier New" pitchFamily="49" charset="0"/>
              <a:cs typeface="Courier New" pitchFamily="49" charset="0"/>
            </a:endParaRPr>
          </a:p>
        </p:txBody>
      </p:sp>
      <p:sp>
        <p:nvSpPr>
          <p:cNvPr id="5" name="Rectangle 4"/>
          <p:cNvSpPr>
            <a:spLocks noChangeArrowheads="1"/>
          </p:cNvSpPr>
          <p:nvPr/>
        </p:nvSpPr>
        <p:spPr bwMode="auto">
          <a:xfrm>
            <a:off x="5562600" y="1295400"/>
            <a:ext cx="4572000" cy="1200150"/>
          </a:xfrm>
          <a:prstGeom prst="rect">
            <a:avLst/>
          </a:prstGeom>
          <a:noFill/>
          <a:ln w="9525">
            <a:noFill/>
            <a:miter lim="800000"/>
            <a:headEnd/>
            <a:tailEnd/>
          </a:ln>
        </p:spPr>
        <p:txBody>
          <a:bodyPr>
            <a:spAutoFit/>
          </a:bodyPr>
          <a:lstStyle/>
          <a:p>
            <a:r>
              <a:rPr lang="en-US" b="1">
                <a:solidFill>
                  <a:prstClr val="black"/>
                </a:solidFill>
                <a:latin typeface="Courier New" pitchFamily="49" charset="0"/>
                <a:cs typeface="Courier New" pitchFamily="49" charset="0"/>
              </a:rPr>
              <a:t>mov al, cs:[bx] </a:t>
            </a:r>
          </a:p>
          <a:p>
            <a:r>
              <a:rPr lang="en-US" b="1">
                <a:solidFill>
                  <a:prstClr val="black"/>
                </a:solidFill>
                <a:latin typeface="Courier New" pitchFamily="49" charset="0"/>
                <a:cs typeface="Courier New" pitchFamily="49" charset="0"/>
              </a:rPr>
              <a:t>mov al, ds:[bp] </a:t>
            </a:r>
          </a:p>
          <a:p>
            <a:r>
              <a:rPr lang="en-US" b="1">
                <a:solidFill>
                  <a:prstClr val="black"/>
                </a:solidFill>
                <a:latin typeface="Courier New" pitchFamily="49" charset="0"/>
                <a:cs typeface="Courier New" pitchFamily="49" charset="0"/>
              </a:rPr>
              <a:t>mov al, ss:[si] </a:t>
            </a:r>
          </a:p>
          <a:p>
            <a:r>
              <a:rPr lang="en-US" b="1">
                <a:solidFill>
                  <a:prstClr val="black"/>
                </a:solidFill>
                <a:latin typeface="Courier New" pitchFamily="49" charset="0"/>
                <a:cs typeface="Courier New" pitchFamily="49" charset="0"/>
              </a:rPr>
              <a:t>mov al, es:[di]</a:t>
            </a:r>
          </a:p>
        </p:txBody>
      </p:sp>
      <p:pic>
        <p:nvPicPr>
          <p:cNvPr id="66562" name="Picture 2" descr="http://www.ic.unicamp.br/~celio/mc404s2-03/addr_modes/ch04a9.gif"/>
          <p:cNvPicPr>
            <a:picLocks noChangeAspect="1" noChangeArrowheads="1"/>
          </p:cNvPicPr>
          <p:nvPr/>
        </p:nvPicPr>
        <p:blipFill>
          <a:blip r:embed="rId2"/>
          <a:srcRect/>
          <a:stretch>
            <a:fillRect/>
          </a:stretch>
        </p:blipFill>
        <p:spPr bwMode="auto">
          <a:xfrm>
            <a:off x="2133600" y="3200400"/>
            <a:ext cx="3505200" cy="2438400"/>
          </a:xfrm>
          <a:prstGeom prst="rect">
            <a:avLst/>
          </a:prstGeom>
          <a:noFill/>
          <a:ln w="9525">
            <a:noFill/>
            <a:miter lim="800000"/>
            <a:headEnd/>
            <a:tailEnd/>
          </a:ln>
        </p:spPr>
      </p:pic>
      <p:pic>
        <p:nvPicPr>
          <p:cNvPr id="66564" name="Picture 4" descr="http://www.ic.unicamp.br/~celio/mc404s2-03/addr_modes/ch04a10.gif"/>
          <p:cNvPicPr>
            <a:picLocks noChangeAspect="1" noChangeArrowheads="1"/>
          </p:cNvPicPr>
          <p:nvPr/>
        </p:nvPicPr>
        <p:blipFill>
          <a:blip r:embed="rId3"/>
          <a:srcRect/>
          <a:stretch>
            <a:fillRect/>
          </a:stretch>
        </p:blipFill>
        <p:spPr bwMode="auto">
          <a:xfrm>
            <a:off x="6248400" y="3048000"/>
            <a:ext cx="3810000" cy="2590800"/>
          </a:xfrm>
          <a:prstGeom prst="rect">
            <a:avLst/>
          </a:prstGeom>
          <a:noFill/>
          <a:ln w="9525">
            <a:noFill/>
            <a:miter lim="800000"/>
            <a:headEnd/>
            <a:tailEnd/>
          </a:ln>
        </p:spPr>
      </p:pic>
    </p:spTree>
    <p:extLst>
      <p:ext uri="{BB962C8B-B14F-4D97-AF65-F5344CB8AC3E}">
        <p14:creationId xmlns:p14="http://schemas.microsoft.com/office/powerpoint/2010/main" val="262563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animEffect transition="in" filter="blinds(horizontal)">
                                      <p:cBhvr>
                                        <p:cTn id="17" dur="500"/>
                                        <p:tgtEl>
                                          <p:spTgt spid="665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64"/>
                                        </p:tgtEl>
                                        <p:attrNameLst>
                                          <p:attrName>style.visibility</p:attrName>
                                        </p:attrNameLst>
                                      </p:cBhvr>
                                      <p:to>
                                        <p:strVal val="visible"/>
                                      </p:to>
                                    </p:set>
                                    <p:animEffect transition="in" filter="blinds(horizontal)">
                                      <p:cBhvr>
                                        <p:cTn id="2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28801" y="381001"/>
            <a:ext cx="3451971" cy="461665"/>
          </a:xfrm>
          <a:prstGeom prst="rect">
            <a:avLst/>
          </a:prstGeom>
          <a:noFill/>
          <a:ln w="9525">
            <a:noFill/>
            <a:miter lim="800000"/>
            <a:headEnd/>
            <a:tailEnd/>
          </a:ln>
        </p:spPr>
        <p:txBody>
          <a:bodyPr wrap="none">
            <a:spAutoFit/>
          </a:bodyPr>
          <a:lstStyle/>
          <a:p>
            <a:r>
              <a:rPr lang="en-US" sz="2400" b="1">
                <a:solidFill>
                  <a:srgbClr val="C00000"/>
                </a:solidFill>
              </a:rPr>
              <a:t>Indexed addressing mode</a:t>
            </a:r>
          </a:p>
        </p:txBody>
      </p:sp>
      <p:sp>
        <p:nvSpPr>
          <p:cNvPr id="3" name="Rectangle 2"/>
          <p:cNvSpPr>
            <a:spLocks noChangeArrowheads="1"/>
          </p:cNvSpPr>
          <p:nvPr/>
        </p:nvSpPr>
        <p:spPr bwMode="auto">
          <a:xfrm>
            <a:off x="1981200" y="1219200"/>
            <a:ext cx="2819400" cy="1200150"/>
          </a:xfrm>
          <a:prstGeom prst="rect">
            <a:avLst/>
          </a:prstGeom>
          <a:noFill/>
          <a:ln w="9525">
            <a:noFill/>
            <a:miter lim="800000"/>
            <a:headEnd/>
            <a:tailEnd/>
          </a:ln>
        </p:spPr>
        <p:txBody>
          <a:bodyPr>
            <a:spAutoFit/>
          </a:bodyPr>
          <a:lstStyle/>
          <a:p>
            <a:r>
              <a:rPr lang="it-IT" b="1">
                <a:solidFill>
                  <a:prstClr val="black"/>
                </a:solidFill>
                <a:latin typeface="Courier New" pitchFamily="49" charset="0"/>
                <a:cs typeface="Courier New" pitchFamily="49" charset="0"/>
              </a:rPr>
              <a:t>mov al, disp[bx] </a:t>
            </a:r>
          </a:p>
          <a:p>
            <a:r>
              <a:rPr lang="it-IT" b="1">
                <a:solidFill>
                  <a:prstClr val="black"/>
                </a:solidFill>
                <a:latin typeface="Courier New" pitchFamily="49" charset="0"/>
                <a:cs typeface="Courier New" pitchFamily="49" charset="0"/>
              </a:rPr>
              <a:t>mov al, disp[bp] </a:t>
            </a:r>
          </a:p>
          <a:p>
            <a:r>
              <a:rPr lang="it-IT" b="1">
                <a:solidFill>
                  <a:prstClr val="black"/>
                </a:solidFill>
                <a:latin typeface="Courier New" pitchFamily="49" charset="0"/>
                <a:cs typeface="Courier New" pitchFamily="49" charset="0"/>
              </a:rPr>
              <a:t>mov al, disp[si] </a:t>
            </a:r>
          </a:p>
          <a:p>
            <a:r>
              <a:rPr lang="it-IT" b="1">
                <a:solidFill>
                  <a:prstClr val="black"/>
                </a:solidFill>
                <a:latin typeface="Courier New" pitchFamily="49" charset="0"/>
                <a:cs typeface="Courier New" pitchFamily="49" charset="0"/>
              </a:rPr>
              <a:t>mov al, disp[di]</a:t>
            </a:r>
            <a:endParaRPr lang="en-US" b="1">
              <a:solidFill>
                <a:prstClr val="black"/>
              </a:solidFill>
              <a:latin typeface="Courier New" pitchFamily="49" charset="0"/>
              <a:cs typeface="Courier New" pitchFamily="49" charset="0"/>
            </a:endParaRPr>
          </a:p>
        </p:txBody>
      </p:sp>
      <p:sp>
        <p:nvSpPr>
          <p:cNvPr id="4" name="Rectangle 3"/>
          <p:cNvSpPr>
            <a:spLocks noChangeArrowheads="1"/>
          </p:cNvSpPr>
          <p:nvPr/>
        </p:nvSpPr>
        <p:spPr bwMode="auto">
          <a:xfrm>
            <a:off x="1905000" y="4495800"/>
            <a:ext cx="3429000" cy="1200150"/>
          </a:xfrm>
          <a:prstGeom prst="rect">
            <a:avLst/>
          </a:prstGeom>
          <a:noFill/>
          <a:ln w="9525">
            <a:noFill/>
            <a:miter lim="800000"/>
            <a:headEnd/>
            <a:tailEnd/>
          </a:ln>
        </p:spPr>
        <p:txBody>
          <a:bodyPr>
            <a:spAutoFit/>
          </a:bodyPr>
          <a:lstStyle/>
          <a:p>
            <a:r>
              <a:rPr lang="en-US" b="1">
                <a:solidFill>
                  <a:prstClr val="black"/>
                </a:solidFill>
                <a:latin typeface="Courier New" pitchFamily="49" charset="0"/>
                <a:cs typeface="Courier New" pitchFamily="49" charset="0"/>
              </a:rPr>
              <a:t>mov al, ss:disp[bx] </a:t>
            </a:r>
          </a:p>
          <a:p>
            <a:r>
              <a:rPr lang="en-US" b="1">
                <a:solidFill>
                  <a:prstClr val="black"/>
                </a:solidFill>
                <a:latin typeface="Courier New" pitchFamily="49" charset="0"/>
                <a:cs typeface="Courier New" pitchFamily="49" charset="0"/>
              </a:rPr>
              <a:t>mov al, es:disp[bp] </a:t>
            </a:r>
          </a:p>
          <a:p>
            <a:r>
              <a:rPr lang="en-US" b="1">
                <a:solidFill>
                  <a:prstClr val="black"/>
                </a:solidFill>
                <a:latin typeface="Courier New" pitchFamily="49" charset="0"/>
                <a:cs typeface="Courier New" pitchFamily="49" charset="0"/>
              </a:rPr>
              <a:t>mov al, cs:disp[si] </a:t>
            </a:r>
          </a:p>
          <a:p>
            <a:r>
              <a:rPr lang="en-US" b="1">
                <a:solidFill>
                  <a:prstClr val="black"/>
                </a:solidFill>
                <a:latin typeface="Courier New" pitchFamily="49" charset="0"/>
                <a:cs typeface="Courier New" pitchFamily="49" charset="0"/>
              </a:rPr>
              <a:t>mov al, ss:disp[di] </a:t>
            </a:r>
          </a:p>
        </p:txBody>
      </p:sp>
      <p:sp>
        <p:nvSpPr>
          <p:cNvPr id="30725" name="AutoShape 2" descr="http://www.ic.unicamp.br/~celio/mc404s2-03/addr_modes/ch04a11.gif"/>
          <p:cNvSpPr>
            <a:spLocks noChangeAspect="1" noChangeArrowheads="1"/>
          </p:cNvSpPr>
          <p:nvPr/>
        </p:nvSpPr>
        <p:spPr bwMode="auto">
          <a:xfrm>
            <a:off x="1684339" y="-411163"/>
            <a:ext cx="2771775" cy="981076"/>
          </a:xfrm>
          <a:prstGeom prst="rect">
            <a:avLst/>
          </a:prstGeom>
          <a:noFill/>
          <a:ln w="9525">
            <a:noFill/>
            <a:miter lim="800000"/>
            <a:headEnd/>
            <a:tailEnd/>
          </a:ln>
        </p:spPr>
        <p:txBody>
          <a:bodyPr/>
          <a:lstStyle/>
          <a:p>
            <a:endParaRPr lang="en-US">
              <a:solidFill>
                <a:prstClr val="black"/>
              </a:solidFill>
            </a:endParaRPr>
          </a:p>
        </p:txBody>
      </p:sp>
      <p:sp>
        <p:nvSpPr>
          <p:cNvPr id="30726" name="AutoShape 4" descr="http://www.ic.unicamp.br/~celio/mc404s2-03/addr_modes/ch04a12.gif"/>
          <p:cNvSpPr>
            <a:spLocks noChangeAspect="1" noChangeArrowheads="1"/>
          </p:cNvSpPr>
          <p:nvPr/>
        </p:nvSpPr>
        <p:spPr bwMode="auto">
          <a:xfrm>
            <a:off x="1684339" y="-411163"/>
            <a:ext cx="2771775" cy="981076"/>
          </a:xfrm>
          <a:prstGeom prst="rect">
            <a:avLst/>
          </a:prstGeom>
          <a:noFill/>
          <a:ln w="9525">
            <a:noFill/>
            <a:miter lim="800000"/>
            <a:headEnd/>
            <a:tailEnd/>
          </a:ln>
        </p:spPr>
        <p:txBody>
          <a:bodyPr/>
          <a:lstStyle/>
          <a:p>
            <a:endParaRPr lang="en-US">
              <a:solidFill>
                <a:prstClr val="black"/>
              </a:solidFill>
            </a:endParaRPr>
          </a:p>
        </p:txBody>
      </p:sp>
      <p:sp>
        <p:nvSpPr>
          <p:cNvPr id="67589" name="Rectangle 5"/>
          <p:cNvSpPr>
            <a:spLocks noChangeArrowheads="1"/>
          </p:cNvSpPr>
          <p:nvPr/>
        </p:nvSpPr>
        <p:spPr bwMode="auto">
          <a:xfrm>
            <a:off x="1752600" y="3049499"/>
            <a:ext cx="8686800" cy="1200329"/>
          </a:xfrm>
          <a:prstGeom prst="rect">
            <a:avLst/>
          </a:prstGeom>
          <a:noFill/>
          <a:ln w="9525">
            <a:noFill/>
            <a:miter lim="800000"/>
            <a:headEnd/>
            <a:tailEnd/>
          </a:ln>
        </p:spPr>
        <p:txBody>
          <a:bodyPr anchor="ctr">
            <a:spAutoFit/>
          </a:bodyPr>
          <a:lstStyle/>
          <a:p>
            <a:pPr algn="just" eaLnBrk="0" hangingPunct="0"/>
            <a:r>
              <a:rPr lang="en-US">
                <a:solidFill>
                  <a:prstClr val="black"/>
                </a:solidFill>
              </a:rPr>
              <a:t>If </a:t>
            </a:r>
            <a:r>
              <a:rPr lang="en-US">
                <a:solidFill>
                  <a:prstClr val="black"/>
                </a:solidFill>
                <a:latin typeface="Arial Unicode MS" pitchFamily="34" charset="-128"/>
              </a:rPr>
              <a:t>bx</a:t>
            </a:r>
            <a:r>
              <a:rPr lang="en-US">
                <a:solidFill>
                  <a:prstClr val="black"/>
                </a:solidFill>
              </a:rPr>
              <a:t> contains 1000h, then the instruction</a:t>
            </a:r>
            <a:r>
              <a:rPr lang="en-US">
                <a:solidFill>
                  <a:prstClr val="black"/>
                </a:solidFill>
                <a:latin typeface="Arial Unicode MS" pitchFamily="34" charset="-128"/>
              </a:rPr>
              <a:t> </a:t>
            </a:r>
            <a:r>
              <a:rPr lang="en-US">
                <a:solidFill>
                  <a:srgbClr val="C00000"/>
                </a:solidFill>
                <a:latin typeface="Arial Unicode MS" pitchFamily="34" charset="-128"/>
              </a:rPr>
              <a:t>mov cl, 20h[bx] </a:t>
            </a:r>
            <a:r>
              <a:rPr lang="en-US">
                <a:solidFill>
                  <a:prstClr val="black"/>
                </a:solidFill>
              </a:rPr>
              <a:t>will load </a:t>
            </a:r>
            <a:r>
              <a:rPr lang="en-US">
                <a:solidFill>
                  <a:prstClr val="black"/>
                </a:solidFill>
                <a:latin typeface="Arial Unicode MS" pitchFamily="34" charset="-128"/>
              </a:rPr>
              <a:t>cl</a:t>
            </a:r>
            <a:r>
              <a:rPr lang="en-US">
                <a:solidFill>
                  <a:prstClr val="black"/>
                </a:solidFill>
              </a:rPr>
              <a:t> from memory location ds:1020h. </a:t>
            </a:r>
          </a:p>
          <a:p>
            <a:pPr algn="just" eaLnBrk="0" hangingPunct="0"/>
            <a:endParaRPr lang="en-US">
              <a:solidFill>
                <a:prstClr val="black"/>
              </a:solidFill>
            </a:endParaRPr>
          </a:p>
          <a:p>
            <a:pPr eaLnBrk="0" hangingPunct="0"/>
            <a:r>
              <a:rPr lang="en-US">
                <a:solidFill>
                  <a:prstClr val="black"/>
                </a:solidFill>
              </a:rPr>
              <a:t>Likewise, if </a:t>
            </a:r>
            <a:r>
              <a:rPr lang="en-US">
                <a:solidFill>
                  <a:prstClr val="black"/>
                </a:solidFill>
                <a:latin typeface="Arial Unicode MS" pitchFamily="34" charset="-128"/>
              </a:rPr>
              <a:t>bp</a:t>
            </a:r>
            <a:r>
              <a:rPr lang="en-US">
                <a:solidFill>
                  <a:prstClr val="black"/>
                </a:solidFill>
              </a:rPr>
              <a:t> contains 2020h,</a:t>
            </a:r>
            <a:r>
              <a:rPr lang="en-US">
                <a:solidFill>
                  <a:prstClr val="black"/>
                </a:solidFill>
                <a:latin typeface="Arial Unicode MS" pitchFamily="34" charset="-128"/>
              </a:rPr>
              <a:t> </a:t>
            </a:r>
            <a:r>
              <a:rPr lang="en-US">
                <a:solidFill>
                  <a:srgbClr val="C00000"/>
                </a:solidFill>
                <a:latin typeface="Arial Unicode MS" pitchFamily="34" charset="-128"/>
              </a:rPr>
              <a:t>mov dh,1000h[bp]</a:t>
            </a:r>
            <a:r>
              <a:rPr lang="en-US">
                <a:solidFill>
                  <a:srgbClr val="C00000"/>
                </a:solidFill>
              </a:rPr>
              <a:t> </a:t>
            </a:r>
            <a:r>
              <a:rPr lang="en-US">
                <a:solidFill>
                  <a:prstClr val="black"/>
                </a:solidFill>
              </a:rPr>
              <a:t>will load </a:t>
            </a:r>
            <a:r>
              <a:rPr lang="en-US">
                <a:solidFill>
                  <a:prstClr val="black"/>
                </a:solidFill>
                <a:latin typeface="Arial Unicode MS" pitchFamily="34" charset="-128"/>
              </a:rPr>
              <a:t>dh</a:t>
            </a:r>
            <a:r>
              <a:rPr lang="en-US">
                <a:solidFill>
                  <a:prstClr val="black"/>
                </a:solidFill>
              </a:rPr>
              <a:t> from location ss:3020.</a:t>
            </a:r>
            <a:endParaRPr lang="en-US" sz="2000">
              <a:solidFill>
                <a:prstClr val="black"/>
              </a:solidFill>
            </a:endParaRPr>
          </a:p>
        </p:txBody>
      </p:sp>
      <p:sp>
        <p:nvSpPr>
          <p:cNvPr id="30728" name="AutoShape 7" descr="http://www.ic.unicamp.br/~celio/mc404s2-03/addr_modes/ch04a11.gif"/>
          <p:cNvSpPr>
            <a:spLocks noChangeAspect="1" noChangeArrowheads="1"/>
          </p:cNvSpPr>
          <p:nvPr/>
        </p:nvSpPr>
        <p:spPr bwMode="auto">
          <a:xfrm>
            <a:off x="1684339" y="-411163"/>
            <a:ext cx="2771775" cy="981076"/>
          </a:xfrm>
          <a:prstGeom prst="rect">
            <a:avLst/>
          </a:prstGeom>
          <a:noFill/>
          <a:ln w="9525">
            <a:noFill/>
            <a:miter lim="800000"/>
            <a:headEnd/>
            <a:tailEnd/>
          </a:ln>
        </p:spPr>
        <p:txBody>
          <a:bodyPr/>
          <a:lstStyle/>
          <a:p>
            <a:endParaRPr lang="en-US">
              <a:solidFill>
                <a:prstClr val="black"/>
              </a:solidFill>
            </a:endParaRPr>
          </a:p>
        </p:txBody>
      </p:sp>
      <p:pic>
        <p:nvPicPr>
          <p:cNvPr id="30729" name="Picture 10" descr="http://www.ic.unicamp.br/~celio/mc404s2-03/addr_modes/ch04a11.gif"/>
          <p:cNvPicPr>
            <a:picLocks noChangeAspect="1" noChangeArrowheads="1"/>
          </p:cNvPicPr>
          <p:nvPr/>
        </p:nvPicPr>
        <p:blipFill>
          <a:blip r:embed="rId2"/>
          <a:srcRect/>
          <a:stretch>
            <a:fillRect/>
          </a:stretch>
        </p:blipFill>
        <p:spPr bwMode="auto">
          <a:xfrm>
            <a:off x="6324600" y="457200"/>
            <a:ext cx="3048000" cy="2362200"/>
          </a:xfrm>
          <a:prstGeom prst="rect">
            <a:avLst/>
          </a:prstGeom>
          <a:noFill/>
          <a:ln w="9525">
            <a:noFill/>
            <a:miter lim="800000"/>
            <a:headEnd/>
            <a:tailEnd/>
          </a:ln>
        </p:spPr>
      </p:pic>
      <p:pic>
        <p:nvPicPr>
          <p:cNvPr id="20492" name="Picture 12" descr="http://www.ic.unicamp.br/~celio/mc404s2-03/addr_modes/ch04a12.gif"/>
          <p:cNvPicPr>
            <a:picLocks noChangeAspect="1" noChangeArrowheads="1"/>
          </p:cNvPicPr>
          <p:nvPr/>
        </p:nvPicPr>
        <p:blipFill>
          <a:blip r:embed="rId3"/>
          <a:srcRect/>
          <a:stretch>
            <a:fillRect/>
          </a:stretch>
        </p:blipFill>
        <p:spPr bwMode="auto">
          <a:xfrm>
            <a:off x="6629400" y="4191000"/>
            <a:ext cx="3276600" cy="2286000"/>
          </a:xfrm>
          <a:prstGeom prst="rect">
            <a:avLst/>
          </a:prstGeom>
          <a:noFill/>
          <a:ln w="9525">
            <a:noFill/>
            <a:miter lim="800000"/>
            <a:headEnd/>
            <a:tailEnd/>
          </a:ln>
        </p:spPr>
      </p:pic>
      <p:sp>
        <p:nvSpPr>
          <p:cNvPr id="20493" name="Rectangle 13"/>
          <p:cNvSpPr>
            <a:spLocks noChangeArrowheads="1"/>
          </p:cNvSpPr>
          <p:nvPr/>
        </p:nvSpPr>
        <p:spPr bwMode="auto">
          <a:xfrm>
            <a:off x="1752600" y="5867400"/>
            <a:ext cx="4648200" cy="954088"/>
          </a:xfrm>
          <a:prstGeom prst="rect">
            <a:avLst/>
          </a:prstGeom>
          <a:noFill/>
          <a:ln w="9525">
            <a:noFill/>
            <a:miter lim="800000"/>
            <a:headEnd/>
            <a:tailEnd/>
          </a:ln>
        </p:spPr>
        <p:txBody>
          <a:bodyPr anchor="ctr">
            <a:spAutoFit/>
          </a:bodyPr>
          <a:lstStyle/>
          <a:p>
            <a:pPr eaLnBrk="0" hangingPunct="0"/>
            <a:r>
              <a:rPr lang="en-US" sz="1400">
                <a:solidFill>
                  <a:prstClr val="black"/>
                </a:solidFill>
              </a:rPr>
              <a:t>You may substitute </a:t>
            </a:r>
            <a:r>
              <a:rPr lang="en-US" sz="1400">
                <a:solidFill>
                  <a:prstClr val="black"/>
                </a:solidFill>
                <a:latin typeface="Arial Unicode MS" pitchFamily="34" charset="-128"/>
              </a:rPr>
              <a:t>si</a:t>
            </a:r>
            <a:r>
              <a:rPr lang="en-US" sz="1400">
                <a:solidFill>
                  <a:prstClr val="black"/>
                </a:solidFill>
              </a:rPr>
              <a:t> or </a:t>
            </a:r>
            <a:r>
              <a:rPr lang="en-US" sz="1400">
                <a:solidFill>
                  <a:prstClr val="black"/>
                </a:solidFill>
                <a:latin typeface="Arial Unicode MS" pitchFamily="34" charset="-128"/>
              </a:rPr>
              <a:t>di</a:t>
            </a:r>
            <a:r>
              <a:rPr lang="en-US" sz="1400">
                <a:solidFill>
                  <a:prstClr val="black"/>
                </a:solidFill>
              </a:rPr>
              <a:t> in the figure above to obtain the </a:t>
            </a:r>
            <a:r>
              <a:rPr lang="en-US" sz="1400">
                <a:solidFill>
                  <a:prstClr val="black"/>
                </a:solidFill>
                <a:latin typeface="Arial Unicode MS" pitchFamily="34" charset="-128"/>
              </a:rPr>
              <a:t>[si+disp] </a:t>
            </a:r>
            <a:r>
              <a:rPr lang="en-US" sz="1400">
                <a:solidFill>
                  <a:prstClr val="black"/>
                </a:solidFill>
              </a:rPr>
              <a:t>and</a:t>
            </a:r>
            <a:r>
              <a:rPr lang="en-US" sz="1400">
                <a:solidFill>
                  <a:prstClr val="black"/>
                </a:solidFill>
                <a:latin typeface="Arial Unicode MS" pitchFamily="34" charset="-128"/>
              </a:rPr>
              <a:t> [di+disp]</a:t>
            </a:r>
            <a:r>
              <a:rPr lang="en-US" sz="1400">
                <a:solidFill>
                  <a:prstClr val="black"/>
                </a:solidFill>
              </a:rPr>
              <a:t> addressing modes.</a:t>
            </a:r>
            <a:br>
              <a:rPr lang="en-US" sz="1400">
                <a:solidFill>
                  <a:prstClr val="black"/>
                </a:solidFill>
              </a:rPr>
            </a:br>
            <a:r>
              <a:rPr lang="en-US" sz="1400">
                <a:solidFill>
                  <a:prstClr val="black"/>
                </a:solidFill>
              </a:rPr>
              <a:t/>
            </a:r>
            <a:br>
              <a:rPr lang="en-US" sz="1400">
                <a:solidFill>
                  <a:prstClr val="black"/>
                </a:solidFill>
              </a:rPr>
            </a:br>
            <a:endParaRPr lang="en-US" sz="1400">
              <a:solidFill>
                <a:prstClr val="black"/>
              </a:solidFill>
            </a:endParaRPr>
          </a:p>
        </p:txBody>
      </p:sp>
    </p:spTree>
    <p:extLst>
      <p:ext uri="{BB962C8B-B14F-4D97-AF65-F5344CB8AC3E}">
        <p14:creationId xmlns:p14="http://schemas.microsoft.com/office/powerpoint/2010/main" val="427546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linds(horizontal)">
                                      <p:cBhvr>
                                        <p:cTn id="17" dur="500"/>
                                        <p:tgtEl>
                                          <p:spTgt spid="675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blinds(horizontal)">
                                      <p:cBhvr>
                                        <p:cTn id="27" dur="500"/>
                                        <p:tgtEl>
                                          <p:spTgt spid="20493"/>
                                        </p:tgtEl>
                                      </p:cBhvr>
                                    </p:animEffect>
                                  </p:childTnLst>
                                </p:cTn>
                              </p:par>
                              <p:par>
                                <p:cTn id="28" presetID="3" presetClass="entr" presetSubtype="10" fill="hold" nodeType="withEffect">
                                  <p:stCondLst>
                                    <p:cond delay="0"/>
                                  </p:stCondLst>
                                  <p:childTnLst>
                                    <p:set>
                                      <p:cBhvr>
                                        <p:cTn id="29" dur="1" fill="hold">
                                          <p:stCondLst>
                                            <p:cond delay="0"/>
                                          </p:stCondLst>
                                        </p:cTn>
                                        <p:tgtEl>
                                          <p:spTgt spid="20492"/>
                                        </p:tgtEl>
                                        <p:attrNameLst>
                                          <p:attrName>style.visibility</p:attrName>
                                        </p:attrNameLst>
                                      </p:cBhvr>
                                      <p:to>
                                        <p:strVal val="visible"/>
                                      </p:to>
                                    </p:set>
                                    <p:animEffect transition="in" filter="blinds(horizontal)">
                                      <p:cBhvr>
                                        <p:cTn id="30"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67589" grpId="0" autoUpdateAnimBg="0"/>
      <p:bldP spid="204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57400" y="1371600"/>
            <a:ext cx="2667000" cy="1200150"/>
          </a:xfrm>
          <a:prstGeom prst="rect">
            <a:avLst/>
          </a:prstGeom>
          <a:noFill/>
          <a:ln w="9525">
            <a:noFill/>
            <a:miter lim="800000"/>
            <a:headEnd/>
            <a:tailEnd/>
          </a:ln>
        </p:spPr>
        <p:txBody>
          <a:bodyPr>
            <a:spAutoFit/>
          </a:bodyPr>
          <a:lstStyle/>
          <a:p>
            <a:r>
              <a:rPr lang="it-IT" b="1">
                <a:solidFill>
                  <a:prstClr val="black"/>
                </a:solidFill>
                <a:latin typeface="Courier New" pitchFamily="49" charset="0"/>
                <a:cs typeface="Courier New" pitchFamily="49" charset="0"/>
              </a:rPr>
              <a:t>mov al, [bx][si] </a:t>
            </a:r>
          </a:p>
          <a:p>
            <a:r>
              <a:rPr lang="it-IT" b="1">
                <a:solidFill>
                  <a:prstClr val="black"/>
                </a:solidFill>
                <a:latin typeface="Courier New" pitchFamily="49" charset="0"/>
                <a:cs typeface="Courier New" pitchFamily="49" charset="0"/>
              </a:rPr>
              <a:t>mov al, [bx][di] </a:t>
            </a:r>
          </a:p>
          <a:p>
            <a:r>
              <a:rPr lang="it-IT" b="1">
                <a:solidFill>
                  <a:prstClr val="black"/>
                </a:solidFill>
                <a:latin typeface="Courier New" pitchFamily="49" charset="0"/>
                <a:cs typeface="Courier New" pitchFamily="49" charset="0"/>
              </a:rPr>
              <a:t>mov al, [bp][si] </a:t>
            </a:r>
          </a:p>
          <a:p>
            <a:r>
              <a:rPr lang="it-IT" b="1">
                <a:solidFill>
                  <a:prstClr val="black"/>
                </a:solidFill>
                <a:latin typeface="Courier New" pitchFamily="49" charset="0"/>
                <a:cs typeface="Courier New" pitchFamily="49" charset="0"/>
              </a:rPr>
              <a:t>mov al, [bp][di]</a:t>
            </a:r>
            <a:endParaRPr lang="en-US" b="1">
              <a:solidFill>
                <a:prstClr val="black"/>
              </a:solidFill>
              <a:latin typeface="Courier New" pitchFamily="49" charset="0"/>
              <a:cs typeface="Courier New" pitchFamily="49" charset="0"/>
            </a:endParaRPr>
          </a:p>
        </p:txBody>
      </p:sp>
      <p:sp>
        <p:nvSpPr>
          <p:cNvPr id="3" name="Rectangle 2"/>
          <p:cNvSpPr>
            <a:spLocks noChangeArrowheads="1"/>
          </p:cNvSpPr>
          <p:nvPr/>
        </p:nvSpPr>
        <p:spPr bwMode="auto">
          <a:xfrm>
            <a:off x="1905000" y="457200"/>
            <a:ext cx="3611630" cy="400110"/>
          </a:xfrm>
          <a:prstGeom prst="rect">
            <a:avLst/>
          </a:prstGeom>
          <a:noFill/>
          <a:ln w="9525">
            <a:noFill/>
            <a:miter lim="800000"/>
            <a:headEnd/>
            <a:tailEnd/>
          </a:ln>
        </p:spPr>
        <p:txBody>
          <a:bodyPr wrap="none">
            <a:spAutoFit/>
          </a:bodyPr>
          <a:lstStyle/>
          <a:p>
            <a:r>
              <a:rPr lang="en-US" sz="2000" b="1">
                <a:solidFill>
                  <a:srgbClr val="C00000"/>
                </a:solidFill>
              </a:rPr>
              <a:t>Based Indexed addressing mode</a:t>
            </a:r>
          </a:p>
        </p:txBody>
      </p:sp>
      <p:sp>
        <p:nvSpPr>
          <p:cNvPr id="31748" name="Rectangle 4"/>
          <p:cNvSpPr>
            <a:spLocks noChangeArrowheads="1"/>
          </p:cNvSpPr>
          <p:nvPr/>
        </p:nvSpPr>
        <p:spPr bwMode="auto">
          <a:xfrm>
            <a:off x="1905000" y="3018820"/>
            <a:ext cx="8077200" cy="1569660"/>
          </a:xfrm>
          <a:prstGeom prst="rect">
            <a:avLst/>
          </a:prstGeom>
          <a:noFill/>
          <a:ln w="9525">
            <a:noFill/>
            <a:miter lim="800000"/>
            <a:headEnd/>
            <a:tailEnd/>
          </a:ln>
        </p:spPr>
        <p:txBody>
          <a:bodyPr anchor="ctr">
            <a:spAutoFit/>
          </a:bodyPr>
          <a:lstStyle/>
          <a:p>
            <a:pPr eaLnBrk="0" hangingPunct="0"/>
            <a:r>
              <a:rPr lang="en-US" sz="1600">
                <a:solidFill>
                  <a:prstClr val="black"/>
                </a:solidFill>
              </a:rPr>
              <a:t>Suppose that </a:t>
            </a:r>
            <a:r>
              <a:rPr lang="en-US" sz="1600">
                <a:solidFill>
                  <a:prstClr val="black"/>
                </a:solidFill>
                <a:latin typeface="Arial Unicode MS" pitchFamily="34" charset="-128"/>
              </a:rPr>
              <a:t>bx</a:t>
            </a:r>
            <a:r>
              <a:rPr lang="en-US" sz="1600">
                <a:solidFill>
                  <a:prstClr val="black"/>
                </a:solidFill>
              </a:rPr>
              <a:t> contains 1000h and </a:t>
            </a:r>
            <a:r>
              <a:rPr lang="en-US" sz="1600">
                <a:solidFill>
                  <a:prstClr val="black"/>
                </a:solidFill>
                <a:latin typeface="Arial Unicode MS" pitchFamily="34" charset="-128"/>
              </a:rPr>
              <a:t>si</a:t>
            </a:r>
            <a:r>
              <a:rPr lang="en-US" sz="1600">
                <a:solidFill>
                  <a:prstClr val="black"/>
                </a:solidFill>
              </a:rPr>
              <a:t> contains 880h. Then the instruction </a:t>
            </a:r>
          </a:p>
          <a:p>
            <a:pPr eaLnBrk="0" hangingPunct="0"/>
            <a:endParaRPr lang="en-US" sz="1600">
              <a:solidFill>
                <a:prstClr val="black"/>
              </a:solidFill>
            </a:endParaRPr>
          </a:p>
          <a:p>
            <a:pPr eaLnBrk="0" hangingPunct="0"/>
            <a:r>
              <a:rPr lang="en-US" sz="1600">
                <a:solidFill>
                  <a:prstClr val="black"/>
                </a:solidFill>
                <a:latin typeface="Arial Unicode MS" pitchFamily="34" charset="-128"/>
              </a:rPr>
              <a:t>	</a:t>
            </a:r>
            <a:r>
              <a:rPr lang="en-US" sz="1600" b="1">
                <a:solidFill>
                  <a:srgbClr val="FF0000"/>
                </a:solidFill>
                <a:latin typeface="Courier New" pitchFamily="49" charset="0"/>
                <a:cs typeface="Courier New" pitchFamily="49" charset="0"/>
              </a:rPr>
              <a:t>mov al,[bx][si] </a:t>
            </a:r>
          </a:p>
          <a:p>
            <a:pPr eaLnBrk="0" hangingPunct="0"/>
            <a:endParaRPr lang="en-US" sz="1600">
              <a:solidFill>
                <a:prstClr val="black"/>
              </a:solidFill>
              <a:latin typeface="Arial Unicode MS" pitchFamily="34" charset="-128"/>
            </a:endParaRPr>
          </a:p>
          <a:p>
            <a:pPr eaLnBrk="0" hangingPunct="0"/>
            <a:r>
              <a:rPr lang="en-US" sz="1600">
                <a:solidFill>
                  <a:prstClr val="black"/>
                </a:solidFill>
              </a:rPr>
              <a:t>would load </a:t>
            </a:r>
            <a:r>
              <a:rPr lang="en-US" sz="1600">
                <a:solidFill>
                  <a:prstClr val="black"/>
                </a:solidFill>
                <a:latin typeface="Arial Unicode MS" pitchFamily="34" charset="-128"/>
              </a:rPr>
              <a:t>al</a:t>
            </a:r>
            <a:r>
              <a:rPr lang="en-US" sz="1600">
                <a:solidFill>
                  <a:prstClr val="black"/>
                </a:solidFill>
              </a:rPr>
              <a:t> from location DS:1880h.   Likewise, if </a:t>
            </a:r>
            <a:r>
              <a:rPr lang="en-US" sz="1600">
                <a:solidFill>
                  <a:prstClr val="black"/>
                </a:solidFill>
                <a:latin typeface="Arial Unicode MS" pitchFamily="34" charset="-128"/>
              </a:rPr>
              <a:t>bp</a:t>
            </a:r>
            <a:r>
              <a:rPr lang="en-US" sz="1600">
                <a:solidFill>
                  <a:prstClr val="black"/>
                </a:solidFill>
              </a:rPr>
              <a:t> contains 1598h and </a:t>
            </a:r>
            <a:r>
              <a:rPr lang="en-US" sz="1600">
                <a:solidFill>
                  <a:prstClr val="black"/>
                </a:solidFill>
                <a:latin typeface="Arial Unicode MS" pitchFamily="34" charset="-128"/>
              </a:rPr>
              <a:t>di</a:t>
            </a:r>
            <a:r>
              <a:rPr lang="en-US" sz="1600">
                <a:solidFill>
                  <a:prstClr val="black"/>
                </a:solidFill>
              </a:rPr>
              <a:t> contains 1004</a:t>
            </a:r>
            <a:r>
              <a:rPr lang="en-US" sz="1600" b="1">
                <a:solidFill>
                  <a:srgbClr val="FF0000"/>
                </a:solidFill>
                <a:latin typeface="Courier New" pitchFamily="49" charset="0"/>
                <a:cs typeface="Courier New" pitchFamily="49" charset="0"/>
              </a:rPr>
              <a:t>, mov ax,[bp+di] </a:t>
            </a:r>
            <a:r>
              <a:rPr lang="en-US" sz="1600">
                <a:solidFill>
                  <a:prstClr val="black"/>
                </a:solidFill>
              </a:rPr>
              <a:t>will load the 16 bits in </a:t>
            </a:r>
            <a:r>
              <a:rPr lang="en-US" sz="1600">
                <a:solidFill>
                  <a:prstClr val="black"/>
                </a:solidFill>
                <a:latin typeface="Arial Unicode MS" pitchFamily="34" charset="-128"/>
              </a:rPr>
              <a:t>ax</a:t>
            </a:r>
            <a:r>
              <a:rPr lang="en-US" sz="1600">
                <a:solidFill>
                  <a:prstClr val="black"/>
                </a:solidFill>
              </a:rPr>
              <a:t> from locations SS:259C and SS:259D.</a:t>
            </a:r>
          </a:p>
        </p:txBody>
      </p:sp>
      <p:pic>
        <p:nvPicPr>
          <p:cNvPr id="31749" name="Picture 6" descr="http://www.ic.unicamp.br/~celio/mc404s2-03/addr_modes/ch04a13.gif"/>
          <p:cNvPicPr>
            <a:picLocks noChangeAspect="1" noChangeArrowheads="1"/>
          </p:cNvPicPr>
          <p:nvPr/>
        </p:nvPicPr>
        <p:blipFill>
          <a:blip r:embed="rId2"/>
          <a:srcRect/>
          <a:stretch>
            <a:fillRect/>
          </a:stretch>
        </p:blipFill>
        <p:spPr bwMode="auto">
          <a:xfrm>
            <a:off x="6324600" y="609600"/>
            <a:ext cx="3200400" cy="2133600"/>
          </a:xfrm>
          <a:prstGeom prst="rect">
            <a:avLst/>
          </a:prstGeom>
          <a:noFill/>
          <a:ln w="9525">
            <a:noFill/>
            <a:miter lim="800000"/>
            <a:headEnd/>
            <a:tailEnd/>
          </a:ln>
        </p:spPr>
      </p:pic>
      <p:pic>
        <p:nvPicPr>
          <p:cNvPr id="31750" name="Picture 8" descr="http://www.ic.unicamp.br/~celio/mc404s2-03/addr_modes/ch04a14.gif"/>
          <p:cNvPicPr>
            <a:picLocks noChangeAspect="1" noChangeArrowheads="1"/>
          </p:cNvPicPr>
          <p:nvPr/>
        </p:nvPicPr>
        <p:blipFill>
          <a:blip r:embed="rId3"/>
          <a:srcRect/>
          <a:stretch>
            <a:fillRect/>
          </a:stretch>
        </p:blipFill>
        <p:spPr bwMode="auto">
          <a:xfrm>
            <a:off x="6553200" y="4495800"/>
            <a:ext cx="3124200" cy="2057400"/>
          </a:xfrm>
          <a:prstGeom prst="rect">
            <a:avLst/>
          </a:prstGeom>
          <a:noFill/>
          <a:ln w="9525">
            <a:noFill/>
            <a:miter lim="800000"/>
            <a:headEnd/>
            <a:tailEnd/>
          </a:ln>
        </p:spPr>
      </p:pic>
    </p:spTree>
    <p:extLst>
      <p:ext uri="{BB962C8B-B14F-4D97-AF65-F5344CB8AC3E}">
        <p14:creationId xmlns:p14="http://schemas.microsoft.com/office/powerpoint/2010/main" val="5978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28800" y="228600"/>
            <a:ext cx="5715000" cy="553998"/>
          </a:xfrm>
          <a:prstGeom prst="rect">
            <a:avLst/>
          </a:prstGeom>
          <a:noFill/>
          <a:ln w="9525">
            <a:noFill/>
            <a:miter lim="800000"/>
            <a:headEnd/>
            <a:tailEnd/>
          </a:ln>
        </p:spPr>
        <p:txBody>
          <a:bodyPr>
            <a:spAutoFit/>
          </a:bodyPr>
          <a:lstStyle/>
          <a:p>
            <a:pPr>
              <a:lnSpc>
                <a:spcPct val="150000"/>
              </a:lnSpc>
            </a:pPr>
            <a:r>
              <a:rPr lang="en-US" sz="2000" b="1">
                <a:solidFill>
                  <a:srgbClr val="FF0000"/>
                </a:solidFill>
              </a:rPr>
              <a:t>Base indexed displacement addressing mode</a:t>
            </a:r>
          </a:p>
        </p:txBody>
      </p:sp>
      <p:sp>
        <p:nvSpPr>
          <p:cNvPr id="3" name="Rectangle 2"/>
          <p:cNvSpPr>
            <a:spLocks noChangeArrowheads="1"/>
          </p:cNvSpPr>
          <p:nvPr/>
        </p:nvSpPr>
        <p:spPr bwMode="auto">
          <a:xfrm>
            <a:off x="1905000" y="1066800"/>
            <a:ext cx="3505200" cy="1200150"/>
          </a:xfrm>
          <a:prstGeom prst="rect">
            <a:avLst/>
          </a:prstGeom>
          <a:noFill/>
          <a:ln w="9525">
            <a:noFill/>
            <a:miter lim="800000"/>
            <a:headEnd/>
            <a:tailEnd/>
          </a:ln>
        </p:spPr>
        <p:txBody>
          <a:bodyPr>
            <a:spAutoFit/>
          </a:bodyPr>
          <a:lstStyle/>
          <a:p>
            <a:r>
              <a:rPr lang="it-IT" b="1">
                <a:solidFill>
                  <a:prstClr val="black"/>
                </a:solidFill>
                <a:latin typeface="Courier New" pitchFamily="49" charset="0"/>
                <a:cs typeface="Courier New" pitchFamily="49" charset="0"/>
              </a:rPr>
              <a:t>mov al, disp[bx][si] </a:t>
            </a:r>
          </a:p>
          <a:p>
            <a:r>
              <a:rPr lang="it-IT" b="1">
                <a:solidFill>
                  <a:prstClr val="black"/>
                </a:solidFill>
                <a:latin typeface="Courier New" pitchFamily="49" charset="0"/>
                <a:cs typeface="Courier New" pitchFamily="49" charset="0"/>
              </a:rPr>
              <a:t>mov al, disp[bx+di] </a:t>
            </a:r>
          </a:p>
          <a:p>
            <a:r>
              <a:rPr lang="it-IT" b="1">
                <a:solidFill>
                  <a:prstClr val="black"/>
                </a:solidFill>
                <a:latin typeface="Courier New" pitchFamily="49" charset="0"/>
                <a:cs typeface="Courier New" pitchFamily="49" charset="0"/>
              </a:rPr>
              <a:t>mov al, [bp+si+disp] </a:t>
            </a:r>
          </a:p>
          <a:p>
            <a:r>
              <a:rPr lang="it-IT" b="1">
                <a:solidFill>
                  <a:prstClr val="black"/>
                </a:solidFill>
                <a:latin typeface="Courier New" pitchFamily="49" charset="0"/>
                <a:cs typeface="Courier New" pitchFamily="49" charset="0"/>
              </a:rPr>
              <a:t>mov al, [bp][di][disp]</a:t>
            </a:r>
            <a:endParaRPr lang="en-US" b="1">
              <a:solidFill>
                <a:prstClr val="black"/>
              </a:solidFill>
              <a:latin typeface="Courier New" pitchFamily="49" charset="0"/>
              <a:cs typeface="Courier New" pitchFamily="49" charset="0"/>
            </a:endParaRPr>
          </a:p>
        </p:txBody>
      </p:sp>
      <p:pic>
        <p:nvPicPr>
          <p:cNvPr id="68610" name="Picture 2" descr="http://www.ic.unicamp.br/~celio/mc404s2-03/addr_modes/ch04a15.gif"/>
          <p:cNvPicPr>
            <a:picLocks noChangeAspect="1" noChangeArrowheads="1"/>
          </p:cNvPicPr>
          <p:nvPr/>
        </p:nvPicPr>
        <p:blipFill>
          <a:blip r:embed="rId2"/>
          <a:srcRect/>
          <a:stretch>
            <a:fillRect/>
          </a:stretch>
        </p:blipFill>
        <p:spPr bwMode="auto">
          <a:xfrm>
            <a:off x="7239000" y="990600"/>
            <a:ext cx="2819400" cy="2057400"/>
          </a:xfrm>
          <a:prstGeom prst="rect">
            <a:avLst/>
          </a:prstGeom>
          <a:noFill/>
          <a:ln w="9525">
            <a:noFill/>
            <a:miter lim="800000"/>
            <a:headEnd/>
            <a:tailEnd/>
          </a:ln>
        </p:spPr>
      </p:pic>
      <p:sp>
        <p:nvSpPr>
          <p:cNvPr id="68611" name="Rectangle 3"/>
          <p:cNvSpPr>
            <a:spLocks noChangeArrowheads="1"/>
          </p:cNvSpPr>
          <p:nvPr/>
        </p:nvSpPr>
        <p:spPr bwMode="auto">
          <a:xfrm>
            <a:off x="1981200" y="3124200"/>
            <a:ext cx="8382000" cy="584200"/>
          </a:xfrm>
          <a:prstGeom prst="rect">
            <a:avLst/>
          </a:prstGeom>
          <a:noFill/>
          <a:ln w="9525">
            <a:noFill/>
            <a:miter lim="800000"/>
            <a:headEnd/>
            <a:tailEnd/>
          </a:ln>
        </p:spPr>
        <p:txBody>
          <a:bodyPr anchor="ctr">
            <a:spAutoFit/>
          </a:bodyPr>
          <a:lstStyle/>
          <a:p>
            <a:pPr eaLnBrk="0" hangingPunct="0"/>
            <a:r>
              <a:rPr lang="en-US" sz="1600">
                <a:solidFill>
                  <a:prstClr val="black"/>
                </a:solidFill>
              </a:rPr>
              <a:t>You may substitute </a:t>
            </a:r>
            <a:r>
              <a:rPr lang="en-US" sz="1600">
                <a:solidFill>
                  <a:prstClr val="black"/>
                </a:solidFill>
                <a:latin typeface="Arial Unicode MS" pitchFamily="34" charset="-128"/>
              </a:rPr>
              <a:t>di</a:t>
            </a:r>
            <a:r>
              <a:rPr lang="en-US" sz="1600">
                <a:solidFill>
                  <a:prstClr val="black"/>
                </a:solidFill>
              </a:rPr>
              <a:t> in the figure above to produce the</a:t>
            </a:r>
            <a:r>
              <a:rPr lang="en-US" sz="1600">
                <a:solidFill>
                  <a:prstClr val="black"/>
                </a:solidFill>
                <a:latin typeface="Arial Unicode MS" pitchFamily="34" charset="-128"/>
              </a:rPr>
              <a:t> [bx+di+disp] </a:t>
            </a:r>
            <a:r>
              <a:rPr lang="en-US" sz="1600">
                <a:solidFill>
                  <a:prstClr val="black"/>
                </a:solidFill>
              </a:rPr>
              <a:t>addressing mode.</a:t>
            </a:r>
            <a:br>
              <a:rPr lang="en-US" sz="1600">
                <a:solidFill>
                  <a:prstClr val="black"/>
                </a:solidFill>
              </a:rPr>
            </a:br>
            <a:endParaRPr lang="en-US" sz="1600">
              <a:solidFill>
                <a:prstClr val="black"/>
              </a:solidFill>
            </a:endParaRPr>
          </a:p>
        </p:txBody>
      </p:sp>
      <p:pic>
        <p:nvPicPr>
          <p:cNvPr id="68614" name="Picture 6" descr="http://www.ic.unicamp.br/~celio/mc404s2-03/addr_modes/ch04a16.gif"/>
          <p:cNvPicPr>
            <a:picLocks noChangeAspect="1" noChangeArrowheads="1"/>
          </p:cNvPicPr>
          <p:nvPr/>
        </p:nvPicPr>
        <p:blipFill>
          <a:blip r:embed="rId3"/>
          <a:srcRect/>
          <a:stretch>
            <a:fillRect/>
          </a:stretch>
        </p:blipFill>
        <p:spPr bwMode="auto">
          <a:xfrm>
            <a:off x="7239000" y="3962400"/>
            <a:ext cx="3048000" cy="2362200"/>
          </a:xfrm>
          <a:prstGeom prst="rect">
            <a:avLst/>
          </a:prstGeom>
          <a:noFill/>
          <a:ln w="9525">
            <a:noFill/>
            <a:miter lim="800000"/>
            <a:headEnd/>
            <a:tailEnd/>
          </a:ln>
        </p:spPr>
      </p:pic>
      <p:sp>
        <p:nvSpPr>
          <p:cNvPr id="68615" name="Rectangle 7"/>
          <p:cNvSpPr>
            <a:spLocks noChangeArrowheads="1"/>
          </p:cNvSpPr>
          <p:nvPr/>
        </p:nvSpPr>
        <p:spPr bwMode="auto">
          <a:xfrm>
            <a:off x="1600200" y="4092576"/>
            <a:ext cx="5791200" cy="2308225"/>
          </a:xfrm>
          <a:prstGeom prst="rect">
            <a:avLst/>
          </a:prstGeom>
          <a:noFill/>
          <a:ln w="9525">
            <a:noFill/>
            <a:miter lim="800000"/>
            <a:headEnd/>
            <a:tailEnd/>
          </a:ln>
        </p:spPr>
        <p:txBody>
          <a:bodyPr anchor="ctr">
            <a:spAutoFit/>
          </a:bodyPr>
          <a:lstStyle/>
          <a:p>
            <a:pPr eaLnBrk="0" hangingPunct="0"/>
            <a:r>
              <a:rPr lang="en-US" sz="1600">
                <a:solidFill>
                  <a:prstClr val="black"/>
                </a:solidFill>
              </a:rPr>
              <a:t>You may substitute </a:t>
            </a:r>
            <a:r>
              <a:rPr lang="en-US" sz="1600">
                <a:solidFill>
                  <a:prstClr val="black"/>
                </a:solidFill>
                <a:latin typeface="Arial Unicode MS" pitchFamily="34" charset="-128"/>
              </a:rPr>
              <a:t>di</a:t>
            </a:r>
            <a:r>
              <a:rPr lang="en-US" sz="1600">
                <a:solidFill>
                  <a:prstClr val="black"/>
                </a:solidFill>
              </a:rPr>
              <a:t> in the figure above to produce the</a:t>
            </a:r>
            <a:r>
              <a:rPr lang="en-US" sz="1600">
                <a:solidFill>
                  <a:prstClr val="black"/>
                </a:solidFill>
                <a:latin typeface="Arial Unicode MS" pitchFamily="34" charset="-128"/>
              </a:rPr>
              <a:t> [bp+di+disp] </a:t>
            </a:r>
            <a:r>
              <a:rPr lang="en-US" sz="1600">
                <a:solidFill>
                  <a:prstClr val="black"/>
                </a:solidFill>
              </a:rPr>
              <a:t>addressing mode.</a:t>
            </a:r>
            <a:br>
              <a:rPr lang="en-US" sz="1600">
                <a:solidFill>
                  <a:prstClr val="black"/>
                </a:solidFill>
              </a:rPr>
            </a:br>
            <a:r>
              <a:rPr lang="en-US" sz="1600">
                <a:solidFill>
                  <a:prstClr val="black"/>
                </a:solidFill>
              </a:rPr>
              <a:t/>
            </a:r>
            <a:br>
              <a:rPr lang="en-US" sz="1600">
                <a:solidFill>
                  <a:prstClr val="black"/>
                </a:solidFill>
              </a:rPr>
            </a:br>
            <a:r>
              <a:rPr lang="en-US" sz="1600">
                <a:solidFill>
                  <a:prstClr val="black"/>
                </a:solidFill>
              </a:rPr>
              <a:t>Suppose </a:t>
            </a:r>
            <a:r>
              <a:rPr lang="en-US" sz="1600">
                <a:solidFill>
                  <a:prstClr val="black"/>
                </a:solidFill>
                <a:latin typeface="Arial Unicode MS" pitchFamily="34" charset="-128"/>
              </a:rPr>
              <a:t>bp</a:t>
            </a:r>
            <a:r>
              <a:rPr lang="en-US" sz="1600">
                <a:solidFill>
                  <a:prstClr val="black"/>
                </a:solidFill>
              </a:rPr>
              <a:t> contains 1000h, </a:t>
            </a:r>
            <a:r>
              <a:rPr lang="en-US" sz="1600">
                <a:solidFill>
                  <a:prstClr val="black"/>
                </a:solidFill>
                <a:latin typeface="Arial Unicode MS" pitchFamily="34" charset="-128"/>
              </a:rPr>
              <a:t>bx</a:t>
            </a:r>
            <a:r>
              <a:rPr lang="en-US" sz="1600">
                <a:solidFill>
                  <a:prstClr val="black"/>
                </a:solidFill>
              </a:rPr>
              <a:t> contains 2000h, </a:t>
            </a:r>
            <a:r>
              <a:rPr lang="en-US" sz="1600">
                <a:solidFill>
                  <a:prstClr val="black"/>
                </a:solidFill>
                <a:latin typeface="Arial Unicode MS" pitchFamily="34" charset="-128"/>
              </a:rPr>
              <a:t>si</a:t>
            </a:r>
            <a:r>
              <a:rPr lang="en-US" sz="1600">
                <a:solidFill>
                  <a:prstClr val="black"/>
                </a:solidFill>
              </a:rPr>
              <a:t> contains 120h, and </a:t>
            </a:r>
            <a:r>
              <a:rPr lang="en-US" sz="1600">
                <a:solidFill>
                  <a:prstClr val="black"/>
                </a:solidFill>
                <a:latin typeface="Arial Unicode MS" pitchFamily="34" charset="-128"/>
              </a:rPr>
              <a:t>di</a:t>
            </a:r>
            <a:r>
              <a:rPr lang="en-US" sz="1600">
                <a:solidFill>
                  <a:prstClr val="black"/>
                </a:solidFill>
              </a:rPr>
              <a:t> contains 5. Then </a:t>
            </a:r>
            <a:r>
              <a:rPr lang="en-US" sz="1600">
                <a:solidFill>
                  <a:srgbClr val="FF0000"/>
                </a:solidFill>
                <a:latin typeface="Courier New" pitchFamily="49" charset="0"/>
                <a:cs typeface="Courier New" pitchFamily="49" charset="0"/>
              </a:rPr>
              <a:t>mov al,10h[bx+si] </a:t>
            </a:r>
            <a:r>
              <a:rPr lang="en-US" sz="1600">
                <a:solidFill>
                  <a:prstClr val="black"/>
                </a:solidFill>
              </a:rPr>
              <a:t>loads </a:t>
            </a:r>
            <a:r>
              <a:rPr lang="en-US" sz="1600">
                <a:solidFill>
                  <a:prstClr val="black"/>
                </a:solidFill>
                <a:latin typeface="Arial Unicode MS" pitchFamily="34" charset="-128"/>
              </a:rPr>
              <a:t>al </a:t>
            </a:r>
            <a:r>
              <a:rPr lang="en-US" sz="1600">
                <a:solidFill>
                  <a:prstClr val="black"/>
                </a:solidFill>
              </a:rPr>
              <a:t>from address DS:2130;</a:t>
            </a:r>
            <a:r>
              <a:rPr lang="en-US" sz="1600">
                <a:solidFill>
                  <a:prstClr val="black"/>
                </a:solidFill>
                <a:latin typeface="Arial Unicode MS" pitchFamily="34" charset="-128"/>
              </a:rPr>
              <a:t> </a:t>
            </a:r>
            <a:r>
              <a:rPr lang="en-US" sz="1600">
                <a:solidFill>
                  <a:srgbClr val="FF0000"/>
                </a:solidFill>
                <a:latin typeface="Courier New" pitchFamily="49" charset="0"/>
                <a:cs typeface="Courier New" pitchFamily="49" charset="0"/>
              </a:rPr>
              <a:t>mov ch,125h[bp+di] </a:t>
            </a:r>
            <a:r>
              <a:rPr lang="en-US" sz="1600">
                <a:solidFill>
                  <a:prstClr val="black"/>
                </a:solidFill>
              </a:rPr>
              <a:t>loads </a:t>
            </a:r>
            <a:r>
              <a:rPr lang="en-US" sz="1600">
                <a:solidFill>
                  <a:prstClr val="black"/>
                </a:solidFill>
                <a:latin typeface="Arial Unicode MS" pitchFamily="34" charset="-128"/>
              </a:rPr>
              <a:t>ch</a:t>
            </a:r>
            <a:r>
              <a:rPr lang="en-US" sz="1600">
                <a:solidFill>
                  <a:prstClr val="black"/>
                </a:solidFill>
              </a:rPr>
              <a:t> from location SS:112A; and</a:t>
            </a:r>
            <a:r>
              <a:rPr lang="en-US" sz="1600">
                <a:solidFill>
                  <a:prstClr val="black"/>
                </a:solidFill>
                <a:latin typeface="Arial Unicode MS" pitchFamily="34" charset="-128"/>
              </a:rPr>
              <a:t> </a:t>
            </a:r>
            <a:r>
              <a:rPr lang="en-US" sz="1600">
                <a:solidFill>
                  <a:srgbClr val="FF0000"/>
                </a:solidFill>
                <a:latin typeface="Courier New" pitchFamily="49" charset="0"/>
                <a:cs typeface="Courier New" pitchFamily="49" charset="0"/>
              </a:rPr>
              <a:t>mov bx,cs:2[bx][di] </a:t>
            </a:r>
            <a:r>
              <a:rPr lang="en-US" sz="1600">
                <a:solidFill>
                  <a:prstClr val="black"/>
                </a:solidFill>
              </a:rPr>
              <a:t>loads </a:t>
            </a:r>
            <a:r>
              <a:rPr lang="en-US" sz="1600">
                <a:solidFill>
                  <a:prstClr val="black"/>
                </a:solidFill>
                <a:latin typeface="Arial Unicode MS" pitchFamily="34" charset="-128"/>
              </a:rPr>
              <a:t>bx</a:t>
            </a:r>
            <a:r>
              <a:rPr lang="en-US" sz="1600">
                <a:solidFill>
                  <a:prstClr val="black"/>
                </a:solidFill>
              </a:rPr>
              <a:t> from location CS:2007.</a:t>
            </a:r>
            <a:br>
              <a:rPr lang="en-US" sz="1600">
                <a:solidFill>
                  <a:prstClr val="black"/>
                </a:solidFill>
              </a:rPr>
            </a:br>
            <a:endParaRPr lang="en-US" sz="1600">
              <a:solidFill>
                <a:prstClr val="black"/>
              </a:solidFill>
            </a:endParaRPr>
          </a:p>
        </p:txBody>
      </p:sp>
    </p:spTree>
    <p:extLst>
      <p:ext uri="{BB962C8B-B14F-4D97-AF65-F5344CB8AC3E}">
        <p14:creationId xmlns:p14="http://schemas.microsoft.com/office/powerpoint/2010/main" val="33633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gtEl>
                                        <p:attrNameLst>
                                          <p:attrName>style.visibility</p:attrName>
                                        </p:attrNameLst>
                                      </p:cBhvr>
                                      <p:to>
                                        <p:strVal val="visible"/>
                                      </p:to>
                                    </p:set>
                                    <p:animEffect transition="in" filter="blinds(horizontal)">
                                      <p:cBhvr>
                                        <p:cTn id="17" dur="500"/>
                                        <p:tgtEl>
                                          <p:spTgt spid="686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8611"/>
                                        </p:tgtEl>
                                        <p:attrNameLst>
                                          <p:attrName>style.visibility</p:attrName>
                                        </p:attrNameLst>
                                      </p:cBhvr>
                                      <p:to>
                                        <p:strVal val="visible"/>
                                      </p:to>
                                    </p:set>
                                    <p:animEffect transition="in" filter="blinds(horizontal)">
                                      <p:cBhvr>
                                        <p:cTn id="20" dur="500"/>
                                        <p:tgtEl>
                                          <p:spTgt spid="686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8614"/>
                                        </p:tgtEl>
                                        <p:attrNameLst>
                                          <p:attrName>style.visibility</p:attrName>
                                        </p:attrNameLst>
                                      </p:cBhvr>
                                      <p:to>
                                        <p:strVal val="visible"/>
                                      </p:to>
                                    </p:set>
                                    <p:animEffect transition="in" filter="blinds(horizontal)">
                                      <p:cBhvr>
                                        <p:cTn id="25" dur="500"/>
                                        <p:tgtEl>
                                          <p:spTgt spid="686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8615"/>
                                        </p:tgtEl>
                                        <p:attrNameLst>
                                          <p:attrName>style.visibility</p:attrName>
                                        </p:attrNameLst>
                                      </p:cBhvr>
                                      <p:to>
                                        <p:strVal val="visible"/>
                                      </p:to>
                                    </p:set>
                                    <p:animEffect transition="in" filter="blinds(horizontal)">
                                      <p:cBhvr>
                                        <p:cTn id="30"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8611" grpId="0"/>
      <p:bldP spid="686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4.bp.blogspot.com/_xO-dVZY1Xk8/SYo3v-uU4JI/AAAAAAAAB6c/i1fgiWs5_VI/s400/confused.jpg">
            <a:hlinkClick r:id="rId2"/>
          </p:cNvPr>
          <p:cNvPicPr>
            <a:picLocks noChangeAspect="1" noChangeArrowheads="1"/>
          </p:cNvPicPr>
          <p:nvPr/>
        </p:nvPicPr>
        <p:blipFill>
          <a:blip r:embed="rId3"/>
          <a:srcRect/>
          <a:stretch>
            <a:fillRect/>
          </a:stretch>
        </p:blipFill>
        <p:spPr bwMode="auto">
          <a:xfrm>
            <a:off x="4191000" y="838200"/>
            <a:ext cx="3733800" cy="4572000"/>
          </a:xfrm>
          <a:prstGeom prst="rect">
            <a:avLst/>
          </a:prstGeom>
          <a:noFill/>
          <a:ln w="9525">
            <a:noFill/>
            <a:miter lim="800000"/>
            <a:headEnd/>
            <a:tailEnd/>
          </a:ln>
        </p:spPr>
      </p:pic>
      <p:sp>
        <p:nvSpPr>
          <p:cNvPr id="3" name="Rectangle 4"/>
          <p:cNvSpPr txBox="1">
            <a:spLocks noChangeArrowheads="1"/>
          </p:cNvSpPr>
          <p:nvPr/>
        </p:nvSpPr>
        <p:spPr>
          <a:xfrm>
            <a:off x="2514600" y="5715001"/>
            <a:ext cx="7772400" cy="784225"/>
          </a:xfrm>
          <a:prstGeom prst="rect">
            <a:avLst/>
          </a:prstGeom>
        </p:spPr>
        <p:txBody>
          <a:bodyPr/>
          <a:lstStyle/>
          <a:p>
            <a:pPr algn="ctr">
              <a:defRPr/>
            </a:pPr>
            <a:r>
              <a:rPr lang="en-US" sz="4400" kern="0" dirty="0">
                <a:solidFill>
                  <a:srgbClr val="CC3300"/>
                </a:solidFill>
                <a:ea typeface="+mj-ea"/>
                <a:cs typeface="+mj-cs"/>
              </a:rPr>
              <a:t>Don’t worry </a:t>
            </a:r>
            <a:r>
              <a:rPr lang="en-US" sz="4400" kern="0" dirty="0">
                <a:solidFill>
                  <a:srgbClr val="CC3300"/>
                </a:solidFill>
                <a:ea typeface="+mj-ea"/>
                <a:cs typeface="+mj-cs"/>
                <a:sym typeface="Wingdings" pitchFamily="2" charset="2"/>
              </a:rPr>
              <a:t></a:t>
            </a:r>
            <a:endParaRPr lang="en-US" sz="4400" kern="0" dirty="0">
              <a:solidFill>
                <a:srgbClr val="CC3300"/>
              </a:solidFill>
              <a:ea typeface="+mj-ea"/>
              <a:cs typeface="+mj-cs"/>
            </a:endParaRPr>
          </a:p>
        </p:txBody>
      </p:sp>
    </p:spTree>
    <p:extLst>
      <p:ext uri="{BB962C8B-B14F-4D97-AF65-F5344CB8AC3E}">
        <p14:creationId xmlns:p14="http://schemas.microsoft.com/office/powerpoint/2010/main" val="950901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www.ic.unicamp.br/~celio/mc404s2-03/addr_modes/ch04a17.gif"/>
          <p:cNvPicPr>
            <a:picLocks noChangeAspect="1" noChangeArrowheads="1"/>
          </p:cNvPicPr>
          <p:nvPr/>
        </p:nvPicPr>
        <p:blipFill>
          <a:blip r:embed="rId2"/>
          <a:srcRect/>
          <a:stretch>
            <a:fillRect/>
          </a:stretch>
        </p:blipFill>
        <p:spPr bwMode="auto">
          <a:xfrm>
            <a:off x="4419601" y="381000"/>
            <a:ext cx="2905125" cy="1504950"/>
          </a:xfrm>
          <a:prstGeom prst="rect">
            <a:avLst/>
          </a:prstGeom>
          <a:noFill/>
          <a:ln w="9525">
            <a:noFill/>
            <a:miter lim="800000"/>
            <a:headEnd/>
            <a:tailEnd/>
          </a:ln>
        </p:spPr>
      </p:pic>
      <p:sp>
        <p:nvSpPr>
          <p:cNvPr id="4" name="Rectangle 3"/>
          <p:cNvSpPr>
            <a:spLocks noChangeArrowheads="1"/>
          </p:cNvSpPr>
          <p:nvPr/>
        </p:nvSpPr>
        <p:spPr bwMode="auto">
          <a:xfrm>
            <a:off x="1981200" y="2057401"/>
            <a:ext cx="8686800" cy="646331"/>
          </a:xfrm>
          <a:prstGeom prst="rect">
            <a:avLst/>
          </a:prstGeom>
          <a:noFill/>
          <a:ln w="9525">
            <a:noFill/>
            <a:miter lim="800000"/>
            <a:headEnd/>
            <a:tailEnd/>
          </a:ln>
        </p:spPr>
        <p:txBody>
          <a:bodyPr>
            <a:spAutoFit/>
          </a:bodyPr>
          <a:lstStyle/>
          <a:p>
            <a:r>
              <a:rPr lang="en-US">
                <a:solidFill>
                  <a:prstClr val="black"/>
                </a:solidFill>
              </a:rPr>
              <a:t>If you choose zero or one items from each of the columns and wind up with at least one item, you've got a valid 8086 memory addressing mode. Some examples: </a:t>
            </a:r>
          </a:p>
        </p:txBody>
      </p:sp>
      <p:sp>
        <p:nvSpPr>
          <p:cNvPr id="70660" name="Rectangle 4"/>
          <p:cNvSpPr>
            <a:spLocks noChangeArrowheads="1"/>
          </p:cNvSpPr>
          <p:nvPr/>
        </p:nvSpPr>
        <p:spPr bwMode="auto">
          <a:xfrm>
            <a:off x="2057400" y="3172650"/>
            <a:ext cx="8382000" cy="2062103"/>
          </a:xfrm>
          <a:prstGeom prst="rect">
            <a:avLst/>
          </a:prstGeom>
          <a:noFill/>
          <a:ln w="9525">
            <a:noFill/>
            <a:miter lim="800000"/>
            <a:headEnd/>
            <a:tailEnd/>
          </a:ln>
        </p:spPr>
        <p:txBody>
          <a:bodyPr anchor="ctr">
            <a:spAutoFit/>
          </a:bodyPr>
          <a:lstStyle/>
          <a:p>
            <a:pPr eaLnBrk="0" hangingPunct="0"/>
            <a:endParaRPr lang="en-US" sz="1600">
              <a:solidFill>
                <a:prstClr val="black"/>
              </a:solidFill>
            </a:endParaRPr>
          </a:p>
          <a:p>
            <a:pPr eaLnBrk="0" hangingPunct="0">
              <a:buFontTx/>
              <a:buChar char="•"/>
            </a:pPr>
            <a:r>
              <a:rPr lang="en-US" sz="1600">
                <a:solidFill>
                  <a:prstClr val="black"/>
                </a:solidFill>
              </a:rPr>
              <a:t>Choose disp from column one, nothing from column two, [di] from column 3, you get disp[di]. </a:t>
            </a:r>
            <a:br>
              <a:rPr lang="en-US" sz="1600">
                <a:solidFill>
                  <a:prstClr val="black"/>
                </a:solidFill>
              </a:rPr>
            </a:br>
            <a:endParaRPr lang="en-US" sz="1600">
              <a:solidFill>
                <a:prstClr val="black"/>
              </a:solidFill>
            </a:endParaRPr>
          </a:p>
          <a:p>
            <a:pPr eaLnBrk="0" hangingPunct="0">
              <a:buFontTx/>
              <a:buChar char="•"/>
            </a:pPr>
            <a:r>
              <a:rPr lang="en-US" sz="1600">
                <a:solidFill>
                  <a:prstClr val="black"/>
                </a:solidFill>
              </a:rPr>
              <a:t>Choose disp, [bx], and [di]. You get disp[bx][di]. </a:t>
            </a:r>
            <a:br>
              <a:rPr lang="en-US" sz="1600">
                <a:solidFill>
                  <a:prstClr val="black"/>
                </a:solidFill>
              </a:rPr>
            </a:br>
            <a:endParaRPr lang="en-US" sz="1600">
              <a:solidFill>
                <a:prstClr val="black"/>
              </a:solidFill>
            </a:endParaRPr>
          </a:p>
          <a:p>
            <a:pPr eaLnBrk="0" hangingPunct="0">
              <a:buFontTx/>
              <a:buChar char="•"/>
            </a:pPr>
            <a:r>
              <a:rPr lang="en-US" sz="1600">
                <a:solidFill>
                  <a:prstClr val="black"/>
                </a:solidFill>
              </a:rPr>
              <a:t>Skip column one &amp; two, choose [si]. You get [si] </a:t>
            </a:r>
            <a:br>
              <a:rPr lang="en-US" sz="1600">
                <a:solidFill>
                  <a:prstClr val="black"/>
                </a:solidFill>
              </a:rPr>
            </a:br>
            <a:endParaRPr lang="en-US" sz="1600">
              <a:solidFill>
                <a:prstClr val="black"/>
              </a:solidFill>
            </a:endParaRPr>
          </a:p>
          <a:p>
            <a:pPr eaLnBrk="0" hangingPunct="0">
              <a:buFontTx/>
              <a:buChar char="•"/>
            </a:pPr>
            <a:r>
              <a:rPr lang="en-US" sz="1600">
                <a:solidFill>
                  <a:prstClr val="black"/>
                </a:solidFill>
              </a:rPr>
              <a:t>Skip column one, choose [bx], then choose [di]. You get [bx][di] </a:t>
            </a:r>
          </a:p>
        </p:txBody>
      </p:sp>
      <p:sp>
        <p:nvSpPr>
          <p:cNvPr id="70662" name="Rectangle 6"/>
          <p:cNvSpPr>
            <a:spLocks noChangeArrowheads="1"/>
          </p:cNvSpPr>
          <p:nvPr/>
        </p:nvSpPr>
        <p:spPr bwMode="auto">
          <a:xfrm>
            <a:off x="4648200" y="5791201"/>
            <a:ext cx="3124200" cy="461963"/>
          </a:xfrm>
          <a:prstGeom prst="rect">
            <a:avLst/>
          </a:prstGeom>
          <a:noFill/>
          <a:ln w="9525">
            <a:noFill/>
            <a:miter lim="800000"/>
            <a:headEnd/>
            <a:tailEnd/>
          </a:ln>
        </p:spPr>
        <p:txBody>
          <a:bodyPr anchor="ctr">
            <a:spAutoFit/>
          </a:bodyPr>
          <a:lstStyle/>
          <a:p>
            <a:pPr eaLnBrk="0" hangingPunct="0"/>
            <a:r>
              <a:rPr lang="en-US" sz="2400" b="1">
                <a:solidFill>
                  <a:srgbClr val="FF0000"/>
                </a:solidFill>
                <a:latin typeface="Courier New" pitchFamily="49" charset="0"/>
                <a:cs typeface="Courier New" pitchFamily="49" charset="0"/>
              </a:rPr>
              <a:t>disp[dx][si]</a:t>
            </a:r>
            <a:r>
              <a:rPr lang="en-US" sz="2000" b="1">
                <a:solidFill>
                  <a:srgbClr val="FF0000"/>
                </a:solidFill>
                <a:latin typeface="Courier New" pitchFamily="49" charset="0"/>
                <a:cs typeface="Courier New" pitchFamily="49" charset="0"/>
              </a:rPr>
              <a:t> </a:t>
            </a:r>
            <a:endParaRPr lang="en-US" sz="4800" b="1">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45196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linds(horizontal)">
                                      <p:cBhvr>
                                        <p:cTn id="7" dur="500"/>
                                        <p:tgtEl>
                                          <p:spTgt spid="706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60"/>
                                        </p:tgtEl>
                                        <p:attrNameLst>
                                          <p:attrName>style.visibility</p:attrName>
                                        </p:attrNameLst>
                                      </p:cBhvr>
                                      <p:to>
                                        <p:strVal val="visible"/>
                                      </p:to>
                                    </p:set>
                                    <p:animEffect transition="in" filter="blinds(horizontal)">
                                      <p:cBhvr>
                                        <p:cTn id="17" dur="500"/>
                                        <p:tgtEl>
                                          <p:spTgt spid="706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2"/>
                                        </p:tgtEl>
                                        <p:attrNameLst>
                                          <p:attrName>style.visibility</p:attrName>
                                        </p:attrNameLst>
                                      </p:cBhvr>
                                      <p:to>
                                        <p:strVal val="visible"/>
                                      </p:to>
                                    </p:set>
                                    <p:animEffect transition="in" filter="blinds(horizontal)">
                                      <p:cBhvr>
                                        <p:cTn id="22"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0660" grpId="0"/>
      <p:bldP spid="706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www.electronics.dit.ie/staff/tscarff/8086_registers/flags.gif"/>
          <p:cNvPicPr>
            <a:picLocks noChangeAspect="1" noChangeArrowheads="1"/>
          </p:cNvPicPr>
          <p:nvPr/>
        </p:nvPicPr>
        <p:blipFill>
          <a:blip r:embed="rId2"/>
          <a:srcRect/>
          <a:stretch>
            <a:fillRect/>
          </a:stretch>
        </p:blipFill>
        <p:spPr bwMode="auto">
          <a:xfrm>
            <a:off x="2895600" y="990600"/>
            <a:ext cx="6815138" cy="5181600"/>
          </a:xfrm>
          <a:prstGeom prst="rect">
            <a:avLst/>
          </a:prstGeom>
          <a:noFill/>
          <a:ln w="9525">
            <a:noFill/>
            <a:miter lim="800000"/>
            <a:headEnd/>
            <a:tailEnd/>
          </a:ln>
        </p:spPr>
      </p:pic>
      <p:sp>
        <p:nvSpPr>
          <p:cNvPr id="3" name="Rectangle 2"/>
          <p:cNvSpPr>
            <a:spLocks noChangeArrowheads="1"/>
          </p:cNvSpPr>
          <p:nvPr/>
        </p:nvSpPr>
        <p:spPr bwMode="auto">
          <a:xfrm>
            <a:off x="1828800" y="228600"/>
            <a:ext cx="5715000" cy="553998"/>
          </a:xfrm>
          <a:prstGeom prst="rect">
            <a:avLst/>
          </a:prstGeom>
          <a:noFill/>
          <a:ln w="9525">
            <a:noFill/>
            <a:miter lim="800000"/>
            <a:headEnd/>
            <a:tailEnd/>
          </a:ln>
        </p:spPr>
        <p:txBody>
          <a:bodyPr>
            <a:spAutoFit/>
          </a:bodyPr>
          <a:lstStyle/>
          <a:p>
            <a:pPr>
              <a:lnSpc>
                <a:spcPct val="150000"/>
              </a:lnSpc>
            </a:pPr>
            <a:r>
              <a:rPr lang="en-US" sz="2000" b="1">
                <a:solidFill>
                  <a:srgbClr val="FF0000"/>
                </a:solidFill>
              </a:rPr>
              <a:t>Flag Register</a:t>
            </a:r>
          </a:p>
        </p:txBody>
      </p:sp>
    </p:spTree>
    <p:extLst>
      <p:ext uri="{BB962C8B-B14F-4D97-AF65-F5344CB8AC3E}">
        <p14:creationId xmlns:p14="http://schemas.microsoft.com/office/powerpoint/2010/main" val="3052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1676400" y="685801"/>
            <a:ext cx="8763000" cy="5078313"/>
          </a:xfrm>
          <a:prstGeom prst="rect">
            <a:avLst/>
          </a:prstGeom>
          <a:noFill/>
          <a:ln w="9525">
            <a:noFill/>
            <a:miter lim="800000"/>
            <a:headEnd/>
            <a:tailEnd/>
          </a:ln>
        </p:spPr>
        <p:txBody>
          <a:bodyPr>
            <a:spAutoFit/>
          </a:bodyPr>
          <a:lstStyle/>
          <a:p>
            <a:r>
              <a:rPr lang="en-US" b="1">
                <a:solidFill>
                  <a:prstClr val="black"/>
                </a:solidFill>
              </a:rPr>
              <a:t>Carry Flag (CF)</a:t>
            </a:r>
            <a:r>
              <a:rPr lang="en-US">
                <a:solidFill>
                  <a:prstClr val="black"/>
                </a:solidFill>
              </a:rPr>
              <a:t> - this flag is set to </a:t>
            </a:r>
            <a:r>
              <a:rPr lang="en-US" b="1">
                <a:solidFill>
                  <a:prstClr val="black"/>
                </a:solidFill>
              </a:rPr>
              <a:t>1</a:t>
            </a:r>
            <a:r>
              <a:rPr lang="en-US">
                <a:solidFill>
                  <a:prstClr val="black"/>
                </a:solidFill>
              </a:rPr>
              <a:t> when there is an </a:t>
            </a:r>
            <a:r>
              <a:rPr lang="en-US" b="1">
                <a:solidFill>
                  <a:prstClr val="black"/>
                </a:solidFill>
              </a:rPr>
              <a:t>unsigned overflow</a:t>
            </a:r>
            <a:r>
              <a:rPr lang="en-US">
                <a:solidFill>
                  <a:prstClr val="black"/>
                </a:solidFill>
              </a:rPr>
              <a:t>. For example when you add bytes </a:t>
            </a:r>
            <a:r>
              <a:rPr lang="en-US" b="1">
                <a:solidFill>
                  <a:prstClr val="black"/>
                </a:solidFill>
              </a:rPr>
              <a:t>255 + 1</a:t>
            </a:r>
            <a:r>
              <a:rPr lang="en-US">
                <a:solidFill>
                  <a:prstClr val="black"/>
                </a:solidFill>
              </a:rPr>
              <a:t> (result is not in range 0...255). When there is no overflow this flag is set to </a:t>
            </a:r>
            <a:r>
              <a:rPr lang="en-US" b="1">
                <a:solidFill>
                  <a:prstClr val="black"/>
                </a:solidFill>
              </a:rPr>
              <a:t>0</a:t>
            </a:r>
            <a:r>
              <a:rPr lang="en-US">
                <a:solidFill>
                  <a:prstClr val="black"/>
                </a:solidFill>
              </a:rPr>
              <a:t>.</a:t>
            </a:r>
            <a:br>
              <a:rPr lang="en-US">
                <a:solidFill>
                  <a:prstClr val="black"/>
                </a:solidFill>
              </a:rPr>
            </a:br>
            <a:endParaRPr lang="en-US">
              <a:solidFill>
                <a:prstClr val="black"/>
              </a:solidFill>
            </a:endParaRPr>
          </a:p>
          <a:p>
            <a:r>
              <a:rPr lang="en-US" b="1">
                <a:solidFill>
                  <a:prstClr val="black"/>
                </a:solidFill>
              </a:rPr>
              <a:t>Parity Flag (PF)</a:t>
            </a:r>
            <a:r>
              <a:rPr lang="en-US">
                <a:solidFill>
                  <a:prstClr val="black"/>
                </a:solidFill>
              </a:rPr>
              <a:t> - this flag is set to </a:t>
            </a:r>
            <a:r>
              <a:rPr lang="en-US" b="1">
                <a:solidFill>
                  <a:prstClr val="black"/>
                </a:solidFill>
              </a:rPr>
              <a:t>1</a:t>
            </a:r>
            <a:r>
              <a:rPr lang="en-US">
                <a:solidFill>
                  <a:prstClr val="black"/>
                </a:solidFill>
              </a:rPr>
              <a:t> when there is even number of one bits in result, and to </a:t>
            </a:r>
            <a:r>
              <a:rPr lang="en-US" b="1">
                <a:solidFill>
                  <a:prstClr val="black"/>
                </a:solidFill>
              </a:rPr>
              <a:t>0</a:t>
            </a:r>
            <a:r>
              <a:rPr lang="en-US">
                <a:solidFill>
                  <a:prstClr val="black"/>
                </a:solidFill>
              </a:rPr>
              <a:t> when there is odd number of one bits.  </a:t>
            </a:r>
            <a:br>
              <a:rPr lang="en-US">
                <a:solidFill>
                  <a:prstClr val="black"/>
                </a:solidFill>
              </a:rPr>
            </a:br>
            <a:endParaRPr lang="en-US">
              <a:solidFill>
                <a:prstClr val="black"/>
              </a:solidFill>
            </a:endParaRPr>
          </a:p>
          <a:p>
            <a:r>
              <a:rPr lang="en-US" b="1">
                <a:solidFill>
                  <a:prstClr val="black"/>
                </a:solidFill>
              </a:rPr>
              <a:t>Auxiliary Flag (AF)</a:t>
            </a:r>
            <a:r>
              <a:rPr lang="en-US">
                <a:solidFill>
                  <a:prstClr val="black"/>
                </a:solidFill>
              </a:rPr>
              <a:t> - set to </a:t>
            </a:r>
            <a:r>
              <a:rPr lang="en-US" b="1">
                <a:solidFill>
                  <a:prstClr val="black"/>
                </a:solidFill>
              </a:rPr>
              <a:t>1</a:t>
            </a:r>
            <a:r>
              <a:rPr lang="en-US">
                <a:solidFill>
                  <a:prstClr val="black"/>
                </a:solidFill>
              </a:rPr>
              <a:t> when there is an </a:t>
            </a:r>
            <a:r>
              <a:rPr lang="en-US" b="1">
                <a:solidFill>
                  <a:prstClr val="black"/>
                </a:solidFill>
              </a:rPr>
              <a:t>unsigned overflow</a:t>
            </a:r>
            <a:r>
              <a:rPr lang="en-US">
                <a:solidFill>
                  <a:prstClr val="black"/>
                </a:solidFill>
              </a:rPr>
              <a:t> for low nibble (4 bits). </a:t>
            </a:r>
            <a:br>
              <a:rPr lang="en-US">
                <a:solidFill>
                  <a:prstClr val="black"/>
                </a:solidFill>
              </a:rPr>
            </a:br>
            <a:endParaRPr lang="en-US">
              <a:solidFill>
                <a:prstClr val="black"/>
              </a:solidFill>
            </a:endParaRPr>
          </a:p>
          <a:p>
            <a:r>
              <a:rPr lang="en-US" b="1">
                <a:solidFill>
                  <a:prstClr val="black"/>
                </a:solidFill>
              </a:rPr>
              <a:t>Zero Flag (ZF)</a:t>
            </a:r>
            <a:r>
              <a:rPr lang="en-US">
                <a:solidFill>
                  <a:prstClr val="black"/>
                </a:solidFill>
              </a:rPr>
              <a:t> - set to </a:t>
            </a:r>
            <a:r>
              <a:rPr lang="en-US" b="1">
                <a:solidFill>
                  <a:prstClr val="black"/>
                </a:solidFill>
              </a:rPr>
              <a:t>1</a:t>
            </a:r>
            <a:r>
              <a:rPr lang="en-US">
                <a:solidFill>
                  <a:prstClr val="black"/>
                </a:solidFill>
              </a:rPr>
              <a:t> when result is </a:t>
            </a:r>
            <a:r>
              <a:rPr lang="en-US" b="1">
                <a:solidFill>
                  <a:prstClr val="black"/>
                </a:solidFill>
              </a:rPr>
              <a:t>zero</a:t>
            </a:r>
            <a:r>
              <a:rPr lang="en-US">
                <a:solidFill>
                  <a:prstClr val="black"/>
                </a:solidFill>
              </a:rPr>
              <a:t>. For non-zero result this flag is set to </a:t>
            </a:r>
            <a:r>
              <a:rPr lang="en-US" b="1">
                <a:solidFill>
                  <a:prstClr val="black"/>
                </a:solidFill>
              </a:rPr>
              <a:t>0</a:t>
            </a:r>
            <a:r>
              <a:rPr lang="en-US">
                <a:solidFill>
                  <a:prstClr val="black"/>
                </a:solidFill>
              </a:rPr>
              <a:t>.</a:t>
            </a:r>
            <a:br>
              <a:rPr lang="en-US">
                <a:solidFill>
                  <a:prstClr val="black"/>
                </a:solidFill>
              </a:rPr>
            </a:br>
            <a:endParaRPr lang="en-US">
              <a:solidFill>
                <a:prstClr val="black"/>
              </a:solidFill>
            </a:endParaRPr>
          </a:p>
          <a:p>
            <a:r>
              <a:rPr lang="en-US" b="1">
                <a:solidFill>
                  <a:prstClr val="black"/>
                </a:solidFill>
              </a:rPr>
              <a:t>Sign Flag (SF)</a:t>
            </a:r>
            <a:r>
              <a:rPr lang="en-US">
                <a:solidFill>
                  <a:prstClr val="black"/>
                </a:solidFill>
              </a:rPr>
              <a:t> - set to </a:t>
            </a:r>
            <a:r>
              <a:rPr lang="en-US" b="1">
                <a:solidFill>
                  <a:prstClr val="black"/>
                </a:solidFill>
              </a:rPr>
              <a:t>1</a:t>
            </a:r>
            <a:r>
              <a:rPr lang="en-US">
                <a:solidFill>
                  <a:prstClr val="black"/>
                </a:solidFill>
              </a:rPr>
              <a:t> when result is </a:t>
            </a:r>
            <a:r>
              <a:rPr lang="en-US" b="1">
                <a:solidFill>
                  <a:prstClr val="black"/>
                </a:solidFill>
              </a:rPr>
              <a:t>negative</a:t>
            </a:r>
            <a:r>
              <a:rPr lang="en-US">
                <a:solidFill>
                  <a:prstClr val="black"/>
                </a:solidFill>
              </a:rPr>
              <a:t>. When result is </a:t>
            </a:r>
            <a:r>
              <a:rPr lang="en-US" b="1">
                <a:solidFill>
                  <a:prstClr val="black"/>
                </a:solidFill>
              </a:rPr>
              <a:t>positive</a:t>
            </a:r>
            <a:r>
              <a:rPr lang="en-US">
                <a:solidFill>
                  <a:prstClr val="black"/>
                </a:solidFill>
              </a:rPr>
              <a:t> it is set to </a:t>
            </a:r>
            <a:r>
              <a:rPr lang="en-US" b="1">
                <a:solidFill>
                  <a:prstClr val="black"/>
                </a:solidFill>
              </a:rPr>
              <a:t>0</a:t>
            </a:r>
            <a:r>
              <a:rPr lang="en-US">
                <a:solidFill>
                  <a:prstClr val="black"/>
                </a:solidFill>
              </a:rPr>
              <a:t>. (This flag takes the value of the most significant bit.) </a:t>
            </a:r>
            <a:br>
              <a:rPr lang="en-US">
                <a:solidFill>
                  <a:prstClr val="black"/>
                </a:solidFill>
              </a:rPr>
            </a:br>
            <a:endParaRPr lang="en-US">
              <a:solidFill>
                <a:prstClr val="black"/>
              </a:solidFill>
            </a:endParaRPr>
          </a:p>
          <a:p>
            <a:r>
              <a:rPr lang="en-US" b="1">
                <a:solidFill>
                  <a:prstClr val="black"/>
                </a:solidFill>
              </a:rPr>
              <a:t>Trap Flag (TF)</a:t>
            </a:r>
            <a:r>
              <a:rPr lang="en-US">
                <a:solidFill>
                  <a:prstClr val="black"/>
                </a:solidFill>
              </a:rPr>
              <a:t> - Used for on-chip debugging.</a:t>
            </a:r>
            <a:br>
              <a:rPr lang="en-US">
                <a:solidFill>
                  <a:prstClr val="black"/>
                </a:solidFill>
              </a:rPr>
            </a:br>
            <a:endParaRPr lang="en-US">
              <a:solidFill>
                <a:prstClr val="black"/>
              </a:solidFill>
            </a:endParaRPr>
          </a:p>
          <a:p>
            <a:r>
              <a:rPr lang="en-US">
                <a:solidFill>
                  <a:prstClr val="black"/>
                </a:solidFill>
              </a:rPr>
              <a:t/>
            </a:r>
            <a:br>
              <a:rPr lang="en-US">
                <a:solidFill>
                  <a:prstClr val="black"/>
                </a:solidFill>
              </a:rPr>
            </a:br>
            <a:endParaRPr lang="en-US">
              <a:solidFill>
                <a:prstClr val="black"/>
              </a:solidFill>
            </a:endParaRPr>
          </a:p>
        </p:txBody>
      </p:sp>
    </p:spTree>
    <p:extLst>
      <p:ext uri="{BB962C8B-B14F-4D97-AF65-F5344CB8AC3E}">
        <p14:creationId xmlns:p14="http://schemas.microsoft.com/office/powerpoint/2010/main" val="1716638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1828800" y="685800"/>
            <a:ext cx="8305800" cy="2586038"/>
          </a:xfrm>
          <a:prstGeom prst="rect">
            <a:avLst/>
          </a:prstGeom>
          <a:noFill/>
          <a:ln w="9525">
            <a:noFill/>
            <a:miter lim="800000"/>
            <a:headEnd/>
            <a:tailEnd/>
          </a:ln>
        </p:spPr>
        <p:txBody>
          <a:bodyPr>
            <a:spAutoFit/>
          </a:bodyPr>
          <a:lstStyle/>
          <a:p>
            <a:r>
              <a:rPr lang="en-US" b="1">
                <a:solidFill>
                  <a:prstClr val="black"/>
                </a:solidFill>
              </a:rPr>
              <a:t>Interrupt enable Flag (IF)</a:t>
            </a:r>
            <a:r>
              <a:rPr lang="en-US">
                <a:solidFill>
                  <a:prstClr val="black"/>
                </a:solidFill>
              </a:rPr>
              <a:t> - when this flag is set to </a:t>
            </a:r>
            <a:r>
              <a:rPr lang="en-US" b="1">
                <a:solidFill>
                  <a:prstClr val="black"/>
                </a:solidFill>
              </a:rPr>
              <a:t>1</a:t>
            </a:r>
            <a:r>
              <a:rPr lang="en-US">
                <a:solidFill>
                  <a:prstClr val="black"/>
                </a:solidFill>
              </a:rPr>
              <a:t> CPU reacts to interrupts from external devices.</a:t>
            </a:r>
            <a:br>
              <a:rPr lang="en-US">
                <a:solidFill>
                  <a:prstClr val="black"/>
                </a:solidFill>
              </a:rPr>
            </a:br>
            <a:endParaRPr lang="en-US">
              <a:solidFill>
                <a:prstClr val="black"/>
              </a:solidFill>
            </a:endParaRPr>
          </a:p>
          <a:p>
            <a:r>
              <a:rPr lang="en-US" b="1">
                <a:solidFill>
                  <a:prstClr val="black"/>
                </a:solidFill>
              </a:rPr>
              <a:t>Direction Flag (DF)</a:t>
            </a:r>
            <a:r>
              <a:rPr lang="en-US">
                <a:solidFill>
                  <a:prstClr val="black"/>
                </a:solidFill>
              </a:rPr>
              <a:t> - this flag is used by some instructions to process data chains, when this flag is set to </a:t>
            </a:r>
            <a:r>
              <a:rPr lang="en-US" b="1">
                <a:solidFill>
                  <a:prstClr val="black"/>
                </a:solidFill>
              </a:rPr>
              <a:t>0</a:t>
            </a:r>
            <a:r>
              <a:rPr lang="en-US">
                <a:solidFill>
                  <a:prstClr val="black"/>
                </a:solidFill>
              </a:rPr>
              <a:t> - the processing is done forward, when this flag is set to </a:t>
            </a:r>
            <a:r>
              <a:rPr lang="en-US" b="1">
                <a:solidFill>
                  <a:prstClr val="black"/>
                </a:solidFill>
              </a:rPr>
              <a:t>1</a:t>
            </a:r>
            <a:r>
              <a:rPr lang="en-US">
                <a:solidFill>
                  <a:prstClr val="black"/>
                </a:solidFill>
              </a:rPr>
              <a:t> the processing is done backward.</a:t>
            </a:r>
            <a:br>
              <a:rPr lang="en-US">
                <a:solidFill>
                  <a:prstClr val="black"/>
                </a:solidFill>
              </a:rPr>
            </a:br>
            <a:endParaRPr lang="en-US">
              <a:solidFill>
                <a:prstClr val="black"/>
              </a:solidFill>
            </a:endParaRPr>
          </a:p>
          <a:p>
            <a:r>
              <a:rPr lang="en-US" b="1">
                <a:solidFill>
                  <a:prstClr val="black"/>
                </a:solidFill>
              </a:rPr>
              <a:t>Overflow Flag (OF)</a:t>
            </a:r>
            <a:r>
              <a:rPr lang="en-US">
                <a:solidFill>
                  <a:prstClr val="black"/>
                </a:solidFill>
              </a:rPr>
              <a:t> - set to </a:t>
            </a:r>
            <a:r>
              <a:rPr lang="en-US" b="1">
                <a:solidFill>
                  <a:prstClr val="black"/>
                </a:solidFill>
              </a:rPr>
              <a:t>1</a:t>
            </a:r>
            <a:r>
              <a:rPr lang="en-US">
                <a:solidFill>
                  <a:prstClr val="black"/>
                </a:solidFill>
              </a:rPr>
              <a:t> when there is a </a:t>
            </a:r>
            <a:r>
              <a:rPr lang="en-US" b="1">
                <a:solidFill>
                  <a:prstClr val="black"/>
                </a:solidFill>
              </a:rPr>
              <a:t>signed overflow</a:t>
            </a:r>
            <a:r>
              <a:rPr lang="en-US">
                <a:solidFill>
                  <a:prstClr val="black"/>
                </a:solidFill>
              </a:rPr>
              <a:t>. For example, when you add bytes </a:t>
            </a:r>
            <a:r>
              <a:rPr lang="en-US" b="1">
                <a:solidFill>
                  <a:prstClr val="black"/>
                </a:solidFill>
              </a:rPr>
              <a:t>100 + 50</a:t>
            </a:r>
            <a:r>
              <a:rPr lang="en-US">
                <a:solidFill>
                  <a:prstClr val="black"/>
                </a:solidFill>
              </a:rPr>
              <a:t> (result is not in range -128...127). </a:t>
            </a:r>
          </a:p>
        </p:txBody>
      </p:sp>
    </p:spTree>
    <p:extLst>
      <p:ext uri="{BB962C8B-B14F-4D97-AF65-F5344CB8AC3E}">
        <p14:creationId xmlns:p14="http://schemas.microsoft.com/office/powerpoint/2010/main" val="1636726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8086 microprocessor"/>
          <p:cNvPicPr>
            <a:picLocks noChangeAspect="1" noChangeArrowheads="1"/>
          </p:cNvPicPr>
          <p:nvPr/>
        </p:nvPicPr>
        <p:blipFill>
          <a:blip r:embed="rId2"/>
          <a:srcRect/>
          <a:stretch>
            <a:fillRect/>
          </a:stretch>
        </p:blipFill>
        <p:spPr bwMode="auto">
          <a:xfrm>
            <a:off x="3962400" y="609601"/>
            <a:ext cx="4495800" cy="5730875"/>
          </a:xfrm>
          <a:prstGeom prst="rect">
            <a:avLst/>
          </a:prstGeom>
          <a:noFill/>
          <a:ln w="9525">
            <a:noFill/>
            <a:miter lim="800000"/>
            <a:headEnd/>
            <a:tailEnd/>
          </a:ln>
        </p:spPr>
      </p:pic>
      <p:sp>
        <p:nvSpPr>
          <p:cNvPr id="3" name="Rectangle 2"/>
          <p:cNvSpPr>
            <a:spLocks noChangeArrowheads="1"/>
          </p:cNvSpPr>
          <p:nvPr/>
        </p:nvSpPr>
        <p:spPr bwMode="auto">
          <a:xfrm>
            <a:off x="1828801" y="457200"/>
            <a:ext cx="2339871" cy="400110"/>
          </a:xfrm>
          <a:prstGeom prst="rect">
            <a:avLst/>
          </a:prstGeom>
          <a:noFill/>
          <a:ln w="9525">
            <a:noFill/>
            <a:miter lim="800000"/>
            <a:headEnd/>
            <a:tailEnd/>
          </a:ln>
        </p:spPr>
        <p:txBody>
          <a:bodyPr wrap="none">
            <a:spAutoFit/>
          </a:bodyPr>
          <a:lstStyle/>
          <a:p>
            <a:r>
              <a:rPr lang="en-US" sz="2000" b="1">
                <a:solidFill>
                  <a:srgbClr val="CC3300"/>
                </a:solidFill>
              </a:rPr>
              <a:t>PIN diagram of 8086</a:t>
            </a:r>
          </a:p>
        </p:txBody>
      </p:sp>
    </p:spTree>
    <p:extLst>
      <p:ext uri="{BB962C8B-B14F-4D97-AF65-F5344CB8AC3E}">
        <p14:creationId xmlns:p14="http://schemas.microsoft.com/office/powerpoint/2010/main" val="397388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2"/>
                                        </p:tgtEl>
                                        <p:attrNameLst>
                                          <p:attrName>style.visibility</p:attrName>
                                        </p:attrNameLst>
                                      </p:cBhvr>
                                      <p:to>
                                        <p:strVal val="visible"/>
                                      </p:to>
                                    </p:set>
                                    <p:animEffect transition="in" filter="blinds(horizontal)">
                                      <p:cBhvr>
                                        <p:cTn id="12"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41115634"/>
              </p:ext>
            </p:extLst>
          </p:nvPr>
        </p:nvGraphicFramePr>
        <p:xfrm>
          <a:off x="2286001" y="673290"/>
          <a:ext cx="7499444" cy="5399971"/>
        </p:xfrm>
        <a:graphic>
          <a:graphicData uri="http://schemas.openxmlformats.org/drawingml/2006/table">
            <a:tbl>
              <a:tblPr/>
              <a:tblGrid>
                <a:gridCol w="2603093"/>
                <a:gridCol w="2200545"/>
                <a:gridCol w="2695806"/>
              </a:tblGrid>
              <a:tr h="284209">
                <a:tc>
                  <a:txBody>
                    <a:bodyPr/>
                    <a:lstStyle/>
                    <a:p>
                      <a:pPr marL="0" marR="0" algn="just">
                        <a:spcBef>
                          <a:spcPts val="0"/>
                        </a:spcBef>
                        <a:spcAft>
                          <a:spcPts val="0"/>
                        </a:spcAft>
                      </a:pP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r>
                        <a:rPr lang="en-US" sz="1200">
                          <a:latin typeface="Times New Roman"/>
                          <a:ea typeface="Times New Roman"/>
                          <a:cs typeface="Times New Roman"/>
                        </a:rPr>
                        <a:t>               64 K</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dirty="0">
                          <a:latin typeface="Times New Roman"/>
                          <a:ea typeface="Times New Roman"/>
                          <a:cs typeface="Times New Roman"/>
                        </a:rPr>
                        <a:t>ROM BIOS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F0000H - FFFFFH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384 K   ROM</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ROM BASIC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  Present in older computers</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Reserved ROM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Times New Roman"/>
                        </a:rPr>
                        <a:t>Video BIOS ROM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C0000H - C7FFFH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r>
                        <a:rPr lang="en-US" sz="1200">
                          <a:latin typeface="Times New Roman"/>
                          <a:ea typeface="Times New Roman"/>
                          <a:cs typeface="Times New Roman"/>
                        </a:rPr>
                        <a:t>       A0000H</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Video 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A0000H - BFFFFH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User 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640 K   RAM</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Resident portion of DOS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Varies between 12 K to 40 K</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BIOS and DOS data 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00400H - 005FFH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84209">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r>
                        <a:rPr lang="en-US" sz="1200">
                          <a:latin typeface="Times New Roman"/>
                          <a:ea typeface="Times New Roman"/>
                          <a:cs typeface="Times New Roman"/>
                        </a:rPr>
                        <a:t>              1 K</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Interrupt Vector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dirty="0">
                          <a:latin typeface="Times New Roman"/>
                          <a:ea typeface="Times New Roman"/>
                          <a:cs typeface="Times New Roman"/>
                        </a:rPr>
                        <a:t>00000H - 003FFH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Rectangle 2"/>
          <p:cNvSpPr>
            <a:spLocks noChangeArrowheads="1"/>
          </p:cNvSpPr>
          <p:nvPr/>
        </p:nvSpPr>
        <p:spPr bwMode="auto">
          <a:xfrm>
            <a:off x="1828800" y="228600"/>
            <a:ext cx="5715000" cy="553998"/>
          </a:xfrm>
          <a:prstGeom prst="rect">
            <a:avLst/>
          </a:prstGeom>
          <a:noFill/>
          <a:ln w="9525">
            <a:noFill/>
            <a:miter lim="800000"/>
            <a:headEnd/>
            <a:tailEnd/>
          </a:ln>
        </p:spPr>
        <p:txBody>
          <a:bodyPr>
            <a:spAutoFit/>
          </a:bodyPr>
          <a:lstStyle/>
          <a:p>
            <a:pPr>
              <a:lnSpc>
                <a:spcPct val="150000"/>
              </a:lnSpc>
            </a:pPr>
            <a:r>
              <a:rPr lang="en-US" sz="2000" b="1">
                <a:solidFill>
                  <a:srgbClr val="FF0000"/>
                </a:solidFill>
              </a:rPr>
              <a:t>Memory Map of 8086 (for PC)</a:t>
            </a:r>
          </a:p>
        </p:txBody>
      </p:sp>
      <p:sp>
        <p:nvSpPr>
          <p:cNvPr id="38986" name="Rectangle 74"/>
          <p:cNvSpPr>
            <a:spLocks noChangeArrowheads="1"/>
          </p:cNvSpPr>
          <p:nvPr/>
        </p:nvSpPr>
        <p:spPr bwMode="auto">
          <a:xfrm>
            <a:off x="1524001" y="105490"/>
            <a:ext cx="3877985" cy="246221"/>
          </a:xfrm>
          <a:prstGeom prst="rect">
            <a:avLst/>
          </a:prstGeom>
          <a:noFill/>
          <a:ln w="9525">
            <a:noFill/>
            <a:miter lim="800000"/>
            <a:headEnd/>
            <a:tailEnd/>
          </a:ln>
        </p:spPr>
        <p:txBody>
          <a:bodyPr wrap="none" anchor="ctr">
            <a:spAutoFit/>
          </a:bodyPr>
          <a:lstStyle/>
          <a:p>
            <a:pPr eaLnBrk="0" hangingPunct="0"/>
            <a:r>
              <a:rPr lang="en-US" sz="1000">
                <a:solidFill>
                  <a:prstClr val="black"/>
                </a:solidFill>
                <a:latin typeface="Courier New" pitchFamily="49" charset="0"/>
                <a:cs typeface="Courier New" pitchFamily="49" charset="0"/>
              </a:rPr>
              <a:t>SimpleISR proc far mov ax, 0 iret SimpleISR endp</a:t>
            </a:r>
            <a:endParaRPr lang="en-US">
              <a:solidFill>
                <a:prstClr val="black"/>
              </a:solidFill>
            </a:endParaRPr>
          </a:p>
        </p:txBody>
      </p:sp>
    </p:spTree>
    <p:extLst>
      <p:ext uri="{BB962C8B-B14F-4D97-AF65-F5344CB8AC3E}">
        <p14:creationId xmlns:p14="http://schemas.microsoft.com/office/powerpoint/2010/main" val="35663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28800" y="457200"/>
            <a:ext cx="5305170" cy="400110"/>
          </a:xfrm>
          <a:prstGeom prst="rect">
            <a:avLst/>
          </a:prstGeom>
          <a:noFill/>
          <a:ln w="9525">
            <a:noFill/>
            <a:miter lim="800000"/>
            <a:headEnd/>
            <a:tailEnd/>
          </a:ln>
        </p:spPr>
        <p:txBody>
          <a:bodyPr wrap="none">
            <a:spAutoFit/>
          </a:bodyPr>
          <a:lstStyle/>
          <a:p>
            <a:r>
              <a:rPr lang="en-US" sz="2000" b="1">
                <a:solidFill>
                  <a:srgbClr val="CC3300"/>
                </a:solidFill>
              </a:rPr>
              <a:t>Why 8086 is so special…. ? An million $ question</a:t>
            </a:r>
          </a:p>
        </p:txBody>
      </p:sp>
      <p:sp>
        <p:nvSpPr>
          <p:cNvPr id="3" name="Rectangle 2"/>
          <p:cNvSpPr>
            <a:spLocks noChangeArrowheads="1"/>
          </p:cNvSpPr>
          <p:nvPr/>
        </p:nvSpPr>
        <p:spPr bwMode="auto">
          <a:xfrm>
            <a:off x="3429000" y="1828801"/>
            <a:ext cx="4018344" cy="507831"/>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It introduced instruction cache / queue</a:t>
            </a:r>
          </a:p>
        </p:txBody>
      </p:sp>
      <p:sp>
        <p:nvSpPr>
          <p:cNvPr id="4" name="Rectangle 3"/>
          <p:cNvSpPr>
            <a:spLocks noChangeArrowheads="1"/>
          </p:cNvSpPr>
          <p:nvPr/>
        </p:nvSpPr>
        <p:spPr bwMode="auto">
          <a:xfrm>
            <a:off x="3505201" y="2590801"/>
            <a:ext cx="5032083" cy="507831"/>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That leads the modern processor with huge cache</a:t>
            </a:r>
          </a:p>
        </p:txBody>
      </p:sp>
      <p:sp>
        <p:nvSpPr>
          <p:cNvPr id="5" name="Rectangle 4"/>
          <p:cNvSpPr>
            <a:spLocks noChangeArrowheads="1"/>
          </p:cNvSpPr>
          <p:nvPr/>
        </p:nvSpPr>
        <p:spPr bwMode="auto">
          <a:xfrm>
            <a:off x="3505200" y="3429001"/>
            <a:ext cx="3289234" cy="507831"/>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That leads to MIPS architecture</a:t>
            </a:r>
          </a:p>
        </p:txBody>
      </p:sp>
      <p:sp>
        <p:nvSpPr>
          <p:cNvPr id="6" name="Rectangle 5"/>
          <p:cNvSpPr>
            <a:spLocks noChangeArrowheads="1"/>
          </p:cNvSpPr>
          <p:nvPr/>
        </p:nvSpPr>
        <p:spPr bwMode="auto">
          <a:xfrm>
            <a:off x="3581400" y="4114801"/>
            <a:ext cx="1479892" cy="507831"/>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and so on …</a:t>
            </a:r>
          </a:p>
        </p:txBody>
      </p:sp>
    </p:spTree>
    <p:extLst>
      <p:ext uri="{BB962C8B-B14F-4D97-AF65-F5344CB8AC3E}">
        <p14:creationId xmlns:p14="http://schemas.microsoft.com/office/powerpoint/2010/main" val="162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28800" y="457200"/>
            <a:ext cx="2541850" cy="400110"/>
          </a:xfrm>
          <a:prstGeom prst="rect">
            <a:avLst/>
          </a:prstGeom>
          <a:noFill/>
          <a:ln w="9525">
            <a:noFill/>
            <a:miter lim="800000"/>
            <a:headEnd/>
            <a:tailEnd/>
          </a:ln>
        </p:spPr>
        <p:txBody>
          <a:bodyPr wrap="none">
            <a:spAutoFit/>
          </a:bodyPr>
          <a:lstStyle/>
          <a:p>
            <a:r>
              <a:rPr lang="en-US" sz="2000" b="1">
                <a:solidFill>
                  <a:srgbClr val="CC3300"/>
                </a:solidFill>
              </a:rPr>
              <a:t>Block diagram of 8086</a:t>
            </a:r>
          </a:p>
        </p:txBody>
      </p:sp>
      <p:pic>
        <p:nvPicPr>
          <p:cNvPr id="67586" name="Picture 2" descr="http://www.kollewin.com/EX/09-15-16/Image49.gif"/>
          <p:cNvPicPr>
            <a:picLocks noChangeAspect="1" noChangeArrowheads="1"/>
          </p:cNvPicPr>
          <p:nvPr/>
        </p:nvPicPr>
        <p:blipFill>
          <a:blip r:embed="rId3"/>
          <a:srcRect/>
          <a:stretch>
            <a:fillRect/>
          </a:stretch>
        </p:blipFill>
        <p:spPr bwMode="auto">
          <a:xfrm>
            <a:off x="3048000" y="914400"/>
            <a:ext cx="6343650" cy="5486400"/>
          </a:xfrm>
          <a:prstGeom prst="rect">
            <a:avLst/>
          </a:prstGeom>
          <a:noFill/>
          <a:ln w="9525">
            <a:noFill/>
            <a:miter lim="800000"/>
            <a:headEnd/>
            <a:tailEnd/>
          </a:ln>
        </p:spPr>
      </p:pic>
      <p:cxnSp>
        <p:nvCxnSpPr>
          <p:cNvPr id="5" name="Straight Connector 4"/>
          <p:cNvCxnSpPr/>
          <p:nvPr/>
        </p:nvCxnSpPr>
        <p:spPr>
          <a:xfrm rot="5400000">
            <a:off x="3390901" y="3695701"/>
            <a:ext cx="5867400" cy="317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a:spLocks noChangeArrowheads="1"/>
          </p:cNvSpPr>
          <p:nvPr/>
        </p:nvSpPr>
        <p:spPr bwMode="auto">
          <a:xfrm>
            <a:off x="1828800" y="2895600"/>
            <a:ext cx="1219200" cy="738188"/>
          </a:xfrm>
          <a:prstGeom prst="rect">
            <a:avLst/>
          </a:prstGeom>
          <a:noFill/>
          <a:ln w="9525">
            <a:noFill/>
            <a:miter lim="800000"/>
            <a:headEnd/>
            <a:tailEnd/>
          </a:ln>
        </p:spPr>
        <p:txBody>
          <a:bodyPr>
            <a:spAutoFit/>
          </a:bodyPr>
          <a:lstStyle/>
          <a:p>
            <a:r>
              <a:rPr lang="en-US" sz="1400" b="1">
                <a:solidFill>
                  <a:srgbClr val="CC3300"/>
                </a:solidFill>
              </a:rPr>
              <a:t>EU – Execution unit</a:t>
            </a:r>
          </a:p>
        </p:txBody>
      </p:sp>
      <p:sp>
        <p:nvSpPr>
          <p:cNvPr id="7" name="Rectangle 6"/>
          <p:cNvSpPr>
            <a:spLocks noChangeArrowheads="1"/>
          </p:cNvSpPr>
          <p:nvPr/>
        </p:nvSpPr>
        <p:spPr bwMode="auto">
          <a:xfrm>
            <a:off x="9448800" y="2971800"/>
            <a:ext cx="1219200" cy="523220"/>
          </a:xfrm>
          <a:prstGeom prst="rect">
            <a:avLst/>
          </a:prstGeom>
          <a:noFill/>
          <a:ln w="9525">
            <a:noFill/>
            <a:miter lim="800000"/>
            <a:headEnd/>
            <a:tailEnd/>
          </a:ln>
        </p:spPr>
        <p:txBody>
          <a:bodyPr>
            <a:spAutoFit/>
          </a:bodyPr>
          <a:lstStyle/>
          <a:p>
            <a:r>
              <a:rPr lang="en-US" sz="1400" b="1">
                <a:solidFill>
                  <a:srgbClr val="CC3300"/>
                </a:solidFill>
              </a:rPr>
              <a:t>BIU – Bus interface unit</a:t>
            </a:r>
          </a:p>
        </p:txBody>
      </p:sp>
      <p:sp>
        <p:nvSpPr>
          <p:cNvPr id="8" name="Rectangle 7"/>
          <p:cNvSpPr>
            <a:spLocks noChangeArrowheads="1"/>
          </p:cNvSpPr>
          <p:nvPr/>
        </p:nvSpPr>
        <p:spPr bwMode="auto">
          <a:xfrm>
            <a:off x="5105400" y="3048001"/>
            <a:ext cx="609600" cy="276225"/>
          </a:xfrm>
          <a:prstGeom prst="rect">
            <a:avLst/>
          </a:prstGeom>
          <a:noFill/>
          <a:ln w="9525">
            <a:noFill/>
            <a:miter lim="800000"/>
            <a:headEnd/>
            <a:tailEnd/>
          </a:ln>
        </p:spPr>
        <p:txBody>
          <a:bodyPr>
            <a:spAutoFit/>
          </a:bodyPr>
          <a:lstStyle/>
          <a:p>
            <a:pPr algn="ctr"/>
            <a:r>
              <a:rPr lang="en-US" sz="1200" b="1">
                <a:solidFill>
                  <a:srgbClr val="CC3300"/>
                </a:solidFill>
              </a:rPr>
              <a:t>D(16)</a:t>
            </a:r>
          </a:p>
        </p:txBody>
      </p:sp>
      <p:sp>
        <p:nvSpPr>
          <p:cNvPr id="9" name="Rectangle 8"/>
          <p:cNvSpPr>
            <a:spLocks noChangeArrowheads="1"/>
          </p:cNvSpPr>
          <p:nvPr/>
        </p:nvSpPr>
        <p:spPr bwMode="auto">
          <a:xfrm>
            <a:off x="7620000" y="952501"/>
            <a:ext cx="609600" cy="277813"/>
          </a:xfrm>
          <a:prstGeom prst="rect">
            <a:avLst/>
          </a:prstGeom>
          <a:noFill/>
          <a:ln w="9525">
            <a:noFill/>
            <a:miter lim="800000"/>
            <a:headEnd/>
            <a:tailEnd/>
          </a:ln>
        </p:spPr>
        <p:txBody>
          <a:bodyPr>
            <a:spAutoFit/>
          </a:bodyPr>
          <a:lstStyle/>
          <a:p>
            <a:pPr algn="ctr"/>
            <a:r>
              <a:rPr lang="en-US" sz="1200" b="1">
                <a:solidFill>
                  <a:srgbClr val="CC3300"/>
                </a:solidFill>
              </a:rPr>
              <a:t>A(20)</a:t>
            </a:r>
          </a:p>
        </p:txBody>
      </p:sp>
      <p:sp>
        <p:nvSpPr>
          <p:cNvPr id="10" name="Rectangle 9"/>
          <p:cNvSpPr>
            <a:spLocks noChangeArrowheads="1"/>
          </p:cNvSpPr>
          <p:nvPr/>
        </p:nvSpPr>
        <p:spPr bwMode="auto">
          <a:xfrm>
            <a:off x="7391400" y="1905001"/>
            <a:ext cx="609600" cy="276225"/>
          </a:xfrm>
          <a:prstGeom prst="rect">
            <a:avLst/>
          </a:prstGeom>
          <a:noFill/>
          <a:ln w="9525">
            <a:noFill/>
            <a:miter lim="800000"/>
            <a:headEnd/>
            <a:tailEnd/>
          </a:ln>
        </p:spPr>
        <p:txBody>
          <a:bodyPr>
            <a:spAutoFit/>
          </a:bodyPr>
          <a:lstStyle/>
          <a:p>
            <a:pPr algn="ctr"/>
            <a:r>
              <a:rPr lang="en-US" sz="1200" b="1">
                <a:solidFill>
                  <a:srgbClr val="CC3300"/>
                </a:solidFill>
              </a:rPr>
              <a:t>D(8)</a:t>
            </a:r>
          </a:p>
        </p:txBody>
      </p:sp>
      <p:sp>
        <p:nvSpPr>
          <p:cNvPr id="11" name="Rectangle 10"/>
          <p:cNvSpPr>
            <a:spLocks noChangeArrowheads="1"/>
          </p:cNvSpPr>
          <p:nvPr/>
        </p:nvSpPr>
        <p:spPr bwMode="auto">
          <a:xfrm>
            <a:off x="5791200" y="5029201"/>
            <a:ext cx="609600" cy="276225"/>
          </a:xfrm>
          <a:prstGeom prst="rect">
            <a:avLst/>
          </a:prstGeom>
          <a:noFill/>
          <a:ln w="9525">
            <a:noFill/>
            <a:miter lim="800000"/>
            <a:headEnd/>
            <a:tailEnd/>
          </a:ln>
        </p:spPr>
        <p:txBody>
          <a:bodyPr>
            <a:spAutoFit/>
          </a:bodyPr>
          <a:lstStyle/>
          <a:p>
            <a:pPr algn="ctr"/>
            <a:r>
              <a:rPr lang="en-US" sz="1200" b="1">
                <a:solidFill>
                  <a:srgbClr val="CC3300"/>
                </a:solidFill>
              </a:rPr>
              <a:t>Q(8)</a:t>
            </a:r>
          </a:p>
        </p:txBody>
      </p:sp>
    </p:spTree>
    <p:extLst>
      <p:ext uri="{BB962C8B-B14F-4D97-AF65-F5344CB8AC3E}">
        <p14:creationId xmlns:p14="http://schemas.microsoft.com/office/powerpoint/2010/main" val="328401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blinds(horizontal)">
                                      <p:cBhvr>
                                        <p:cTn id="12" dur="500"/>
                                        <p:tgtEl>
                                          <p:spTgt spid="675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htmlimg4.scribdassets.com/74qif9b1nrtbrgg/images/8-4314e21987/000.jpg"/>
          <p:cNvPicPr>
            <a:picLocks noChangeAspect="1" noChangeArrowheads="1"/>
          </p:cNvPicPr>
          <p:nvPr/>
        </p:nvPicPr>
        <p:blipFill>
          <a:blip r:embed="rId2"/>
          <a:srcRect/>
          <a:stretch>
            <a:fillRect/>
          </a:stretch>
        </p:blipFill>
        <p:spPr bwMode="auto">
          <a:xfrm>
            <a:off x="2133600" y="228601"/>
            <a:ext cx="8001000" cy="6291263"/>
          </a:xfrm>
          <a:prstGeom prst="rect">
            <a:avLst/>
          </a:prstGeom>
          <a:noFill/>
          <a:ln w="9525">
            <a:noFill/>
            <a:miter lim="800000"/>
            <a:headEnd/>
            <a:tailEnd/>
          </a:ln>
        </p:spPr>
      </p:pic>
    </p:spTree>
    <p:extLst>
      <p:ext uri="{BB962C8B-B14F-4D97-AF65-F5344CB8AC3E}">
        <p14:creationId xmlns:p14="http://schemas.microsoft.com/office/powerpoint/2010/main" val="2732210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electronics.dit.ie/staff/tscarff/8086_registers/cpu.jpg"/>
          <p:cNvPicPr>
            <a:picLocks noChangeAspect="1" noChangeArrowheads="1"/>
          </p:cNvPicPr>
          <p:nvPr/>
        </p:nvPicPr>
        <p:blipFill>
          <a:blip r:embed="rId2"/>
          <a:srcRect/>
          <a:stretch>
            <a:fillRect/>
          </a:stretch>
        </p:blipFill>
        <p:spPr bwMode="auto">
          <a:xfrm>
            <a:off x="2438400" y="838200"/>
            <a:ext cx="7429500" cy="4953000"/>
          </a:xfrm>
          <a:prstGeom prst="rect">
            <a:avLst/>
          </a:prstGeom>
          <a:noFill/>
          <a:ln w="9525">
            <a:noFill/>
            <a:miter lim="800000"/>
            <a:headEnd/>
            <a:tailEnd/>
          </a:ln>
        </p:spPr>
      </p:pic>
    </p:spTree>
    <p:extLst>
      <p:ext uri="{BB962C8B-B14F-4D97-AF65-F5344CB8AC3E}">
        <p14:creationId xmlns:p14="http://schemas.microsoft.com/office/powerpoint/2010/main" val="363215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1981200" y="762000"/>
            <a:ext cx="7086600" cy="2032000"/>
          </a:xfrm>
          <a:prstGeom prst="rect">
            <a:avLst/>
          </a:prstGeom>
          <a:noFill/>
          <a:ln w="9525">
            <a:noFill/>
            <a:miter lim="800000"/>
            <a:headEnd/>
            <a:tailEnd/>
          </a:ln>
        </p:spPr>
        <p:txBody>
          <a:bodyPr>
            <a:spAutoFit/>
          </a:bodyPr>
          <a:lstStyle/>
          <a:p>
            <a:r>
              <a:rPr lang="en-US" b="1">
                <a:solidFill>
                  <a:srgbClr val="FF0000"/>
                </a:solidFill>
              </a:rPr>
              <a:t>AX</a:t>
            </a:r>
            <a:r>
              <a:rPr lang="en-US">
                <a:solidFill>
                  <a:srgbClr val="FF0000"/>
                </a:solidFill>
              </a:rPr>
              <a:t> </a:t>
            </a:r>
            <a:r>
              <a:rPr lang="en-US">
                <a:solidFill>
                  <a:prstClr val="black"/>
                </a:solidFill>
              </a:rPr>
              <a:t>- </a:t>
            </a:r>
            <a:r>
              <a:rPr lang="en-US">
                <a:solidFill>
                  <a:srgbClr val="FF0000"/>
                </a:solidFill>
              </a:rPr>
              <a:t>the accumulator register </a:t>
            </a:r>
            <a:r>
              <a:rPr lang="en-US">
                <a:solidFill>
                  <a:prstClr val="black"/>
                </a:solidFill>
              </a:rPr>
              <a:t>(divided into </a:t>
            </a:r>
            <a:r>
              <a:rPr lang="en-US" b="1">
                <a:solidFill>
                  <a:prstClr val="black"/>
                </a:solidFill>
              </a:rPr>
              <a:t>AH / AL</a:t>
            </a:r>
            <a:r>
              <a:rPr lang="en-US">
                <a:solidFill>
                  <a:prstClr val="black"/>
                </a:solidFill>
              </a:rPr>
              <a:t>): </a:t>
            </a:r>
          </a:p>
          <a:p>
            <a:endParaRPr lang="en-US">
              <a:solidFill>
                <a:prstClr val="black"/>
              </a:solidFill>
            </a:endParaRPr>
          </a:p>
          <a:p>
            <a:r>
              <a:rPr lang="en-US">
                <a:solidFill>
                  <a:prstClr val="black"/>
                </a:solidFill>
              </a:rPr>
              <a:t>1. Generates shortest machine code </a:t>
            </a:r>
          </a:p>
          <a:p>
            <a:r>
              <a:rPr lang="en-US">
                <a:solidFill>
                  <a:prstClr val="black"/>
                </a:solidFill>
              </a:rPr>
              <a:t>2. Arithmetic, logic and data transfer </a:t>
            </a:r>
          </a:p>
          <a:p>
            <a:r>
              <a:rPr lang="en-US">
                <a:solidFill>
                  <a:prstClr val="black"/>
                </a:solidFill>
              </a:rPr>
              <a:t>3. One number must be in AL or AX </a:t>
            </a:r>
          </a:p>
          <a:p>
            <a:r>
              <a:rPr lang="en-US">
                <a:solidFill>
                  <a:prstClr val="black"/>
                </a:solidFill>
              </a:rPr>
              <a:t>4. Multiplication &amp; Division </a:t>
            </a:r>
          </a:p>
          <a:p>
            <a:r>
              <a:rPr lang="en-US">
                <a:solidFill>
                  <a:prstClr val="black"/>
                </a:solidFill>
              </a:rPr>
              <a:t>5. Input &amp; Output </a:t>
            </a:r>
          </a:p>
        </p:txBody>
      </p:sp>
      <p:sp>
        <p:nvSpPr>
          <p:cNvPr id="16387" name="Rectangle 2"/>
          <p:cNvSpPr>
            <a:spLocks noChangeArrowheads="1"/>
          </p:cNvSpPr>
          <p:nvPr/>
        </p:nvSpPr>
        <p:spPr bwMode="auto">
          <a:xfrm>
            <a:off x="2133600" y="3429000"/>
            <a:ext cx="7467600" cy="369888"/>
          </a:xfrm>
          <a:prstGeom prst="rect">
            <a:avLst/>
          </a:prstGeom>
          <a:noFill/>
          <a:ln w="9525">
            <a:noFill/>
            <a:miter lim="800000"/>
            <a:headEnd/>
            <a:tailEnd/>
          </a:ln>
        </p:spPr>
        <p:txBody>
          <a:bodyPr>
            <a:spAutoFit/>
          </a:bodyPr>
          <a:lstStyle/>
          <a:p>
            <a:r>
              <a:rPr lang="en-US" b="1">
                <a:solidFill>
                  <a:srgbClr val="FF0000"/>
                </a:solidFill>
              </a:rPr>
              <a:t>BX</a:t>
            </a:r>
            <a:r>
              <a:rPr lang="en-US">
                <a:solidFill>
                  <a:prstClr val="black"/>
                </a:solidFill>
              </a:rPr>
              <a:t> - </a:t>
            </a:r>
            <a:r>
              <a:rPr lang="en-US">
                <a:solidFill>
                  <a:srgbClr val="FF0000"/>
                </a:solidFill>
              </a:rPr>
              <a:t>the base address register </a:t>
            </a:r>
            <a:r>
              <a:rPr lang="en-US">
                <a:solidFill>
                  <a:prstClr val="black"/>
                </a:solidFill>
              </a:rPr>
              <a:t>(divided into </a:t>
            </a:r>
            <a:r>
              <a:rPr lang="en-US" b="1">
                <a:solidFill>
                  <a:prstClr val="black"/>
                </a:solidFill>
              </a:rPr>
              <a:t>BH / BL</a:t>
            </a:r>
            <a:r>
              <a:rPr lang="en-US">
                <a:solidFill>
                  <a:prstClr val="black"/>
                </a:solidFill>
              </a:rPr>
              <a:t>). </a:t>
            </a:r>
          </a:p>
        </p:txBody>
      </p:sp>
      <p:sp>
        <p:nvSpPr>
          <p:cNvPr id="16388" name="Rectangle 3"/>
          <p:cNvSpPr>
            <a:spLocks noChangeArrowheads="1"/>
          </p:cNvSpPr>
          <p:nvPr/>
        </p:nvSpPr>
        <p:spPr bwMode="auto">
          <a:xfrm>
            <a:off x="2057400" y="4343401"/>
            <a:ext cx="7772400" cy="1477963"/>
          </a:xfrm>
          <a:prstGeom prst="rect">
            <a:avLst/>
          </a:prstGeom>
          <a:noFill/>
          <a:ln w="9525">
            <a:noFill/>
            <a:miter lim="800000"/>
            <a:headEnd/>
            <a:tailEnd/>
          </a:ln>
        </p:spPr>
        <p:txBody>
          <a:bodyPr>
            <a:spAutoFit/>
          </a:bodyPr>
          <a:lstStyle/>
          <a:p>
            <a:r>
              <a:rPr lang="en-US" b="1">
                <a:solidFill>
                  <a:srgbClr val="FF0000"/>
                </a:solidFill>
              </a:rPr>
              <a:t>CX</a:t>
            </a:r>
            <a:r>
              <a:rPr lang="en-US">
                <a:solidFill>
                  <a:srgbClr val="FF0000"/>
                </a:solidFill>
              </a:rPr>
              <a:t> </a:t>
            </a:r>
            <a:r>
              <a:rPr lang="en-US">
                <a:solidFill>
                  <a:prstClr val="black"/>
                </a:solidFill>
              </a:rPr>
              <a:t>- </a:t>
            </a:r>
            <a:r>
              <a:rPr lang="en-US">
                <a:solidFill>
                  <a:srgbClr val="FF0000"/>
                </a:solidFill>
              </a:rPr>
              <a:t>the count register </a:t>
            </a:r>
            <a:r>
              <a:rPr lang="en-US">
                <a:solidFill>
                  <a:prstClr val="black"/>
                </a:solidFill>
              </a:rPr>
              <a:t>(divided into </a:t>
            </a:r>
            <a:r>
              <a:rPr lang="en-US" b="1">
                <a:solidFill>
                  <a:prstClr val="black"/>
                </a:solidFill>
              </a:rPr>
              <a:t>CH / CL</a:t>
            </a:r>
            <a:r>
              <a:rPr lang="en-US">
                <a:solidFill>
                  <a:prstClr val="black"/>
                </a:solidFill>
              </a:rPr>
              <a:t>): </a:t>
            </a:r>
          </a:p>
          <a:p>
            <a:endParaRPr lang="en-US">
              <a:solidFill>
                <a:prstClr val="black"/>
              </a:solidFill>
            </a:endParaRPr>
          </a:p>
          <a:p>
            <a:r>
              <a:rPr lang="en-US">
                <a:solidFill>
                  <a:prstClr val="black"/>
                </a:solidFill>
              </a:rPr>
              <a:t>1. Iterative code segments using the LOOP instruction </a:t>
            </a:r>
          </a:p>
          <a:p>
            <a:r>
              <a:rPr lang="en-US">
                <a:solidFill>
                  <a:prstClr val="black"/>
                </a:solidFill>
              </a:rPr>
              <a:t>2. Repetitive operations on strings with the REP command </a:t>
            </a:r>
          </a:p>
          <a:p>
            <a:r>
              <a:rPr lang="en-US">
                <a:solidFill>
                  <a:prstClr val="black"/>
                </a:solidFill>
              </a:rPr>
              <a:t>3. Count (in CL) of bits to shift and rotate </a:t>
            </a:r>
          </a:p>
        </p:txBody>
      </p:sp>
    </p:spTree>
    <p:extLst>
      <p:ext uri="{BB962C8B-B14F-4D97-AF65-F5344CB8AC3E}">
        <p14:creationId xmlns:p14="http://schemas.microsoft.com/office/powerpoint/2010/main" val="2488891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1981200" y="457201"/>
            <a:ext cx="7696200" cy="1200329"/>
          </a:xfrm>
          <a:prstGeom prst="rect">
            <a:avLst/>
          </a:prstGeom>
          <a:noFill/>
          <a:ln w="9525">
            <a:noFill/>
            <a:miter lim="800000"/>
            <a:headEnd/>
            <a:tailEnd/>
          </a:ln>
        </p:spPr>
        <p:txBody>
          <a:bodyPr>
            <a:spAutoFit/>
          </a:bodyPr>
          <a:lstStyle/>
          <a:p>
            <a:r>
              <a:rPr lang="en-US" b="1">
                <a:solidFill>
                  <a:srgbClr val="FF0000"/>
                </a:solidFill>
              </a:rPr>
              <a:t>DX</a:t>
            </a:r>
            <a:r>
              <a:rPr lang="en-US">
                <a:solidFill>
                  <a:srgbClr val="FF0000"/>
                </a:solidFill>
              </a:rPr>
              <a:t> - the data register </a:t>
            </a:r>
            <a:r>
              <a:rPr lang="en-US">
                <a:solidFill>
                  <a:prstClr val="black"/>
                </a:solidFill>
              </a:rPr>
              <a:t>(divided into </a:t>
            </a:r>
            <a:r>
              <a:rPr lang="en-US" b="1">
                <a:solidFill>
                  <a:prstClr val="black"/>
                </a:solidFill>
              </a:rPr>
              <a:t>DH / DL</a:t>
            </a:r>
            <a:r>
              <a:rPr lang="en-US">
                <a:solidFill>
                  <a:prstClr val="black"/>
                </a:solidFill>
              </a:rPr>
              <a:t>):</a:t>
            </a:r>
          </a:p>
          <a:p>
            <a:endParaRPr lang="en-US">
              <a:solidFill>
                <a:prstClr val="black"/>
              </a:solidFill>
            </a:endParaRPr>
          </a:p>
          <a:p>
            <a:r>
              <a:rPr lang="en-US">
                <a:solidFill>
                  <a:prstClr val="black"/>
                </a:solidFill>
              </a:rPr>
              <a:t>1.  DX:AX concatenated into 32-bit register for some MUL and DIV operations </a:t>
            </a:r>
          </a:p>
          <a:p>
            <a:r>
              <a:rPr lang="en-US">
                <a:solidFill>
                  <a:prstClr val="black"/>
                </a:solidFill>
              </a:rPr>
              <a:t>2. Specifying ports in some IN and OUT operations </a:t>
            </a:r>
          </a:p>
        </p:txBody>
      </p:sp>
      <p:sp>
        <p:nvSpPr>
          <p:cNvPr id="17411" name="Rectangle 2"/>
          <p:cNvSpPr>
            <a:spLocks noChangeArrowheads="1"/>
          </p:cNvSpPr>
          <p:nvPr/>
        </p:nvSpPr>
        <p:spPr bwMode="auto">
          <a:xfrm>
            <a:off x="2133600" y="2590801"/>
            <a:ext cx="7848600" cy="1477963"/>
          </a:xfrm>
          <a:prstGeom prst="rect">
            <a:avLst/>
          </a:prstGeom>
          <a:noFill/>
          <a:ln w="9525">
            <a:noFill/>
            <a:miter lim="800000"/>
            <a:headEnd/>
            <a:tailEnd/>
          </a:ln>
        </p:spPr>
        <p:txBody>
          <a:bodyPr>
            <a:spAutoFit/>
          </a:bodyPr>
          <a:lstStyle/>
          <a:p>
            <a:r>
              <a:rPr lang="en-US" b="1">
                <a:solidFill>
                  <a:srgbClr val="FF0000"/>
                </a:solidFill>
              </a:rPr>
              <a:t>SI</a:t>
            </a:r>
            <a:r>
              <a:rPr lang="en-US">
                <a:solidFill>
                  <a:srgbClr val="FF0000"/>
                </a:solidFill>
              </a:rPr>
              <a:t> - source index register: </a:t>
            </a:r>
          </a:p>
          <a:p>
            <a:endParaRPr lang="en-US">
              <a:solidFill>
                <a:prstClr val="black"/>
              </a:solidFill>
            </a:endParaRPr>
          </a:p>
          <a:p>
            <a:r>
              <a:rPr lang="en-US">
                <a:solidFill>
                  <a:prstClr val="black"/>
                </a:solidFill>
              </a:rPr>
              <a:t>1. Can be used for pointer addressing of data </a:t>
            </a:r>
          </a:p>
          <a:p>
            <a:r>
              <a:rPr lang="en-US">
                <a:solidFill>
                  <a:prstClr val="black"/>
                </a:solidFill>
              </a:rPr>
              <a:t>2. Used as source in some string processing instructions </a:t>
            </a:r>
          </a:p>
          <a:p>
            <a:r>
              <a:rPr lang="en-US">
                <a:solidFill>
                  <a:prstClr val="black"/>
                </a:solidFill>
              </a:rPr>
              <a:t>3. Offset address relative to DS </a:t>
            </a:r>
          </a:p>
        </p:txBody>
      </p:sp>
      <p:sp>
        <p:nvSpPr>
          <p:cNvPr id="17412" name="Rectangle 3"/>
          <p:cNvSpPr>
            <a:spLocks noChangeArrowheads="1"/>
          </p:cNvSpPr>
          <p:nvPr/>
        </p:nvSpPr>
        <p:spPr bwMode="auto">
          <a:xfrm>
            <a:off x="2209800" y="4572001"/>
            <a:ext cx="7848600" cy="1477963"/>
          </a:xfrm>
          <a:prstGeom prst="rect">
            <a:avLst/>
          </a:prstGeom>
          <a:noFill/>
          <a:ln w="9525">
            <a:noFill/>
            <a:miter lim="800000"/>
            <a:headEnd/>
            <a:tailEnd/>
          </a:ln>
        </p:spPr>
        <p:txBody>
          <a:bodyPr>
            <a:spAutoFit/>
          </a:bodyPr>
          <a:lstStyle/>
          <a:p>
            <a:r>
              <a:rPr lang="en-US" b="1">
                <a:solidFill>
                  <a:srgbClr val="FF0000"/>
                </a:solidFill>
              </a:rPr>
              <a:t>DI</a:t>
            </a:r>
            <a:r>
              <a:rPr lang="en-US">
                <a:solidFill>
                  <a:srgbClr val="FF0000"/>
                </a:solidFill>
              </a:rPr>
              <a:t> - destination index register: </a:t>
            </a:r>
          </a:p>
          <a:p>
            <a:endParaRPr lang="en-US">
              <a:solidFill>
                <a:prstClr val="black"/>
              </a:solidFill>
            </a:endParaRPr>
          </a:p>
          <a:p>
            <a:r>
              <a:rPr lang="en-US">
                <a:solidFill>
                  <a:prstClr val="black"/>
                </a:solidFill>
              </a:rPr>
              <a:t>1. Can be used for pointer addressing of data </a:t>
            </a:r>
          </a:p>
          <a:p>
            <a:r>
              <a:rPr lang="en-US">
                <a:solidFill>
                  <a:prstClr val="black"/>
                </a:solidFill>
              </a:rPr>
              <a:t>2. Used as destination in some string processing instructions </a:t>
            </a:r>
          </a:p>
          <a:p>
            <a:r>
              <a:rPr lang="en-US">
                <a:solidFill>
                  <a:prstClr val="black"/>
                </a:solidFill>
              </a:rPr>
              <a:t>3. Offset address relative to ES </a:t>
            </a:r>
          </a:p>
        </p:txBody>
      </p:sp>
    </p:spTree>
    <p:extLst>
      <p:ext uri="{BB962C8B-B14F-4D97-AF65-F5344CB8AC3E}">
        <p14:creationId xmlns:p14="http://schemas.microsoft.com/office/powerpoint/2010/main" val="4224431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1283</Words>
  <Application>Microsoft Office PowerPoint</Application>
  <PresentationFormat>Widescreen</PresentationFormat>
  <Paragraphs>209</Paragraphs>
  <Slides>30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 Unicode MS</vt:lpstr>
      <vt:lpstr>Arial</vt:lpstr>
      <vt:lpstr>Calibri</vt:lpstr>
      <vt:lpstr>Calibri Light</vt:lpstr>
      <vt:lpstr>Courier New</vt:lpstr>
      <vt:lpstr>Symbol</vt:lpstr>
      <vt:lpstr>Times New Roman</vt:lpstr>
      <vt:lpstr>Wingdings</vt:lpstr>
      <vt:lpstr>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Suganthi</dc:creator>
  <cp:lastModifiedBy>Suganthi</cp:lastModifiedBy>
  <cp:revision>6</cp:revision>
  <dcterms:created xsi:type="dcterms:W3CDTF">2022-07-18T07:01:35Z</dcterms:created>
  <dcterms:modified xsi:type="dcterms:W3CDTF">2022-07-28T06:33:16Z</dcterms:modified>
</cp:coreProperties>
</file>