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82" r:id="rId3"/>
    <p:sldId id="383" r:id="rId4"/>
    <p:sldId id="384" r:id="rId5"/>
    <p:sldId id="385" r:id="rId6"/>
    <p:sldId id="386" r:id="rId7"/>
    <p:sldId id="387" r:id="rId8"/>
    <p:sldId id="388" r:id="rId9"/>
    <p:sldId id="389" r:id="rId10"/>
    <p:sldId id="305" r:id="rId11"/>
    <p:sldId id="390" r:id="rId12"/>
    <p:sldId id="397" r:id="rId13"/>
    <p:sldId id="391" r:id="rId14"/>
    <p:sldId id="392" r:id="rId15"/>
    <p:sldId id="393" r:id="rId16"/>
    <p:sldId id="394" r:id="rId17"/>
    <p:sldId id="396" r:id="rId18"/>
    <p:sldId id="395"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3C937-C348-4146-96C7-3FA5F8DEF274}"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5770-67FF-4D14-93BD-7F363BAD7E8D}" type="slidenum">
              <a:rPr lang="en-US" smtClean="0"/>
              <a:t>‹#›</a:t>
            </a:fld>
            <a:endParaRPr lang="en-US"/>
          </a:p>
        </p:txBody>
      </p:sp>
    </p:spTree>
    <p:extLst>
      <p:ext uri="{BB962C8B-B14F-4D97-AF65-F5344CB8AC3E}">
        <p14:creationId xmlns:p14="http://schemas.microsoft.com/office/powerpoint/2010/main" val="296990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722D5-11A2-4059-A2E8-E18DA459C689}" type="slidenum">
              <a:rPr lang="en-US">
                <a:solidFill>
                  <a:srgbClr val="000000"/>
                </a:solidFill>
              </a:rPr>
              <a:pPr/>
              <a:t>1</a:t>
            </a:fld>
            <a:endParaRPr lang="en-US">
              <a:solidFill>
                <a:srgbClr val="000000"/>
              </a:solidFil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892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ChangeArrowheads="1" noTextEdit="1"/>
          </p:cNvSpPr>
          <p:nvPr>
            <p:ph type="sldImg"/>
          </p:nvPr>
        </p:nvSpPr>
        <p:spPr>
          <a:ln/>
        </p:spPr>
      </p:sp>
      <p:sp>
        <p:nvSpPr>
          <p:cNvPr id="15769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770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Corbel" panose="020B0503020204020204" pitchFamily="34" charset="0"/>
              </a:defRPr>
            </a:lvl1pPr>
            <a:lvl2pPr marL="742950" indent="-285750" defTabSz="927100">
              <a:defRPr>
                <a:solidFill>
                  <a:schemeClr val="tx1"/>
                </a:solidFill>
                <a:latin typeface="Corbel" panose="020B0503020204020204" pitchFamily="34" charset="0"/>
              </a:defRPr>
            </a:lvl2pPr>
            <a:lvl3pPr marL="1143000" indent="-228600" defTabSz="927100">
              <a:defRPr>
                <a:solidFill>
                  <a:schemeClr val="tx1"/>
                </a:solidFill>
                <a:latin typeface="Corbel" panose="020B0503020204020204" pitchFamily="34" charset="0"/>
              </a:defRPr>
            </a:lvl3pPr>
            <a:lvl4pPr marL="1600200" indent="-228600" defTabSz="927100">
              <a:defRPr>
                <a:solidFill>
                  <a:schemeClr val="tx1"/>
                </a:solidFill>
                <a:latin typeface="Corbel" panose="020B0503020204020204" pitchFamily="34" charset="0"/>
              </a:defRPr>
            </a:lvl4pPr>
            <a:lvl5pPr marL="2057400" indent="-228600" defTabSz="927100">
              <a:defRPr>
                <a:solidFill>
                  <a:schemeClr val="tx1"/>
                </a:solidFill>
                <a:latin typeface="Corbel" panose="020B0503020204020204" pitchFamily="34" charset="0"/>
              </a:defRPr>
            </a:lvl5pPr>
            <a:lvl6pPr marL="2514600" indent="-228600" defTabSz="927100" eaLnBrk="0" fontAlgn="base" hangingPunct="0">
              <a:spcBef>
                <a:spcPct val="0"/>
              </a:spcBef>
              <a:spcAft>
                <a:spcPct val="0"/>
              </a:spcAft>
              <a:defRPr>
                <a:solidFill>
                  <a:schemeClr val="tx1"/>
                </a:solidFill>
                <a:latin typeface="Corbel" panose="020B0503020204020204" pitchFamily="34" charset="0"/>
              </a:defRPr>
            </a:lvl6pPr>
            <a:lvl7pPr marL="2971800" indent="-228600" defTabSz="927100" eaLnBrk="0" fontAlgn="base" hangingPunct="0">
              <a:spcBef>
                <a:spcPct val="0"/>
              </a:spcBef>
              <a:spcAft>
                <a:spcPct val="0"/>
              </a:spcAft>
              <a:defRPr>
                <a:solidFill>
                  <a:schemeClr val="tx1"/>
                </a:solidFill>
                <a:latin typeface="Corbel" panose="020B0503020204020204" pitchFamily="34" charset="0"/>
              </a:defRPr>
            </a:lvl7pPr>
            <a:lvl8pPr marL="3429000" indent="-228600" defTabSz="927100" eaLnBrk="0" fontAlgn="base" hangingPunct="0">
              <a:spcBef>
                <a:spcPct val="0"/>
              </a:spcBef>
              <a:spcAft>
                <a:spcPct val="0"/>
              </a:spcAft>
              <a:defRPr>
                <a:solidFill>
                  <a:schemeClr val="tx1"/>
                </a:solidFill>
                <a:latin typeface="Corbel" panose="020B0503020204020204" pitchFamily="34" charset="0"/>
              </a:defRPr>
            </a:lvl8pPr>
            <a:lvl9pPr marL="3886200" indent="-228600" defTabSz="927100" eaLnBrk="0" fontAlgn="base" hangingPunct="0">
              <a:spcBef>
                <a:spcPct val="0"/>
              </a:spcBef>
              <a:spcAft>
                <a:spcPct val="0"/>
              </a:spcAft>
              <a:defRPr>
                <a:solidFill>
                  <a:schemeClr val="tx1"/>
                </a:solidFill>
                <a:latin typeface="Corbel" panose="020B0503020204020204" pitchFamily="34" charset="0"/>
              </a:defRPr>
            </a:lvl9pPr>
          </a:lstStyle>
          <a:p>
            <a:fld id="{333E38F4-F2DF-4A92-B546-E4AE0840AF26}" type="slidenum">
              <a:rPr lang="en-US" altLang="en-US" smtClean="0">
                <a:latin typeface="Helvetica" panose="020B0604020202020204" pitchFamily="34" charset="0"/>
              </a:rPr>
              <a:pPr/>
              <a:t>2</a:t>
            </a:fld>
            <a:endParaRPr lang="en-US" altLang="en-US" smtClean="0">
              <a:latin typeface="Helvetica" panose="020B0604020202020204" pitchFamily="34" charset="0"/>
            </a:endParaRPr>
          </a:p>
        </p:txBody>
      </p:sp>
    </p:spTree>
    <p:extLst>
      <p:ext uri="{BB962C8B-B14F-4D97-AF65-F5344CB8AC3E}">
        <p14:creationId xmlns:p14="http://schemas.microsoft.com/office/powerpoint/2010/main" val="400657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73560" y="4687920"/>
            <a:ext cx="5388120" cy="4440960"/>
          </a:xfrm>
          <a:prstGeom prst="rect">
            <a:avLst/>
          </a:prstGeom>
        </p:spPr>
        <p:txBody>
          <a:bodyPr lIns="96840" tIns="48240" rIns="96840" bIns="48240"/>
          <a:lstStyle/>
          <a:p>
            <a:endParaRPr lang="en-US" sz="2000" b="0" strike="noStrike" spc="-1">
              <a:latin typeface="Arial"/>
            </a:endParaRPr>
          </a:p>
        </p:txBody>
      </p:sp>
      <p:sp>
        <p:nvSpPr>
          <p:cNvPr id="211" name="TextShape 2"/>
          <p:cNvSpPr txBox="1"/>
          <p:nvPr/>
        </p:nvSpPr>
        <p:spPr>
          <a:xfrm>
            <a:off x="0" y="0"/>
            <a:ext cx="2918520" cy="493200"/>
          </a:xfrm>
          <a:prstGeom prst="rect">
            <a:avLst/>
          </a:prstGeom>
          <a:noFill/>
          <a:ln>
            <a:noFill/>
          </a:ln>
        </p:spPr>
        <p:txBody>
          <a:bodyPr lIns="96840" tIns="48240" rIns="96840" bIns="48240"/>
          <a:lstStyle/>
          <a:p>
            <a:pPr>
              <a:lnSpc>
                <a:spcPct val="100000"/>
              </a:lnSpc>
            </a:pPr>
            <a:r>
              <a:rPr lang="en-US" sz="1300" b="0" strike="noStrike" spc="-1">
                <a:solidFill>
                  <a:srgbClr val="000000"/>
                </a:solidFill>
                <a:latin typeface="Arial"/>
                <a:ea typeface="+mn-ea"/>
              </a:rPr>
              <a:t>Microprocessor Eng./Third Class (C)</a:t>
            </a:r>
            <a:endParaRPr lang="en-US" sz="1300" b="0" strike="noStrike" spc="-1">
              <a:latin typeface="Times New Roman"/>
            </a:endParaRPr>
          </a:p>
        </p:txBody>
      </p:sp>
      <p:sp>
        <p:nvSpPr>
          <p:cNvPr id="212" name="TextShape 3"/>
          <p:cNvSpPr txBox="1"/>
          <p:nvPr/>
        </p:nvSpPr>
        <p:spPr>
          <a:xfrm>
            <a:off x="0" y="9374400"/>
            <a:ext cx="2918520" cy="493200"/>
          </a:xfrm>
          <a:prstGeom prst="rect">
            <a:avLst/>
          </a:prstGeom>
          <a:noFill/>
          <a:ln>
            <a:noFill/>
          </a:ln>
        </p:spPr>
        <p:txBody>
          <a:bodyPr lIns="96840" tIns="48240" rIns="96840" bIns="48240" anchor="b"/>
          <a:lstStyle/>
          <a:p>
            <a:pPr>
              <a:lnSpc>
                <a:spcPct val="100000"/>
              </a:lnSpc>
            </a:pPr>
            <a:r>
              <a:rPr lang="en-US" sz="1300" b="0" strike="noStrike" spc="-1">
                <a:solidFill>
                  <a:srgbClr val="000000"/>
                </a:solidFill>
                <a:latin typeface="Arial"/>
                <a:ea typeface="+mn-ea"/>
              </a:rPr>
              <a:t>Lecture 7</a:t>
            </a:r>
            <a:endParaRPr lang="en-US" sz="1300" b="0" strike="noStrike" spc="-1">
              <a:latin typeface="Times New Roman"/>
            </a:endParaRPr>
          </a:p>
        </p:txBody>
      </p:sp>
      <p:sp>
        <p:nvSpPr>
          <p:cNvPr id="213" name="TextShape 4"/>
          <p:cNvSpPr txBox="1"/>
          <p:nvPr/>
        </p:nvSpPr>
        <p:spPr>
          <a:xfrm>
            <a:off x="3815280" y="9374400"/>
            <a:ext cx="2918520" cy="493200"/>
          </a:xfrm>
          <a:prstGeom prst="rect">
            <a:avLst/>
          </a:prstGeom>
          <a:noFill/>
          <a:ln>
            <a:noFill/>
          </a:ln>
        </p:spPr>
        <p:txBody>
          <a:bodyPr lIns="96840" tIns="48240" rIns="96840" bIns="48240" anchor="b"/>
          <a:lstStyle/>
          <a:p>
            <a:pPr algn="r">
              <a:lnSpc>
                <a:spcPct val="100000"/>
              </a:lnSpc>
            </a:pPr>
            <a:fld id="{0265F988-621F-4665-AA56-75F04F412987}" type="slidenum">
              <a:rPr lang="en-US" sz="1300" b="0" strike="noStrike" spc="-1">
                <a:solidFill>
                  <a:srgbClr val="000000"/>
                </a:solidFill>
                <a:latin typeface="Arial"/>
                <a:ea typeface="+mn-ea"/>
              </a:rPr>
              <a:t>19</a:t>
            </a:fld>
            <a:endParaRPr lang="en-US" sz="1300" b="0" strike="noStrike" spc="-1">
              <a:latin typeface="Times New Roman"/>
            </a:endParaRPr>
          </a:p>
        </p:txBody>
      </p:sp>
      <p:sp>
        <p:nvSpPr>
          <p:cNvPr id="214" name="TextShape 5"/>
          <p:cNvSpPr txBox="1"/>
          <p:nvPr/>
        </p:nvSpPr>
        <p:spPr>
          <a:xfrm>
            <a:off x="3815280" y="0"/>
            <a:ext cx="2918520" cy="493200"/>
          </a:xfrm>
          <a:prstGeom prst="rect">
            <a:avLst/>
          </a:prstGeom>
          <a:noFill/>
          <a:ln>
            <a:noFill/>
          </a:ln>
        </p:spPr>
        <p:txBody>
          <a:bodyPr lIns="96840" tIns="48240" rIns="96840" bIns="48240"/>
          <a:lstStyle/>
          <a:p>
            <a:pPr algn="r">
              <a:lnSpc>
                <a:spcPct val="100000"/>
              </a:lnSpc>
            </a:pPr>
            <a:r>
              <a:rPr lang="en-US" sz="1300" b="0" strike="noStrike" spc="-1">
                <a:solidFill>
                  <a:srgbClr val="000000"/>
                </a:solidFill>
                <a:latin typeface="Arial"/>
                <a:ea typeface="+mn-ea"/>
              </a:rPr>
              <a:t>13/12/2017</a:t>
            </a:r>
            <a:endParaRPr lang="en-US" sz="1300" b="0" strike="noStrike" spc="-1">
              <a:latin typeface="Times New Roman"/>
            </a:endParaRPr>
          </a:p>
        </p:txBody>
      </p:sp>
    </p:spTree>
    <p:extLst>
      <p:ext uri="{BB962C8B-B14F-4D97-AF65-F5344CB8AC3E}">
        <p14:creationId xmlns:p14="http://schemas.microsoft.com/office/powerpoint/2010/main" val="121528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73560" y="4687920"/>
            <a:ext cx="5388120" cy="4440960"/>
          </a:xfrm>
          <a:prstGeom prst="rect">
            <a:avLst/>
          </a:prstGeom>
        </p:spPr>
        <p:txBody>
          <a:bodyPr lIns="96840" tIns="48240" rIns="96840" bIns="48240"/>
          <a:lstStyle/>
          <a:p>
            <a:endParaRPr lang="en-US" sz="2000" b="0" strike="noStrike" spc="-1">
              <a:latin typeface="Arial"/>
            </a:endParaRPr>
          </a:p>
        </p:txBody>
      </p:sp>
      <p:sp>
        <p:nvSpPr>
          <p:cNvPr id="216" name="TextShape 2"/>
          <p:cNvSpPr txBox="1"/>
          <p:nvPr/>
        </p:nvSpPr>
        <p:spPr>
          <a:xfrm>
            <a:off x="0" y="0"/>
            <a:ext cx="2918520" cy="493200"/>
          </a:xfrm>
          <a:prstGeom prst="rect">
            <a:avLst/>
          </a:prstGeom>
          <a:noFill/>
          <a:ln>
            <a:noFill/>
          </a:ln>
        </p:spPr>
        <p:txBody>
          <a:bodyPr lIns="96840" tIns="48240" rIns="96840" bIns="48240"/>
          <a:lstStyle/>
          <a:p>
            <a:pPr>
              <a:lnSpc>
                <a:spcPct val="100000"/>
              </a:lnSpc>
            </a:pPr>
            <a:r>
              <a:rPr lang="en-US" sz="1300" b="0" strike="noStrike" spc="-1">
                <a:solidFill>
                  <a:srgbClr val="000000"/>
                </a:solidFill>
                <a:latin typeface="Arial"/>
                <a:ea typeface="+mn-ea"/>
              </a:rPr>
              <a:t>Microprocessor Eng./Third Class (C)</a:t>
            </a:r>
            <a:endParaRPr lang="en-US" sz="1300" b="0" strike="noStrike" spc="-1">
              <a:latin typeface="Times New Roman"/>
            </a:endParaRPr>
          </a:p>
        </p:txBody>
      </p:sp>
      <p:sp>
        <p:nvSpPr>
          <p:cNvPr id="217" name="TextShape 3"/>
          <p:cNvSpPr txBox="1"/>
          <p:nvPr/>
        </p:nvSpPr>
        <p:spPr>
          <a:xfrm>
            <a:off x="0" y="9374400"/>
            <a:ext cx="2918520" cy="493200"/>
          </a:xfrm>
          <a:prstGeom prst="rect">
            <a:avLst/>
          </a:prstGeom>
          <a:noFill/>
          <a:ln>
            <a:noFill/>
          </a:ln>
        </p:spPr>
        <p:txBody>
          <a:bodyPr lIns="96840" tIns="48240" rIns="96840" bIns="48240" anchor="b"/>
          <a:lstStyle/>
          <a:p>
            <a:pPr>
              <a:lnSpc>
                <a:spcPct val="100000"/>
              </a:lnSpc>
            </a:pPr>
            <a:r>
              <a:rPr lang="en-US" sz="1300" b="0" strike="noStrike" spc="-1">
                <a:solidFill>
                  <a:srgbClr val="000000"/>
                </a:solidFill>
                <a:latin typeface="Arial"/>
                <a:ea typeface="+mn-ea"/>
              </a:rPr>
              <a:t>Lecture 7</a:t>
            </a:r>
            <a:endParaRPr lang="en-US" sz="1300" b="0" strike="noStrike" spc="-1">
              <a:latin typeface="Times New Roman"/>
            </a:endParaRPr>
          </a:p>
        </p:txBody>
      </p:sp>
      <p:sp>
        <p:nvSpPr>
          <p:cNvPr id="218" name="TextShape 4"/>
          <p:cNvSpPr txBox="1"/>
          <p:nvPr/>
        </p:nvSpPr>
        <p:spPr>
          <a:xfrm>
            <a:off x="3815280" y="9374400"/>
            <a:ext cx="2918520" cy="493200"/>
          </a:xfrm>
          <a:prstGeom prst="rect">
            <a:avLst/>
          </a:prstGeom>
          <a:noFill/>
          <a:ln>
            <a:noFill/>
          </a:ln>
        </p:spPr>
        <p:txBody>
          <a:bodyPr lIns="96840" tIns="48240" rIns="96840" bIns="48240" anchor="b"/>
          <a:lstStyle/>
          <a:p>
            <a:pPr algn="r">
              <a:lnSpc>
                <a:spcPct val="100000"/>
              </a:lnSpc>
            </a:pPr>
            <a:fld id="{797320FA-68B2-4798-A19F-485CC83EE9EC}" type="slidenum">
              <a:rPr lang="en-US" sz="1300" b="0" strike="noStrike" spc="-1">
                <a:solidFill>
                  <a:srgbClr val="000000"/>
                </a:solidFill>
                <a:latin typeface="Arial"/>
                <a:ea typeface="+mn-ea"/>
              </a:rPr>
              <a:t>20</a:t>
            </a:fld>
            <a:endParaRPr lang="en-US" sz="1300" b="0" strike="noStrike" spc="-1">
              <a:latin typeface="Times New Roman"/>
            </a:endParaRPr>
          </a:p>
        </p:txBody>
      </p:sp>
      <p:sp>
        <p:nvSpPr>
          <p:cNvPr id="219" name="TextShape 5"/>
          <p:cNvSpPr txBox="1"/>
          <p:nvPr/>
        </p:nvSpPr>
        <p:spPr>
          <a:xfrm>
            <a:off x="3815280" y="0"/>
            <a:ext cx="2918520" cy="493200"/>
          </a:xfrm>
          <a:prstGeom prst="rect">
            <a:avLst/>
          </a:prstGeom>
          <a:noFill/>
          <a:ln>
            <a:noFill/>
          </a:ln>
        </p:spPr>
        <p:txBody>
          <a:bodyPr lIns="96840" tIns="48240" rIns="96840" bIns="48240"/>
          <a:lstStyle/>
          <a:p>
            <a:pPr algn="r">
              <a:lnSpc>
                <a:spcPct val="100000"/>
              </a:lnSpc>
            </a:pPr>
            <a:r>
              <a:rPr lang="en-US" sz="1300" b="0" strike="noStrike" spc="-1">
                <a:solidFill>
                  <a:srgbClr val="000000"/>
                </a:solidFill>
                <a:latin typeface="Arial"/>
                <a:ea typeface="+mn-ea"/>
              </a:rPr>
              <a:t>13/12/2017</a:t>
            </a:r>
            <a:endParaRPr lang="en-US" sz="1300" b="0" strike="noStrike" spc="-1">
              <a:latin typeface="Times New Roman"/>
            </a:endParaRPr>
          </a:p>
        </p:txBody>
      </p:sp>
    </p:spTree>
    <p:extLst>
      <p:ext uri="{BB962C8B-B14F-4D97-AF65-F5344CB8AC3E}">
        <p14:creationId xmlns:p14="http://schemas.microsoft.com/office/powerpoint/2010/main" val="327786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73560" y="4687920"/>
            <a:ext cx="5388120" cy="4440960"/>
          </a:xfrm>
          <a:prstGeom prst="rect">
            <a:avLst/>
          </a:prstGeom>
        </p:spPr>
        <p:txBody>
          <a:bodyPr lIns="96840" tIns="48240" rIns="96840" bIns="48240"/>
          <a:lstStyle/>
          <a:p>
            <a:endParaRPr lang="en-US" sz="2000" b="0" strike="noStrike" spc="-1">
              <a:latin typeface="Arial"/>
            </a:endParaRPr>
          </a:p>
        </p:txBody>
      </p:sp>
      <p:sp>
        <p:nvSpPr>
          <p:cNvPr id="221" name="TextShape 2"/>
          <p:cNvSpPr txBox="1"/>
          <p:nvPr/>
        </p:nvSpPr>
        <p:spPr>
          <a:xfrm>
            <a:off x="0" y="0"/>
            <a:ext cx="2918520" cy="493200"/>
          </a:xfrm>
          <a:prstGeom prst="rect">
            <a:avLst/>
          </a:prstGeom>
          <a:noFill/>
          <a:ln>
            <a:noFill/>
          </a:ln>
        </p:spPr>
        <p:txBody>
          <a:bodyPr lIns="96840" tIns="48240" rIns="96840" bIns="48240"/>
          <a:lstStyle/>
          <a:p>
            <a:pPr>
              <a:lnSpc>
                <a:spcPct val="100000"/>
              </a:lnSpc>
            </a:pPr>
            <a:r>
              <a:rPr lang="en-US" sz="1300" b="0" strike="noStrike" spc="-1">
                <a:solidFill>
                  <a:srgbClr val="000000"/>
                </a:solidFill>
                <a:latin typeface="Arial"/>
                <a:ea typeface="+mn-ea"/>
              </a:rPr>
              <a:t>Microprocessor Eng./Third Class (C)</a:t>
            </a:r>
            <a:endParaRPr lang="en-US" sz="1300" b="0" strike="noStrike" spc="-1">
              <a:latin typeface="Times New Roman"/>
            </a:endParaRPr>
          </a:p>
        </p:txBody>
      </p:sp>
      <p:sp>
        <p:nvSpPr>
          <p:cNvPr id="222" name="TextShape 3"/>
          <p:cNvSpPr txBox="1"/>
          <p:nvPr/>
        </p:nvSpPr>
        <p:spPr>
          <a:xfrm>
            <a:off x="3815280" y="0"/>
            <a:ext cx="2918520" cy="493200"/>
          </a:xfrm>
          <a:prstGeom prst="rect">
            <a:avLst/>
          </a:prstGeom>
          <a:noFill/>
          <a:ln>
            <a:noFill/>
          </a:ln>
        </p:spPr>
        <p:txBody>
          <a:bodyPr lIns="96840" tIns="48240" rIns="96840" bIns="48240"/>
          <a:lstStyle/>
          <a:p>
            <a:pPr algn="r">
              <a:lnSpc>
                <a:spcPct val="100000"/>
              </a:lnSpc>
            </a:pPr>
            <a:r>
              <a:rPr lang="en-US" sz="1300" b="0" strike="noStrike" spc="-1">
                <a:solidFill>
                  <a:srgbClr val="000000"/>
                </a:solidFill>
                <a:latin typeface="Arial"/>
                <a:ea typeface="+mn-ea"/>
              </a:rPr>
              <a:t>13/12/2017</a:t>
            </a:r>
            <a:endParaRPr lang="en-US" sz="1300" b="0" strike="noStrike" spc="-1">
              <a:latin typeface="Times New Roman"/>
            </a:endParaRPr>
          </a:p>
        </p:txBody>
      </p:sp>
      <p:sp>
        <p:nvSpPr>
          <p:cNvPr id="223" name="TextShape 4"/>
          <p:cNvSpPr txBox="1"/>
          <p:nvPr/>
        </p:nvSpPr>
        <p:spPr>
          <a:xfrm>
            <a:off x="0" y="9374400"/>
            <a:ext cx="2918520" cy="493200"/>
          </a:xfrm>
          <a:prstGeom prst="rect">
            <a:avLst/>
          </a:prstGeom>
          <a:noFill/>
          <a:ln>
            <a:noFill/>
          </a:ln>
        </p:spPr>
        <p:txBody>
          <a:bodyPr lIns="96840" tIns="48240" rIns="96840" bIns="48240" anchor="b"/>
          <a:lstStyle/>
          <a:p>
            <a:pPr>
              <a:lnSpc>
                <a:spcPct val="100000"/>
              </a:lnSpc>
            </a:pPr>
            <a:r>
              <a:rPr lang="en-US" sz="1300" b="0" strike="noStrike" spc="-1">
                <a:solidFill>
                  <a:srgbClr val="000000"/>
                </a:solidFill>
                <a:latin typeface="Arial"/>
                <a:ea typeface="+mn-ea"/>
              </a:rPr>
              <a:t>Lecture 7</a:t>
            </a:r>
            <a:endParaRPr lang="en-US" sz="1300" b="0" strike="noStrike" spc="-1">
              <a:latin typeface="Times New Roman"/>
            </a:endParaRPr>
          </a:p>
        </p:txBody>
      </p:sp>
      <p:sp>
        <p:nvSpPr>
          <p:cNvPr id="224" name="TextShape 5"/>
          <p:cNvSpPr txBox="1"/>
          <p:nvPr/>
        </p:nvSpPr>
        <p:spPr>
          <a:xfrm>
            <a:off x="3815280" y="9374400"/>
            <a:ext cx="2918520" cy="493200"/>
          </a:xfrm>
          <a:prstGeom prst="rect">
            <a:avLst/>
          </a:prstGeom>
          <a:noFill/>
          <a:ln>
            <a:noFill/>
          </a:ln>
        </p:spPr>
        <p:txBody>
          <a:bodyPr lIns="96840" tIns="48240" rIns="96840" bIns="48240" anchor="b"/>
          <a:lstStyle/>
          <a:p>
            <a:pPr algn="r">
              <a:lnSpc>
                <a:spcPct val="100000"/>
              </a:lnSpc>
            </a:pPr>
            <a:fld id="{6B512EDA-DAC9-47F2-BF7E-23770C4758A5}" type="slidenum">
              <a:rPr lang="en-US" sz="1300" b="0" strike="noStrike" spc="-1">
                <a:solidFill>
                  <a:srgbClr val="000000"/>
                </a:solidFill>
                <a:latin typeface="Arial"/>
                <a:ea typeface="+mn-ea"/>
              </a:rPr>
              <a:t>21</a:t>
            </a:fld>
            <a:endParaRPr lang="en-US" sz="1300" b="0" strike="noStrike" spc="-1">
              <a:latin typeface="Times New Roman"/>
            </a:endParaRPr>
          </a:p>
        </p:txBody>
      </p:sp>
    </p:spTree>
    <p:extLst>
      <p:ext uri="{BB962C8B-B14F-4D97-AF65-F5344CB8AC3E}">
        <p14:creationId xmlns:p14="http://schemas.microsoft.com/office/powerpoint/2010/main" val="98119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73560" y="4687920"/>
            <a:ext cx="5388120" cy="4440960"/>
          </a:xfrm>
          <a:prstGeom prst="rect">
            <a:avLst/>
          </a:prstGeom>
        </p:spPr>
        <p:txBody>
          <a:bodyPr lIns="96840" tIns="48240" rIns="96840" bIns="48240"/>
          <a:lstStyle/>
          <a:p>
            <a:endParaRPr lang="en-US" sz="2000" b="0" strike="noStrike" spc="-1">
              <a:latin typeface="Arial"/>
            </a:endParaRPr>
          </a:p>
        </p:txBody>
      </p:sp>
      <p:sp>
        <p:nvSpPr>
          <p:cNvPr id="226" name="TextShape 2"/>
          <p:cNvSpPr txBox="1"/>
          <p:nvPr/>
        </p:nvSpPr>
        <p:spPr>
          <a:xfrm>
            <a:off x="0" y="0"/>
            <a:ext cx="2918520" cy="493200"/>
          </a:xfrm>
          <a:prstGeom prst="rect">
            <a:avLst/>
          </a:prstGeom>
          <a:noFill/>
          <a:ln>
            <a:noFill/>
          </a:ln>
        </p:spPr>
        <p:txBody>
          <a:bodyPr lIns="96840" tIns="48240" rIns="96840" bIns="48240"/>
          <a:lstStyle/>
          <a:p>
            <a:pPr>
              <a:lnSpc>
                <a:spcPct val="100000"/>
              </a:lnSpc>
            </a:pPr>
            <a:r>
              <a:rPr lang="en-US" sz="1300" b="0" strike="noStrike" spc="-1">
                <a:solidFill>
                  <a:srgbClr val="000000"/>
                </a:solidFill>
                <a:latin typeface="Arial"/>
                <a:ea typeface="+mn-ea"/>
              </a:rPr>
              <a:t>Microprocessor Eng./Third Class (C)</a:t>
            </a:r>
            <a:endParaRPr lang="en-US" sz="1300" b="0" strike="noStrike" spc="-1">
              <a:latin typeface="Times New Roman"/>
            </a:endParaRPr>
          </a:p>
        </p:txBody>
      </p:sp>
      <p:sp>
        <p:nvSpPr>
          <p:cNvPr id="227" name="TextShape 3"/>
          <p:cNvSpPr txBox="1"/>
          <p:nvPr/>
        </p:nvSpPr>
        <p:spPr>
          <a:xfrm>
            <a:off x="0" y="9374400"/>
            <a:ext cx="2918520" cy="493200"/>
          </a:xfrm>
          <a:prstGeom prst="rect">
            <a:avLst/>
          </a:prstGeom>
          <a:noFill/>
          <a:ln>
            <a:noFill/>
          </a:ln>
        </p:spPr>
        <p:txBody>
          <a:bodyPr lIns="96840" tIns="48240" rIns="96840" bIns="48240" anchor="b"/>
          <a:lstStyle/>
          <a:p>
            <a:pPr>
              <a:lnSpc>
                <a:spcPct val="100000"/>
              </a:lnSpc>
            </a:pPr>
            <a:r>
              <a:rPr lang="en-US" sz="1300" b="0" strike="noStrike" spc="-1">
                <a:solidFill>
                  <a:srgbClr val="000000"/>
                </a:solidFill>
                <a:latin typeface="Arial"/>
                <a:ea typeface="+mn-ea"/>
              </a:rPr>
              <a:t>Lecture 7</a:t>
            </a:r>
            <a:endParaRPr lang="en-US" sz="1300" b="0" strike="noStrike" spc="-1">
              <a:latin typeface="Times New Roman"/>
            </a:endParaRPr>
          </a:p>
        </p:txBody>
      </p:sp>
      <p:sp>
        <p:nvSpPr>
          <p:cNvPr id="228" name="TextShape 4"/>
          <p:cNvSpPr txBox="1"/>
          <p:nvPr/>
        </p:nvSpPr>
        <p:spPr>
          <a:xfrm>
            <a:off x="3815280" y="9374400"/>
            <a:ext cx="2918520" cy="493200"/>
          </a:xfrm>
          <a:prstGeom prst="rect">
            <a:avLst/>
          </a:prstGeom>
          <a:noFill/>
          <a:ln>
            <a:noFill/>
          </a:ln>
        </p:spPr>
        <p:txBody>
          <a:bodyPr lIns="96840" tIns="48240" rIns="96840" bIns="48240" anchor="b"/>
          <a:lstStyle/>
          <a:p>
            <a:pPr algn="r">
              <a:lnSpc>
                <a:spcPct val="100000"/>
              </a:lnSpc>
            </a:pPr>
            <a:fld id="{463D4704-9D25-4821-AFE0-D052AD161929}" type="slidenum">
              <a:rPr lang="en-US" sz="1300" b="0" strike="noStrike" spc="-1">
                <a:solidFill>
                  <a:srgbClr val="000000"/>
                </a:solidFill>
                <a:latin typeface="Arial"/>
                <a:ea typeface="+mn-ea"/>
              </a:rPr>
              <a:t>27</a:t>
            </a:fld>
            <a:endParaRPr lang="en-US" sz="1300" b="0" strike="noStrike" spc="-1">
              <a:latin typeface="Times New Roman"/>
            </a:endParaRPr>
          </a:p>
        </p:txBody>
      </p:sp>
      <p:sp>
        <p:nvSpPr>
          <p:cNvPr id="229" name="TextShape 5"/>
          <p:cNvSpPr txBox="1"/>
          <p:nvPr/>
        </p:nvSpPr>
        <p:spPr>
          <a:xfrm>
            <a:off x="3815280" y="0"/>
            <a:ext cx="2918520" cy="493200"/>
          </a:xfrm>
          <a:prstGeom prst="rect">
            <a:avLst/>
          </a:prstGeom>
          <a:noFill/>
          <a:ln>
            <a:noFill/>
          </a:ln>
        </p:spPr>
        <p:txBody>
          <a:bodyPr lIns="96840" tIns="48240" rIns="96840" bIns="48240"/>
          <a:lstStyle/>
          <a:p>
            <a:pPr algn="r">
              <a:lnSpc>
                <a:spcPct val="100000"/>
              </a:lnSpc>
            </a:pPr>
            <a:r>
              <a:rPr lang="en-US" sz="1300" b="0" strike="noStrike" spc="-1">
                <a:solidFill>
                  <a:srgbClr val="000000"/>
                </a:solidFill>
                <a:latin typeface="Arial"/>
                <a:ea typeface="+mn-ea"/>
              </a:rPr>
              <a:t>13/12/2017</a:t>
            </a:r>
            <a:endParaRPr lang="en-US" sz="1300" b="0" strike="noStrike" spc="-1">
              <a:latin typeface="Times New Roman"/>
            </a:endParaRPr>
          </a:p>
        </p:txBody>
      </p:sp>
    </p:spTree>
    <p:extLst>
      <p:ext uri="{BB962C8B-B14F-4D97-AF65-F5344CB8AC3E}">
        <p14:creationId xmlns:p14="http://schemas.microsoft.com/office/powerpoint/2010/main" val="21448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598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
        <p:nvSpPr>
          <p:cNvPr id="425987" name="Rectangle 3"/>
          <p:cNvSpPr>
            <a:spLocks noGrp="1" noChangeArrowheads="1"/>
          </p:cNvSpPr>
          <p:nvPr>
            <p:ph type="ctrTitle"/>
          </p:nvPr>
        </p:nvSpPr>
        <p:spPr>
          <a:xfrm>
            <a:off x="421217" y="466725"/>
            <a:ext cx="9042400" cy="2133600"/>
          </a:xfrm>
        </p:spPr>
        <p:txBody>
          <a:bodyPr/>
          <a:lstStyle>
            <a:lvl1pPr algn="r">
              <a:defRPr sz="4800"/>
            </a:lvl1pPr>
          </a:lstStyle>
          <a:p>
            <a:pPr lvl="0"/>
            <a:r>
              <a:rPr lang="en-US" altLang="en-US" noProof="0" smtClean="0"/>
              <a:t>Click to edit Master title style</a:t>
            </a:r>
          </a:p>
        </p:txBody>
      </p:sp>
      <p:sp>
        <p:nvSpPr>
          <p:cNvPr id="425988"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200"/>
            </a:lvl1pPr>
          </a:lstStyle>
          <a:p>
            <a:pPr lvl="0"/>
            <a:r>
              <a:rPr lang="en-US" altLang="en-US" noProof="0" smtClean="0"/>
              <a:t>Click to edit Master subtitle style</a:t>
            </a:r>
          </a:p>
        </p:txBody>
      </p:sp>
      <p:sp>
        <p:nvSpPr>
          <p:cNvPr id="425989" name="Rectangle 5"/>
          <p:cNvSpPr>
            <a:spLocks noGrp="1" noChangeArrowheads="1"/>
          </p:cNvSpPr>
          <p:nvPr>
            <p:ph type="dt" sz="half" idx="2"/>
          </p:nvPr>
        </p:nvSpPr>
        <p:spPr/>
        <p:txBody>
          <a:bodyPr/>
          <a:lstStyle>
            <a:lvl1pPr>
              <a:defRPr/>
            </a:lvl1pPr>
          </a:lstStyle>
          <a:p>
            <a:fld id="{9E91BA55-BB02-40A2-91CE-ED4BA878C03D}" type="datetime1">
              <a:rPr lang="en-US" altLang="en-US" smtClean="0">
                <a:solidFill>
                  <a:srgbClr val="000000"/>
                </a:solidFill>
              </a:rPr>
              <a:pPr/>
              <a:t>8/13/2021</a:t>
            </a:fld>
            <a:endParaRPr lang="en-US" altLang="en-US">
              <a:solidFill>
                <a:srgbClr val="000000"/>
              </a:solidFill>
            </a:endParaRPr>
          </a:p>
        </p:txBody>
      </p:sp>
      <p:sp>
        <p:nvSpPr>
          <p:cNvPr id="425990" name="Rectangle 6"/>
          <p:cNvSpPr>
            <a:spLocks noGrp="1" noChangeArrowheads="1"/>
          </p:cNvSpPr>
          <p:nvPr>
            <p:ph type="ftr" sz="quarter" idx="3"/>
          </p:nvPr>
        </p:nvSpPr>
        <p:spPr/>
        <p:txBody>
          <a:bodyPr/>
          <a:lstStyle>
            <a:lvl1pPr>
              <a:defRPr/>
            </a:lvl1pPr>
          </a:lstStyle>
          <a:p>
            <a:endParaRPr lang="en-US" altLang="en-US">
              <a:solidFill>
                <a:srgbClr val="000000"/>
              </a:solidFill>
            </a:endParaRPr>
          </a:p>
        </p:txBody>
      </p:sp>
      <p:sp>
        <p:nvSpPr>
          <p:cNvPr id="425991" name="Rectangle 7"/>
          <p:cNvSpPr>
            <a:spLocks noGrp="1" noChangeArrowheads="1"/>
          </p:cNvSpPr>
          <p:nvPr>
            <p:ph type="sldNum" sz="quarter" idx="4"/>
          </p:nvPr>
        </p:nvSpPr>
        <p:spPr/>
        <p:txBody>
          <a:bodyPr/>
          <a:lstStyle>
            <a:lvl1pPr>
              <a:defRPr/>
            </a:lvl1pPr>
          </a:lstStyle>
          <a:p>
            <a:fld id="{6098510A-F9A0-4E36-B51D-907D58B5D1CD}" type="slidenum">
              <a:rPr lang="en-US" altLang="en-US">
                <a:solidFill>
                  <a:srgbClr val="000000"/>
                </a:solidFill>
              </a:rPr>
              <a:pPr/>
              <a:t>‹#›</a:t>
            </a:fld>
            <a:endParaRPr lang="en-US" altLang="en-US">
              <a:solidFill>
                <a:srgbClr val="000000"/>
              </a:solidFill>
            </a:endParaRPr>
          </a:p>
        </p:txBody>
      </p:sp>
      <p:grpSp>
        <p:nvGrpSpPr>
          <p:cNvPr id="425992" name="Group 8"/>
          <p:cNvGrpSpPr>
            <a:grpSpLocks/>
          </p:cNvGrpSpPr>
          <p:nvPr/>
        </p:nvGrpSpPr>
        <p:grpSpPr bwMode="auto">
          <a:xfrm>
            <a:off x="9990667" y="2992438"/>
            <a:ext cx="1784351" cy="2189162"/>
            <a:chOff x="4704" y="1885"/>
            <a:chExt cx="843" cy="1379"/>
          </a:xfrm>
        </p:grpSpPr>
        <p:sp>
          <p:nvSpPr>
            <p:cNvPr id="42599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599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599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599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599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599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599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0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1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2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2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2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602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sp>
        <p:nvSpPr>
          <p:cNvPr id="42602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231866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718162-2AF1-4F85-9E63-1EAA97D35725}" type="datetime1">
              <a:rPr lang="en-US" altLang="en-US" smtClean="0">
                <a:solidFill>
                  <a:srgbClr val="000000"/>
                </a:solidFill>
              </a:rPr>
              <a:pPr/>
              <a:t>8/13/2021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E7F9831-EBEC-4C96-A873-B84539626C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8987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E050B2F-CE9F-4856-8A70-D8229AEB8767}" type="datetime1">
              <a:rPr lang="en-US" altLang="en-US" smtClean="0">
                <a:solidFill>
                  <a:srgbClr val="000000"/>
                </a:solidFill>
              </a:rPr>
              <a:pPr/>
              <a:t>8/13/2021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288EA05-9A6F-4133-B29D-B61F83AEF0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0114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0E9A4-682B-418C-A8DE-8FE93189F9C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6677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1168BA1-3061-4C69-83FE-A698C1B322BE}" type="datetime1">
              <a:rPr lang="en-US" altLang="en-US" smtClean="0">
                <a:solidFill>
                  <a:srgbClr val="000000"/>
                </a:solidFill>
              </a:rPr>
              <a:pPr/>
              <a:t>8/13/2021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64892A-7D86-4FCC-8B04-7FB38CA3E5D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3392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01ADCC5A-D971-49E6-8D7E-10A8057E7118}" type="datetime1">
              <a:rPr lang="en-US" altLang="en-US" smtClean="0">
                <a:solidFill>
                  <a:srgbClr val="000000"/>
                </a:solidFill>
              </a:rPr>
              <a:pPr/>
              <a:t>8/13/2021</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E8481CB-7BEA-4059-8E1D-806912871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5805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DA925588-C2B4-48F8-A8D0-447DF7834110}" type="datetime1">
              <a:rPr lang="en-US" altLang="en-US" smtClean="0">
                <a:solidFill>
                  <a:srgbClr val="000000"/>
                </a:solidFill>
              </a:rPr>
              <a:pPr/>
              <a:t>8/13/2021</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73E6365-F70B-425B-BF72-7ED44B9A1C9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0006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5BEBC64-EB83-49C3-A681-F329F49D0DDD}" type="datetime1">
              <a:rPr lang="en-US" altLang="en-US" smtClean="0">
                <a:solidFill>
                  <a:srgbClr val="000000"/>
                </a:solidFill>
              </a:rPr>
              <a:pPr/>
              <a:t>8/13/2021</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3D6A771-ED80-4C30-A557-D0B716017C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5033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F72C5FA-FA45-41F1-8B66-FC9CD7C12F93}" type="datetime1">
              <a:rPr lang="en-US" altLang="en-US" smtClean="0">
                <a:solidFill>
                  <a:srgbClr val="000000"/>
                </a:solidFill>
              </a:rPr>
              <a:pPr/>
              <a:t>8/13/2021</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6C06AFF-BC6D-42E6-B47E-6B63E482E4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4420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5FD5C22-FEA7-46F2-8207-7056DF591D48}" type="datetime1">
              <a:rPr lang="en-US" altLang="en-US" smtClean="0">
                <a:solidFill>
                  <a:srgbClr val="000000"/>
                </a:solidFill>
              </a:rPr>
              <a:pPr/>
              <a:t>8/13/2021</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067EBE2-C0EA-44AD-A171-22FF478573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7679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3D6BE26-995E-428E-B03D-4B68F22B541B}" type="datetime1">
              <a:rPr lang="en-US" altLang="en-US" smtClean="0">
                <a:solidFill>
                  <a:srgbClr val="000000"/>
                </a:solidFill>
              </a:rPr>
              <a:pPr/>
              <a:t>8/13/2021</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327D9FB-4403-473A-912F-6AC43A51CE7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9347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
        <p:nvSpPr>
          <p:cNvPr id="424963"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24964"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24965"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fld id="{651DFCFA-F9CD-4C3A-A1FF-42F650042E47}" type="datetime1">
              <a:rPr lang="en-US" altLang="en-US" smtClean="0">
                <a:solidFill>
                  <a:srgbClr val="000000"/>
                </a:solidFill>
              </a:rPr>
              <a:pPr fontAlgn="base">
                <a:spcBef>
                  <a:spcPct val="0"/>
                </a:spcBef>
                <a:spcAft>
                  <a:spcPct val="0"/>
                </a:spcAft>
              </a:pPr>
              <a:t>8/13/2021</a:t>
            </a:fld>
            <a:endParaRPr lang="en-US" altLang="en-US">
              <a:solidFill>
                <a:srgbClr val="000000"/>
              </a:solidFill>
            </a:endParaRPr>
          </a:p>
        </p:txBody>
      </p:sp>
      <p:sp>
        <p:nvSpPr>
          <p:cNvPr id="424966"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altLang="en-US">
              <a:solidFill>
                <a:srgbClr val="000000"/>
              </a:solidFill>
            </a:endParaRPr>
          </a:p>
        </p:txBody>
      </p:sp>
      <p:sp>
        <p:nvSpPr>
          <p:cNvPr id="424967"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FB443868-F6F3-4CB8-942C-F1172BE0537C}" type="slidenum">
              <a:rPr lang="en-US" altLang="en-US">
                <a:solidFill>
                  <a:srgbClr val="000000"/>
                </a:solidFill>
              </a:rPr>
              <a:pPr fontAlgn="base">
                <a:spcBef>
                  <a:spcPct val="0"/>
                </a:spcBef>
                <a:spcAft>
                  <a:spcPct val="0"/>
                </a:spcAft>
              </a:pPr>
              <a:t>‹#›</a:t>
            </a:fld>
            <a:endParaRPr lang="en-US" altLang="en-US">
              <a:solidFill>
                <a:srgbClr val="000000"/>
              </a:solidFill>
            </a:endParaRPr>
          </a:p>
        </p:txBody>
      </p:sp>
      <p:grpSp>
        <p:nvGrpSpPr>
          <p:cNvPr id="424968" name="Group 8"/>
          <p:cNvGrpSpPr>
            <a:grpSpLocks/>
          </p:cNvGrpSpPr>
          <p:nvPr/>
        </p:nvGrpSpPr>
        <p:grpSpPr bwMode="auto">
          <a:xfrm>
            <a:off x="10871201" y="152400"/>
            <a:ext cx="1056217" cy="1295400"/>
            <a:chOff x="5136" y="960"/>
            <a:chExt cx="528" cy="864"/>
          </a:xfrm>
        </p:grpSpPr>
        <p:sp>
          <p:nvSpPr>
            <p:cNvPr id="42496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7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8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42499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spTree>
    <p:extLst>
      <p:ext uri="{BB962C8B-B14F-4D97-AF65-F5344CB8AC3E}">
        <p14:creationId xmlns:p14="http://schemas.microsoft.com/office/powerpoint/2010/main" val="2125787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4"/>
          </p:nvPr>
        </p:nvSpPr>
        <p:spPr/>
        <p:txBody>
          <a:bodyPr/>
          <a:lstStyle/>
          <a:p>
            <a:fld id="{93466BBF-44CE-4F13-95C2-7DA316B30813}" type="slidenum">
              <a:rPr lang="en-US" altLang="en-US">
                <a:solidFill>
                  <a:srgbClr val="000000"/>
                </a:solidFill>
              </a:rPr>
              <a:pPr/>
              <a:t>1</a:t>
            </a:fld>
            <a:endParaRPr lang="en-US" altLang="en-US">
              <a:solidFill>
                <a:srgbClr val="000000"/>
              </a:solidFill>
            </a:endParaRPr>
          </a:p>
        </p:txBody>
      </p:sp>
      <p:sp>
        <p:nvSpPr>
          <p:cNvPr id="22530" name="Rectangle 2"/>
          <p:cNvSpPr>
            <a:spLocks noGrp="1" noChangeArrowheads="1"/>
          </p:cNvSpPr>
          <p:nvPr>
            <p:ph type="ctrTitle"/>
          </p:nvPr>
        </p:nvSpPr>
        <p:spPr>
          <a:xfrm>
            <a:off x="1760562" y="1115230"/>
            <a:ext cx="7448005" cy="1658938"/>
          </a:xfrm>
        </p:spPr>
        <p:txBody>
          <a:bodyPr/>
          <a:lstStyle/>
          <a:p>
            <a:pPr algn="l"/>
            <a:r>
              <a:rPr lang="en-IN" sz="3200" dirty="0" smtClean="0"/>
              <a:t/>
            </a:r>
            <a:br>
              <a:rPr lang="en-IN" sz="3200" dirty="0" smtClean="0"/>
            </a:br>
            <a:r>
              <a:rPr lang="en-IN" sz="3200" dirty="0"/>
              <a:t/>
            </a:r>
            <a:br>
              <a:rPr lang="en-IN" sz="3200" dirty="0"/>
            </a:br>
            <a:r>
              <a:rPr lang="en-IN" sz="3200" dirty="0" smtClean="0"/>
              <a:t/>
            </a:r>
            <a:br>
              <a:rPr lang="en-IN" sz="3200" dirty="0" smtClean="0"/>
            </a:br>
            <a:r>
              <a:rPr lang="en-IN" sz="3200" dirty="0"/>
              <a:t/>
            </a:r>
            <a:br>
              <a:rPr lang="en-IN" sz="3200" dirty="0"/>
            </a:br>
            <a:r>
              <a:rPr lang="en-IN" sz="3200" dirty="0" smtClean="0"/>
              <a:t/>
            </a:r>
            <a:br>
              <a:rPr lang="en-IN" sz="3200" dirty="0" smtClean="0"/>
            </a:br>
            <a:r>
              <a:rPr lang="en-IN" sz="3600" dirty="0"/>
              <a:t/>
            </a:r>
            <a:br>
              <a:rPr lang="en-IN" sz="3600" dirty="0"/>
            </a:br>
            <a:r>
              <a:rPr lang="en-US" sz="2800" dirty="0"/>
              <a:t/>
            </a:r>
            <a:br>
              <a:rPr lang="en-US" sz="2800" dirty="0"/>
            </a:br>
            <a:r>
              <a:rPr lang="en-IN" sz="3200" dirty="0"/>
              <a:t/>
            </a:r>
            <a:br>
              <a:rPr lang="en-IN" sz="3200" dirty="0"/>
            </a:br>
            <a:endParaRPr lang="en-US" sz="2400" dirty="0"/>
          </a:p>
        </p:txBody>
      </p:sp>
      <p:sp>
        <p:nvSpPr>
          <p:cNvPr id="22531" name="Rectangle 3"/>
          <p:cNvSpPr>
            <a:spLocks noGrp="1" noChangeArrowheads="1"/>
          </p:cNvSpPr>
          <p:nvPr>
            <p:ph type="subTitle" idx="1"/>
          </p:nvPr>
        </p:nvSpPr>
        <p:spPr/>
        <p:txBody>
          <a:bodyPr/>
          <a:lstStyle/>
          <a:p>
            <a:pPr algn="l"/>
            <a:r>
              <a:rPr lang="en-IN" dirty="0">
                <a:effectLst>
                  <a:glow rad="101600">
                    <a:schemeClr val="bg2">
                      <a:lumMod val="75000"/>
                      <a:alpha val="40000"/>
                    </a:schemeClr>
                  </a:glow>
                </a:effectLst>
              </a:rPr>
              <a:t>20XC32  </a:t>
            </a:r>
            <a:endParaRPr lang="en-IN" dirty="0" smtClean="0">
              <a:effectLst>
                <a:glow rad="101600">
                  <a:schemeClr val="bg2">
                    <a:lumMod val="75000"/>
                    <a:alpha val="40000"/>
                  </a:schemeClr>
                </a:glow>
              </a:effectLst>
            </a:endParaRPr>
          </a:p>
          <a:p>
            <a:pPr algn="l"/>
            <a:endParaRPr lang="en-IN" dirty="0">
              <a:effectLst>
                <a:glow rad="101600">
                  <a:schemeClr val="bg2">
                    <a:lumMod val="75000"/>
                    <a:alpha val="40000"/>
                  </a:schemeClr>
                </a:glow>
              </a:effectLst>
            </a:endParaRPr>
          </a:p>
          <a:p>
            <a:pPr algn="l"/>
            <a:r>
              <a:rPr lang="en-IN" dirty="0" smtClean="0">
                <a:effectLst>
                  <a:glow rad="101600">
                    <a:schemeClr val="bg2">
                      <a:lumMod val="75000"/>
                      <a:alpha val="40000"/>
                    </a:schemeClr>
                  </a:glow>
                </a:effectLst>
              </a:rPr>
              <a:t>8086 Microprocessors</a:t>
            </a:r>
            <a:endParaRPr lang="en-IN" dirty="0">
              <a:effectLst>
                <a:glow rad="101600">
                  <a:schemeClr val="bg2">
                    <a:lumMod val="75000"/>
                    <a:alpha val="40000"/>
                  </a:schemeClr>
                </a:glow>
              </a:effectLst>
            </a:endParaRPr>
          </a:p>
        </p:txBody>
      </p:sp>
      <p:sp>
        <p:nvSpPr>
          <p:cNvPr id="3" name="Date Placeholder 2"/>
          <p:cNvSpPr>
            <a:spLocks noGrp="1"/>
          </p:cNvSpPr>
          <p:nvPr>
            <p:ph type="dt" sz="half" idx="2"/>
          </p:nvPr>
        </p:nvSpPr>
        <p:spPr/>
        <p:txBody>
          <a:bodyPr/>
          <a:lstStyle/>
          <a:p>
            <a:fld id="{4BBF50E5-8F22-4CAC-8863-6253AC75ACF4}" type="datetime1">
              <a:rPr lang="en-US" altLang="en-US" smtClean="0">
                <a:solidFill>
                  <a:srgbClr val="000000"/>
                </a:solidFill>
              </a:rPr>
              <a:pPr/>
              <a:t>8/13/2021</a:t>
            </a:fld>
            <a:endParaRPr lang="en-US" altLang="en-US">
              <a:solidFill>
                <a:srgbClr val="000000"/>
              </a:solidFill>
            </a:endParaRPr>
          </a:p>
        </p:txBody>
      </p:sp>
    </p:spTree>
    <p:extLst>
      <p:ext uri="{BB962C8B-B14F-4D97-AF65-F5344CB8AC3E}">
        <p14:creationId xmlns:p14="http://schemas.microsoft.com/office/powerpoint/2010/main" val="1604185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1166611" y="1310315"/>
            <a:ext cx="7772400" cy="1470025"/>
          </a:xfrm>
        </p:spPr>
        <p:txBody>
          <a:bodyPr/>
          <a:lstStyle/>
          <a:p>
            <a:pPr algn="ctr"/>
            <a:r>
              <a:rPr lang="en-US" altLang="zh-TW" dirty="0" smtClean="0"/>
              <a:t>Control transfer instruction</a:t>
            </a:r>
            <a:endParaRPr lang="en-US" altLang="zh-TW" dirty="0"/>
          </a:p>
        </p:txBody>
      </p:sp>
    </p:spTree>
    <p:extLst>
      <p:ext uri="{BB962C8B-B14F-4D97-AF65-F5344CB8AC3E}">
        <p14:creationId xmlns:p14="http://schemas.microsoft.com/office/powerpoint/2010/main" val="79703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61996" y="536342"/>
            <a:ext cx="7587559" cy="641201"/>
          </a:xfrm>
          <a:prstGeom prst="rect">
            <a:avLst/>
          </a:prstGeom>
        </p:spPr>
        <p:txBody>
          <a:bodyPr vert="horz" wrap="square" lIns="0" tIns="0" rIns="0" bIns="0" rtlCol="0">
            <a:spAutoFit/>
          </a:bodyPr>
          <a:lstStyle/>
          <a:p>
            <a:pPr>
              <a:lnSpc>
                <a:spcPts val="4981"/>
              </a:lnSpc>
            </a:pPr>
            <a:endParaRPr sz="4300" dirty="0">
              <a:solidFill>
                <a:srgbClr val="572314"/>
              </a:solidFill>
              <a:latin typeface="WJGWGM+Gill Sans MT"/>
              <a:cs typeface="WJGWGM+Gill Sans MT"/>
            </a:endParaRPr>
          </a:p>
        </p:txBody>
      </p:sp>
      <p:sp>
        <p:nvSpPr>
          <p:cNvPr id="5" name="object 5"/>
          <p:cNvSpPr txBox="1"/>
          <p:nvPr/>
        </p:nvSpPr>
        <p:spPr>
          <a:xfrm>
            <a:off x="856153" y="2730194"/>
            <a:ext cx="9565294" cy="423193"/>
          </a:xfrm>
          <a:prstGeom prst="rect">
            <a:avLst/>
          </a:prstGeom>
        </p:spPr>
        <p:txBody>
          <a:bodyPr vert="horz" wrap="square" lIns="0" tIns="0" rIns="0" bIns="0" rtlCol="0">
            <a:spAutoFit/>
          </a:bodyPr>
          <a:lstStyle/>
          <a:p>
            <a:pPr>
              <a:lnSpc>
                <a:spcPts val="3256"/>
              </a:lnSpc>
            </a:pPr>
            <a:r>
              <a:rPr sz="2250" dirty="0" smtClean="0">
                <a:solidFill>
                  <a:srgbClr val="3891A7"/>
                </a:solidFill>
                <a:latin typeface="JSQMDF+Wingdings 2"/>
                <a:cs typeface="JSQMDF+Wingdings 2"/>
              </a:rPr>
              <a:t></a:t>
            </a:r>
            <a:r>
              <a:rPr sz="2250" spc="432" dirty="0" smtClean="0">
                <a:solidFill>
                  <a:srgbClr val="3891A7"/>
                </a:solidFill>
                <a:latin typeface="Times New Roman"/>
                <a:cs typeface="Times New Roman"/>
              </a:rPr>
              <a:t> </a:t>
            </a:r>
            <a:r>
              <a:rPr sz="2800" b="1" dirty="0" smtClean="0">
                <a:solidFill>
                  <a:srgbClr val="000000"/>
                </a:solidFill>
                <a:latin typeface="JNFLIN+Gill Sans MT,Bold"/>
                <a:cs typeface="JNFLIN+Gill Sans MT,Bold"/>
              </a:rPr>
              <a:t>LOOP </a:t>
            </a:r>
            <a:r>
              <a:rPr sz="2800" dirty="0" smtClean="0">
                <a:solidFill>
                  <a:srgbClr val="000000"/>
                </a:solidFill>
                <a:latin typeface="UCAUCJ+Arial"/>
                <a:cs typeface="UCAUCJ+Arial"/>
              </a:rPr>
              <a:t>−</a:t>
            </a:r>
            <a:r>
              <a:rPr sz="2800" spc="60" dirty="0" smtClean="0">
                <a:solidFill>
                  <a:srgbClr val="000000"/>
                </a:solidFill>
                <a:latin typeface="Times New Roman"/>
                <a:cs typeface="Times New Roman"/>
              </a:rPr>
              <a:t> </a:t>
            </a:r>
            <a:r>
              <a:rPr sz="2800" dirty="0" smtClean="0">
                <a:solidFill>
                  <a:srgbClr val="000000"/>
                </a:solidFill>
                <a:latin typeface="WJGWGM+Gill Sans MT"/>
                <a:cs typeface="WJGWGM+Gill Sans MT"/>
              </a:rPr>
              <a:t>Used</a:t>
            </a:r>
            <a:r>
              <a:rPr sz="2800" spc="-28" dirty="0" smtClean="0">
                <a:solidFill>
                  <a:srgbClr val="000000"/>
                </a:solidFill>
                <a:latin typeface="WJGWGM+Gill Sans MT"/>
                <a:cs typeface="WJGWGM+Gill Sans MT"/>
              </a:rPr>
              <a:t> </a:t>
            </a:r>
            <a:r>
              <a:rPr sz="2800" dirty="0" smtClean="0">
                <a:solidFill>
                  <a:srgbClr val="000000"/>
                </a:solidFill>
                <a:latin typeface="WJGWGM+Gill Sans MT"/>
                <a:cs typeface="WJGWGM+Gill Sans MT"/>
              </a:rPr>
              <a:t>to loop</a:t>
            </a:r>
            <a:r>
              <a:rPr sz="2800" spc="-33" dirty="0" smtClean="0">
                <a:solidFill>
                  <a:srgbClr val="000000"/>
                </a:solidFill>
                <a:latin typeface="WJGWGM+Gill Sans MT"/>
                <a:cs typeface="WJGWGM+Gill Sans MT"/>
              </a:rPr>
              <a:t> </a:t>
            </a:r>
            <a:r>
              <a:rPr sz="2800" dirty="0" smtClean="0">
                <a:solidFill>
                  <a:srgbClr val="000000"/>
                </a:solidFill>
                <a:latin typeface="WJGWGM+Gill Sans MT"/>
                <a:cs typeface="WJGWGM+Gill Sans MT"/>
              </a:rPr>
              <a:t>a </a:t>
            </a:r>
            <a:r>
              <a:rPr sz="2800" spc="-15" dirty="0" smtClean="0">
                <a:solidFill>
                  <a:srgbClr val="000000"/>
                </a:solidFill>
                <a:latin typeface="WJGWGM+Gill Sans MT"/>
                <a:cs typeface="WJGWGM+Gill Sans MT"/>
              </a:rPr>
              <a:t>group</a:t>
            </a:r>
            <a:r>
              <a:rPr sz="2800" spc="-10" dirty="0" smtClean="0">
                <a:solidFill>
                  <a:srgbClr val="000000"/>
                </a:solidFill>
                <a:latin typeface="WJGWGM+Gill Sans MT"/>
                <a:cs typeface="WJGWGM+Gill Sans MT"/>
              </a:rPr>
              <a:t> </a:t>
            </a:r>
            <a:r>
              <a:rPr sz="2800" dirty="0" smtClean="0">
                <a:solidFill>
                  <a:srgbClr val="000000"/>
                </a:solidFill>
                <a:latin typeface="WJGWGM+Gill Sans MT"/>
                <a:cs typeface="WJGWGM+Gill Sans MT"/>
              </a:rPr>
              <a:t>of</a:t>
            </a:r>
            <a:r>
              <a:rPr sz="2800" spc="-25" dirty="0" smtClean="0">
                <a:solidFill>
                  <a:srgbClr val="000000"/>
                </a:solidFill>
                <a:latin typeface="WJGWGM+Gill Sans MT"/>
                <a:cs typeface="WJGWGM+Gill Sans MT"/>
              </a:rPr>
              <a:t> </a:t>
            </a:r>
            <a:r>
              <a:rPr sz="2800" dirty="0" smtClean="0">
                <a:solidFill>
                  <a:srgbClr val="000000"/>
                </a:solidFill>
                <a:latin typeface="WJGWGM+Gill Sans MT"/>
                <a:cs typeface="WJGWGM+Gill Sans MT"/>
              </a:rPr>
              <a:t>instructions</a:t>
            </a:r>
            <a:r>
              <a:rPr sz="2800" spc="-87" dirty="0" smtClean="0">
                <a:solidFill>
                  <a:srgbClr val="000000"/>
                </a:solidFill>
                <a:latin typeface="WJGWGM+Gill Sans MT"/>
                <a:cs typeface="WJGWGM+Gill Sans MT"/>
              </a:rPr>
              <a:t> </a:t>
            </a:r>
            <a:r>
              <a:rPr sz="2800" dirty="0" smtClean="0">
                <a:solidFill>
                  <a:srgbClr val="000000"/>
                </a:solidFill>
                <a:latin typeface="WJGWGM+Gill Sans MT"/>
                <a:cs typeface="WJGWGM+Gill Sans MT"/>
              </a:rPr>
              <a:t>until</a:t>
            </a:r>
            <a:r>
              <a:rPr sz="2800" spc="-60" dirty="0" smtClean="0">
                <a:solidFill>
                  <a:srgbClr val="000000"/>
                </a:solidFill>
                <a:latin typeface="WJGWGM+Gill Sans MT"/>
                <a:cs typeface="WJGWGM+Gill Sans MT"/>
              </a:rPr>
              <a:t> </a:t>
            </a:r>
            <a:r>
              <a:rPr sz="2800" dirty="0" smtClean="0">
                <a:solidFill>
                  <a:srgbClr val="000000"/>
                </a:solidFill>
                <a:latin typeface="WJGWGM+Gill Sans MT"/>
                <a:cs typeface="WJGWGM+Gill Sans MT"/>
              </a:rPr>
              <a:t>the</a:t>
            </a:r>
            <a:endParaRPr sz="2800" dirty="0">
              <a:solidFill>
                <a:srgbClr val="000000"/>
              </a:solidFill>
              <a:latin typeface="WJGWGM+Gill Sans MT"/>
              <a:cs typeface="WJGWGM+Gill Sans MT"/>
            </a:endParaRPr>
          </a:p>
        </p:txBody>
      </p:sp>
      <p:sp>
        <p:nvSpPr>
          <p:cNvPr id="6" name="object 6"/>
          <p:cNvSpPr txBox="1"/>
          <p:nvPr/>
        </p:nvSpPr>
        <p:spPr>
          <a:xfrm>
            <a:off x="2591105" y="3287850"/>
            <a:ext cx="4978867" cy="423193"/>
          </a:xfrm>
          <a:prstGeom prst="rect">
            <a:avLst/>
          </a:prstGeom>
        </p:spPr>
        <p:txBody>
          <a:bodyPr vert="horz" wrap="square" lIns="0" tIns="0" rIns="0" bIns="0" rtlCol="0">
            <a:spAutoFit/>
          </a:bodyPr>
          <a:lstStyle/>
          <a:p>
            <a:pPr>
              <a:lnSpc>
                <a:spcPts val="3259"/>
              </a:lnSpc>
            </a:pPr>
            <a:r>
              <a:rPr sz="2800" dirty="0">
                <a:solidFill>
                  <a:srgbClr val="000000"/>
                </a:solidFill>
                <a:latin typeface="WJGWGM+Gill Sans MT"/>
                <a:cs typeface="WJGWGM+Gill Sans MT"/>
              </a:rPr>
              <a:t>condition</a:t>
            </a:r>
            <a:r>
              <a:rPr sz="2800" spc="-75" dirty="0">
                <a:solidFill>
                  <a:srgbClr val="000000"/>
                </a:solidFill>
                <a:latin typeface="WJGWGM+Gill Sans MT"/>
                <a:cs typeface="WJGWGM+Gill Sans MT"/>
              </a:rPr>
              <a:t> </a:t>
            </a:r>
            <a:r>
              <a:rPr sz="2800" dirty="0">
                <a:solidFill>
                  <a:srgbClr val="000000"/>
                </a:solidFill>
                <a:latin typeface="WJGWGM+Gill Sans MT"/>
                <a:cs typeface="WJGWGM+Gill Sans MT"/>
              </a:rPr>
              <a:t>satisfies,</a:t>
            </a:r>
            <a:r>
              <a:rPr sz="2800" spc="-336" dirty="0">
                <a:solidFill>
                  <a:srgbClr val="000000"/>
                </a:solidFill>
                <a:latin typeface="WJGWGM+Gill Sans MT"/>
                <a:cs typeface="WJGWGM+Gill Sans MT"/>
              </a:rPr>
              <a:t> </a:t>
            </a:r>
            <a:r>
              <a:rPr sz="2800" spc="10" dirty="0">
                <a:solidFill>
                  <a:srgbClr val="000000"/>
                </a:solidFill>
                <a:latin typeface="WJGWGM+Gill Sans MT"/>
                <a:cs typeface="WJGWGM+Gill Sans MT"/>
              </a:rPr>
              <a:t>i.e.,</a:t>
            </a:r>
            <a:r>
              <a:rPr sz="2800" spc="-311" dirty="0">
                <a:solidFill>
                  <a:srgbClr val="000000"/>
                </a:solidFill>
                <a:latin typeface="WJGWGM+Gill Sans MT"/>
                <a:cs typeface="WJGWGM+Gill Sans MT"/>
              </a:rPr>
              <a:t> </a:t>
            </a:r>
            <a:r>
              <a:rPr sz="2800" dirty="0">
                <a:solidFill>
                  <a:srgbClr val="000000"/>
                </a:solidFill>
                <a:latin typeface="WJGWGM+Gill Sans MT"/>
                <a:cs typeface="WJGWGM+Gill Sans MT"/>
              </a:rPr>
              <a:t>CX</a:t>
            </a:r>
            <a:r>
              <a:rPr sz="2800" spc="632" dirty="0">
                <a:solidFill>
                  <a:srgbClr val="000000"/>
                </a:solidFill>
                <a:latin typeface="WJGWGM+Gill Sans MT"/>
                <a:cs typeface="WJGWGM+Gill Sans MT"/>
              </a:rPr>
              <a:t> </a:t>
            </a:r>
            <a:r>
              <a:rPr sz="2800" dirty="0">
                <a:solidFill>
                  <a:srgbClr val="000000"/>
                </a:solidFill>
                <a:latin typeface="WJGWGM+Gill Sans MT"/>
                <a:cs typeface="WJGWGM+Gill Sans MT"/>
              </a:rPr>
              <a:t>=</a:t>
            </a:r>
            <a:r>
              <a:rPr sz="2800" spc="-18" dirty="0">
                <a:solidFill>
                  <a:srgbClr val="000000"/>
                </a:solidFill>
                <a:latin typeface="WJGWGM+Gill Sans MT"/>
                <a:cs typeface="WJGWGM+Gill Sans MT"/>
              </a:rPr>
              <a:t> </a:t>
            </a:r>
            <a:r>
              <a:rPr sz="2800" dirty="0">
                <a:solidFill>
                  <a:srgbClr val="000000"/>
                </a:solidFill>
                <a:latin typeface="WJGWGM+Gill Sans MT"/>
                <a:cs typeface="WJGWGM+Gill Sans MT"/>
              </a:rPr>
              <a:t>0</a:t>
            </a:r>
          </a:p>
        </p:txBody>
      </p:sp>
      <p:sp>
        <p:nvSpPr>
          <p:cNvPr id="7" name="object 7"/>
          <p:cNvSpPr txBox="1"/>
          <p:nvPr/>
        </p:nvSpPr>
        <p:spPr>
          <a:xfrm>
            <a:off x="856153" y="3793119"/>
            <a:ext cx="7916254" cy="423193"/>
          </a:xfrm>
          <a:prstGeom prst="rect">
            <a:avLst/>
          </a:prstGeom>
        </p:spPr>
        <p:txBody>
          <a:bodyPr vert="horz" wrap="square" lIns="0" tIns="0" rIns="0" bIns="0" rtlCol="0">
            <a:spAutoFit/>
          </a:bodyPr>
          <a:lstStyle/>
          <a:p>
            <a:pPr>
              <a:lnSpc>
                <a:spcPts val="3259"/>
              </a:lnSpc>
            </a:pPr>
            <a:r>
              <a:rPr sz="2250" dirty="0">
                <a:solidFill>
                  <a:srgbClr val="3891A7"/>
                </a:solidFill>
                <a:latin typeface="JSQMDF+Wingdings 2"/>
                <a:cs typeface="JSQMDF+Wingdings 2"/>
              </a:rPr>
              <a:t></a:t>
            </a:r>
            <a:r>
              <a:rPr sz="2250" spc="430" dirty="0">
                <a:solidFill>
                  <a:srgbClr val="3891A7"/>
                </a:solidFill>
                <a:latin typeface="Times New Roman"/>
                <a:cs typeface="Times New Roman"/>
              </a:rPr>
              <a:t> </a:t>
            </a:r>
            <a:r>
              <a:rPr sz="2800" b="1" dirty="0">
                <a:solidFill>
                  <a:srgbClr val="000000"/>
                </a:solidFill>
                <a:latin typeface="JNFLIN+Gill Sans MT,Bold"/>
                <a:cs typeface="JNFLIN+Gill Sans MT,Bold"/>
              </a:rPr>
              <a:t>LOOPE/LOOPZ</a:t>
            </a:r>
            <a:r>
              <a:rPr sz="2800" b="1" spc="-23" dirty="0">
                <a:solidFill>
                  <a:srgbClr val="000000"/>
                </a:solidFill>
                <a:latin typeface="JNFLIN+Gill Sans MT,Bold"/>
                <a:cs typeface="JNFLIN+Gill Sans MT,Bold"/>
              </a:rPr>
              <a:t> </a:t>
            </a:r>
            <a:r>
              <a:rPr sz="2800" dirty="0">
                <a:solidFill>
                  <a:srgbClr val="000000"/>
                </a:solidFill>
                <a:latin typeface="UCAUCJ+Arial"/>
                <a:cs typeface="UCAUCJ+Arial"/>
              </a:rPr>
              <a:t>−</a:t>
            </a:r>
            <a:r>
              <a:rPr sz="2800" spc="61" dirty="0">
                <a:solidFill>
                  <a:srgbClr val="000000"/>
                </a:solidFill>
                <a:latin typeface="Times New Roman"/>
                <a:cs typeface="Times New Roman"/>
              </a:rPr>
              <a:t> </a:t>
            </a:r>
            <a:r>
              <a:rPr sz="2800" dirty="0">
                <a:solidFill>
                  <a:srgbClr val="000000"/>
                </a:solidFill>
                <a:latin typeface="WJGWGM+Gill Sans MT"/>
                <a:cs typeface="WJGWGM+Gill Sans MT"/>
              </a:rPr>
              <a:t>Used</a:t>
            </a:r>
            <a:r>
              <a:rPr sz="2800" spc="-30" dirty="0">
                <a:solidFill>
                  <a:srgbClr val="000000"/>
                </a:solidFill>
                <a:latin typeface="WJGWGM+Gill Sans MT"/>
                <a:cs typeface="WJGWGM+Gill Sans MT"/>
              </a:rPr>
              <a:t> </a:t>
            </a:r>
            <a:r>
              <a:rPr sz="2800" dirty="0">
                <a:solidFill>
                  <a:srgbClr val="000000"/>
                </a:solidFill>
                <a:latin typeface="WJGWGM+Gill Sans MT"/>
                <a:cs typeface="WJGWGM+Gill Sans MT"/>
              </a:rPr>
              <a:t>to loop</a:t>
            </a:r>
            <a:r>
              <a:rPr sz="2800" spc="-56" dirty="0">
                <a:solidFill>
                  <a:srgbClr val="000000"/>
                </a:solidFill>
                <a:latin typeface="WJGWGM+Gill Sans MT"/>
                <a:cs typeface="WJGWGM+Gill Sans MT"/>
              </a:rPr>
              <a:t> </a:t>
            </a:r>
            <a:r>
              <a:rPr sz="2800" dirty="0">
                <a:solidFill>
                  <a:srgbClr val="000000"/>
                </a:solidFill>
                <a:latin typeface="WJGWGM+Gill Sans MT"/>
                <a:cs typeface="WJGWGM+Gill Sans MT"/>
              </a:rPr>
              <a:t>a</a:t>
            </a:r>
            <a:r>
              <a:rPr sz="2800" spc="11" dirty="0">
                <a:solidFill>
                  <a:srgbClr val="000000"/>
                </a:solidFill>
                <a:latin typeface="WJGWGM+Gill Sans MT"/>
                <a:cs typeface="WJGWGM+Gill Sans MT"/>
              </a:rPr>
              <a:t> </a:t>
            </a:r>
            <a:r>
              <a:rPr sz="2800" spc="-17" dirty="0">
                <a:solidFill>
                  <a:srgbClr val="000000"/>
                </a:solidFill>
                <a:latin typeface="WJGWGM+Gill Sans MT"/>
                <a:cs typeface="WJGWGM+Gill Sans MT"/>
              </a:rPr>
              <a:t>group</a:t>
            </a:r>
            <a:r>
              <a:rPr sz="2800" dirty="0">
                <a:solidFill>
                  <a:srgbClr val="000000"/>
                </a:solidFill>
                <a:latin typeface="WJGWGM+Gill Sans MT"/>
                <a:cs typeface="WJGWGM+Gill Sans MT"/>
              </a:rPr>
              <a:t> of</a:t>
            </a:r>
          </a:p>
        </p:txBody>
      </p:sp>
      <p:sp>
        <p:nvSpPr>
          <p:cNvPr id="8" name="object 8"/>
          <p:cNvSpPr txBox="1"/>
          <p:nvPr/>
        </p:nvSpPr>
        <p:spPr>
          <a:xfrm>
            <a:off x="2591105" y="4218408"/>
            <a:ext cx="7147779" cy="423193"/>
          </a:xfrm>
          <a:prstGeom prst="rect">
            <a:avLst/>
          </a:prstGeom>
        </p:spPr>
        <p:txBody>
          <a:bodyPr vert="horz" wrap="square" lIns="0" tIns="0" rIns="0" bIns="0" rtlCol="0">
            <a:spAutoFit/>
          </a:bodyPr>
          <a:lstStyle/>
          <a:p>
            <a:pPr>
              <a:lnSpc>
                <a:spcPts val="3256"/>
              </a:lnSpc>
            </a:pPr>
            <a:r>
              <a:rPr sz="2800" dirty="0">
                <a:solidFill>
                  <a:srgbClr val="000000"/>
                </a:solidFill>
                <a:latin typeface="WJGWGM+Gill Sans MT"/>
                <a:cs typeface="WJGWGM+Gill Sans MT"/>
              </a:rPr>
              <a:t>instructions</a:t>
            </a:r>
            <a:r>
              <a:rPr sz="2800" spc="-87" dirty="0">
                <a:solidFill>
                  <a:srgbClr val="000000"/>
                </a:solidFill>
                <a:latin typeface="WJGWGM+Gill Sans MT"/>
                <a:cs typeface="WJGWGM+Gill Sans MT"/>
              </a:rPr>
              <a:t> </a:t>
            </a:r>
            <a:r>
              <a:rPr sz="2800" dirty="0">
                <a:solidFill>
                  <a:srgbClr val="000000"/>
                </a:solidFill>
                <a:latin typeface="WJGWGM+Gill Sans MT"/>
                <a:cs typeface="WJGWGM+Gill Sans MT"/>
              </a:rPr>
              <a:t>till</a:t>
            </a:r>
            <a:r>
              <a:rPr sz="2800" spc="-33" dirty="0">
                <a:solidFill>
                  <a:srgbClr val="000000"/>
                </a:solidFill>
                <a:latin typeface="WJGWGM+Gill Sans MT"/>
                <a:cs typeface="WJGWGM+Gill Sans MT"/>
              </a:rPr>
              <a:t> </a:t>
            </a:r>
            <a:r>
              <a:rPr sz="2800" dirty="0">
                <a:solidFill>
                  <a:srgbClr val="000000"/>
                </a:solidFill>
                <a:latin typeface="WJGWGM+Gill Sans MT"/>
                <a:cs typeface="WJGWGM+Gill Sans MT"/>
              </a:rPr>
              <a:t>it</a:t>
            </a:r>
            <a:r>
              <a:rPr sz="2800" spc="-14" dirty="0">
                <a:solidFill>
                  <a:srgbClr val="000000"/>
                </a:solidFill>
                <a:latin typeface="WJGWGM+Gill Sans MT"/>
                <a:cs typeface="WJGWGM+Gill Sans MT"/>
              </a:rPr>
              <a:t> </a:t>
            </a:r>
            <a:r>
              <a:rPr sz="2800" dirty="0">
                <a:solidFill>
                  <a:srgbClr val="000000"/>
                </a:solidFill>
                <a:latin typeface="WJGWGM+Gill Sans MT"/>
                <a:cs typeface="WJGWGM+Gill Sans MT"/>
              </a:rPr>
              <a:t>satisfies</a:t>
            </a:r>
            <a:r>
              <a:rPr sz="2800" spc="-60" dirty="0">
                <a:solidFill>
                  <a:srgbClr val="000000"/>
                </a:solidFill>
                <a:latin typeface="WJGWGM+Gill Sans MT"/>
                <a:cs typeface="WJGWGM+Gill Sans MT"/>
              </a:rPr>
              <a:t> </a:t>
            </a:r>
            <a:r>
              <a:rPr sz="2800" dirty="0">
                <a:solidFill>
                  <a:srgbClr val="000000"/>
                </a:solidFill>
                <a:latin typeface="WJGWGM+Gill Sans MT"/>
                <a:cs typeface="WJGWGM+Gill Sans MT"/>
              </a:rPr>
              <a:t>ZF</a:t>
            </a:r>
            <a:r>
              <a:rPr sz="2800" spc="-15" dirty="0">
                <a:solidFill>
                  <a:srgbClr val="000000"/>
                </a:solidFill>
                <a:latin typeface="WJGWGM+Gill Sans MT"/>
                <a:cs typeface="WJGWGM+Gill Sans MT"/>
              </a:rPr>
              <a:t> </a:t>
            </a:r>
            <a:r>
              <a:rPr sz="2800" dirty="0">
                <a:solidFill>
                  <a:srgbClr val="000000"/>
                </a:solidFill>
                <a:latin typeface="WJGWGM+Gill Sans MT"/>
                <a:cs typeface="WJGWGM+Gill Sans MT"/>
              </a:rPr>
              <a:t>= 1</a:t>
            </a:r>
            <a:r>
              <a:rPr sz="2800" spc="-20" dirty="0">
                <a:solidFill>
                  <a:srgbClr val="000000"/>
                </a:solidFill>
                <a:latin typeface="WJGWGM+Gill Sans MT"/>
                <a:cs typeface="WJGWGM+Gill Sans MT"/>
              </a:rPr>
              <a:t> </a:t>
            </a:r>
            <a:r>
              <a:rPr sz="2800" dirty="0">
                <a:solidFill>
                  <a:srgbClr val="000000"/>
                </a:solidFill>
                <a:latin typeface="WJGWGM+Gill Sans MT"/>
                <a:cs typeface="WJGWGM+Gill Sans MT"/>
              </a:rPr>
              <a:t>&amp;</a:t>
            </a:r>
            <a:r>
              <a:rPr sz="2800" spc="-14" dirty="0">
                <a:solidFill>
                  <a:srgbClr val="000000"/>
                </a:solidFill>
                <a:latin typeface="WJGWGM+Gill Sans MT"/>
                <a:cs typeface="WJGWGM+Gill Sans MT"/>
              </a:rPr>
              <a:t> </a:t>
            </a:r>
            <a:r>
              <a:rPr sz="2800" dirty="0">
                <a:solidFill>
                  <a:srgbClr val="000000"/>
                </a:solidFill>
                <a:latin typeface="WJGWGM+Gill Sans MT"/>
                <a:cs typeface="WJGWGM+Gill Sans MT"/>
              </a:rPr>
              <a:t>CX = 0</a:t>
            </a:r>
          </a:p>
        </p:txBody>
      </p:sp>
      <p:sp>
        <p:nvSpPr>
          <p:cNvPr id="9" name="object 9"/>
          <p:cNvSpPr txBox="1"/>
          <p:nvPr/>
        </p:nvSpPr>
        <p:spPr>
          <a:xfrm>
            <a:off x="775571" y="4664499"/>
            <a:ext cx="8609933" cy="423193"/>
          </a:xfrm>
          <a:prstGeom prst="rect">
            <a:avLst/>
          </a:prstGeom>
        </p:spPr>
        <p:txBody>
          <a:bodyPr vert="horz" wrap="square" lIns="0" tIns="0" rIns="0" bIns="0" rtlCol="0">
            <a:spAutoFit/>
          </a:bodyPr>
          <a:lstStyle/>
          <a:p>
            <a:pPr>
              <a:lnSpc>
                <a:spcPts val="3256"/>
              </a:lnSpc>
            </a:pPr>
            <a:r>
              <a:rPr sz="2250" dirty="0">
                <a:solidFill>
                  <a:srgbClr val="3891A7"/>
                </a:solidFill>
                <a:latin typeface="JSQMDF+Wingdings 2"/>
                <a:cs typeface="JSQMDF+Wingdings 2"/>
              </a:rPr>
              <a:t></a:t>
            </a:r>
            <a:r>
              <a:rPr sz="2250" spc="432" dirty="0">
                <a:solidFill>
                  <a:srgbClr val="3891A7"/>
                </a:solidFill>
                <a:latin typeface="Times New Roman"/>
                <a:cs typeface="Times New Roman"/>
              </a:rPr>
              <a:t> </a:t>
            </a:r>
            <a:r>
              <a:rPr sz="2800" b="1" dirty="0">
                <a:solidFill>
                  <a:srgbClr val="000000"/>
                </a:solidFill>
                <a:latin typeface="JNFLIN+Gill Sans MT,Bold"/>
                <a:cs typeface="JNFLIN+Gill Sans MT,Bold"/>
              </a:rPr>
              <a:t>LOOPNE/LOOPNZ</a:t>
            </a:r>
            <a:r>
              <a:rPr sz="2800" b="1" spc="-69" dirty="0">
                <a:solidFill>
                  <a:srgbClr val="000000"/>
                </a:solidFill>
                <a:latin typeface="JNFLIN+Gill Sans MT,Bold"/>
                <a:cs typeface="JNFLIN+Gill Sans MT,Bold"/>
              </a:rPr>
              <a:t> </a:t>
            </a:r>
            <a:r>
              <a:rPr sz="2800" dirty="0">
                <a:solidFill>
                  <a:srgbClr val="000000"/>
                </a:solidFill>
                <a:latin typeface="UCAUCJ+Arial"/>
                <a:cs typeface="UCAUCJ+Arial"/>
              </a:rPr>
              <a:t>−</a:t>
            </a:r>
            <a:r>
              <a:rPr sz="2800" spc="83" dirty="0">
                <a:solidFill>
                  <a:srgbClr val="000000"/>
                </a:solidFill>
                <a:latin typeface="Times New Roman"/>
                <a:cs typeface="Times New Roman"/>
              </a:rPr>
              <a:t> </a:t>
            </a:r>
            <a:r>
              <a:rPr sz="2800" dirty="0">
                <a:solidFill>
                  <a:srgbClr val="000000"/>
                </a:solidFill>
                <a:latin typeface="WJGWGM+Gill Sans MT"/>
                <a:cs typeface="WJGWGM+Gill Sans MT"/>
              </a:rPr>
              <a:t>Used</a:t>
            </a:r>
            <a:r>
              <a:rPr sz="2800" spc="-23" dirty="0">
                <a:solidFill>
                  <a:srgbClr val="000000"/>
                </a:solidFill>
                <a:latin typeface="WJGWGM+Gill Sans MT"/>
                <a:cs typeface="WJGWGM+Gill Sans MT"/>
              </a:rPr>
              <a:t> </a:t>
            </a:r>
            <a:r>
              <a:rPr sz="2800" dirty="0">
                <a:solidFill>
                  <a:srgbClr val="000000"/>
                </a:solidFill>
                <a:latin typeface="WJGWGM+Gill Sans MT"/>
                <a:cs typeface="WJGWGM+Gill Sans MT"/>
              </a:rPr>
              <a:t>to loop</a:t>
            </a:r>
            <a:r>
              <a:rPr sz="2800" spc="-54" dirty="0">
                <a:solidFill>
                  <a:srgbClr val="000000"/>
                </a:solidFill>
                <a:latin typeface="WJGWGM+Gill Sans MT"/>
                <a:cs typeface="WJGWGM+Gill Sans MT"/>
              </a:rPr>
              <a:t> </a:t>
            </a:r>
            <a:r>
              <a:rPr sz="2800" dirty="0">
                <a:solidFill>
                  <a:srgbClr val="000000"/>
                </a:solidFill>
                <a:latin typeface="WJGWGM+Gill Sans MT"/>
                <a:cs typeface="WJGWGM+Gill Sans MT"/>
              </a:rPr>
              <a:t>a </a:t>
            </a:r>
            <a:r>
              <a:rPr sz="2800" spc="-15" dirty="0">
                <a:solidFill>
                  <a:srgbClr val="000000"/>
                </a:solidFill>
                <a:latin typeface="WJGWGM+Gill Sans MT"/>
                <a:cs typeface="WJGWGM+Gill Sans MT"/>
              </a:rPr>
              <a:t>group</a:t>
            </a:r>
            <a:r>
              <a:rPr sz="2800" dirty="0">
                <a:solidFill>
                  <a:srgbClr val="000000"/>
                </a:solidFill>
                <a:latin typeface="WJGWGM+Gill Sans MT"/>
                <a:cs typeface="WJGWGM+Gill Sans MT"/>
              </a:rPr>
              <a:t> of</a:t>
            </a:r>
          </a:p>
        </p:txBody>
      </p:sp>
      <p:sp>
        <p:nvSpPr>
          <p:cNvPr id="10" name="object 10"/>
          <p:cNvSpPr txBox="1"/>
          <p:nvPr/>
        </p:nvSpPr>
        <p:spPr>
          <a:xfrm>
            <a:off x="2590742" y="5127569"/>
            <a:ext cx="7148142" cy="423193"/>
          </a:xfrm>
          <a:prstGeom prst="rect">
            <a:avLst/>
          </a:prstGeom>
        </p:spPr>
        <p:txBody>
          <a:bodyPr vert="horz" wrap="square" lIns="0" tIns="0" rIns="0" bIns="0" rtlCol="0">
            <a:spAutoFit/>
          </a:bodyPr>
          <a:lstStyle/>
          <a:p>
            <a:pPr>
              <a:lnSpc>
                <a:spcPts val="3259"/>
              </a:lnSpc>
            </a:pPr>
            <a:r>
              <a:rPr sz="2800" dirty="0">
                <a:solidFill>
                  <a:srgbClr val="000000"/>
                </a:solidFill>
                <a:latin typeface="WJGWGM+Gill Sans MT"/>
                <a:cs typeface="WJGWGM+Gill Sans MT"/>
              </a:rPr>
              <a:t>instructions</a:t>
            </a:r>
            <a:r>
              <a:rPr sz="2800" spc="-86" dirty="0">
                <a:solidFill>
                  <a:srgbClr val="000000"/>
                </a:solidFill>
                <a:latin typeface="WJGWGM+Gill Sans MT"/>
                <a:cs typeface="WJGWGM+Gill Sans MT"/>
              </a:rPr>
              <a:t> </a:t>
            </a:r>
            <a:r>
              <a:rPr sz="2800" dirty="0">
                <a:solidFill>
                  <a:srgbClr val="000000"/>
                </a:solidFill>
                <a:latin typeface="WJGWGM+Gill Sans MT"/>
                <a:cs typeface="WJGWGM+Gill Sans MT"/>
              </a:rPr>
              <a:t>till</a:t>
            </a:r>
            <a:r>
              <a:rPr sz="2800" spc="-31" dirty="0">
                <a:solidFill>
                  <a:srgbClr val="000000"/>
                </a:solidFill>
                <a:latin typeface="WJGWGM+Gill Sans MT"/>
                <a:cs typeface="WJGWGM+Gill Sans MT"/>
              </a:rPr>
              <a:t> </a:t>
            </a:r>
            <a:r>
              <a:rPr sz="2800" dirty="0">
                <a:solidFill>
                  <a:srgbClr val="000000"/>
                </a:solidFill>
                <a:latin typeface="WJGWGM+Gill Sans MT"/>
                <a:cs typeface="WJGWGM+Gill Sans MT"/>
              </a:rPr>
              <a:t>it</a:t>
            </a:r>
            <a:r>
              <a:rPr sz="2800" spc="-15" dirty="0">
                <a:solidFill>
                  <a:srgbClr val="000000"/>
                </a:solidFill>
                <a:latin typeface="WJGWGM+Gill Sans MT"/>
                <a:cs typeface="WJGWGM+Gill Sans MT"/>
              </a:rPr>
              <a:t> </a:t>
            </a:r>
            <a:r>
              <a:rPr sz="2800" dirty="0">
                <a:solidFill>
                  <a:srgbClr val="000000"/>
                </a:solidFill>
                <a:latin typeface="WJGWGM+Gill Sans MT"/>
                <a:cs typeface="WJGWGM+Gill Sans MT"/>
              </a:rPr>
              <a:t>satisfies</a:t>
            </a:r>
            <a:r>
              <a:rPr sz="2800" spc="-55" dirty="0">
                <a:solidFill>
                  <a:srgbClr val="000000"/>
                </a:solidFill>
                <a:latin typeface="WJGWGM+Gill Sans MT"/>
                <a:cs typeface="WJGWGM+Gill Sans MT"/>
              </a:rPr>
              <a:t> </a:t>
            </a:r>
            <a:r>
              <a:rPr sz="2800" dirty="0">
                <a:solidFill>
                  <a:srgbClr val="000000"/>
                </a:solidFill>
                <a:latin typeface="WJGWGM+Gill Sans MT"/>
                <a:cs typeface="WJGWGM+Gill Sans MT"/>
              </a:rPr>
              <a:t>ZF</a:t>
            </a:r>
            <a:r>
              <a:rPr sz="2800" spc="-14" dirty="0">
                <a:solidFill>
                  <a:srgbClr val="000000"/>
                </a:solidFill>
                <a:latin typeface="WJGWGM+Gill Sans MT"/>
                <a:cs typeface="WJGWGM+Gill Sans MT"/>
              </a:rPr>
              <a:t> </a:t>
            </a:r>
            <a:r>
              <a:rPr sz="2800" dirty="0">
                <a:solidFill>
                  <a:srgbClr val="000000"/>
                </a:solidFill>
                <a:latin typeface="WJGWGM+Gill Sans MT"/>
                <a:cs typeface="WJGWGM+Gill Sans MT"/>
              </a:rPr>
              <a:t>= 0</a:t>
            </a:r>
            <a:r>
              <a:rPr sz="2800" spc="-25" dirty="0">
                <a:solidFill>
                  <a:srgbClr val="000000"/>
                </a:solidFill>
                <a:latin typeface="WJGWGM+Gill Sans MT"/>
                <a:cs typeface="WJGWGM+Gill Sans MT"/>
              </a:rPr>
              <a:t> </a:t>
            </a:r>
            <a:r>
              <a:rPr sz="2800" dirty="0">
                <a:solidFill>
                  <a:srgbClr val="000000"/>
                </a:solidFill>
                <a:latin typeface="WJGWGM+Gill Sans MT"/>
                <a:cs typeface="WJGWGM+Gill Sans MT"/>
              </a:rPr>
              <a:t>&amp;</a:t>
            </a:r>
            <a:r>
              <a:rPr sz="2800" spc="-14" dirty="0">
                <a:solidFill>
                  <a:srgbClr val="000000"/>
                </a:solidFill>
                <a:latin typeface="WJGWGM+Gill Sans MT"/>
                <a:cs typeface="WJGWGM+Gill Sans MT"/>
              </a:rPr>
              <a:t> </a:t>
            </a:r>
            <a:r>
              <a:rPr sz="2800" dirty="0">
                <a:solidFill>
                  <a:srgbClr val="000000"/>
                </a:solidFill>
                <a:latin typeface="WJGWGM+Gill Sans MT"/>
                <a:cs typeface="WJGWGM+Gill Sans MT"/>
              </a:rPr>
              <a:t>CX = 0</a:t>
            </a:r>
          </a:p>
        </p:txBody>
      </p:sp>
      <p:sp>
        <p:nvSpPr>
          <p:cNvPr id="11" name="object 11"/>
          <p:cNvSpPr txBox="1"/>
          <p:nvPr/>
        </p:nvSpPr>
        <p:spPr>
          <a:xfrm>
            <a:off x="775571" y="5525852"/>
            <a:ext cx="9529710" cy="423193"/>
          </a:xfrm>
          <a:prstGeom prst="rect">
            <a:avLst/>
          </a:prstGeom>
        </p:spPr>
        <p:txBody>
          <a:bodyPr vert="horz" wrap="square" lIns="0" tIns="0" rIns="0" bIns="0" rtlCol="0">
            <a:spAutoFit/>
          </a:bodyPr>
          <a:lstStyle/>
          <a:p>
            <a:pPr>
              <a:lnSpc>
                <a:spcPts val="3259"/>
              </a:lnSpc>
            </a:pPr>
            <a:r>
              <a:rPr sz="2250" dirty="0">
                <a:solidFill>
                  <a:srgbClr val="3891A7"/>
                </a:solidFill>
                <a:latin typeface="JSQMDF+Wingdings 2"/>
                <a:cs typeface="JSQMDF+Wingdings 2"/>
              </a:rPr>
              <a:t></a:t>
            </a:r>
            <a:r>
              <a:rPr sz="2250" spc="432" dirty="0">
                <a:solidFill>
                  <a:srgbClr val="3891A7"/>
                </a:solidFill>
                <a:latin typeface="Times New Roman"/>
                <a:cs typeface="Times New Roman"/>
              </a:rPr>
              <a:t> </a:t>
            </a:r>
            <a:r>
              <a:rPr sz="2800" b="1" dirty="0">
                <a:solidFill>
                  <a:srgbClr val="000000"/>
                </a:solidFill>
                <a:latin typeface="JNFLIN+Gill Sans MT,Bold"/>
                <a:cs typeface="JNFLIN+Gill Sans MT,Bold"/>
              </a:rPr>
              <a:t>JCXZ</a:t>
            </a:r>
            <a:r>
              <a:rPr sz="2800" b="1" spc="-12" dirty="0">
                <a:solidFill>
                  <a:srgbClr val="000000"/>
                </a:solidFill>
                <a:latin typeface="JNFLIN+Gill Sans MT,Bold"/>
                <a:cs typeface="JNFLIN+Gill Sans MT,Bold"/>
              </a:rPr>
              <a:t> </a:t>
            </a:r>
            <a:r>
              <a:rPr sz="2800" dirty="0">
                <a:solidFill>
                  <a:srgbClr val="000000"/>
                </a:solidFill>
                <a:latin typeface="UCAUCJ+Arial"/>
                <a:cs typeface="UCAUCJ+Arial"/>
              </a:rPr>
              <a:t>−</a:t>
            </a:r>
            <a:r>
              <a:rPr sz="2800" spc="61" dirty="0">
                <a:solidFill>
                  <a:srgbClr val="000000"/>
                </a:solidFill>
                <a:latin typeface="Times New Roman"/>
                <a:cs typeface="Times New Roman"/>
              </a:rPr>
              <a:t> </a:t>
            </a:r>
            <a:r>
              <a:rPr sz="2800" dirty="0">
                <a:solidFill>
                  <a:srgbClr val="000000"/>
                </a:solidFill>
                <a:latin typeface="WJGWGM+Gill Sans MT"/>
                <a:cs typeface="WJGWGM+Gill Sans MT"/>
              </a:rPr>
              <a:t>Used</a:t>
            </a:r>
            <a:r>
              <a:rPr sz="2800" spc="-30" dirty="0">
                <a:solidFill>
                  <a:srgbClr val="000000"/>
                </a:solidFill>
                <a:latin typeface="WJGWGM+Gill Sans MT"/>
                <a:cs typeface="WJGWGM+Gill Sans MT"/>
              </a:rPr>
              <a:t> </a:t>
            </a:r>
            <a:r>
              <a:rPr sz="2800" dirty="0">
                <a:solidFill>
                  <a:srgbClr val="000000"/>
                </a:solidFill>
                <a:latin typeface="WJGWGM+Gill Sans MT"/>
                <a:cs typeface="WJGWGM+Gill Sans MT"/>
              </a:rPr>
              <a:t>to jump</a:t>
            </a:r>
            <a:r>
              <a:rPr sz="2800" spc="-34" dirty="0">
                <a:solidFill>
                  <a:srgbClr val="000000"/>
                </a:solidFill>
                <a:latin typeface="WJGWGM+Gill Sans MT"/>
                <a:cs typeface="WJGWGM+Gill Sans MT"/>
              </a:rPr>
              <a:t> </a:t>
            </a:r>
            <a:r>
              <a:rPr sz="2800" dirty="0">
                <a:solidFill>
                  <a:srgbClr val="000000"/>
                </a:solidFill>
                <a:latin typeface="WJGWGM+Gill Sans MT"/>
                <a:cs typeface="WJGWGM+Gill Sans MT"/>
              </a:rPr>
              <a:t>to</a:t>
            </a:r>
            <a:r>
              <a:rPr sz="2800" spc="-27" dirty="0">
                <a:solidFill>
                  <a:srgbClr val="000000"/>
                </a:solidFill>
                <a:latin typeface="WJGWGM+Gill Sans MT"/>
                <a:cs typeface="WJGWGM+Gill Sans MT"/>
              </a:rPr>
              <a:t> </a:t>
            </a:r>
            <a:r>
              <a:rPr sz="2800" dirty="0">
                <a:solidFill>
                  <a:srgbClr val="000000"/>
                </a:solidFill>
                <a:latin typeface="WJGWGM+Gill Sans MT"/>
                <a:cs typeface="WJGWGM+Gill Sans MT"/>
              </a:rPr>
              <a:t>the</a:t>
            </a:r>
            <a:r>
              <a:rPr sz="2800" spc="-18" dirty="0">
                <a:solidFill>
                  <a:srgbClr val="000000"/>
                </a:solidFill>
                <a:latin typeface="WJGWGM+Gill Sans MT"/>
                <a:cs typeface="WJGWGM+Gill Sans MT"/>
              </a:rPr>
              <a:t> </a:t>
            </a:r>
            <a:r>
              <a:rPr sz="2800" spc="-11" dirty="0">
                <a:solidFill>
                  <a:srgbClr val="000000"/>
                </a:solidFill>
                <a:latin typeface="WJGWGM+Gill Sans MT"/>
                <a:cs typeface="WJGWGM+Gill Sans MT"/>
              </a:rPr>
              <a:t>provided</a:t>
            </a:r>
            <a:r>
              <a:rPr sz="2800" spc="-56" dirty="0">
                <a:solidFill>
                  <a:srgbClr val="000000"/>
                </a:solidFill>
                <a:latin typeface="WJGWGM+Gill Sans MT"/>
                <a:cs typeface="WJGWGM+Gill Sans MT"/>
              </a:rPr>
              <a:t> </a:t>
            </a:r>
            <a:r>
              <a:rPr sz="2800" spc="-10" dirty="0">
                <a:solidFill>
                  <a:srgbClr val="000000"/>
                </a:solidFill>
                <a:latin typeface="WJGWGM+Gill Sans MT"/>
                <a:cs typeface="WJGWGM+Gill Sans MT"/>
              </a:rPr>
              <a:t>address</a:t>
            </a:r>
            <a:r>
              <a:rPr sz="2800" spc="-27" dirty="0">
                <a:solidFill>
                  <a:srgbClr val="000000"/>
                </a:solidFill>
                <a:latin typeface="WJGWGM+Gill Sans MT"/>
                <a:cs typeface="WJGWGM+Gill Sans MT"/>
              </a:rPr>
              <a:t> </a:t>
            </a:r>
            <a:r>
              <a:rPr sz="2800" dirty="0">
                <a:solidFill>
                  <a:srgbClr val="000000"/>
                </a:solidFill>
                <a:latin typeface="WJGWGM+Gill Sans MT"/>
                <a:cs typeface="WJGWGM+Gill Sans MT"/>
              </a:rPr>
              <a:t>if</a:t>
            </a:r>
            <a:r>
              <a:rPr sz="2800" spc="-20" dirty="0">
                <a:solidFill>
                  <a:srgbClr val="000000"/>
                </a:solidFill>
                <a:latin typeface="WJGWGM+Gill Sans MT"/>
                <a:cs typeface="WJGWGM+Gill Sans MT"/>
              </a:rPr>
              <a:t> </a:t>
            </a:r>
            <a:r>
              <a:rPr sz="2800" dirty="0">
                <a:solidFill>
                  <a:srgbClr val="000000"/>
                </a:solidFill>
                <a:latin typeface="WJGWGM+Gill Sans MT"/>
                <a:cs typeface="WJGWGM+Gill Sans MT"/>
              </a:rPr>
              <a:t>CX </a:t>
            </a:r>
            <a:r>
              <a:rPr sz="2800" dirty="0" smtClean="0">
                <a:solidFill>
                  <a:srgbClr val="000000"/>
                </a:solidFill>
                <a:latin typeface="WJGWGM+Gill Sans MT"/>
                <a:cs typeface="WJGWGM+Gill Sans MT"/>
              </a:rPr>
              <a:t>=</a:t>
            </a:r>
            <a:r>
              <a:rPr lang="en-US" sz="2800" dirty="0" smtClean="0">
                <a:solidFill>
                  <a:srgbClr val="000000"/>
                </a:solidFill>
                <a:latin typeface="WJGWGM+Gill Sans MT"/>
                <a:cs typeface="WJGWGM+Gill Sans MT"/>
              </a:rPr>
              <a:t>0</a:t>
            </a:r>
            <a:endParaRPr sz="2800" dirty="0">
              <a:solidFill>
                <a:srgbClr val="000000"/>
              </a:solidFill>
              <a:latin typeface="WJGWGM+Gill Sans MT"/>
              <a:cs typeface="WJGWGM+Gill Sans MT"/>
            </a:endParaRPr>
          </a:p>
        </p:txBody>
      </p:sp>
      <p:sp>
        <p:nvSpPr>
          <p:cNvPr id="13" name="Title 12"/>
          <p:cNvSpPr>
            <a:spLocks noGrp="1"/>
          </p:cNvSpPr>
          <p:nvPr>
            <p:ph type="title"/>
          </p:nvPr>
        </p:nvSpPr>
        <p:spPr>
          <a:xfrm>
            <a:off x="678594" y="109743"/>
            <a:ext cx="10058400" cy="1295400"/>
          </a:xfrm>
        </p:spPr>
        <p:txBody>
          <a:bodyPr/>
          <a:lstStyle/>
          <a:p>
            <a:r>
              <a:rPr lang="en-US" sz="4000" dirty="0">
                <a:solidFill>
                  <a:srgbClr val="FF0000"/>
                </a:solidFill>
                <a:latin typeface="WJGWGM+Gill Sans MT"/>
                <a:cs typeface="WJGWGM+Gill Sans MT"/>
              </a:rPr>
              <a:t>Iteration</a:t>
            </a:r>
            <a:r>
              <a:rPr lang="en-US" sz="4000" spc="15" dirty="0">
                <a:solidFill>
                  <a:srgbClr val="FF0000"/>
                </a:solidFill>
                <a:latin typeface="WJGWGM+Gill Sans MT"/>
                <a:cs typeface="WJGWGM+Gill Sans MT"/>
              </a:rPr>
              <a:t> </a:t>
            </a:r>
            <a:r>
              <a:rPr lang="en-US" sz="4000" spc="-10" dirty="0">
                <a:solidFill>
                  <a:srgbClr val="FF0000"/>
                </a:solidFill>
                <a:latin typeface="WJGWGM+Gill Sans MT"/>
                <a:cs typeface="WJGWGM+Gill Sans MT"/>
              </a:rPr>
              <a:t>Contro</a:t>
            </a:r>
            <a:r>
              <a:rPr lang="en-US" sz="4000" dirty="0">
                <a:solidFill>
                  <a:srgbClr val="FF0000"/>
                </a:solidFill>
                <a:latin typeface="WJGWGM+Gill Sans MT"/>
                <a:cs typeface="WJGWGM+Gill Sans MT"/>
              </a:rPr>
              <a:t>l</a:t>
            </a:r>
            <a:r>
              <a:rPr lang="en-US" sz="4000" spc="-17" dirty="0">
                <a:solidFill>
                  <a:srgbClr val="FF0000"/>
                </a:solidFill>
                <a:latin typeface="WJGWGM+Gill Sans MT"/>
                <a:cs typeface="WJGWGM+Gill Sans MT"/>
              </a:rPr>
              <a:t> </a:t>
            </a:r>
            <a:r>
              <a:rPr lang="en-US" sz="4000" dirty="0">
                <a:solidFill>
                  <a:srgbClr val="FF0000"/>
                </a:solidFill>
                <a:latin typeface="WJGWGM+Gill Sans MT"/>
                <a:cs typeface="WJGWGM+Gill Sans MT"/>
              </a:rPr>
              <a:t>Instructions</a:t>
            </a:r>
            <a:r>
              <a:rPr lang="en-US" sz="4000" dirty="0">
                <a:solidFill>
                  <a:srgbClr val="572314"/>
                </a:solidFill>
                <a:latin typeface="WJGWGM+Gill Sans MT"/>
                <a:cs typeface="WJGWGM+Gill Sans MT"/>
              </a:rPr>
              <a:t/>
            </a:r>
            <a:br>
              <a:rPr lang="en-US" sz="4000" dirty="0">
                <a:solidFill>
                  <a:srgbClr val="572314"/>
                </a:solidFill>
                <a:latin typeface="WJGWGM+Gill Sans MT"/>
                <a:cs typeface="WJGWGM+Gill Sans MT"/>
              </a:rPr>
            </a:br>
            <a:endParaRPr lang="en-US" dirty="0"/>
          </a:p>
        </p:txBody>
      </p:sp>
      <p:sp>
        <p:nvSpPr>
          <p:cNvPr id="14" name="Content Placeholder 13"/>
          <p:cNvSpPr>
            <a:spLocks noGrp="1"/>
          </p:cNvSpPr>
          <p:nvPr>
            <p:ph idx="1"/>
          </p:nvPr>
        </p:nvSpPr>
        <p:spPr>
          <a:xfrm>
            <a:off x="472532" y="1480797"/>
            <a:ext cx="10972800" cy="5047836"/>
          </a:xfrm>
        </p:spPr>
        <p:txBody>
          <a:bodyPr/>
          <a:lstStyle/>
          <a:p>
            <a:pPr>
              <a:lnSpc>
                <a:spcPts val="3256"/>
              </a:lnSpc>
            </a:pPr>
            <a:r>
              <a:rPr lang="en-US" sz="3200" dirty="0">
                <a:solidFill>
                  <a:srgbClr val="000000"/>
                </a:solidFill>
                <a:latin typeface="WJGWGM+Gill Sans MT"/>
                <a:cs typeface="WJGWGM+Gill Sans MT"/>
              </a:rPr>
              <a:t>These</a:t>
            </a:r>
            <a:r>
              <a:rPr lang="en-US" sz="3200" spc="-66" dirty="0">
                <a:solidFill>
                  <a:srgbClr val="000000"/>
                </a:solidFill>
                <a:latin typeface="WJGWGM+Gill Sans MT"/>
                <a:cs typeface="WJGWGM+Gill Sans MT"/>
              </a:rPr>
              <a:t> </a:t>
            </a:r>
            <a:r>
              <a:rPr lang="en-US" sz="3200" dirty="0">
                <a:solidFill>
                  <a:srgbClr val="000000"/>
                </a:solidFill>
                <a:latin typeface="WJGWGM+Gill Sans MT"/>
                <a:cs typeface="WJGWGM+Gill Sans MT"/>
              </a:rPr>
              <a:t>instructions</a:t>
            </a:r>
            <a:r>
              <a:rPr lang="en-US" sz="3200" spc="-87" dirty="0">
                <a:solidFill>
                  <a:srgbClr val="000000"/>
                </a:solidFill>
                <a:latin typeface="WJGWGM+Gill Sans MT"/>
                <a:cs typeface="WJGWGM+Gill Sans MT"/>
              </a:rPr>
              <a:t> </a:t>
            </a:r>
            <a:r>
              <a:rPr lang="en-US" sz="3200" spc="-28" dirty="0">
                <a:solidFill>
                  <a:srgbClr val="000000"/>
                </a:solidFill>
                <a:latin typeface="WJGWGM+Gill Sans MT"/>
                <a:cs typeface="WJGWGM+Gill Sans MT"/>
              </a:rPr>
              <a:t>are</a:t>
            </a:r>
            <a:r>
              <a:rPr lang="en-US" sz="3200" spc="15" dirty="0">
                <a:solidFill>
                  <a:srgbClr val="000000"/>
                </a:solidFill>
                <a:latin typeface="WJGWGM+Gill Sans MT"/>
                <a:cs typeface="WJGWGM+Gill Sans MT"/>
              </a:rPr>
              <a:t> </a:t>
            </a:r>
            <a:r>
              <a:rPr lang="en-US" sz="3200" dirty="0">
                <a:solidFill>
                  <a:srgbClr val="000000"/>
                </a:solidFill>
                <a:latin typeface="WJGWGM+Gill Sans MT"/>
                <a:cs typeface="WJGWGM+Gill Sans MT"/>
              </a:rPr>
              <a:t>used</a:t>
            </a:r>
            <a:r>
              <a:rPr lang="en-US" sz="3200" spc="-31" dirty="0">
                <a:solidFill>
                  <a:srgbClr val="000000"/>
                </a:solidFill>
                <a:latin typeface="WJGWGM+Gill Sans MT"/>
                <a:cs typeface="WJGWGM+Gill Sans MT"/>
              </a:rPr>
              <a:t> </a:t>
            </a:r>
            <a:r>
              <a:rPr lang="en-US" sz="3200" dirty="0">
                <a:solidFill>
                  <a:srgbClr val="000000"/>
                </a:solidFill>
                <a:latin typeface="WJGWGM+Gill Sans MT"/>
                <a:cs typeface="WJGWGM+Gill Sans MT"/>
              </a:rPr>
              <a:t>to </a:t>
            </a:r>
            <a:r>
              <a:rPr lang="en-US" sz="3200" spc="-10" dirty="0">
                <a:solidFill>
                  <a:srgbClr val="000000"/>
                </a:solidFill>
                <a:latin typeface="WJGWGM+Gill Sans MT"/>
                <a:cs typeface="WJGWGM+Gill Sans MT"/>
              </a:rPr>
              <a:t>execute</a:t>
            </a:r>
            <a:r>
              <a:rPr lang="en-US" sz="3200" spc="-66" dirty="0">
                <a:solidFill>
                  <a:srgbClr val="000000"/>
                </a:solidFill>
                <a:latin typeface="WJGWGM+Gill Sans MT"/>
                <a:cs typeface="WJGWGM+Gill Sans MT"/>
              </a:rPr>
              <a:t> </a:t>
            </a:r>
            <a:r>
              <a:rPr lang="en-US" sz="3200" dirty="0">
                <a:solidFill>
                  <a:srgbClr val="000000"/>
                </a:solidFill>
                <a:latin typeface="WJGWGM+Gill Sans MT"/>
                <a:cs typeface="WJGWGM+Gill Sans MT"/>
              </a:rPr>
              <a:t>the</a:t>
            </a:r>
            <a:r>
              <a:rPr lang="en-US" sz="3200" spc="-17" dirty="0">
                <a:solidFill>
                  <a:srgbClr val="000000"/>
                </a:solidFill>
                <a:latin typeface="WJGWGM+Gill Sans MT"/>
                <a:cs typeface="WJGWGM+Gill Sans MT"/>
              </a:rPr>
              <a:t> </a:t>
            </a:r>
            <a:r>
              <a:rPr lang="en-US" sz="3200" spc="-10" dirty="0">
                <a:solidFill>
                  <a:srgbClr val="000000"/>
                </a:solidFill>
                <a:latin typeface="WJGWGM+Gill Sans MT"/>
                <a:cs typeface="WJGWGM+Gill Sans MT"/>
              </a:rPr>
              <a:t>given</a:t>
            </a:r>
          </a:p>
          <a:p>
            <a:pPr marL="0" indent="0">
              <a:lnSpc>
                <a:spcPts val="3259"/>
              </a:lnSpc>
              <a:spcBef>
                <a:spcPts val="100"/>
              </a:spcBef>
              <a:buNone/>
            </a:pPr>
            <a:r>
              <a:rPr lang="en-US" sz="3200" dirty="0" smtClean="0">
                <a:solidFill>
                  <a:srgbClr val="000000"/>
                </a:solidFill>
                <a:latin typeface="WJGWGM+Gill Sans MT"/>
                <a:cs typeface="WJGWGM+Gill Sans MT"/>
              </a:rPr>
              <a:t>    instructions</a:t>
            </a:r>
            <a:r>
              <a:rPr lang="en-US" sz="3200" spc="-86" dirty="0" smtClean="0">
                <a:solidFill>
                  <a:srgbClr val="000000"/>
                </a:solidFill>
                <a:latin typeface="WJGWGM+Gill Sans MT"/>
                <a:cs typeface="WJGWGM+Gill Sans MT"/>
              </a:rPr>
              <a:t> </a:t>
            </a:r>
            <a:r>
              <a:rPr lang="en-US" sz="3200" spc="-11" dirty="0">
                <a:solidFill>
                  <a:srgbClr val="000000"/>
                </a:solidFill>
                <a:latin typeface="WJGWGM+Gill Sans MT"/>
                <a:cs typeface="WJGWGM+Gill Sans MT"/>
              </a:rPr>
              <a:t>for</a:t>
            </a:r>
            <a:r>
              <a:rPr lang="en-US" sz="3200" dirty="0">
                <a:solidFill>
                  <a:srgbClr val="000000"/>
                </a:solidFill>
                <a:latin typeface="WJGWGM+Gill Sans MT"/>
                <a:cs typeface="WJGWGM+Gill Sans MT"/>
              </a:rPr>
              <a:t> number</a:t>
            </a:r>
            <a:r>
              <a:rPr lang="en-US" sz="3200" spc="-37" dirty="0">
                <a:solidFill>
                  <a:srgbClr val="000000"/>
                </a:solidFill>
                <a:latin typeface="WJGWGM+Gill Sans MT"/>
                <a:cs typeface="WJGWGM+Gill Sans MT"/>
              </a:rPr>
              <a:t> </a:t>
            </a:r>
            <a:r>
              <a:rPr lang="en-US" sz="3200" dirty="0">
                <a:solidFill>
                  <a:srgbClr val="000000"/>
                </a:solidFill>
                <a:latin typeface="WJGWGM+Gill Sans MT"/>
                <a:cs typeface="WJGWGM+Gill Sans MT"/>
              </a:rPr>
              <a:t>of</a:t>
            </a:r>
            <a:r>
              <a:rPr lang="en-US" sz="3200" spc="-23" dirty="0">
                <a:solidFill>
                  <a:srgbClr val="000000"/>
                </a:solidFill>
                <a:latin typeface="WJGWGM+Gill Sans MT"/>
                <a:cs typeface="WJGWGM+Gill Sans MT"/>
              </a:rPr>
              <a:t> </a:t>
            </a:r>
            <a:r>
              <a:rPr lang="en-US" sz="3200" dirty="0">
                <a:solidFill>
                  <a:srgbClr val="000000"/>
                </a:solidFill>
                <a:latin typeface="WJGWGM+Gill Sans MT"/>
                <a:cs typeface="WJGWGM+Gill Sans MT"/>
              </a:rPr>
              <a:t>times.</a:t>
            </a:r>
          </a:p>
          <a:p>
            <a:endParaRPr lang="en-US" dirty="0" smtClean="0"/>
          </a:p>
          <a:p>
            <a:endParaRPr lang="en-US" dirty="0"/>
          </a:p>
        </p:txBody>
      </p:sp>
    </p:spTree>
    <p:extLst>
      <p:ext uri="{BB962C8B-B14F-4D97-AF65-F5344CB8AC3E}">
        <p14:creationId xmlns:p14="http://schemas.microsoft.com/office/powerpoint/2010/main" val="3403276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2"/>
          <p:cNvSpPr txBox="1"/>
          <p:nvPr/>
        </p:nvSpPr>
        <p:spPr>
          <a:xfrm>
            <a:off x="9448680" y="6356520"/>
            <a:ext cx="761760" cy="364680"/>
          </a:xfrm>
          <a:prstGeom prst="rect">
            <a:avLst/>
          </a:prstGeom>
          <a:noFill/>
          <a:ln>
            <a:noFill/>
          </a:ln>
        </p:spPr>
        <p:txBody>
          <a:bodyPr lIns="0" tIns="0" rIns="0" bIns="0" anchor="b"/>
          <a:lstStyle/>
          <a:p>
            <a:pPr algn="r">
              <a:lnSpc>
                <a:spcPct val="100000"/>
              </a:lnSpc>
            </a:pPr>
            <a:fld id="{72E42DAE-1538-4326-BEBA-FA1FA1C9C4A2}" type="slidenum">
              <a:rPr lang="en-US" sz="1200" spc="-1">
                <a:solidFill>
                  <a:srgbClr val="035C75"/>
                </a:solidFill>
                <a:latin typeface="Arial"/>
              </a:rPr>
              <a:t>12</a:t>
            </a:fld>
            <a:endParaRPr lang="en-US" sz="1200" spc="-1">
              <a:latin typeface="Times New Roman"/>
            </a:endParaRPr>
          </a:p>
        </p:txBody>
      </p:sp>
      <p:sp>
        <p:nvSpPr>
          <p:cNvPr id="169" name="CustomShape 3"/>
          <p:cNvSpPr/>
          <p:nvPr/>
        </p:nvSpPr>
        <p:spPr>
          <a:xfrm>
            <a:off x="2011440" y="228600"/>
            <a:ext cx="444384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pc="-1" dirty="0">
                <a:solidFill>
                  <a:srgbClr val="FF0000"/>
                </a:solidFill>
                <a:latin typeface="Calibri"/>
                <a:ea typeface="Times New Roman"/>
              </a:rPr>
              <a:t>Iteration Control Instructions</a:t>
            </a:r>
            <a:endParaRPr lang="en-US" sz="2800" spc="-1" dirty="0">
              <a:solidFill>
                <a:srgbClr val="FF0000"/>
              </a:solidFill>
              <a:latin typeface="Arial"/>
            </a:endParaRPr>
          </a:p>
        </p:txBody>
      </p:sp>
      <p:graphicFrame>
        <p:nvGraphicFramePr>
          <p:cNvPr id="170" name="Table 4"/>
          <p:cNvGraphicFramePr/>
          <p:nvPr>
            <p:extLst/>
          </p:nvPr>
        </p:nvGraphicFramePr>
        <p:xfrm>
          <a:off x="1828920" y="914400"/>
          <a:ext cx="8686440" cy="5028840"/>
        </p:xfrm>
        <a:graphic>
          <a:graphicData uri="http://schemas.openxmlformats.org/drawingml/2006/table">
            <a:tbl>
              <a:tblPr/>
              <a:tblGrid>
                <a:gridCol w="1371600"/>
                <a:gridCol w="1828800"/>
                <a:gridCol w="1625400"/>
                <a:gridCol w="3860640"/>
              </a:tblGrid>
              <a:tr h="718200">
                <a:tc>
                  <a:txBody>
                    <a:bodyPr/>
                    <a:lstStyle/>
                    <a:p>
                      <a:pPr algn="ctr">
                        <a:lnSpc>
                          <a:spcPct val="100000"/>
                        </a:lnSpc>
                      </a:pPr>
                      <a:r>
                        <a:rPr lang="en-US" sz="1800" b="0" strike="noStrike" spc="-1" dirty="0">
                          <a:solidFill>
                            <a:srgbClr val="000000"/>
                          </a:solidFill>
                          <a:latin typeface="+mn-lt"/>
                        </a:rPr>
                        <a:t>Mnemonic</a:t>
                      </a:r>
                      <a:endParaRPr lang="en-US" sz="1800" b="0" strike="noStrike" spc="-1" dirty="0">
                        <a:latin typeface="+mn-lt"/>
                      </a:endParaRPr>
                    </a:p>
                  </a:txBody>
                  <a:tcPr marL="68400" marR="68400">
                    <a:lnL w="38160">
                      <a:solidFill>
                        <a:srgbClr val="000000"/>
                      </a:solidFill>
                    </a:lnL>
                    <a:lnR w="28080">
                      <a:solidFill>
                        <a:srgbClr val="000000"/>
                      </a:solidFill>
                    </a:lnR>
                    <a:lnT w="38160">
                      <a:solidFill>
                        <a:srgbClr val="000000"/>
                      </a:solidFill>
                    </a:lnT>
                    <a:lnB w="28080">
                      <a:solidFill>
                        <a:srgbClr val="000000"/>
                      </a:solidFill>
                    </a:lnB>
                    <a:solidFill>
                      <a:srgbClr val="009DD9"/>
                    </a:solidFill>
                  </a:tcPr>
                </a:tc>
                <a:tc>
                  <a:txBody>
                    <a:bodyPr/>
                    <a:lstStyle/>
                    <a:p>
                      <a:pPr algn="ctr">
                        <a:lnSpc>
                          <a:spcPct val="100000"/>
                        </a:lnSpc>
                      </a:pPr>
                      <a:r>
                        <a:rPr lang="en-US" sz="1800" b="0" strike="noStrike" spc="-1">
                          <a:solidFill>
                            <a:srgbClr val="000000"/>
                          </a:solidFill>
                          <a:latin typeface="+mn-lt"/>
                        </a:rPr>
                        <a:t>Meaning</a:t>
                      </a:r>
                      <a:endParaRPr lang="en-US" sz="1800" b="0" strike="noStrike" spc="-1">
                        <a:latin typeface="+mn-lt"/>
                      </a:endParaRPr>
                    </a:p>
                  </a:txBody>
                  <a:tcPr marL="68400" marR="68400">
                    <a:lnL w="28080">
                      <a:solidFill>
                        <a:srgbClr val="000000"/>
                      </a:solidFill>
                    </a:lnL>
                    <a:lnR w="28080">
                      <a:solidFill>
                        <a:srgbClr val="000000"/>
                      </a:solidFill>
                    </a:lnR>
                    <a:lnT w="38160">
                      <a:solidFill>
                        <a:srgbClr val="000000"/>
                      </a:solidFill>
                    </a:lnT>
                    <a:lnB w="28080">
                      <a:solidFill>
                        <a:srgbClr val="000000"/>
                      </a:solidFill>
                    </a:lnB>
                    <a:solidFill>
                      <a:srgbClr val="009DD9"/>
                    </a:solidFill>
                  </a:tcPr>
                </a:tc>
                <a:tc>
                  <a:txBody>
                    <a:bodyPr/>
                    <a:lstStyle/>
                    <a:p>
                      <a:pPr algn="ctr">
                        <a:lnSpc>
                          <a:spcPct val="100000"/>
                        </a:lnSpc>
                      </a:pPr>
                      <a:r>
                        <a:rPr lang="en-US" sz="1800" b="0" strike="noStrike" spc="-1">
                          <a:solidFill>
                            <a:srgbClr val="000000"/>
                          </a:solidFill>
                          <a:latin typeface="+mn-lt"/>
                        </a:rPr>
                        <a:t>Format</a:t>
                      </a:r>
                      <a:endParaRPr lang="en-US" sz="1800" b="0" strike="noStrike" spc="-1">
                        <a:latin typeface="+mn-lt"/>
                      </a:endParaRPr>
                    </a:p>
                  </a:txBody>
                  <a:tcPr marL="68400" marR="68400">
                    <a:lnL w="28080">
                      <a:solidFill>
                        <a:srgbClr val="000000"/>
                      </a:solidFill>
                    </a:lnL>
                    <a:lnR w="28080">
                      <a:solidFill>
                        <a:srgbClr val="000000"/>
                      </a:solidFill>
                    </a:lnR>
                    <a:lnT w="38160">
                      <a:solidFill>
                        <a:srgbClr val="000000"/>
                      </a:solidFill>
                    </a:lnT>
                    <a:lnB w="28080">
                      <a:solidFill>
                        <a:srgbClr val="000000"/>
                      </a:solidFill>
                    </a:lnB>
                    <a:solidFill>
                      <a:srgbClr val="009DD9"/>
                    </a:solidFill>
                  </a:tcPr>
                </a:tc>
                <a:tc>
                  <a:txBody>
                    <a:bodyPr/>
                    <a:lstStyle/>
                    <a:p>
                      <a:pPr algn="ctr">
                        <a:lnSpc>
                          <a:spcPct val="100000"/>
                        </a:lnSpc>
                      </a:pPr>
                      <a:r>
                        <a:rPr lang="en-US" sz="1800" b="0" strike="noStrike" spc="-1">
                          <a:solidFill>
                            <a:srgbClr val="000000"/>
                          </a:solidFill>
                          <a:latin typeface="+mn-lt"/>
                        </a:rPr>
                        <a:t>Operation</a:t>
                      </a:r>
                      <a:endParaRPr lang="en-US" sz="1800" b="0" strike="noStrike" spc="-1">
                        <a:latin typeface="+mn-lt"/>
                      </a:endParaRPr>
                    </a:p>
                  </a:txBody>
                  <a:tcPr marL="68400" marR="68400">
                    <a:lnL w="28080">
                      <a:solidFill>
                        <a:srgbClr val="000000"/>
                      </a:solidFill>
                    </a:lnL>
                    <a:lnR w="38160">
                      <a:solidFill>
                        <a:srgbClr val="000000"/>
                      </a:solidFill>
                    </a:lnR>
                    <a:lnT w="38160">
                      <a:solidFill>
                        <a:srgbClr val="000000"/>
                      </a:solidFill>
                    </a:lnT>
                    <a:lnB w="28080">
                      <a:solidFill>
                        <a:srgbClr val="000000"/>
                      </a:solidFill>
                    </a:lnB>
                    <a:solidFill>
                      <a:srgbClr val="009DD9"/>
                    </a:solidFill>
                  </a:tcPr>
                </a:tc>
              </a:tr>
              <a:tr h="1436760">
                <a:tc>
                  <a:txBody>
                    <a:bodyPr/>
                    <a:lstStyle/>
                    <a:p>
                      <a:pPr>
                        <a:lnSpc>
                          <a:spcPct val="100000"/>
                        </a:lnSpc>
                      </a:pPr>
                      <a:r>
                        <a:rPr lang="en-US" sz="1800" b="0" strike="noStrike" spc="-1">
                          <a:solidFill>
                            <a:srgbClr val="000000"/>
                          </a:solidFill>
                          <a:latin typeface="+mn-lt"/>
                        </a:rPr>
                        <a:t>LOOP </a:t>
                      </a:r>
                      <a:endParaRPr lang="en-US" sz="1800" b="0" strike="noStrike" spc="-1">
                        <a:latin typeface="+mn-lt"/>
                      </a:endParaRPr>
                    </a:p>
                  </a:txBody>
                  <a:tcPr marL="68400" marR="68400">
                    <a:lnL w="3816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1800" b="0" strike="noStrike" spc="-1" dirty="0">
                          <a:solidFill>
                            <a:srgbClr val="000000"/>
                          </a:solidFill>
                          <a:latin typeface="+mn-lt"/>
                        </a:rPr>
                        <a:t>LOOP </a:t>
                      </a:r>
                      <a:endParaRPr lang="en-US" sz="1800" b="0" strike="noStrike" spc="-1" dirty="0">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1800" b="0" strike="noStrike" spc="-1" dirty="0">
                          <a:solidFill>
                            <a:srgbClr val="000000"/>
                          </a:solidFill>
                          <a:latin typeface="+mn-lt"/>
                        </a:rPr>
                        <a:t>LOOP short-label</a:t>
                      </a:r>
                      <a:endParaRPr lang="en-US" sz="1800" b="0" strike="noStrike" spc="-1" dirty="0">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1800" b="0" strike="noStrike" spc="-1">
                          <a:solidFill>
                            <a:srgbClr val="000000"/>
                          </a:solidFill>
                          <a:latin typeface="+mn-lt"/>
                        </a:rPr>
                        <a:t>(CX)←(CX)-1 </a:t>
                      </a:r>
                      <a:endParaRPr lang="en-US" sz="1800" b="0" strike="noStrike" spc="-1">
                        <a:latin typeface="+mn-lt"/>
                      </a:endParaRPr>
                    </a:p>
                    <a:p>
                      <a:pPr>
                        <a:lnSpc>
                          <a:spcPct val="100000"/>
                        </a:lnSpc>
                      </a:pPr>
                      <a:r>
                        <a:rPr lang="en-US" sz="1800" b="0" strike="noStrike" spc="-1">
                          <a:solidFill>
                            <a:srgbClr val="000000"/>
                          </a:solidFill>
                          <a:latin typeface="+mn-lt"/>
                        </a:rPr>
                        <a:t>Jump to location defined by short-label if (CX) ≠ 0; otherwise, execute next instruction  </a:t>
                      </a:r>
                      <a:endParaRPr lang="en-US" sz="1800" b="0" strike="noStrike" spc="-1">
                        <a:latin typeface="+mn-lt"/>
                      </a:endParaRPr>
                    </a:p>
                  </a:txBody>
                  <a:tcPr marL="68400" marR="68400">
                    <a:lnL w="28080">
                      <a:solidFill>
                        <a:srgbClr val="000000"/>
                      </a:solidFill>
                    </a:lnL>
                    <a:lnR w="38160">
                      <a:solidFill>
                        <a:srgbClr val="000000"/>
                      </a:solidFill>
                    </a:lnR>
                    <a:lnT w="28080">
                      <a:solidFill>
                        <a:srgbClr val="000000"/>
                      </a:solidFill>
                    </a:lnT>
                    <a:lnB w="28080">
                      <a:solidFill>
                        <a:srgbClr val="000000"/>
                      </a:solidFill>
                    </a:lnB>
                    <a:noFill/>
                  </a:tcPr>
                </a:tc>
              </a:tr>
              <a:tr h="1436760">
                <a:tc>
                  <a:txBody>
                    <a:bodyPr/>
                    <a:lstStyle/>
                    <a:p>
                      <a:pPr>
                        <a:lnSpc>
                          <a:spcPct val="100000"/>
                        </a:lnSpc>
                      </a:pPr>
                      <a:r>
                        <a:rPr lang="en-US" sz="1800" b="0" strike="noStrike" spc="-1">
                          <a:solidFill>
                            <a:srgbClr val="000000"/>
                          </a:solidFill>
                          <a:latin typeface="+mn-lt"/>
                        </a:rPr>
                        <a:t>LOOPE/ LOOPZ</a:t>
                      </a:r>
                      <a:endParaRPr lang="en-US" sz="1800" b="0" strike="noStrike" spc="-1">
                        <a:latin typeface="+mn-lt"/>
                      </a:endParaRPr>
                    </a:p>
                  </a:txBody>
                  <a:tcPr marL="68400" marR="68400">
                    <a:lnL w="3816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1800" b="0" strike="noStrike" spc="-1" dirty="0">
                          <a:solidFill>
                            <a:srgbClr val="000000"/>
                          </a:solidFill>
                          <a:latin typeface="+mn-lt"/>
                        </a:rPr>
                        <a:t>Loop while equal/ loop while zero</a:t>
                      </a:r>
                      <a:endParaRPr lang="en-US" sz="1800" b="0" strike="noStrike" spc="-1" dirty="0">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1800" b="0" strike="noStrike" spc="-1" dirty="0">
                          <a:solidFill>
                            <a:srgbClr val="000000"/>
                          </a:solidFill>
                          <a:latin typeface="+mn-lt"/>
                        </a:rPr>
                        <a:t>LOOPE/LOOPZ short-label  </a:t>
                      </a:r>
                      <a:endParaRPr lang="en-US" sz="1800" b="0" strike="noStrike" spc="-1" dirty="0">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1800" b="0" strike="noStrike" spc="-1">
                          <a:solidFill>
                            <a:srgbClr val="000000"/>
                          </a:solidFill>
                          <a:latin typeface="+mn-lt"/>
                        </a:rPr>
                        <a:t>(CX)←(CX)-1 </a:t>
                      </a:r>
                      <a:endParaRPr lang="en-US" sz="1800" b="0" strike="noStrike" spc="-1">
                        <a:latin typeface="+mn-lt"/>
                      </a:endParaRPr>
                    </a:p>
                    <a:p>
                      <a:pPr>
                        <a:lnSpc>
                          <a:spcPct val="100000"/>
                        </a:lnSpc>
                      </a:pPr>
                      <a:r>
                        <a:rPr lang="en-US" sz="1800" b="0" strike="noStrike" spc="-1">
                          <a:solidFill>
                            <a:srgbClr val="000000"/>
                          </a:solidFill>
                          <a:latin typeface="+mn-lt"/>
                        </a:rPr>
                        <a:t>Jump to location defined by short-label if (CX) ≠ 0; an d (ZF)=1; otherwise, execute next instruction</a:t>
                      </a:r>
                      <a:endParaRPr lang="en-US" sz="1800" b="0" strike="noStrike" spc="-1">
                        <a:latin typeface="+mn-lt"/>
                      </a:endParaRPr>
                    </a:p>
                  </a:txBody>
                  <a:tcPr marL="68400" marR="68400">
                    <a:lnL w="28080">
                      <a:solidFill>
                        <a:srgbClr val="000000"/>
                      </a:solidFill>
                    </a:lnL>
                    <a:lnR w="38160">
                      <a:solidFill>
                        <a:srgbClr val="000000"/>
                      </a:solidFill>
                    </a:lnR>
                    <a:lnT w="28080">
                      <a:solidFill>
                        <a:srgbClr val="000000"/>
                      </a:solidFill>
                    </a:lnT>
                    <a:lnB w="28080">
                      <a:solidFill>
                        <a:srgbClr val="000000"/>
                      </a:solidFill>
                    </a:lnB>
                    <a:noFill/>
                  </a:tcPr>
                </a:tc>
              </a:tr>
              <a:tr h="1437120">
                <a:tc>
                  <a:txBody>
                    <a:bodyPr/>
                    <a:lstStyle/>
                    <a:p>
                      <a:pPr>
                        <a:lnSpc>
                          <a:spcPct val="100000"/>
                        </a:lnSpc>
                      </a:pPr>
                      <a:r>
                        <a:rPr lang="en-US" sz="1800" b="0" strike="noStrike" spc="-1">
                          <a:solidFill>
                            <a:srgbClr val="000000"/>
                          </a:solidFill>
                          <a:latin typeface="+mn-lt"/>
                        </a:rPr>
                        <a:t>LOOPNE/ LOOPNZ</a:t>
                      </a:r>
                      <a:endParaRPr lang="en-US" sz="1800" b="0" strike="noStrike" spc="-1">
                        <a:latin typeface="+mn-lt"/>
                      </a:endParaRPr>
                    </a:p>
                  </a:txBody>
                  <a:tcPr marL="68400" marR="68400">
                    <a:lnL w="38160">
                      <a:solidFill>
                        <a:srgbClr val="000000"/>
                      </a:solidFill>
                    </a:lnL>
                    <a:lnR w="28080">
                      <a:solidFill>
                        <a:srgbClr val="000000"/>
                      </a:solidFill>
                    </a:lnR>
                    <a:lnT w="2808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Loop while not equal/ loop while not zero</a:t>
                      </a:r>
                      <a:endParaRPr lang="en-US" sz="1800" b="0" strike="noStrike" spc="-1">
                        <a:latin typeface="+mn-lt"/>
                      </a:endParaRPr>
                    </a:p>
                  </a:txBody>
                  <a:tcPr marL="68400" marR="68400">
                    <a:lnL w="28080">
                      <a:solidFill>
                        <a:srgbClr val="000000"/>
                      </a:solidFill>
                    </a:lnL>
                    <a:lnR w="28080">
                      <a:solidFill>
                        <a:srgbClr val="000000"/>
                      </a:solidFill>
                    </a:lnR>
                    <a:lnT w="2808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LOOPNE/LOOPNZ short-label  </a:t>
                      </a:r>
                      <a:endParaRPr lang="en-US" sz="1800" b="0" strike="noStrike" spc="-1" dirty="0">
                        <a:latin typeface="+mn-lt"/>
                      </a:endParaRPr>
                    </a:p>
                  </a:txBody>
                  <a:tcPr marL="68400" marR="68400">
                    <a:lnL w="28080">
                      <a:solidFill>
                        <a:srgbClr val="000000"/>
                      </a:solidFill>
                    </a:lnL>
                    <a:lnR w="28080">
                      <a:solidFill>
                        <a:srgbClr val="000000"/>
                      </a:solidFill>
                    </a:lnR>
                    <a:lnT w="2808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(CX)←(CX)-1 </a:t>
                      </a:r>
                      <a:endParaRPr lang="en-US" sz="1800" b="0" strike="noStrike" spc="-1" dirty="0">
                        <a:latin typeface="+mn-lt"/>
                      </a:endParaRPr>
                    </a:p>
                    <a:p>
                      <a:pPr>
                        <a:lnSpc>
                          <a:spcPct val="100000"/>
                        </a:lnSpc>
                      </a:pPr>
                      <a:r>
                        <a:rPr lang="en-US" sz="1800" b="0" strike="noStrike" spc="-1" dirty="0">
                          <a:solidFill>
                            <a:srgbClr val="000000"/>
                          </a:solidFill>
                          <a:latin typeface="+mn-lt"/>
                        </a:rPr>
                        <a:t>Jump to location defined by short-label if (CX) ≠ 0; and (ZF)=0; otherwise, execute next instruction</a:t>
                      </a:r>
                      <a:endParaRPr lang="en-US" sz="1800" b="0" strike="noStrike" spc="-1" dirty="0">
                        <a:latin typeface="+mn-lt"/>
                      </a:endParaRPr>
                    </a:p>
                  </a:txBody>
                  <a:tcPr marL="68400" marR="68400">
                    <a:lnL w="28080">
                      <a:solidFill>
                        <a:srgbClr val="000000"/>
                      </a:solidFill>
                    </a:lnL>
                    <a:lnR w="38160">
                      <a:solidFill>
                        <a:srgbClr val="000000"/>
                      </a:solidFill>
                    </a:lnR>
                    <a:lnT w="28080">
                      <a:solidFill>
                        <a:srgbClr val="000000"/>
                      </a:solidFill>
                    </a:lnT>
                    <a:lnB w="38160">
                      <a:solidFill>
                        <a:srgbClr val="000000"/>
                      </a:solidFill>
                    </a:lnB>
                    <a:noFill/>
                  </a:tcPr>
                </a:tc>
              </a:tr>
            </a:tbl>
          </a:graphicData>
        </a:graphic>
      </p:graphicFrame>
    </p:spTree>
    <p:extLst>
      <p:ext uri="{BB962C8B-B14F-4D97-AF65-F5344CB8AC3E}">
        <p14:creationId xmlns:p14="http://schemas.microsoft.com/office/powerpoint/2010/main" val="3320326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Conditional processing</a:t>
            </a:r>
            <a:endParaRPr lang="en-US" b="0" dirty="0">
              <a:solidFill>
                <a:srgbClr val="FF0000"/>
              </a:solidFill>
            </a:endParaRPr>
          </a:p>
        </p:txBody>
      </p:sp>
      <p:sp>
        <p:nvSpPr>
          <p:cNvPr id="3" name="Content Placeholder 2"/>
          <p:cNvSpPr>
            <a:spLocks noGrp="1"/>
          </p:cNvSpPr>
          <p:nvPr>
            <p:ph idx="1"/>
          </p:nvPr>
        </p:nvSpPr>
        <p:spPr/>
        <p:txBody>
          <a:bodyPr/>
          <a:lstStyle/>
          <a:p>
            <a:r>
              <a:rPr lang="en-US" dirty="0" smtClean="0"/>
              <a:t>If ..</a:t>
            </a:r>
            <a:r>
              <a:rPr lang="en-US" dirty="0" err="1" smtClean="0"/>
              <a:t>Then..else</a:t>
            </a:r>
            <a:endParaRPr lang="en-US" dirty="0" smtClean="0"/>
          </a:p>
          <a:p>
            <a:r>
              <a:rPr lang="en-US" dirty="0" smtClean="0"/>
              <a:t>While…Do</a:t>
            </a:r>
          </a:p>
          <a:p>
            <a:r>
              <a:rPr lang="en-US" dirty="0" smtClean="0"/>
              <a:t>Repeat …Until</a:t>
            </a: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49141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Simple IF</a:t>
            </a:r>
            <a:endParaRPr lang="en-US" b="0" dirty="0">
              <a:solidFill>
                <a:srgbClr val="FF0000"/>
              </a:solidFill>
            </a:endParaRPr>
          </a:p>
        </p:txBody>
      </p:sp>
      <p:sp>
        <p:nvSpPr>
          <p:cNvPr id="3" name="Content Placeholder 2"/>
          <p:cNvSpPr>
            <a:spLocks noGrp="1"/>
          </p:cNvSpPr>
          <p:nvPr>
            <p:ph idx="1"/>
          </p:nvPr>
        </p:nvSpPr>
        <p:spPr/>
        <p:txBody>
          <a:bodyPr/>
          <a:lstStyle/>
          <a:p>
            <a:r>
              <a:rPr lang="en-US" dirty="0" smtClean="0"/>
              <a:t>If(op1 =op2) then &lt;….&gt;</a:t>
            </a:r>
            <a:r>
              <a:rPr lang="en-US" dirty="0" err="1" smtClean="0"/>
              <a:t>endif</a:t>
            </a:r>
            <a:endParaRPr lang="en-US" dirty="0" smtClean="0"/>
          </a:p>
          <a:p>
            <a:r>
              <a:rPr lang="en-US" dirty="0" smtClean="0"/>
              <a:t>Two different approaches</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14</a:t>
            </a:fld>
            <a:endParaRPr lang="en-US" altLang="en-US">
              <a:solidFill>
                <a:srgbClr val="000000"/>
              </a:solidFill>
            </a:endParaRPr>
          </a:p>
        </p:txBody>
      </p:sp>
      <p:pic>
        <p:nvPicPr>
          <p:cNvPr id="6" name="Picture 5"/>
          <p:cNvPicPr/>
          <p:nvPr/>
        </p:nvPicPr>
        <p:blipFill rotWithShape="1">
          <a:blip r:embed="rId2"/>
          <a:srcRect l="23839" t="46136" r="19366" b="16697"/>
          <a:stretch/>
        </p:blipFill>
        <p:spPr bwMode="auto">
          <a:xfrm>
            <a:off x="843416" y="2850016"/>
            <a:ext cx="9084355" cy="33983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0880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IF…AND</a:t>
            </a:r>
            <a:r>
              <a:rPr lang="en-US" b="0" dirty="0" smtClean="0">
                <a:solidFill>
                  <a:srgbClr val="FF0000"/>
                </a:solidFill>
              </a:rPr>
              <a:t>…</a:t>
            </a:r>
            <a:endParaRPr lang="en-US" b="0"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1103086" y="1417638"/>
            <a:ext cx="8621485" cy="4607556"/>
          </a:xfrm>
          <a:prstGeom prst="rect">
            <a:avLst/>
          </a:prstGeom>
        </p:spPr>
      </p:pic>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530308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IF…OR….</a:t>
            </a:r>
            <a:endParaRPr lang="en-US"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1756229" y="1306286"/>
            <a:ext cx="8911771" cy="4942114"/>
          </a:xfrm>
          <a:prstGeom prst="rect">
            <a:avLst/>
          </a:prstGeom>
        </p:spPr>
      </p:pic>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845148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WHILE</a:t>
            </a:r>
            <a:endParaRPr lang="en-US" b="0" dirty="0">
              <a:solidFill>
                <a:srgbClr val="FF0000"/>
              </a:solidFill>
            </a:endParaRP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17</a:t>
            </a:fld>
            <a:endParaRPr lang="en-US" altLang="en-US">
              <a:solidFill>
                <a:srgbClr val="000000"/>
              </a:solidFill>
            </a:endParaRPr>
          </a:p>
        </p:txBody>
      </p:sp>
      <p:pic>
        <p:nvPicPr>
          <p:cNvPr id="6" name="Content Placeholder 5"/>
          <p:cNvPicPr>
            <a:picLocks noGrp="1"/>
          </p:cNvPicPr>
          <p:nvPr>
            <p:ph idx="1"/>
          </p:nvPr>
        </p:nvPicPr>
        <p:blipFill rotWithShape="1">
          <a:blip r:embed="rId2"/>
          <a:srcRect l="20834" t="49031" r="19231" b="10490"/>
          <a:stretch/>
        </p:blipFill>
        <p:spPr bwMode="auto">
          <a:xfrm>
            <a:off x="1296997" y="1892991"/>
            <a:ext cx="8950089" cy="36369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407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REPEAT …UNTIL</a:t>
            </a:r>
            <a:endParaRPr lang="en-US" b="0" dirty="0">
              <a:solidFill>
                <a:srgbClr val="FF0000"/>
              </a:solidFill>
            </a:endParaRP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8/13/2021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18</a:t>
            </a:fld>
            <a:endParaRPr lang="en-US" altLang="en-US">
              <a:solidFill>
                <a:srgbClr val="000000"/>
              </a:solidFill>
            </a:endParaRPr>
          </a:p>
        </p:txBody>
      </p:sp>
      <p:pic>
        <p:nvPicPr>
          <p:cNvPr id="6" name="Content Placeholder 5"/>
          <p:cNvPicPr>
            <a:picLocks noGrp="1"/>
          </p:cNvPicPr>
          <p:nvPr>
            <p:ph idx="1"/>
          </p:nvPr>
        </p:nvPicPr>
        <p:blipFill rotWithShape="1">
          <a:blip r:embed="rId2"/>
          <a:srcRect l="19070" t="47606" r="16346" b="6499"/>
          <a:stretch/>
        </p:blipFill>
        <p:spPr bwMode="auto">
          <a:xfrm>
            <a:off x="1009068" y="1665866"/>
            <a:ext cx="10239503" cy="41253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5769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9829920" y="5940720"/>
            <a:ext cx="628560" cy="767160"/>
          </a:xfrm>
          <a:prstGeom prst="rect">
            <a:avLst/>
          </a:prstGeom>
          <a:noFill/>
          <a:ln>
            <a:noFill/>
          </a:ln>
        </p:spPr>
        <p:txBody>
          <a:bodyPr lIns="0" tIns="0" rIns="0" bIns="0" anchor="b"/>
          <a:lstStyle/>
          <a:p>
            <a:pPr algn="r">
              <a:lnSpc>
                <a:spcPct val="100000"/>
              </a:lnSpc>
            </a:pPr>
            <a:fld id="{E00B1D4F-427F-40AA-A4E0-4DFDE2A932FF}" type="slidenum">
              <a:rPr lang="en-US" sz="1200" spc="-1">
                <a:solidFill>
                  <a:srgbClr val="035C75"/>
                </a:solidFill>
                <a:latin typeface="Arial"/>
              </a:rPr>
              <a:t>19</a:t>
            </a:fld>
            <a:endParaRPr lang="en-US" sz="1200" spc="-1">
              <a:latin typeface="Times New Roman"/>
            </a:endParaRPr>
          </a:p>
        </p:txBody>
      </p:sp>
      <p:sp>
        <p:nvSpPr>
          <p:cNvPr id="103" name="CustomShape 4"/>
          <p:cNvSpPr/>
          <p:nvPr/>
        </p:nvSpPr>
        <p:spPr>
          <a:xfrm>
            <a:off x="2038080" y="877680"/>
            <a:ext cx="842004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pc="-1" dirty="0">
                <a:solidFill>
                  <a:srgbClr val="000000"/>
                </a:solidFill>
                <a:latin typeface="Calibri"/>
                <a:ea typeface="Times New Roman"/>
              </a:rPr>
              <a:t>    </a:t>
            </a:r>
            <a:endParaRPr lang="en-US" sz="2000" spc="-1" dirty="0">
              <a:latin typeface="Arial"/>
            </a:endParaRPr>
          </a:p>
        </p:txBody>
      </p:sp>
      <p:graphicFrame>
        <p:nvGraphicFramePr>
          <p:cNvPr id="104" name="Table 5"/>
          <p:cNvGraphicFramePr/>
          <p:nvPr>
            <p:extLst>
              <p:ext uri="{D42A27DB-BD31-4B8C-83A1-F6EECF244321}">
                <p14:modId xmlns:p14="http://schemas.microsoft.com/office/powerpoint/2010/main" val="1655448490"/>
              </p:ext>
            </p:extLst>
          </p:nvPr>
        </p:nvGraphicFramePr>
        <p:xfrm>
          <a:off x="1674254" y="2874770"/>
          <a:ext cx="8315491" cy="3873240"/>
        </p:xfrm>
        <a:graphic>
          <a:graphicData uri="http://schemas.openxmlformats.org/drawingml/2006/table">
            <a:tbl>
              <a:tblPr/>
              <a:tblGrid>
                <a:gridCol w="1839091"/>
                <a:gridCol w="1384200"/>
                <a:gridCol w="1371600"/>
                <a:gridCol w="2196720"/>
                <a:gridCol w="1523880"/>
              </a:tblGrid>
              <a:tr h="850680">
                <a:tc>
                  <a:txBody>
                    <a:bodyPr/>
                    <a:lstStyle/>
                    <a:p>
                      <a:pPr marL="120600" algn="ctr">
                        <a:lnSpc>
                          <a:spcPct val="100000"/>
                        </a:lnSpc>
                      </a:pPr>
                      <a:r>
                        <a:rPr lang="en-US" sz="1800" b="1" strike="noStrike" spc="-1" dirty="0">
                          <a:solidFill>
                            <a:srgbClr val="000000"/>
                          </a:solidFill>
                          <a:latin typeface="Constantia"/>
                        </a:rPr>
                        <a:t>Unconditional Transfer Instructions</a:t>
                      </a:r>
                      <a:endParaRPr lang="en-US" sz="1800" b="0" strike="noStrike" spc="-1" dirty="0">
                        <a:latin typeface="Arial"/>
                      </a:endParaRPr>
                    </a:p>
                  </a:txBody>
                  <a:tcPr marL="13680" marR="13680">
                    <a:lnL w="56880">
                      <a:solidFill>
                        <a:srgbClr val="000000"/>
                      </a:solidFill>
                    </a:lnL>
                    <a:lnR w="38160">
                      <a:solidFill>
                        <a:srgbClr val="000000"/>
                      </a:solidFill>
                    </a:lnR>
                    <a:lnT w="56880">
                      <a:solidFill>
                        <a:srgbClr val="000000"/>
                      </a:solidFill>
                    </a:lnT>
                    <a:lnB w="38160">
                      <a:solidFill>
                        <a:srgbClr val="000000"/>
                      </a:solidFill>
                    </a:lnB>
                    <a:solidFill>
                      <a:srgbClr val="77D9E8"/>
                    </a:solidFill>
                  </a:tcPr>
                </a:tc>
                <a:tc gridSpan="2">
                  <a:txBody>
                    <a:bodyPr/>
                    <a:lstStyle/>
                    <a:p>
                      <a:pPr marL="120600" algn="ctr">
                        <a:lnSpc>
                          <a:spcPct val="100000"/>
                        </a:lnSpc>
                      </a:pPr>
                      <a:r>
                        <a:rPr lang="en-US" sz="1800" b="1" strike="noStrike" spc="-1">
                          <a:solidFill>
                            <a:srgbClr val="000000"/>
                          </a:solidFill>
                          <a:latin typeface="Constantia"/>
                        </a:rPr>
                        <a:t>Conditional Transfer Instructions</a:t>
                      </a:r>
                      <a:endParaRPr lang="en-US" sz="1800" b="0" strike="noStrike" spc="-1">
                        <a:latin typeface="Arial"/>
                      </a:endParaRPr>
                    </a:p>
                  </a:txBody>
                  <a:tcPr marL="13680" marR="13680">
                    <a:lnL w="38160">
                      <a:solidFill>
                        <a:srgbClr val="000000"/>
                      </a:solidFill>
                    </a:lnL>
                    <a:lnR w="38160">
                      <a:solidFill>
                        <a:srgbClr val="000000"/>
                      </a:solidFill>
                    </a:lnR>
                    <a:lnT w="56880">
                      <a:solidFill>
                        <a:srgbClr val="000000"/>
                      </a:solidFill>
                    </a:lnT>
                    <a:lnB w="38160">
                      <a:solidFill>
                        <a:srgbClr val="000000"/>
                      </a:solidFill>
                    </a:lnB>
                    <a:solidFill>
                      <a:srgbClr val="77D9E8"/>
                    </a:solidFill>
                  </a:tcPr>
                </a:tc>
                <a:tc hMerge="1">
                  <a:txBody>
                    <a:bodyPr/>
                    <a:lstStyle/>
                    <a:p>
                      <a:endParaRPr lang="en-US"/>
                    </a:p>
                  </a:txBody>
                  <a:tcPr>
                    <a:solidFill>
                      <a:srgbClr val="729FCF"/>
                    </a:solidFill>
                  </a:tcPr>
                </a:tc>
                <a:tc>
                  <a:txBody>
                    <a:bodyPr/>
                    <a:lstStyle/>
                    <a:p>
                      <a:pPr marL="228600" algn="ctr">
                        <a:lnSpc>
                          <a:spcPct val="100000"/>
                        </a:lnSpc>
                      </a:pPr>
                      <a:r>
                        <a:rPr lang="en-US" sz="1800" b="1" strike="noStrike" spc="-1">
                          <a:solidFill>
                            <a:srgbClr val="000000"/>
                          </a:solidFill>
                          <a:latin typeface="Constantia"/>
                        </a:rPr>
                        <a:t>Iteration Control Instructions</a:t>
                      </a:r>
                      <a:endParaRPr lang="en-US" sz="1800" b="0" strike="noStrike" spc="-1">
                        <a:latin typeface="Arial"/>
                      </a:endParaRPr>
                    </a:p>
                  </a:txBody>
                  <a:tcPr marL="13680" marR="13680">
                    <a:lnL w="38160">
                      <a:solidFill>
                        <a:srgbClr val="000000"/>
                      </a:solidFill>
                    </a:lnL>
                    <a:lnR w="38160">
                      <a:solidFill>
                        <a:srgbClr val="000000"/>
                      </a:solidFill>
                    </a:lnR>
                    <a:lnT w="56880">
                      <a:solidFill>
                        <a:srgbClr val="000000"/>
                      </a:solidFill>
                    </a:lnT>
                    <a:lnB w="38160">
                      <a:solidFill>
                        <a:srgbClr val="000000"/>
                      </a:solidFill>
                    </a:lnB>
                    <a:solidFill>
                      <a:srgbClr val="77D9E8"/>
                    </a:solidFill>
                  </a:tcPr>
                </a:tc>
                <a:tc>
                  <a:txBody>
                    <a:bodyPr/>
                    <a:lstStyle/>
                    <a:p>
                      <a:pPr marL="120600" algn="ctr">
                        <a:lnSpc>
                          <a:spcPct val="100000"/>
                        </a:lnSpc>
                      </a:pPr>
                      <a:r>
                        <a:rPr lang="en-US" sz="1800" b="1" strike="noStrike" spc="-1">
                          <a:solidFill>
                            <a:srgbClr val="000000"/>
                          </a:solidFill>
                          <a:latin typeface="Constantia"/>
                        </a:rPr>
                        <a:t>Interrupt Instructions</a:t>
                      </a:r>
                      <a:endParaRPr lang="en-US" sz="1800" b="0" strike="noStrike" spc="-1">
                        <a:latin typeface="Arial"/>
                      </a:endParaRPr>
                    </a:p>
                  </a:txBody>
                  <a:tcPr marL="13680" marR="13680">
                    <a:lnL w="38160">
                      <a:solidFill>
                        <a:srgbClr val="000000"/>
                      </a:solidFill>
                    </a:lnL>
                    <a:lnR w="56880">
                      <a:solidFill>
                        <a:srgbClr val="000000"/>
                      </a:solidFill>
                    </a:lnR>
                    <a:lnT w="56880">
                      <a:solidFill>
                        <a:srgbClr val="000000"/>
                      </a:solidFill>
                    </a:lnT>
                    <a:lnB w="38160">
                      <a:solidFill>
                        <a:srgbClr val="000000"/>
                      </a:solidFill>
                    </a:lnB>
                    <a:solidFill>
                      <a:srgbClr val="77D9E8"/>
                    </a:solidFill>
                  </a:tcPr>
                </a:tc>
              </a:tr>
              <a:tr h="2958840">
                <a:tc>
                  <a:txBody>
                    <a:bodyPr/>
                    <a:lstStyle/>
                    <a:p>
                      <a:pPr marL="120600">
                        <a:lnSpc>
                          <a:spcPct val="100000"/>
                        </a:lnSpc>
                      </a:pPr>
                      <a:r>
                        <a:rPr lang="en-US" sz="1800" b="1" strike="noStrike" spc="-1">
                          <a:solidFill>
                            <a:srgbClr val="000000"/>
                          </a:solidFill>
                          <a:latin typeface="Constantia"/>
                        </a:rPr>
                        <a:t>JMP </a:t>
                      </a:r>
                      <a:endParaRPr lang="en-US" sz="1800" b="0" strike="noStrike" spc="-1">
                        <a:latin typeface="Arial"/>
                      </a:endParaRPr>
                    </a:p>
                    <a:p>
                      <a:pPr marL="120600">
                        <a:lnSpc>
                          <a:spcPct val="100000"/>
                        </a:lnSpc>
                      </a:pPr>
                      <a:r>
                        <a:rPr lang="en-US" sz="1800" b="1" strike="noStrike" spc="-1">
                          <a:solidFill>
                            <a:srgbClr val="000000"/>
                          </a:solidFill>
                          <a:latin typeface="Constantia"/>
                        </a:rPr>
                        <a:t>CALL </a:t>
                      </a:r>
                      <a:r>
                        <a:t/>
                      </a:r>
                      <a:br/>
                      <a:r>
                        <a:rPr lang="en-US" sz="1800" b="1" strike="noStrike" spc="-1">
                          <a:solidFill>
                            <a:srgbClr val="000000"/>
                          </a:solidFill>
                          <a:latin typeface="Constantia"/>
                        </a:rPr>
                        <a:t>RET </a:t>
                      </a:r>
                      <a:r>
                        <a:t/>
                      </a:r>
                      <a:br/>
                      <a:endParaRPr lang="en-US" sz="1800" b="0" strike="noStrike" spc="-1">
                        <a:latin typeface="Arial"/>
                      </a:endParaRPr>
                    </a:p>
                  </a:txBody>
                  <a:tcPr marL="13680" marR="13680">
                    <a:lnL w="56880">
                      <a:solidFill>
                        <a:srgbClr val="000000"/>
                      </a:solidFill>
                    </a:lnL>
                    <a:lnR w="38160">
                      <a:solidFill>
                        <a:srgbClr val="000000"/>
                      </a:solidFill>
                    </a:lnR>
                    <a:lnT w="38160">
                      <a:solidFill>
                        <a:srgbClr val="000000"/>
                      </a:solidFill>
                    </a:lnT>
                    <a:lnB w="56880">
                      <a:solidFill>
                        <a:srgbClr val="000000"/>
                      </a:solidFill>
                    </a:lnB>
                    <a:noFill/>
                  </a:tcPr>
                </a:tc>
                <a:tc>
                  <a:txBody>
                    <a:bodyPr/>
                    <a:lstStyle/>
                    <a:p>
                      <a:pPr marL="228600">
                        <a:lnSpc>
                          <a:spcPct val="100000"/>
                        </a:lnSpc>
                      </a:pPr>
                      <a:r>
                        <a:rPr lang="en-US" sz="1800" b="1" strike="noStrike" spc="-1">
                          <a:solidFill>
                            <a:srgbClr val="000000"/>
                          </a:solidFill>
                          <a:latin typeface="Constantia"/>
                        </a:rPr>
                        <a:t>JA / JNBE </a:t>
                      </a:r>
                      <a:r>
                        <a:t/>
                      </a:r>
                      <a:br/>
                      <a:r>
                        <a:rPr lang="en-US" sz="1800" b="1" strike="noStrike" spc="-1">
                          <a:solidFill>
                            <a:srgbClr val="000000"/>
                          </a:solidFill>
                          <a:latin typeface="Constantia"/>
                        </a:rPr>
                        <a:t>JAE / JNB </a:t>
                      </a:r>
                      <a:r>
                        <a:t/>
                      </a:r>
                      <a:br/>
                      <a:r>
                        <a:rPr lang="en-US" sz="1800" b="1" strike="noStrike" spc="-1">
                          <a:solidFill>
                            <a:srgbClr val="000000"/>
                          </a:solidFill>
                          <a:latin typeface="Constantia"/>
                        </a:rPr>
                        <a:t>JB / JNAE </a:t>
                      </a:r>
                      <a:r>
                        <a:t/>
                      </a:r>
                      <a:br/>
                      <a:r>
                        <a:rPr lang="en-US" sz="1800" b="1" strike="noStrike" spc="-1">
                          <a:solidFill>
                            <a:srgbClr val="000000"/>
                          </a:solidFill>
                          <a:latin typeface="Constantia"/>
                        </a:rPr>
                        <a:t>JBE / JNA </a:t>
                      </a:r>
                      <a:r>
                        <a:t/>
                      </a:r>
                      <a:br/>
                      <a:r>
                        <a:rPr lang="en-US" sz="1800" b="1" strike="noStrike" spc="-1">
                          <a:solidFill>
                            <a:srgbClr val="000000"/>
                          </a:solidFill>
                          <a:latin typeface="Constantia"/>
                        </a:rPr>
                        <a:t>JC </a:t>
                      </a:r>
                      <a:r>
                        <a:t/>
                      </a:r>
                      <a:br/>
                      <a:r>
                        <a:rPr lang="en-US" sz="1800" b="1" strike="noStrike" spc="-1">
                          <a:solidFill>
                            <a:srgbClr val="000000"/>
                          </a:solidFill>
                          <a:latin typeface="Constantia"/>
                        </a:rPr>
                        <a:t>JE / JZ </a:t>
                      </a:r>
                      <a:r>
                        <a:t/>
                      </a:r>
                      <a:br/>
                      <a:r>
                        <a:rPr lang="en-US" sz="1800" b="1" strike="noStrike" spc="-1">
                          <a:solidFill>
                            <a:srgbClr val="000000"/>
                          </a:solidFill>
                          <a:latin typeface="Constantia"/>
                        </a:rPr>
                        <a:t>JG / JNLE </a:t>
                      </a:r>
                      <a:r>
                        <a:t/>
                      </a:r>
                      <a:br/>
                      <a:r>
                        <a:rPr lang="en-US" sz="1800" b="1" strike="noStrike" spc="-1">
                          <a:solidFill>
                            <a:srgbClr val="000000"/>
                          </a:solidFill>
                          <a:latin typeface="Constantia"/>
                        </a:rPr>
                        <a:t>JGE / JNL </a:t>
                      </a:r>
                      <a:r>
                        <a:t/>
                      </a:r>
                      <a:br/>
                      <a:r>
                        <a:rPr lang="en-US" sz="1800" b="1" strike="noStrike" spc="-1">
                          <a:solidFill>
                            <a:srgbClr val="000000"/>
                          </a:solidFill>
                          <a:latin typeface="Constantia"/>
                        </a:rPr>
                        <a:t>JL / JNGE</a:t>
                      </a:r>
                      <a:endParaRPr lang="en-US" sz="1800" b="0" strike="noStrike" spc="-1">
                        <a:latin typeface="Arial"/>
                      </a:endParaRPr>
                    </a:p>
                    <a:p>
                      <a:pPr marL="228600">
                        <a:lnSpc>
                          <a:spcPct val="100000"/>
                        </a:lnSpc>
                      </a:pPr>
                      <a:endParaRPr lang="en-US" sz="1800" b="0" strike="noStrike" spc="-1">
                        <a:latin typeface="Arial"/>
                      </a:endParaRPr>
                    </a:p>
                  </a:txBody>
                  <a:tcPr marL="13680" marR="13680">
                    <a:lnL w="38160">
                      <a:solidFill>
                        <a:srgbClr val="000000"/>
                      </a:solidFill>
                    </a:lnL>
                    <a:lnR w="38160">
                      <a:solidFill>
                        <a:srgbClr val="000000"/>
                      </a:solidFill>
                    </a:lnR>
                    <a:lnT w="38160">
                      <a:solidFill>
                        <a:srgbClr val="000000"/>
                      </a:solidFill>
                    </a:lnT>
                    <a:lnB w="56880">
                      <a:solidFill>
                        <a:srgbClr val="000000"/>
                      </a:solidFill>
                    </a:lnB>
                    <a:noFill/>
                  </a:tcPr>
                </a:tc>
                <a:tc>
                  <a:txBody>
                    <a:bodyPr/>
                    <a:lstStyle/>
                    <a:p>
                      <a:pPr marL="228600">
                        <a:lnSpc>
                          <a:spcPct val="100000"/>
                        </a:lnSpc>
                      </a:pPr>
                      <a:r>
                        <a:rPr lang="en-US" sz="1800" b="1" strike="noStrike" spc="-1">
                          <a:solidFill>
                            <a:srgbClr val="000000"/>
                          </a:solidFill>
                          <a:latin typeface="Constantia"/>
                        </a:rPr>
                        <a:t>JLE / JNG </a:t>
                      </a:r>
                      <a:r>
                        <a:t/>
                      </a:r>
                      <a:br/>
                      <a:r>
                        <a:rPr lang="en-US" sz="1800" b="1" strike="noStrike" spc="-1">
                          <a:solidFill>
                            <a:srgbClr val="000000"/>
                          </a:solidFill>
                          <a:latin typeface="Constantia"/>
                        </a:rPr>
                        <a:t>JNC </a:t>
                      </a:r>
                      <a:r>
                        <a:t/>
                      </a:r>
                      <a:br/>
                      <a:r>
                        <a:rPr lang="en-US" sz="1800" b="1" strike="noStrike" spc="-1">
                          <a:solidFill>
                            <a:srgbClr val="000000"/>
                          </a:solidFill>
                          <a:latin typeface="Constantia"/>
                        </a:rPr>
                        <a:t>JNE / JNZ </a:t>
                      </a:r>
                      <a:r>
                        <a:t/>
                      </a:r>
                      <a:br/>
                      <a:r>
                        <a:rPr lang="en-US" sz="1800" b="1" strike="noStrike" spc="-1">
                          <a:solidFill>
                            <a:srgbClr val="000000"/>
                          </a:solidFill>
                          <a:latin typeface="Constantia"/>
                        </a:rPr>
                        <a:t>JNO </a:t>
                      </a:r>
                      <a:r>
                        <a:t/>
                      </a:r>
                      <a:br/>
                      <a:r>
                        <a:rPr lang="en-US" sz="1800" b="1" strike="noStrike" spc="-1">
                          <a:solidFill>
                            <a:srgbClr val="000000"/>
                          </a:solidFill>
                          <a:latin typeface="Constantia"/>
                        </a:rPr>
                        <a:t>JNP / JPO </a:t>
                      </a:r>
                      <a:r>
                        <a:t/>
                      </a:r>
                      <a:br/>
                      <a:r>
                        <a:rPr lang="en-US" sz="1800" b="1" strike="noStrike" spc="-1">
                          <a:solidFill>
                            <a:srgbClr val="000000"/>
                          </a:solidFill>
                          <a:latin typeface="Constantia"/>
                        </a:rPr>
                        <a:t>JNS </a:t>
                      </a:r>
                      <a:r>
                        <a:t/>
                      </a:r>
                      <a:br/>
                      <a:r>
                        <a:rPr lang="en-US" sz="1800" b="1" strike="noStrike" spc="-1">
                          <a:solidFill>
                            <a:srgbClr val="000000"/>
                          </a:solidFill>
                          <a:latin typeface="Constantia"/>
                        </a:rPr>
                        <a:t>JO</a:t>
                      </a:r>
                      <a:endParaRPr lang="en-US" sz="1800" b="0" strike="noStrike" spc="-1">
                        <a:latin typeface="Arial"/>
                      </a:endParaRPr>
                    </a:p>
                    <a:p>
                      <a:pPr marL="228600">
                        <a:lnSpc>
                          <a:spcPct val="100000"/>
                        </a:lnSpc>
                      </a:pPr>
                      <a:r>
                        <a:rPr lang="en-US" sz="1800" b="1" strike="noStrike" spc="-1">
                          <a:solidFill>
                            <a:srgbClr val="000000"/>
                          </a:solidFill>
                          <a:latin typeface="Constantia"/>
                        </a:rPr>
                        <a:t>JP / JPE </a:t>
                      </a:r>
                      <a:r>
                        <a:t/>
                      </a:r>
                      <a:br/>
                      <a:r>
                        <a:rPr lang="en-US" sz="1800" b="1" strike="noStrike" spc="-1">
                          <a:solidFill>
                            <a:srgbClr val="000000"/>
                          </a:solidFill>
                          <a:latin typeface="Constantia"/>
                        </a:rPr>
                        <a:t>JS</a:t>
                      </a:r>
                      <a:endParaRPr lang="en-US" sz="1800" b="0" strike="noStrike" spc="-1">
                        <a:latin typeface="Arial"/>
                      </a:endParaRPr>
                    </a:p>
                    <a:p>
                      <a:pPr marL="228600">
                        <a:lnSpc>
                          <a:spcPct val="100000"/>
                        </a:lnSpc>
                      </a:pPr>
                      <a:endParaRPr lang="en-US" sz="1800" b="0" strike="noStrike" spc="-1">
                        <a:latin typeface="Arial"/>
                      </a:endParaRPr>
                    </a:p>
                  </a:txBody>
                  <a:tcPr marL="13680" marR="13680">
                    <a:lnL w="38160">
                      <a:solidFill>
                        <a:srgbClr val="000000"/>
                      </a:solidFill>
                    </a:lnL>
                    <a:lnR w="38160">
                      <a:solidFill>
                        <a:srgbClr val="000000"/>
                      </a:solidFill>
                    </a:lnR>
                    <a:lnT w="38160">
                      <a:solidFill>
                        <a:srgbClr val="000000"/>
                      </a:solidFill>
                    </a:lnT>
                    <a:lnB w="56880">
                      <a:solidFill>
                        <a:srgbClr val="000000"/>
                      </a:solidFill>
                    </a:lnB>
                    <a:noFill/>
                  </a:tcPr>
                </a:tc>
                <a:tc>
                  <a:txBody>
                    <a:bodyPr/>
                    <a:lstStyle/>
                    <a:p>
                      <a:pPr marL="54000">
                        <a:lnSpc>
                          <a:spcPct val="100000"/>
                        </a:lnSpc>
                      </a:pPr>
                      <a:r>
                        <a:rPr lang="en-US" sz="1800" b="1" strike="noStrike" spc="-1">
                          <a:solidFill>
                            <a:srgbClr val="000000"/>
                          </a:solidFill>
                          <a:latin typeface="Constantia"/>
                        </a:rPr>
                        <a:t>LOOP </a:t>
                      </a:r>
                      <a:r>
                        <a:t/>
                      </a:r>
                      <a:br/>
                      <a:r>
                        <a:rPr lang="en-US" sz="1600" b="1" strike="noStrike" spc="-1">
                          <a:solidFill>
                            <a:srgbClr val="000000"/>
                          </a:solidFill>
                          <a:latin typeface="Constantia"/>
                        </a:rPr>
                        <a:t>LOOPE / LOOPZ </a:t>
                      </a:r>
                      <a:r>
                        <a:t/>
                      </a:r>
                      <a:br/>
                      <a:r>
                        <a:rPr lang="en-US" sz="1600" b="1" strike="noStrike" spc="-1">
                          <a:solidFill>
                            <a:srgbClr val="000000"/>
                          </a:solidFill>
                          <a:latin typeface="Constantia"/>
                        </a:rPr>
                        <a:t>LOOPNE/LOOPNZ </a:t>
                      </a:r>
                      <a:endParaRPr lang="en-US" sz="1600" b="0" strike="noStrike" spc="-1">
                        <a:latin typeface="Arial"/>
                      </a:endParaRPr>
                    </a:p>
                  </a:txBody>
                  <a:tcPr marL="65880" marR="65880">
                    <a:lnL w="38160">
                      <a:solidFill>
                        <a:srgbClr val="000000"/>
                      </a:solidFill>
                    </a:lnL>
                    <a:lnR w="38160">
                      <a:solidFill>
                        <a:srgbClr val="000000"/>
                      </a:solidFill>
                    </a:lnR>
                    <a:lnT w="38160">
                      <a:solidFill>
                        <a:srgbClr val="000000"/>
                      </a:solidFill>
                    </a:lnT>
                    <a:lnB w="56880">
                      <a:solidFill>
                        <a:srgbClr val="000000"/>
                      </a:solidFill>
                    </a:lnB>
                    <a:noFill/>
                  </a:tcPr>
                </a:tc>
                <a:tc>
                  <a:txBody>
                    <a:bodyPr/>
                    <a:lstStyle/>
                    <a:p>
                      <a:pPr marL="174600">
                        <a:lnSpc>
                          <a:spcPct val="100000"/>
                        </a:lnSpc>
                      </a:pPr>
                      <a:r>
                        <a:rPr lang="en-US" sz="1800" b="1" strike="noStrike" spc="-1" dirty="0">
                          <a:solidFill>
                            <a:srgbClr val="000000"/>
                          </a:solidFill>
                          <a:latin typeface="Constantia"/>
                        </a:rPr>
                        <a:t>INT </a:t>
                      </a:r>
                      <a:r>
                        <a:rPr dirty="0"/>
                        <a:t/>
                      </a:r>
                      <a:br>
                        <a:rPr dirty="0"/>
                      </a:br>
                      <a:r>
                        <a:rPr lang="en-US" sz="1800" b="1" strike="noStrike" spc="-1" dirty="0">
                          <a:solidFill>
                            <a:srgbClr val="000000"/>
                          </a:solidFill>
                          <a:latin typeface="Constantia"/>
                        </a:rPr>
                        <a:t>INTO </a:t>
                      </a:r>
                      <a:r>
                        <a:rPr dirty="0"/>
                        <a:t/>
                      </a:r>
                      <a:br>
                        <a:rPr dirty="0"/>
                      </a:br>
                      <a:r>
                        <a:rPr lang="en-US" sz="1800" b="1" strike="noStrike" spc="-1" dirty="0">
                          <a:solidFill>
                            <a:srgbClr val="000000"/>
                          </a:solidFill>
                          <a:latin typeface="Constantia"/>
                        </a:rPr>
                        <a:t>IRET</a:t>
                      </a:r>
                      <a:endParaRPr lang="en-US" sz="1800" b="0" strike="noStrike" spc="-1" dirty="0">
                        <a:latin typeface="Arial"/>
                      </a:endParaRPr>
                    </a:p>
                  </a:txBody>
                  <a:tcPr marL="65880" marR="65880">
                    <a:lnL w="38160">
                      <a:solidFill>
                        <a:srgbClr val="000000"/>
                      </a:solidFill>
                    </a:lnL>
                    <a:lnR w="56880">
                      <a:solidFill>
                        <a:srgbClr val="000000"/>
                      </a:solidFill>
                    </a:lnR>
                    <a:lnT w="38160">
                      <a:solidFill>
                        <a:srgbClr val="000000"/>
                      </a:solidFill>
                    </a:lnT>
                    <a:lnB w="56880">
                      <a:solidFill>
                        <a:srgbClr val="000000"/>
                      </a:solidFill>
                    </a:lnB>
                    <a:noFill/>
                  </a:tcPr>
                </a:tc>
              </a:tr>
            </a:tbl>
          </a:graphicData>
        </a:graphic>
      </p:graphicFrame>
      <p:sp>
        <p:nvSpPr>
          <p:cNvPr id="2" name="Title 1"/>
          <p:cNvSpPr>
            <a:spLocks noGrp="1"/>
          </p:cNvSpPr>
          <p:nvPr>
            <p:ph type="title"/>
          </p:nvPr>
        </p:nvSpPr>
        <p:spPr>
          <a:xfrm>
            <a:off x="399720" y="328548"/>
            <a:ext cx="10058400" cy="1295400"/>
          </a:xfrm>
        </p:spPr>
        <p:txBody>
          <a:bodyPr/>
          <a:lstStyle/>
          <a:p>
            <a:r>
              <a:rPr lang="en-US" sz="4000" spc="-1" dirty="0">
                <a:solidFill>
                  <a:srgbClr val="FF0000"/>
                </a:solidFill>
                <a:latin typeface="+mn-lt"/>
              </a:rPr>
              <a:t>Control Transfer Instructions</a:t>
            </a:r>
            <a:r>
              <a:rPr lang="en-US" sz="4000" spc="-1" dirty="0"/>
              <a:t/>
            </a:r>
            <a:br>
              <a:rPr lang="en-US" sz="4000" spc="-1" dirty="0"/>
            </a:br>
            <a:endParaRPr lang="en-US" dirty="0"/>
          </a:p>
        </p:txBody>
      </p:sp>
      <p:sp>
        <p:nvSpPr>
          <p:cNvPr id="3" name="Content Placeholder 2"/>
          <p:cNvSpPr>
            <a:spLocks noGrp="1"/>
          </p:cNvSpPr>
          <p:nvPr>
            <p:ph idx="1"/>
          </p:nvPr>
        </p:nvSpPr>
        <p:spPr>
          <a:xfrm>
            <a:off x="180779" y="1610047"/>
            <a:ext cx="10972800" cy="5097833"/>
          </a:xfrm>
        </p:spPr>
        <p:txBody>
          <a:bodyPr/>
          <a:lstStyle/>
          <a:p>
            <a:r>
              <a:rPr lang="en-US" sz="2400" spc="-1" dirty="0">
                <a:solidFill>
                  <a:srgbClr val="000000"/>
                </a:solidFill>
                <a:ea typeface="Times New Roman"/>
              </a:rPr>
              <a:t>These instructions transfer the program control from one address to other address. (Not in a sequence). They are again classified into four groups. They are:</a:t>
            </a:r>
            <a:endParaRPr lang="en-US" sz="2400" spc="-1" dirty="0"/>
          </a:p>
          <a:p>
            <a:endParaRPr lang="en-US" dirty="0"/>
          </a:p>
        </p:txBody>
      </p:sp>
    </p:spTree>
    <p:extLst>
      <p:ext uri="{BB962C8B-B14F-4D97-AF65-F5344CB8AC3E}">
        <p14:creationId xmlns:p14="http://schemas.microsoft.com/office/powerpoint/2010/main" val="2416649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2" y="-283021"/>
            <a:ext cx="10058400" cy="1295400"/>
          </a:xfrm>
        </p:spPr>
        <p:txBody>
          <a:bodyPr/>
          <a:lstStyle/>
          <a:p>
            <a:pPr>
              <a:defRPr/>
            </a:pPr>
            <a:r>
              <a:rPr lang="en-US" dirty="0" smtClean="0"/>
              <a:t>Assembler </a:t>
            </a:r>
            <a:r>
              <a:rPr lang="en-US" dirty="0"/>
              <a:t>Directives</a:t>
            </a:r>
          </a:p>
        </p:txBody>
      </p:sp>
      <p:sp>
        <p:nvSpPr>
          <p:cNvPr id="3" name="Content Placeholder 2"/>
          <p:cNvSpPr>
            <a:spLocks noGrp="1"/>
          </p:cNvSpPr>
          <p:nvPr>
            <p:ph idx="1"/>
          </p:nvPr>
        </p:nvSpPr>
        <p:spPr>
          <a:xfrm>
            <a:off x="287628" y="1072054"/>
            <a:ext cx="10972800" cy="5176346"/>
          </a:xfrm>
        </p:spPr>
        <p:txBody>
          <a:bodyPr/>
          <a:lstStyle/>
          <a:p>
            <a:r>
              <a:rPr lang="en-US" sz="2400" dirty="0"/>
              <a:t>Instructions to the Assembler regarding the program being executed.</a:t>
            </a:r>
          </a:p>
          <a:p>
            <a:pPr marL="285750" indent="-285750">
              <a:buBlip>
                <a:blip r:embed="rId3"/>
              </a:buBlip>
              <a:defRPr/>
            </a:pPr>
            <a:r>
              <a:rPr lang="en-US" sz="2400" dirty="0"/>
              <a:t>Control the generation of machine codes and organization of the program; but no machine codes are generated for assembler directives.</a:t>
            </a:r>
          </a:p>
          <a:p>
            <a:pPr marL="285750" indent="-285750">
              <a:buBlip>
                <a:blip r:embed="rId3"/>
              </a:buBlip>
              <a:defRPr/>
            </a:pPr>
            <a:endParaRPr lang="en-US" sz="2400" dirty="0"/>
          </a:p>
          <a:p>
            <a:pPr marL="285750" indent="-285750">
              <a:buBlip>
                <a:blip r:embed="rId3"/>
              </a:buBlip>
              <a:defRPr/>
            </a:pPr>
            <a:r>
              <a:rPr lang="en-US" sz="2400" dirty="0"/>
              <a:t>Also called ‘pseudo instructions</a:t>
            </a:r>
            <a:r>
              <a:rPr lang="en-US" sz="2400" dirty="0" smtClean="0"/>
              <a:t>’</a:t>
            </a:r>
          </a:p>
          <a:p>
            <a:pPr marL="0" indent="0">
              <a:buNone/>
              <a:defRPr/>
            </a:pPr>
            <a:endParaRPr lang="en-US" sz="2400" dirty="0"/>
          </a:p>
          <a:p>
            <a:pPr marL="285750" indent="-285750">
              <a:buBlip>
                <a:blip r:embed="rId3"/>
              </a:buBlip>
              <a:defRPr/>
            </a:pPr>
            <a:r>
              <a:rPr lang="en-US" sz="2400" dirty="0" smtClean="0"/>
              <a:t>Used </a:t>
            </a:r>
            <a:r>
              <a:rPr lang="en-US" sz="2400" dirty="0"/>
              <a:t>to :</a:t>
            </a:r>
          </a:p>
          <a:p>
            <a:pPr marL="0" indent="0">
              <a:buNone/>
              <a:defRPr/>
            </a:pPr>
            <a:r>
              <a:rPr lang="en-US" sz="2400" dirty="0">
                <a:solidFill>
                  <a:srgbClr val="CC0066"/>
                </a:solidFill>
              </a:rPr>
              <a:t>     › specify the start and end of a program</a:t>
            </a:r>
          </a:p>
          <a:p>
            <a:pPr marL="0" indent="0">
              <a:buNone/>
              <a:defRPr/>
            </a:pPr>
            <a:r>
              <a:rPr lang="en-US" sz="2400" dirty="0">
                <a:solidFill>
                  <a:srgbClr val="CC0066"/>
                </a:solidFill>
              </a:rPr>
              <a:t>     › attach value to variables</a:t>
            </a:r>
          </a:p>
          <a:p>
            <a:pPr marL="0" indent="0">
              <a:buNone/>
              <a:defRPr/>
            </a:pPr>
            <a:r>
              <a:rPr lang="en-US" sz="2400" dirty="0">
                <a:solidFill>
                  <a:srgbClr val="CC0066"/>
                </a:solidFill>
              </a:rPr>
              <a:t>     › allocate storage locations to input/ output data</a:t>
            </a:r>
          </a:p>
          <a:p>
            <a:pPr marL="0" indent="0">
              <a:buNone/>
              <a:defRPr/>
            </a:pPr>
            <a:r>
              <a:rPr lang="en-US" sz="2400" dirty="0">
                <a:solidFill>
                  <a:srgbClr val="CC0066"/>
                </a:solidFill>
              </a:rPr>
              <a:t>     › define start and end of segments, procedures, macros etc..</a:t>
            </a:r>
          </a:p>
          <a:p>
            <a:pPr marL="0" indent="0">
              <a:buNone/>
            </a:pPr>
            <a:endParaRPr lang="en-US" sz="2400" dirty="0"/>
          </a:p>
        </p:txBody>
      </p:sp>
      <p:sp>
        <p:nvSpPr>
          <p:cNvPr id="1566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fld id="{CFE98724-9839-460E-A337-C3F359EE3A85}" type="slidenum">
              <a:rPr lang="en-US" smtClean="0">
                <a:solidFill>
                  <a:srgbClr val="404040"/>
                </a:solidFill>
              </a:rPr>
              <a:pPr/>
              <a:t>2</a:t>
            </a:fld>
            <a:endParaRPr lang="en-US" smtClean="0">
              <a:solidFill>
                <a:srgbClr val="404040"/>
              </a:solidFill>
            </a:endParaRPr>
          </a:p>
        </p:txBody>
      </p:sp>
    </p:spTree>
    <p:extLst>
      <p:ext uri="{BB962C8B-B14F-4D97-AF65-F5344CB8AC3E}">
        <p14:creationId xmlns:p14="http://schemas.microsoft.com/office/powerpoint/2010/main" val="2611418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2"/>
          <p:cNvSpPr txBox="1"/>
          <p:nvPr/>
        </p:nvSpPr>
        <p:spPr>
          <a:xfrm>
            <a:off x="9317280" y="5831640"/>
            <a:ext cx="628560" cy="767160"/>
          </a:xfrm>
          <a:prstGeom prst="rect">
            <a:avLst/>
          </a:prstGeom>
          <a:noFill/>
          <a:ln>
            <a:noFill/>
          </a:ln>
        </p:spPr>
        <p:txBody>
          <a:bodyPr lIns="0" tIns="0" rIns="0" bIns="0" anchor="b"/>
          <a:lstStyle/>
          <a:p>
            <a:pPr algn="r">
              <a:lnSpc>
                <a:spcPct val="100000"/>
              </a:lnSpc>
            </a:pPr>
            <a:fld id="{2473CEFA-A560-4ED5-B3EE-B43664D2F71F}" type="slidenum">
              <a:rPr lang="en-US" sz="1200" spc="-1">
                <a:solidFill>
                  <a:srgbClr val="035C75"/>
                </a:solidFill>
                <a:latin typeface="Arial"/>
              </a:rPr>
              <a:t>20</a:t>
            </a:fld>
            <a:endParaRPr lang="en-US" sz="1200" spc="-1">
              <a:latin typeface="Times New Roman"/>
            </a:endParaRPr>
          </a:p>
        </p:txBody>
      </p:sp>
      <p:sp>
        <p:nvSpPr>
          <p:cNvPr id="108" name="CustomShape 4"/>
          <p:cNvSpPr/>
          <p:nvPr/>
        </p:nvSpPr>
        <p:spPr>
          <a:xfrm>
            <a:off x="762240" y="880740"/>
            <a:ext cx="838152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2000" spc="-1" dirty="0">
              <a:latin typeface="Arial"/>
            </a:endParaRPr>
          </a:p>
        </p:txBody>
      </p:sp>
      <p:pic>
        <p:nvPicPr>
          <p:cNvPr id="109" name="Picture 4"/>
          <p:cNvPicPr/>
          <p:nvPr/>
        </p:nvPicPr>
        <p:blipFill>
          <a:blip r:embed="rId3"/>
          <a:srcRect t="12152"/>
          <a:stretch/>
        </p:blipFill>
        <p:spPr>
          <a:xfrm>
            <a:off x="1773697" y="1777285"/>
            <a:ext cx="8040003" cy="4945487"/>
          </a:xfrm>
          <a:prstGeom prst="rect">
            <a:avLst/>
          </a:prstGeom>
          <a:ln>
            <a:noFill/>
          </a:ln>
        </p:spPr>
      </p:pic>
      <p:sp>
        <p:nvSpPr>
          <p:cNvPr id="2" name="Title 1"/>
          <p:cNvSpPr>
            <a:spLocks noGrp="1"/>
          </p:cNvSpPr>
          <p:nvPr>
            <p:ph type="title"/>
          </p:nvPr>
        </p:nvSpPr>
        <p:spPr>
          <a:xfrm>
            <a:off x="403538" y="107648"/>
            <a:ext cx="10058400" cy="1295400"/>
          </a:xfrm>
        </p:spPr>
        <p:txBody>
          <a:bodyPr/>
          <a:lstStyle/>
          <a:p>
            <a:r>
              <a:rPr lang="en-US" sz="4000" spc="-1" dirty="0">
                <a:solidFill>
                  <a:srgbClr val="000000"/>
                </a:solidFill>
              </a:rPr>
              <a:t>JUMP Instruction</a:t>
            </a:r>
            <a:r>
              <a:rPr lang="en-US" sz="4000" spc="-1" dirty="0"/>
              <a:t/>
            </a:r>
            <a:br>
              <a:rPr lang="en-US" sz="4000" spc="-1" dirty="0"/>
            </a:br>
            <a:endParaRPr lang="en-US" dirty="0"/>
          </a:p>
        </p:txBody>
      </p:sp>
      <p:sp>
        <p:nvSpPr>
          <p:cNvPr id="3" name="Content Placeholder 2"/>
          <p:cNvSpPr>
            <a:spLocks noGrp="1"/>
          </p:cNvSpPr>
          <p:nvPr>
            <p:ph idx="1"/>
          </p:nvPr>
        </p:nvSpPr>
        <p:spPr>
          <a:xfrm>
            <a:off x="304320" y="875948"/>
            <a:ext cx="10972800" cy="4411662"/>
          </a:xfrm>
        </p:spPr>
        <p:txBody>
          <a:bodyPr/>
          <a:lstStyle/>
          <a:p>
            <a:r>
              <a:rPr lang="en-US" sz="2400" spc="-1" dirty="0">
                <a:solidFill>
                  <a:srgbClr val="000000"/>
                </a:solidFill>
              </a:rPr>
              <a:t>8086 allows two types of jump operation. They are the unconditional jump and the conditional jump</a:t>
            </a:r>
            <a:r>
              <a:rPr lang="en-US" sz="3200" spc="-1" dirty="0">
                <a:solidFill>
                  <a:srgbClr val="000000"/>
                </a:solidFill>
              </a:rPr>
              <a:t>. </a:t>
            </a:r>
            <a:endParaRPr lang="en-US" sz="3200" spc="-1" dirty="0"/>
          </a:p>
          <a:p>
            <a:endParaRPr lang="en-US" dirty="0"/>
          </a:p>
        </p:txBody>
      </p:sp>
    </p:spTree>
    <p:extLst>
      <p:ext uri="{BB962C8B-B14F-4D97-AF65-F5344CB8AC3E}">
        <p14:creationId xmlns:p14="http://schemas.microsoft.com/office/powerpoint/2010/main" val="2676759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3"/>
          <p:cNvSpPr txBox="1"/>
          <p:nvPr/>
        </p:nvSpPr>
        <p:spPr>
          <a:xfrm>
            <a:off x="9448680" y="6356520"/>
            <a:ext cx="761760" cy="364680"/>
          </a:xfrm>
          <a:prstGeom prst="rect">
            <a:avLst/>
          </a:prstGeom>
          <a:noFill/>
          <a:ln>
            <a:noFill/>
          </a:ln>
        </p:spPr>
        <p:txBody>
          <a:bodyPr lIns="0" tIns="0" rIns="0" bIns="0" anchor="b"/>
          <a:lstStyle/>
          <a:p>
            <a:pPr algn="r">
              <a:lnSpc>
                <a:spcPct val="100000"/>
              </a:lnSpc>
            </a:pPr>
            <a:fld id="{D42337B4-4174-411E-8F15-3FBC69DB329E}" type="slidenum">
              <a:rPr lang="en-US" sz="1200" spc="-1">
                <a:solidFill>
                  <a:srgbClr val="035C75"/>
                </a:solidFill>
                <a:latin typeface="Arial"/>
              </a:rPr>
              <a:t>21</a:t>
            </a:fld>
            <a:endParaRPr lang="en-US" sz="1200" spc="-1">
              <a:latin typeface="Times New Roman"/>
            </a:endParaRPr>
          </a:p>
        </p:txBody>
      </p:sp>
      <p:sp>
        <p:nvSpPr>
          <p:cNvPr id="113" name="CustomShape 4"/>
          <p:cNvSpPr/>
          <p:nvPr/>
        </p:nvSpPr>
        <p:spPr>
          <a:xfrm>
            <a:off x="1980120" y="685800"/>
            <a:ext cx="82292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pc="-1">
                <a:solidFill>
                  <a:srgbClr val="000000"/>
                </a:solidFill>
                <a:latin typeface="Arial"/>
              </a:rPr>
              <a:t>There are two basic kinds of unconditional jumps:</a:t>
            </a:r>
            <a:endParaRPr lang="en-US" sz="2000" spc="-1">
              <a:latin typeface="Arial"/>
            </a:endParaRPr>
          </a:p>
        </p:txBody>
      </p:sp>
      <p:graphicFrame>
        <p:nvGraphicFramePr>
          <p:cNvPr id="114" name="Table 5"/>
          <p:cNvGraphicFramePr/>
          <p:nvPr>
            <p:extLst>
              <p:ext uri="{D42A27DB-BD31-4B8C-83A1-F6EECF244321}">
                <p14:modId xmlns:p14="http://schemas.microsoft.com/office/powerpoint/2010/main" val="3696795042"/>
              </p:ext>
            </p:extLst>
          </p:nvPr>
        </p:nvGraphicFramePr>
        <p:xfrm>
          <a:off x="2133480" y="1143000"/>
          <a:ext cx="8075880" cy="2257560"/>
        </p:xfrm>
        <a:graphic>
          <a:graphicData uri="http://schemas.openxmlformats.org/drawingml/2006/table">
            <a:tbl>
              <a:tblPr/>
              <a:tblGrid>
                <a:gridCol w="4037760"/>
                <a:gridCol w="4038120"/>
              </a:tblGrid>
              <a:tr h="457560">
                <a:tc>
                  <a:txBody>
                    <a:bodyPr/>
                    <a:lstStyle/>
                    <a:p>
                      <a:pPr algn="ctr">
                        <a:lnSpc>
                          <a:spcPct val="100000"/>
                        </a:lnSpc>
                      </a:pPr>
                      <a:r>
                        <a:rPr lang="en-US" sz="2400" b="0" strike="noStrike" spc="-1" dirty="0" err="1">
                          <a:solidFill>
                            <a:srgbClr val="000000"/>
                          </a:solidFill>
                          <a:latin typeface="+mn-lt"/>
                        </a:rPr>
                        <a:t>Intrasegment</a:t>
                      </a:r>
                      <a:r>
                        <a:rPr lang="en-US" sz="2400" b="0" strike="noStrike" spc="-1" dirty="0">
                          <a:solidFill>
                            <a:srgbClr val="000000"/>
                          </a:solidFill>
                          <a:latin typeface="+mn-lt"/>
                        </a:rPr>
                        <a:t> Jump</a:t>
                      </a:r>
                      <a:endParaRPr lang="en-US" sz="2400" b="0" strike="noStrike" spc="-1" dirty="0">
                        <a:latin typeface="+mn-lt"/>
                      </a:endParaRPr>
                    </a:p>
                  </a:txBody>
                  <a:tcPr>
                    <a:lnL w="38160">
                      <a:solidFill>
                        <a:srgbClr val="000000"/>
                      </a:solidFill>
                    </a:lnL>
                    <a:lnR w="28080">
                      <a:solidFill>
                        <a:srgbClr val="000000"/>
                      </a:solidFill>
                    </a:lnR>
                    <a:lnT w="38160">
                      <a:solidFill>
                        <a:srgbClr val="000000"/>
                      </a:solidFill>
                    </a:lnT>
                    <a:lnB w="28080">
                      <a:solidFill>
                        <a:srgbClr val="000000"/>
                      </a:solidFill>
                    </a:lnB>
                    <a:solidFill>
                      <a:srgbClr val="DBF5F9"/>
                    </a:solidFill>
                  </a:tcPr>
                </a:tc>
                <a:tc>
                  <a:txBody>
                    <a:bodyPr/>
                    <a:lstStyle/>
                    <a:p>
                      <a:pPr algn="ctr">
                        <a:lnSpc>
                          <a:spcPct val="100000"/>
                        </a:lnSpc>
                      </a:pPr>
                      <a:r>
                        <a:rPr lang="en-US" sz="2400" b="0" strike="noStrike" spc="-1">
                          <a:solidFill>
                            <a:srgbClr val="000000"/>
                          </a:solidFill>
                          <a:latin typeface="+mn-lt"/>
                        </a:rPr>
                        <a:t>Intersegment Jump</a:t>
                      </a:r>
                      <a:endParaRPr lang="en-US" sz="2400" b="0" strike="noStrike" spc="-1">
                        <a:latin typeface="+mn-lt"/>
                      </a:endParaRPr>
                    </a:p>
                  </a:txBody>
                  <a:tcPr>
                    <a:lnL w="28080">
                      <a:solidFill>
                        <a:srgbClr val="000000"/>
                      </a:solidFill>
                    </a:lnL>
                    <a:lnR w="38160">
                      <a:solidFill>
                        <a:srgbClr val="000000"/>
                      </a:solidFill>
                    </a:lnR>
                    <a:lnT w="38160">
                      <a:solidFill>
                        <a:srgbClr val="000000"/>
                      </a:solidFill>
                    </a:lnT>
                    <a:lnB w="28080">
                      <a:solidFill>
                        <a:srgbClr val="000000"/>
                      </a:solidFill>
                    </a:lnB>
                    <a:solidFill>
                      <a:srgbClr val="DBF5F9"/>
                    </a:solidFill>
                  </a:tcPr>
                </a:tc>
              </a:tr>
              <a:tr h="701640">
                <a:tc>
                  <a:txBody>
                    <a:bodyPr/>
                    <a:lstStyle/>
                    <a:p>
                      <a:pPr>
                        <a:lnSpc>
                          <a:spcPct val="100000"/>
                        </a:lnSpc>
                      </a:pPr>
                      <a:r>
                        <a:rPr lang="en-US" sz="2000" b="0" strike="noStrike" spc="-1">
                          <a:solidFill>
                            <a:srgbClr val="000000"/>
                          </a:solidFill>
                          <a:latin typeface="+mn-lt"/>
                        </a:rPr>
                        <a:t>is limited to addresses within the current code segment</a:t>
                      </a:r>
                      <a:endParaRPr lang="en-US" sz="2000" b="0" strike="noStrike" spc="-1">
                        <a:latin typeface="+mn-lt"/>
                      </a:endParaRPr>
                    </a:p>
                  </a:txBody>
                  <a:tcPr>
                    <a:lnL w="3816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permit jumps from one code segment to another</a:t>
                      </a:r>
                      <a:endParaRPr lang="en-US" sz="2000" b="0" strike="noStrike" spc="-1">
                        <a:latin typeface="+mn-lt"/>
                      </a:endParaRPr>
                    </a:p>
                  </a:txBody>
                  <a:tcPr>
                    <a:lnL w="28080">
                      <a:solidFill>
                        <a:srgbClr val="000000"/>
                      </a:solidFill>
                    </a:lnL>
                    <a:lnR w="38160">
                      <a:solidFill>
                        <a:srgbClr val="000000"/>
                      </a:solidFill>
                    </a:lnR>
                    <a:lnT w="28080">
                      <a:solidFill>
                        <a:srgbClr val="000000"/>
                      </a:solidFill>
                    </a:lnT>
                    <a:lnB w="28080">
                      <a:solidFill>
                        <a:srgbClr val="000000"/>
                      </a:solidFill>
                    </a:lnB>
                    <a:noFill/>
                  </a:tcPr>
                </a:tc>
              </a:tr>
              <a:tr h="701640">
                <a:tc>
                  <a:txBody>
                    <a:bodyPr/>
                    <a:lstStyle/>
                    <a:p>
                      <a:pPr>
                        <a:lnSpc>
                          <a:spcPct val="100000"/>
                        </a:lnSpc>
                      </a:pPr>
                      <a:r>
                        <a:rPr lang="en-US" sz="2000" b="0" strike="noStrike" spc="-1">
                          <a:solidFill>
                            <a:srgbClr val="000000"/>
                          </a:solidFill>
                          <a:latin typeface="+mn-lt"/>
                        </a:rPr>
                        <a:t>achieved by just modifying the value in IP</a:t>
                      </a:r>
                      <a:endParaRPr lang="en-US" sz="2000" b="0" strike="noStrike" spc="-1">
                        <a:latin typeface="+mn-lt"/>
                      </a:endParaRPr>
                    </a:p>
                  </a:txBody>
                  <a:tcPr>
                    <a:lnL w="3816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dirty="0">
                          <a:solidFill>
                            <a:srgbClr val="000000"/>
                          </a:solidFill>
                          <a:latin typeface="+mn-lt"/>
                        </a:rPr>
                        <a:t>requires modification of the contents of both CS and IP.</a:t>
                      </a:r>
                      <a:endParaRPr lang="en-US" sz="2000" b="0" strike="noStrike" spc="-1" dirty="0">
                        <a:latin typeface="+mn-lt"/>
                      </a:endParaRPr>
                    </a:p>
                  </a:txBody>
                  <a:tcPr>
                    <a:lnL w="28080">
                      <a:solidFill>
                        <a:srgbClr val="000000"/>
                      </a:solidFill>
                    </a:lnL>
                    <a:lnR w="38160">
                      <a:solidFill>
                        <a:srgbClr val="000000"/>
                      </a:solidFill>
                    </a:lnR>
                    <a:lnT w="28080">
                      <a:solidFill>
                        <a:srgbClr val="000000"/>
                      </a:solidFill>
                    </a:lnT>
                    <a:lnB w="28080">
                      <a:solidFill>
                        <a:srgbClr val="000000"/>
                      </a:solidFill>
                    </a:lnB>
                    <a:noFill/>
                  </a:tcPr>
                </a:tc>
              </a:tr>
              <a:tr h="396720">
                <a:tc>
                  <a:txBody>
                    <a:bodyPr/>
                    <a:lstStyle/>
                    <a:p>
                      <a:pPr>
                        <a:lnSpc>
                          <a:spcPct val="100000"/>
                        </a:lnSpc>
                      </a:pPr>
                      <a:r>
                        <a:rPr lang="en-US" sz="2000" b="0" strike="noStrike" spc="-1">
                          <a:solidFill>
                            <a:srgbClr val="000000"/>
                          </a:solidFill>
                          <a:latin typeface="+mn-lt"/>
                        </a:rPr>
                        <a:t>Short, Near</a:t>
                      </a:r>
                      <a:endParaRPr lang="en-US" sz="2000" b="0" strike="noStrike" spc="-1">
                        <a:latin typeface="+mn-lt"/>
                      </a:endParaRPr>
                    </a:p>
                  </a:txBody>
                  <a:tcPr>
                    <a:lnL w="38160">
                      <a:solidFill>
                        <a:srgbClr val="000000"/>
                      </a:solidFill>
                    </a:lnL>
                    <a:lnR w="28080">
                      <a:solidFill>
                        <a:srgbClr val="000000"/>
                      </a:solidFill>
                    </a:lnR>
                    <a:lnT w="28080">
                      <a:solidFill>
                        <a:srgbClr val="000000"/>
                      </a:solidFill>
                    </a:lnT>
                    <a:lnB w="38160">
                      <a:solidFill>
                        <a:srgbClr val="000000"/>
                      </a:solidFill>
                    </a:lnB>
                    <a:noFill/>
                  </a:tcPr>
                </a:tc>
                <a:tc>
                  <a:txBody>
                    <a:bodyPr/>
                    <a:lstStyle/>
                    <a:p>
                      <a:pPr>
                        <a:lnSpc>
                          <a:spcPct val="100000"/>
                        </a:lnSpc>
                      </a:pPr>
                      <a:r>
                        <a:rPr lang="en-US" sz="2000" b="0" strike="noStrike" spc="-1" dirty="0">
                          <a:solidFill>
                            <a:srgbClr val="000000"/>
                          </a:solidFill>
                          <a:latin typeface="+mn-lt"/>
                        </a:rPr>
                        <a:t>Far</a:t>
                      </a:r>
                      <a:endParaRPr lang="en-US" sz="2000" b="0" strike="noStrike" spc="-1" dirty="0">
                        <a:latin typeface="+mn-lt"/>
                      </a:endParaRPr>
                    </a:p>
                  </a:txBody>
                  <a:tcPr>
                    <a:lnL w="28080">
                      <a:solidFill>
                        <a:srgbClr val="000000"/>
                      </a:solidFill>
                    </a:lnL>
                    <a:lnR w="38160">
                      <a:solidFill>
                        <a:srgbClr val="000000"/>
                      </a:solidFill>
                    </a:lnR>
                    <a:lnT w="28080">
                      <a:solidFill>
                        <a:srgbClr val="000000"/>
                      </a:solidFill>
                    </a:lnT>
                    <a:lnB w="38160">
                      <a:solidFill>
                        <a:srgbClr val="000000"/>
                      </a:solidFill>
                    </a:lnB>
                    <a:noFill/>
                  </a:tcPr>
                </a:tc>
              </a:tr>
            </a:tbl>
          </a:graphicData>
        </a:graphic>
      </p:graphicFrame>
      <p:pic>
        <p:nvPicPr>
          <p:cNvPr id="115" name="Picture 60"/>
          <p:cNvPicPr/>
          <p:nvPr/>
        </p:nvPicPr>
        <p:blipFill>
          <a:blip r:embed="rId3"/>
          <a:srcRect l="29498" t="36452" r="21886" b="28120"/>
          <a:stretch/>
        </p:blipFill>
        <p:spPr>
          <a:xfrm>
            <a:off x="1980120" y="3537360"/>
            <a:ext cx="6882120" cy="2819160"/>
          </a:xfrm>
          <a:prstGeom prst="rect">
            <a:avLst/>
          </a:prstGeom>
          <a:ln>
            <a:noFill/>
          </a:ln>
        </p:spPr>
      </p:pic>
      <p:sp>
        <p:nvSpPr>
          <p:cNvPr id="116" name="CustomShape 6"/>
          <p:cNvSpPr/>
          <p:nvPr/>
        </p:nvSpPr>
        <p:spPr>
          <a:xfrm>
            <a:off x="2041680" y="4050360"/>
            <a:ext cx="228888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b="1" spc="-1" dirty="0" err="1">
                <a:solidFill>
                  <a:srgbClr val="000000"/>
                </a:solidFill>
                <a:latin typeface="Arial"/>
              </a:rPr>
              <a:t>Intrasegment</a:t>
            </a:r>
            <a:r>
              <a:rPr lang="en-US" b="1" spc="-1" dirty="0">
                <a:solidFill>
                  <a:srgbClr val="000000"/>
                </a:solidFill>
                <a:latin typeface="Arial"/>
              </a:rPr>
              <a:t> Jump</a:t>
            </a:r>
            <a:endParaRPr lang="en-US" spc="-1" dirty="0">
              <a:latin typeface="Arial"/>
            </a:endParaRPr>
          </a:p>
        </p:txBody>
      </p:sp>
      <p:sp>
        <p:nvSpPr>
          <p:cNvPr id="117" name="CustomShape 7"/>
          <p:cNvSpPr/>
          <p:nvPr/>
        </p:nvSpPr>
        <p:spPr>
          <a:xfrm>
            <a:off x="2024760" y="5410080"/>
            <a:ext cx="228888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b="1" spc="-1">
                <a:solidFill>
                  <a:srgbClr val="000000"/>
                </a:solidFill>
                <a:latin typeface="Arial"/>
              </a:rPr>
              <a:t>Intersegment Jump</a:t>
            </a:r>
            <a:endParaRPr lang="en-US" spc="-1">
              <a:latin typeface="Arial"/>
            </a:endParaRPr>
          </a:p>
        </p:txBody>
      </p:sp>
      <p:sp>
        <p:nvSpPr>
          <p:cNvPr id="2" name="Title 1"/>
          <p:cNvSpPr>
            <a:spLocks noGrp="1"/>
          </p:cNvSpPr>
          <p:nvPr>
            <p:ph type="title"/>
          </p:nvPr>
        </p:nvSpPr>
        <p:spPr>
          <a:xfrm>
            <a:off x="609600" y="104549"/>
            <a:ext cx="10058400" cy="1295400"/>
          </a:xfrm>
        </p:spPr>
        <p:txBody>
          <a:bodyPr/>
          <a:lstStyle/>
          <a:p>
            <a:r>
              <a:rPr lang="en-US" sz="4000" b="0" spc="-1" dirty="0">
                <a:solidFill>
                  <a:srgbClr val="FD1E0D"/>
                </a:solidFill>
              </a:rPr>
              <a:t>Unconditional Jump</a:t>
            </a:r>
            <a:r>
              <a:rPr lang="en-US" sz="4000" spc="-1" dirty="0"/>
              <a:t/>
            </a:r>
            <a:br>
              <a:rPr lang="en-US" sz="4000" spc="-1" dirty="0"/>
            </a:br>
            <a:endParaRPr lang="en-US" dirty="0"/>
          </a:p>
        </p:txBody>
      </p:sp>
    </p:spTree>
    <p:extLst>
      <p:ext uri="{BB962C8B-B14F-4D97-AF65-F5344CB8AC3E}">
        <p14:creationId xmlns:p14="http://schemas.microsoft.com/office/powerpoint/2010/main" val="1802461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2"/>
          <p:cNvSpPr txBox="1"/>
          <p:nvPr/>
        </p:nvSpPr>
        <p:spPr>
          <a:xfrm>
            <a:off x="9601320" y="5937840"/>
            <a:ext cx="628560" cy="767160"/>
          </a:xfrm>
          <a:prstGeom prst="rect">
            <a:avLst/>
          </a:prstGeom>
          <a:noFill/>
          <a:ln>
            <a:noFill/>
          </a:ln>
        </p:spPr>
        <p:txBody>
          <a:bodyPr lIns="0" tIns="0" rIns="0" bIns="0" anchor="b"/>
          <a:lstStyle/>
          <a:p>
            <a:pPr algn="r">
              <a:lnSpc>
                <a:spcPct val="100000"/>
              </a:lnSpc>
            </a:pPr>
            <a:fld id="{3E7946CC-1442-4C5B-976F-D356F51EC97B}" type="slidenum">
              <a:rPr lang="en-US" sz="1200" spc="-1">
                <a:solidFill>
                  <a:srgbClr val="035C75"/>
                </a:solidFill>
                <a:latin typeface="Arial"/>
              </a:rPr>
              <a:t>22</a:t>
            </a:fld>
            <a:endParaRPr lang="en-US" sz="1200" spc="-1">
              <a:latin typeface="Times New Roman"/>
            </a:endParaRPr>
          </a:p>
        </p:txBody>
      </p:sp>
      <p:sp>
        <p:nvSpPr>
          <p:cNvPr id="120" name="CustomShape 3"/>
          <p:cNvSpPr/>
          <p:nvPr/>
        </p:nvSpPr>
        <p:spPr>
          <a:xfrm>
            <a:off x="1993440" y="159840"/>
            <a:ext cx="244260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b="1" spc="-1">
                <a:solidFill>
                  <a:srgbClr val="000000"/>
                </a:solidFill>
                <a:latin typeface="Arial"/>
              </a:rPr>
              <a:t>Example 1</a:t>
            </a:r>
            <a:endParaRPr lang="en-US" sz="3600" spc="-1">
              <a:latin typeface="Arial"/>
            </a:endParaRPr>
          </a:p>
        </p:txBody>
      </p:sp>
      <p:sp>
        <p:nvSpPr>
          <p:cNvPr id="121" name="CustomShape 4"/>
          <p:cNvSpPr/>
          <p:nvPr/>
        </p:nvSpPr>
        <p:spPr>
          <a:xfrm>
            <a:off x="1752600" y="1066679"/>
            <a:ext cx="8929914" cy="50583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400" spc="-1" dirty="0">
                <a:solidFill>
                  <a:srgbClr val="000000"/>
                </a:solidFill>
                <a:latin typeface="Arial"/>
              </a:rPr>
              <a:t>	</a:t>
            </a:r>
            <a:r>
              <a:rPr lang="en-US" sz="2000" spc="-1" dirty="0">
                <a:solidFill>
                  <a:srgbClr val="000000"/>
                </a:solidFill>
                <a:latin typeface="Arial"/>
              </a:rPr>
              <a:t>Assume the following state of 8086: (CS)=1075H, (IP)=0300H, (SI)=A00H, (DS)=400H, (DS:A00)=10H, (DS:A01)=B3H, (DS:A02)=22H, (DS:A03)=1AH. To what address is program control passed if each of the following JMP instruction is execute?</a:t>
            </a:r>
            <a:endParaRPr lang="en-US" sz="2000" spc="-1" dirty="0">
              <a:latin typeface="Arial"/>
            </a:endParaRPr>
          </a:p>
          <a:p>
            <a:pPr>
              <a:lnSpc>
                <a:spcPct val="100000"/>
              </a:lnSpc>
            </a:pPr>
            <a:endParaRPr lang="en-US" sz="2000" spc="-1" dirty="0">
              <a:latin typeface="Arial"/>
            </a:endParaRPr>
          </a:p>
          <a:p>
            <a:pPr>
              <a:lnSpc>
                <a:spcPct val="100000"/>
              </a:lnSpc>
            </a:pPr>
            <a:endParaRPr lang="en-US" sz="2000" spc="-1" dirty="0">
              <a:latin typeface="Arial"/>
            </a:endParaRPr>
          </a:p>
          <a:p>
            <a:pPr>
              <a:lnSpc>
                <a:spcPct val="100000"/>
              </a:lnSpc>
            </a:pPr>
            <a:r>
              <a:rPr lang="en-US" sz="2400" spc="-1" dirty="0">
                <a:solidFill>
                  <a:srgbClr val="000000"/>
                </a:solidFill>
                <a:latin typeface="Arial"/>
              </a:rPr>
              <a:t>(a) JMP 85                     </a:t>
            </a:r>
            <a:r>
              <a:rPr lang="en-US" sz="2400" spc="-1" dirty="0">
                <a:solidFill>
                  <a:srgbClr val="000000"/>
                </a:solidFill>
                <a:latin typeface="Symbol"/>
              </a:rPr>
              <a:t></a:t>
            </a:r>
            <a:r>
              <a:rPr lang="en-US" sz="2400" spc="-1" dirty="0">
                <a:solidFill>
                  <a:srgbClr val="000000"/>
                </a:solidFill>
                <a:latin typeface="Arial"/>
              </a:rPr>
              <a:t> </a:t>
            </a:r>
            <a:r>
              <a:rPr lang="en-US" sz="2400" b="1" spc="-1" dirty="0">
                <a:solidFill>
                  <a:srgbClr val="000000"/>
                </a:solidFill>
                <a:latin typeface="Arial"/>
              </a:rPr>
              <a:t>   1075:85         </a:t>
            </a:r>
            <a:r>
              <a:rPr lang="en-US" sz="2400" spc="-1" dirty="0">
                <a:solidFill>
                  <a:srgbClr val="000000"/>
                </a:solidFill>
                <a:latin typeface="Arial"/>
              </a:rPr>
              <a:t> </a:t>
            </a:r>
            <a:r>
              <a:rPr lang="en-US" sz="2400" spc="-1" dirty="0">
                <a:solidFill>
                  <a:srgbClr val="000000"/>
                </a:solidFill>
                <a:latin typeface="Symbol"/>
              </a:rPr>
              <a:t></a:t>
            </a:r>
            <a:r>
              <a:rPr lang="en-US" sz="2400" spc="-1" dirty="0">
                <a:solidFill>
                  <a:srgbClr val="000000"/>
                </a:solidFill>
                <a:latin typeface="Arial"/>
              </a:rPr>
              <a:t> Short jump</a:t>
            </a:r>
            <a:endParaRPr lang="en-US" sz="2400" spc="-1" dirty="0">
              <a:latin typeface="Arial"/>
            </a:endParaRPr>
          </a:p>
          <a:p>
            <a:pPr>
              <a:lnSpc>
                <a:spcPct val="100000"/>
              </a:lnSpc>
            </a:pPr>
            <a:r>
              <a:rPr lang="en-US" sz="2400" spc="-1" dirty="0">
                <a:solidFill>
                  <a:srgbClr val="000000"/>
                </a:solidFill>
                <a:latin typeface="Arial"/>
              </a:rPr>
              <a:t>(b</a:t>
            </a:r>
            <a:r>
              <a:rPr lang="en-US" sz="2400" spc="-1">
                <a:solidFill>
                  <a:srgbClr val="000000"/>
                </a:solidFill>
                <a:latin typeface="Arial"/>
              </a:rPr>
              <a:t>) </a:t>
            </a:r>
            <a:r>
              <a:rPr lang="en-US" sz="2400" spc="-1" smtClean="0">
                <a:solidFill>
                  <a:srgbClr val="000000"/>
                </a:solidFill>
                <a:latin typeface="Arial"/>
              </a:rPr>
              <a:t>JMP </a:t>
            </a:r>
            <a:r>
              <a:rPr lang="en-US" sz="2400" spc="-1" dirty="0">
                <a:solidFill>
                  <a:srgbClr val="000000"/>
                </a:solidFill>
                <a:latin typeface="Arial"/>
              </a:rPr>
              <a:t>1000H              </a:t>
            </a:r>
            <a:r>
              <a:rPr lang="en-US" sz="2400" spc="-1" dirty="0">
                <a:solidFill>
                  <a:srgbClr val="000000"/>
                </a:solidFill>
                <a:latin typeface="Symbol"/>
              </a:rPr>
              <a:t></a:t>
            </a:r>
            <a:r>
              <a:rPr lang="en-US" sz="2400" spc="-1" dirty="0">
                <a:solidFill>
                  <a:srgbClr val="000000"/>
                </a:solidFill>
                <a:latin typeface="Arial"/>
              </a:rPr>
              <a:t> </a:t>
            </a:r>
            <a:r>
              <a:rPr lang="en-US" sz="2400" b="1" spc="-1" dirty="0">
                <a:solidFill>
                  <a:srgbClr val="000000"/>
                </a:solidFill>
                <a:latin typeface="Arial"/>
              </a:rPr>
              <a:t>   1075:1000     </a:t>
            </a:r>
            <a:r>
              <a:rPr lang="en-US" sz="2400" spc="-1" dirty="0">
                <a:solidFill>
                  <a:srgbClr val="000000"/>
                </a:solidFill>
                <a:latin typeface="Arial"/>
              </a:rPr>
              <a:t> </a:t>
            </a:r>
            <a:r>
              <a:rPr lang="en-US" sz="2400" spc="-1" dirty="0">
                <a:solidFill>
                  <a:srgbClr val="000000"/>
                </a:solidFill>
                <a:latin typeface="Symbol"/>
              </a:rPr>
              <a:t></a:t>
            </a:r>
            <a:r>
              <a:rPr lang="en-US" sz="2400" spc="-1" dirty="0">
                <a:solidFill>
                  <a:srgbClr val="000000"/>
                </a:solidFill>
                <a:latin typeface="Arial"/>
              </a:rPr>
              <a:t> Near jump</a:t>
            </a:r>
            <a:endParaRPr lang="en-US" sz="2400" spc="-1" dirty="0">
              <a:latin typeface="Arial"/>
            </a:endParaRPr>
          </a:p>
          <a:p>
            <a:pPr>
              <a:lnSpc>
                <a:spcPct val="100000"/>
              </a:lnSpc>
            </a:pPr>
            <a:r>
              <a:rPr lang="en-US" sz="2400" spc="-1" dirty="0">
                <a:solidFill>
                  <a:srgbClr val="000000"/>
                </a:solidFill>
                <a:latin typeface="Arial"/>
              </a:rPr>
              <a:t>(c) JMP [SI]                   </a:t>
            </a:r>
            <a:r>
              <a:rPr lang="en-US" sz="2400" spc="-1" dirty="0">
                <a:solidFill>
                  <a:srgbClr val="000000"/>
                </a:solidFill>
                <a:latin typeface="Symbol"/>
              </a:rPr>
              <a:t></a:t>
            </a:r>
            <a:r>
              <a:rPr lang="en-US" sz="2400" spc="-1" dirty="0">
                <a:solidFill>
                  <a:srgbClr val="000000"/>
                </a:solidFill>
                <a:latin typeface="Arial"/>
              </a:rPr>
              <a:t> </a:t>
            </a:r>
            <a:r>
              <a:rPr lang="en-US" sz="2400" b="1" spc="-1" dirty="0">
                <a:solidFill>
                  <a:srgbClr val="000000"/>
                </a:solidFill>
                <a:latin typeface="Arial"/>
              </a:rPr>
              <a:t>   1075: B310    </a:t>
            </a:r>
            <a:r>
              <a:rPr lang="en-US" sz="2400" spc="-1" dirty="0">
                <a:solidFill>
                  <a:srgbClr val="000000"/>
                </a:solidFill>
                <a:latin typeface="Arial"/>
              </a:rPr>
              <a:t> </a:t>
            </a:r>
            <a:r>
              <a:rPr lang="en-US" sz="2400" spc="-1" dirty="0">
                <a:solidFill>
                  <a:srgbClr val="000000"/>
                </a:solidFill>
                <a:latin typeface="Symbol"/>
              </a:rPr>
              <a:t></a:t>
            </a:r>
            <a:r>
              <a:rPr lang="en-US" sz="2400" spc="-1" dirty="0">
                <a:solidFill>
                  <a:srgbClr val="000000"/>
                </a:solidFill>
                <a:latin typeface="Arial"/>
              </a:rPr>
              <a:t> Near jump</a:t>
            </a:r>
            <a:endParaRPr lang="en-US" sz="2400" spc="-1" dirty="0">
              <a:latin typeface="Arial"/>
            </a:endParaRPr>
          </a:p>
          <a:p>
            <a:pPr>
              <a:lnSpc>
                <a:spcPct val="100000"/>
              </a:lnSpc>
            </a:pPr>
            <a:r>
              <a:rPr lang="en-US" sz="2400" spc="-1" dirty="0">
                <a:solidFill>
                  <a:srgbClr val="000000"/>
                </a:solidFill>
                <a:latin typeface="Arial"/>
              </a:rPr>
              <a:t>(d) JMP SI                     </a:t>
            </a:r>
            <a:r>
              <a:rPr lang="en-US" sz="2400" spc="-1" dirty="0">
                <a:solidFill>
                  <a:srgbClr val="000000"/>
                </a:solidFill>
                <a:latin typeface="Symbol"/>
              </a:rPr>
              <a:t></a:t>
            </a:r>
            <a:r>
              <a:rPr lang="en-US" sz="2400" spc="-1" dirty="0">
                <a:solidFill>
                  <a:srgbClr val="000000"/>
                </a:solidFill>
                <a:latin typeface="Arial"/>
              </a:rPr>
              <a:t> </a:t>
            </a:r>
            <a:r>
              <a:rPr lang="en-US" sz="2400" b="1" spc="-1" dirty="0">
                <a:solidFill>
                  <a:srgbClr val="000000"/>
                </a:solidFill>
                <a:latin typeface="Arial"/>
              </a:rPr>
              <a:t>   1075: 0A00  </a:t>
            </a:r>
            <a:r>
              <a:rPr lang="en-US" sz="2400" spc="-1" dirty="0">
                <a:solidFill>
                  <a:srgbClr val="000000"/>
                </a:solidFill>
                <a:latin typeface="Arial"/>
              </a:rPr>
              <a:t>   </a:t>
            </a:r>
            <a:r>
              <a:rPr lang="en-US" sz="2400" spc="-1" dirty="0">
                <a:solidFill>
                  <a:srgbClr val="000000"/>
                </a:solidFill>
                <a:latin typeface="Symbol"/>
              </a:rPr>
              <a:t></a:t>
            </a:r>
            <a:r>
              <a:rPr lang="en-US" sz="2400" spc="-1" dirty="0">
                <a:solidFill>
                  <a:srgbClr val="000000"/>
                </a:solidFill>
                <a:latin typeface="Arial"/>
              </a:rPr>
              <a:t> Near jump </a:t>
            </a:r>
            <a:endParaRPr lang="en-US" sz="2400" spc="-1" dirty="0">
              <a:latin typeface="Arial"/>
            </a:endParaRPr>
          </a:p>
          <a:p>
            <a:pPr>
              <a:lnSpc>
                <a:spcPct val="100000"/>
              </a:lnSpc>
            </a:pPr>
            <a:r>
              <a:rPr lang="en-US" sz="2400" spc="-1" dirty="0">
                <a:solidFill>
                  <a:srgbClr val="000000"/>
                </a:solidFill>
                <a:latin typeface="Arial"/>
              </a:rPr>
              <a:t>(e) JMP FAR [SI]           </a:t>
            </a:r>
            <a:r>
              <a:rPr lang="en-US" sz="2400" spc="-1" dirty="0">
                <a:solidFill>
                  <a:srgbClr val="000000"/>
                </a:solidFill>
                <a:latin typeface="Symbol"/>
              </a:rPr>
              <a:t></a:t>
            </a:r>
            <a:r>
              <a:rPr lang="en-US" sz="2400" spc="-1" dirty="0">
                <a:solidFill>
                  <a:srgbClr val="000000"/>
                </a:solidFill>
                <a:latin typeface="Arial"/>
              </a:rPr>
              <a:t> </a:t>
            </a:r>
            <a:r>
              <a:rPr lang="en-US" sz="2400" b="1" spc="-1" dirty="0">
                <a:solidFill>
                  <a:srgbClr val="000000"/>
                </a:solidFill>
                <a:latin typeface="Arial"/>
              </a:rPr>
              <a:t>   1A22: B310   </a:t>
            </a:r>
            <a:r>
              <a:rPr lang="en-US" sz="2400" spc="-1" dirty="0">
                <a:solidFill>
                  <a:srgbClr val="000000"/>
                </a:solidFill>
                <a:latin typeface="Arial"/>
              </a:rPr>
              <a:t> </a:t>
            </a:r>
            <a:r>
              <a:rPr lang="en-US" sz="2400" spc="-1" dirty="0">
                <a:solidFill>
                  <a:srgbClr val="000000"/>
                </a:solidFill>
                <a:latin typeface="Symbol"/>
              </a:rPr>
              <a:t></a:t>
            </a:r>
            <a:r>
              <a:rPr lang="en-US" sz="2400" spc="-1" dirty="0">
                <a:solidFill>
                  <a:srgbClr val="000000"/>
                </a:solidFill>
                <a:latin typeface="Arial"/>
              </a:rPr>
              <a:t> Far jump</a:t>
            </a:r>
            <a:endParaRPr lang="en-US" sz="2400" spc="-1" dirty="0">
              <a:latin typeface="Arial"/>
            </a:endParaRPr>
          </a:p>
          <a:p>
            <a:pPr>
              <a:lnSpc>
                <a:spcPct val="100000"/>
              </a:lnSpc>
            </a:pPr>
            <a:r>
              <a:rPr lang="en-US" sz="2400" spc="-1" dirty="0">
                <a:solidFill>
                  <a:srgbClr val="000000"/>
                </a:solidFill>
                <a:latin typeface="Arial"/>
              </a:rPr>
              <a:t>(f) JMP 3000:1000        </a:t>
            </a:r>
            <a:r>
              <a:rPr lang="en-US" sz="2400" spc="-1" dirty="0">
                <a:solidFill>
                  <a:srgbClr val="000000"/>
                </a:solidFill>
                <a:latin typeface="Symbol"/>
              </a:rPr>
              <a:t></a:t>
            </a:r>
            <a:r>
              <a:rPr lang="en-US" sz="2400" spc="-1" dirty="0">
                <a:solidFill>
                  <a:srgbClr val="000000"/>
                </a:solidFill>
                <a:latin typeface="Arial"/>
              </a:rPr>
              <a:t> </a:t>
            </a:r>
            <a:r>
              <a:rPr lang="en-US" sz="2400" b="1" spc="-1" dirty="0">
                <a:solidFill>
                  <a:srgbClr val="000000"/>
                </a:solidFill>
                <a:latin typeface="Arial"/>
              </a:rPr>
              <a:t>   3000:1000    </a:t>
            </a:r>
            <a:r>
              <a:rPr lang="en-US" sz="2400" spc="-1" dirty="0">
                <a:solidFill>
                  <a:srgbClr val="000000"/>
                </a:solidFill>
                <a:latin typeface="Arial"/>
              </a:rPr>
              <a:t>   </a:t>
            </a:r>
            <a:r>
              <a:rPr lang="en-US" sz="2400" spc="-1" dirty="0">
                <a:solidFill>
                  <a:srgbClr val="000000"/>
                </a:solidFill>
                <a:latin typeface="Symbol"/>
              </a:rPr>
              <a:t></a:t>
            </a:r>
            <a:r>
              <a:rPr lang="en-US" sz="2400" spc="-1" dirty="0">
                <a:solidFill>
                  <a:srgbClr val="000000"/>
                </a:solidFill>
                <a:latin typeface="Arial"/>
              </a:rPr>
              <a:t> Far jump</a:t>
            </a:r>
            <a:endParaRPr lang="en-US" sz="2400" spc="-1" dirty="0">
              <a:latin typeface="Arial"/>
            </a:endParaRPr>
          </a:p>
        </p:txBody>
      </p:sp>
    </p:spTree>
    <p:extLst>
      <p:ext uri="{BB962C8B-B14F-4D97-AF65-F5344CB8AC3E}">
        <p14:creationId xmlns:p14="http://schemas.microsoft.com/office/powerpoint/2010/main" val="3572495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5"/>
          <p:cNvPicPr/>
          <p:nvPr/>
        </p:nvPicPr>
        <p:blipFill>
          <a:blip r:embed="rId2"/>
          <a:stretch/>
        </p:blipFill>
        <p:spPr>
          <a:xfrm>
            <a:off x="3344880" y="2304000"/>
            <a:ext cx="6808680" cy="4554000"/>
          </a:xfrm>
          <a:prstGeom prst="rect">
            <a:avLst/>
          </a:prstGeom>
          <a:ln>
            <a:noFill/>
          </a:ln>
        </p:spPr>
      </p:pic>
      <p:sp>
        <p:nvSpPr>
          <p:cNvPr id="124" name="TextShape 2"/>
          <p:cNvSpPr txBox="1"/>
          <p:nvPr/>
        </p:nvSpPr>
        <p:spPr>
          <a:xfrm>
            <a:off x="9525000" y="6000840"/>
            <a:ext cx="628560" cy="767160"/>
          </a:xfrm>
          <a:prstGeom prst="rect">
            <a:avLst/>
          </a:prstGeom>
          <a:noFill/>
          <a:ln>
            <a:noFill/>
          </a:ln>
        </p:spPr>
        <p:txBody>
          <a:bodyPr lIns="0" tIns="0" rIns="0" bIns="0" anchor="b"/>
          <a:lstStyle/>
          <a:p>
            <a:pPr algn="r">
              <a:lnSpc>
                <a:spcPct val="100000"/>
              </a:lnSpc>
            </a:pPr>
            <a:fld id="{4B164654-5F19-483D-A3B1-333B704BCCD0}" type="slidenum">
              <a:rPr lang="en-US" sz="1200" spc="-1">
                <a:solidFill>
                  <a:srgbClr val="035C75"/>
                </a:solidFill>
                <a:latin typeface="Arial"/>
              </a:rPr>
              <a:t>23</a:t>
            </a:fld>
            <a:endParaRPr lang="en-US" sz="1200" spc="-1">
              <a:latin typeface="Times New Roman"/>
            </a:endParaRPr>
          </a:p>
        </p:txBody>
      </p:sp>
      <p:sp>
        <p:nvSpPr>
          <p:cNvPr id="125" name="CustomShape 3"/>
          <p:cNvSpPr/>
          <p:nvPr/>
        </p:nvSpPr>
        <p:spPr>
          <a:xfrm>
            <a:off x="1262743" y="675720"/>
            <a:ext cx="9100337"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400" b="1" spc="-1" dirty="0">
                <a:solidFill>
                  <a:srgbClr val="000000"/>
                </a:solidFill>
                <a:latin typeface="Calibri"/>
                <a:ea typeface="Times New Roman"/>
              </a:rPr>
              <a:t>	</a:t>
            </a:r>
            <a:endParaRPr lang="en-US" sz="2000" spc="-1" dirty="0"/>
          </a:p>
        </p:txBody>
      </p:sp>
      <p:sp>
        <p:nvSpPr>
          <p:cNvPr id="2" name="Title 1"/>
          <p:cNvSpPr>
            <a:spLocks noGrp="1"/>
          </p:cNvSpPr>
          <p:nvPr>
            <p:ph type="title"/>
          </p:nvPr>
        </p:nvSpPr>
        <p:spPr>
          <a:xfrm>
            <a:off x="914399" y="148500"/>
            <a:ext cx="10058400" cy="1295400"/>
          </a:xfrm>
        </p:spPr>
        <p:txBody>
          <a:bodyPr/>
          <a:lstStyle/>
          <a:p>
            <a:r>
              <a:rPr lang="en-US" sz="4000" spc="-1" dirty="0">
                <a:solidFill>
                  <a:srgbClr val="FD1E0D"/>
                </a:solidFill>
              </a:rPr>
              <a:t>Conditional Jump</a:t>
            </a:r>
            <a:r>
              <a:rPr lang="en-US" sz="4000" spc="-1" dirty="0"/>
              <a:t/>
            </a:r>
            <a:br>
              <a:rPr lang="en-US" sz="4000" spc="-1" dirty="0"/>
            </a:br>
            <a:endParaRPr lang="en-US" dirty="0"/>
          </a:p>
        </p:txBody>
      </p:sp>
      <p:sp>
        <p:nvSpPr>
          <p:cNvPr id="3" name="Content Placeholder 2"/>
          <p:cNvSpPr>
            <a:spLocks noGrp="1"/>
          </p:cNvSpPr>
          <p:nvPr>
            <p:ph idx="1"/>
          </p:nvPr>
        </p:nvSpPr>
        <p:spPr>
          <a:xfrm>
            <a:off x="914399" y="796200"/>
            <a:ext cx="10189030" cy="6061800"/>
          </a:xfrm>
        </p:spPr>
        <p:txBody>
          <a:bodyPr/>
          <a:lstStyle/>
          <a:p>
            <a:r>
              <a:rPr lang="en-US" sz="2400" spc="-1" dirty="0">
                <a:solidFill>
                  <a:srgbClr val="000000"/>
                </a:solidFill>
                <a:ea typeface="Times New Roman"/>
              </a:rPr>
              <a:t>The conditional jump instructions test the following flag bits: S, Z, C, P, and O. If the condition under test is true, a branch to the label associated with jump instruction occurs. If the condition is false, the next sequential step in the program executes. </a:t>
            </a:r>
            <a:endParaRPr lang="en-US" sz="2400" spc="-1" dirty="0"/>
          </a:p>
          <a:p>
            <a:endParaRPr lang="en-US" dirty="0"/>
          </a:p>
        </p:txBody>
      </p:sp>
    </p:spTree>
    <p:extLst>
      <p:ext uri="{BB962C8B-B14F-4D97-AF65-F5344CB8AC3E}">
        <p14:creationId xmlns:p14="http://schemas.microsoft.com/office/powerpoint/2010/main" val="951290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2"/>
          <p:cNvSpPr txBox="1"/>
          <p:nvPr/>
        </p:nvSpPr>
        <p:spPr>
          <a:xfrm>
            <a:off x="9681240" y="6400800"/>
            <a:ext cx="394920" cy="279000"/>
          </a:xfrm>
          <a:prstGeom prst="rect">
            <a:avLst/>
          </a:prstGeom>
          <a:noFill/>
          <a:ln>
            <a:noFill/>
          </a:ln>
        </p:spPr>
        <p:txBody>
          <a:bodyPr lIns="0" tIns="0" rIns="0" bIns="0" anchor="b"/>
          <a:lstStyle/>
          <a:p>
            <a:pPr algn="r">
              <a:lnSpc>
                <a:spcPct val="100000"/>
              </a:lnSpc>
            </a:pPr>
            <a:fld id="{C9250669-EEE3-4A58-B36C-197215363854}" type="slidenum">
              <a:rPr lang="en-US" sz="1200" spc="-1">
                <a:solidFill>
                  <a:srgbClr val="035C75"/>
                </a:solidFill>
                <a:latin typeface="Arial"/>
              </a:rPr>
              <a:t>24</a:t>
            </a:fld>
            <a:endParaRPr lang="en-US" sz="1200" spc="-1">
              <a:latin typeface="Times New Roman"/>
            </a:endParaRPr>
          </a:p>
        </p:txBody>
      </p:sp>
      <p:sp>
        <p:nvSpPr>
          <p:cNvPr id="129" name="CustomShape 3"/>
          <p:cNvSpPr/>
          <p:nvPr/>
        </p:nvSpPr>
        <p:spPr>
          <a:xfrm>
            <a:off x="1676280" y="4665960"/>
            <a:ext cx="9143640" cy="3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30" name="CustomShape 4"/>
          <p:cNvSpPr/>
          <p:nvPr/>
        </p:nvSpPr>
        <p:spPr>
          <a:xfrm>
            <a:off x="1676280" y="4665960"/>
            <a:ext cx="9143640" cy="360"/>
          </a:xfrm>
          <a:prstGeom prst="rect">
            <a:avLst/>
          </a:prstGeom>
          <a:solidFill>
            <a:srgbClr val="FFFFFF"/>
          </a:solidFill>
          <a:ln>
            <a:noFill/>
          </a:ln>
        </p:spPr>
        <p:style>
          <a:lnRef idx="0">
            <a:scrgbClr r="0" g="0" b="0"/>
          </a:lnRef>
          <a:fillRef idx="0">
            <a:scrgbClr r="0" g="0" b="0"/>
          </a:fillRef>
          <a:effectRef idx="0">
            <a:scrgbClr r="0" g="0" b="0"/>
          </a:effectRef>
          <a:fontRef idx="minor"/>
        </p:style>
      </p:sp>
      <p:graphicFrame>
        <p:nvGraphicFramePr>
          <p:cNvPr id="131" name="Table 5"/>
          <p:cNvGraphicFramePr/>
          <p:nvPr>
            <p:extLst>
              <p:ext uri="{D42A27DB-BD31-4B8C-83A1-F6EECF244321}">
                <p14:modId xmlns:p14="http://schemas.microsoft.com/office/powerpoint/2010/main" val="1991349809"/>
              </p:ext>
            </p:extLst>
          </p:nvPr>
        </p:nvGraphicFramePr>
        <p:xfrm>
          <a:off x="1904880" y="914400"/>
          <a:ext cx="8171280" cy="5105160"/>
        </p:xfrm>
        <a:graphic>
          <a:graphicData uri="http://schemas.openxmlformats.org/drawingml/2006/table">
            <a:tbl>
              <a:tblPr/>
              <a:tblGrid>
                <a:gridCol w="1600200"/>
                <a:gridCol w="4056480"/>
                <a:gridCol w="2514600"/>
              </a:tblGrid>
              <a:tr h="425160">
                <a:tc>
                  <a:txBody>
                    <a:bodyPr/>
                    <a:lstStyle/>
                    <a:p>
                      <a:pPr>
                        <a:lnSpc>
                          <a:spcPct val="100000"/>
                        </a:lnSpc>
                      </a:pPr>
                      <a:r>
                        <a:rPr lang="en-US" sz="1800" b="0" strike="noStrike" spc="-1" dirty="0">
                          <a:solidFill>
                            <a:srgbClr val="000000"/>
                          </a:solidFill>
                          <a:latin typeface="+mn-lt"/>
                        </a:rPr>
                        <a:t>Mnemonic </a:t>
                      </a:r>
                      <a:endParaRPr lang="en-US" sz="1800" b="0" strike="noStrike" spc="-1" dirty="0">
                        <a:latin typeface="+mn-lt"/>
                      </a:endParaRPr>
                    </a:p>
                  </a:txBody>
                  <a:tcPr marL="68400" marR="68400">
                    <a:lnL w="56880">
                      <a:solidFill>
                        <a:srgbClr val="000000"/>
                      </a:solidFill>
                    </a:lnL>
                    <a:lnR w="38160">
                      <a:solidFill>
                        <a:srgbClr val="000000"/>
                      </a:solidFill>
                    </a:lnR>
                    <a:lnT w="56880">
                      <a:solidFill>
                        <a:srgbClr val="000000"/>
                      </a:solidFill>
                    </a:lnT>
                    <a:lnB w="38160">
                      <a:solidFill>
                        <a:srgbClr val="000000"/>
                      </a:solidFill>
                    </a:lnB>
                    <a:solidFill>
                      <a:srgbClr val="B3EAF2"/>
                    </a:solidFill>
                  </a:tcPr>
                </a:tc>
                <a:tc>
                  <a:txBody>
                    <a:bodyPr/>
                    <a:lstStyle/>
                    <a:p>
                      <a:pPr>
                        <a:lnSpc>
                          <a:spcPct val="100000"/>
                        </a:lnSpc>
                      </a:pPr>
                      <a:r>
                        <a:rPr lang="en-US" sz="1800" b="0" strike="noStrike" spc="-1">
                          <a:solidFill>
                            <a:srgbClr val="000000"/>
                          </a:solidFill>
                          <a:latin typeface="+mn-lt"/>
                        </a:rPr>
                        <a:t>Meaning “Jump if….. ”</a:t>
                      </a:r>
                      <a:endParaRPr lang="en-US" sz="1800" b="0" strike="noStrike" spc="-1">
                        <a:latin typeface="+mn-lt"/>
                      </a:endParaRPr>
                    </a:p>
                  </a:txBody>
                  <a:tcPr marL="68400" marR="68400">
                    <a:lnL w="38160">
                      <a:solidFill>
                        <a:srgbClr val="000000"/>
                      </a:solidFill>
                    </a:lnL>
                    <a:lnR w="38160">
                      <a:solidFill>
                        <a:srgbClr val="000000"/>
                      </a:solidFill>
                    </a:lnR>
                    <a:lnT w="56880">
                      <a:solidFill>
                        <a:srgbClr val="000000"/>
                      </a:solidFill>
                    </a:lnT>
                    <a:lnB w="38160">
                      <a:solidFill>
                        <a:srgbClr val="000000"/>
                      </a:solidFill>
                    </a:lnB>
                    <a:solidFill>
                      <a:srgbClr val="B3EAF2"/>
                    </a:solidFill>
                  </a:tcPr>
                </a:tc>
                <a:tc>
                  <a:txBody>
                    <a:bodyPr/>
                    <a:lstStyle/>
                    <a:p>
                      <a:pPr>
                        <a:lnSpc>
                          <a:spcPct val="100000"/>
                        </a:lnSpc>
                      </a:pPr>
                      <a:r>
                        <a:rPr lang="en-US" sz="1800" b="0" strike="noStrike" spc="-1">
                          <a:solidFill>
                            <a:srgbClr val="000000"/>
                          </a:solidFill>
                          <a:latin typeface="+mn-lt"/>
                        </a:rPr>
                        <a:t>Condition Tested</a:t>
                      </a:r>
                      <a:endParaRPr lang="en-US" sz="1800" b="0" strike="noStrike" spc="-1">
                        <a:latin typeface="+mn-lt"/>
                      </a:endParaRPr>
                    </a:p>
                  </a:txBody>
                  <a:tcPr marL="68400" marR="68400">
                    <a:lnL w="38160">
                      <a:solidFill>
                        <a:srgbClr val="000000"/>
                      </a:solidFill>
                    </a:lnL>
                    <a:lnR w="56880">
                      <a:solidFill>
                        <a:srgbClr val="000000"/>
                      </a:solidFill>
                    </a:lnR>
                    <a:lnT w="56880">
                      <a:solidFill>
                        <a:srgbClr val="000000"/>
                      </a:solidFill>
                    </a:lnT>
                    <a:lnB w="38160">
                      <a:solidFill>
                        <a:srgbClr val="000000"/>
                      </a:solidFill>
                    </a:lnB>
                    <a:solidFill>
                      <a:srgbClr val="B3EAF2"/>
                    </a:solidFill>
                  </a:tcPr>
                </a:tc>
              </a:tr>
              <a:tr h="425160">
                <a:tc>
                  <a:txBody>
                    <a:bodyPr/>
                    <a:lstStyle/>
                    <a:p>
                      <a:pPr>
                        <a:lnSpc>
                          <a:spcPct val="100000"/>
                        </a:lnSpc>
                      </a:pPr>
                      <a:r>
                        <a:rPr lang="en-US" sz="1800" b="0" strike="noStrike" spc="-1">
                          <a:solidFill>
                            <a:srgbClr val="000000"/>
                          </a:solidFill>
                          <a:latin typeface="+mn-lt"/>
                        </a:rPr>
                        <a:t>JA/JNBE</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above/not below nor equal</a:t>
                      </a:r>
                      <a:endParaRPr lang="en-US" sz="1800" b="0" strike="noStrike" spc="-1" dirty="0">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(CF or ZF) = 0  </a:t>
                      </a:r>
                      <a:endParaRPr lang="en-US" sz="1800" b="0" strike="noStrike" spc="-1">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JAE/JNB</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above or equal/not below</a:t>
                      </a:r>
                      <a:endParaRPr lang="en-US" sz="1800" b="0" strike="noStrike" spc="-1" dirty="0">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CF = 0</a:t>
                      </a:r>
                      <a:endParaRPr lang="en-US" sz="1800" b="0" strike="noStrike" spc="-1">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JB/JNAE</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below/not above nor equal</a:t>
                      </a:r>
                      <a:endParaRPr lang="en-US" sz="1800" b="0" strike="noStrike" spc="-1" dirty="0">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CF = 1</a:t>
                      </a:r>
                      <a:endParaRPr lang="en-US" sz="1800" b="0" strike="noStrike" spc="-1">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JBE/JNA</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below or equal/not above</a:t>
                      </a:r>
                      <a:endParaRPr lang="en-US" sz="1800" b="0" strike="noStrike" spc="-1" dirty="0">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(CF or ZF) = 1</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JC</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Carry</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CF = 1</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JE/JZ</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equal/zero</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ZF = 1</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JNC</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not carry</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CF = 0</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JNE/JNZ</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not equal/not zero</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ZF = 0</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JNP/JPO</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not parity/parity odd</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PF = 0</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5160">
                <a:tc>
                  <a:txBody>
                    <a:bodyPr/>
                    <a:lstStyle/>
                    <a:p>
                      <a:pPr>
                        <a:lnSpc>
                          <a:spcPct val="100000"/>
                        </a:lnSpc>
                      </a:pPr>
                      <a:r>
                        <a:rPr lang="en-US" sz="1800" b="0" strike="noStrike" spc="-1">
                          <a:solidFill>
                            <a:srgbClr val="000000"/>
                          </a:solidFill>
                          <a:latin typeface="+mn-lt"/>
                        </a:rPr>
                        <a:t>JP/JPE</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a:solidFill>
                            <a:srgbClr val="000000"/>
                          </a:solidFill>
                          <a:latin typeface="+mn-lt"/>
                        </a:rPr>
                        <a:t>parity/parity even</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38160">
                      <a:solidFill>
                        <a:srgbClr val="000000"/>
                      </a:solidFill>
                    </a:lnB>
                    <a:noFill/>
                  </a:tcPr>
                </a:tc>
                <a:tc>
                  <a:txBody>
                    <a:bodyPr/>
                    <a:lstStyle/>
                    <a:p>
                      <a:pPr>
                        <a:lnSpc>
                          <a:spcPct val="100000"/>
                        </a:lnSpc>
                      </a:pPr>
                      <a:r>
                        <a:rPr lang="en-US" sz="1800" b="0" strike="noStrike" spc="-1" dirty="0">
                          <a:solidFill>
                            <a:srgbClr val="000000"/>
                          </a:solidFill>
                          <a:latin typeface="+mn-lt"/>
                        </a:rPr>
                        <a:t>PF = 1</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38160">
                      <a:solidFill>
                        <a:srgbClr val="000000"/>
                      </a:solidFill>
                    </a:lnB>
                    <a:noFill/>
                  </a:tcPr>
                </a:tc>
              </a:tr>
              <a:tr h="428400">
                <a:tc>
                  <a:txBody>
                    <a:bodyPr/>
                    <a:lstStyle/>
                    <a:p>
                      <a:pPr>
                        <a:lnSpc>
                          <a:spcPct val="100000"/>
                        </a:lnSpc>
                      </a:pPr>
                      <a:r>
                        <a:rPr lang="en-US" sz="1800" b="0" strike="noStrike" spc="-1">
                          <a:solidFill>
                            <a:srgbClr val="000000"/>
                          </a:solidFill>
                          <a:latin typeface="+mn-lt"/>
                        </a:rPr>
                        <a:t>JCXZ</a:t>
                      </a:r>
                      <a:endParaRPr lang="en-US" sz="1800" b="0" strike="noStrike" spc="-1">
                        <a:latin typeface="+mn-lt"/>
                      </a:endParaRPr>
                    </a:p>
                  </a:txBody>
                  <a:tcPr marL="68400" marR="68400">
                    <a:lnL w="56880">
                      <a:solidFill>
                        <a:srgbClr val="000000"/>
                      </a:solidFill>
                    </a:lnL>
                    <a:lnR w="38160">
                      <a:solidFill>
                        <a:srgbClr val="000000"/>
                      </a:solidFill>
                    </a:lnR>
                    <a:lnT w="38160">
                      <a:solidFill>
                        <a:srgbClr val="000000"/>
                      </a:solidFill>
                    </a:lnT>
                    <a:lnB w="56880">
                      <a:solidFill>
                        <a:srgbClr val="000000"/>
                      </a:solidFill>
                    </a:lnB>
                    <a:noFill/>
                  </a:tcPr>
                </a:tc>
                <a:tc>
                  <a:txBody>
                    <a:bodyPr/>
                    <a:lstStyle/>
                    <a:p>
                      <a:pPr>
                        <a:lnSpc>
                          <a:spcPct val="100000"/>
                        </a:lnSpc>
                      </a:pPr>
                      <a:r>
                        <a:rPr lang="en-US" sz="1800" b="0" strike="noStrike" spc="-1">
                          <a:solidFill>
                            <a:srgbClr val="000000"/>
                          </a:solidFill>
                          <a:latin typeface="+mn-lt"/>
                        </a:rPr>
                        <a:t>CX register is zero</a:t>
                      </a:r>
                      <a:endParaRPr lang="en-US" sz="1800" b="0" strike="noStrike" spc="-1">
                        <a:latin typeface="+mn-lt"/>
                      </a:endParaRPr>
                    </a:p>
                  </a:txBody>
                  <a:tcPr marL="68400" marR="68400">
                    <a:lnL w="38160">
                      <a:solidFill>
                        <a:srgbClr val="000000"/>
                      </a:solidFill>
                    </a:lnL>
                    <a:lnR w="38160">
                      <a:solidFill>
                        <a:srgbClr val="000000"/>
                      </a:solidFill>
                    </a:lnR>
                    <a:lnT w="38160">
                      <a:solidFill>
                        <a:srgbClr val="000000"/>
                      </a:solidFill>
                    </a:lnT>
                    <a:lnB w="56880">
                      <a:solidFill>
                        <a:srgbClr val="000000"/>
                      </a:solidFill>
                    </a:lnB>
                    <a:noFill/>
                  </a:tcPr>
                </a:tc>
                <a:tc>
                  <a:txBody>
                    <a:bodyPr/>
                    <a:lstStyle/>
                    <a:p>
                      <a:pPr>
                        <a:lnSpc>
                          <a:spcPct val="100000"/>
                        </a:lnSpc>
                      </a:pPr>
                      <a:r>
                        <a:rPr lang="en-US" sz="1800" b="0" strike="noStrike" spc="-1" dirty="0">
                          <a:solidFill>
                            <a:srgbClr val="000000"/>
                          </a:solidFill>
                          <a:latin typeface="+mn-lt"/>
                        </a:rPr>
                        <a:t>CF or ZF = 0</a:t>
                      </a:r>
                      <a:endParaRPr lang="en-US" sz="1800" b="0" strike="noStrike" spc="-1" dirty="0">
                        <a:latin typeface="+mn-lt"/>
                      </a:endParaRPr>
                    </a:p>
                  </a:txBody>
                  <a:tcPr marL="68400" marR="68400">
                    <a:lnL w="38160">
                      <a:solidFill>
                        <a:srgbClr val="000000"/>
                      </a:solidFill>
                    </a:lnL>
                    <a:lnR w="56880">
                      <a:solidFill>
                        <a:srgbClr val="000000"/>
                      </a:solidFill>
                    </a:lnR>
                    <a:lnT w="38160">
                      <a:solidFill>
                        <a:srgbClr val="000000"/>
                      </a:solidFill>
                    </a:lnT>
                    <a:lnB w="56880">
                      <a:solidFill>
                        <a:srgbClr val="000000"/>
                      </a:solidFill>
                    </a:lnB>
                    <a:noFill/>
                  </a:tcPr>
                </a:tc>
              </a:tr>
            </a:tbl>
          </a:graphicData>
        </a:graphic>
      </p:graphicFrame>
      <p:sp>
        <p:nvSpPr>
          <p:cNvPr id="132" name="CustomShape 6"/>
          <p:cNvSpPr/>
          <p:nvPr/>
        </p:nvSpPr>
        <p:spPr>
          <a:xfrm>
            <a:off x="1938720" y="152280"/>
            <a:ext cx="5550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1" spc="-1">
                <a:solidFill>
                  <a:srgbClr val="FF0000"/>
                </a:solidFill>
                <a:latin typeface="Arial"/>
              </a:rPr>
              <a:t>Unsigned Conditional Transfers</a:t>
            </a:r>
            <a:endParaRPr lang="en-US" sz="2800" spc="-1">
              <a:latin typeface="Arial"/>
            </a:endParaRPr>
          </a:p>
        </p:txBody>
      </p:sp>
    </p:spTree>
    <p:extLst>
      <p:ext uri="{BB962C8B-B14F-4D97-AF65-F5344CB8AC3E}">
        <p14:creationId xmlns:p14="http://schemas.microsoft.com/office/powerpoint/2010/main" val="3743281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2"/>
          <p:cNvSpPr txBox="1"/>
          <p:nvPr/>
        </p:nvSpPr>
        <p:spPr>
          <a:xfrm>
            <a:off x="9144120" y="5972400"/>
            <a:ext cx="628560" cy="767160"/>
          </a:xfrm>
          <a:prstGeom prst="rect">
            <a:avLst/>
          </a:prstGeom>
          <a:noFill/>
          <a:ln>
            <a:noFill/>
          </a:ln>
        </p:spPr>
        <p:txBody>
          <a:bodyPr lIns="0" tIns="0" rIns="0" bIns="0" anchor="b"/>
          <a:lstStyle/>
          <a:p>
            <a:pPr algn="r">
              <a:lnSpc>
                <a:spcPct val="100000"/>
              </a:lnSpc>
            </a:pPr>
            <a:fld id="{31778755-C135-4057-A25E-E49E31329575}" type="slidenum">
              <a:rPr lang="en-US" sz="1200" spc="-1">
                <a:solidFill>
                  <a:srgbClr val="035C75"/>
                </a:solidFill>
                <a:latin typeface="Arial"/>
              </a:rPr>
              <a:t>25</a:t>
            </a:fld>
            <a:endParaRPr lang="en-US" sz="1200" spc="-1">
              <a:latin typeface="Times New Roman"/>
            </a:endParaRPr>
          </a:p>
        </p:txBody>
      </p:sp>
      <p:sp>
        <p:nvSpPr>
          <p:cNvPr id="135" name="CustomShape 3"/>
          <p:cNvSpPr/>
          <p:nvPr/>
        </p:nvSpPr>
        <p:spPr>
          <a:xfrm>
            <a:off x="7048560" y="9448920"/>
            <a:ext cx="1028520" cy="228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000" b="1" spc="-1">
                <a:solidFill>
                  <a:srgbClr val="000000"/>
                </a:solidFill>
                <a:latin typeface="Calibri"/>
                <a:ea typeface="Times New Roman"/>
              </a:rPr>
              <a:t>AX before</a:t>
            </a:r>
            <a:endParaRPr lang="en-US" sz="1000" spc="-1">
              <a:latin typeface="Arial"/>
            </a:endParaRPr>
          </a:p>
        </p:txBody>
      </p:sp>
      <p:sp>
        <p:nvSpPr>
          <p:cNvPr id="136" name="CustomShape 4"/>
          <p:cNvSpPr/>
          <p:nvPr/>
        </p:nvSpPr>
        <p:spPr>
          <a:xfrm>
            <a:off x="1904880" y="4060800"/>
            <a:ext cx="9143640" cy="3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37" name="CustomShape 5"/>
          <p:cNvSpPr/>
          <p:nvPr/>
        </p:nvSpPr>
        <p:spPr>
          <a:xfrm>
            <a:off x="1935480" y="152280"/>
            <a:ext cx="511596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1" spc="-1">
                <a:solidFill>
                  <a:srgbClr val="FF0000"/>
                </a:solidFill>
                <a:latin typeface="Arial"/>
              </a:rPr>
              <a:t>Signed Conditional Transfers</a:t>
            </a:r>
            <a:endParaRPr lang="en-US" sz="2800" spc="-1">
              <a:latin typeface="Arial"/>
            </a:endParaRPr>
          </a:p>
        </p:txBody>
      </p:sp>
      <p:graphicFrame>
        <p:nvGraphicFramePr>
          <p:cNvPr id="138" name="Table 6"/>
          <p:cNvGraphicFramePr/>
          <p:nvPr>
            <p:extLst>
              <p:ext uri="{D42A27DB-BD31-4B8C-83A1-F6EECF244321}">
                <p14:modId xmlns:p14="http://schemas.microsoft.com/office/powerpoint/2010/main" val="2066819471"/>
              </p:ext>
            </p:extLst>
          </p:nvPr>
        </p:nvGraphicFramePr>
        <p:xfrm>
          <a:off x="1940880" y="1066680"/>
          <a:ext cx="8040960" cy="4905360"/>
        </p:xfrm>
        <a:graphic>
          <a:graphicData uri="http://schemas.openxmlformats.org/drawingml/2006/table">
            <a:tbl>
              <a:tblPr/>
              <a:tblGrid>
                <a:gridCol w="1460160"/>
                <a:gridCol w="3732840"/>
                <a:gridCol w="2847960"/>
              </a:tblGrid>
              <a:tr h="533160">
                <a:tc>
                  <a:txBody>
                    <a:bodyPr/>
                    <a:lstStyle/>
                    <a:p>
                      <a:pPr>
                        <a:lnSpc>
                          <a:spcPct val="100000"/>
                        </a:lnSpc>
                      </a:pPr>
                      <a:r>
                        <a:rPr lang="en-US" sz="2000" b="0" strike="noStrike" spc="-1" dirty="0">
                          <a:solidFill>
                            <a:srgbClr val="000000"/>
                          </a:solidFill>
                          <a:latin typeface="+mn-lt"/>
                        </a:rPr>
                        <a:t>Mnemonic </a:t>
                      </a:r>
                      <a:endParaRPr lang="en-US" sz="2000" b="0" strike="noStrike" spc="-1" dirty="0">
                        <a:latin typeface="+mn-lt"/>
                      </a:endParaRPr>
                    </a:p>
                  </a:txBody>
                  <a:tcPr marL="68400" marR="68400">
                    <a:lnL w="56880">
                      <a:solidFill>
                        <a:srgbClr val="000000"/>
                      </a:solidFill>
                    </a:lnL>
                    <a:lnR w="28080">
                      <a:solidFill>
                        <a:srgbClr val="000000"/>
                      </a:solidFill>
                    </a:lnR>
                    <a:lnT w="56880">
                      <a:solidFill>
                        <a:srgbClr val="000000"/>
                      </a:solidFill>
                    </a:lnT>
                    <a:lnB w="28080">
                      <a:solidFill>
                        <a:srgbClr val="000000"/>
                      </a:solidFill>
                    </a:lnB>
                    <a:solidFill>
                      <a:srgbClr val="B3EAF2"/>
                    </a:solidFill>
                  </a:tcPr>
                </a:tc>
                <a:tc>
                  <a:txBody>
                    <a:bodyPr/>
                    <a:lstStyle/>
                    <a:p>
                      <a:pPr>
                        <a:lnSpc>
                          <a:spcPct val="100000"/>
                        </a:lnSpc>
                      </a:pPr>
                      <a:r>
                        <a:rPr lang="en-US" sz="2000" b="0" strike="noStrike" spc="-1">
                          <a:solidFill>
                            <a:srgbClr val="000000"/>
                          </a:solidFill>
                          <a:latin typeface="+mn-lt"/>
                        </a:rPr>
                        <a:t>Meaning “Jump if….. ”</a:t>
                      </a:r>
                      <a:endParaRPr lang="en-US" sz="2000" b="0" strike="noStrike" spc="-1">
                        <a:latin typeface="+mn-lt"/>
                      </a:endParaRPr>
                    </a:p>
                  </a:txBody>
                  <a:tcPr marL="68400" marR="68400">
                    <a:lnL w="28080">
                      <a:solidFill>
                        <a:srgbClr val="000000"/>
                      </a:solidFill>
                    </a:lnL>
                    <a:lnR w="28080">
                      <a:solidFill>
                        <a:srgbClr val="000000"/>
                      </a:solidFill>
                    </a:lnR>
                    <a:lnT w="56880">
                      <a:solidFill>
                        <a:srgbClr val="000000"/>
                      </a:solidFill>
                    </a:lnT>
                    <a:lnB w="28080">
                      <a:solidFill>
                        <a:srgbClr val="000000"/>
                      </a:solidFill>
                    </a:lnB>
                    <a:solidFill>
                      <a:srgbClr val="B3EAF2"/>
                    </a:solidFill>
                  </a:tcPr>
                </a:tc>
                <a:tc>
                  <a:txBody>
                    <a:bodyPr/>
                    <a:lstStyle/>
                    <a:p>
                      <a:pPr>
                        <a:lnSpc>
                          <a:spcPct val="100000"/>
                        </a:lnSpc>
                      </a:pPr>
                      <a:r>
                        <a:rPr lang="en-US" sz="2000" b="0" strike="noStrike" spc="-1">
                          <a:solidFill>
                            <a:srgbClr val="000000"/>
                          </a:solidFill>
                          <a:latin typeface="+mn-lt"/>
                        </a:rPr>
                        <a:t>Condition Tested</a:t>
                      </a:r>
                      <a:endParaRPr lang="en-US" sz="2000" b="0" strike="noStrike" spc="-1">
                        <a:latin typeface="+mn-lt"/>
                      </a:endParaRPr>
                    </a:p>
                  </a:txBody>
                  <a:tcPr marL="68400" marR="68400">
                    <a:lnL w="28080">
                      <a:solidFill>
                        <a:srgbClr val="000000"/>
                      </a:solidFill>
                    </a:lnL>
                    <a:lnR w="56880">
                      <a:solidFill>
                        <a:srgbClr val="000000"/>
                      </a:solidFill>
                    </a:lnR>
                    <a:lnT w="56880">
                      <a:solidFill>
                        <a:srgbClr val="000000"/>
                      </a:solidFill>
                    </a:lnT>
                    <a:lnB w="28080">
                      <a:solidFill>
                        <a:srgbClr val="000000"/>
                      </a:solidFill>
                    </a:lnB>
                    <a:solidFill>
                      <a:srgbClr val="B3EAF2"/>
                    </a:solidFill>
                  </a:tcPr>
                </a:tc>
              </a:tr>
              <a:tr h="533160">
                <a:tc>
                  <a:txBody>
                    <a:bodyPr/>
                    <a:lstStyle/>
                    <a:p>
                      <a:pPr>
                        <a:lnSpc>
                          <a:spcPct val="100000"/>
                        </a:lnSpc>
                      </a:pPr>
                      <a:r>
                        <a:rPr lang="en-US" sz="2000" b="0" strike="noStrike" spc="-1">
                          <a:solidFill>
                            <a:srgbClr val="000000"/>
                          </a:solidFill>
                          <a:latin typeface="+mn-lt"/>
                        </a:rPr>
                        <a:t>JG/JNLE</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greater/not less nor equal</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((SF xor OF) or ZF) = 0</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533160">
                <a:tc>
                  <a:txBody>
                    <a:bodyPr/>
                    <a:lstStyle/>
                    <a:p>
                      <a:pPr>
                        <a:lnSpc>
                          <a:spcPct val="100000"/>
                        </a:lnSpc>
                      </a:pPr>
                      <a:r>
                        <a:rPr lang="en-US" sz="2000" b="0" strike="noStrike" spc="-1">
                          <a:solidFill>
                            <a:srgbClr val="000000"/>
                          </a:solidFill>
                          <a:latin typeface="+mn-lt"/>
                        </a:rPr>
                        <a:t>JGE/JNL</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greater or equal/not less</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(SF xor OF) = 0</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533160">
                <a:tc>
                  <a:txBody>
                    <a:bodyPr/>
                    <a:lstStyle/>
                    <a:p>
                      <a:pPr>
                        <a:lnSpc>
                          <a:spcPct val="100000"/>
                        </a:lnSpc>
                      </a:pPr>
                      <a:r>
                        <a:rPr lang="en-US" sz="2000" b="0" strike="noStrike" spc="-1">
                          <a:solidFill>
                            <a:srgbClr val="000000"/>
                          </a:solidFill>
                          <a:latin typeface="+mn-lt"/>
                        </a:rPr>
                        <a:t>JL/JNGE</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less/not greater nor equal</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(SF xor OF) = 1</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533160">
                <a:tc>
                  <a:txBody>
                    <a:bodyPr/>
                    <a:lstStyle/>
                    <a:p>
                      <a:pPr>
                        <a:lnSpc>
                          <a:spcPct val="100000"/>
                        </a:lnSpc>
                      </a:pPr>
                      <a:r>
                        <a:rPr lang="en-US" sz="2000" b="0" strike="noStrike" spc="-1">
                          <a:solidFill>
                            <a:srgbClr val="000000"/>
                          </a:solidFill>
                          <a:latin typeface="+mn-lt"/>
                        </a:rPr>
                        <a:t>JLE/JNG</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less or equal/not greater</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((SF xor OF) or ZF) = 1</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533160">
                <a:tc>
                  <a:txBody>
                    <a:bodyPr/>
                    <a:lstStyle/>
                    <a:p>
                      <a:pPr>
                        <a:lnSpc>
                          <a:spcPct val="100000"/>
                        </a:lnSpc>
                      </a:pPr>
                      <a:r>
                        <a:rPr lang="en-US" sz="2000" b="0" strike="noStrike" spc="-1">
                          <a:solidFill>
                            <a:srgbClr val="000000"/>
                          </a:solidFill>
                          <a:latin typeface="+mn-lt"/>
                        </a:rPr>
                        <a:t>JNO</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not overflow</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OF = 0</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639720">
                <a:tc>
                  <a:txBody>
                    <a:bodyPr/>
                    <a:lstStyle/>
                    <a:p>
                      <a:pPr>
                        <a:lnSpc>
                          <a:spcPct val="100000"/>
                        </a:lnSpc>
                      </a:pPr>
                      <a:r>
                        <a:rPr lang="en-US" sz="2000" b="0" strike="noStrike" spc="-1">
                          <a:solidFill>
                            <a:srgbClr val="000000"/>
                          </a:solidFill>
                          <a:latin typeface="+mn-lt"/>
                        </a:rPr>
                        <a:t>JNS</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not sign (positive, including 0)</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SF = 0</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533160">
                <a:tc>
                  <a:txBody>
                    <a:bodyPr/>
                    <a:lstStyle/>
                    <a:p>
                      <a:pPr>
                        <a:lnSpc>
                          <a:spcPct val="100000"/>
                        </a:lnSpc>
                      </a:pPr>
                      <a:r>
                        <a:rPr lang="en-US" sz="2000" b="0" strike="noStrike" spc="-1">
                          <a:solidFill>
                            <a:srgbClr val="000000"/>
                          </a:solidFill>
                          <a:latin typeface="+mn-lt"/>
                        </a:rPr>
                        <a:t>JO</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Overflow</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OF = 1</a:t>
                      </a:r>
                      <a:endParaRPr lang="en-US" sz="2000" b="0" strike="noStrike" spc="-1">
                        <a:latin typeface="+mn-lt"/>
                      </a:endParaRPr>
                    </a:p>
                  </a:txBody>
                  <a:tcPr marL="68400" marR="68400">
                    <a:lnL w="28080">
                      <a:solidFill>
                        <a:srgbClr val="000000"/>
                      </a:solidFill>
                    </a:lnL>
                    <a:lnR w="56880">
                      <a:solidFill>
                        <a:srgbClr val="000000"/>
                      </a:solidFill>
                    </a:lnR>
                    <a:lnT w="28080">
                      <a:solidFill>
                        <a:srgbClr val="000000"/>
                      </a:solidFill>
                    </a:lnT>
                    <a:lnB w="28080">
                      <a:solidFill>
                        <a:srgbClr val="000000"/>
                      </a:solidFill>
                    </a:lnB>
                    <a:noFill/>
                  </a:tcPr>
                </a:tc>
              </a:tr>
              <a:tr h="533520">
                <a:tc>
                  <a:txBody>
                    <a:bodyPr/>
                    <a:lstStyle/>
                    <a:p>
                      <a:pPr>
                        <a:lnSpc>
                          <a:spcPct val="100000"/>
                        </a:lnSpc>
                      </a:pPr>
                      <a:r>
                        <a:rPr lang="en-US" sz="2000" b="0" strike="noStrike" spc="-1">
                          <a:solidFill>
                            <a:srgbClr val="000000"/>
                          </a:solidFill>
                          <a:latin typeface="+mn-lt"/>
                        </a:rPr>
                        <a:t>JS</a:t>
                      </a:r>
                      <a:endParaRPr lang="en-US" sz="2000" b="0" strike="noStrike" spc="-1">
                        <a:latin typeface="+mn-lt"/>
                      </a:endParaRPr>
                    </a:p>
                  </a:txBody>
                  <a:tcPr marL="68400" marR="68400">
                    <a:lnL w="56880">
                      <a:solidFill>
                        <a:srgbClr val="000000"/>
                      </a:solidFill>
                    </a:lnL>
                    <a:lnR w="28080">
                      <a:solidFill>
                        <a:srgbClr val="000000"/>
                      </a:solidFill>
                    </a:lnR>
                    <a:lnT w="28080">
                      <a:solidFill>
                        <a:srgbClr val="000000"/>
                      </a:solidFill>
                    </a:lnT>
                    <a:lnB w="56880">
                      <a:solidFill>
                        <a:srgbClr val="000000"/>
                      </a:solidFill>
                    </a:lnB>
                    <a:noFill/>
                  </a:tcPr>
                </a:tc>
                <a:tc>
                  <a:txBody>
                    <a:bodyPr/>
                    <a:lstStyle/>
                    <a:p>
                      <a:pPr>
                        <a:lnSpc>
                          <a:spcPct val="100000"/>
                        </a:lnSpc>
                      </a:pPr>
                      <a:r>
                        <a:rPr lang="en-US" sz="2000" b="0" strike="noStrike" spc="-1">
                          <a:solidFill>
                            <a:srgbClr val="000000"/>
                          </a:solidFill>
                          <a:latin typeface="+mn-lt"/>
                        </a:rPr>
                        <a:t>sign (negative)</a:t>
                      </a:r>
                      <a:endParaRPr lang="en-US" sz="2000" b="0" strike="noStrike" spc="-1">
                        <a:latin typeface="+mn-lt"/>
                      </a:endParaRPr>
                    </a:p>
                  </a:txBody>
                  <a:tcPr marL="68400" marR="68400">
                    <a:lnL w="28080">
                      <a:solidFill>
                        <a:srgbClr val="000000"/>
                      </a:solidFill>
                    </a:lnL>
                    <a:lnR w="28080">
                      <a:solidFill>
                        <a:srgbClr val="000000"/>
                      </a:solidFill>
                    </a:lnR>
                    <a:lnT w="28080">
                      <a:solidFill>
                        <a:srgbClr val="000000"/>
                      </a:solidFill>
                    </a:lnT>
                    <a:lnB w="56880">
                      <a:solidFill>
                        <a:srgbClr val="000000"/>
                      </a:solidFill>
                    </a:lnB>
                    <a:noFill/>
                  </a:tcPr>
                </a:tc>
                <a:tc>
                  <a:txBody>
                    <a:bodyPr/>
                    <a:lstStyle/>
                    <a:p>
                      <a:pPr>
                        <a:lnSpc>
                          <a:spcPct val="100000"/>
                        </a:lnSpc>
                      </a:pPr>
                      <a:r>
                        <a:rPr lang="en-US" sz="2000" b="0" strike="noStrike" spc="-1" dirty="0">
                          <a:solidFill>
                            <a:srgbClr val="000000"/>
                          </a:solidFill>
                          <a:latin typeface="+mn-lt"/>
                        </a:rPr>
                        <a:t>SF = 1</a:t>
                      </a:r>
                      <a:endParaRPr lang="en-US" sz="2000" b="0" strike="noStrike" spc="-1" dirty="0">
                        <a:latin typeface="+mn-lt"/>
                      </a:endParaRPr>
                    </a:p>
                  </a:txBody>
                  <a:tcPr marL="68400" marR="68400">
                    <a:lnL w="28080">
                      <a:solidFill>
                        <a:srgbClr val="000000"/>
                      </a:solidFill>
                    </a:lnL>
                    <a:lnR w="56880">
                      <a:solidFill>
                        <a:srgbClr val="000000"/>
                      </a:solidFill>
                    </a:lnR>
                    <a:lnT w="28080">
                      <a:solidFill>
                        <a:srgbClr val="000000"/>
                      </a:solidFill>
                    </a:lnT>
                    <a:lnB w="56880">
                      <a:solidFill>
                        <a:srgbClr val="000000"/>
                      </a:solidFill>
                    </a:lnB>
                    <a:noFill/>
                  </a:tcPr>
                </a:tc>
              </a:tr>
            </a:tbl>
          </a:graphicData>
        </a:graphic>
      </p:graphicFrame>
    </p:spTree>
    <p:extLst>
      <p:ext uri="{BB962C8B-B14F-4D97-AF65-F5344CB8AC3E}">
        <p14:creationId xmlns:p14="http://schemas.microsoft.com/office/powerpoint/2010/main" val="13379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2"/>
          <p:cNvSpPr txBox="1"/>
          <p:nvPr/>
        </p:nvSpPr>
        <p:spPr>
          <a:xfrm>
            <a:off x="9639120" y="5771160"/>
            <a:ext cx="628560" cy="767160"/>
          </a:xfrm>
          <a:prstGeom prst="rect">
            <a:avLst/>
          </a:prstGeom>
          <a:noFill/>
          <a:ln>
            <a:noFill/>
          </a:ln>
        </p:spPr>
        <p:txBody>
          <a:bodyPr lIns="0" tIns="0" rIns="0" bIns="0" anchor="b"/>
          <a:lstStyle/>
          <a:p>
            <a:pPr algn="r">
              <a:lnSpc>
                <a:spcPct val="100000"/>
              </a:lnSpc>
            </a:pPr>
            <a:fld id="{2EC0D97E-9AD4-42C2-BC2F-DA6099EFE317}" type="slidenum">
              <a:rPr lang="en-US" sz="1200" spc="-1">
                <a:solidFill>
                  <a:srgbClr val="035C75"/>
                </a:solidFill>
                <a:latin typeface="Arial"/>
              </a:rPr>
              <a:t>26</a:t>
            </a:fld>
            <a:endParaRPr lang="en-US" sz="1200" spc="-1">
              <a:latin typeface="Times New Roman"/>
            </a:endParaRPr>
          </a:p>
        </p:txBody>
      </p:sp>
      <p:sp>
        <p:nvSpPr>
          <p:cNvPr id="141" name="CustomShape 3"/>
          <p:cNvSpPr/>
          <p:nvPr/>
        </p:nvSpPr>
        <p:spPr>
          <a:xfrm>
            <a:off x="7048560" y="9448920"/>
            <a:ext cx="1028520" cy="228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000" b="1" spc="-1">
                <a:solidFill>
                  <a:srgbClr val="000000"/>
                </a:solidFill>
                <a:latin typeface="Calibri"/>
                <a:ea typeface="Times New Roman"/>
              </a:rPr>
              <a:t>AX before</a:t>
            </a:r>
            <a:endParaRPr lang="en-US" sz="1000" spc="-1">
              <a:latin typeface="Arial"/>
            </a:endParaRPr>
          </a:p>
        </p:txBody>
      </p:sp>
      <p:sp>
        <p:nvSpPr>
          <p:cNvPr id="142" name="CustomShape 4"/>
          <p:cNvSpPr/>
          <p:nvPr/>
        </p:nvSpPr>
        <p:spPr>
          <a:xfrm>
            <a:off x="1904880" y="4060800"/>
            <a:ext cx="9143640" cy="3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43" name="CustomShape 5"/>
          <p:cNvSpPr/>
          <p:nvPr/>
        </p:nvSpPr>
        <p:spPr>
          <a:xfrm>
            <a:off x="1280280" y="308783"/>
            <a:ext cx="8673120" cy="61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000" spc="-1" dirty="0">
                <a:solidFill>
                  <a:srgbClr val="000000"/>
                </a:solidFill>
                <a:latin typeface="Arial"/>
              </a:rPr>
              <a:t>Example 2:  Write a program to move a block of 100 consecutive bytes of data starting at offset address 400H in memory to another block of memory locations starting at offset address 600H. Assume both block at the same data segment F000H. Use Jump instruction.</a:t>
            </a:r>
            <a:endParaRPr lang="en-US" sz="2000" spc="-1" dirty="0">
              <a:latin typeface="Arial"/>
            </a:endParaRPr>
          </a:p>
          <a:p>
            <a:pPr>
              <a:lnSpc>
                <a:spcPct val="100000"/>
              </a:lnSpc>
            </a:pPr>
            <a:r>
              <a:rPr lang="en-US" sz="2400" b="1" spc="-1" dirty="0">
                <a:solidFill>
                  <a:srgbClr val="000000"/>
                </a:solidFill>
                <a:latin typeface="Arial"/>
              </a:rPr>
              <a:t> </a:t>
            </a:r>
            <a:endParaRPr lang="en-US" sz="2400" spc="-1" dirty="0">
              <a:latin typeface="Arial"/>
            </a:endParaRPr>
          </a:p>
          <a:p>
            <a:pPr>
              <a:lnSpc>
                <a:spcPct val="100000"/>
              </a:lnSpc>
            </a:pPr>
            <a:r>
              <a:rPr lang="en-US" sz="2400" b="1" spc="-1" dirty="0">
                <a:solidFill>
                  <a:srgbClr val="000000"/>
                </a:solidFill>
                <a:latin typeface="Arial"/>
              </a:rPr>
              <a:t>Solution:  </a:t>
            </a:r>
            <a:endParaRPr lang="en-US" sz="2400" spc="-1" dirty="0">
              <a:latin typeface="Arial"/>
            </a:endParaRPr>
          </a:p>
          <a:p>
            <a:pPr>
              <a:lnSpc>
                <a:spcPct val="100000"/>
              </a:lnSpc>
            </a:pPr>
            <a:r>
              <a:rPr lang="en-US" sz="2400" b="1" spc="-1" dirty="0">
                <a:solidFill>
                  <a:srgbClr val="000000"/>
                </a:solidFill>
                <a:latin typeface="Arial"/>
              </a:rPr>
              <a:t> </a:t>
            </a:r>
            <a:r>
              <a:rPr lang="en-US" sz="2400" b="1" spc="-1" dirty="0" smtClean="0">
                <a:solidFill>
                  <a:srgbClr val="000000"/>
                </a:solidFill>
                <a:latin typeface="Arial"/>
              </a:rPr>
              <a:t>	</a:t>
            </a:r>
            <a:r>
              <a:rPr lang="en-US" sz="2000" spc="-1" dirty="0" smtClean="0">
                <a:solidFill>
                  <a:srgbClr val="000000"/>
                </a:solidFill>
                <a:latin typeface="Arial"/>
              </a:rPr>
              <a:t>MOV </a:t>
            </a:r>
            <a:r>
              <a:rPr lang="en-US" sz="2000" spc="-1" dirty="0">
                <a:solidFill>
                  <a:srgbClr val="000000"/>
                </a:solidFill>
                <a:latin typeface="Arial"/>
              </a:rPr>
              <a:t>AX, </a:t>
            </a:r>
            <a:r>
              <a:rPr lang="en-US" sz="2000" spc="-1" dirty="0" smtClean="0">
                <a:solidFill>
                  <a:srgbClr val="000000"/>
                </a:solidFill>
                <a:latin typeface="Arial"/>
              </a:rPr>
              <a:t>F000H </a:t>
            </a:r>
            <a:endParaRPr lang="en-US" sz="2000" spc="-1" dirty="0">
              <a:latin typeface="Arial"/>
            </a:endParaRPr>
          </a:p>
          <a:p>
            <a:pPr>
              <a:lnSpc>
                <a:spcPct val="100000"/>
              </a:lnSpc>
            </a:pPr>
            <a:r>
              <a:rPr lang="en-US" sz="2000" spc="-1" dirty="0">
                <a:solidFill>
                  <a:srgbClr val="000000"/>
                </a:solidFill>
                <a:latin typeface="Arial"/>
              </a:rPr>
              <a:t>    	MOV DS, AX </a:t>
            </a:r>
            <a:endParaRPr lang="en-US" sz="2000" spc="-1" dirty="0">
              <a:latin typeface="Arial"/>
            </a:endParaRPr>
          </a:p>
          <a:p>
            <a:pPr>
              <a:lnSpc>
                <a:spcPct val="100000"/>
              </a:lnSpc>
            </a:pPr>
            <a:r>
              <a:rPr lang="en-US" sz="2000" spc="-1" dirty="0">
                <a:solidFill>
                  <a:srgbClr val="000000"/>
                </a:solidFill>
                <a:latin typeface="Arial"/>
              </a:rPr>
              <a:t>     	MOV SI, </a:t>
            </a:r>
            <a:r>
              <a:rPr lang="en-US" sz="2000" spc="-1" dirty="0" smtClean="0">
                <a:solidFill>
                  <a:srgbClr val="000000"/>
                </a:solidFill>
                <a:latin typeface="Arial"/>
              </a:rPr>
              <a:t>0400H </a:t>
            </a:r>
            <a:endParaRPr lang="en-US" sz="2000" spc="-1" dirty="0">
              <a:latin typeface="Arial"/>
            </a:endParaRPr>
          </a:p>
          <a:p>
            <a:pPr>
              <a:lnSpc>
                <a:spcPct val="100000"/>
              </a:lnSpc>
            </a:pPr>
            <a:r>
              <a:rPr lang="en-US" sz="2000" spc="-1" dirty="0">
                <a:solidFill>
                  <a:srgbClr val="000000"/>
                </a:solidFill>
                <a:latin typeface="Arial"/>
              </a:rPr>
              <a:t>   	MOV DI, </a:t>
            </a:r>
            <a:r>
              <a:rPr lang="en-US" sz="2000" spc="-1" dirty="0" smtClean="0">
                <a:solidFill>
                  <a:srgbClr val="000000"/>
                </a:solidFill>
                <a:latin typeface="Arial"/>
              </a:rPr>
              <a:t>0600H </a:t>
            </a:r>
            <a:endParaRPr lang="en-US" sz="2000" spc="-1" dirty="0">
              <a:latin typeface="Arial"/>
            </a:endParaRPr>
          </a:p>
          <a:p>
            <a:pPr>
              <a:lnSpc>
                <a:spcPct val="100000"/>
              </a:lnSpc>
            </a:pPr>
            <a:r>
              <a:rPr lang="en-US" sz="2000" spc="-1" dirty="0">
                <a:solidFill>
                  <a:srgbClr val="000000"/>
                </a:solidFill>
                <a:latin typeface="Arial"/>
              </a:rPr>
              <a:t>     	MOV CX, 64H </a:t>
            </a:r>
            <a:endParaRPr lang="en-US" sz="2000" spc="-1" dirty="0">
              <a:latin typeface="Arial"/>
            </a:endParaRPr>
          </a:p>
          <a:p>
            <a:pPr>
              <a:lnSpc>
                <a:spcPct val="100000"/>
              </a:lnSpc>
            </a:pPr>
            <a:r>
              <a:rPr lang="en-US" sz="2000" spc="-1" dirty="0">
                <a:solidFill>
                  <a:srgbClr val="000000"/>
                </a:solidFill>
                <a:latin typeface="Arial"/>
              </a:rPr>
              <a:t>NXT:     MOV AH, [SI] </a:t>
            </a:r>
            <a:endParaRPr lang="en-US" sz="2000" spc="-1" dirty="0">
              <a:latin typeface="Arial"/>
            </a:endParaRPr>
          </a:p>
          <a:p>
            <a:pPr>
              <a:lnSpc>
                <a:spcPct val="100000"/>
              </a:lnSpc>
            </a:pPr>
            <a:r>
              <a:rPr lang="en-US" sz="2000" spc="-1" dirty="0">
                <a:solidFill>
                  <a:srgbClr val="000000"/>
                </a:solidFill>
                <a:latin typeface="Arial"/>
              </a:rPr>
              <a:t>  	MOV [DI], AH </a:t>
            </a:r>
            <a:endParaRPr lang="en-US" sz="2000" spc="-1" dirty="0">
              <a:latin typeface="Arial"/>
            </a:endParaRPr>
          </a:p>
          <a:p>
            <a:pPr>
              <a:lnSpc>
                <a:spcPct val="100000"/>
              </a:lnSpc>
            </a:pPr>
            <a:r>
              <a:rPr lang="en-US" sz="2000" spc="-1" dirty="0">
                <a:solidFill>
                  <a:srgbClr val="000000"/>
                </a:solidFill>
                <a:latin typeface="Arial"/>
              </a:rPr>
              <a:t>     	INC  SI </a:t>
            </a:r>
            <a:endParaRPr lang="en-US" sz="2000" spc="-1" dirty="0">
              <a:latin typeface="Arial"/>
            </a:endParaRPr>
          </a:p>
          <a:p>
            <a:pPr>
              <a:lnSpc>
                <a:spcPct val="100000"/>
              </a:lnSpc>
            </a:pPr>
            <a:r>
              <a:rPr lang="en-US" sz="2000" spc="-1" dirty="0">
                <a:solidFill>
                  <a:srgbClr val="000000"/>
                </a:solidFill>
                <a:latin typeface="Arial"/>
              </a:rPr>
              <a:t>    	INC  DI </a:t>
            </a:r>
            <a:endParaRPr lang="en-US" sz="2000" spc="-1" dirty="0">
              <a:latin typeface="Arial"/>
            </a:endParaRPr>
          </a:p>
          <a:p>
            <a:pPr>
              <a:lnSpc>
                <a:spcPct val="100000"/>
              </a:lnSpc>
            </a:pPr>
            <a:r>
              <a:rPr lang="en-US" sz="2000" spc="-1" dirty="0">
                <a:solidFill>
                  <a:srgbClr val="000000"/>
                </a:solidFill>
                <a:latin typeface="Arial"/>
              </a:rPr>
              <a:t>     	DEC CX </a:t>
            </a:r>
            <a:endParaRPr lang="en-US" sz="2000" spc="-1" dirty="0">
              <a:latin typeface="Arial"/>
            </a:endParaRPr>
          </a:p>
          <a:p>
            <a:pPr>
              <a:lnSpc>
                <a:spcPct val="100000"/>
              </a:lnSpc>
            </a:pPr>
            <a:r>
              <a:rPr lang="en-US" sz="2000" spc="-1" dirty="0">
                <a:solidFill>
                  <a:srgbClr val="000000"/>
                </a:solidFill>
                <a:latin typeface="Arial"/>
              </a:rPr>
              <a:t>     	JNZ  NXT </a:t>
            </a:r>
            <a:endParaRPr lang="en-US" sz="2000" spc="-1" dirty="0">
              <a:latin typeface="Arial"/>
            </a:endParaRPr>
          </a:p>
          <a:p>
            <a:pPr>
              <a:lnSpc>
                <a:spcPct val="100000"/>
              </a:lnSpc>
            </a:pPr>
            <a:r>
              <a:rPr lang="en-US" sz="2000" spc="-1" dirty="0">
                <a:solidFill>
                  <a:srgbClr val="000000"/>
                </a:solidFill>
                <a:latin typeface="Arial"/>
              </a:rPr>
              <a:t>     	HLT </a:t>
            </a:r>
            <a:endParaRPr lang="en-US" sz="2000" spc="-1" dirty="0">
              <a:latin typeface="Arial"/>
            </a:endParaRPr>
          </a:p>
          <a:p>
            <a:pPr>
              <a:lnSpc>
                <a:spcPct val="100000"/>
              </a:lnSpc>
            </a:pPr>
            <a:endParaRPr lang="en-US" sz="2000" spc="-1" dirty="0">
              <a:latin typeface="Arial"/>
            </a:endParaRPr>
          </a:p>
        </p:txBody>
      </p:sp>
      <p:sp>
        <p:nvSpPr>
          <p:cNvPr id="144" name="CustomShape 6"/>
          <p:cNvSpPr/>
          <p:nvPr/>
        </p:nvSpPr>
        <p:spPr>
          <a:xfrm>
            <a:off x="6880440" y="2514600"/>
            <a:ext cx="3213360" cy="2925000"/>
          </a:xfrm>
          <a:prstGeom prst="wedgeRoundRectCallout">
            <a:avLst>
              <a:gd name="adj1" fmla="val -55504"/>
              <a:gd name="adj2" fmla="val -85316"/>
              <a:gd name="adj3" fmla="val 16667"/>
            </a:avLst>
          </a:prstGeom>
          <a:ln w="28440">
            <a:solidFill>
              <a:schemeClr val="tx1"/>
            </a:solidFill>
            <a:round/>
          </a:ln>
          <a:effectLst>
            <a:glow rad="228600">
              <a:schemeClr val="accent1">
                <a:satMod val="175000"/>
                <a:alpha val="40000"/>
              </a:schemeClr>
            </a:glow>
            <a:outerShdw blurRad="57150" dist="38100" dir="5400000" algn="ctr" rotWithShape="0">
              <a:schemeClr val="accent1">
                <a:shade val="9000"/>
                <a:alpha val="48000"/>
                <a:satMod val="105000"/>
              </a:schemeClr>
            </a:outerShdw>
          </a:effectLst>
          <a:scene3d>
            <a:camera prst="perspectiveRelaxedModerately"/>
            <a:lightRig rig="threePt" dir="t"/>
          </a:scene3d>
          <a:sp3d>
            <a:bevelT prst="relaxedInset"/>
          </a:sp3d>
        </p:spPr>
        <p:style>
          <a:lnRef idx="1">
            <a:schemeClr val="accent1"/>
          </a:lnRef>
          <a:fillRef idx="2">
            <a:schemeClr val="accent1"/>
          </a:fillRef>
          <a:effectRef idx="1">
            <a:schemeClr val="accent1"/>
          </a:effectRef>
          <a:fontRef idx="minor"/>
        </p:style>
      </p:sp>
      <p:sp>
        <p:nvSpPr>
          <p:cNvPr id="145" name="CustomShape 7"/>
          <p:cNvSpPr/>
          <p:nvPr/>
        </p:nvSpPr>
        <p:spPr>
          <a:xfrm>
            <a:off x="7048560" y="2758223"/>
            <a:ext cx="3254040" cy="25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000" b="1" spc="-1" dirty="0">
                <a:solidFill>
                  <a:srgbClr val="000000"/>
                </a:solidFill>
                <a:latin typeface="Calibri"/>
                <a:ea typeface="Times New Roman"/>
              </a:rPr>
              <a:t>Direction Flag=0, CLD</a:t>
            </a:r>
            <a:endParaRPr lang="en-US" sz="2000" spc="-1" dirty="0">
              <a:latin typeface="Arial"/>
            </a:endParaRPr>
          </a:p>
          <a:p>
            <a:pPr algn="just">
              <a:lnSpc>
                <a:spcPct val="100000"/>
              </a:lnSpc>
            </a:pPr>
            <a:endParaRPr lang="en-US" sz="2000" spc="-1" dirty="0">
              <a:latin typeface="Arial"/>
            </a:endParaRPr>
          </a:p>
          <a:p>
            <a:pPr algn="just">
              <a:lnSpc>
                <a:spcPct val="100000"/>
              </a:lnSpc>
            </a:pPr>
            <a:r>
              <a:rPr lang="en-US" sz="2000" b="1" spc="-1" dirty="0">
                <a:solidFill>
                  <a:srgbClr val="000000"/>
                </a:solidFill>
                <a:latin typeface="Calibri"/>
                <a:ea typeface="Times New Roman"/>
              </a:rPr>
              <a:t>DS=F000H</a:t>
            </a:r>
            <a:endParaRPr lang="en-US" sz="2000" spc="-1" dirty="0">
              <a:latin typeface="Arial"/>
            </a:endParaRPr>
          </a:p>
          <a:p>
            <a:pPr algn="just">
              <a:lnSpc>
                <a:spcPct val="100000"/>
              </a:lnSpc>
            </a:pPr>
            <a:r>
              <a:rPr lang="en-US" sz="2000" b="1" spc="-1" dirty="0">
                <a:solidFill>
                  <a:srgbClr val="000000"/>
                </a:solidFill>
                <a:latin typeface="Calibri"/>
                <a:ea typeface="Times New Roman"/>
              </a:rPr>
              <a:t>ES=F000H</a:t>
            </a:r>
            <a:endParaRPr lang="en-US" sz="2000" spc="-1" dirty="0">
              <a:latin typeface="Arial"/>
            </a:endParaRPr>
          </a:p>
          <a:p>
            <a:pPr algn="just">
              <a:lnSpc>
                <a:spcPct val="100000"/>
              </a:lnSpc>
            </a:pPr>
            <a:endParaRPr lang="en-US" sz="2000" spc="-1" dirty="0">
              <a:latin typeface="Arial"/>
            </a:endParaRPr>
          </a:p>
          <a:p>
            <a:pPr algn="just">
              <a:lnSpc>
                <a:spcPct val="100000"/>
              </a:lnSpc>
            </a:pPr>
            <a:r>
              <a:rPr lang="en-US" sz="2000" b="1" spc="-1" dirty="0">
                <a:solidFill>
                  <a:srgbClr val="000000"/>
                </a:solidFill>
                <a:latin typeface="Calibri"/>
                <a:ea typeface="Times New Roman"/>
              </a:rPr>
              <a:t>SI=0400H</a:t>
            </a:r>
            <a:endParaRPr lang="en-US" sz="2000" spc="-1" dirty="0">
              <a:latin typeface="Arial"/>
            </a:endParaRPr>
          </a:p>
          <a:p>
            <a:pPr algn="just">
              <a:lnSpc>
                <a:spcPct val="100000"/>
              </a:lnSpc>
            </a:pPr>
            <a:r>
              <a:rPr lang="en-US" sz="2000" b="1" spc="-1" dirty="0">
                <a:solidFill>
                  <a:srgbClr val="000000"/>
                </a:solidFill>
                <a:latin typeface="Calibri"/>
                <a:ea typeface="Times New Roman"/>
              </a:rPr>
              <a:t>DI=0600H</a:t>
            </a:r>
            <a:endParaRPr lang="en-US" sz="2000" spc="-1" dirty="0">
              <a:latin typeface="Arial"/>
            </a:endParaRPr>
          </a:p>
          <a:p>
            <a:pPr algn="just">
              <a:lnSpc>
                <a:spcPct val="100000"/>
              </a:lnSpc>
            </a:pPr>
            <a:r>
              <a:rPr lang="en-US" sz="2000" b="1" spc="-1" dirty="0">
                <a:solidFill>
                  <a:srgbClr val="000000"/>
                </a:solidFill>
                <a:latin typeface="Calibri"/>
                <a:ea typeface="Times New Roman"/>
              </a:rPr>
              <a:t>Counter=CX=64H=100byte</a:t>
            </a:r>
            <a:endParaRPr lang="en-US" sz="2000" spc="-1" dirty="0">
              <a:latin typeface="Arial"/>
            </a:endParaRPr>
          </a:p>
        </p:txBody>
      </p:sp>
    </p:spTree>
    <p:extLst>
      <p:ext uri="{BB962C8B-B14F-4D97-AF65-F5344CB8AC3E}">
        <p14:creationId xmlns:p14="http://schemas.microsoft.com/office/powerpoint/2010/main" val="8338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
                                            <p:txEl>
                                              <p:pRg st="3" end="3"/>
                                            </p:txEl>
                                          </p:spTgt>
                                        </p:tgtEl>
                                        <p:attrNameLst>
                                          <p:attrName>style.visibility</p:attrName>
                                        </p:attrNameLst>
                                      </p:cBhvr>
                                      <p:to>
                                        <p:strVal val="visible"/>
                                      </p:to>
                                    </p:set>
                                    <p:animEffect transition="in" filter="fade">
                                      <p:cBhvr>
                                        <p:cTn id="7" dur="1000"/>
                                        <p:tgtEl>
                                          <p:spTgt spid="143">
                                            <p:txEl>
                                              <p:pRg st="3" end="3"/>
                                            </p:txEl>
                                          </p:spTgt>
                                        </p:tgtEl>
                                      </p:cBhvr>
                                    </p:animEffect>
                                    <p:anim calcmode="lin" valueType="num">
                                      <p:cBhvr>
                                        <p:cTn id="8" dur="1000" fill="hold"/>
                                        <p:tgtEl>
                                          <p:spTgt spid="1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4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
                                            <p:txEl>
                                              <p:pRg st="4" end="4"/>
                                            </p:txEl>
                                          </p:spTgt>
                                        </p:tgtEl>
                                        <p:attrNameLst>
                                          <p:attrName>style.visibility</p:attrName>
                                        </p:attrNameLst>
                                      </p:cBhvr>
                                      <p:to>
                                        <p:strVal val="visible"/>
                                      </p:to>
                                    </p:set>
                                    <p:animEffect transition="in" filter="fade">
                                      <p:cBhvr>
                                        <p:cTn id="12" dur="1000"/>
                                        <p:tgtEl>
                                          <p:spTgt spid="143">
                                            <p:txEl>
                                              <p:pRg st="4" end="4"/>
                                            </p:txEl>
                                          </p:spTgt>
                                        </p:tgtEl>
                                      </p:cBhvr>
                                    </p:animEffect>
                                    <p:anim calcmode="lin" valueType="num">
                                      <p:cBhvr>
                                        <p:cTn id="13" dur="1000" fill="hold"/>
                                        <p:tgtEl>
                                          <p:spTgt spid="14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1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3">
                                            <p:txEl>
                                              <p:pRg st="5" end="5"/>
                                            </p:txEl>
                                          </p:spTgt>
                                        </p:tgtEl>
                                        <p:attrNameLst>
                                          <p:attrName>style.visibility</p:attrName>
                                        </p:attrNameLst>
                                      </p:cBhvr>
                                      <p:to>
                                        <p:strVal val="visible"/>
                                      </p:to>
                                    </p:set>
                                    <p:animEffect transition="in" filter="fade">
                                      <p:cBhvr>
                                        <p:cTn id="19" dur="1000"/>
                                        <p:tgtEl>
                                          <p:spTgt spid="143">
                                            <p:txEl>
                                              <p:pRg st="5" end="5"/>
                                            </p:txEl>
                                          </p:spTgt>
                                        </p:tgtEl>
                                      </p:cBhvr>
                                    </p:animEffect>
                                    <p:anim calcmode="lin" valueType="num">
                                      <p:cBhvr>
                                        <p:cTn id="20" dur="1000" fill="hold"/>
                                        <p:tgtEl>
                                          <p:spTgt spid="14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4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3">
                                            <p:txEl>
                                              <p:pRg st="6" end="6"/>
                                            </p:txEl>
                                          </p:spTgt>
                                        </p:tgtEl>
                                        <p:attrNameLst>
                                          <p:attrName>style.visibility</p:attrName>
                                        </p:attrNameLst>
                                      </p:cBhvr>
                                      <p:to>
                                        <p:strVal val="visible"/>
                                      </p:to>
                                    </p:set>
                                    <p:animEffect transition="in" filter="fade">
                                      <p:cBhvr>
                                        <p:cTn id="24" dur="1000"/>
                                        <p:tgtEl>
                                          <p:spTgt spid="143">
                                            <p:txEl>
                                              <p:pRg st="6" end="6"/>
                                            </p:txEl>
                                          </p:spTgt>
                                        </p:tgtEl>
                                      </p:cBhvr>
                                    </p:animEffect>
                                    <p:anim calcmode="lin" valueType="num">
                                      <p:cBhvr>
                                        <p:cTn id="25" dur="1000" fill="hold"/>
                                        <p:tgtEl>
                                          <p:spTgt spid="14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4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3">
                                            <p:txEl>
                                              <p:pRg st="7" end="7"/>
                                            </p:txEl>
                                          </p:spTgt>
                                        </p:tgtEl>
                                        <p:attrNameLst>
                                          <p:attrName>style.visibility</p:attrName>
                                        </p:attrNameLst>
                                      </p:cBhvr>
                                      <p:to>
                                        <p:strVal val="visible"/>
                                      </p:to>
                                    </p:set>
                                    <p:animEffect transition="in" filter="fade">
                                      <p:cBhvr>
                                        <p:cTn id="29" dur="1000"/>
                                        <p:tgtEl>
                                          <p:spTgt spid="143">
                                            <p:txEl>
                                              <p:pRg st="7" end="7"/>
                                            </p:txEl>
                                          </p:spTgt>
                                        </p:tgtEl>
                                      </p:cBhvr>
                                    </p:animEffect>
                                    <p:anim calcmode="lin" valueType="num">
                                      <p:cBhvr>
                                        <p:cTn id="30" dur="1000" fill="hold"/>
                                        <p:tgtEl>
                                          <p:spTgt spid="14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3">
                                            <p:txEl>
                                              <p:pRg st="8" end="8"/>
                                            </p:txEl>
                                          </p:spTgt>
                                        </p:tgtEl>
                                        <p:attrNameLst>
                                          <p:attrName>style.visibility</p:attrName>
                                        </p:attrNameLst>
                                      </p:cBhvr>
                                      <p:to>
                                        <p:strVal val="visible"/>
                                      </p:to>
                                    </p:set>
                                    <p:animEffect transition="in" filter="fade">
                                      <p:cBhvr>
                                        <p:cTn id="36" dur="1000"/>
                                        <p:tgtEl>
                                          <p:spTgt spid="143">
                                            <p:txEl>
                                              <p:pRg st="8" end="8"/>
                                            </p:txEl>
                                          </p:spTgt>
                                        </p:tgtEl>
                                      </p:cBhvr>
                                    </p:animEffect>
                                    <p:anim calcmode="lin" valueType="num">
                                      <p:cBhvr>
                                        <p:cTn id="37" dur="1000" fill="hold"/>
                                        <p:tgtEl>
                                          <p:spTgt spid="14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143">
                                            <p:txEl>
                                              <p:pRg st="8" end="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3">
                                            <p:txEl>
                                              <p:pRg st="9" end="9"/>
                                            </p:txEl>
                                          </p:spTgt>
                                        </p:tgtEl>
                                        <p:attrNameLst>
                                          <p:attrName>style.visibility</p:attrName>
                                        </p:attrNameLst>
                                      </p:cBhvr>
                                      <p:to>
                                        <p:strVal val="visible"/>
                                      </p:to>
                                    </p:set>
                                    <p:animEffect transition="in" filter="fade">
                                      <p:cBhvr>
                                        <p:cTn id="41" dur="1000"/>
                                        <p:tgtEl>
                                          <p:spTgt spid="143">
                                            <p:txEl>
                                              <p:pRg st="9" end="9"/>
                                            </p:txEl>
                                          </p:spTgt>
                                        </p:tgtEl>
                                      </p:cBhvr>
                                    </p:animEffect>
                                    <p:anim calcmode="lin" valueType="num">
                                      <p:cBhvr>
                                        <p:cTn id="42" dur="1000" fill="hold"/>
                                        <p:tgtEl>
                                          <p:spTgt spid="143">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14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43">
                                            <p:txEl>
                                              <p:pRg st="10" end="10"/>
                                            </p:txEl>
                                          </p:spTgt>
                                        </p:tgtEl>
                                        <p:attrNameLst>
                                          <p:attrName>style.visibility</p:attrName>
                                        </p:attrNameLst>
                                      </p:cBhvr>
                                      <p:to>
                                        <p:strVal val="visible"/>
                                      </p:to>
                                    </p:set>
                                    <p:animEffect transition="in" filter="fade">
                                      <p:cBhvr>
                                        <p:cTn id="48" dur="1000"/>
                                        <p:tgtEl>
                                          <p:spTgt spid="143">
                                            <p:txEl>
                                              <p:pRg st="10" end="10"/>
                                            </p:txEl>
                                          </p:spTgt>
                                        </p:tgtEl>
                                      </p:cBhvr>
                                    </p:animEffect>
                                    <p:anim calcmode="lin" valueType="num">
                                      <p:cBhvr>
                                        <p:cTn id="49" dur="1000" fill="hold"/>
                                        <p:tgtEl>
                                          <p:spTgt spid="14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143">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43">
                                            <p:txEl>
                                              <p:pRg st="11" end="11"/>
                                            </p:txEl>
                                          </p:spTgt>
                                        </p:tgtEl>
                                        <p:attrNameLst>
                                          <p:attrName>style.visibility</p:attrName>
                                        </p:attrNameLst>
                                      </p:cBhvr>
                                      <p:to>
                                        <p:strVal val="visible"/>
                                      </p:to>
                                    </p:set>
                                    <p:animEffect transition="in" filter="fade">
                                      <p:cBhvr>
                                        <p:cTn id="53" dur="1000"/>
                                        <p:tgtEl>
                                          <p:spTgt spid="143">
                                            <p:txEl>
                                              <p:pRg st="11" end="11"/>
                                            </p:txEl>
                                          </p:spTgt>
                                        </p:tgtEl>
                                      </p:cBhvr>
                                    </p:animEffect>
                                    <p:anim calcmode="lin" valueType="num">
                                      <p:cBhvr>
                                        <p:cTn id="54" dur="1000" fill="hold"/>
                                        <p:tgtEl>
                                          <p:spTgt spid="14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14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43">
                                            <p:txEl>
                                              <p:pRg st="12" end="12"/>
                                            </p:txEl>
                                          </p:spTgt>
                                        </p:tgtEl>
                                        <p:attrNameLst>
                                          <p:attrName>style.visibility</p:attrName>
                                        </p:attrNameLst>
                                      </p:cBhvr>
                                      <p:to>
                                        <p:strVal val="visible"/>
                                      </p:to>
                                    </p:set>
                                    <p:animEffect transition="in" filter="fade">
                                      <p:cBhvr>
                                        <p:cTn id="60" dur="1000"/>
                                        <p:tgtEl>
                                          <p:spTgt spid="143">
                                            <p:txEl>
                                              <p:pRg st="12" end="12"/>
                                            </p:txEl>
                                          </p:spTgt>
                                        </p:tgtEl>
                                      </p:cBhvr>
                                    </p:animEffect>
                                    <p:anim calcmode="lin" valueType="num">
                                      <p:cBhvr>
                                        <p:cTn id="61" dur="1000" fill="hold"/>
                                        <p:tgtEl>
                                          <p:spTgt spid="143">
                                            <p:txEl>
                                              <p:pRg st="12" end="12"/>
                                            </p:txEl>
                                          </p:spTgt>
                                        </p:tgtEl>
                                        <p:attrNameLst>
                                          <p:attrName>ppt_x</p:attrName>
                                        </p:attrNameLst>
                                      </p:cBhvr>
                                      <p:tavLst>
                                        <p:tav tm="0">
                                          <p:val>
                                            <p:strVal val="#ppt_x"/>
                                          </p:val>
                                        </p:tav>
                                        <p:tav tm="100000">
                                          <p:val>
                                            <p:strVal val="#ppt_x"/>
                                          </p:val>
                                        </p:tav>
                                      </p:tavLst>
                                    </p:anim>
                                    <p:anim calcmode="lin" valueType="num">
                                      <p:cBhvr>
                                        <p:cTn id="62" dur="1000" fill="hold"/>
                                        <p:tgtEl>
                                          <p:spTgt spid="143">
                                            <p:txEl>
                                              <p:pRg st="12" end="12"/>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43">
                                            <p:txEl>
                                              <p:pRg st="13" end="13"/>
                                            </p:txEl>
                                          </p:spTgt>
                                        </p:tgtEl>
                                        <p:attrNameLst>
                                          <p:attrName>style.visibility</p:attrName>
                                        </p:attrNameLst>
                                      </p:cBhvr>
                                      <p:to>
                                        <p:strVal val="visible"/>
                                      </p:to>
                                    </p:set>
                                    <p:animEffect transition="in" filter="fade">
                                      <p:cBhvr>
                                        <p:cTn id="65" dur="1000"/>
                                        <p:tgtEl>
                                          <p:spTgt spid="143">
                                            <p:txEl>
                                              <p:pRg st="13" end="13"/>
                                            </p:txEl>
                                          </p:spTgt>
                                        </p:tgtEl>
                                      </p:cBhvr>
                                    </p:animEffect>
                                    <p:anim calcmode="lin" valueType="num">
                                      <p:cBhvr>
                                        <p:cTn id="66" dur="1000" fill="hold"/>
                                        <p:tgtEl>
                                          <p:spTgt spid="143">
                                            <p:txEl>
                                              <p:pRg st="13" end="13"/>
                                            </p:txEl>
                                          </p:spTgt>
                                        </p:tgtEl>
                                        <p:attrNameLst>
                                          <p:attrName>ppt_x</p:attrName>
                                        </p:attrNameLst>
                                      </p:cBhvr>
                                      <p:tavLst>
                                        <p:tav tm="0">
                                          <p:val>
                                            <p:strVal val="#ppt_x"/>
                                          </p:val>
                                        </p:tav>
                                        <p:tav tm="100000">
                                          <p:val>
                                            <p:strVal val="#ppt_x"/>
                                          </p:val>
                                        </p:tav>
                                      </p:tavLst>
                                    </p:anim>
                                    <p:anim calcmode="lin" valueType="num">
                                      <p:cBhvr>
                                        <p:cTn id="67" dur="1000" fill="hold"/>
                                        <p:tgtEl>
                                          <p:spTgt spid="143">
                                            <p:txEl>
                                              <p:pRg st="13" end="13"/>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43">
                                            <p:txEl>
                                              <p:pRg st="14" end="14"/>
                                            </p:txEl>
                                          </p:spTgt>
                                        </p:tgtEl>
                                        <p:attrNameLst>
                                          <p:attrName>style.visibility</p:attrName>
                                        </p:attrNameLst>
                                      </p:cBhvr>
                                      <p:to>
                                        <p:strVal val="visible"/>
                                      </p:to>
                                    </p:set>
                                    <p:animEffect transition="in" filter="fade">
                                      <p:cBhvr>
                                        <p:cTn id="70" dur="1000"/>
                                        <p:tgtEl>
                                          <p:spTgt spid="143">
                                            <p:txEl>
                                              <p:pRg st="14" end="14"/>
                                            </p:txEl>
                                          </p:spTgt>
                                        </p:tgtEl>
                                      </p:cBhvr>
                                    </p:animEffect>
                                    <p:anim calcmode="lin" valueType="num">
                                      <p:cBhvr>
                                        <p:cTn id="71" dur="1000" fill="hold"/>
                                        <p:tgtEl>
                                          <p:spTgt spid="143">
                                            <p:txEl>
                                              <p:pRg st="14" end="14"/>
                                            </p:txEl>
                                          </p:spTgt>
                                        </p:tgtEl>
                                        <p:attrNameLst>
                                          <p:attrName>ppt_x</p:attrName>
                                        </p:attrNameLst>
                                      </p:cBhvr>
                                      <p:tavLst>
                                        <p:tav tm="0">
                                          <p:val>
                                            <p:strVal val="#ppt_x"/>
                                          </p:val>
                                        </p:tav>
                                        <p:tav tm="100000">
                                          <p:val>
                                            <p:strVal val="#ppt_x"/>
                                          </p:val>
                                        </p:tav>
                                      </p:tavLst>
                                    </p:anim>
                                    <p:anim calcmode="lin" valueType="num">
                                      <p:cBhvr>
                                        <p:cTn id="72" dur="1000" fill="hold"/>
                                        <p:tgtEl>
                                          <p:spTgt spid="14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2"/>
          <p:cNvSpPr txBox="1"/>
          <p:nvPr/>
        </p:nvSpPr>
        <p:spPr>
          <a:xfrm>
            <a:off x="9422760" y="5705640"/>
            <a:ext cx="628560" cy="767160"/>
          </a:xfrm>
          <a:prstGeom prst="rect">
            <a:avLst/>
          </a:prstGeom>
          <a:noFill/>
          <a:ln>
            <a:noFill/>
          </a:ln>
        </p:spPr>
        <p:txBody>
          <a:bodyPr lIns="0" tIns="0" rIns="0" bIns="0" anchor="b"/>
          <a:lstStyle/>
          <a:p>
            <a:pPr algn="r">
              <a:lnSpc>
                <a:spcPct val="100000"/>
              </a:lnSpc>
            </a:pPr>
            <a:fld id="{EF22EA1E-B955-4B03-9217-856904949B1D}" type="slidenum">
              <a:rPr lang="en-US" sz="1200" spc="-1">
                <a:solidFill>
                  <a:srgbClr val="035C75"/>
                </a:solidFill>
                <a:latin typeface="Arial"/>
              </a:rPr>
              <a:t>27</a:t>
            </a:fld>
            <a:endParaRPr lang="en-US" sz="1200" spc="-1">
              <a:latin typeface="Times New Roman"/>
            </a:endParaRPr>
          </a:p>
        </p:txBody>
      </p:sp>
      <p:sp>
        <p:nvSpPr>
          <p:cNvPr id="148" name="CustomShape 3"/>
          <p:cNvSpPr/>
          <p:nvPr/>
        </p:nvSpPr>
        <p:spPr>
          <a:xfrm>
            <a:off x="1676280" y="231480"/>
            <a:ext cx="8673120" cy="57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000" b="1" spc="-1" dirty="0">
                <a:solidFill>
                  <a:srgbClr val="000000"/>
                </a:solidFill>
                <a:latin typeface="Arial"/>
              </a:rPr>
              <a:t>Example 3:  Write a program to add (50)H numbers stored at memory locations start at 4400:0100H , then store the result at </a:t>
            </a:r>
            <a:r>
              <a:rPr lang="en-US" sz="2000" b="1" spc="-1" dirty="0" smtClean="0">
                <a:solidFill>
                  <a:srgbClr val="000000"/>
                </a:solidFill>
                <a:latin typeface="Arial"/>
              </a:rPr>
              <a:t>address </a:t>
            </a:r>
            <a:r>
              <a:rPr lang="en-US" sz="2000" b="1" spc="-1" dirty="0">
                <a:solidFill>
                  <a:srgbClr val="000000"/>
                </a:solidFill>
                <a:latin typeface="Arial"/>
              </a:rPr>
              <a:t>200H in the same data segment. </a:t>
            </a:r>
            <a:endParaRPr lang="en-US" sz="2000" spc="-1" dirty="0">
              <a:latin typeface="Arial"/>
            </a:endParaRPr>
          </a:p>
          <a:p>
            <a:pPr marL="1146240"/>
            <a:endParaRPr lang="en-US" sz="2000" spc="-1" dirty="0">
              <a:latin typeface="Arial"/>
            </a:endParaRPr>
          </a:p>
          <a:p>
            <a:pPr marL="1146240" lvl="1"/>
            <a:r>
              <a:rPr lang="en-US" sz="2400" b="1" spc="-1" dirty="0">
                <a:solidFill>
                  <a:srgbClr val="000000"/>
                </a:solidFill>
              </a:rPr>
              <a:t>Solution:</a:t>
            </a:r>
            <a:endParaRPr lang="en-US" sz="2400" spc="-1" dirty="0"/>
          </a:p>
          <a:p>
            <a:pPr marL="1146240"/>
            <a:r>
              <a:rPr lang="en-US" sz="2000" b="1" spc="-1" dirty="0">
                <a:solidFill>
                  <a:srgbClr val="000000"/>
                </a:solidFill>
                <a:latin typeface="Arial"/>
              </a:rPr>
              <a:t> </a:t>
            </a:r>
            <a:endParaRPr lang="en-US" sz="2000" spc="-1" dirty="0">
              <a:latin typeface="Arial"/>
            </a:endParaRPr>
          </a:p>
          <a:p>
            <a:pPr marL="1371600" lvl="1"/>
            <a:r>
              <a:rPr lang="en-US" sz="2000" spc="-1" dirty="0" smtClean="0">
                <a:solidFill>
                  <a:srgbClr val="000000"/>
                </a:solidFill>
                <a:latin typeface="Arial"/>
              </a:rPr>
              <a:t>	MOV </a:t>
            </a:r>
            <a:r>
              <a:rPr lang="en-US" sz="2000" spc="-1" dirty="0">
                <a:solidFill>
                  <a:srgbClr val="000000"/>
                </a:solidFill>
                <a:latin typeface="Arial"/>
              </a:rPr>
              <a:t>AX , 4400H </a:t>
            </a:r>
            <a:endParaRPr lang="en-US" sz="2000" spc="-1" dirty="0">
              <a:latin typeface="Arial"/>
            </a:endParaRPr>
          </a:p>
          <a:p>
            <a:pPr marL="1371600" lvl="1"/>
            <a:r>
              <a:rPr lang="en-US" sz="2000" spc="-1" dirty="0" smtClean="0">
                <a:solidFill>
                  <a:srgbClr val="000000"/>
                </a:solidFill>
                <a:latin typeface="Arial"/>
              </a:rPr>
              <a:t>	MOV </a:t>
            </a:r>
            <a:r>
              <a:rPr lang="en-US" sz="2000" spc="-1" dirty="0">
                <a:solidFill>
                  <a:srgbClr val="000000"/>
                </a:solidFill>
                <a:latin typeface="Arial"/>
              </a:rPr>
              <a:t>DS , AX </a:t>
            </a:r>
            <a:endParaRPr lang="en-US" sz="2000" spc="-1" dirty="0">
              <a:latin typeface="Arial"/>
            </a:endParaRPr>
          </a:p>
          <a:p>
            <a:pPr marL="1371600" lvl="1"/>
            <a:r>
              <a:rPr lang="en-US" sz="2000" spc="-1" dirty="0" smtClean="0">
                <a:solidFill>
                  <a:srgbClr val="000000"/>
                </a:solidFill>
                <a:latin typeface="Arial"/>
              </a:rPr>
              <a:t>	MOV </a:t>
            </a:r>
            <a:r>
              <a:rPr lang="en-US" sz="2000" spc="-1" dirty="0">
                <a:solidFill>
                  <a:srgbClr val="000000"/>
                </a:solidFill>
                <a:latin typeface="Arial"/>
              </a:rPr>
              <a:t>CX , 0050H</a:t>
            </a:r>
            <a:endParaRPr lang="en-US" sz="2000" spc="-1" dirty="0">
              <a:latin typeface="Arial"/>
            </a:endParaRPr>
          </a:p>
          <a:p>
            <a:pPr marL="1371600" lvl="1"/>
            <a:r>
              <a:rPr lang="en-US" sz="2000" spc="-1" dirty="0" smtClean="0">
                <a:solidFill>
                  <a:srgbClr val="000000"/>
                </a:solidFill>
                <a:latin typeface="Arial"/>
              </a:rPr>
              <a:t>	MOV </a:t>
            </a:r>
            <a:r>
              <a:rPr lang="en-US" sz="2000" spc="-1" dirty="0">
                <a:solidFill>
                  <a:srgbClr val="000000"/>
                </a:solidFill>
                <a:latin typeface="Arial"/>
              </a:rPr>
              <a:t>SI </a:t>
            </a:r>
            <a:r>
              <a:rPr lang="en-US" sz="2000" spc="-1" dirty="0" smtClean="0">
                <a:solidFill>
                  <a:srgbClr val="000000"/>
                </a:solidFill>
                <a:latin typeface="Arial"/>
              </a:rPr>
              <a:t>,  </a:t>
            </a:r>
            <a:r>
              <a:rPr lang="en-US" sz="2000" spc="-1" dirty="0">
                <a:solidFill>
                  <a:srgbClr val="000000"/>
                </a:solidFill>
                <a:latin typeface="Arial"/>
              </a:rPr>
              <a:t>0100H</a:t>
            </a:r>
            <a:endParaRPr lang="en-US" sz="2000" spc="-1" dirty="0">
              <a:latin typeface="Arial"/>
            </a:endParaRPr>
          </a:p>
          <a:p>
            <a:pPr marL="1371600" lvl="1"/>
            <a:r>
              <a:rPr lang="en-US" sz="2000" spc="-1" dirty="0" smtClean="0">
                <a:solidFill>
                  <a:srgbClr val="000000"/>
                </a:solidFill>
                <a:latin typeface="Arial"/>
              </a:rPr>
              <a:t>	XOR </a:t>
            </a:r>
            <a:r>
              <a:rPr lang="en-US" sz="2000" spc="-1" dirty="0">
                <a:solidFill>
                  <a:srgbClr val="000000"/>
                </a:solidFill>
                <a:latin typeface="Arial"/>
              </a:rPr>
              <a:t>AL,AL     ; </a:t>
            </a:r>
            <a:r>
              <a:rPr lang="en-US" sz="2000" spc="-1" dirty="0" smtClean="0">
                <a:solidFill>
                  <a:srgbClr val="000000"/>
                </a:solidFill>
                <a:latin typeface="Arial"/>
              </a:rPr>
              <a:t>or  </a:t>
            </a:r>
            <a:r>
              <a:rPr lang="en-US" sz="2000" spc="-1" dirty="0">
                <a:solidFill>
                  <a:srgbClr val="000000"/>
                </a:solidFill>
                <a:latin typeface="Arial"/>
              </a:rPr>
              <a:t>(MOV AL, 00H) </a:t>
            </a:r>
            <a:endParaRPr lang="en-US" sz="2000" spc="-1" dirty="0">
              <a:latin typeface="Arial"/>
            </a:endParaRPr>
          </a:p>
          <a:p>
            <a:pPr marL="914400"/>
            <a:r>
              <a:rPr lang="en-US" sz="2000" b="1" spc="-1" dirty="0">
                <a:solidFill>
                  <a:srgbClr val="000000"/>
                </a:solidFill>
                <a:latin typeface="Arial"/>
              </a:rPr>
              <a:t>Again</a:t>
            </a:r>
            <a:r>
              <a:rPr lang="en-US" sz="2000" spc="-1" dirty="0">
                <a:solidFill>
                  <a:srgbClr val="000000"/>
                </a:solidFill>
                <a:latin typeface="Arial"/>
              </a:rPr>
              <a:t>:  ADD AL, [BX] </a:t>
            </a:r>
            <a:endParaRPr lang="en-US" sz="2000" spc="-1" dirty="0">
              <a:latin typeface="Arial"/>
            </a:endParaRPr>
          </a:p>
          <a:p>
            <a:pPr marL="914400"/>
            <a:r>
              <a:rPr lang="en-US" sz="2000" spc="-1" dirty="0" smtClean="0">
                <a:solidFill>
                  <a:srgbClr val="000000"/>
                </a:solidFill>
                <a:latin typeface="Arial"/>
              </a:rPr>
              <a:t>	INC </a:t>
            </a:r>
            <a:r>
              <a:rPr lang="en-US" sz="2000" spc="-1" dirty="0">
                <a:solidFill>
                  <a:srgbClr val="000000"/>
                </a:solidFill>
                <a:latin typeface="Arial"/>
              </a:rPr>
              <a:t>SI</a:t>
            </a:r>
            <a:endParaRPr lang="en-US" sz="2000" spc="-1" dirty="0">
              <a:latin typeface="Arial"/>
            </a:endParaRPr>
          </a:p>
          <a:p>
            <a:pPr marL="914400"/>
            <a:r>
              <a:rPr lang="en-US" sz="2000" spc="-1" dirty="0" smtClean="0">
                <a:solidFill>
                  <a:srgbClr val="000000"/>
                </a:solidFill>
                <a:latin typeface="Arial"/>
              </a:rPr>
              <a:t>	DEC </a:t>
            </a:r>
            <a:r>
              <a:rPr lang="en-US" sz="2000" spc="-1" dirty="0">
                <a:solidFill>
                  <a:srgbClr val="000000"/>
                </a:solidFill>
                <a:latin typeface="Arial"/>
              </a:rPr>
              <a:t>CX </a:t>
            </a:r>
            <a:endParaRPr lang="en-US" sz="2000" spc="-1" dirty="0">
              <a:latin typeface="Arial"/>
            </a:endParaRPr>
          </a:p>
          <a:p>
            <a:pPr marL="914400"/>
            <a:r>
              <a:rPr lang="en-US" sz="2000" spc="-1" dirty="0" smtClean="0">
                <a:solidFill>
                  <a:srgbClr val="000000"/>
                </a:solidFill>
                <a:latin typeface="Arial"/>
              </a:rPr>
              <a:t>	JNZ </a:t>
            </a:r>
            <a:r>
              <a:rPr lang="en-US" sz="2000" b="1" spc="-1" dirty="0">
                <a:solidFill>
                  <a:srgbClr val="000000"/>
                </a:solidFill>
                <a:latin typeface="Arial"/>
              </a:rPr>
              <a:t>Again</a:t>
            </a:r>
            <a:r>
              <a:rPr lang="en-US" sz="2000" spc="-1" dirty="0">
                <a:solidFill>
                  <a:srgbClr val="000000"/>
                </a:solidFill>
                <a:latin typeface="Arial"/>
              </a:rPr>
              <a:t> </a:t>
            </a:r>
            <a:endParaRPr lang="en-US" sz="2000" spc="-1" dirty="0">
              <a:latin typeface="Arial"/>
            </a:endParaRPr>
          </a:p>
          <a:p>
            <a:pPr marL="914400"/>
            <a:r>
              <a:rPr lang="en-US" sz="2000" spc="-1" dirty="0" smtClean="0">
                <a:solidFill>
                  <a:srgbClr val="000000"/>
                </a:solidFill>
                <a:latin typeface="Arial"/>
              </a:rPr>
              <a:t>	MOV </a:t>
            </a:r>
            <a:r>
              <a:rPr lang="en-US" sz="2000" spc="-1" dirty="0">
                <a:solidFill>
                  <a:srgbClr val="000000"/>
                </a:solidFill>
                <a:latin typeface="Arial"/>
              </a:rPr>
              <a:t>[0200], AL  ; </a:t>
            </a:r>
            <a:r>
              <a:rPr lang="en-US" sz="2000" spc="-1" dirty="0" smtClean="0">
                <a:solidFill>
                  <a:srgbClr val="000000"/>
                </a:solidFill>
                <a:latin typeface="Arial"/>
              </a:rPr>
              <a:t>or  </a:t>
            </a:r>
            <a:r>
              <a:rPr lang="en-US" sz="2000" spc="-1" dirty="0">
                <a:solidFill>
                  <a:srgbClr val="000000"/>
                </a:solidFill>
                <a:latin typeface="Arial"/>
              </a:rPr>
              <a:t>(MOV [DI] , AL)</a:t>
            </a:r>
            <a:endParaRPr lang="en-US" sz="2000" spc="-1" dirty="0">
              <a:latin typeface="Arial"/>
            </a:endParaRPr>
          </a:p>
        </p:txBody>
      </p:sp>
      <p:sp>
        <p:nvSpPr>
          <p:cNvPr id="149" name="CustomShape 4"/>
          <p:cNvSpPr/>
          <p:nvPr/>
        </p:nvSpPr>
        <p:spPr>
          <a:xfrm>
            <a:off x="8444640" y="1938960"/>
            <a:ext cx="3213360" cy="2285640"/>
          </a:xfrm>
          <a:prstGeom prst="wedgeRoundRectCallout">
            <a:avLst>
              <a:gd name="adj1" fmla="val -55504"/>
              <a:gd name="adj2" fmla="val -85316"/>
              <a:gd name="adj3" fmla="val 16667"/>
            </a:avLst>
          </a:prstGeom>
          <a:ln w="28440">
            <a:solidFill>
              <a:schemeClr val="tx1"/>
            </a:solidFill>
            <a:round/>
          </a:ln>
          <a:effectLst>
            <a:glow rad="228600">
              <a:schemeClr val="accent1">
                <a:satMod val="175000"/>
                <a:alpha val="40000"/>
              </a:schemeClr>
            </a:glow>
            <a:outerShdw blurRad="57150" dist="38100" dir="5400000" algn="ctr" rotWithShape="0">
              <a:schemeClr val="accent1">
                <a:shade val="9000"/>
                <a:alpha val="48000"/>
                <a:satMod val="105000"/>
              </a:schemeClr>
            </a:outerShdw>
          </a:effectLst>
          <a:scene3d>
            <a:camera prst="perspectiveRelaxedModerately"/>
            <a:lightRig rig="threePt" dir="t"/>
          </a:scene3d>
          <a:sp3d>
            <a:bevelT prst="relaxedInset"/>
          </a:sp3d>
        </p:spPr>
        <p:style>
          <a:lnRef idx="1">
            <a:schemeClr val="accent1"/>
          </a:lnRef>
          <a:fillRef idx="2">
            <a:schemeClr val="accent1"/>
          </a:fillRef>
          <a:effectRef idx="1">
            <a:schemeClr val="accent1"/>
          </a:effectRef>
          <a:fontRef idx="minor"/>
        </p:style>
      </p:sp>
      <p:sp>
        <p:nvSpPr>
          <p:cNvPr id="150" name="CustomShape 5"/>
          <p:cNvSpPr/>
          <p:nvPr/>
        </p:nvSpPr>
        <p:spPr>
          <a:xfrm>
            <a:off x="8858731" y="2121840"/>
            <a:ext cx="3254040" cy="19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000" b="1" spc="-1" dirty="0">
                <a:solidFill>
                  <a:srgbClr val="000000"/>
                </a:solidFill>
                <a:latin typeface="Calibri"/>
                <a:ea typeface="Times New Roman"/>
              </a:rPr>
              <a:t>Direction Flag=0, CLD</a:t>
            </a:r>
            <a:endParaRPr lang="en-US" sz="2000" spc="-1" dirty="0">
              <a:latin typeface="Arial"/>
            </a:endParaRPr>
          </a:p>
          <a:p>
            <a:pPr algn="just">
              <a:lnSpc>
                <a:spcPct val="100000"/>
              </a:lnSpc>
            </a:pPr>
            <a:r>
              <a:rPr lang="en-US" sz="2000" b="1" spc="-1" dirty="0">
                <a:solidFill>
                  <a:srgbClr val="000000"/>
                </a:solidFill>
                <a:latin typeface="Calibri"/>
                <a:ea typeface="Times New Roman"/>
              </a:rPr>
              <a:t>DS=4400H</a:t>
            </a:r>
            <a:endParaRPr lang="en-US" sz="2000" spc="-1" dirty="0">
              <a:latin typeface="Arial"/>
            </a:endParaRPr>
          </a:p>
          <a:p>
            <a:pPr algn="just">
              <a:lnSpc>
                <a:spcPct val="100000"/>
              </a:lnSpc>
            </a:pPr>
            <a:r>
              <a:rPr lang="en-US" sz="2000" b="1" spc="-1" dirty="0">
                <a:solidFill>
                  <a:srgbClr val="000000"/>
                </a:solidFill>
                <a:latin typeface="Calibri"/>
                <a:ea typeface="Times New Roman"/>
              </a:rPr>
              <a:t>ES=4400</a:t>
            </a:r>
            <a:endParaRPr lang="en-US" sz="2000" spc="-1" dirty="0">
              <a:latin typeface="Arial"/>
            </a:endParaRPr>
          </a:p>
          <a:p>
            <a:pPr algn="just">
              <a:lnSpc>
                <a:spcPct val="100000"/>
              </a:lnSpc>
            </a:pPr>
            <a:r>
              <a:rPr lang="en-US" sz="2000" b="1" spc="-1" dirty="0">
                <a:solidFill>
                  <a:srgbClr val="000000"/>
                </a:solidFill>
                <a:latin typeface="Calibri"/>
                <a:ea typeface="Times New Roman"/>
              </a:rPr>
              <a:t>SI=0100H</a:t>
            </a:r>
            <a:endParaRPr lang="en-US" sz="2000" spc="-1" dirty="0">
              <a:latin typeface="Arial"/>
            </a:endParaRPr>
          </a:p>
          <a:p>
            <a:pPr algn="just">
              <a:lnSpc>
                <a:spcPct val="100000"/>
              </a:lnSpc>
            </a:pPr>
            <a:r>
              <a:rPr lang="en-US" sz="2000" b="1" spc="-1" dirty="0">
                <a:solidFill>
                  <a:srgbClr val="000000"/>
                </a:solidFill>
                <a:latin typeface="Calibri"/>
                <a:ea typeface="Times New Roman"/>
              </a:rPr>
              <a:t>DI= 0200</a:t>
            </a:r>
            <a:endParaRPr lang="en-US" sz="2000" spc="-1" dirty="0">
              <a:latin typeface="Arial"/>
            </a:endParaRPr>
          </a:p>
          <a:p>
            <a:pPr algn="just">
              <a:lnSpc>
                <a:spcPct val="100000"/>
              </a:lnSpc>
            </a:pPr>
            <a:r>
              <a:rPr lang="en-US" sz="2000" b="1" spc="-1" dirty="0">
                <a:solidFill>
                  <a:srgbClr val="000000"/>
                </a:solidFill>
                <a:latin typeface="Calibri"/>
                <a:ea typeface="Times New Roman"/>
              </a:rPr>
              <a:t>Counter=CX=50H</a:t>
            </a:r>
            <a:endParaRPr lang="en-US" sz="2000" spc="-1" dirty="0">
              <a:latin typeface="Arial"/>
            </a:endParaRPr>
          </a:p>
        </p:txBody>
      </p:sp>
    </p:spTree>
    <p:extLst>
      <p:ext uri="{BB962C8B-B14F-4D97-AF65-F5344CB8AC3E}">
        <p14:creationId xmlns:p14="http://schemas.microsoft.com/office/powerpoint/2010/main" val="12323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8">
                                            <p:txEl>
                                              <p:pRg st="4" end="4"/>
                                            </p:txEl>
                                          </p:spTgt>
                                        </p:tgtEl>
                                        <p:attrNameLst>
                                          <p:attrName>style.visibility</p:attrName>
                                        </p:attrNameLst>
                                      </p:cBhvr>
                                      <p:to>
                                        <p:strVal val="visible"/>
                                      </p:to>
                                    </p:set>
                                    <p:animEffect transition="in" filter="fade">
                                      <p:cBhvr>
                                        <p:cTn id="7" dur="1000"/>
                                        <p:tgtEl>
                                          <p:spTgt spid="148">
                                            <p:txEl>
                                              <p:pRg st="4" end="4"/>
                                            </p:txEl>
                                          </p:spTgt>
                                        </p:tgtEl>
                                      </p:cBhvr>
                                    </p:animEffect>
                                    <p:anim calcmode="lin" valueType="num">
                                      <p:cBhvr>
                                        <p:cTn id="8" dur="1000" fill="hold"/>
                                        <p:tgtEl>
                                          <p:spTgt spid="14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48">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8">
                                            <p:txEl>
                                              <p:pRg st="5" end="5"/>
                                            </p:txEl>
                                          </p:spTgt>
                                        </p:tgtEl>
                                        <p:attrNameLst>
                                          <p:attrName>style.visibility</p:attrName>
                                        </p:attrNameLst>
                                      </p:cBhvr>
                                      <p:to>
                                        <p:strVal val="visible"/>
                                      </p:to>
                                    </p:set>
                                    <p:animEffect transition="in" filter="fade">
                                      <p:cBhvr>
                                        <p:cTn id="12" dur="1000"/>
                                        <p:tgtEl>
                                          <p:spTgt spid="148">
                                            <p:txEl>
                                              <p:pRg st="5" end="5"/>
                                            </p:txEl>
                                          </p:spTgt>
                                        </p:tgtEl>
                                      </p:cBhvr>
                                    </p:animEffect>
                                    <p:anim calcmode="lin" valueType="num">
                                      <p:cBhvr>
                                        <p:cTn id="13" dur="1000" fill="hold"/>
                                        <p:tgtEl>
                                          <p:spTgt spid="148">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8">
                                            <p:txEl>
                                              <p:pRg st="6" end="6"/>
                                            </p:txEl>
                                          </p:spTgt>
                                        </p:tgtEl>
                                        <p:attrNameLst>
                                          <p:attrName>style.visibility</p:attrName>
                                        </p:attrNameLst>
                                      </p:cBhvr>
                                      <p:to>
                                        <p:strVal val="visible"/>
                                      </p:to>
                                    </p:set>
                                    <p:animEffect transition="in" filter="fade">
                                      <p:cBhvr>
                                        <p:cTn id="19" dur="1000"/>
                                        <p:tgtEl>
                                          <p:spTgt spid="148">
                                            <p:txEl>
                                              <p:pRg st="6" end="6"/>
                                            </p:txEl>
                                          </p:spTgt>
                                        </p:tgtEl>
                                      </p:cBhvr>
                                    </p:animEffect>
                                    <p:anim calcmode="lin" valueType="num">
                                      <p:cBhvr>
                                        <p:cTn id="20" dur="1000" fill="hold"/>
                                        <p:tgtEl>
                                          <p:spTgt spid="148">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148">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8">
                                            <p:txEl>
                                              <p:pRg st="7" end="7"/>
                                            </p:txEl>
                                          </p:spTgt>
                                        </p:tgtEl>
                                        <p:attrNameLst>
                                          <p:attrName>style.visibility</p:attrName>
                                        </p:attrNameLst>
                                      </p:cBhvr>
                                      <p:to>
                                        <p:strVal val="visible"/>
                                      </p:to>
                                    </p:set>
                                    <p:animEffect transition="in" filter="fade">
                                      <p:cBhvr>
                                        <p:cTn id="24" dur="1000"/>
                                        <p:tgtEl>
                                          <p:spTgt spid="148">
                                            <p:txEl>
                                              <p:pRg st="7" end="7"/>
                                            </p:txEl>
                                          </p:spTgt>
                                        </p:tgtEl>
                                      </p:cBhvr>
                                    </p:animEffect>
                                    <p:anim calcmode="lin" valueType="num">
                                      <p:cBhvr>
                                        <p:cTn id="25" dur="1000" fill="hold"/>
                                        <p:tgtEl>
                                          <p:spTgt spid="148">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1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8">
                                            <p:txEl>
                                              <p:pRg st="8" end="8"/>
                                            </p:txEl>
                                          </p:spTgt>
                                        </p:tgtEl>
                                        <p:attrNameLst>
                                          <p:attrName>style.visibility</p:attrName>
                                        </p:attrNameLst>
                                      </p:cBhvr>
                                      <p:to>
                                        <p:strVal val="visible"/>
                                      </p:to>
                                    </p:set>
                                    <p:animEffect transition="in" filter="fade">
                                      <p:cBhvr>
                                        <p:cTn id="31" dur="1000"/>
                                        <p:tgtEl>
                                          <p:spTgt spid="148">
                                            <p:txEl>
                                              <p:pRg st="8" end="8"/>
                                            </p:txEl>
                                          </p:spTgt>
                                        </p:tgtEl>
                                      </p:cBhvr>
                                    </p:animEffect>
                                    <p:anim calcmode="lin" valueType="num">
                                      <p:cBhvr>
                                        <p:cTn id="32" dur="1000" fill="hold"/>
                                        <p:tgtEl>
                                          <p:spTgt spid="148">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14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48">
                                            <p:txEl>
                                              <p:pRg st="9" end="9"/>
                                            </p:txEl>
                                          </p:spTgt>
                                        </p:tgtEl>
                                        <p:attrNameLst>
                                          <p:attrName>style.visibility</p:attrName>
                                        </p:attrNameLst>
                                      </p:cBhvr>
                                      <p:to>
                                        <p:strVal val="visible"/>
                                      </p:to>
                                    </p:set>
                                    <p:animEffect transition="in" filter="fade">
                                      <p:cBhvr>
                                        <p:cTn id="38" dur="1000"/>
                                        <p:tgtEl>
                                          <p:spTgt spid="148">
                                            <p:txEl>
                                              <p:pRg st="9" end="9"/>
                                            </p:txEl>
                                          </p:spTgt>
                                        </p:tgtEl>
                                      </p:cBhvr>
                                    </p:animEffect>
                                    <p:anim calcmode="lin" valueType="num">
                                      <p:cBhvr>
                                        <p:cTn id="39" dur="1000" fill="hold"/>
                                        <p:tgtEl>
                                          <p:spTgt spid="148">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148">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8">
                                            <p:txEl>
                                              <p:pRg st="10" end="10"/>
                                            </p:txEl>
                                          </p:spTgt>
                                        </p:tgtEl>
                                        <p:attrNameLst>
                                          <p:attrName>style.visibility</p:attrName>
                                        </p:attrNameLst>
                                      </p:cBhvr>
                                      <p:to>
                                        <p:strVal val="visible"/>
                                      </p:to>
                                    </p:set>
                                    <p:animEffect transition="in" filter="fade">
                                      <p:cBhvr>
                                        <p:cTn id="43" dur="1000"/>
                                        <p:tgtEl>
                                          <p:spTgt spid="148">
                                            <p:txEl>
                                              <p:pRg st="10" end="10"/>
                                            </p:txEl>
                                          </p:spTgt>
                                        </p:tgtEl>
                                      </p:cBhvr>
                                    </p:animEffect>
                                    <p:anim calcmode="lin" valueType="num">
                                      <p:cBhvr>
                                        <p:cTn id="44" dur="1000" fill="hold"/>
                                        <p:tgtEl>
                                          <p:spTgt spid="148">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14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48">
                                            <p:txEl>
                                              <p:pRg st="11" end="11"/>
                                            </p:txEl>
                                          </p:spTgt>
                                        </p:tgtEl>
                                        <p:attrNameLst>
                                          <p:attrName>style.visibility</p:attrName>
                                        </p:attrNameLst>
                                      </p:cBhvr>
                                      <p:to>
                                        <p:strVal val="visible"/>
                                      </p:to>
                                    </p:set>
                                    <p:animEffect transition="in" filter="fade">
                                      <p:cBhvr>
                                        <p:cTn id="50" dur="1000"/>
                                        <p:tgtEl>
                                          <p:spTgt spid="148">
                                            <p:txEl>
                                              <p:pRg st="11" end="11"/>
                                            </p:txEl>
                                          </p:spTgt>
                                        </p:tgtEl>
                                      </p:cBhvr>
                                    </p:animEffect>
                                    <p:anim calcmode="lin" valueType="num">
                                      <p:cBhvr>
                                        <p:cTn id="51" dur="1000" fill="hold"/>
                                        <p:tgtEl>
                                          <p:spTgt spid="148">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14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8">
                                            <p:txEl>
                                              <p:pRg st="12" end="12"/>
                                            </p:txEl>
                                          </p:spTgt>
                                        </p:tgtEl>
                                        <p:attrNameLst>
                                          <p:attrName>style.visibility</p:attrName>
                                        </p:attrNameLst>
                                      </p:cBhvr>
                                      <p:to>
                                        <p:strVal val="visible"/>
                                      </p:to>
                                    </p:set>
                                    <p:animEffect transition="in" filter="fade">
                                      <p:cBhvr>
                                        <p:cTn id="57" dur="1000"/>
                                        <p:tgtEl>
                                          <p:spTgt spid="148">
                                            <p:txEl>
                                              <p:pRg st="12" end="12"/>
                                            </p:txEl>
                                          </p:spTgt>
                                        </p:tgtEl>
                                      </p:cBhvr>
                                    </p:animEffect>
                                    <p:anim calcmode="lin" valueType="num">
                                      <p:cBhvr>
                                        <p:cTn id="58" dur="1000" fill="hold"/>
                                        <p:tgtEl>
                                          <p:spTgt spid="148">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14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48">
                                            <p:txEl>
                                              <p:pRg st="13" end="13"/>
                                            </p:txEl>
                                          </p:spTgt>
                                        </p:tgtEl>
                                        <p:attrNameLst>
                                          <p:attrName>style.visibility</p:attrName>
                                        </p:attrNameLst>
                                      </p:cBhvr>
                                      <p:to>
                                        <p:strVal val="visible"/>
                                      </p:to>
                                    </p:set>
                                    <p:animEffect transition="in" filter="fade">
                                      <p:cBhvr>
                                        <p:cTn id="64" dur="1000"/>
                                        <p:tgtEl>
                                          <p:spTgt spid="148">
                                            <p:txEl>
                                              <p:pRg st="13" end="13"/>
                                            </p:txEl>
                                          </p:spTgt>
                                        </p:tgtEl>
                                      </p:cBhvr>
                                    </p:animEffect>
                                    <p:anim calcmode="lin" valueType="num">
                                      <p:cBhvr>
                                        <p:cTn id="65" dur="1000" fill="hold"/>
                                        <p:tgtEl>
                                          <p:spTgt spid="148">
                                            <p:txEl>
                                              <p:pRg st="13" end="13"/>
                                            </p:txEl>
                                          </p:spTgt>
                                        </p:tgtEl>
                                        <p:attrNameLst>
                                          <p:attrName>ppt_x</p:attrName>
                                        </p:attrNameLst>
                                      </p:cBhvr>
                                      <p:tavLst>
                                        <p:tav tm="0">
                                          <p:val>
                                            <p:strVal val="#ppt_x"/>
                                          </p:val>
                                        </p:tav>
                                        <p:tav tm="100000">
                                          <p:val>
                                            <p:strVal val="#ppt_x"/>
                                          </p:val>
                                        </p:tav>
                                      </p:tavLst>
                                    </p:anim>
                                    <p:anim calcmode="lin" valueType="num">
                                      <p:cBhvr>
                                        <p:cTn id="66" dur="1000" fill="hold"/>
                                        <p:tgtEl>
                                          <p:spTgt spid="14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5"/>
          <p:cNvPicPr/>
          <p:nvPr/>
        </p:nvPicPr>
        <p:blipFill>
          <a:blip r:embed="rId2"/>
          <a:stretch/>
        </p:blipFill>
        <p:spPr>
          <a:xfrm>
            <a:off x="2209800" y="609480"/>
            <a:ext cx="7772040" cy="5754600"/>
          </a:xfrm>
          <a:prstGeom prst="rect">
            <a:avLst/>
          </a:prstGeom>
          <a:ln>
            <a:noFill/>
          </a:ln>
        </p:spPr>
      </p:pic>
      <p:sp>
        <p:nvSpPr>
          <p:cNvPr id="153" name="TextShape 2"/>
          <p:cNvSpPr txBox="1"/>
          <p:nvPr/>
        </p:nvSpPr>
        <p:spPr>
          <a:xfrm>
            <a:off x="9448680" y="6356520"/>
            <a:ext cx="761760" cy="364680"/>
          </a:xfrm>
          <a:prstGeom prst="rect">
            <a:avLst/>
          </a:prstGeom>
          <a:noFill/>
          <a:ln>
            <a:noFill/>
          </a:ln>
        </p:spPr>
        <p:txBody>
          <a:bodyPr lIns="0" tIns="0" rIns="0" bIns="0" anchor="b"/>
          <a:lstStyle/>
          <a:p>
            <a:pPr algn="r">
              <a:lnSpc>
                <a:spcPct val="100000"/>
              </a:lnSpc>
            </a:pPr>
            <a:fld id="{93316EAF-D809-4DDD-AE44-062ACC2C58B3}" type="slidenum">
              <a:rPr lang="en-US" sz="1200" spc="-1">
                <a:solidFill>
                  <a:srgbClr val="035C75"/>
                </a:solidFill>
                <a:latin typeface="Arial"/>
              </a:rPr>
              <a:t>28</a:t>
            </a:fld>
            <a:endParaRPr lang="en-US" sz="1200" spc="-1">
              <a:latin typeface="Times New Roman"/>
            </a:endParaRPr>
          </a:p>
        </p:txBody>
      </p:sp>
      <p:sp>
        <p:nvSpPr>
          <p:cNvPr id="154" name="CustomShape 3"/>
          <p:cNvSpPr/>
          <p:nvPr/>
        </p:nvSpPr>
        <p:spPr>
          <a:xfrm>
            <a:off x="1954200" y="152280"/>
            <a:ext cx="73972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pc="-1">
                <a:solidFill>
                  <a:srgbClr val="000000"/>
                </a:solidFill>
                <a:latin typeface="Arial"/>
              </a:rPr>
              <a:t>SUBROUTINE &amp; SUBROUTINE HANDILING INSTRUCTIONS</a:t>
            </a:r>
            <a:r>
              <a:rPr lang="en-US" sz="2000" b="1" spc="-1">
                <a:solidFill>
                  <a:srgbClr val="FF0000"/>
                </a:solidFill>
                <a:latin typeface="Calibri"/>
                <a:ea typeface="Times New Roman"/>
              </a:rPr>
              <a:t> </a:t>
            </a:r>
            <a:endParaRPr lang="en-US" sz="2000" spc="-1">
              <a:latin typeface="Arial"/>
            </a:endParaRPr>
          </a:p>
        </p:txBody>
      </p:sp>
    </p:spTree>
    <p:extLst>
      <p:ext uri="{BB962C8B-B14F-4D97-AF65-F5344CB8AC3E}">
        <p14:creationId xmlns:p14="http://schemas.microsoft.com/office/powerpoint/2010/main" val="132447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2"/>
          <p:cNvSpPr txBox="1"/>
          <p:nvPr/>
        </p:nvSpPr>
        <p:spPr>
          <a:xfrm>
            <a:off x="9144120" y="6394320"/>
            <a:ext cx="609120" cy="358560"/>
          </a:xfrm>
          <a:prstGeom prst="rect">
            <a:avLst/>
          </a:prstGeom>
          <a:noFill/>
          <a:ln>
            <a:noFill/>
          </a:ln>
        </p:spPr>
        <p:txBody>
          <a:bodyPr lIns="0" tIns="0" rIns="0" bIns="0" anchor="b"/>
          <a:lstStyle/>
          <a:p>
            <a:pPr algn="r">
              <a:lnSpc>
                <a:spcPct val="100000"/>
              </a:lnSpc>
            </a:pPr>
            <a:fld id="{C635506E-848F-4DD8-BED1-0933C3F78471}" type="slidenum">
              <a:rPr lang="en-US" sz="1200" spc="-1">
                <a:solidFill>
                  <a:srgbClr val="035C75"/>
                </a:solidFill>
                <a:latin typeface="Arial"/>
              </a:rPr>
              <a:t>29</a:t>
            </a:fld>
            <a:endParaRPr lang="en-US" sz="1200" spc="-1">
              <a:latin typeface="Times New Roman"/>
            </a:endParaRPr>
          </a:p>
        </p:txBody>
      </p:sp>
      <p:sp>
        <p:nvSpPr>
          <p:cNvPr id="157" name="CustomShape 3"/>
          <p:cNvSpPr/>
          <p:nvPr/>
        </p:nvSpPr>
        <p:spPr>
          <a:xfrm>
            <a:off x="1676280" y="914400"/>
            <a:ext cx="8673120" cy="53702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spcBef>
                <a:spcPts val="601"/>
              </a:spcBef>
              <a:spcAft>
                <a:spcPts val="601"/>
              </a:spcAft>
              <a:buClr>
                <a:srgbClr val="000000"/>
              </a:buClr>
              <a:buFont typeface="Wingdings" charset="2"/>
              <a:buChar char=""/>
            </a:pPr>
            <a:r>
              <a:rPr lang="en-US" sz="2000" spc="-1" dirty="0">
                <a:solidFill>
                  <a:srgbClr val="000000"/>
                </a:solidFill>
              </a:rPr>
              <a:t>A subroutine is a special segment of program that can be called for execution form any point in program.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There two basic instructions for subroutine : CALL and RET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CALL instruction is used to call the subroutine.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RET instruction must be included at the end of the subroutine to initiate the return sequence to the main program environment.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Just like the JMP instruction, CALL allows implementation of two types of operations: the </a:t>
            </a:r>
            <a:r>
              <a:rPr lang="en-US" sz="2000" i="1" spc="-1" dirty="0" err="1">
                <a:solidFill>
                  <a:srgbClr val="000000"/>
                </a:solidFill>
              </a:rPr>
              <a:t>intrasegment</a:t>
            </a:r>
            <a:r>
              <a:rPr lang="en-US" sz="2000" i="1" spc="-1" dirty="0">
                <a:solidFill>
                  <a:srgbClr val="000000"/>
                </a:solidFill>
              </a:rPr>
              <a:t> call</a:t>
            </a:r>
            <a:r>
              <a:rPr lang="en-US" sz="2000" spc="-1" dirty="0">
                <a:solidFill>
                  <a:srgbClr val="000000"/>
                </a:solidFill>
              </a:rPr>
              <a:t> and </a:t>
            </a:r>
            <a:r>
              <a:rPr lang="en-US" sz="2000" i="1" spc="-1" dirty="0">
                <a:solidFill>
                  <a:srgbClr val="000000"/>
                </a:solidFill>
              </a:rPr>
              <a:t>intersegment call.</a:t>
            </a:r>
            <a:r>
              <a:rPr lang="en-US" sz="2000" spc="-1" dirty="0">
                <a:solidFill>
                  <a:srgbClr val="000000"/>
                </a:solidFill>
              </a:rPr>
              <a:t>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Every subroutine must end by executing an instruction that returns control to the main program. This is the return  (RET).</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Execution of RET instruction at the end of the subroutine causes the original values of IP and CS to be </a:t>
            </a:r>
            <a:r>
              <a:rPr lang="en-US" sz="2000" spc="-1" dirty="0" err="1">
                <a:solidFill>
                  <a:srgbClr val="000000"/>
                </a:solidFill>
              </a:rPr>
              <a:t>POPed</a:t>
            </a:r>
            <a:r>
              <a:rPr lang="en-US" sz="2000" spc="-1" dirty="0">
                <a:solidFill>
                  <a:srgbClr val="000000"/>
                </a:solidFill>
              </a:rPr>
              <a:t> from stack</a:t>
            </a:r>
            <a:endParaRPr lang="en-US" sz="2000" spc="-1" dirty="0"/>
          </a:p>
        </p:txBody>
      </p:sp>
      <p:sp>
        <p:nvSpPr>
          <p:cNvPr id="158" name="CustomShape 4"/>
          <p:cNvSpPr/>
          <p:nvPr/>
        </p:nvSpPr>
        <p:spPr>
          <a:xfrm>
            <a:off x="1934400" y="152280"/>
            <a:ext cx="479124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1" spc="-1">
                <a:solidFill>
                  <a:srgbClr val="FF0000"/>
                </a:solidFill>
                <a:latin typeface="Arial"/>
              </a:rPr>
              <a:t>CALL and RET Instructions</a:t>
            </a:r>
            <a:endParaRPr lang="en-US" sz="2800" spc="-1">
              <a:latin typeface="Arial"/>
            </a:endParaRPr>
          </a:p>
        </p:txBody>
      </p:sp>
    </p:spTree>
    <p:extLst>
      <p:ext uri="{BB962C8B-B14F-4D97-AF65-F5344CB8AC3E}">
        <p14:creationId xmlns:p14="http://schemas.microsoft.com/office/powerpoint/2010/main" val="147923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209800" y="228600"/>
            <a:ext cx="7924800" cy="914400"/>
          </a:xfrm>
          <a:prstGeom prst="rect">
            <a:avLst/>
          </a:prstGeom>
          <a:noFill/>
          <a:ln>
            <a:noFill/>
          </a:ln>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defRPr/>
            </a:pPr>
            <a:r>
              <a:rPr lang="en-US" altLang="en-US" sz="3600" dirty="0">
                <a:latin typeface="+mj-lt"/>
              </a:rPr>
              <a:t>Data Types and Data Definition</a:t>
            </a:r>
          </a:p>
        </p:txBody>
      </p:sp>
      <p:sp>
        <p:nvSpPr>
          <p:cNvPr id="62467" name="Text Box 3"/>
          <p:cNvSpPr txBox="1">
            <a:spLocks noChangeArrowheads="1"/>
          </p:cNvSpPr>
          <p:nvPr/>
        </p:nvSpPr>
        <p:spPr bwMode="auto">
          <a:xfrm>
            <a:off x="734096" y="685800"/>
            <a:ext cx="10058400" cy="5278368"/>
          </a:xfrm>
          <a:prstGeom prst="rect">
            <a:avLst/>
          </a:prstGeom>
          <a:noFill/>
          <a:ln>
            <a:noFill/>
          </a:ln>
        </p:spPr>
        <p:txBody>
          <a:bodyPr wrap="square" tIns="0">
            <a:spAutoFit/>
          </a:bodyPr>
          <a:lstStyle>
            <a:lvl1pPr>
              <a:tabLst>
                <a:tab pos="511175" algn="l"/>
                <a:tab pos="911225" algn="l"/>
              </a:tabLst>
              <a:defRPr>
                <a:solidFill>
                  <a:schemeClr val="tx1"/>
                </a:solidFill>
                <a:latin typeface="Corbel" panose="020B0503020204020204" pitchFamily="34" charset="0"/>
              </a:defRPr>
            </a:lvl1pPr>
            <a:lvl2pPr>
              <a:tabLst>
                <a:tab pos="511175" algn="l"/>
                <a:tab pos="911225" algn="l"/>
              </a:tabLst>
              <a:defRPr>
                <a:solidFill>
                  <a:schemeClr val="tx1"/>
                </a:solidFill>
                <a:latin typeface="Corbel" panose="020B0503020204020204" pitchFamily="34" charset="0"/>
              </a:defRPr>
            </a:lvl2pPr>
            <a:lvl3pPr>
              <a:tabLst>
                <a:tab pos="511175" algn="l"/>
                <a:tab pos="911225" algn="l"/>
              </a:tabLst>
              <a:defRPr>
                <a:solidFill>
                  <a:schemeClr val="tx1"/>
                </a:solidFill>
                <a:latin typeface="Corbel" panose="020B0503020204020204" pitchFamily="34" charset="0"/>
              </a:defRPr>
            </a:lvl3pPr>
            <a:lvl4pPr marL="1600200" indent="-228600">
              <a:tabLst>
                <a:tab pos="511175" algn="l"/>
                <a:tab pos="911225" algn="l"/>
              </a:tabLst>
              <a:defRPr>
                <a:solidFill>
                  <a:schemeClr val="tx1"/>
                </a:solidFill>
                <a:latin typeface="Corbel" panose="020B0503020204020204" pitchFamily="34" charset="0"/>
              </a:defRPr>
            </a:lvl4pPr>
            <a:lvl5pPr>
              <a:tabLst>
                <a:tab pos="511175" algn="l"/>
                <a:tab pos="911225" algn="l"/>
              </a:tabLst>
              <a:defRPr>
                <a:solidFill>
                  <a:schemeClr val="tx1"/>
                </a:solidFill>
                <a:latin typeface="Corbel" panose="020B0503020204020204" pitchFamily="34" charset="0"/>
              </a:defRPr>
            </a:lvl5pPr>
            <a:lvl6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6pPr>
            <a:lvl7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7pPr>
            <a:lvl8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8pPr>
            <a:lvl9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9pPr>
          </a:lstStyle>
          <a:p>
            <a:pPr lvl="1" eaLnBrk="1" hangingPunct="1">
              <a:buFont typeface="Wingdings" panose="05000000000000000000" pitchFamily="2" charset="2"/>
              <a:buNone/>
              <a:defRPr/>
            </a:pPr>
            <a:endParaRPr lang="en-US" altLang="en-US" sz="2400" dirty="0">
              <a:latin typeface="Times New Roman" panose="02020603050405020304" pitchFamily="18" charset="0"/>
            </a:endParaRPr>
          </a:p>
          <a:p>
            <a:pPr eaLnBrk="1" hangingPunct="1">
              <a:buFontTx/>
              <a:buChar char="•"/>
              <a:defRPr/>
            </a:pPr>
            <a:r>
              <a:rPr lang="en-US" altLang="en-US" sz="2400" dirty="0">
                <a:solidFill>
                  <a:schemeClr val="accent2"/>
                </a:solidFill>
                <a:latin typeface="Times New Roman" panose="02020603050405020304" pitchFamily="18" charset="0"/>
              </a:rPr>
              <a:t>  </a:t>
            </a:r>
            <a:r>
              <a:rPr lang="en-US" altLang="en-US" sz="2800" dirty="0">
                <a:solidFill>
                  <a:srgbClr val="FF0000"/>
                </a:solidFill>
                <a:latin typeface="+mn-lt"/>
              </a:rPr>
              <a:t>Assembler data directives</a:t>
            </a:r>
          </a:p>
          <a:p>
            <a:pPr lvl="1" eaLnBrk="1" hangingPunct="1">
              <a:buFont typeface="Wingdings" panose="05000000000000000000" pitchFamily="2" charset="2"/>
              <a:buChar char="§"/>
              <a:defRPr/>
            </a:pPr>
            <a:r>
              <a:rPr lang="en-US" altLang="en-US" sz="2400" dirty="0" smtClean="0">
                <a:latin typeface="+mn-lt"/>
              </a:rPr>
              <a:t>  </a:t>
            </a:r>
            <a:r>
              <a:rPr lang="en-US" altLang="en-US" sz="2400" dirty="0">
                <a:solidFill>
                  <a:srgbClr val="FF0000"/>
                </a:solidFill>
                <a:latin typeface="+mn-lt"/>
              </a:rPr>
              <a:t>ORG (origin) </a:t>
            </a:r>
            <a:r>
              <a:rPr lang="en-US" altLang="en-US" sz="2400" dirty="0">
                <a:latin typeface="+mn-lt"/>
              </a:rPr>
              <a:t>– to indicate the beginning of the offset </a:t>
            </a:r>
            <a:r>
              <a:rPr lang="en-US" altLang="en-US" sz="2400" dirty="0" smtClean="0">
                <a:latin typeface="+mn-lt"/>
              </a:rPr>
              <a:t>address</a:t>
            </a:r>
            <a:r>
              <a:rPr lang="en-US" altLang="en-US" sz="2000" dirty="0">
                <a:latin typeface="+mn-lt"/>
              </a:rPr>
              <a:t>			ORG  	0010H</a:t>
            </a:r>
          </a:p>
          <a:p>
            <a:pPr lvl="1" eaLnBrk="1" hangingPunct="1">
              <a:buFont typeface="Wingdings" panose="05000000000000000000" pitchFamily="2" charset="2"/>
              <a:buChar char="§"/>
              <a:defRPr/>
            </a:pPr>
            <a:r>
              <a:rPr lang="en-US" altLang="en-US" sz="2400" dirty="0">
                <a:latin typeface="+mn-lt"/>
              </a:rPr>
              <a:t>  </a:t>
            </a:r>
            <a:r>
              <a:rPr lang="en-US" altLang="en-US" sz="2400" dirty="0">
                <a:solidFill>
                  <a:srgbClr val="FF0000"/>
                </a:solidFill>
                <a:latin typeface="+mn-lt"/>
              </a:rPr>
              <a:t>DB (define byte)</a:t>
            </a:r>
            <a:r>
              <a:rPr lang="en-US" altLang="en-US" sz="2400" dirty="0">
                <a:latin typeface="+mn-lt"/>
              </a:rPr>
              <a:t> – allocation of memory in byte-sized </a:t>
            </a:r>
            <a:r>
              <a:rPr lang="en-US" altLang="en-US" sz="2400" dirty="0" smtClean="0">
                <a:latin typeface="+mn-lt"/>
              </a:rPr>
              <a:t>chunks</a:t>
            </a:r>
          </a:p>
          <a:p>
            <a:pPr lvl="2">
              <a:buFont typeface="Wingdings" panose="05000000000000000000" pitchFamily="2" charset="2"/>
              <a:buChar char="§"/>
              <a:defRPr/>
            </a:pPr>
            <a:r>
              <a:rPr lang="en-US" sz="2400" dirty="0">
                <a:latin typeface="+mn-lt"/>
              </a:rPr>
              <a:t>Range : 00</a:t>
            </a:r>
            <a:r>
              <a:rPr lang="en-US" sz="2400" baseline="-25000" dirty="0">
                <a:latin typeface="+mn-lt"/>
              </a:rPr>
              <a:t>H</a:t>
            </a:r>
            <a:r>
              <a:rPr lang="en-US" sz="2400" dirty="0">
                <a:latin typeface="+mn-lt"/>
              </a:rPr>
              <a:t> – FF</a:t>
            </a:r>
            <a:r>
              <a:rPr lang="en-US" sz="2400" baseline="-25000" dirty="0">
                <a:latin typeface="+mn-lt"/>
              </a:rPr>
              <a:t>H</a:t>
            </a:r>
            <a:r>
              <a:rPr lang="en-US" sz="2400" dirty="0">
                <a:latin typeface="+mn-lt"/>
              </a:rPr>
              <a:t> for unsigned value; </a:t>
            </a:r>
            <a:r>
              <a:rPr lang="en-US" sz="2400" dirty="0" smtClean="0">
                <a:latin typeface="+mn-lt"/>
              </a:rPr>
              <a:t> </a:t>
            </a:r>
            <a:r>
              <a:rPr lang="en-US" sz="2400" dirty="0">
                <a:latin typeface="+mn-lt"/>
              </a:rPr>
              <a:t>00</a:t>
            </a:r>
            <a:r>
              <a:rPr lang="en-US" sz="2400" baseline="-25000" dirty="0">
                <a:latin typeface="+mn-lt"/>
              </a:rPr>
              <a:t>H</a:t>
            </a:r>
            <a:r>
              <a:rPr lang="en-US" sz="2400" dirty="0">
                <a:latin typeface="+mn-lt"/>
              </a:rPr>
              <a:t> – 7F</a:t>
            </a:r>
            <a:r>
              <a:rPr lang="en-US" sz="2400" baseline="-25000" dirty="0">
                <a:latin typeface="+mn-lt"/>
              </a:rPr>
              <a:t>H</a:t>
            </a:r>
            <a:r>
              <a:rPr lang="en-US" sz="2400" dirty="0">
                <a:latin typeface="+mn-lt"/>
              </a:rPr>
              <a:t> for positive value and </a:t>
            </a:r>
            <a:r>
              <a:rPr lang="en-US" sz="2400" dirty="0" smtClean="0">
                <a:latin typeface="+mn-lt"/>
              </a:rPr>
              <a:t>   </a:t>
            </a:r>
            <a:r>
              <a:rPr lang="en-US" sz="2400" dirty="0">
                <a:latin typeface="+mn-lt"/>
              </a:rPr>
              <a:t>80</a:t>
            </a:r>
            <a:r>
              <a:rPr lang="en-US" sz="2400" baseline="-25000" dirty="0">
                <a:latin typeface="+mn-lt"/>
              </a:rPr>
              <a:t>H</a:t>
            </a:r>
            <a:r>
              <a:rPr lang="en-US" sz="2400" dirty="0">
                <a:latin typeface="+mn-lt"/>
              </a:rPr>
              <a:t> – FF</a:t>
            </a:r>
            <a:r>
              <a:rPr lang="en-US" sz="2400" baseline="-25000" dirty="0">
                <a:latin typeface="+mn-lt"/>
              </a:rPr>
              <a:t>H</a:t>
            </a:r>
            <a:r>
              <a:rPr lang="en-US" sz="2400" dirty="0">
                <a:latin typeface="+mn-lt"/>
              </a:rPr>
              <a:t> for negative </a:t>
            </a:r>
            <a:r>
              <a:rPr lang="en-US" sz="2400" dirty="0" smtClean="0">
                <a:latin typeface="+mn-lt"/>
              </a:rPr>
              <a:t>value</a:t>
            </a:r>
          </a:p>
          <a:p>
            <a:pPr lvl="2">
              <a:defRPr/>
            </a:pPr>
            <a:endParaRPr lang="en-US" sz="2400" dirty="0">
              <a:latin typeface="+mn-lt"/>
            </a:endParaRPr>
          </a:p>
          <a:p>
            <a:pPr lvl="2" eaLnBrk="1" hangingPunct="1">
              <a:defRPr/>
            </a:pPr>
            <a:r>
              <a:rPr lang="en-US" altLang="en-US" sz="2400" dirty="0">
                <a:latin typeface="+mn-lt"/>
              </a:rPr>
              <a:t>	</a:t>
            </a:r>
            <a:r>
              <a:rPr lang="en-US" altLang="en-US" sz="2000" dirty="0" smtClean="0">
                <a:latin typeface="+mn-lt"/>
              </a:rPr>
              <a:t>DATA1 </a:t>
            </a:r>
            <a:r>
              <a:rPr lang="en-US" altLang="en-US" sz="2000" dirty="0">
                <a:latin typeface="+mn-lt"/>
              </a:rPr>
              <a:t>		DB 	25			;decimal</a:t>
            </a:r>
          </a:p>
          <a:p>
            <a:pPr lvl="4" eaLnBrk="1" hangingPunct="1">
              <a:buFont typeface="Wingdings" panose="05000000000000000000" pitchFamily="2" charset="2"/>
              <a:buNone/>
              <a:defRPr/>
            </a:pPr>
            <a:r>
              <a:rPr lang="en-US" altLang="en-US" sz="2000" dirty="0">
                <a:latin typeface="+mn-lt"/>
              </a:rPr>
              <a:t>DATA2 		DB 	</a:t>
            </a:r>
            <a:r>
              <a:rPr lang="en-US" altLang="en-US" sz="2000" dirty="0" smtClean="0">
                <a:latin typeface="+mn-lt"/>
              </a:rPr>
              <a:t>10001001B	</a:t>
            </a:r>
            <a:r>
              <a:rPr lang="en-US" altLang="en-US" sz="2000" dirty="0">
                <a:latin typeface="+mn-lt"/>
              </a:rPr>
              <a:t>	;binary</a:t>
            </a:r>
          </a:p>
          <a:p>
            <a:pPr lvl="4" eaLnBrk="1" hangingPunct="1">
              <a:buFont typeface="Wingdings" panose="05000000000000000000" pitchFamily="2" charset="2"/>
              <a:buNone/>
              <a:defRPr/>
            </a:pPr>
            <a:r>
              <a:rPr lang="en-US" altLang="en-US" sz="2000" dirty="0">
                <a:latin typeface="+mn-lt"/>
              </a:rPr>
              <a:t>DATA3		DB	12H			;hex</a:t>
            </a:r>
          </a:p>
          <a:p>
            <a:pPr lvl="4" eaLnBrk="1" hangingPunct="1">
              <a:buFont typeface="Wingdings" panose="05000000000000000000" pitchFamily="2" charset="2"/>
              <a:buNone/>
              <a:defRPr/>
            </a:pPr>
            <a:r>
              <a:rPr lang="en-US" altLang="en-US" sz="2000" dirty="0">
                <a:latin typeface="+mn-lt"/>
              </a:rPr>
              <a:t>DATA4		DB	‘2591’	</a:t>
            </a:r>
            <a:r>
              <a:rPr lang="en-US" altLang="en-US" sz="2000" dirty="0" smtClean="0">
                <a:latin typeface="+mn-lt"/>
              </a:rPr>
              <a:t>	</a:t>
            </a:r>
            <a:r>
              <a:rPr lang="en-US" altLang="en-US" sz="2000" dirty="0">
                <a:latin typeface="+mn-lt"/>
              </a:rPr>
              <a:t>	;ASCII numbers</a:t>
            </a:r>
          </a:p>
          <a:p>
            <a:pPr lvl="1" eaLnBrk="1" hangingPunct="1">
              <a:buFont typeface="Wingdings" panose="05000000000000000000" pitchFamily="2" charset="2"/>
              <a:buNone/>
              <a:defRPr/>
            </a:pPr>
            <a:r>
              <a:rPr lang="en-US" altLang="en-US" sz="2400" dirty="0">
                <a:latin typeface="+mn-lt"/>
              </a:rPr>
              <a:t>				</a:t>
            </a:r>
            <a:r>
              <a:rPr lang="en-US" altLang="en-US" sz="2000" dirty="0" smtClean="0">
                <a:latin typeface="+mn-lt"/>
              </a:rPr>
              <a:t>DATA5 </a:t>
            </a:r>
            <a:r>
              <a:rPr lang="en-US" altLang="en-US" sz="2000" dirty="0">
                <a:latin typeface="+mn-lt"/>
              </a:rPr>
              <a:t>		DB	?			;set aside a byte</a:t>
            </a:r>
          </a:p>
          <a:p>
            <a:pPr lvl="1" eaLnBrk="1" hangingPunct="1">
              <a:buFont typeface="Wingdings" panose="05000000000000000000" pitchFamily="2" charset="2"/>
              <a:buNone/>
              <a:defRPr/>
            </a:pPr>
            <a:r>
              <a:rPr lang="en-US" altLang="en-US" sz="2000" dirty="0">
                <a:latin typeface="+mn-lt"/>
              </a:rPr>
              <a:t>				</a:t>
            </a:r>
            <a:r>
              <a:rPr lang="en-US" altLang="en-US" sz="2000" dirty="0" smtClean="0">
                <a:latin typeface="+mn-lt"/>
              </a:rPr>
              <a:t>DATA6</a:t>
            </a:r>
            <a:r>
              <a:rPr lang="en-US" altLang="en-US" sz="2000" dirty="0">
                <a:latin typeface="+mn-lt"/>
              </a:rPr>
              <a:t>		DB	‘Hello’	</a:t>
            </a:r>
            <a:r>
              <a:rPr lang="en-US" altLang="en-US" sz="2000" dirty="0" smtClean="0">
                <a:latin typeface="+mn-lt"/>
              </a:rPr>
              <a:t>		;</a:t>
            </a:r>
            <a:r>
              <a:rPr lang="en-US" altLang="en-US" sz="2000" dirty="0">
                <a:latin typeface="+mn-lt"/>
              </a:rPr>
              <a:t>ASCII characters</a:t>
            </a:r>
          </a:p>
          <a:p>
            <a:pPr lvl="1" eaLnBrk="1" hangingPunct="1">
              <a:buFont typeface="Wingdings" panose="05000000000000000000" pitchFamily="2" charset="2"/>
              <a:buNone/>
              <a:defRPr/>
            </a:pPr>
            <a:r>
              <a:rPr lang="en-US" altLang="en-US" sz="2000" dirty="0">
                <a:latin typeface="+mn-lt"/>
              </a:rPr>
              <a:t>				</a:t>
            </a:r>
            <a:r>
              <a:rPr lang="en-US" altLang="en-US" sz="2000" dirty="0" smtClean="0">
                <a:latin typeface="+mn-lt"/>
              </a:rPr>
              <a:t>DATA7</a:t>
            </a:r>
            <a:r>
              <a:rPr lang="en-US" altLang="en-US" sz="2000" dirty="0">
                <a:latin typeface="+mn-lt"/>
              </a:rPr>
              <a:t>		DB	“O’ Hi</a:t>
            </a:r>
            <a:r>
              <a:rPr lang="en-US" altLang="en-US" sz="2000" dirty="0" smtClean="0">
                <a:latin typeface="+mn-lt"/>
              </a:rPr>
              <a:t>”		</a:t>
            </a:r>
            <a:r>
              <a:rPr lang="en-US" altLang="en-US" sz="2000" dirty="0">
                <a:latin typeface="+mn-lt"/>
              </a:rPr>
              <a:t>	;ASCII characters</a:t>
            </a:r>
          </a:p>
        </p:txBody>
      </p:sp>
    </p:spTree>
    <p:extLst>
      <p:ext uri="{BB962C8B-B14F-4D97-AF65-F5344CB8AC3E}">
        <p14:creationId xmlns:p14="http://schemas.microsoft.com/office/powerpoint/2010/main" val="462411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2"/>
          <p:cNvSpPr txBox="1"/>
          <p:nvPr/>
        </p:nvSpPr>
        <p:spPr>
          <a:xfrm>
            <a:off x="9448680" y="6356520"/>
            <a:ext cx="761760" cy="364680"/>
          </a:xfrm>
          <a:prstGeom prst="rect">
            <a:avLst/>
          </a:prstGeom>
          <a:noFill/>
          <a:ln>
            <a:noFill/>
          </a:ln>
        </p:spPr>
        <p:txBody>
          <a:bodyPr lIns="0" tIns="0" rIns="0" bIns="0" anchor="b"/>
          <a:lstStyle/>
          <a:p>
            <a:pPr algn="r">
              <a:lnSpc>
                <a:spcPct val="100000"/>
              </a:lnSpc>
            </a:pPr>
            <a:fld id="{2BCAA24F-179E-4818-BB3E-DD8D85CBA530}" type="slidenum">
              <a:rPr lang="en-US" sz="1200" spc="-1">
                <a:solidFill>
                  <a:srgbClr val="035C75"/>
                </a:solidFill>
                <a:latin typeface="Arial"/>
              </a:rPr>
              <a:t>30</a:t>
            </a:fld>
            <a:endParaRPr lang="en-US" sz="1200" spc="-1">
              <a:latin typeface="Times New Roman"/>
            </a:endParaRPr>
          </a:p>
        </p:txBody>
      </p:sp>
      <p:sp>
        <p:nvSpPr>
          <p:cNvPr id="161" name="CustomShape 3"/>
          <p:cNvSpPr/>
          <p:nvPr/>
        </p:nvSpPr>
        <p:spPr>
          <a:xfrm>
            <a:off x="1752600" y="730440"/>
            <a:ext cx="8610120" cy="29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spcBef>
                <a:spcPts val="601"/>
              </a:spcBef>
              <a:spcAft>
                <a:spcPts val="601"/>
              </a:spcAft>
              <a:buClr>
                <a:srgbClr val="000000"/>
              </a:buClr>
              <a:buFont typeface="Wingdings" charset="2"/>
              <a:buChar char=""/>
            </a:pPr>
            <a:r>
              <a:rPr lang="en-US" sz="2000" spc="-1" dirty="0">
                <a:solidFill>
                  <a:srgbClr val="000000"/>
                </a:solidFill>
              </a:rPr>
              <a:t>The operand of the call instruction initiates an intersegment or </a:t>
            </a:r>
            <a:r>
              <a:rPr lang="en-US" sz="2000" spc="-1" dirty="0" err="1">
                <a:solidFill>
                  <a:srgbClr val="000000"/>
                </a:solidFill>
              </a:rPr>
              <a:t>intrasegment</a:t>
            </a:r>
            <a:r>
              <a:rPr lang="en-US" sz="2000" spc="-1" dirty="0">
                <a:solidFill>
                  <a:srgbClr val="000000"/>
                </a:solidFill>
              </a:rPr>
              <a:t> call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The </a:t>
            </a:r>
            <a:r>
              <a:rPr lang="en-US" sz="2000" spc="-1" dirty="0" err="1">
                <a:solidFill>
                  <a:srgbClr val="000000"/>
                </a:solidFill>
              </a:rPr>
              <a:t>intrasegment</a:t>
            </a:r>
            <a:r>
              <a:rPr lang="en-US" sz="2000" spc="-1" dirty="0">
                <a:solidFill>
                  <a:srgbClr val="000000"/>
                </a:solidFill>
              </a:rPr>
              <a:t> call causes contents of IP to be saved on Stack.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The Operand specifies new value in the IP that is the first instruction in the subroutine. </a:t>
            </a:r>
            <a:endParaRPr lang="en-US" sz="2000" spc="-1" dirty="0"/>
          </a:p>
          <a:p>
            <a:pPr marL="343080" indent="-342720" algn="just">
              <a:spcBef>
                <a:spcPts val="601"/>
              </a:spcBef>
              <a:spcAft>
                <a:spcPts val="601"/>
              </a:spcAft>
              <a:buClr>
                <a:srgbClr val="000000"/>
              </a:buClr>
              <a:buFont typeface="Wingdings" charset="2"/>
              <a:buChar char=""/>
            </a:pPr>
            <a:r>
              <a:rPr lang="en-US" sz="2000" spc="-1" dirty="0">
                <a:solidFill>
                  <a:srgbClr val="000000"/>
                </a:solidFill>
              </a:rPr>
              <a:t>The Intersegment call causes contents of IP and CS to be saved in the stack and new values to be loaded in IP and CS that identifies the location of the first instruction of the subroutine. </a:t>
            </a:r>
            <a:endParaRPr lang="en-US" sz="2000" spc="-1" dirty="0"/>
          </a:p>
        </p:txBody>
      </p:sp>
      <p:graphicFrame>
        <p:nvGraphicFramePr>
          <p:cNvPr id="162" name="Table 4"/>
          <p:cNvGraphicFramePr/>
          <p:nvPr>
            <p:extLst>
              <p:ext uri="{D42A27DB-BD31-4B8C-83A1-F6EECF244321}">
                <p14:modId xmlns:p14="http://schemas.microsoft.com/office/powerpoint/2010/main" val="3900858093"/>
              </p:ext>
            </p:extLst>
          </p:nvPr>
        </p:nvGraphicFramePr>
        <p:xfrm>
          <a:off x="2093160" y="3886200"/>
          <a:ext cx="7772400" cy="2196720"/>
        </p:xfrm>
        <a:graphic>
          <a:graphicData uri="http://schemas.openxmlformats.org/drawingml/2006/table">
            <a:tbl>
              <a:tblPr/>
              <a:tblGrid>
                <a:gridCol w="3886200"/>
                <a:gridCol w="3886200"/>
              </a:tblGrid>
              <a:tr h="396720">
                <a:tc>
                  <a:txBody>
                    <a:bodyPr/>
                    <a:lstStyle/>
                    <a:p>
                      <a:pPr algn="ctr">
                        <a:lnSpc>
                          <a:spcPct val="100000"/>
                        </a:lnSpc>
                      </a:pPr>
                      <a:r>
                        <a:rPr lang="en-US" sz="2000" b="0" strike="noStrike" spc="-1" dirty="0" err="1">
                          <a:solidFill>
                            <a:srgbClr val="000000"/>
                          </a:solidFill>
                          <a:latin typeface="+mn-lt"/>
                        </a:rPr>
                        <a:t>Intrasegment</a:t>
                      </a:r>
                      <a:r>
                        <a:rPr lang="en-US" sz="2000" b="0" strike="noStrike" spc="-1" dirty="0">
                          <a:solidFill>
                            <a:srgbClr val="000000"/>
                          </a:solidFill>
                          <a:latin typeface="+mn-lt"/>
                        </a:rPr>
                        <a:t> CALL</a:t>
                      </a:r>
                      <a:endParaRPr lang="en-US" sz="2000" b="0" strike="noStrike" spc="-1" dirty="0">
                        <a:latin typeface="+mn-lt"/>
                      </a:endParaRPr>
                    </a:p>
                  </a:txBody>
                  <a:tcPr>
                    <a:lnL w="38160">
                      <a:solidFill>
                        <a:srgbClr val="000000"/>
                      </a:solidFill>
                    </a:lnL>
                    <a:lnR w="28080">
                      <a:solidFill>
                        <a:srgbClr val="000000"/>
                      </a:solidFill>
                    </a:lnR>
                    <a:lnT w="38160">
                      <a:solidFill>
                        <a:srgbClr val="000000"/>
                      </a:solidFill>
                    </a:lnT>
                    <a:lnB w="28080">
                      <a:solidFill>
                        <a:srgbClr val="000000"/>
                      </a:solidFill>
                    </a:lnB>
                    <a:solidFill>
                      <a:srgbClr val="DBF5F9"/>
                    </a:solidFill>
                  </a:tcPr>
                </a:tc>
                <a:tc>
                  <a:txBody>
                    <a:bodyPr/>
                    <a:lstStyle/>
                    <a:p>
                      <a:pPr algn="ctr">
                        <a:lnSpc>
                          <a:spcPct val="100000"/>
                        </a:lnSpc>
                      </a:pPr>
                      <a:r>
                        <a:rPr lang="en-US" sz="2000" b="0" strike="noStrike" spc="-1">
                          <a:solidFill>
                            <a:srgbClr val="000000"/>
                          </a:solidFill>
                          <a:latin typeface="+mn-lt"/>
                        </a:rPr>
                        <a:t>Intersegment CALL</a:t>
                      </a:r>
                      <a:endParaRPr lang="en-US" sz="2000" b="0" strike="noStrike" spc="-1">
                        <a:latin typeface="+mn-lt"/>
                      </a:endParaRPr>
                    </a:p>
                  </a:txBody>
                  <a:tcPr>
                    <a:lnL w="28080">
                      <a:solidFill>
                        <a:srgbClr val="000000"/>
                      </a:solidFill>
                    </a:lnL>
                    <a:lnR w="38160">
                      <a:solidFill>
                        <a:srgbClr val="000000"/>
                      </a:solidFill>
                    </a:lnR>
                    <a:lnT w="38160">
                      <a:solidFill>
                        <a:srgbClr val="000000"/>
                      </a:solidFill>
                    </a:lnT>
                    <a:lnB w="28080">
                      <a:solidFill>
                        <a:srgbClr val="000000"/>
                      </a:solidFill>
                    </a:lnB>
                    <a:solidFill>
                      <a:srgbClr val="DBF5F9"/>
                    </a:solidFill>
                  </a:tcPr>
                </a:tc>
              </a:tr>
              <a:tr h="701640">
                <a:tc>
                  <a:txBody>
                    <a:bodyPr/>
                    <a:lstStyle/>
                    <a:p>
                      <a:pPr>
                        <a:lnSpc>
                          <a:spcPct val="100000"/>
                        </a:lnSpc>
                      </a:pPr>
                      <a:r>
                        <a:rPr lang="en-US" sz="2000" b="0" strike="noStrike" spc="-1" dirty="0">
                          <a:solidFill>
                            <a:srgbClr val="000000"/>
                          </a:solidFill>
                          <a:latin typeface="+mn-lt"/>
                        </a:rPr>
                        <a:t>is limited to addresses within the current code segment</a:t>
                      </a:r>
                      <a:endParaRPr lang="en-US" sz="2000" b="0" strike="noStrike" spc="-1" dirty="0">
                        <a:latin typeface="+mn-lt"/>
                      </a:endParaRPr>
                    </a:p>
                  </a:txBody>
                  <a:tcPr>
                    <a:lnL w="3816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a:solidFill>
                            <a:srgbClr val="000000"/>
                          </a:solidFill>
                          <a:latin typeface="+mn-lt"/>
                        </a:rPr>
                        <a:t>permit jumps from one code segment to another</a:t>
                      </a:r>
                      <a:endParaRPr lang="en-US" sz="2000" b="0" strike="noStrike" spc="-1">
                        <a:latin typeface="+mn-lt"/>
                      </a:endParaRPr>
                    </a:p>
                  </a:txBody>
                  <a:tcPr>
                    <a:lnL w="28080">
                      <a:solidFill>
                        <a:srgbClr val="000000"/>
                      </a:solidFill>
                    </a:lnL>
                    <a:lnR w="38160">
                      <a:solidFill>
                        <a:srgbClr val="000000"/>
                      </a:solidFill>
                    </a:lnR>
                    <a:lnT w="28080">
                      <a:solidFill>
                        <a:srgbClr val="000000"/>
                      </a:solidFill>
                    </a:lnT>
                    <a:lnB w="28080">
                      <a:solidFill>
                        <a:srgbClr val="000000"/>
                      </a:solidFill>
                    </a:lnB>
                    <a:noFill/>
                  </a:tcPr>
                </a:tc>
              </a:tr>
              <a:tr h="701640">
                <a:tc>
                  <a:txBody>
                    <a:bodyPr/>
                    <a:lstStyle/>
                    <a:p>
                      <a:pPr>
                        <a:lnSpc>
                          <a:spcPct val="100000"/>
                        </a:lnSpc>
                      </a:pPr>
                      <a:r>
                        <a:rPr lang="en-US" sz="2000" b="0" strike="noStrike" spc="-1">
                          <a:solidFill>
                            <a:srgbClr val="000000"/>
                          </a:solidFill>
                          <a:latin typeface="+mn-lt"/>
                        </a:rPr>
                        <a:t>achieved by just modifying the value in IP</a:t>
                      </a:r>
                      <a:endParaRPr lang="en-US" sz="2000" b="0" strike="noStrike" spc="-1">
                        <a:latin typeface="+mn-lt"/>
                      </a:endParaRPr>
                    </a:p>
                  </a:txBody>
                  <a:tcPr>
                    <a:lnL w="38160">
                      <a:solidFill>
                        <a:srgbClr val="000000"/>
                      </a:solidFill>
                    </a:lnL>
                    <a:lnR w="28080">
                      <a:solidFill>
                        <a:srgbClr val="000000"/>
                      </a:solidFill>
                    </a:lnR>
                    <a:lnT w="28080">
                      <a:solidFill>
                        <a:srgbClr val="000000"/>
                      </a:solidFill>
                    </a:lnT>
                    <a:lnB w="28080">
                      <a:solidFill>
                        <a:srgbClr val="000000"/>
                      </a:solidFill>
                    </a:lnB>
                    <a:noFill/>
                  </a:tcPr>
                </a:tc>
                <a:tc>
                  <a:txBody>
                    <a:bodyPr/>
                    <a:lstStyle/>
                    <a:p>
                      <a:pPr>
                        <a:lnSpc>
                          <a:spcPct val="100000"/>
                        </a:lnSpc>
                      </a:pPr>
                      <a:r>
                        <a:rPr lang="en-US" sz="2000" b="0" strike="noStrike" spc="-1" dirty="0">
                          <a:solidFill>
                            <a:srgbClr val="000000"/>
                          </a:solidFill>
                          <a:latin typeface="+mn-lt"/>
                        </a:rPr>
                        <a:t>requires modification of the contents of both CS and IP.</a:t>
                      </a:r>
                      <a:endParaRPr lang="en-US" sz="2000" b="0" strike="noStrike" spc="-1" dirty="0">
                        <a:latin typeface="+mn-lt"/>
                      </a:endParaRPr>
                    </a:p>
                  </a:txBody>
                  <a:tcPr>
                    <a:lnL w="28080">
                      <a:solidFill>
                        <a:srgbClr val="000000"/>
                      </a:solidFill>
                    </a:lnL>
                    <a:lnR w="38160">
                      <a:solidFill>
                        <a:srgbClr val="000000"/>
                      </a:solidFill>
                    </a:lnR>
                    <a:lnT w="28080">
                      <a:solidFill>
                        <a:srgbClr val="000000"/>
                      </a:solidFill>
                    </a:lnT>
                    <a:lnB w="28080">
                      <a:solidFill>
                        <a:srgbClr val="000000"/>
                      </a:solidFill>
                    </a:lnB>
                    <a:noFill/>
                  </a:tcPr>
                </a:tc>
              </a:tr>
              <a:tr h="396720">
                <a:tc>
                  <a:txBody>
                    <a:bodyPr/>
                    <a:lstStyle/>
                    <a:p>
                      <a:pPr>
                        <a:lnSpc>
                          <a:spcPct val="100000"/>
                        </a:lnSpc>
                      </a:pPr>
                      <a:r>
                        <a:rPr lang="en-US" sz="2000" b="0" strike="noStrike" spc="-1">
                          <a:solidFill>
                            <a:srgbClr val="000000"/>
                          </a:solidFill>
                          <a:latin typeface="+mn-lt"/>
                        </a:rPr>
                        <a:t>Short, Near</a:t>
                      </a:r>
                      <a:endParaRPr lang="en-US" sz="2000" b="0" strike="noStrike" spc="-1">
                        <a:latin typeface="+mn-lt"/>
                      </a:endParaRPr>
                    </a:p>
                  </a:txBody>
                  <a:tcPr>
                    <a:lnL w="38160">
                      <a:solidFill>
                        <a:srgbClr val="000000"/>
                      </a:solidFill>
                    </a:lnL>
                    <a:lnR w="28080">
                      <a:solidFill>
                        <a:srgbClr val="000000"/>
                      </a:solidFill>
                    </a:lnR>
                    <a:lnT w="28080">
                      <a:solidFill>
                        <a:srgbClr val="000000"/>
                      </a:solidFill>
                    </a:lnT>
                    <a:lnB w="38160">
                      <a:solidFill>
                        <a:srgbClr val="000000"/>
                      </a:solidFill>
                    </a:lnB>
                    <a:noFill/>
                  </a:tcPr>
                </a:tc>
                <a:tc>
                  <a:txBody>
                    <a:bodyPr/>
                    <a:lstStyle/>
                    <a:p>
                      <a:pPr>
                        <a:lnSpc>
                          <a:spcPct val="100000"/>
                        </a:lnSpc>
                      </a:pPr>
                      <a:r>
                        <a:rPr lang="en-US" sz="2000" b="0" strike="noStrike" spc="-1" dirty="0">
                          <a:solidFill>
                            <a:srgbClr val="000000"/>
                          </a:solidFill>
                          <a:latin typeface="+mn-lt"/>
                        </a:rPr>
                        <a:t>Far</a:t>
                      </a:r>
                      <a:endParaRPr lang="en-US" sz="2000" b="0" strike="noStrike" spc="-1" dirty="0">
                        <a:latin typeface="+mn-lt"/>
                      </a:endParaRPr>
                    </a:p>
                  </a:txBody>
                  <a:tcPr>
                    <a:lnL w="28080">
                      <a:solidFill>
                        <a:srgbClr val="000000"/>
                      </a:solidFill>
                    </a:lnL>
                    <a:lnR w="38160">
                      <a:solidFill>
                        <a:srgbClr val="000000"/>
                      </a:solidFill>
                    </a:lnR>
                    <a:lnT w="28080">
                      <a:solidFill>
                        <a:srgbClr val="000000"/>
                      </a:solidFill>
                    </a:lnT>
                    <a:lnB w="38160">
                      <a:solidFill>
                        <a:srgbClr val="000000"/>
                      </a:solidFill>
                    </a:lnB>
                    <a:noFill/>
                  </a:tcPr>
                </a:tc>
              </a:tr>
            </a:tbl>
          </a:graphicData>
        </a:graphic>
      </p:graphicFrame>
      <p:sp>
        <p:nvSpPr>
          <p:cNvPr id="163" name="CustomShape 5"/>
          <p:cNvSpPr/>
          <p:nvPr/>
        </p:nvSpPr>
        <p:spPr>
          <a:xfrm>
            <a:off x="1934400" y="152280"/>
            <a:ext cx="479124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1" spc="-1">
                <a:solidFill>
                  <a:srgbClr val="FF0000"/>
                </a:solidFill>
                <a:latin typeface="Arial"/>
              </a:rPr>
              <a:t>CALL and RET Instructions</a:t>
            </a:r>
            <a:endParaRPr lang="en-US" sz="2800" spc="-1">
              <a:latin typeface="Arial"/>
            </a:endParaRPr>
          </a:p>
        </p:txBody>
      </p:sp>
    </p:spTree>
    <p:extLst>
      <p:ext uri="{BB962C8B-B14F-4D97-AF65-F5344CB8AC3E}">
        <p14:creationId xmlns:p14="http://schemas.microsoft.com/office/powerpoint/2010/main" val="2686112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9448680" y="6356520"/>
            <a:ext cx="761760" cy="364680"/>
          </a:xfrm>
          <a:prstGeom prst="rect">
            <a:avLst/>
          </a:prstGeom>
          <a:noFill/>
          <a:ln>
            <a:noFill/>
          </a:ln>
        </p:spPr>
        <p:txBody>
          <a:bodyPr lIns="0" tIns="0" rIns="0" bIns="0" anchor="b"/>
          <a:lstStyle/>
          <a:p>
            <a:pPr algn="r">
              <a:lnSpc>
                <a:spcPct val="100000"/>
              </a:lnSpc>
            </a:pPr>
            <a:fld id="{F9A57131-E8CC-4F6D-A6B9-567FA219FAA5}" type="slidenum">
              <a:rPr lang="en-US" sz="1200" spc="-1">
                <a:solidFill>
                  <a:srgbClr val="035C75"/>
                </a:solidFill>
                <a:latin typeface="Arial"/>
              </a:rPr>
              <a:t>31</a:t>
            </a:fld>
            <a:endParaRPr lang="en-US" sz="1200" spc="-1">
              <a:latin typeface="Times New Roman"/>
            </a:endParaRPr>
          </a:p>
        </p:txBody>
      </p:sp>
      <p:sp>
        <p:nvSpPr>
          <p:cNvPr id="166" name="CustomShape 3"/>
          <p:cNvSpPr/>
          <p:nvPr/>
        </p:nvSpPr>
        <p:spPr>
          <a:xfrm>
            <a:off x="1694280" y="80280"/>
            <a:ext cx="8668440" cy="639288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just">
              <a:lnSpc>
                <a:spcPct val="100000"/>
              </a:lnSpc>
            </a:pPr>
            <a:r>
              <a:rPr lang="en-US" spc="-1" dirty="0">
                <a:solidFill>
                  <a:srgbClr val="000000"/>
                </a:solidFill>
                <a:ea typeface="Times New Roman"/>
              </a:rPr>
              <a:t>Example5:</a:t>
            </a:r>
            <a:r>
              <a:rPr lang="en-US" sz="1600" spc="-1" dirty="0">
                <a:solidFill>
                  <a:srgbClr val="000000"/>
                </a:solidFill>
                <a:ea typeface="Times New Roman"/>
              </a:rPr>
              <a:t> </a:t>
            </a:r>
            <a:r>
              <a:rPr lang="en-US" spc="-1" dirty="0">
                <a:solidFill>
                  <a:srgbClr val="000000"/>
                </a:solidFill>
                <a:ea typeface="Times New Roman"/>
              </a:rPr>
              <a:t>write a procedure named </a:t>
            </a:r>
            <a:r>
              <a:rPr lang="en-US" i="1" spc="-1" dirty="0">
                <a:solidFill>
                  <a:srgbClr val="000000"/>
                </a:solidFill>
                <a:ea typeface="Times New Roman"/>
              </a:rPr>
              <a:t>Square </a:t>
            </a:r>
            <a:r>
              <a:rPr lang="en-US" spc="-1" dirty="0">
                <a:solidFill>
                  <a:srgbClr val="000000"/>
                </a:solidFill>
                <a:ea typeface="Times New Roman"/>
              </a:rPr>
              <a:t>that squares the contents of BL and places the result in BX.   </a:t>
            </a:r>
            <a:endParaRPr lang="en-US" spc="-1" dirty="0"/>
          </a:p>
          <a:p>
            <a:pPr>
              <a:lnSpc>
                <a:spcPct val="100000"/>
              </a:lnSpc>
            </a:pPr>
            <a:r>
              <a:rPr lang="en-US" spc="-1" dirty="0">
                <a:solidFill>
                  <a:srgbClr val="000000"/>
                </a:solidFill>
                <a:ea typeface="Times New Roman"/>
              </a:rPr>
              <a:t>Solution:  </a:t>
            </a:r>
            <a:endParaRPr lang="en-US" spc="-1" dirty="0"/>
          </a:p>
          <a:p>
            <a:pPr>
              <a:lnSpc>
                <a:spcPct val="100000"/>
              </a:lnSpc>
            </a:pPr>
            <a:r>
              <a:rPr lang="en-US" sz="1600" spc="-1" dirty="0">
                <a:solidFill>
                  <a:srgbClr val="000000"/>
                </a:solidFill>
                <a:ea typeface="Times New Roman"/>
              </a:rPr>
              <a:t>Square:            PUSH AX </a:t>
            </a:r>
            <a:endParaRPr lang="en-US" sz="1600" spc="-1" dirty="0"/>
          </a:p>
          <a:p>
            <a:pPr>
              <a:lnSpc>
                <a:spcPct val="100000"/>
              </a:lnSpc>
            </a:pPr>
            <a:r>
              <a:rPr lang="en-US" sz="1600" spc="-1" dirty="0" smtClean="0">
                <a:solidFill>
                  <a:srgbClr val="000000"/>
                </a:solidFill>
                <a:ea typeface="Times New Roman"/>
              </a:rPr>
              <a:t>	        MOV </a:t>
            </a:r>
            <a:r>
              <a:rPr lang="en-US" sz="1600" spc="-1" dirty="0">
                <a:solidFill>
                  <a:srgbClr val="000000"/>
                </a:solidFill>
                <a:ea typeface="Times New Roman"/>
              </a:rPr>
              <a:t>AL, BL </a:t>
            </a:r>
            <a:endParaRPr lang="en-US" sz="1600" spc="-1" dirty="0"/>
          </a:p>
          <a:p>
            <a:pPr>
              <a:lnSpc>
                <a:spcPct val="100000"/>
              </a:lnSpc>
            </a:pPr>
            <a:r>
              <a:rPr lang="en-US" sz="1600" spc="-1" dirty="0" smtClean="0">
                <a:solidFill>
                  <a:srgbClr val="000000"/>
                </a:solidFill>
                <a:ea typeface="Times New Roman"/>
              </a:rPr>
              <a:t>	         MUL </a:t>
            </a:r>
            <a:r>
              <a:rPr lang="en-US" sz="1600" spc="-1" dirty="0">
                <a:solidFill>
                  <a:srgbClr val="000000"/>
                </a:solidFill>
                <a:ea typeface="Times New Roman"/>
              </a:rPr>
              <a:t>BL </a:t>
            </a:r>
            <a:endParaRPr lang="en-US" sz="1600" spc="-1" dirty="0"/>
          </a:p>
          <a:p>
            <a:pPr>
              <a:lnSpc>
                <a:spcPct val="100000"/>
              </a:lnSpc>
            </a:pPr>
            <a:r>
              <a:rPr lang="en-US" sz="1600" spc="-1" dirty="0" smtClean="0">
                <a:solidFill>
                  <a:srgbClr val="000000"/>
                </a:solidFill>
                <a:ea typeface="Times New Roman"/>
              </a:rPr>
              <a:t>	         MOV </a:t>
            </a:r>
            <a:r>
              <a:rPr lang="en-US" sz="1600" spc="-1" dirty="0">
                <a:solidFill>
                  <a:srgbClr val="000000"/>
                </a:solidFill>
                <a:ea typeface="Times New Roman"/>
              </a:rPr>
              <a:t>BX, AX </a:t>
            </a:r>
            <a:endParaRPr lang="en-US" sz="1600" spc="-1" dirty="0"/>
          </a:p>
          <a:p>
            <a:pPr>
              <a:lnSpc>
                <a:spcPct val="100000"/>
              </a:lnSpc>
            </a:pPr>
            <a:r>
              <a:rPr lang="en-US" sz="1600" spc="-1" dirty="0" smtClean="0">
                <a:solidFill>
                  <a:srgbClr val="000000"/>
                </a:solidFill>
                <a:ea typeface="Times New Roman"/>
              </a:rPr>
              <a:t>	        POP </a:t>
            </a:r>
            <a:r>
              <a:rPr lang="en-US" sz="1600" spc="-1" dirty="0">
                <a:solidFill>
                  <a:srgbClr val="000000"/>
                </a:solidFill>
                <a:ea typeface="Times New Roman"/>
              </a:rPr>
              <a:t>AX </a:t>
            </a:r>
            <a:endParaRPr lang="en-US" sz="1600" spc="-1" dirty="0"/>
          </a:p>
          <a:p>
            <a:pPr>
              <a:lnSpc>
                <a:spcPct val="100000"/>
              </a:lnSpc>
            </a:pPr>
            <a:r>
              <a:rPr lang="en-US" sz="1600" spc="-1" dirty="0" smtClean="0">
                <a:solidFill>
                  <a:srgbClr val="000000"/>
                </a:solidFill>
                <a:ea typeface="Times New Roman"/>
              </a:rPr>
              <a:t>	       RET </a:t>
            </a:r>
            <a:endParaRPr lang="en-US" sz="1600" spc="-1" dirty="0"/>
          </a:p>
          <a:p>
            <a:pPr>
              <a:lnSpc>
                <a:spcPct val="100000"/>
              </a:lnSpc>
            </a:pPr>
            <a:r>
              <a:rPr lang="en-US" sz="1600" spc="-1" dirty="0">
                <a:solidFill>
                  <a:srgbClr val="000000"/>
                </a:solidFill>
                <a:ea typeface="Times New Roman"/>
              </a:rPr>
              <a:t> </a:t>
            </a:r>
            <a:endParaRPr lang="en-US" sz="1600" spc="-1" dirty="0"/>
          </a:p>
          <a:p>
            <a:pPr algn="just">
              <a:lnSpc>
                <a:spcPct val="100000"/>
              </a:lnSpc>
            </a:pPr>
            <a:r>
              <a:rPr lang="en-US" spc="-1" dirty="0">
                <a:solidFill>
                  <a:srgbClr val="000000"/>
                </a:solidFill>
                <a:ea typeface="Times New Roman"/>
              </a:rPr>
              <a:t>Example6: write a program that computes y = (AL)</a:t>
            </a:r>
            <a:r>
              <a:rPr lang="en-US" spc="-1" baseline="30000" dirty="0">
                <a:solidFill>
                  <a:srgbClr val="000000"/>
                </a:solidFill>
                <a:ea typeface="Times New Roman"/>
              </a:rPr>
              <a:t>2</a:t>
            </a:r>
            <a:r>
              <a:rPr lang="en-US" spc="-1" dirty="0">
                <a:solidFill>
                  <a:srgbClr val="000000"/>
                </a:solidFill>
                <a:ea typeface="Times New Roman"/>
              </a:rPr>
              <a:t> + (AH)</a:t>
            </a:r>
            <a:r>
              <a:rPr lang="en-US" spc="-1" baseline="30000" dirty="0">
                <a:solidFill>
                  <a:srgbClr val="000000"/>
                </a:solidFill>
                <a:ea typeface="Times New Roman"/>
              </a:rPr>
              <a:t>2</a:t>
            </a:r>
            <a:r>
              <a:rPr lang="en-US" spc="-1" dirty="0">
                <a:solidFill>
                  <a:srgbClr val="000000"/>
                </a:solidFill>
                <a:ea typeface="Times New Roman"/>
              </a:rPr>
              <a:t> + (DL)</a:t>
            </a:r>
            <a:r>
              <a:rPr lang="en-US" spc="-1" baseline="30000" dirty="0">
                <a:solidFill>
                  <a:srgbClr val="000000"/>
                </a:solidFill>
                <a:ea typeface="Times New Roman"/>
              </a:rPr>
              <a:t>2</a:t>
            </a:r>
            <a:r>
              <a:rPr lang="en-US" spc="-1" dirty="0">
                <a:solidFill>
                  <a:srgbClr val="000000"/>
                </a:solidFill>
                <a:ea typeface="Times New Roman"/>
              </a:rPr>
              <a:t> , places the result in CX. Make use of the SQUARE subroutine defined in the previous example. (Assume result y doesn’t exceed 16 bit)  </a:t>
            </a:r>
            <a:endParaRPr lang="en-US" spc="-1" dirty="0"/>
          </a:p>
          <a:p>
            <a:pPr>
              <a:lnSpc>
                <a:spcPct val="100000"/>
              </a:lnSpc>
            </a:pPr>
            <a:r>
              <a:rPr lang="en-US" spc="-1" dirty="0">
                <a:solidFill>
                  <a:srgbClr val="000000"/>
                </a:solidFill>
                <a:ea typeface="Times New Roman"/>
              </a:rPr>
              <a:t>Solution:    </a:t>
            </a:r>
            <a:endParaRPr lang="en-US" spc="-1" dirty="0"/>
          </a:p>
          <a:p>
            <a:pPr>
              <a:lnSpc>
                <a:spcPct val="100000"/>
              </a:lnSpc>
            </a:pPr>
            <a:r>
              <a:rPr lang="en-US" sz="1600" spc="-1" dirty="0" smtClean="0">
                <a:solidFill>
                  <a:srgbClr val="000000"/>
                </a:solidFill>
                <a:ea typeface="Times New Roman"/>
              </a:rPr>
              <a:t>	MOV </a:t>
            </a:r>
            <a:r>
              <a:rPr lang="en-US" sz="1600" spc="-1" dirty="0">
                <a:solidFill>
                  <a:srgbClr val="000000"/>
                </a:solidFill>
                <a:ea typeface="Times New Roman"/>
              </a:rPr>
              <a:t>CX, 0000H </a:t>
            </a:r>
            <a:endParaRPr lang="en-US" sz="1600" spc="-1" dirty="0"/>
          </a:p>
          <a:p>
            <a:pPr>
              <a:lnSpc>
                <a:spcPct val="100000"/>
              </a:lnSpc>
            </a:pPr>
            <a:r>
              <a:rPr lang="en-US" sz="1600" spc="-1" dirty="0" smtClean="0">
                <a:solidFill>
                  <a:srgbClr val="000000"/>
                </a:solidFill>
                <a:ea typeface="Times New Roman"/>
              </a:rPr>
              <a:t>	MOV </a:t>
            </a:r>
            <a:r>
              <a:rPr lang="en-US" sz="1600" spc="-1" dirty="0">
                <a:solidFill>
                  <a:srgbClr val="000000"/>
                </a:solidFill>
                <a:ea typeface="Times New Roman"/>
              </a:rPr>
              <a:t>BL,AL </a:t>
            </a:r>
            <a:endParaRPr lang="en-US" sz="1600" spc="-1" dirty="0"/>
          </a:p>
          <a:p>
            <a:pPr>
              <a:lnSpc>
                <a:spcPct val="100000"/>
              </a:lnSpc>
            </a:pPr>
            <a:r>
              <a:rPr lang="en-US" sz="1600" spc="-1" dirty="0" smtClean="0">
                <a:solidFill>
                  <a:srgbClr val="000000"/>
                </a:solidFill>
                <a:ea typeface="Times New Roman"/>
              </a:rPr>
              <a:t>	CALL </a:t>
            </a:r>
            <a:r>
              <a:rPr lang="en-US" sz="1600" i="1" spc="-1" dirty="0">
                <a:solidFill>
                  <a:srgbClr val="000000"/>
                </a:solidFill>
                <a:ea typeface="Times New Roman"/>
              </a:rPr>
              <a:t>Square</a:t>
            </a:r>
            <a:r>
              <a:rPr lang="en-US" sz="1600" spc="-1" dirty="0">
                <a:solidFill>
                  <a:srgbClr val="000000"/>
                </a:solidFill>
                <a:ea typeface="Times New Roman"/>
              </a:rPr>
              <a:t> </a:t>
            </a:r>
            <a:endParaRPr lang="en-US" sz="1600" spc="-1" dirty="0"/>
          </a:p>
          <a:p>
            <a:pPr>
              <a:lnSpc>
                <a:spcPct val="100000"/>
              </a:lnSpc>
            </a:pPr>
            <a:r>
              <a:rPr lang="en-US" sz="1600" spc="-1" dirty="0" smtClean="0">
                <a:solidFill>
                  <a:srgbClr val="000000"/>
                </a:solidFill>
                <a:ea typeface="Times New Roman"/>
              </a:rPr>
              <a:t>	ADD </a:t>
            </a:r>
            <a:r>
              <a:rPr lang="en-US" sz="1600" spc="-1" dirty="0">
                <a:solidFill>
                  <a:srgbClr val="000000"/>
                </a:solidFill>
                <a:ea typeface="Times New Roman"/>
              </a:rPr>
              <a:t>CX, BX </a:t>
            </a:r>
            <a:endParaRPr lang="en-US" sz="1600" spc="-1" dirty="0"/>
          </a:p>
          <a:p>
            <a:pPr>
              <a:lnSpc>
                <a:spcPct val="100000"/>
              </a:lnSpc>
            </a:pPr>
            <a:r>
              <a:rPr lang="en-US" sz="1600" spc="-1" dirty="0" smtClean="0">
                <a:solidFill>
                  <a:srgbClr val="000000"/>
                </a:solidFill>
                <a:ea typeface="Times New Roman"/>
              </a:rPr>
              <a:t>	MOV </a:t>
            </a:r>
            <a:r>
              <a:rPr lang="en-US" sz="1600" spc="-1" dirty="0">
                <a:solidFill>
                  <a:srgbClr val="000000"/>
                </a:solidFill>
                <a:ea typeface="Times New Roman"/>
              </a:rPr>
              <a:t>BL,AH </a:t>
            </a:r>
            <a:endParaRPr lang="en-US" sz="1600" spc="-1" dirty="0"/>
          </a:p>
          <a:p>
            <a:pPr>
              <a:lnSpc>
                <a:spcPct val="100000"/>
              </a:lnSpc>
            </a:pPr>
            <a:r>
              <a:rPr lang="en-US" sz="1600" spc="-1" dirty="0" smtClean="0">
                <a:solidFill>
                  <a:srgbClr val="000000"/>
                </a:solidFill>
                <a:ea typeface="Times New Roman"/>
              </a:rPr>
              <a:t>	CALL </a:t>
            </a:r>
            <a:r>
              <a:rPr lang="en-US" sz="1600" i="1" spc="-1" dirty="0">
                <a:solidFill>
                  <a:srgbClr val="000000"/>
                </a:solidFill>
                <a:ea typeface="Times New Roman"/>
              </a:rPr>
              <a:t>Square</a:t>
            </a:r>
            <a:r>
              <a:rPr lang="en-US" sz="1600" spc="-1" dirty="0">
                <a:solidFill>
                  <a:srgbClr val="000000"/>
                </a:solidFill>
                <a:ea typeface="Times New Roman"/>
              </a:rPr>
              <a:t> </a:t>
            </a:r>
            <a:endParaRPr lang="en-US" sz="1600" spc="-1" dirty="0"/>
          </a:p>
          <a:p>
            <a:pPr>
              <a:lnSpc>
                <a:spcPct val="100000"/>
              </a:lnSpc>
            </a:pPr>
            <a:r>
              <a:rPr lang="en-US" sz="1600" spc="-1" dirty="0" smtClean="0">
                <a:solidFill>
                  <a:srgbClr val="000000"/>
                </a:solidFill>
                <a:ea typeface="Times New Roman"/>
              </a:rPr>
              <a:t>	ADD </a:t>
            </a:r>
            <a:r>
              <a:rPr lang="en-US" sz="1600" spc="-1" dirty="0">
                <a:solidFill>
                  <a:srgbClr val="000000"/>
                </a:solidFill>
                <a:ea typeface="Times New Roman"/>
              </a:rPr>
              <a:t>CX, BX </a:t>
            </a:r>
            <a:endParaRPr lang="en-US" sz="1600" spc="-1" dirty="0"/>
          </a:p>
          <a:p>
            <a:pPr>
              <a:lnSpc>
                <a:spcPct val="100000"/>
              </a:lnSpc>
            </a:pPr>
            <a:r>
              <a:rPr lang="en-US" sz="1600" spc="-1" dirty="0" smtClean="0">
                <a:solidFill>
                  <a:srgbClr val="000000"/>
                </a:solidFill>
                <a:ea typeface="Times New Roman"/>
              </a:rPr>
              <a:t>	MOV </a:t>
            </a:r>
            <a:r>
              <a:rPr lang="en-US" sz="1600" spc="-1" dirty="0">
                <a:solidFill>
                  <a:srgbClr val="000000"/>
                </a:solidFill>
                <a:ea typeface="Times New Roman"/>
              </a:rPr>
              <a:t>BL,DL </a:t>
            </a:r>
            <a:endParaRPr lang="en-US" sz="1600" spc="-1" dirty="0"/>
          </a:p>
          <a:p>
            <a:pPr>
              <a:lnSpc>
                <a:spcPct val="100000"/>
              </a:lnSpc>
            </a:pPr>
            <a:r>
              <a:rPr lang="en-US" sz="1600" spc="-1" dirty="0" smtClean="0">
                <a:solidFill>
                  <a:srgbClr val="000000"/>
                </a:solidFill>
                <a:ea typeface="Times New Roman"/>
              </a:rPr>
              <a:t>	CALL </a:t>
            </a:r>
            <a:r>
              <a:rPr lang="en-US" sz="1600" i="1" spc="-1" dirty="0">
                <a:solidFill>
                  <a:srgbClr val="000000"/>
                </a:solidFill>
                <a:ea typeface="Times New Roman"/>
              </a:rPr>
              <a:t>Square</a:t>
            </a:r>
            <a:r>
              <a:rPr lang="en-US" sz="1600" spc="-1" dirty="0">
                <a:solidFill>
                  <a:srgbClr val="000000"/>
                </a:solidFill>
                <a:ea typeface="Times New Roman"/>
              </a:rPr>
              <a:t> </a:t>
            </a:r>
            <a:endParaRPr lang="en-US" sz="1600" spc="-1" dirty="0"/>
          </a:p>
          <a:p>
            <a:pPr>
              <a:lnSpc>
                <a:spcPct val="100000"/>
              </a:lnSpc>
            </a:pPr>
            <a:r>
              <a:rPr lang="en-US" sz="1600" spc="-1" dirty="0" smtClean="0">
                <a:solidFill>
                  <a:srgbClr val="000000"/>
                </a:solidFill>
                <a:ea typeface="Times New Roman"/>
              </a:rPr>
              <a:t>	ADD </a:t>
            </a:r>
            <a:r>
              <a:rPr lang="en-US" sz="1600" spc="-1" dirty="0">
                <a:solidFill>
                  <a:srgbClr val="000000"/>
                </a:solidFill>
                <a:ea typeface="Times New Roman"/>
              </a:rPr>
              <a:t>CX, BX </a:t>
            </a:r>
            <a:endParaRPr lang="en-US" sz="1600" spc="-1" dirty="0"/>
          </a:p>
          <a:p>
            <a:pPr>
              <a:lnSpc>
                <a:spcPct val="100000"/>
              </a:lnSpc>
            </a:pPr>
            <a:r>
              <a:rPr lang="en-US" sz="1600" spc="-1" dirty="0" smtClean="0">
                <a:solidFill>
                  <a:srgbClr val="000000"/>
                </a:solidFill>
                <a:ea typeface="Times New Roman"/>
              </a:rPr>
              <a:t>	HLT  </a:t>
            </a:r>
            <a:endParaRPr lang="en-US" sz="1600" spc="-1" dirty="0"/>
          </a:p>
        </p:txBody>
      </p:sp>
    </p:spTree>
    <p:extLst>
      <p:ext uri="{BB962C8B-B14F-4D97-AF65-F5344CB8AC3E}">
        <p14:creationId xmlns:p14="http://schemas.microsoft.com/office/powerpoint/2010/main" val="923242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437068" y="364901"/>
            <a:ext cx="7924800" cy="914400"/>
          </a:xfrm>
          <a:prstGeom prst="rect">
            <a:avLst/>
          </a:prstGeom>
          <a:noFill/>
          <a:ln>
            <a:noFill/>
          </a:ln>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defRPr/>
            </a:pPr>
            <a:r>
              <a:rPr lang="en-US" altLang="en-US" sz="3600" dirty="0">
                <a:latin typeface="+mj-lt"/>
              </a:rPr>
              <a:t>Data Types and Data Definition</a:t>
            </a:r>
          </a:p>
        </p:txBody>
      </p:sp>
      <p:sp>
        <p:nvSpPr>
          <p:cNvPr id="63491" name="Text Box 3"/>
          <p:cNvSpPr txBox="1">
            <a:spLocks noChangeArrowheads="1"/>
          </p:cNvSpPr>
          <p:nvPr/>
        </p:nvSpPr>
        <p:spPr bwMode="auto">
          <a:xfrm>
            <a:off x="656822" y="1102578"/>
            <a:ext cx="8610600" cy="4832092"/>
          </a:xfrm>
          <a:prstGeom prst="rect">
            <a:avLst/>
          </a:prstGeom>
          <a:noFill/>
          <a:ln>
            <a:noFill/>
          </a:ln>
        </p:spPr>
        <p:txBody>
          <a:bodyPr>
            <a:spAutoFit/>
          </a:bodyPr>
          <a:lstStyle>
            <a:lvl1pPr>
              <a:tabLst>
                <a:tab pos="511175" algn="l"/>
                <a:tab pos="911225" algn="l"/>
              </a:tabLst>
              <a:defRPr>
                <a:solidFill>
                  <a:schemeClr val="tx1"/>
                </a:solidFill>
                <a:latin typeface="Corbel" panose="020B0503020204020204" pitchFamily="34" charset="0"/>
              </a:defRPr>
            </a:lvl1pPr>
            <a:lvl2pPr>
              <a:tabLst>
                <a:tab pos="511175" algn="l"/>
                <a:tab pos="911225" algn="l"/>
              </a:tabLst>
              <a:defRPr>
                <a:solidFill>
                  <a:schemeClr val="tx1"/>
                </a:solidFill>
                <a:latin typeface="Corbel" panose="020B0503020204020204" pitchFamily="34" charset="0"/>
              </a:defRPr>
            </a:lvl2pPr>
            <a:lvl3pPr>
              <a:tabLst>
                <a:tab pos="511175" algn="l"/>
                <a:tab pos="911225" algn="l"/>
              </a:tabLst>
              <a:defRPr>
                <a:solidFill>
                  <a:schemeClr val="tx1"/>
                </a:solidFill>
                <a:latin typeface="Corbel" panose="020B0503020204020204" pitchFamily="34" charset="0"/>
              </a:defRPr>
            </a:lvl3pPr>
            <a:lvl4pPr marL="1600200" indent="-228600">
              <a:tabLst>
                <a:tab pos="511175" algn="l"/>
                <a:tab pos="911225" algn="l"/>
              </a:tabLst>
              <a:defRPr>
                <a:solidFill>
                  <a:schemeClr val="tx1"/>
                </a:solidFill>
                <a:latin typeface="Corbel" panose="020B0503020204020204" pitchFamily="34" charset="0"/>
              </a:defRPr>
            </a:lvl4pPr>
            <a:lvl5pPr marL="2057400" indent="-228600">
              <a:tabLst>
                <a:tab pos="511175" algn="l"/>
                <a:tab pos="911225" algn="l"/>
              </a:tabLst>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9pPr>
          </a:lstStyle>
          <a:p>
            <a:pPr lvl="1" eaLnBrk="1" hangingPunct="1">
              <a:buFont typeface="Wingdings" panose="05000000000000000000" pitchFamily="2" charset="2"/>
              <a:buNone/>
              <a:defRPr/>
            </a:pPr>
            <a:endParaRPr lang="en-US" altLang="en-US" sz="2400" dirty="0">
              <a:solidFill>
                <a:srgbClr val="FF0000"/>
              </a:solidFill>
              <a:latin typeface="Times New Roman" panose="02020603050405020304" pitchFamily="18" charset="0"/>
            </a:endParaRPr>
          </a:p>
          <a:p>
            <a:pPr eaLnBrk="1" hangingPunct="1">
              <a:buFontTx/>
              <a:buChar char="•"/>
              <a:defRPr/>
            </a:pPr>
            <a:r>
              <a:rPr lang="en-US" altLang="en-US" sz="2400" dirty="0">
                <a:solidFill>
                  <a:srgbClr val="FF0000"/>
                </a:solidFill>
                <a:latin typeface="Times New Roman" panose="02020603050405020304" pitchFamily="18" charset="0"/>
              </a:rPr>
              <a:t>  </a:t>
            </a:r>
            <a:r>
              <a:rPr lang="en-US" altLang="en-US" sz="2400" dirty="0">
                <a:solidFill>
                  <a:srgbClr val="FF0000"/>
                </a:solidFill>
                <a:latin typeface="+mn-lt"/>
              </a:rPr>
              <a:t>Assembler data directives</a:t>
            </a:r>
          </a:p>
          <a:p>
            <a:pPr eaLnBrk="1" hangingPunct="1">
              <a:buFontTx/>
              <a:buChar char="•"/>
              <a:defRPr/>
            </a:pPr>
            <a:endParaRPr lang="en-US" altLang="en-US" sz="2400" dirty="0">
              <a:latin typeface="+mn-lt"/>
            </a:endParaRPr>
          </a:p>
          <a:p>
            <a:pPr lvl="1" eaLnBrk="1" hangingPunct="1">
              <a:buFont typeface="Wingdings" panose="05000000000000000000" pitchFamily="2" charset="2"/>
              <a:buChar char="§"/>
              <a:defRPr/>
            </a:pPr>
            <a:r>
              <a:rPr lang="en-US" altLang="en-US" sz="2400" dirty="0">
                <a:latin typeface="+mn-lt"/>
              </a:rPr>
              <a:t>  </a:t>
            </a:r>
            <a:r>
              <a:rPr lang="en-US" altLang="en-US" sz="2400" b="1" dirty="0">
                <a:latin typeface="+mn-lt"/>
              </a:rPr>
              <a:t>DUP</a:t>
            </a:r>
            <a:r>
              <a:rPr lang="en-US" altLang="en-US" sz="2400" dirty="0">
                <a:latin typeface="+mn-lt"/>
              </a:rPr>
              <a:t> (duplicate) – to duplicate a given number of characters</a:t>
            </a:r>
          </a:p>
          <a:p>
            <a:pPr lvl="2" eaLnBrk="1" hangingPunct="1">
              <a:buFont typeface="Wingdings" panose="05000000000000000000" pitchFamily="2" charset="2"/>
              <a:buChar char="§"/>
              <a:defRPr/>
            </a:pPr>
            <a:r>
              <a:rPr lang="en-US" altLang="en-US" sz="2400" i="1" dirty="0">
                <a:solidFill>
                  <a:srgbClr val="FF0000"/>
                </a:solidFill>
                <a:latin typeface="+mn-lt"/>
              </a:rPr>
              <a:t> example:</a:t>
            </a:r>
            <a:r>
              <a:rPr lang="en-US" altLang="en-US" sz="2400" dirty="0">
                <a:latin typeface="+mn-lt"/>
              </a:rPr>
              <a:t> 	</a:t>
            </a:r>
          </a:p>
          <a:p>
            <a:pPr lvl="2" eaLnBrk="1" hangingPunct="1">
              <a:buFont typeface="Wingdings" panose="05000000000000000000" pitchFamily="2" charset="2"/>
              <a:buNone/>
              <a:defRPr/>
            </a:pPr>
            <a:r>
              <a:rPr lang="en-US" altLang="en-US" sz="2000" dirty="0">
                <a:latin typeface="+mn-lt"/>
              </a:rPr>
              <a:t>DATA1	   DB	0FFH, 0FFH, 0FFH, 0FFH     </a:t>
            </a:r>
            <a:r>
              <a:rPr lang="en-US" altLang="en-US" sz="2000" dirty="0" smtClean="0">
                <a:latin typeface="+mn-lt"/>
              </a:rPr>
              <a:t>;</a:t>
            </a:r>
            <a:r>
              <a:rPr lang="en-US" altLang="en-US" sz="2000" dirty="0">
                <a:latin typeface="+mn-lt"/>
              </a:rPr>
              <a:t>fill 4 bytes with FF</a:t>
            </a:r>
          </a:p>
          <a:p>
            <a:pPr lvl="2" eaLnBrk="1" hangingPunct="1">
              <a:buFont typeface="Wingdings" panose="05000000000000000000" pitchFamily="2" charset="2"/>
              <a:buNone/>
              <a:defRPr/>
            </a:pPr>
            <a:r>
              <a:rPr lang="en-US" altLang="en-US" sz="2000" i="1" dirty="0">
                <a:solidFill>
                  <a:srgbClr val="C00000"/>
                </a:solidFill>
                <a:latin typeface="+mn-lt"/>
              </a:rPr>
              <a:t>Can be replaced with:</a:t>
            </a:r>
            <a:r>
              <a:rPr lang="en-US" altLang="en-US" sz="2000" dirty="0">
                <a:solidFill>
                  <a:srgbClr val="C00000"/>
                </a:solidFill>
                <a:latin typeface="+mn-lt"/>
              </a:rPr>
              <a:t>	</a:t>
            </a:r>
          </a:p>
          <a:p>
            <a:pPr lvl="2" eaLnBrk="1" hangingPunct="1">
              <a:buFont typeface="Wingdings" panose="05000000000000000000" pitchFamily="2" charset="2"/>
              <a:buNone/>
              <a:defRPr/>
            </a:pPr>
            <a:r>
              <a:rPr lang="en-US" altLang="en-US" sz="2000" dirty="0">
                <a:latin typeface="+mn-lt"/>
              </a:rPr>
              <a:t>DATA2      DB      4 DUP(0FFH) 	</a:t>
            </a:r>
            <a:r>
              <a:rPr lang="en-US" altLang="en-US" sz="2000" dirty="0" smtClean="0">
                <a:latin typeface="+mn-lt"/>
              </a:rPr>
              <a:t>   </a:t>
            </a:r>
            <a:r>
              <a:rPr lang="en-US" altLang="en-US" sz="2000" dirty="0">
                <a:latin typeface="+mn-lt"/>
              </a:rPr>
              <a:t>	</a:t>
            </a:r>
            <a:r>
              <a:rPr lang="en-US" altLang="en-US" sz="2000" dirty="0" smtClean="0">
                <a:latin typeface="+mn-lt"/>
              </a:rPr>
              <a:t>        </a:t>
            </a:r>
            <a:r>
              <a:rPr lang="en-US" altLang="en-US" sz="2000" dirty="0">
                <a:latin typeface="+mn-lt"/>
              </a:rPr>
              <a:t>;fill 4 bytes with FF</a:t>
            </a:r>
          </a:p>
          <a:p>
            <a:pPr lvl="2" eaLnBrk="1" hangingPunct="1">
              <a:buFont typeface="Wingdings" panose="05000000000000000000" pitchFamily="2" charset="2"/>
              <a:buNone/>
              <a:defRPr/>
            </a:pPr>
            <a:endParaRPr lang="en-US" altLang="en-US" sz="2000" dirty="0">
              <a:latin typeface="+mn-lt"/>
            </a:endParaRPr>
          </a:p>
          <a:p>
            <a:pPr lvl="2" eaLnBrk="1" hangingPunct="1">
              <a:buFont typeface="Wingdings" panose="05000000000000000000" pitchFamily="2" charset="2"/>
              <a:buNone/>
              <a:defRPr/>
            </a:pPr>
            <a:r>
              <a:rPr lang="en-US" altLang="en-US" sz="2000" dirty="0">
                <a:latin typeface="+mn-lt"/>
              </a:rPr>
              <a:t>DATA3	  DB      </a:t>
            </a:r>
            <a:r>
              <a:rPr lang="en-US" altLang="en-US" sz="2000" dirty="0" smtClean="0">
                <a:latin typeface="+mn-lt"/>
              </a:rPr>
              <a:t> 30 </a:t>
            </a:r>
            <a:r>
              <a:rPr lang="en-US" altLang="en-US" sz="2000" dirty="0">
                <a:latin typeface="+mn-lt"/>
              </a:rPr>
              <a:t>DUP(?)		</a:t>
            </a:r>
            <a:r>
              <a:rPr lang="en-US" altLang="en-US" sz="2000" dirty="0" smtClean="0">
                <a:latin typeface="+mn-lt"/>
              </a:rPr>
              <a:t>       ;</a:t>
            </a:r>
            <a:r>
              <a:rPr lang="en-US" altLang="en-US" sz="2000" dirty="0">
                <a:latin typeface="+mn-lt"/>
              </a:rPr>
              <a:t>set aside 30 bytes</a:t>
            </a:r>
          </a:p>
          <a:p>
            <a:pPr lvl="2" eaLnBrk="1" hangingPunct="1">
              <a:buFont typeface="Wingdings" panose="05000000000000000000" pitchFamily="2" charset="2"/>
              <a:buNone/>
              <a:defRPr/>
            </a:pPr>
            <a:endParaRPr lang="en-US" altLang="en-US" sz="2000" dirty="0">
              <a:latin typeface="+mn-lt"/>
            </a:endParaRPr>
          </a:p>
          <a:p>
            <a:pPr lvl="2" eaLnBrk="1" hangingPunct="1">
              <a:buFont typeface="Wingdings" panose="05000000000000000000" pitchFamily="2" charset="2"/>
              <a:buNone/>
              <a:defRPr/>
            </a:pPr>
            <a:r>
              <a:rPr lang="en-US" altLang="en-US" sz="2000" dirty="0">
                <a:latin typeface="+mn-lt"/>
              </a:rPr>
              <a:t>DATA4     DB      5 DUP (2 DUP (99))	</a:t>
            </a:r>
            <a:r>
              <a:rPr lang="en-US" altLang="en-US" sz="2000" dirty="0" smtClean="0">
                <a:latin typeface="+mn-lt"/>
              </a:rPr>
              <a:t>      ;fill </a:t>
            </a:r>
            <a:r>
              <a:rPr lang="en-US" altLang="en-US" sz="2000" dirty="0">
                <a:latin typeface="+mn-lt"/>
              </a:rPr>
              <a:t>10 bytes with 99		</a:t>
            </a:r>
            <a:r>
              <a:rPr lang="en-US" altLang="en-US" sz="2400" dirty="0">
                <a:latin typeface="Times New Roman" panose="02020603050405020304" pitchFamily="18" charset="0"/>
              </a:rPr>
              <a:t>	</a:t>
            </a:r>
          </a:p>
        </p:txBody>
      </p:sp>
    </p:spTree>
    <p:extLst>
      <p:ext uri="{BB962C8B-B14F-4D97-AF65-F5344CB8AC3E}">
        <p14:creationId xmlns:p14="http://schemas.microsoft.com/office/powerpoint/2010/main" val="279566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209800" y="228600"/>
            <a:ext cx="7924800" cy="914400"/>
          </a:xfrm>
          <a:prstGeom prst="rect">
            <a:avLst/>
          </a:prstGeom>
          <a:noFill/>
          <a:ln>
            <a:noFill/>
          </a:ln>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defRPr/>
            </a:pPr>
            <a:r>
              <a:rPr lang="en-US" altLang="en-US" sz="3600" dirty="0">
                <a:latin typeface="+mj-lt"/>
              </a:rPr>
              <a:t>Data Types and Data Definition</a:t>
            </a:r>
          </a:p>
        </p:txBody>
      </p:sp>
      <p:sp>
        <p:nvSpPr>
          <p:cNvPr id="64515" name="Text Box 3"/>
          <p:cNvSpPr txBox="1">
            <a:spLocks noChangeArrowheads="1"/>
          </p:cNvSpPr>
          <p:nvPr/>
        </p:nvSpPr>
        <p:spPr bwMode="auto">
          <a:xfrm>
            <a:off x="296214" y="1143000"/>
            <a:ext cx="10586433" cy="4278094"/>
          </a:xfrm>
          <a:prstGeom prst="rect">
            <a:avLst/>
          </a:prstGeom>
          <a:noFill/>
          <a:ln>
            <a:noFill/>
          </a:ln>
        </p:spPr>
        <p:txBody>
          <a:bodyPr wrap="square">
            <a:spAutoFit/>
          </a:bodyPr>
          <a:lstStyle>
            <a:lvl1pPr>
              <a:tabLst>
                <a:tab pos="511175" algn="l"/>
                <a:tab pos="911225" algn="l"/>
              </a:tabLst>
              <a:defRPr>
                <a:solidFill>
                  <a:schemeClr val="tx1"/>
                </a:solidFill>
                <a:latin typeface="Corbel" panose="020B0503020204020204" pitchFamily="34" charset="0"/>
              </a:defRPr>
            </a:lvl1pPr>
            <a:lvl2pPr>
              <a:tabLst>
                <a:tab pos="511175" algn="l"/>
                <a:tab pos="911225" algn="l"/>
              </a:tabLst>
              <a:defRPr>
                <a:solidFill>
                  <a:schemeClr val="tx1"/>
                </a:solidFill>
                <a:latin typeface="Corbel" panose="020B0503020204020204" pitchFamily="34" charset="0"/>
              </a:defRPr>
            </a:lvl2pPr>
            <a:lvl3pPr>
              <a:tabLst>
                <a:tab pos="511175" algn="l"/>
                <a:tab pos="911225" algn="l"/>
              </a:tabLst>
              <a:defRPr>
                <a:solidFill>
                  <a:schemeClr val="tx1"/>
                </a:solidFill>
                <a:latin typeface="Corbel" panose="020B0503020204020204" pitchFamily="34" charset="0"/>
              </a:defRPr>
            </a:lvl3pPr>
            <a:lvl4pPr marL="1600200" indent="-228600">
              <a:tabLst>
                <a:tab pos="511175" algn="l"/>
                <a:tab pos="911225" algn="l"/>
              </a:tabLst>
              <a:defRPr>
                <a:solidFill>
                  <a:schemeClr val="tx1"/>
                </a:solidFill>
                <a:latin typeface="Corbel" panose="020B0503020204020204" pitchFamily="34" charset="0"/>
              </a:defRPr>
            </a:lvl4pPr>
            <a:lvl5pPr>
              <a:tabLst>
                <a:tab pos="511175" algn="l"/>
                <a:tab pos="911225" algn="l"/>
              </a:tabLst>
              <a:defRPr>
                <a:solidFill>
                  <a:schemeClr val="tx1"/>
                </a:solidFill>
                <a:latin typeface="Corbel" panose="020B0503020204020204" pitchFamily="34" charset="0"/>
              </a:defRPr>
            </a:lvl5pPr>
            <a:lvl6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6pPr>
            <a:lvl7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7pPr>
            <a:lvl8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8pPr>
            <a:lvl9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9pPr>
          </a:lstStyle>
          <a:p>
            <a:pPr lvl="1" eaLnBrk="1" hangingPunct="1">
              <a:buFont typeface="Wingdings" panose="05000000000000000000" pitchFamily="2" charset="2"/>
              <a:buNone/>
              <a:defRPr/>
            </a:pPr>
            <a:endParaRPr lang="en-US" altLang="en-US" sz="2400" dirty="0">
              <a:latin typeface="Times New Roman" panose="02020603050405020304" pitchFamily="18" charset="0"/>
            </a:endParaRPr>
          </a:p>
          <a:p>
            <a:pPr eaLnBrk="1" hangingPunct="1">
              <a:buFontTx/>
              <a:buChar char="•"/>
              <a:defRPr/>
            </a:pPr>
            <a:endParaRPr lang="en-US" altLang="en-US" sz="2000" dirty="0">
              <a:latin typeface="Times New Roman" panose="02020603050405020304" pitchFamily="18" charset="0"/>
            </a:endParaRPr>
          </a:p>
          <a:p>
            <a:pPr lvl="1" eaLnBrk="1" hangingPunct="1">
              <a:buFont typeface="Wingdings" panose="05000000000000000000" pitchFamily="2" charset="2"/>
              <a:buChar char="§"/>
              <a:defRPr/>
            </a:pPr>
            <a:r>
              <a:rPr lang="en-US" altLang="en-US" sz="2000" dirty="0">
                <a:latin typeface="+mn-lt"/>
              </a:rPr>
              <a:t>  </a:t>
            </a:r>
            <a:r>
              <a:rPr lang="en-US" altLang="en-US" sz="2400" dirty="0">
                <a:solidFill>
                  <a:srgbClr val="FF0000"/>
                </a:solidFill>
                <a:latin typeface="+mn-lt"/>
              </a:rPr>
              <a:t>DW (define word) </a:t>
            </a:r>
            <a:r>
              <a:rPr lang="en-US" altLang="en-US" sz="2400" dirty="0">
                <a:latin typeface="+mn-lt"/>
              </a:rPr>
              <a:t>– allocate memory 2 bytes (one word) at a time</a:t>
            </a:r>
          </a:p>
          <a:p>
            <a:pPr lvl="2" eaLnBrk="1" hangingPunct="1">
              <a:buFont typeface="Wingdings" panose="05000000000000000000" pitchFamily="2" charset="2"/>
              <a:buChar char="§"/>
              <a:defRPr/>
            </a:pPr>
            <a:r>
              <a:rPr lang="en-US" altLang="en-US" sz="2400" dirty="0">
                <a:latin typeface="+mn-lt"/>
              </a:rPr>
              <a:t> example</a:t>
            </a:r>
            <a:r>
              <a:rPr lang="en-US" altLang="en-US" sz="2400" dirty="0" smtClean="0">
                <a:latin typeface="+mn-lt"/>
              </a:rPr>
              <a:t>:</a:t>
            </a:r>
          </a:p>
          <a:p>
            <a:pPr lvl="2" eaLnBrk="1" hangingPunct="1">
              <a:defRPr/>
            </a:pPr>
            <a:r>
              <a:rPr lang="en-US" altLang="en-US" sz="2000" dirty="0" smtClean="0">
                <a:latin typeface="+mn-lt"/>
              </a:rPr>
              <a:t>	DATA1 </a:t>
            </a:r>
            <a:r>
              <a:rPr lang="en-US" altLang="en-US" sz="2000" dirty="0">
                <a:latin typeface="+mn-lt"/>
              </a:rPr>
              <a:t>	     DW 	     342			</a:t>
            </a:r>
            <a:r>
              <a:rPr lang="en-US" altLang="en-US" sz="2000" dirty="0" smtClean="0">
                <a:latin typeface="+mn-lt"/>
              </a:rPr>
              <a:t>         </a:t>
            </a:r>
            <a:r>
              <a:rPr lang="en-US" altLang="en-US" sz="2000" dirty="0">
                <a:latin typeface="+mn-lt"/>
              </a:rPr>
              <a:t>;decimal</a:t>
            </a:r>
          </a:p>
          <a:p>
            <a:pPr lvl="4" eaLnBrk="1" hangingPunct="1">
              <a:buFont typeface="Wingdings" panose="05000000000000000000" pitchFamily="2" charset="2"/>
              <a:buNone/>
              <a:defRPr/>
            </a:pPr>
            <a:r>
              <a:rPr lang="en-US" altLang="en-US" sz="2000" dirty="0">
                <a:latin typeface="+mn-lt"/>
              </a:rPr>
              <a:t>DATA2 	     DW 	     01010001001B	</a:t>
            </a:r>
            <a:r>
              <a:rPr lang="en-US" altLang="en-US" sz="2000" dirty="0" smtClean="0">
                <a:latin typeface="+mn-lt"/>
              </a:rPr>
              <a:t>         </a:t>
            </a:r>
            <a:r>
              <a:rPr lang="en-US" altLang="en-US" sz="2000" dirty="0">
                <a:latin typeface="+mn-lt"/>
              </a:rPr>
              <a:t>;binary</a:t>
            </a:r>
          </a:p>
          <a:p>
            <a:pPr lvl="4" eaLnBrk="1" hangingPunct="1">
              <a:buFont typeface="Wingdings" panose="05000000000000000000" pitchFamily="2" charset="2"/>
              <a:buNone/>
              <a:defRPr/>
            </a:pPr>
            <a:r>
              <a:rPr lang="en-US" altLang="en-US" sz="2000" dirty="0">
                <a:latin typeface="+mn-lt"/>
              </a:rPr>
              <a:t>DATA3	     DW	     123FH		</a:t>
            </a:r>
            <a:r>
              <a:rPr lang="en-US" altLang="en-US" sz="2000" dirty="0" smtClean="0">
                <a:latin typeface="+mn-lt"/>
              </a:rPr>
              <a:t>         </a:t>
            </a:r>
            <a:r>
              <a:rPr lang="en-US" altLang="en-US" sz="2000" dirty="0">
                <a:latin typeface="+mn-lt"/>
              </a:rPr>
              <a:t>;hex</a:t>
            </a:r>
          </a:p>
          <a:p>
            <a:pPr lvl="4" eaLnBrk="1" hangingPunct="1">
              <a:buFont typeface="Wingdings" panose="05000000000000000000" pitchFamily="2" charset="2"/>
              <a:buNone/>
              <a:defRPr/>
            </a:pPr>
            <a:r>
              <a:rPr lang="en-US" altLang="en-US" sz="2000" dirty="0">
                <a:latin typeface="+mn-lt"/>
              </a:rPr>
              <a:t>DATA4	     DW	     9,6,0CH, 0111B,’Hi’ 	</a:t>
            </a:r>
            <a:r>
              <a:rPr lang="en-US" altLang="en-US" sz="2000" dirty="0" smtClean="0">
                <a:latin typeface="+mn-lt"/>
              </a:rPr>
              <a:t>         </a:t>
            </a:r>
            <a:r>
              <a:rPr lang="en-US" altLang="en-US" sz="2000" dirty="0">
                <a:latin typeface="+mn-lt"/>
              </a:rPr>
              <a:t>;Data numbers</a:t>
            </a:r>
          </a:p>
          <a:p>
            <a:pPr lvl="1" eaLnBrk="1" hangingPunct="1">
              <a:buFont typeface="Wingdings" panose="05000000000000000000" pitchFamily="2" charset="2"/>
              <a:buNone/>
              <a:defRPr/>
            </a:pPr>
            <a:r>
              <a:rPr lang="en-US" altLang="en-US" sz="2000" dirty="0">
                <a:latin typeface="+mn-lt"/>
              </a:rPr>
              <a:t>				</a:t>
            </a:r>
            <a:r>
              <a:rPr lang="en-US" altLang="en-US" sz="2000" dirty="0" smtClean="0">
                <a:latin typeface="+mn-lt"/>
              </a:rPr>
              <a:t>DATA5 </a:t>
            </a:r>
            <a:r>
              <a:rPr lang="en-US" altLang="en-US" sz="2000" dirty="0">
                <a:latin typeface="+mn-lt"/>
              </a:rPr>
              <a:t>	     DW	     8 DUP (?)	   	 </a:t>
            </a:r>
            <a:r>
              <a:rPr lang="en-US" altLang="en-US" sz="2000" dirty="0" smtClean="0">
                <a:latin typeface="+mn-lt"/>
              </a:rPr>
              <a:t>        </a:t>
            </a:r>
            <a:r>
              <a:rPr lang="en-US" altLang="en-US" sz="2000" dirty="0">
                <a:latin typeface="+mn-lt"/>
              </a:rPr>
              <a:t>;set aside 8 words</a:t>
            </a:r>
          </a:p>
          <a:p>
            <a:pPr lvl="1" eaLnBrk="1" hangingPunct="1">
              <a:buFont typeface="Wingdings" panose="05000000000000000000" pitchFamily="2" charset="2"/>
              <a:buNone/>
              <a:defRPr/>
            </a:pPr>
            <a:endParaRPr lang="en-US" altLang="en-US" sz="2000" dirty="0">
              <a:latin typeface="+mn-lt"/>
            </a:endParaRPr>
          </a:p>
          <a:p>
            <a:pPr lvl="1" eaLnBrk="1" hangingPunct="1">
              <a:buFont typeface="Wingdings" panose="05000000000000000000" pitchFamily="2" charset="2"/>
              <a:buChar char="§"/>
              <a:defRPr/>
            </a:pPr>
            <a:r>
              <a:rPr lang="en-US" altLang="en-US" sz="2000" dirty="0">
                <a:latin typeface="+mn-lt"/>
              </a:rPr>
              <a:t> </a:t>
            </a:r>
            <a:r>
              <a:rPr lang="en-US" altLang="en-US" sz="2000" dirty="0">
                <a:solidFill>
                  <a:srgbClr val="FF0000"/>
                </a:solidFill>
                <a:latin typeface="+mn-lt"/>
              </a:rPr>
              <a:t>EQU (equate) –</a:t>
            </a:r>
            <a:r>
              <a:rPr lang="en-US" altLang="en-US" sz="2000" dirty="0">
                <a:latin typeface="+mn-lt"/>
              </a:rPr>
              <a:t> define a constant without occupying a memory location</a:t>
            </a:r>
          </a:p>
          <a:p>
            <a:pPr lvl="2" eaLnBrk="1" hangingPunct="1">
              <a:buFont typeface="Wingdings" panose="05000000000000000000" pitchFamily="2" charset="2"/>
              <a:buChar char="§"/>
              <a:defRPr/>
            </a:pPr>
            <a:r>
              <a:rPr lang="en-US" altLang="en-US" sz="2000" dirty="0">
                <a:latin typeface="+mn-lt"/>
              </a:rPr>
              <a:t> example:</a:t>
            </a:r>
          </a:p>
          <a:p>
            <a:pPr lvl="2" eaLnBrk="1" hangingPunct="1">
              <a:buFont typeface="Wingdings" panose="05000000000000000000" pitchFamily="2" charset="2"/>
              <a:buNone/>
              <a:defRPr/>
            </a:pPr>
            <a:r>
              <a:rPr lang="en-US" altLang="en-US" sz="2000" dirty="0">
                <a:latin typeface="+mn-lt"/>
              </a:rPr>
              <a:t>  	</a:t>
            </a:r>
            <a:r>
              <a:rPr lang="en-US" altLang="en-US" sz="2000" dirty="0" smtClean="0">
                <a:latin typeface="+mn-lt"/>
              </a:rPr>
              <a:t>COUNT</a:t>
            </a:r>
            <a:r>
              <a:rPr lang="en-US" altLang="en-US" sz="2000" dirty="0">
                <a:latin typeface="+mn-lt"/>
              </a:rPr>
              <a:t>	 </a:t>
            </a:r>
            <a:r>
              <a:rPr lang="en-US" altLang="en-US" sz="2000" dirty="0" smtClean="0">
                <a:latin typeface="+mn-lt"/>
              </a:rPr>
              <a:t>   EQU   25 ;COUNT </a:t>
            </a:r>
            <a:r>
              <a:rPr lang="en-US" altLang="en-US" sz="2000" dirty="0">
                <a:latin typeface="+mn-lt"/>
              </a:rPr>
              <a:t>can be used in many places in the program	</a:t>
            </a:r>
          </a:p>
        </p:txBody>
      </p:sp>
    </p:spTree>
    <p:extLst>
      <p:ext uri="{BB962C8B-B14F-4D97-AF65-F5344CB8AC3E}">
        <p14:creationId xmlns:p14="http://schemas.microsoft.com/office/powerpoint/2010/main" val="248428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166612" y="0"/>
            <a:ext cx="7924800" cy="914400"/>
          </a:xfrm>
          <a:prstGeom prst="rect">
            <a:avLst/>
          </a:prstGeom>
          <a:noFill/>
          <a:ln>
            <a:noFill/>
          </a:ln>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defRPr/>
            </a:pPr>
            <a:r>
              <a:rPr lang="en-US" altLang="en-US" sz="3600" dirty="0">
                <a:latin typeface="+mj-lt"/>
              </a:rPr>
              <a:t>Data Types and Data Definition</a:t>
            </a:r>
          </a:p>
        </p:txBody>
      </p:sp>
      <p:sp>
        <p:nvSpPr>
          <p:cNvPr id="65539" name="Text Box 3"/>
          <p:cNvSpPr txBox="1">
            <a:spLocks noChangeArrowheads="1"/>
          </p:cNvSpPr>
          <p:nvPr/>
        </p:nvSpPr>
        <p:spPr bwMode="auto">
          <a:xfrm>
            <a:off x="453979" y="1102578"/>
            <a:ext cx="10840793" cy="4524315"/>
          </a:xfrm>
          <a:prstGeom prst="rect">
            <a:avLst/>
          </a:prstGeom>
          <a:noFill/>
          <a:ln>
            <a:noFill/>
          </a:ln>
        </p:spPr>
        <p:txBody>
          <a:bodyPr wrap="square">
            <a:spAutoFit/>
          </a:bodyPr>
          <a:lstStyle>
            <a:lvl1pPr>
              <a:tabLst>
                <a:tab pos="511175" algn="l"/>
                <a:tab pos="911225" algn="l"/>
              </a:tabLst>
              <a:defRPr>
                <a:solidFill>
                  <a:schemeClr val="tx1"/>
                </a:solidFill>
                <a:latin typeface="Corbel" panose="020B0503020204020204" pitchFamily="34" charset="0"/>
              </a:defRPr>
            </a:lvl1pPr>
            <a:lvl2pPr>
              <a:tabLst>
                <a:tab pos="511175" algn="l"/>
                <a:tab pos="911225" algn="l"/>
              </a:tabLst>
              <a:defRPr>
                <a:solidFill>
                  <a:schemeClr val="tx1"/>
                </a:solidFill>
                <a:latin typeface="Corbel" panose="020B0503020204020204" pitchFamily="34" charset="0"/>
              </a:defRPr>
            </a:lvl2pPr>
            <a:lvl3pPr>
              <a:tabLst>
                <a:tab pos="511175" algn="l"/>
                <a:tab pos="911225" algn="l"/>
              </a:tabLst>
              <a:defRPr>
                <a:solidFill>
                  <a:schemeClr val="tx1"/>
                </a:solidFill>
                <a:latin typeface="Corbel" panose="020B0503020204020204" pitchFamily="34" charset="0"/>
              </a:defRPr>
            </a:lvl3pPr>
            <a:lvl4pPr marL="1600200" indent="-228600">
              <a:tabLst>
                <a:tab pos="511175" algn="l"/>
                <a:tab pos="911225" algn="l"/>
              </a:tabLst>
              <a:defRPr>
                <a:solidFill>
                  <a:schemeClr val="tx1"/>
                </a:solidFill>
                <a:latin typeface="Corbel" panose="020B0503020204020204" pitchFamily="34" charset="0"/>
              </a:defRPr>
            </a:lvl4pPr>
            <a:lvl5pPr>
              <a:tabLst>
                <a:tab pos="511175" algn="l"/>
                <a:tab pos="911225" algn="l"/>
              </a:tabLst>
              <a:defRPr>
                <a:solidFill>
                  <a:schemeClr val="tx1"/>
                </a:solidFill>
                <a:latin typeface="Corbel" panose="020B0503020204020204" pitchFamily="34" charset="0"/>
              </a:defRPr>
            </a:lvl5pPr>
            <a:lvl6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6pPr>
            <a:lvl7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7pPr>
            <a:lvl8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8pPr>
            <a:lvl9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9pPr>
          </a:lstStyle>
          <a:p>
            <a:pPr lvl="1" eaLnBrk="1" hangingPunct="1">
              <a:buFont typeface="Wingdings" panose="05000000000000000000" pitchFamily="2" charset="2"/>
              <a:buNone/>
              <a:defRPr/>
            </a:pPr>
            <a:endParaRPr lang="en-US" altLang="en-US" sz="2400" dirty="0">
              <a:latin typeface="Times New Roman" panose="02020603050405020304" pitchFamily="18" charset="0"/>
            </a:endParaRPr>
          </a:p>
          <a:p>
            <a:pPr eaLnBrk="1" hangingPunct="1">
              <a:buFontTx/>
              <a:buChar char="•"/>
              <a:defRPr/>
            </a:pPr>
            <a:r>
              <a:rPr lang="en-US" altLang="en-US" sz="2400" dirty="0">
                <a:solidFill>
                  <a:schemeClr val="accent2"/>
                </a:solidFill>
                <a:latin typeface="Times New Roman" panose="02020603050405020304" pitchFamily="18" charset="0"/>
              </a:rPr>
              <a:t>  </a:t>
            </a:r>
            <a:r>
              <a:rPr lang="en-US" altLang="en-US" sz="2400" dirty="0">
                <a:solidFill>
                  <a:srgbClr val="FF0000"/>
                </a:solidFill>
                <a:latin typeface="+mn-lt"/>
              </a:rPr>
              <a:t>Assembler data directives</a:t>
            </a:r>
          </a:p>
          <a:p>
            <a:pPr eaLnBrk="1" hangingPunct="1">
              <a:buFontTx/>
              <a:buChar char="•"/>
              <a:defRPr/>
            </a:pPr>
            <a:endParaRPr lang="en-US" altLang="en-US" sz="2000" dirty="0">
              <a:latin typeface="+mn-lt"/>
            </a:endParaRPr>
          </a:p>
          <a:p>
            <a:pPr lvl="1" eaLnBrk="1" hangingPunct="1">
              <a:buFont typeface="Wingdings" panose="05000000000000000000" pitchFamily="2" charset="2"/>
              <a:buChar char="§"/>
              <a:defRPr/>
            </a:pPr>
            <a:r>
              <a:rPr lang="en-US" altLang="en-US" sz="2400" dirty="0">
                <a:latin typeface="+mn-lt"/>
              </a:rPr>
              <a:t>  </a:t>
            </a:r>
            <a:r>
              <a:rPr lang="en-US" altLang="en-US" sz="2400" b="1" dirty="0">
                <a:solidFill>
                  <a:srgbClr val="FF0000"/>
                </a:solidFill>
                <a:latin typeface="+mn-lt"/>
              </a:rPr>
              <a:t>DD</a:t>
            </a:r>
            <a:r>
              <a:rPr lang="en-US" altLang="en-US" sz="2400" dirty="0">
                <a:solidFill>
                  <a:srgbClr val="FF0000"/>
                </a:solidFill>
                <a:latin typeface="+mn-lt"/>
              </a:rPr>
              <a:t> (define doubleword) </a:t>
            </a:r>
            <a:r>
              <a:rPr lang="en-US" altLang="en-US" sz="2400" dirty="0">
                <a:latin typeface="+mn-lt"/>
              </a:rPr>
              <a:t>– </a:t>
            </a:r>
            <a:r>
              <a:rPr lang="en-US" altLang="en-US" sz="2000" dirty="0">
                <a:latin typeface="+mn-lt"/>
              </a:rPr>
              <a:t>allocate memory 4 bytes (2 words) at a time</a:t>
            </a:r>
          </a:p>
          <a:p>
            <a:pPr lvl="2" eaLnBrk="1" hangingPunct="1">
              <a:defRPr/>
            </a:pPr>
            <a:r>
              <a:rPr lang="en-US" altLang="en-US" sz="2400" dirty="0">
                <a:latin typeface="+mn-lt"/>
              </a:rPr>
              <a:t>	</a:t>
            </a:r>
            <a:r>
              <a:rPr lang="en-US" altLang="en-US" sz="2000" dirty="0" smtClean="0">
                <a:latin typeface="+mn-lt"/>
              </a:rPr>
              <a:t>DATA1 </a:t>
            </a:r>
            <a:r>
              <a:rPr lang="en-US" altLang="en-US" sz="2000" dirty="0">
                <a:latin typeface="+mn-lt"/>
              </a:rPr>
              <a:t>	     DD 	     1023	</a:t>
            </a:r>
            <a:r>
              <a:rPr lang="en-US" altLang="en-US" sz="2000" dirty="0" smtClean="0">
                <a:latin typeface="+mn-lt"/>
              </a:rPr>
              <a:t>     	       ;</a:t>
            </a:r>
            <a:r>
              <a:rPr lang="en-US" altLang="en-US" sz="2000" dirty="0">
                <a:latin typeface="+mn-lt"/>
              </a:rPr>
              <a:t>decimal</a:t>
            </a:r>
          </a:p>
          <a:p>
            <a:pPr lvl="4" eaLnBrk="1" hangingPunct="1">
              <a:buFont typeface="Wingdings" panose="05000000000000000000" pitchFamily="2" charset="2"/>
              <a:buNone/>
              <a:defRPr/>
            </a:pPr>
            <a:r>
              <a:rPr lang="en-US" altLang="en-US" sz="2000" dirty="0">
                <a:latin typeface="+mn-lt"/>
              </a:rPr>
              <a:t>DATA2 	     DD 	     </a:t>
            </a:r>
            <a:r>
              <a:rPr lang="en-US" altLang="en-US" dirty="0">
                <a:latin typeface="+mn-lt"/>
              </a:rPr>
              <a:t>01010001001001110110B</a:t>
            </a:r>
            <a:r>
              <a:rPr lang="en-US" altLang="en-US" sz="2000" dirty="0">
                <a:latin typeface="+mn-lt"/>
              </a:rPr>
              <a:t>    ;binary</a:t>
            </a:r>
          </a:p>
          <a:p>
            <a:pPr lvl="4" eaLnBrk="1" hangingPunct="1">
              <a:buFont typeface="Wingdings" panose="05000000000000000000" pitchFamily="2" charset="2"/>
              <a:buNone/>
              <a:defRPr/>
            </a:pPr>
            <a:r>
              <a:rPr lang="en-US" altLang="en-US" sz="2000" dirty="0">
                <a:latin typeface="+mn-lt"/>
              </a:rPr>
              <a:t>DATA3	     DD	     7A3D43F1H		 </a:t>
            </a:r>
            <a:r>
              <a:rPr lang="en-US" altLang="en-US" sz="2000" dirty="0" smtClean="0">
                <a:latin typeface="+mn-lt"/>
              </a:rPr>
              <a:t>      </a:t>
            </a:r>
            <a:r>
              <a:rPr lang="en-US" altLang="en-US" sz="2000" dirty="0">
                <a:latin typeface="+mn-lt"/>
              </a:rPr>
              <a:t>;hex</a:t>
            </a:r>
          </a:p>
          <a:p>
            <a:pPr lvl="4" eaLnBrk="1" hangingPunct="1">
              <a:buFont typeface="Wingdings" panose="05000000000000000000" pitchFamily="2" charset="2"/>
              <a:buNone/>
              <a:defRPr/>
            </a:pPr>
            <a:r>
              <a:rPr lang="en-US" altLang="en-US" sz="2000" dirty="0">
                <a:latin typeface="+mn-lt"/>
              </a:rPr>
              <a:t>DATA4	     DD	     54H, 65432H,65533 	 </a:t>
            </a:r>
            <a:r>
              <a:rPr lang="en-US" altLang="en-US" sz="2000" dirty="0" smtClean="0">
                <a:latin typeface="+mn-lt"/>
              </a:rPr>
              <a:t>      </a:t>
            </a:r>
            <a:r>
              <a:rPr lang="en-US" altLang="en-US" sz="2000" dirty="0">
                <a:latin typeface="+mn-lt"/>
              </a:rPr>
              <a:t>;Data numbers</a:t>
            </a:r>
          </a:p>
          <a:p>
            <a:pPr lvl="1" eaLnBrk="1" hangingPunct="1">
              <a:buFont typeface="Wingdings" panose="05000000000000000000" pitchFamily="2" charset="2"/>
              <a:buNone/>
              <a:defRPr/>
            </a:pPr>
            <a:r>
              <a:rPr lang="en-US" altLang="en-US" sz="2400" dirty="0">
                <a:latin typeface="+mn-lt"/>
              </a:rPr>
              <a:t>			</a:t>
            </a:r>
            <a:endParaRPr lang="en-US" altLang="en-US" sz="2000" dirty="0">
              <a:latin typeface="+mn-lt"/>
            </a:endParaRPr>
          </a:p>
          <a:p>
            <a:pPr lvl="1" eaLnBrk="1" hangingPunct="1">
              <a:buFont typeface="Wingdings" panose="05000000000000000000" pitchFamily="2" charset="2"/>
              <a:buChar char="§"/>
              <a:defRPr/>
            </a:pPr>
            <a:r>
              <a:rPr lang="en-US" altLang="en-US" sz="2400" dirty="0">
                <a:latin typeface="+mn-lt"/>
              </a:rPr>
              <a:t> </a:t>
            </a:r>
            <a:r>
              <a:rPr lang="en-US" altLang="en-US" sz="2400" b="1" dirty="0">
                <a:solidFill>
                  <a:srgbClr val="FF0000"/>
                </a:solidFill>
                <a:latin typeface="+mn-lt"/>
              </a:rPr>
              <a:t>DQ</a:t>
            </a:r>
            <a:r>
              <a:rPr lang="en-US" altLang="en-US" sz="2400" dirty="0">
                <a:solidFill>
                  <a:srgbClr val="FF0000"/>
                </a:solidFill>
                <a:latin typeface="+mn-lt"/>
              </a:rPr>
              <a:t> (define </a:t>
            </a:r>
            <a:r>
              <a:rPr lang="en-US" altLang="en-US" sz="2400" dirty="0" err="1">
                <a:solidFill>
                  <a:srgbClr val="FF0000"/>
                </a:solidFill>
                <a:latin typeface="+mn-lt"/>
              </a:rPr>
              <a:t>quadwordequate</a:t>
            </a:r>
            <a:r>
              <a:rPr lang="en-US" altLang="en-US" sz="2400" dirty="0">
                <a:solidFill>
                  <a:srgbClr val="FF0000"/>
                </a:solidFill>
                <a:latin typeface="+mn-lt"/>
              </a:rPr>
              <a:t>) </a:t>
            </a:r>
            <a:r>
              <a:rPr lang="en-US" altLang="en-US" sz="2400" dirty="0">
                <a:latin typeface="+mn-lt"/>
              </a:rPr>
              <a:t>– </a:t>
            </a:r>
            <a:r>
              <a:rPr lang="en-US" altLang="en-US" sz="2000" dirty="0">
                <a:latin typeface="+mn-lt"/>
              </a:rPr>
              <a:t>allocate memory 8 bytes (4 words) at a </a:t>
            </a:r>
            <a:r>
              <a:rPr lang="en-US" altLang="en-US" sz="2000" dirty="0" smtClean="0">
                <a:latin typeface="+mn-lt"/>
              </a:rPr>
              <a:t>time</a:t>
            </a:r>
            <a:endParaRPr lang="en-US" altLang="en-US" sz="2000" dirty="0">
              <a:latin typeface="+mn-lt"/>
            </a:endParaRPr>
          </a:p>
          <a:p>
            <a:pPr lvl="2" eaLnBrk="1" hangingPunct="1">
              <a:defRPr/>
            </a:pPr>
            <a:r>
              <a:rPr lang="en-US" altLang="en-US" sz="2400" dirty="0">
                <a:latin typeface="+mn-lt"/>
              </a:rPr>
              <a:t>	</a:t>
            </a:r>
            <a:r>
              <a:rPr lang="en-US" altLang="en-US" sz="2000" dirty="0">
                <a:latin typeface="+mn-lt"/>
              </a:rPr>
              <a:t>DATA1	      DQ	      6723F9H	</a:t>
            </a:r>
            <a:r>
              <a:rPr lang="en-US" altLang="en-US" sz="2000" dirty="0" smtClean="0">
                <a:latin typeface="+mn-lt"/>
              </a:rPr>
              <a:t>             ;</a:t>
            </a:r>
            <a:r>
              <a:rPr lang="en-US" altLang="en-US" sz="2000" dirty="0">
                <a:latin typeface="+mn-lt"/>
              </a:rPr>
              <a:t>hex</a:t>
            </a:r>
          </a:p>
          <a:p>
            <a:pPr lvl="2" eaLnBrk="1" hangingPunct="1">
              <a:buFont typeface="Wingdings" panose="05000000000000000000" pitchFamily="2" charset="2"/>
              <a:buNone/>
              <a:defRPr/>
            </a:pPr>
            <a:r>
              <a:rPr lang="en-US" altLang="en-US" sz="2000" dirty="0">
                <a:latin typeface="+mn-lt"/>
              </a:rPr>
              <a:t>	DATA2	      DQ	      ‘Hi’			;ASCII characters</a:t>
            </a:r>
          </a:p>
          <a:p>
            <a:pPr lvl="2" eaLnBrk="1" hangingPunct="1">
              <a:buFont typeface="Wingdings" panose="05000000000000000000" pitchFamily="2" charset="2"/>
              <a:buNone/>
              <a:defRPr/>
            </a:pPr>
            <a:r>
              <a:rPr lang="en-US" altLang="en-US" sz="2000" dirty="0">
                <a:latin typeface="+mn-lt"/>
              </a:rPr>
              <a:t>	DATA3	      DQ         ?			;nothing</a:t>
            </a:r>
          </a:p>
        </p:txBody>
      </p:sp>
    </p:spTree>
    <p:extLst>
      <p:ext uri="{BB962C8B-B14F-4D97-AF65-F5344CB8AC3E}">
        <p14:creationId xmlns:p14="http://schemas.microsoft.com/office/powerpoint/2010/main" val="3484078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209800" y="228600"/>
            <a:ext cx="7924800" cy="914400"/>
          </a:xfrm>
          <a:prstGeom prst="rect">
            <a:avLst/>
          </a:prstGeom>
          <a:noFill/>
          <a:ln>
            <a:noFill/>
          </a:ln>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defRPr/>
            </a:pPr>
            <a:r>
              <a:rPr lang="en-US" altLang="en-US" sz="3600" dirty="0">
                <a:latin typeface="+mj-lt"/>
              </a:rPr>
              <a:t>Data Types and Data Definition</a:t>
            </a:r>
          </a:p>
        </p:txBody>
      </p:sp>
      <p:sp>
        <p:nvSpPr>
          <p:cNvPr id="66563" name="Text Box 3"/>
          <p:cNvSpPr txBox="1">
            <a:spLocks noChangeArrowheads="1"/>
          </p:cNvSpPr>
          <p:nvPr/>
        </p:nvSpPr>
        <p:spPr bwMode="auto">
          <a:xfrm>
            <a:off x="721217" y="1492161"/>
            <a:ext cx="9833020" cy="3539430"/>
          </a:xfrm>
          <a:prstGeom prst="rect">
            <a:avLst/>
          </a:prstGeom>
          <a:noFill/>
          <a:ln>
            <a:noFill/>
          </a:ln>
        </p:spPr>
        <p:txBody>
          <a:bodyPr wrap="square">
            <a:spAutoFit/>
          </a:bodyPr>
          <a:lstStyle>
            <a:lvl1pPr>
              <a:tabLst>
                <a:tab pos="511175" algn="l"/>
                <a:tab pos="911225" algn="l"/>
              </a:tabLst>
              <a:defRPr>
                <a:solidFill>
                  <a:schemeClr val="tx1"/>
                </a:solidFill>
                <a:latin typeface="Corbel" panose="020B0503020204020204" pitchFamily="34" charset="0"/>
              </a:defRPr>
            </a:lvl1pPr>
            <a:lvl2pPr>
              <a:tabLst>
                <a:tab pos="511175" algn="l"/>
                <a:tab pos="911225" algn="l"/>
              </a:tabLst>
              <a:defRPr>
                <a:solidFill>
                  <a:schemeClr val="tx1"/>
                </a:solidFill>
                <a:latin typeface="Corbel" panose="020B0503020204020204" pitchFamily="34" charset="0"/>
              </a:defRPr>
            </a:lvl2pPr>
            <a:lvl3pPr>
              <a:tabLst>
                <a:tab pos="511175" algn="l"/>
                <a:tab pos="911225" algn="l"/>
              </a:tabLst>
              <a:defRPr>
                <a:solidFill>
                  <a:schemeClr val="tx1"/>
                </a:solidFill>
                <a:latin typeface="Corbel" panose="020B0503020204020204" pitchFamily="34" charset="0"/>
              </a:defRPr>
            </a:lvl3pPr>
            <a:lvl4pPr marL="1600200" indent="-228600">
              <a:tabLst>
                <a:tab pos="511175" algn="l"/>
                <a:tab pos="911225" algn="l"/>
              </a:tabLst>
              <a:defRPr>
                <a:solidFill>
                  <a:schemeClr val="tx1"/>
                </a:solidFill>
                <a:latin typeface="Corbel" panose="020B0503020204020204" pitchFamily="34" charset="0"/>
              </a:defRPr>
            </a:lvl4pPr>
            <a:lvl5pPr>
              <a:tabLst>
                <a:tab pos="511175" algn="l"/>
                <a:tab pos="911225" algn="l"/>
              </a:tabLst>
              <a:defRPr>
                <a:solidFill>
                  <a:schemeClr val="tx1"/>
                </a:solidFill>
                <a:latin typeface="Corbel" panose="020B0503020204020204" pitchFamily="34" charset="0"/>
              </a:defRPr>
            </a:lvl5pPr>
            <a:lvl6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6pPr>
            <a:lvl7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7pPr>
            <a:lvl8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8pPr>
            <a:lvl9pPr defTabSz="457200" eaLnBrk="0" fontAlgn="base" hangingPunct="0">
              <a:spcBef>
                <a:spcPct val="0"/>
              </a:spcBef>
              <a:spcAft>
                <a:spcPct val="0"/>
              </a:spcAft>
              <a:tabLst>
                <a:tab pos="511175" algn="l"/>
                <a:tab pos="911225" algn="l"/>
              </a:tabLst>
              <a:defRPr>
                <a:solidFill>
                  <a:schemeClr val="tx1"/>
                </a:solidFill>
                <a:latin typeface="Corbel" panose="020B0503020204020204" pitchFamily="34" charset="0"/>
              </a:defRPr>
            </a:lvl9pPr>
          </a:lstStyle>
          <a:p>
            <a:pPr lvl="1" eaLnBrk="1" hangingPunct="1">
              <a:buFont typeface="Wingdings" panose="05000000000000000000" pitchFamily="2" charset="2"/>
              <a:buNone/>
              <a:defRPr/>
            </a:pPr>
            <a:endParaRPr lang="en-US" altLang="en-US" sz="2400" dirty="0">
              <a:solidFill>
                <a:srgbClr val="FF0000"/>
              </a:solidFill>
              <a:latin typeface="Times New Roman" panose="02020603050405020304" pitchFamily="18" charset="0"/>
            </a:endParaRPr>
          </a:p>
          <a:p>
            <a:pPr eaLnBrk="1" hangingPunct="1">
              <a:buFontTx/>
              <a:buChar char="•"/>
              <a:defRPr/>
            </a:pPr>
            <a:r>
              <a:rPr lang="en-US" altLang="en-US" sz="2400" dirty="0">
                <a:solidFill>
                  <a:srgbClr val="FF0000"/>
                </a:solidFill>
                <a:latin typeface="Times New Roman" panose="02020603050405020304" pitchFamily="18" charset="0"/>
              </a:rPr>
              <a:t>  </a:t>
            </a:r>
            <a:r>
              <a:rPr lang="en-US" altLang="en-US" sz="2800" dirty="0">
                <a:solidFill>
                  <a:srgbClr val="FF0000"/>
                </a:solidFill>
                <a:latin typeface="+mn-lt"/>
              </a:rPr>
              <a:t>Assembler data directives</a:t>
            </a:r>
          </a:p>
          <a:p>
            <a:pPr eaLnBrk="1" hangingPunct="1">
              <a:buFontTx/>
              <a:buChar char="•"/>
              <a:defRPr/>
            </a:pPr>
            <a:endParaRPr lang="en-US" altLang="en-US" sz="2000" dirty="0">
              <a:latin typeface="+mn-lt"/>
            </a:endParaRPr>
          </a:p>
          <a:p>
            <a:pPr lvl="1" eaLnBrk="1" hangingPunct="1">
              <a:buFont typeface="Wingdings" panose="05000000000000000000" pitchFamily="2" charset="2"/>
              <a:buChar char="§"/>
              <a:defRPr/>
            </a:pPr>
            <a:r>
              <a:rPr lang="en-US" altLang="en-US" sz="2400" dirty="0">
                <a:latin typeface="+mn-lt"/>
              </a:rPr>
              <a:t>  </a:t>
            </a:r>
            <a:r>
              <a:rPr lang="en-US" altLang="en-US" sz="2400" b="1" dirty="0">
                <a:latin typeface="+mn-lt"/>
              </a:rPr>
              <a:t>DT</a:t>
            </a:r>
            <a:r>
              <a:rPr lang="en-US" altLang="en-US" sz="2400" dirty="0">
                <a:latin typeface="+mn-lt"/>
              </a:rPr>
              <a:t> (define ten bytes) – </a:t>
            </a:r>
            <a:r>
              <a:rPr lang="en-US" altLang="en-US" sz="2000" dirty="0">
                <a:latin typeface="+mn-lt"/>
              </a:rPr>
              <a:t>allocates packed BCD numbers (used in 	 multibyte addition of BCD numbers)</a:t>
            </a:r>
          </a:p>
          <a:p>
            <a:pPr lvl="2" eaLnBrk="1" hangingPunct="1">
              <a:buFont typeface="Wingdings" panose="05000000000000000000" pitchFamily="2" charset="2"/>
              <a:buChar char="§"/>
              <a:defRPr/>
            </a:pPr>
            <a:r>
              <a:rPr lang="en-US" altLang="en-US" sz="2400" i="1" dirty="0">
                <a:solidFill>
                  <a:srgbClr val="FF0000"/>
                </a:solidFill>
                <a:latin typeface="+mn-lt"/>
              </a:rPr>
              <a:t> example:</a:t>
            </a:r>
          </a:p>
          <a:p>
            <a:pPr lvl="2" eaLnBrk="1" hangingPunct="1">
              <a:buFont typeface="Wingdings" panose="05000000000000000000" pitchFamily="2" charset="2"/>
              <a:buNone/>
              <a:defRPr/>
            </a:pPr>
            <a:r>
              <a:rPr lang="en-US" altLang="en-US" sz="2400" dirty="0">
                <a:latin typeface="+mn-lt"/>
              </a:rPr>
              <a:t>  	</a:t>
            </a:r>
            <a:r>
              <a:rPr lang="en-US" altLang="en-US" sz="2000" dirty="0" smtClean="0">
                <a:latin typeface="+mn-lt"/>
              </a:rPr>
              <a:t>DATA1 </a:t>
            </a:r>
            <a:r>
              <a:rPr lang="en-US" altLang="en-US" sz="2000" dirty="0">
                <a:latin typeface="+mn-lt"/>
              </a:rPr>
              <a:t>	     DT 	     123456789123	;BCD</a:t>
            </a:r>
          </a:p>
          <a:p>
            <a:pPr lvl="4" eaLnBrk="1" hangingPunct="1">
              <a:buFont typeface="Wingdings" panose="05000000000000000000" pitchFamily="2" charset="2"/>
              <a:buNone/>
              <a:defRPr/>
            </a:pPr>
            <a:r>
              <a:rPr lang="en-US" altLang="en-US" sz="2000" dirty="0">
                <a:latin typeface="+mn-lt"/>
              </a:rPr>
              <a:t>DATA2 	     DT 	     </a:t>
            </a:r>
            <a:r>
              <a:rPr lang="en-US" altLang="en-US" dirty="0">
                <a:latin typeface="+mn-lt"/>
              </a:rPr>
              <a:t>?			</a:t>
            </a:r>
            <a:r>
              <a:rPr lang="en-US" altLang="en-US" sz="2000" dirty="0">
                <a:latin typeface="+mn-lt"/>
              </a:rPr>
              <a:t>;nothing</a:t>
            </a:r>
          </a:p>
          <a:p>
            <a:pPr lvl="4" eaLnBrk="1" hangingPunct="1">
              <a:buFont typeface="Wingdings" panose="05000000000000000000" pitchFamily="2" charset="2"/>
              <a:buNone/>
              <a:defRPr/>
            </a:pPr>
            <a:r>
              <a:rPr lang="en-US" altLang="en-US" sz="2000" dirty="0">
                <a:latin typeface="+mn-lt"/>
              </a:rPr>
              <a:t>DATA3 	     DT	     76543d		;assembler will convert decimal  number to hex and store it</a:t>
            </a:r>
          </a:p>
        </p:txBody>
      </p:sp>
    </p:spTree>
    <p:extLst>
      <p:ext uri="{BB962C8B-B14F-4D97-AF65-F5344CB8AC3E}">
        <p14:creationId xmlns:p14="http://schemas.microsoft.com/office/powerpoint/2010/main" val="3646018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400476" y="1564358"/>
            <a:ext cx="2300505" cy="348183"/>
          </a:xfrm>
          <a:prstGeom prst="rect">
            <a:avLst/>
          </a:prstGeom>
        </p:spPr>
        <p:txBody>
          <a:bodyPr vert="horz" wrap="square" lIns="0" tIns="0" rIns="0" bIns="0" rtlCol="0">
            <a:spAutoFit/>
          </a:bodyPr>
          <a:lstStyle/>
          <a:p>
            <a:pPr>
              <a:lnSpc>
                <a:spcPts val="2696"/>
              </a:lnSpc>
            </a:pPr>
            <a:r>
              <a:rPr sz="2413" dirty="0">
                <a:solidFill>
                  <a:srgbClr val="3333CC"/>
                </a:solidFill>
                <a:latin typeface="EHLALW+ArialMT"/>
                <a:cs typeface="EHLALW+ArialMT"/>
              </a:rPr>
              <a:t>•</a:t>
            </a:r>
            <a:r>
              <a:rPr sz="2413" spc="1200" dirty="0">
                <a:solidFill>
                  <a:srgbClr val="3333CC"/>
                </a:solidFill>
                <a:latin typeface="EHLALW+ArialMT"/>
                <a:cs typeface="EHLALW+ArialMT"/>
              </a:rPr>
              <a:t> </a:t>
            </a:r>
            <a:r>
              <a:rPr sz="2413" dirty="0">
                <a:latin typeface="EHLALW+ArialMT"/>
                <a:cs typeface="EHLALW+ArialMT"/>
              </a:rPr>
              <a:t>MOV [SI],5</a:t>
            </a:r>
          </a:p>
        </p:txBody>
      </p:sp>
      <p:sp>
        <p:nvSpPr>
          <p:cNvPr id="7" name="object 7"/>
          <p:cNvSpPr txBox="1"/>
          <p:nvPr/>
        </p:nvSpPr>
        <p:spPr>
          <a:xfrm>
            <a:off x="2860230" y="1990897"/>
            <a:ext cx="2383886" cy="283705"/>
          </a:xfrm>
          <a:prstGeom prst="rect">
            <a:avLst/>
          </a:prstGeom>
        </p:spPr>
        <p:txBody>
          <a:bodyPr vert="horz" wrap="square" lIns="0" tIns="0" rIns="0" bIns="0" rtlCol="0">
            <a:spAutoFit/>
          </a:bodyPr>
          <a:lstStyle/>
          <a:p>
            <a:pPr>
              <a:lnSpc>
                <a:spcPts val="2244"/>
              </a:lnSpc>
            </a:pPr>
            <a:r>
              <a:rPr sz="2011" dirty="0">
                <a:solidFill>
                  <a:srgbClr val="3333CC"/>
                </a:solidFill>
                <a:latin typeface="EHLALW+ArialMT"/>
                <a:cs typeface="EHLALW+ArialMT"/>
              </a:rPr>
              <a:t>–</a:t>
            </a:r>
            <a:r>
              <a:rPr sz="2011" spc="585" dirty="0">
                <a:solidFill>
                  <a:srgbClr val="3333CC"/>
                </a:solidFill>
                <a:latin typeface="EHLALW+ArialMT"/>
                <a:cs typeface="EHLALW+ArialMT"/>
              </a:rPr>
              <a:t> </a:t>
            </a:r>
            <a:r>
              <a:rPr sz="2011" dirty="0">
                <a:latin typeface="EHLALW+ArialMT"/>
                <a:cs typeface="EHLALW+ArialMT"/>
              </a:rPr>
              <a:t>Is this byte 05?</a:t>
            </a:r>
          </a:p>
        </p:txBody>
      </p:sp>
      <p:sp>
        <p:nvSpPr>
          <p:cNvPr id="8" name="object 8"/>
          <p:cNvSpPr txBox="1"/>
          <p:nvPr/>
        </p:nvSpPr>
        <p:spPr>
          <a:xfrm>
            <a:off x="2860231" y="2357924"/>
            <a:ext cx="4408748" cy="644783"/>
          </a:xfrm>
          <a:prstGeom prst="rect">
            <a:avLst/>
          </a:prstGeom>
        </p:spPr>
        <p:txBody>
          <a:bodyPr vert="horz" wrap="square" lIns="0" tIns="0" rIns="0" bIns="0" rtlCol="0">
            <a:spAutoFit/>
          </a:bodyPr>
          <a:lstStyle/>
          <a:p>
            <a:pPr>
              <a:lnSpc>
                <a:spcPts val="2244"/>
              </a:lnSpc>
            </a:pPr>
            <a:r>
              <a:rPr sz="2011" dirty="0">
                <a:solidFill>
                  <a:srgbClr val="3333CC"/>
                </a:solidFill>
                <a:latin typeface="EHLALW+ArialMT"/>
                <a:cs typeface="EHLALW+ArialMT"/>
              </a:rPr>
              <a:t>–</a:t>
            </a:r>
            <a:r>
              <a:rPr sz="2011" spc="585" dirty="0">
                <a:solidFill>
                  <a:srgbClr val="3333CC"/>
                </a:solidFill>
                <a:latin typeface="EHLALW+ArialMT"/>
                <a:cs typeface="EHLALW+ArialMT"/>
              </a:rPr>
              <a:t> </a:t>
            </a:r>
            <a:r>
              <a:rPr sz="2011" dirty="0">
                <a:latin typeface="EHLALW+ArialMT"/>
                <a:cs typeface="EHLALW+ArialMT"/>
              </a:rPr>
              <a:t>Is this word 0005?</a:t>
            </a:r>
          </a:p>
          <a:p>
            <a:pPr>
              <a:lnSpc>
                <a:spcPts val="2244"/>
              </a:lnSpc>
              <a:spcBef>
                <a:spcPts val="645"/>
              </a:spcBef>
            </a:pPr>
            <a:r>
              <a:rPr sz="2011" dirty="0">
                <a:latin typeface="EHLALW+ArialMT"/>
                <a:cs typeface="EHLALW+ArialMT"/>
              </a:rPr>
              <a:t>–</a:t>
            </a:r>
            <a:r>
              <a:rPr sz="2011" spc="585" dirty="0">
                <a:latin typeface="EHLALW+ArialMT"/>
                <a:cs typeface="EHLALW+ArialMT"/>
              </a:rPr>
              <a:t> </a:t>
            </a:r>
            <a:r>
              <a:rPr sz="2011" dirty="0">
                <a:latin typeface="EHLALW+ArialMT"/>
                <a:cs typeface="EHLALW+ArialMT"/>
              </a:rPr>
              <a:t>Or is it double word 00000005?</a:t>
            </a:r>
          </a:p>
        </p:txBody>
      </p:sp>
      <p:sp>
        <p:nvSpPr>
          <p:cNvPr id="9" name="object 9"/>
          <p:cNvSpPr txBox="1"/>
          <p:nvPr/>
        </p:nvSpPr>
        <p:spPr>
          <a:xfrm>
            <a:off x="2400477" y="3473870"/>
            <a:ext cx="5843209" cy="722157"/>
          </a:xfrm>
          <a:prstGeom prst="rect">
            <a:avLst/>
          </a:prstGeom>
        </p:spPr>
        <p:txBody>
          <a:bodyPr vert="horz" wrap="square" lIns="0" tIns="0" rIns="0" bIns="0" rtlCol="0">
            <a:spAutoFit/>
          </a:bodyPr>
          <a:lstStyle/>
          <a:p>
            <a:pPr>
              <a:lnSpc>
                <a:spcPts val="2696"/>
              </a:lnSpc>
            </a:pPr>
            <a:r>
              <a:rPr sz="2413" dirty="0">
                <a:solidFill>
                  <a:srgbClr val="3333CC"/>
                </a:solidFill>
                <a:latin typeface="EHLALW+ArialMT"/>
                <a:cs typeface="EHLALW+ArialMT"/>
              </a:rPr>
              <a:t>•</a:t>
            </a:r>
            <a:r>
              <a:rPr sz="2413" spc="1200" dirty="0">
                <a:solidFill>
                  <a:srgbClr val="3333CC"/>
                </a:solidFill>
                <a:latin typeface="EHLALW+ArialMT"/>
                <a:cs typeface="EHLALW+ArialMT"/>
              </a:rPr>
              <a:t> </a:t>
            </a:r>
            <a:r>
              <a:rPr sz="2413" dirty="0">
                <a:latin typeface="EHLALW+ArialMT"/>
                <a:cs typeface="EHLALW+ArialMT"/>
              </a:rPr>
              <a:t>To clarify we use the PTR operator</a:t>
            </a:r>
          </a:p>
          <a:p>
            <a:pPr marL="459760">
              <a:lnSpc>
                <a:spcPts val="2244"/>
              </a:lnSpc>
              <a:spcBef>
                <a:spcPts val="747"/>
              </a:spcBef>
            </a:pPr>
            <a:r>
              <a:rPr sz="2011" dirty="0">
                <a:latin typeface="EHLALW+ArialMT"/>
                <a:cs typeface="EHLALW+ArialMT"/>
              </a:rPr>
              <a:t>–</a:t>
            </a:r>
            <a:r>
              <a:rPr sz="2011" spc="585" dirty="0">
                <a:latin typeface="EHLALW+ArialMT"/>
                <a:cs typeface="EHLALW+ArialMT"/>
              </a:rPr>
              <a:t> </a:t>
            </a:r>
            <a:r>
              <a:rPr sz="2011" dirty="0">
                <a:latin typeface="EHLALW+ArialMT"/>
                <a:cs typeface="EHLALW+ArialMT"/>
              </a:rPr>
              <a:t>INC BYTE PTR [20h]</a:t>
            </a:r>
          </a:p>
        </p:txBody>
      </p:sp>
      <p:sp>
        <p:nvSpPr>
          <p:cNvPr id="10" name="object 10"/>
          <p:cNvSpPr txBox="1"/>
          <p:nvPr/>
        </p:nvSpPr>
        <p:spPr>
          <a:xfrm>
            <a:off x="2892354" y="4253351"/>
            <a:ext cx="3250540" cy="283705"/>
          </a:xfrm>
          <a:prstGeom prst="rect">
            <a:avLst/>
          </a:prstGeom>
        </p:spPr>
        <p:txBody>
          <a:bodyPr vert="horz" wrap="square" lIns="0" tIns="0" rIns="0" bIns="0" rtlCol="0">
            <a:spAutoFit/>
          </a:bodyPr>
          <a:lstStyle/>
          <a:p>
            <a:pPr>
              <a:lnSpc>
                <a:spcPts val="2244"/>
              </a:lnSpc>
            </a:pPr>
            <a:r>
              <a:rPr sz="2011" dirty="0">
                <a:latin typeface="EHLALW+ArialMT"/>
                <a:cs typeface="EHLALW+ArialMT"/>
              </a:rPr>
              <a:t>–</a:t>
            </a:r>
            <a:r>
              <a:rPr sz="2011" spc="585" dirty="0">
                <a:latin typeface="EHLALW+ArialMT"/>
                <a:cs typeface="EHLALW+ArialMT"/>
              </a:rPr>
              <a:t> </a:t>
            </a:r>
            <a:r>
              <a:rPr sz="2011" dirty="0">
                <a:latin typeface="EHLALW+ArialMT"/>
                <a:cs typeface="EHLALW+ArialMT"/>
              </a:rPr>
              <a:t>INC WORD PTR [20h]</a:t>
            </a:r>
          </a:p>
        </p:txBody>
      </p:sp>
      <p:sp>
        <p:nvSpPr>
          <p:cNvPr id="11" name="object 11"/>
          <p:cNvSpPr txBox="1"/>
          <p:nvPr/>
        </p:nvSpPr>
        <p:spPr>
          <a:xfrm>
            <a:off x="2860231" y="4634465"/>
            <a:ext cx="3464323" cy="283705"/>
          </a:xfrm>
          <a:prstGeom prst="rect">
            <a:avLst/>
          </a:prstGeom>
        </p:spPr>
        <p:txBody>
          <a:bodyPr vert="horz" wrap="square" lIns="0" tIns="0" rIns="0" bIns="0" rtlCol="0">
            <a:spAutoFit/>
          </a:bodyPr>
          <a:lstStyle/>
          <a:p>
            <a:pPr>
              <a:lnSpc>
                <a:spcPts val="2244"/>
              </a:lnSpc>
            </a:pPr>
            <a:r>
              <a:rPr sz="2011" dirty="0">
                <a:latin typeface="EHLALW+ArialMT"/>
                <a:cs typeface="EHLALW+ArialMT"/>
              </a:rPr>
              <a:t>–</a:t>
            </a:r>
            <a:r>
              <a:rPr sz="2011" spc="585" dirty="0">
                <a:latin typeface="EHLALW+ArialMT"/>
                <a:cs typeface="EHLALW+ArialMT"/>
              </a:rPr>
              <a:t> </a:t>
            </a:r>
            <a:r>
              <a:rPr sz="2011" dirty="0">
                <a:latin typeface="EHLALW+ArialMT"/>
                <a:cs typeface="EHLALW+ArialMT"/>
              </a:rPr>
              <a:t>INC DWORD PTR [20h</a:t>
            </a:r>
            <a:r>
              <a:rPr sz="2011" dirty="0">
                <a:solidFill>
                  <a:srgbClr val="3333CC"/>
                </a:solidFill>
                <a:latin typeface="EHLALW+ArialMT"/>
                <a:cs typeface="EHLALW+ArialMT"/>
              </a:rPr>
              <a:t>]</a:t>
            </a:r>
          </a:p>
        </p:txBody>
      </p:sp>
      <p:sp>
        <p:nvSpPr>
          <p:cNvPr id="12" name="object 12"/>
          <p:cNvSpPr txBox="1"/>
          <p:nvPr/>
        </p:nvSpPr>
        <p:spPr>
          <a:xfrm>
            <a:off x="2400476" y="5015579"/>
            <a:ext cx="4234296" cy="722157"/>
          </a:xfrm>
          <a:prstGeom prst="rect">
            <a:avLst/>
          </a:prstGeom>
        </p:spPr>
        <p:txBody>
          <a:bodyPr vert="horz" wrap="square" lIns="0" tIns="0" rIns="0" bIns="0" rtlCol="0">
            <a:spAutoFit/>
          </a:bodyPr>
          <a:lstStyle/>
          <a:p>
            <a:pPr>
              <a:lnSpc>
                <a:spcPts val="2696"/>
              </a:lnSpc>
            </a:pPr>
            <a:r>
              <a:rPr sz="2413" dirty="0">
                <a:solidFill>
                  <a:srgbClr val="3333CC"/>
                </a:solidFill>
                <a:latin typeface="EHLALW+ArialMT"/>
                <a:cs typeface="EHLALW+ArialMT"/>
              </a:rPr>
              <a:t>•</a:t>
            </a:r>
            <a:r>
              <a:rPr sz="2413" spc="1200" dirty="0">
                <a:solidFill>
                  <a:srgbClr val="3333CC"/>
                </a:solidFill>
                <a:latin typeface="EHLALW+ArialMT"/>
                <a:cs typeface="EHLALW+ArialMT"/>
              </a:rPr>
              <a:t> </a:t>
            </a:r>
            <a:r>
              <a:rPr sz="2413" dirty="0">
                <a:latin typeface="EHLALW+ArialMT"/>
                <a:cs typeface="EHLALW+ArialMT"/>
              </a:rPr>
              <a:t>or for the MOV example:</a:t>
            </a:r>
          </a:p>
          <a:p>
            <a:pPr marL="459760">
              <a:lnSpc>
                <a:spcPts val="2244"/>
              </a:lnSpc>
              <a:spcBef>
                <a:spcPts val="747"/>
              </a:spcBef>
            </a:pPr>
            <a:r>
              <a:rPr sz="2011" dirty="0">
                <a:solidFill>
                  <a:srgbClr val="3333CC"/>
                </a:solidFill>
                <a:latin typeface="EHLALW+ArialMT"/>
                <a:cs typeface="EHLALW+ArialMT"/>
              </a:rPr>
              <a:t>–</a:t>
            </a:r>
            <a:r>
              <a:rPr sz="2011" spc="585" dirty="0">
                <a:solidFill>
                  <a:srgbClr val="3333CC"/>
                </a:solidFill>
                <a:latin typeface="EHLALW+ArialMT"/>
                <a:cs typeface="EHLALW+ArialMT"/>
              </a:rPr>
              <a:t> </a:t>
            </a:r>
            <a:r>
              <a:rPr sz="2011" dirty="0">
                <a:latin typeface="EHLALW+ArialMT"/>
                <a:cs typeface="EHLALW+ArialMT"/>
              </a:rPr>
              <a:t>MOV byte ptr [SI],5</a:t>
            </a:r>
          </a:p>
        </p:txBody>
      </p:sp>
      <p:sp>
        <p:nvSpPr>
          <p:cNvPr id="13" name="object 13"/>
          <p:cNvSpPr txBox="1"/>
          <p:nvPr/>
        </p:nvSpPr>
        <p:spPr>
          <a:xfrm>
            <a:off x="2860231" y="5809146"/>
            <a:ext cx="2836560" cy="283705"/>
          </a:xfrm>
          <a:prstGeom prst="rect">
            <a:avLst/>
          </a:prstGeom>
        </p:spPr>
        <p:txBody>
          <a:bodyPr vert="horz" wrap="square" lIns="0" tIns="0" rIns="0" bIns="0" rtlCol="0">
            <a:spAutoFit/>
          </a:bodyPr>
          <a:lstStyle/>
          <a:p>
            <a:pPr>
              <a:lnSpc>
                <a:spcPts val="2244"/>
              </a:lnSpc>
            </a:pPr>
            <a:r>
              <a:rPr sz="2011" dirty="0">
                <a:latin typeface="EHLALW+ArialMT"/>
                <a:cs typeface="EHLALW+ArialMT"/>
              </a:rPr>
              <a:t>–</a:t>
            </a:r>
            <a:r>
              <a:rPr sz="2011" spc="585" dirty="0">
                <a:latin typeface="EHLALW+ArialMT"/>
                <a:cs typeface="EHLALW+ArialMT"/>
              </a:rPr>
              <a:t> </a:t>
            </a:r>
            <a:r>
              <a:rPr sz="2011" dirty="0">
                <a:latin typeface="EHLALW+ArialMT"/>
                <a:cs typeface="EHLALW+ArialMT"/>
              </a:rPr>
              <a:t>MOV word ptr[SI],5</a:t>
            </a:r>
          </a:p>
        </p:txBody>
      </p:sp>
      <p:sp>
        <p:nvSpPr>
          <p:cNvPr id="14" name="object 14"/>
          <p:cNvSpPr txBox="1"/>
          <p:nvPr/>
        </p:nvSpPr>
        <p:spPr>
          <a:xfrm>
            <a:off x="10115918" y="6553824"/>
            <a:ext cx="447104" cy="206330"/>
          </a:xfrm>
          <a:prstGeom prst="rect">
            <a:avLst/>
          </a:prstGeom>
        </p:spPr>
        <p:txBody>
          <a:bodyPr vert="horz" wrap="square" lIns="0" tIns="0" rIns="0" bIns="0" rtlCol="0">
            <a:spAutoFit/>
          </a:bodyPr>
          <a:lstStyle/>
          <a:p>
            <a:pPr>
              <a:lnSpc>
                <a:spcPts val="1557"/>
              </a:lnSpc>
            </a:pPr>
            <a:r>
              <a:rPr sz="1408" dirty="0">
                <a:solidFill>
                  <a:srgbClr val="A50020"/>
                </a:solidFill>
                <a:latin typeface="RQLLGU+TimesNewRomanPSMT"/>
                <a:cs typeface="RQLLGU+TimesNewRomanPSMT"/>
              </a:rPr>
              <a:t>13</a:t>
            </a:r>
          </a:p>
        </p:txBody>
      </p:sp>
      <p:sp>
        <p:nvSpPr>
          <p:cNvPr id="15" name="Title 14"/>
          <p:cNvSpPr>
            <a:spLocks noGrp="1"/>
          </p:cNvSpPr>
          <p:nvPr>
            <p:ph type="title"/>
          </p:nvPr>
        </p:nvSpPr>
        <p:spPr>
          <a:xfrm>
            <a:off x="292881" y="95863"/>
            <a:ext cx="10058400" cy="1295400"/>
          </a:xfrm>
        </p:spPr>
        <p:txBody>
          <a:bodyPr/>
          <a:lstStyle/>
          <a:p>
            <a:r>
              <a:rPr lang="en-US" sz="3200" dirty="0">
                <a:solidFill>
                  <a:srgbClr val="FF0000"/>
                </a:solidFill>
                <a:latin typeface="LUFUFI+Arial-BoldMT"/>
                <a:cs typeface="LUFUFI+Arial-BoldMT"/>
              </a:rPr>
              <a:t>The PTR Operator - Byte or word or </a:t>
            </a:r>
            <a:r>
              <a:rPr lang="en-US" sz="3200" dirty="0" smtClean="0">
                <a:solidFill>
                  <a:srgbClr val="FF0000"/>
                </a:solidFill>
                <a:latin typeface="LUFUFI+Arial-BoldMT"/>
                <a:cs typeface="LUFUFI+Arial-BoldMT"/>
              </a:rPr>
              <a:t>double word</a:t>
            </a:r>
            <a:r>
              <a:rPr lang="en-US" sz="3200" dirty="0">
                <a:solidFill>
                  <a:srgbClr val="FF0000"/>
                </a:solidFill>
                <a:latin typeface="LUFUFI+Arial-BoldMT"/>
                <a:cs typeface="LUFUFI+Arial-BoldMT"/>
              </a:rPr>
              <a:t>?</a:t>
            </a:r>
            <a:br>
              <a:rPr lang="en-US" sz="3200" dirty="0">
                <a:solidFill>
                  <a:srgbClr val="FF0000"/>
                </a:solidFill>
                <a:latin typeface="LUFUFI+Arial-BoldMT"/>
                <a:cs typeface="LUFUFI+Arial-BoldMT"/>
              </a:rPr>
            </a:br>
            <a:endParaRPr lang="en-US" sz="3200" dirty="0"/>
          </a:p>
        </p:txBody>
      </p:sp>
      <p:sp>
        <p:nvSpPr>
          <p:cNvPr id="2" name="Rectangle 1"/>
          <p:cNvSpPr/>
          <p:nvPr/>
        </p:nvSpPr>
        <p:spPr>
          <a:xfrm>
            <a:off x="2686551" y="1052351"/>
            <a:ext cx="5288820" cy="438582"/>
          </a:xfrm>
          <a:prstGeom prst="rect">
            <a:avLst/>
          </a:prstGeom>
        </p:spPr>
        <p:txBody>
          <a:bodyPr wrap="none">
            <a:spAutoFit/>
          </a:bodyPr>
          <a:lstStyle/>
          <a:p>
            <a:pPr>
              <a:lnSpc>
                <a:spcPts val="2696"/>
              </a:lnSpc>
            </a:pPr>
            <a:r>
              <a:rPr lang="en-US" sz="2400" dirty="0">
                <a:latin typeface="EHLALW+ArialMT"/>
                <a:cs typeface="EHLALW+ArialMT"/>
              </a:rPr>
              <a:t>INC [20h] ; is this byte/word/</a:t>
            </a:r>
            <a:r>
              <a:rPr lang="en-US" sz="2400" dirty="0" err="1">
                <a:latin typeface="EHLALW+ArialMT"/>
                <a:cs typeface="EHLALW+ArialMT"/>
              </a:rPr>
              <a:t>dword</a:t>
            </a:r>
            <a:r>
              <a:rPr lang="en-US" sz="2400" dirty="0">
                <a:latin typeface="EHLALW+ArialMT"/>
                <a:cs typeface="EHLALW+ArialMT"/>
              </a:rPr>
              <a:t>?</a:t>
            </a:r>
            <a:r>
              <a:rPr lang="en-US" sz="2400" spc="14" dirty="0">
                <a:latin typeface="EHLALW+ArialMT"/>
                <a:cs typeface="EHLALW+ArialMT"/>
              </a:rPr>
              <a:t> </a:t>
            </a:r>
            <a:r>
              <a:rPr lang="en-US" sz="1600" dirty="0">
                <a:latin typeface="EHLALW+ArialMT"/>
                <a:cs typeface="EHLALW+ArialMT"/>
              </a:rPr>
              <a:t>or</a:t>
            </a:r>
          </a:p>
        </p:txBody>
      </p:sp>
    </p:spTree>
    <p:extLst>
      <p:ext uri="{BB962C8B-B14F-4D97-AF65-F5344CB8AC3E}">
        <p14:creationId xmlns:p14="http://schemas.microsoft.com/office/powerpoint/2010/main" val="708533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2044370" y="4171809"/>
            <a:ext cx="8275561" cy="280094"/>
          </a:xfrm>
          <a:prstGeom prst="rect">
            <a:avLst/>
          </a:prstGeom>
          <a:blipFill>
            <a:blip r:embed="rId2" cstate="print"/>
            <a:stretch>
              <a:fillRect/>
            </a:stretch>
          </a:blipFill>
        </p:spPr>
        <p:txBody>
          <a:bodyPr wrap="square" lIns="0" tIns="0" rIns="0" bIns="0" rtlCol="0">
            <a:spAutoFit/>
          </a:bodyPr>
          <a:lstStyle/>
          <a:p>
            <a:endParaRPr sz="1810"/>
          </a:p>
        </p:txBody>
      </p:sp>
      <p:sp>
        <p:nvSpPr>
          <p:cNvPr id="4" name="object 4"/>
          <p:cNvSpPr txBox="1"/>
          <p:nvPr/>
        </p:nvSpPr>
        <p:spPr>
          <a:xfrm>
            <a:off x="1236956" y="1655280"/>
            <a:ext cx="9890390" cy="282129"/>
          </a:xfrm>
          <a:prstGeom prst="rect">
            <a:avLst/>
          </a:prstGeom>
        </p:spPr>
        <p:txBody>
          <a:bodyPr vert="horz" wrap="square" lIns="0" tIns="0" rIns="0" bIns="0" rtlCol="0">
            <a:spAutoFit/>
          </a:bodyPr>
          <a:lstStyle/>
          <a:p>
            <a:pPr>
              <a:lnSpc>
                <a:spcPts val="2244"/>
              </a:lnSpc>
            </a:pPr>
            <a:r>
              <a:rPr sz="2011" dirty="0">
                <a:solidFill>
                  <a:srgbClr val="3333CC"/>
                </a:solidFill>
                <a:latin typeface="EHLALW+ArialMT"/>
                <a:cs typeface="EHLALW+ArialMT"/>
              </a:rPr>
              <a:t>•</a:t>
            </a:r>
            <a:r>
              <a:rPr sz="2011" spc="1452" dirty="0">
                <a:solidFill>
                  <a:srgbClr val="3333CC"/>
                </a:solidFill>
                <a:latin typeface="EHLALW+ArialMT"/>
                <a:cs typeface="EHLALW+ArialMT"/>
              </a:rPr>
              <a:t> </a:t>
            </a:r>
            <a:r>
              <a:rPr sz="2011" dirty="0">
                <a:latin typeface="EHLALW+ArialMT"/>
                <a:cs typeface="EHLALW+ArialMT"/>
              </a:rPr>
              <a:t>Would we need to use the </a:t>
            </a:r>
            <a:r>
              <a:rPr sz="2011" dirty="0" smtClean="0">
                <a:latin typeface="EHLALW+ArialMT"/>
                <a:cs typeface="EHLALW+ArialMT"/>
              </a:rPr>
              <a:t>PTR</a:t>
            </a:r>
            <a:r>
              <a:rPr lang="en-US" sz="2011" dirty="0" smtClean="0">
                <a:latin typeface="EHLALW+ArialMT"/>
                <a:cs typeface="EHLALW+ArialMT"/>
              </a:rPr>
              <a:t> </a:t>
            </a:r>
            <a:r>
              <a:rPr sz="2011" dirty="0" smtClean="0">
                <a:latin typeface="EHLALW+ArialMT"/>
                <a:cs typeface="EHLALW+ArialMT"/>
              </a:rPr>
              <a:t>operator </a:t>
            </a:r>
            <a:r>
              <a:rPr sz="2011" dirty="0">
                <a:latin typeface="EHLALW+ArialMT"/>
                <a:cs typeface="EHLALW+ArialMT"/>
              </a:rPr>
              <a:t>in each of the following?</a:t>
            </a:r>
          </a:p>
        </p:txBody>
      </p:sp>
      <p:sp>
        <p:nvSpPr>
          <p:cNvPr id="5" name="object 5"/>
          <p:cNvSpPr txBox="1"/>
          <p:nvPr/>
        </p:nvSpPr>
        <p:spPr>
          <a:xfrm>
            <a:off x="2664069" y="2150948"/>
            <a:ext cx="1864979" cy="928488"/>
          </a:xfrm>
          <a:prstGeom prst="rect">
            <a:avLst/>
          </a:prstGeom>
        </p:spPr>
        <p:txBody>
          <a:bodyPr vert="horz" wrap="square" lIns="0" tIns="0" rIns="0" bIns="0" rtlCol="0">
            <a:spAutoFit/>
          </a:bodyPr>
          <a:lstStyle/>
          <a:p>
            <a:pPr>
              <a:lnSpc>
                <a:spcPts val="2021"/>
              </a:lnSpc>
            </a:pPr>
            <a:r>
              <a:rPr sz="1810" dirty="0">
                <a:latin typeface="EHLALW+ArialMT"/>
                <a:cs typeface="EHLALW+ArialMT"/>
              </a:rPr>
              <a:t>MOV AL,BVAL</a:t>
            </a:r>
          </a:p>
          <a:p>
            <a:pPr>
              <a:lnSpc>
                <a:spcPts val="2021"/>
              </a:lnSpc>
              <a:spcBef>
                <a:spcPts val="589"/>
              </a:spcBef>
            </a:pPr>
            <a:r>
              <a:rPr sz="1810" dirty="0">
                <a:latin typeface="EHLALW+ArialMT"/>
                <a:cs typeface="EHLALW+ArialMT"/>
              </a:rPr>
              <a:t>MOV DL,[BX]</a:t>
            </a:r>
          </a:p>
          <a:p>
            <a:pPr>
              <a:lnSpc>
                <a:spcPts val="2021"/>
              </a:lnSpc>
              <a:spcBef>
                <a:spcPts val="596"/>
              </a:spcBef>
            </a:pPr>
            <a:r>
              <a:rPr sz="1810" dirty="0">
                <a:latin typeface="EHLALW+ArialMT"/>
                <a:cs typeface="EHLALW+ArialMT"/>
              </a:rPr>
              <a:t>SUB [BX],2</a:t>
            </a:r>
          </a:p>
        </p:txBody>
      </p:sp>
      <p:sp>
        <p:nvSpPr>
          <p:cNvPr id="6" name="object 6"/>
          <p:cNvSpPr txBox="1"/>
          <p:nvPr/>
        </p:nvSpPr>
        <p:spPr>
          <a:xfrm>
            <a:off x="7155865" y="2187704"/>
            <a:ext cx="1864979" cy="257913"/>
          </a:xfrm>
          <a:prstGeom prst="rect">
            <a:avLst/>
          </a:prstGeom>
        </p:spPr>
        <p:txBody>
          <a:bodyPr vert="horz" wrap="square" lIns="0" tIns="0" rIns="0" bIns="0" rtlCol="0">
            <a:spAutoFit/>
          </a:bodyPr>
          <a:lstStyle/>
          <a:p>
            <a:pPr>
              <a:lnSpc>
                <a:spcPts val="2021"/>
              </a:lnSpc>
            </a:pPr>
            <a:r>
              <a:rPr sz="1810" dirty="0">
                <a:latin typeface="EHLALW+ArialMT"/>
                <a:cs typeface="EHLALW+ArialMT"/>
              </a:rPr>
              <a:t>MOV AL,BVAL</a:t>
            </a:r>
          </a:p>
        </p:txBody>
      </p:sp>
      <p:sp>
        <p:nvSpPr>
          <p:cNvPr id="7" name="object 7"/>
          <p:cNvSpPr txBox="1"/>
          <p:nvPr/>
        </p:nvSpPr>
        <p:spPr>
          <a:xfrm>
            <a:off x="7155865" y="2519485"/>
            <a:ext cx="1723579" cy="257913"/>
          </a:xfrm>
          <a:prstGeom prst="rect">
            <a:avLst/>
          </a:prstGeom>
        </p:spPr>
        <p:txBody>
          <a:bodyPr vert="horz" wrap="square" lIns="0" tIns="0" rIns="0" bIns="0" rtlCol="0">
            <a:spAutoFit/>
          </a:bodyPr>
          <a:lstStyle/>
          <a:p>
            <a:pPr>
              <a:lnSpc>
                <a:spcPts val="2021"/>
              </a:lnSpc>
            </a:pPr>
            <a:r>
              <a:rPr sz="1810" dirty="0">
                <a:latin typeface="EHLALW+ArialMT"/>
                <a:cs typeface="EHLALW+ArialMT"/>
              </a:rPr>
              <a:t>MOV DL,[BX]</a:t>
            </a:r>
          </a:p>
        </p:txBody>
      </p:sp>
      <p:sp>
        <p:nvSpPr>
          <p:cNvPr id="8" name="object 8"/>
          <p:cNvSpPr txBox="1"/>
          <p:nvPr/>
        </p:nvSpPr>
        <p:spPr>
          <a:xfrm>
            <a:off x="7155865" y="2852049"/>
            <a:ext cx="2799504" cy="923330"/>
          </a:xfrm>
          <a:prstGeom prst="rect">
            <a:avLst/>
          </a:prstGeom>
        </p:spPr>
        <p:txBody>
          <a:bodyPr vert="horz" wrap="square" lIns="0" tIns="0" rIns="0" bIns="0" rtlCol="0">
            <a:spAutoFit/>
          </a:bodyPr>
          <a:lstStyle/>
          <a:p>
            <a:pPr>
              <a:lnSpc>
                <a:spcPts val="2021"/>
              </a:lnSpc>
            </a:pPr>
            <a:r>
              <a:rPr sz="1810" dirty="0">
                <a:latin typeface="EHLALW+ArialMT"/>
                <a:cs typeface="EHLALW+ArialMT"/>
              </a:rPr>
              <a:t>SUB [BX],byte ptr 2</a:t>
            </a:r>
          </a:p>
          <a:p>
            <a:pPr>
              <a:lnSpc>
                <a:spcPts val="2021"/>
              </a:lnSpc>
              <a:spcBef>
                <a:spcPts val="589"/>
              </a:spcBef>
            </a:pPr>
            <a:r>
              <a:rPr sz="1810" dirty="0">
                <a:latin typeface="EHLALW+ArialMT"/>
                <a:cs typeface="EHLALW+ArialMT"/>
              </a:rPr>
              <a:t>MOV CL,byte ptr WVAL</a:t>
            </a:r>
          </a:p>
          <a:p>
            <a:pPr>
              <a:lnSpc>
                <a:spcPts val="2021"/>
              </a:lnSpc>
              <a:spcBef>
                <a:spcPts val="589"/>
              </a:spcBef>
            </a:pPr>
            <a:r>
              <a:rPr sz="1810" dirty="0">
                <a:latin typeface="EHLALW+ArialMT"/>
                <a:cs typeface="EHLALW+ArialMT"/>
              </a:rPr>
              <a:t>ADD AL,BVAL+1</a:t>
            </a:r>
          </a:p>
        </p:txBody>
      </p:sp>
      <p:sp>
        <p:nvSpPr>
          <p:cNvPr id="9" name="object 9"/>
          <p:cNvSpPr txBox="1"/>
          <p:nvPr/>
        </p:nvSpPr>
        <p:spPr>
          <a:xfrm>
            <a:off x="2664069" y="3147074"/>
            <a:ext cx="2088650" cy="593201"/>
          </a:xfrm>
          <a:prstGeom prst="rect">
            <a:avLst/>
          </a:prstGeom>
        </p:spPr>
        <p:txBody>
          <a:bodyPr vert="horz" wrap="square" lIns="0" tIns="0" rIns="0" bIns="0" rtlCol="0">
            <a:spAutoFit/>
          </a:bodyPr>
          <a:lstStyle/>
          <a:p>
            <a:pPr>
              <a:lnSpc>
                <a:spcPts val="2021"/>
              </a:lnSpc>
            </a:pPr>
            <a:r>
              <a:rPr sz="1810" dirty="0">
                <a:latin typeface="EHLALW+ArialMT"/>
                <a:cs typeface="EHLALW+ArialMT"/>
              </a:rPr>
              <a:t>MOV CL,WVAL</a:t>
            </a:r>
          </a:p>
          <a:p>
            <a:pPr>
              <a:lnSpc>
                <a:spcPts val="2021"/>
              </a:lnSpc>
              <a:spcBef>
                <a:spcPts val="589"/>
              </a:spcBef>
            </a:pPr>
            <a:r>
              <a:rPr sz="1810" dirty="0">
                <a:latin typeface="EHLALW+ArialMT"/>
                <a:cs typeface="EHLALW+ArialMT"/>
              </a:rPr>
              <a:t>ADD AL,BVAL+1</a:t>
            </a:r>
          </a:p>
        </p:txBody>
      </p:sp>
      <p:sp>
        <p:nvSpPr>
          <p:cNvPr id="10" name="object 10"/>
          <p:cNvSpPr txBox="1"/>
          <p:nvPr/>
        </p:nvSpPr>
        <p:spPr>
          <a:xfrm>
            <a:off x="2466971" y="4712802"/>
            <a:ext cx="856090" cy="257913"/>
          </a:xfrm>
          <a:prstGeom prst="rect">
            <a:avLst/>
          </a:prstGeom>
        </p:spPr>
        <p:txBody>
          <a:bodyPr vert="horz" wrap="square" lIns="0" tIns="0" rIns="0" bIns="0" rtlCol="0">
            <a:spAutoFit/>
          </a:bodyPr>
          <a:lstStyle/>
          <a:p>
            <a:pPr>
              <a:lnSpc>
                <a:spcPts val="2021"/>
              </a:lnSpc>
            </a:pPr>
            <a:r>
              <a:rPr sz="1810" dirty="0">
                <a:latin typeface="EHLALW+ArialMT"/>
                <a:cs typeface="EHLALW+ArialMT"/>
              </a:rPr>
              <a:t>.data</a:t>
            </a:r>
          </a:p>
        </p:txBody>
      </p:sp>
      <p:sp>
        <p:nvSpPr>
          <p:cNvPr id="11" name="object 11"/>
          <p:cNvSpPr txBox="1"/>
          <p:nvPr/>
        </p:nvSpPr>
        <p:spPr>
          <a:xfrm>
            <a:off x="2466971" y="5134686"/>
            <a:ext cx="2285748" cy="593201"/>
          </a:xfrm>
          <a:prstGeom prst="rect">
            <a:avLst/>
          </a:prstGeom>
        </p:spPr>
        <p:txBody>
          <a:bodyPr vert="horz" wrap="square" lIns="0" tIns="0" rIns="0" bIns="0" rtlCol="0">
            <a:spAutoFit/>
          </a:bodyPr>
          <a:lstStyle/>
          <a:p>
            <a:pPr>
              <a:lnSpc>
                <a:spcPts val="2021"/>
              </a:lnSpc>
            </a:pPr>
            <a:r>
              <a:rPr sz="1810" dirty="0">
                <a:latin typeface="EHLALW+ArialMT"/>
                <a:cs typeface="EHLALW+ArialMT"/>
              </a:rPr>
              <a:t>BVAL DB 10H,20H</a:t>
            </a:r>
          </a:p>
          <a:p>
            <a:pPr>
              <a:lnSpc>
                <a:spcPts val="2021"/>
              </a:lnSpc>
              <a:spcBef>
                <a:spcPts val="596"/>
              </a:spcBef>
            </a:pPr>
            <a:r>
              <a:rPr sz="1810" dirty="0">
                <a:latin typeface="EHLALW+ArialMT"/>
                <a:cs typeface="EHLALW+ArialMT"/>
              </a:rPr>
              <a:t>WVAL DW 1000H</a:t>
            </a:r>
          </a:p>
        </p:txBody>
      </p:sp>
      <p:sp>
        <p:nvSpPr>
          <p:cNvPr id="12" name="object 12"/>
          <p:cNvSpPr txBox="1"/>
          <p:nvPr/>
        </p:nvSpPr>
        <p:spPr>
          <a:xfrm>
            <a:off x="10115918" y="6553824"/>
            <a:ext cx="447104" cy="206330"/>
          </a:xfrm>
          <a:prstGeom prst="rect">
            <a:avLst/>
          </a:prstGeom>
        </p:spPr>
        <p:txBody>
          <a:bodyPr vert="horz" wrap="square" lIns="0" tIns="0" rIns="0" bIns="0" rtlCol="0">
            <a:spAutoFit/>
          </a:bodyPr>
          <a:lstStyle/>
          <a:p>
            <a:pPr>
              <a:lnSpc>
                <a:spcPts val="1557"/>
              </a:lnSpc>
            </a:pPr>
            <a:r>
              <a:rPr sz="1408" dirty="0">
                <a:solidFill>
                  <a:srgbClr val="A50020"/>
                </a:solidFill>
                <a:latin typeface="RQLLGU+TimesNewRomanPSMT"/>
                <a:cs typeface="RQLLGU+TimesNewRomanPSMT"/>
              </a:rPr>
              <a:t>14</a:t>
            </a:r>
          </a:p>
        </p:txBody>
      </p:sp>
      <p:sp>
        <p:nvSpPr>
          <p:cNvPr id="13" name="Title 12"/>
          <p:cNvSpPr>
            <a:spLocks noGrp="1"/>
          </p:cNvSpPr>
          <p:nvPr>
            <p:ph type="title"/>
          </p:nvPr>
        </p:nvSpPr>
        <p:spPr>
          <a:xfrm>
            <a:off x="152281" y="119065"/>
            <a:ext cx="10058400" cy="1295400"/>
          </a:xfrm>
        </p:spPr>
        <p:txBody>
          <a:bodyPr/>
          <a:lstStyle/>
          <a:p>
            <a:r>
              <a:rPr lang="en-US" sz="4000" dirty="0">
                <a:solidFill>
                  <a:srgbClr val="FF0000"/>
                </a:solidFill>
                <a:latin typeface="LUFUFI+Arial-BoldMT"/>
                <a:cs typeface="LUFUFI+Arial-BoldMT"/>
              </a:rPr>
              <a:t>The PTR </a:t>
            </a:r>
            <a:r>
              <a:rPr lang="en-US" sz="4000" dirty="0" smtClean="0">
                <a:solidFill>
                  <a:srgbClr val="FF0000"/>
                </a:solidFill>
                <a:latin typeface="LUFUFI+Arial-BoldMT"/>
                <a:cs typeface="LUFUFI+Arial-BoldMT"/>
              </a:rPr>
              <a:t>Operator </a:t>
            </a:r>
            <a:endParaRPr lang="en-US" b="0" dirty="0">
              <a:solidFill>
                <a:srgbClr val="FF0000"/>
              </a:solidFill>
            </a:endParaRPr>
          </a:p>
        </p:txBody>
      </p:sp>
    </p:spTree>
    <p:extLst>
      <p:ext uri="{BB962C8B-B14F-4D97-AF65-F5344CB8AC3E}">
        <p14:creationId xmlns:p14="http://schemas.microsoft.com/office/powerpoint/2010/main" val="38278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Networ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795</TotalTime>
  <Words>1489</Words>
  <Application>Microsoft Office PowerPoint</Application>
  <PresentationFormat>Widescreen</PresentationFormat>
  <Paragraphs>393</Paragraphs>
  <Slides>31</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Arial</vt:lpstr>
      <vt:lpstr>Calibri</vt:lpstr>
      <vt:lpstr>Constantia</vt:lpstr>
      <vt:lpstr>Corbel</vt:lpstr>
      <vt:lpstr>EHLALW+ArialMT</vt:lpstr>
      <vt:lpstr>Helvetica</vt:lpstr>
      <vt:lpstr>JNFLIN+Gill Sans MT,Bold</vt:lpstr>
      <vt:lpstr>JSQMDF+Wingdings 2</vt:lpstr>
      <vt:lpstr>LUFUFI+Arial-BoldMT</vt:lpstr>
      <vt:lpstr>RQLLGU+TimesNewRomanPSMT</vt:lpstr>
      <vt:lpstr>Symbol</vt:lpstr>
      <vt:lpstr>Times New Roman</vt:lpstr>
      <vt:lpstr>UCAUCJ+Arial</vt:lpstr>
      <vt:lpstr>Wingdings</vt:lpstr>
      <vt:lpstr>WJGWGM+Gill Sans MT</vt:lpstr>
      <vt:lpstr>Network</vt:lpstr>
      <vt:lpstr>        </vt:lpstr>
      <vt:lpstr>Assembler Directives</vt:lpstr>
      <vt:lpstr>PowerPoint Presentation</vt:lpstr>
      <vt:lpstr>PowerPoint Presentation</vt:lpstr>
      <vt:lpstr>PowerPoint Presentation</vt:lpstr>
      <vt:lpstr>PowerPoint Presentation</vt:lpstr>
      <vt:lpstr>PowerPoint Presentation</vt:lpstr>
      <vt:lpstr>The PTR Operator - Byte or word or double word? </vt:lpstr>
      <vt:lpstr>The PTR Operator </vt:lpstr>
      <vt:lpstr>Control transfer instruction</vt:lpstr>
      <vt:lpstr>Iteration Control Instructions </vt:lpstr>
      <vt:lpstr>PowerPoint Presentation</vt:lpstr>
      <vt:lpstr>Conditional processing</vt:lpstr>
      <vt:lpstr>Simple IF</vt:lpstr>
      <vt:lpstr>IF…AND…</vt:lpstr>
      <vt:lpstr>IF…OR….</vt:lpstr>
      <vt:lpstr>WHILE</vt:lpstr>
      <vt:lpstr>REPEAT …UNTIL</vt:lpstr>
      <vt:lpstr>Control Transfer Instructions </vt:lpstr>
      <vt:lpstr>JUMP Instruction </vt:lpstr>
      <vt:lpstr>Unconditional Jump </vt:lpstr>
      <vt:lpstr>PowerPoint Presentation</vt:lpstr>
      <vt:lpstr>Conditional Jump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Suganthi</dc:creator>
  <cp:lastModifiedBy>Suganthi</cp:lastModifiedBy>
  <cp:revision>69</cp:revision>
  <dcterms:created xsi:type="dcterms:W3CDTF">2021-08-05T19:03:18Z</dcterms:created>
  <dcterms:modified xsi:type="dcterms:W3CDTF">2021-08-13T16:31:21Z</dcterms:modified>
</cp:coreProperties>
</file>