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416" r:id="rId3"/>
    <p:sldId id="417" r:id="rId4"/>
    <p:sldId id="427" r:id="rId5"/>
    <p:sldId id="460" r:id="rId6"/>
    <p:sldId id="464" r:id="rId7"/>
    <p:sldId id="465" r:id="rId8"/>
    <p:sldId id="424" r:id="rId9"/>
    <p:sldId id="519" r:id="rId10"/>
    <p:sldId id="441" r:id="rId11"/>
    <p:sldId id="423" r:id="rId12"/>
    <p:sldId id="466" r:id="rId13"/>
    <p:sldId id="467" r:id="rId14"/>
    <p:sldId id="468" r:id="rId15"/>
    <p:sldId id="469" r:id="rId16"/>
    <p:sldId id="470" r:id="rId17"/>
    <p:sldId id="471" r:id="rId18"/>
    <p:sldId id="472" r:id="rId19"/>
    <p:sldId id="477" r:id="rId20"/>
    <p:sldId id="478" r:id="rId21"/>
    <p:sldId id="473" r:id="rId22"/>
    <p:sldId id="479" r:id="rId23"/>
    <p:sldId id="474" r:id="rId24"/>
    <p:sldId id="475" r:id="rId25"/>
    <p:sldId id="364" r:id="rId26"/>
    <p:sldId id="369" r:id="rId27"/>
    <p:sldId id="373" r:id="rId28"/>
    <p:sldId id="383" r:id="rId29"/>
    <p:sldId id="384" r:id="rId30"/>
    <p:sldId id="461" r:id="rId31"/>
    <p:sldId id="462" r:id="rId32"/>
    <p:sldId id="463" r:id="rId33"/>
    <p:sldId id="520" r:id="rId34"/>
    <p:sldId id="302" r:id="rId35"/>
    <p:sldId id="444" r:id="rId36"/>
    <p:sldId id="442" r:id="rId37"/>
    <p:sldId id="500" r:id="rId38"/>
    <p:sldId id="303" r:id="rId39"/>
    <p:sldId id="307" r:id="rId40"/>
    <p:sldId id="432"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6" r:id="rId57"/>
    <p:sldId id="5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C15FAB-4873-4704-A7C9-3D8C49B91631}">
          <p14:sldIdLst>
            <p14:sldId id="256"/>
            <p14:sldId id="416"/>
            <p14:sldId id="417"/>
            <p14:sldId id="427"/>
            <p14:sldId id="460"/>
            <p14:sldId id="464"/>
            <p14:sldId id="465"/>
            <p14:sldId id="424"/>
            <p14:sldId id="519"/>
            <p14:sldId id="441"/>
          </p14:sldIdLst>
        </p14:section>
        <p14:section name="Untitled Section" id="{D1209762-5D40-43F9-9148-7954E2F0E9BB}">
          <p14:sldIdLst>
            <p14:sldId id="423"/>
            <p14:sldId id="466"/>
            <p14:sldId id="467"/>
            <p14:sldId id="468"/>
            <p14:sldId id="469"/>
            <p14:sldId id="470"/>
            <p14:sldId id="471"/>
            <p14:sldId id="472"/>
            <p14:sldId id="477"/>
            <p14:sldId id="478"/>
            <p14:sldId id="473"/>
            <p14:sldId id="479"/>
            <p14:sldId id="474"/>
            <p14:sldId id="475"/>
            <p14:sldId id="364"/>
            <p14:sldId id="369"/>
            <p14:sldId id="373"/>
            <p14:sldId id="383"/>
            <p14:sldId id="384"/>
            <p14:sldId id="461"/>
            <p14:sldId id="462"/>
            <p14:sldId id="463"/>
            <p14:sldId id="520"/>
            <p14:sldId id="302"/>
            <p14:sldId id="444"/>
            <p14:sldId id="442"/>
            <p14:sldId id="500"/>
            <p14:sldId id="303"/>
            <p14:sldId id="307"/>
            <p14:sldId id="432"/>
            <p14:sldId id="501"/>
            <p14:sldId id="502"/>
            <p14:sldId id="503"/>
            <p14:sldId id="504"/>
            <p14:sldId id="505"/>
            <p14:sldId id="506"/>
            <p14:sldId id="507"/>
            <p14:sldId id="508"/>
            <p14:sldId id="509"/>
            <p14:sldId id="510"/>
            <p14:sldId id="511"/>
            <p14:sldId id="512"/>
            <p14:sldId id="513"/>
            <p14:sldId id="514"/>
            <p14:sldId id="515"/>
            <p14:sldId id="516"/>
            <p14:sldId id="5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snapToGrid="0">
      <p:cViewPr varScale="1">
        <p:scale>
          <a:sx n="92" d="100"/>
          <a:sy n="92" d="100"/>
        </p:scale>
        <p:origin x="91" y="211"/>
      </p:cViewPr>
      <p:guideLst/>
    </p:cSldViewPr>
  </p:slideViewPr>
  <p:notesTextViewPr>
    <p:cViewPr>
      <p:scale>
        <a:sx n="1" d="1"/>
        <a:sy n="1" d="1"/>
      </p:scale>
      <p:origin x="0" y="0"/>
    </p:cViewPr>
  </p:notesTextViewPr>
  <p:sorterViewPr>
    <p:cViewPr>
      <p:scale>
        <a:sx n="75" d="100"/>
        <a:sy n="75" d="100"/>
      </p:scale>
      <p:origin x="0" y="-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C4275-4447-4A85-8973-1CE4D3F9C812}"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9CC64-219A-48D9-87A1-B925462BF02E}" type="slidenum">
              <a:rPr lang="en-US" smtClean="0"/>
              <a:t>‹#›</a:t>
            </a:fld>
            <a:endParaRPr lang="en-US"/>
          </a:p>
        </p:txBody>
      </p:sp>
    </p:spTree>
    <p:extLst>
      <p:ext uri="{BB962C8B-B14F-4D97-AF65-F5344CB8AC3E}">
        <p14:creationId xmlns:p14="http://schemas.microsoft.com/office/powerpoint/2010/main" val="27110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722D5-11A2-4059-A2E8-E18DA459C689}" type="slidenum">
              <a:rPr lang="en-US">
                <a:solidFill>
                  <a:srgbClr val="000000"/>
                </a:solidFill>
              </a:rPr>
              <a:pPr/>
              <a:t>1</a:t>
            </a:fld>
            <a:endParaRPr lang="en-US">
              <a:solidFill>
                <a:srgbClr val="000000"/>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4027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ChangeArrowheads="1" noTextEdit="1"/>
          </p:cNvSpPr>
          <p:nvPr>
            <p:ph type="sldImg"/>
          </p:nvPr>
        </p:nvSpPr>
        <p:spPr>
          <a:ln/>
        </p:spPr>
      </p:sp>
      <p:sp>
        <p:nvSpPr>
          <p:cNvPr id="17411"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2"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a:solidFill>
                  <a:schemeClr val="tx1"/>
                </a:solidFill>
                <a:latin typeface="Corbel" panose="020B0503020204020204" pitchFamily="34" charset="0"/>
              </a:defRPr>
            </a:lvl1pPr>
            <a:lvl2pPr marL="742950" indent="-285750" defTabSz="927100">
              <a:defRPr>
                <a:solidFill>
                  <a:schemeClr val="tx1"/>
                </a:solidFill>
                <a:latin typeface="Corbel" panose="020B0503020204020204" pitchFamily="34" charset="0"/>
              </a:defRPr>
            </a:lvl2pPr>
            <a:lvl3pPr marL="1143000" indent="-228600" defTabSz="927100">
              <a:defRPr>
                <a:solidFill>
                  <a:schemeClr val="tx1"/>
                </a:solidFill>
                <a:latin typeface="Corbel" panose="020B0503020204020204" pitchFamily="34" charset="0"/>
              </a:defRPr>
            </a:lvl3pPr>
            <a:lvl4pPr marL="1600200" indent="-228600" defTabSz="927100">
              <a:defRPr>
                <a:solidFill>
                  <a:schemeClr val="tx1"/>
                </a:solidFill>
                <a:latin typeface="Corbel" panose="020B0503020204020204" pitchFamily="34" charset="0"/>
              </a:defRPr>
            </a:lvl4pPr>
            <a:lvl5pPr marL="2057400" indent="-228600" defTabSz="927100">
              <a:defRPr>
                <a:solidFill>
                  <a:schemeClr val="tx1"/>
                </a:solidFill>
                <a:latin typeface="Corbel" panose="020B0503020204020204" pitchFamily="34" charset="0"/>
              </a:defRPr>
            </a:lvl5pPr>
            <a:lvl6pPr marL="2514600" indent="-228600" defTabSz="927100" eaLnBrk="0" fontAlgn="base" hangingPunct="0">
              <a:spcBef>
                <a:spcPct val="0"/>
              </a:spcBef>
              <a:spcAft>
                <a:spcPct val="0"/>
              </a:spcAft>
              <a:defRPr>
                <a:solidFill>
                  <a:schemeClr val="tx1"/>
                </a:solidFill>
                <a:latin typeface="Corbel" panose="020B0503020204020204" pitchFamily="34" charset="0"/>
              </a:defRPr>
            </a:lvl6pPr>
            <a:lvl7pPr marL="2971800" indent="-228600" defTabSz="927100" eaLnBrk="0" fontAlgn="base" hangingPunct="0">
              <a:spcBef>
                <a:spcPct val="0"/>
              </a:spcBef>
              <a:spcAft>
                <a:spcPct val="0"/>
              </a:spcAft>
              <a:defRPr>
                <a:solidFill>
                  <a:schemeClr val="tx1"/>
                </a:solidFill>
                <a:latin typeface="Corbel" panose="020B0503020204020204" pitchFamily="34" charset="0"/>
              </a:defRPr>
            </a:lvl7pPr>
            <a:lvl8pPr marL="3429000" indent="-228600" defTabSz="927100" eaLnBrk="0" fontAlgn="base" hangingPunct="0">
              <a:spcBef>
                <a:spcPct val="0"/>
              </a:spcBef>
              <a:spcAft>
                <a:spcPct val="0"/>
              </a:spcAft>
              <a:defRPr>
                <a:solidFill>
                  <a:schemeClr val="tx1"/>
                </a:solidFill>
                <a:latin typeface="Corbel" panose="020B0503020204020204" pitchFamily="34" charset="0"/>
              </a:defRPr>
            </a:lvl8pPr>
            <a:lvl9pPr marL="3886200" indent="-228600" defTabSz="927100" eaLnBrk="0" fontAlgn="base" hangingPunct="0">
              <a:spcBef>
                <a:spcPct val="0"/>
              </a:spcBef>
              <a:spcAft>
                <a:spcPct val="0"/>
              </a:spcAft>
              <a:defRPr>
                <a:solidFill>
                  <a:schemeClr val="tx1"/>
                </a:solidFill>
                <a:latin typeface="Corbel" panose="020B0503020204020204" pitchFamily="34" charset="0"/>
              </a:defRPr>
            </a:lvl9pPr>
          </a:lstStyle>
          <a:p>
            <a:fld id="{FDD2CFF3-85A6-48EF-AFC5-1D206646A81C}" type="slidenum">
              <a:rPr lang="en-US" altLang="en-US">
                <a:latin typeface="Helvetica" panose="020B0604020202020204" pitchFamily="34" charset="0"/>
              </a:rPr>
              <a:pPr/>
              <a:t>11</a:t>
            </a:fld>
            <a:endParaRPr lang="en-US" altLang="en-US">
              <a:latin typeface="Helvetica" panose="020B0604020202020204" pitchFamily="34" charset="0"/>
            </a:endParaRPr>
          </a:p>
        </p:txBody>
      </p:sp>
    </p:spTree>
    <p:extLst>
      <p:ext uri="{BB962C8B-B14F-4D97-AF65-F5344CB8AC3E}">
        <p14:creationId xmlns:p14="http://schemas.microsoft.com/office/powerpoint/2010/main" val="1560662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51968-4250-414A-A997-378577930BD0}" type="slidenum">
              <a:rPr lang="en-US"/>
              <a:pPr/>
              <a:t>34</a:t>
            </a:fld>
            <a:endParaRPr 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324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F9CC64-219A-48D9-87A1-B925462BF02E}" type="slidenum">
              <a:rPr lang="en-US" smtClean="0"/>
              <a:t>35</a:t>
            </a:fld>
            <a:endParaRPr lang="en-US"/>
          </a:p>
        </p:txBody>
      </p:sp>
    </p:spTree>
    <p:extLst>
      <p:ext uri="{BB962C8B-B14F-4D97-AF65-F5344CB8AC3E}">
        <p14:creationId xmlns:p14="http://schemas.microsoft.com/office/powerpoint/2010/main" val="273801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26EB0-42D9-4433-A854-BA1BE5447F7B}" type="slidenum">
              <a:rPr lang="en-US"/>
              <a:pPr/>
              <a:t>38</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375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357E0-E005-4658-83C6-F9437F892C7D}" type="slidenum">
              <a:rPr lang="en-US"/>
              <a:pPr/>
              <a:t>39</a:t>
            </a:fld>
            <a:endParaRPr 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138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ar-EG"/>
          </a:p>
        </p:txBody>
      </p:sp>
    </p:spTree>
    <p:extLst>
      <p:ext uri="{BB962C8B-B14F-4D97-AF65-F5344CB8AC3E}">
        <p14:creationId xmlns:p14="http://schemas.microsoft.com/office/powerpoint/2010/main" val="374871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8847-0A0A-43FA-B936-1AB7A8D2D184}" type="slidenum">
              <a:rPr lang="en-US"/>
              <a:pPr/>
              <a:t>56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084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598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
        <p:nvSpPr>
          <p:cNvPr id="425987" name="Rectangle 3"/>
          <p:cNvSpPr>
            <a:spLocks noGrp="1" noChangeArrowheads="1"/>
          </p:cNvSpPr>
          <p:nvPr>
            <p:ph type="ctrTitle"/>
          </p:nvPr>
        </p:nvSpPr>
        <p:spPr>
          <a:xfrm>
            <a:off x="421217" y="466725"/>
            <a:ext cx="9042400" cy="2133600"/>
          </a:xfrm>
        </p:spPr>
        <p:txBody>
          <a:bodyPr/>
          <a:lstStyle>
            <a:lvl1pPr algn="r">
              <a:defRPr sz="4800"/>
            </a:lvl1pPr>
          </a:lstStyle>
          <a:p>
            <a:pPr lvl="0"/>
            <a:r>
              <a:rPr lang="en-US" altLang="en-US" noProof="0"/>
              <a:t>Click to edit Master title style</a:t>
            </a:r>
          </a:p>
        </p:txBody>
      </p:sp>
      <p:sp>
        <p:nvSpPr>
          <p:cNvPr id="425988"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425989" name="Rectangle 5"/>
          <p:cNvSpPr>
            <a:spLocks noGrp="1" noChangeArrowheads="1"/>
          </p:cNvSpPr>
          <p:nvPr>
            <p:ph type="dt" sz="half" idx="2"/>
          </p:nvPr>
        </p:nvSpPr>
        <p:spPr/>
        <p:txBody>
          <a:bodyPr/>
          <a:lstStyle>
            <a:lvl1pPr>
              <a:defRPr/>
            </a:lvl1pPr>
          </a:lstStyle>
          <a:p>
            <a:fld id="{9E91BA55-BB02-40A2-91CE-ED4BA878C03D}" type="datetime1">
              <a:rPr lang="en-US" altLang="en-US" smtClean="0">
                <a:solidFill>
                  <a:srgbClr val="000000"/>
                </a:solidFill>
              </a:rPr>
              <a:t>11/8/2022</a:t>
            </a:fld>
            <a:endParaRPr lang="en-US" altLang="en-US">
              <a:solidFill>
                <a:srgbClr val="000000"/>
              </a:solidFill>
            </a:endParaRPr>
          </a:p>
        </p:txBody>
      </p:sp>
      <p:sp>
        <p:nvSpPr>
          <p:cNvPr id="425990" name="Rectangle 6"/>
          <p:cNvSpPr>
            <a:spLocks noGrp="1" noChangeArrowheads="1"/>
          </p:cNvSpPr>
          <p:nvPr>
            <p:ph type="ftr" sz="quarter" idx="3"/>
          </p:nvPr>
        </p:nvSpPr>
        <p:spPr/>
        <p:txBody>
          <a:bodyPr/>
          <a:lstStyle>
            <a:lvl1pPr>
              <a:defRPr/>
            </a:lvl1pPr>
          </a:lstStyle>
          <a:p>
            <a:endParaRPr lang="en-US" altLang="en-US">
              <a:solidFill>
                <a:srgbClr val="000000"/>
              </a:solidFill>
            </a:endParaRPr>
          </a:p>
        </p:txBody>
      </p:sp>
      <p:sp>
        <p:nvSpPr>
          <p:cNvPr id="425991" name="Rectangle 7"/>
          <p:cNvSpPr>
            <a:spLocks noGrp="1" noChangeArrowheads="1"/>
          </p:cNvSpPr>
          <p:nvPr>
            <p:ph type="sldNum" sz="quarter" idx="4"/>
          </p:nvPr>
        </p:nvSpPr>
        <p:spPr/>
        <p:txBody>
          <a:bodyPr/>
          <a:lstStyle>
            <a:lvl1pPr>
              <a:defRPr/>
            </a:lvl1pPr>
          </a:lstStyle>
          <a:p>
            <a:fld id="{6098510A-F9A0-4E36-B51D-907D58B5D1CD}" type="slidenum">
              <a:rPr lang="en-US" altLang="en-US">
                <a:solidFill>
                  <a:srgbClr val="000000"/>
                </a:solidFill>
              </a:rPr>
              <a:pPr/>
              <a:t>‹#›</a:t>
            </a:fld>
            <a:endParaRPr lang="en-US" altLang="en-US">
              <a:solidFill>
                <a:srgbClr val="000000"/>
              </a:solidFill>
            </a:endParaRPr>
          </a:p>
        </p:txBody>
      </p:sp>
      <p:grpSp>
        <p:nvGrpSpPr>
          <p:cNvPr id="425992" name="Group 8"/>
          <p:cNvGrpSpPr>
            <a:grpSpLocks/>
          </p:cNvGrpSpPr>
          <p:nvPr/>
        </p:nvGrpSpPr>
        <p:grpSpPr bwMode="auto">
          <a:xfrm>
            <a:off x="9990667" y="2992438"/>
            <a:ext cx="1784351" cy="2189162"/>
            <a:chOff x="4704" y="1885"/>
            <a:chExt cx="843" cy="1379"/>
          </a:xfrm>
        </p:grpSpPr>
        <p:sp>
          <p:nvSpPr>
            <p:cNvPr id="42599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599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0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1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602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grpSp>
      <p:sp>
        <p:nvSpPr>
          <p:cNvPr id="42602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Tree>
    <p:extLst>
      <p:ext uri="{BB962C8B-B14F-4D97-AF65-F5344CB8AC3E}">
        <p14:creationId xmlns:p14="http://schemas.microsoft.com/office/powerpoint/2010/main" val="111117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4718162-2AF1-4F85-9E63-1EAA97D35725}" type="datetime1">
              <a:rPr lang="en-US" altLang="en-US" smtClean="0">
                <a:solidFill>
                  <a:srgbClr val="000000"/>
                </a:solidFill>
              </a:rPr>
              <a:t>11/8/2022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E7F9831-EBEC-4C96-A873-B84539626C4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352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E050B2F-CE9F-4856-8A70-D8229AEB8767}" type="datetime1">
              <a:rPr lang="en-US" altLang="en-US" smtClean="0">
                <a:solidFill>
                  <a:srgbClr val="000000"/>
                </a:solidFill>
              </a:rPr>
              <a:t>11/8/2022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288EA05-9A6F-4133-B29D-B61F83AEF0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90710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29148" y="216301"/>
            <a:ext cx="10358537" cy="617093"/>
          </a:xfrm>
        </p:spPr>
        <p:txBody>
          <a:bodyPr/>
          <a:lstStyle/>
          <a:p>
            <a:r>
              <a:rPr lang="en-US"/>
              <a:t>Click to edit Master title style</a:t>
            </a:r>
          </a:p>
        </p:txBody>
      </p:sp>
      <p:sp>
        <p:nvSpPr>
          <p:cNvPr id="3" name="Text Placeholder 2"/>
          <p:cNvSpPr>
            <a:spLocks noGrp="1"/>
          </p:cNvSpPr>
          <p:nvPr>
            <p:ph type="body" sz="half" idx="1"/>
          </p:nvPr>
        </p:nvSpPr>
        <p:spPr>
          <a:xfrm>
            <a:off x="729147" y="1138760"/>
            <a:ext cx="5277831" cy="5191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210461" y="1138760"/>
            <a:ext cx="5277831" cy="5191213"/>
          </a:xfrm>
        </p:spPr>
        <p:txBody>
          <a:bodyPr/>
          <a:lstStyle/>
          <a:p>
            <a:endParaRPr lang="en-US"/>
          </a:p>
        </p:txBody>
      </p:sp>
    </p:spTree>
    <p:extLst>
      <p:ext uri="{BB962C8B-B14F-4D97-AF65-F5344CB8AC3E}">
        <p14:creationId xmlns:p14="http://schemas.microsoft.com/office/powerpoint/2010/main" val="244709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F30E9A4-682B-418C-A8DE-8FE93189F9C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320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1168BA1-3061-4C69-83FE-A698C1B322BE}" type="datetime1">
              <a:rPr lang="en-US" altLang="en-US" smtClean="0">
                <a:solidFill>
                  <a:srgbClr val="000000"/>
                </a:solidFill>
              </a:rPr>
              <a:t>11/8/2022</a:t>
            </a:fld>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164892A-7D86-4FCC-8B04-7FB38CA3E5D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4510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1ADCC5A-D971-49E6-8D7E-10A8057E7118}" type="datetime1">
              <a:rPr lang="en-US" altLang="en-US" smtClean="0">
                <a:solidFill>
                  <a:srgbClr val="000000"/>
                </a:solidFill>
              </a:rPr>
              <a:t>11/8/2022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E8481CB-7BEA-4059-8E1D-8069128711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6996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A925588-C2B4-48F8-A8D0-447DF7834110}" type="datetime1">
              <a:rPr lang="en-US" altLang="en-US" smtClean="0">
                <a:solidFill>
                  <a:srgbClr val="000000"/>
                </a:solidFill>
              </a:rPr>
              <a:t>11/8/2022</a:t>
            </a:fld>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73E6365-F70B-425B-BF72-7ED44B9A1C9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201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5BEBC64-EB83-49C3-A681-F329F49D0DDD}" type="datetime1">
              <a:rPr lang="en-US" altLang="en-US" smtClean="0">
                <a:solidFill>
                  <a:srgbClr val="000000"/>
                </a:solidFill>
              </a:rPr>
              <a:t>11/8/2022</a:t>
            </a:fld>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3D6A771-ED80-4C30-A557-D0B716017C0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3509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F72C5FA-FA45-41F1-8B66-FC9CD7C12F93}" type="datetime1">
              <a:rPr lang="en-US" altLang="en-US" smtClean="0">
                <a:solidFill>
                  <a:srgbClr val="000000"/>
                </a:solidFill>
              </a:rPr>
              <a:t>11/8/2022</a:t>
            </a:fld>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C6C06AFF-BC6D-42E6-B47E-6B63E482E45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9405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5FD5C22-FEA7-46F2-8207-7056DF591D48}" type="datetime1">
              <a:rPr lang="en-US" altLang="en-US" smtClean="0">
                <a:solidFill>
                  <a:srgbClr val="000000"/>
                </a:solidFill>
              </a:rPr>
              <a:t>11/8/2022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067EBE2-C0EA-44AD-A171-22FF478573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19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3D6BE26-995E-428E-B03D-4B68F22B541B}" type="datetime1">
              <a:rPr lang="en-US" altLang="en-US" smtClean="0">
                <a:solidFill>
                  <a:srgbClr val="000000"/>
                </a:solidFill>
              </a:rPr>
              <a:t>11/8/2022</a:t>
            </a:fld>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327D9FB-4403-473A-912F-6AC43A51CE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01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800">
              <a:solidFill>
                <a:srgbClr val="000000"/>
              </a:solidFill>
            </a:endParaRPr>
          </a:p>
        </p:txBody>
      </p:sp>
      <p:sp>
        <p:nvSpPr>
          <p:cNvPr id="424963"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24964"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24965"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fld id="{651DFCFA-F9CD-4C3A-A1FF-42F650042E47}" type="datetime1">
              <a:rPr lang="en-US" altLang="en-US" smtClean="0">
                <a:solidFill>
                  <a:srgbClr val="000000"/>
                </a:solidFill>
              </a:rPr>
              <a:t>11/8/2022</a:t>
            </a:fld>
            <a:endParaRPr lang="en-US" altLang="en-US">
              <a:solidFill>
                <a:srgbClr val="000000"/>
              </a:solidFill>
            </a:endParaRPr>
          </a:p>
        </p:txBody>
      </p:sp>
      <p:sp>
        <p:nvSpPr>
          <p:cNvPr id="424966"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endParaRPr lang="en-US" altLang="en-US">
              <a:solidFill>
                <a:srgbClr val="000000"/>
              </a:solidFill>
            </a:endParaRPr>
          </a:p>
        </p:txBody>
      </p:sp>
      <p:sp>
        <p:nvSpPr>
          <p:cNvPr id="424967"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FB443868-F6F3-4CB8-942C-F1172BE0537C}" type="slidenum">
              <a:rPr lang="en-US" altLang="en-US">
                <a:solidFill>
                  <a:srgbClr val="000000"/>
                </a:solidFill>
              </a:rPr>
              <a:pPr fontAlgn="base">
                <a:spcBef>
                  <a:spcPct val="0"/>
                </a:spcBef>
                <a:spcAft>
                  <a:spcPct val="0"/>
                </a:spcAft>
              </a:pPr>
              <a:t>‹#›</a:t>
            </a:fld>
            <a:endParaRPr lang="en-US" altLang="en-US">
              <a:solidFill>
                <a:srgbClr val="000000"/>
              </a:solidFill>
            </a:endParaRPr>
          </a:p>
        </p:txBody>
      </p:sp>
      <p:grpSp>
        <p:nvGrpSpPr>
          <p:cNvPr id="424968" name="Group 8"/>
          <p:cNvGrpSpPr>
            <a:grpSpLocks/>
          </p:cNvGrpSpPr>
          <p:nvPr/>
        </p:nvGrpSpPr>
        <p:grpSpPr bwMode="auto">
          <a:xfrm>
            <a:off x="10871201" y="152400"/>
            <a:ext cx="1056217" cy="1295400"/>
            <a:chOff x="5136" y="960"/>
            <a:chExt cx="528" cy="864"/>
          </a:xfrm>
        </p:grpSpPr>
        <p:sp>
          <p:nvSpPr>
            <p:cNvPr id="42496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7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8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42499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3989283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8-bit" TargetMode="External"/><Relationship Id="rId2" Type="http://schemas.openxmlformats.org/officeDocument/2006/relationships/hyperlink" Target="http://en.wikipedia.org/wiki/Bit" TargetMode="External"/><Relationship Id="rId1" Type="http://schemas.openxmlformats.org/officeDocument/2006/relationships/slideLayout" Target="../slideLayouts/slideLayout2.xml"/><Relationship Id="rId4" Type="http://schemas.openxmlformats.org/officeDocument/2006/relationships/hyperlink" Target="http://en.wikipedia.org/wiki/32-bit"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4"/>
          </p:nvPr>
        </p:nvSpPr>
        <p:spPr/>
        <p:txBody>
          <a:bodyPr/>
          <a:lstStyle/>
          <a:p>
            <a:fld id="{93466BBF-44CE-4F13-95C2-7DA316B30813}" type="slidenum">
              <a:rPr lang="en-US" altLang="en-US">
                <a:solidFill>
                  <a:srgbClr val="000000"/>
                </a:solidFill>
              </a:rPr>
              <a:pPr/>
              <a:t>1</a:t>
            </a:fld>
            <a:endParaRPr lang="en-US" altLang="en-US">
              <a:solidFill>
                <a:srgbClr val="000000"/>
              </a:solidFill>
            </a:endParaRPr>
          </a:p>
        </p:txBody>
      </p:sp>
      <p:sp>
        <p:nvSpPr>
          <p:cNvPr id="22530" name="Rectangle 2"/>
          <p:cNvSpPr>
            <a:spLocks noGrp="1" noChangeArrowheads="1"/>
          </p:cNvSpPr>
          <p:nvPr>
            <p:ph type="ctrTitle"/>
          </p:nvPr>
        </p:nvSpPr>
        <p:spPr>
          <a:xfrm>
            <a:off x="1842448" y="828627"/>
            <a:ext cx="7448005" cy="1658938"/>
          </a:xfrm>
        </p:spPr>
        <p:txBody>
          <a:bodyPr/>
          <a:lstStyle/>
          <a:p>
            <a:pPr algn="ctr"/>
            <a:br>
              <a:rPr lang="en-IN" sz="3200" dirty="0"/>
            </a:br>
            <a:br>
              <a:rPr lang="en-IN" sz="3200" dirty="0"/>
            </a:br>
            <a:br>
              <a:rPr lang="en-IN" sz="3200" dirty="0"/>
            </a:br>
            <a:br>
              <a:rPr lang="en-IN" sz="3200" dirty="0"/>
            </a:br>
            <a:br>
              <a:rPr lang="en-IN" sz="3200" dirty="0"/>
            </a:br>
            <a:br>
              <a:rPr lang="en-IN" sz="3600" dirty="0"/>
            </a:br>
            <a:br>
              <a:rPr lang="en-US" sz="2800" dirty="0"/>
            </a:br>
            <a:br>
              <a:rPr lang="en-US" sz="2800" dirty="0"/>
            </a:br>
            <a:br>
              <a:rPr lang="en-US" sz="2800" dirty="0"/>
            </a:br>
            <a:br>
              <a:rPr lang="en-US" sz="2800" dirty="0"/>
            </a:br>
            <a:br>
              <a:rPr lang="en-US" sz="2800" dirty="0"/>
            </a:br>
            <a:r>
              <a:rPr lang="en-IN" sz="3600"/>
              <a:t>MICROCONTROLLERS  </a:t>
            </a:r>
            <a:r>
              <a:rPr lang="en-IN" sz="3600" dirty="0"/>
              <a:t>AND EMBEDDED SYSTEMS</a:t>
            </a:r>
            <a:br>
              <a:rPr lang="en-IN" sz="3200" dirty="0"/>
            </a:br>
            <a:r>
              <a:rPr lang="en-IN" sz="2800" dirty="0">
                <a:effectLst>
                  <a:glow rad="101600">
                    <a:schemeClr val="bg2">
                      <a:lumMod val="75000"/>
                      <a:alpha val="40000"/>
                    </a:schemeClr>
                  </a:glow>
                </a:effectLst>
              </a:rPr>
              <a:t>20XW32</a:t>
            </a:r>
            <a:endParaRPr lang="en-US" sz="2800" dirty="0"/>
          </a:p>
        </p:txBody>
      </p:sp>
      <p:sp>
        <p:nvSpPr>
          <p:cNvPr id="22531" name="Rectangle 3"/>
          <p:cNvSpPr>
            <a:spLocks noGrp="1" noChangeArrowheads="1"/>
          </p:cNvSpPr>
          <p:nvPr>
            <p:ph type="subTitle" idx="1"/>
          </p:nvPr>
        </p:nvSpPr>
        <p:spPr/>
        <p:txBody>
          <a:bodyPr/>
          <a:lstStyle/>
          <a:p>
            <a:pPr algn="l"/>
            <a:r>
              <a:rPr lang="en-IN" dirty="0">
                <a:effectLst>
                  <a:glow rad="101600">
                    <a:schemeClr val="bg2">
                      <a:lumMod val="75000"/>
                      <a:alpha val="40000"/>
                    </a:schemeClr>
                  </a:glow>
                </a:effectLst>
              </a:rPr>
              <a:t> </a:t>
            </a:r>
          </a:p>
        </p:txBody>
      </p:sp>
      <p:sp>
        <p:nvSpPr>
          <p:cNvPr id="3" name="Date Placeholder 2"/>
          <p:cNvSpPr>
            <a:spLocks noGrp="1"/>
          </p:cNvSpPr>
          <p:nvPr>
            <p:ph type="dt" sz="half" idx="2"/>
          </p:nvPr>
        </p:nvSpPr>
        <p:spPr/>
        <p:txBody>
          <a:bodyPr/>
          <a:lstStyle/>
          <a:p>
            <a:fld id="{4BBF50E5-8F22-4CAC-8863-6253AC75ACF4}" type="datetime1">
              <a:rPr lang="en-US" altLang="en-US" smtClean="0">
                <a:solidFill>
                  <a:srgbClr val="000000"/>
                </a:solidFill>
              </a:rPr>
              <a:t>11/8/2022</a:t>
            </a:fld>
            <a:endParaRPr lang="en-US" altLang="en-US">
              <a:solidFill>
                <a:srgbClr val="000000"/>
              </a:solidFill>
            </a:endParaRPr>
          </a:p>
        </p:txBody>
      </p:sp>
      <p:sp>
        <p:nvSpPr>
          <p:cNvPr id="2" name="TextBox 1"/>
          <p:cNvSpPr txBox="1"/>
          <p:nvPr/>
        </p:nvSpPr>
        <p:spPr>
          <a:xfrm>
            <a:off x="3712191" y="3493827"/>
            <a:ext cx="5751426" cy="584775"/>
          </a:xfrm>
          <a:prstGeom prst="rect">
            <a:avLst/>
          </a:prstGeom>
          <a:noFill/>
        </p:spPr>
        <p:txBody>
          <a:bodyPr wrap="square" rtlCol="0">
            <a:spAutoFit/>
          </a:bodyPr>
          <a:lstStyle/>
          <a:p>
            <a:pPr algn="r"/>
            <a:r>
              <a:rPr lang="en-US" sz="3200" b="1" dirty="0">
                <a:solidFill>
                  <a:schemeClr val="bg2">
                    <a:lumMod val="50000"/>
                  </a:schemeClr>
                </a:solidFill>
              </a:rPr>
              <a:t>INTRODUCTION</a:t>
            </a:r>
          </a:p>
        </p:txBody>
      </p:sp>
    </p:spTree>
    <p:extLst>
      <p:ext uri="{BB962C8B-B14F-4D97-AF65-F5344CB8AC3E}">
        <p14:creationId xmlns:p14="http://schemas.microsoft.com/office/powerpoint/2010/main" val="165929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10</a:t>
            </a:fld>
            <a:endParaRPr lang="en-US" altLang="en-US">
              <a:solidFill>
                <a:srgbClr val="000000"/>
              </a:solidFill>
            </a:endParaRPr>
          </a:p>
        </p:txBody>
      </p:sp>
      <p:graphicFrame>
        <p:nvGraphicFramePr>
          <p:cNvPr id="6" name="Content Placeholder 6"/>
          <p:cNvGraphicFramePr>
            <a:graphicFrameLocks/>
          </p:cNvGraphicFramePr>
          <p:nvPr>
            <p:extLst>
              <p:ext uri="{D42A27DB-BD31-4B8C-83A1-F6EECF244321}">
                <p14:modId xmlns:p14="http://schemas.microsoft.com/office/powerpoint/2010/main" val="1446181938"/>
              </p:ext>
            </p:extLst>
          </p:nvPr>
        </p:nvGraphicFramePr>
        <p:xfrm>
          <a:off x="609600" y="548640"/>
          <a:ext cx="9596198" cy="5180475"/>
        </p:xfrm>
        <a:graphic>
          <a:graphicData uri="http://schemas.openxmlformats.org/drawingml/2006/table">
            <a:tbl>
              <a:tblPr firstRow="1" bandRow="1">
                <a:tableStyleId>{5C22544A-7EE6-4342-B048-85BDC9FD1C3A}</a:tableStyleId>
              </a:tblPr>
              <a:tblGrid>
                <a:gridCol w="4798099">
                  <a:extLst>
                    <a:ext uri="{9D8B030D-6E8A-4147-A177-3AD203B41FA5}">
                      <a16:colId xmlns:a16="http://schemas.microsoft.com/office/drawing/2014/main" val="20000"/>
                    </a:ext>
                  </a:extLst>
                </a:gridCol>
                <a:gridCol w="4798099">
                  <a:extLst>
                    <a:ext uri="{9D8B030D-6E8A-4147-A177-3AD203B41FA5}">
                      <a16:colId xmlns:a16="http://schemas.microsoft.com/office/drawing/2014/main" val="20001"/>
                    </a:ext>
                  </a:extLst>
                </a:gridCol>
              </a:tblGrid>
              <a:tr h="222664">
                <a:tc>
                  <a:txBody>
                    <a:bodyPr/>
                    <a:lstStyle/>
                    <a:p>
                      <a:r>
                        <a:rPr lang="en-US" sz="1400" b="0" dirty="0"/>
                        <a:t>Microprocessors  </a:t>
                      </a:r>
                      <a:endParaRPr lang="en-US" sz="1400" dirty="0"/>
                    </a:p>
                  </a:txBody>
                  <a:tcPr/>
                </a:tc>
                <a:tc>
                  <a:txBody>
                    <a:bodyPr/>
                    <a:lstStyle/>
                    <a:p>
                      <a:r>
                        <a:rPr lang="en-US" sz="1400" b="0" dirty="0"/>
                        <a:t>Microcontrollers</a:t>
                      </a:r>
                      <a:endParaRPr lang="en-US" sz="1400" dirty="0"/>
                    </a:p>
                  </a:txBody>
                  <a:tcPr/>
                </a:tc>
                <a:extLst>
                  <a:ext uri="{0D108BD9-81ED-4DB2-BD59-A6C34878D82A}">
                    <a16:rowId xmlns:a16="http://schemas.microsoft.com/office/drawing/2014/main" val="10000"/>
                  </a:ext>
                </a:extLst>
              </a:tr>
              <a:tr h="426773">
                <a:tc>
                  <a:txBody>
                    <a:bodyPr/>
                    <a:lstStyle/>
                    <a:p>
                      <a:pPr algn="l" fontAlgn="t"/>
                      <a:r>
                        <a:rPr lang="en-US" sz="1400" dirty="0">
                          <a:effectLst/>
                        </a:rPr>
                        <a:t>Microprocessor is the heart of Computer system.</a:t>
                      </a:r>
                    </a:p>
                  </a:txBody>
                  <a:tcPr marL="76200" marR="76200" marT="76200" marB="76200"/>
                </a:tc>
                <a:tc>
                  <a:txBody>
                    <a:bodyPr/>
                    <a:lstStyle/>
                    <a:p>
                      <a:pPr algn="l" fontAlgn="t"/>
                      <a:r>
                        <a:rPr lang="en-US" sz="1400">
                          <a:effectLst/>
                        </a:rPr>
                        <a:t>Micro Controller is the heart of an embedded system.</a:t>
                      </a:r>
                    </a:p>
                  </a:txBody>
                  <a:tcPr marL="76200" marR="76200" marT="76200" marB="76200"/>
                </a:tc>
                <a:extLst>
                  <a:ext uri="{0D108BD9-81ED-4DB2-BD59-A6C34878D82A}">
                    <a16:rowId xmlns:a16="http://schemas.microsoft.com/office/drawing/2014/main" val="10001"/>
                  </a:ext>
                </a:extLst>
              </a:tr>
              <a:tr h="426773">
                <a:tc>
                  <a:txBody>
                    <a:bodyPr/>
                    <a:lstStyle/>
                    <a:p>
                      <a:pPr algn="l" fontAlgn="t"/>
                      <a:r>
                        <a:rPr lang="en-US" sz="1400" dirty="0">
                          <a:effectLst/>
                        </a:rPr>
                        <a:t>Memory and I/O has to be connected externally, so the circuit becomes large.</a:t>
                      </a:r>
                    </a:p>
                  </a:txBody>
                  <a:tcPr marL="76200" marR="76200" marT="76200" marB="76200"/>
                </a:tc>
                <a:tc>
                  <a:txBody>
                    <a:bodyPr/>
                    <a:lstStyle/>
                    <a:p>
                      <a:pPr algn="l" fontAlgn="t"/>
                      <a:r>
                        <a:rPr lang="en-US" sz="1400">
                          <a:effectLst/>
                        </a:rPr>
                        <a:t>Memory and I/O are already present, and the internal circuit is small.</a:t>
                      </a:r>
                    </a:p>
                  </a:txBody>
                  <a:tcPr marL="76200" marR="76200" marT="76200" marB="76200"/>
                </a:tc>
                <a:extLst>
                  <a:ext uri="{0D108BD9-81ED-4DB2-BD59-A6C34878D82A}">
                    <a16:rowId xmlns:a16="http://schemas.microsoft.com/office/drawing/2014/main" val="10002"/>
                  </a:ext>
                </a:extLst>
              </a:tr>
              <a:tr h="259775">
                <a:tc>
                  <a:txBody>
                    <a:bodyPr/>
                    <a:lstStyle/>
                    <a:p>
                      <a:pPr algn="l" fontAlgn="t"/>
                      <a:r>
                        <a:rPr lang="en-US" sz="1400" dirty="0">
                          <a:effectLst/>
                        </a:rPr>
                        <a:t>You can't use it in compact systems</a:t>
                      </a:r>
                    </a:p>
                  </a:txBody>
                  <a:tcPr marL="76200" marR="76200" marT="76200" marB="76200"/>
                </a:tc>
                <a:tc>
                  <a:txBody>
                    <a:bodyPr/>
                    <a:lstStyle/>
                    <a:p>
                      <a:pPr algn="l" fontAlgn="t"/>
                      <a:r>
                        <a:rPr lang="en-US" sz="1400" dirty="0">
                          <a:effectLst/>
                        </a:rPr>
                        <a:t>You can use it in </a:t>
                      </a:r>
                      <a:r>
                        <a:rPr lang="en-US" sz="1400" dirty="0">
                          <a:solidFill>
                            <a:srgbClr val="FF0000"/>
                          </a:solidFill>
                          <a:effectLst/>
                        </a:rPr>
                        <a:t>compact systems.</a:t>
                      </a:r>
                    </a:p>
                  </a:txBody>
                  <a:tcPr marL="76200" marR="76200" marT="76200" marB="76200"/>
                </a:tc>
                <a:extLst>
                  <a:ext uri="{0D108BD9-81ED-4DB2-BD59-A6C34878D82A}">
                    <a16:rowId xmlns:a16="http://schemas.microsoft.com/office/drawing/2014/main" val="10003"/>
                  </a:ext>
                </a:extLst>
              </a:tr>
              <a:tr h="259775">
                <a:tc>
                  <a:txBody>
                    <a:bodyPr/>
                    <a:lstStyle/>
                    <a:p>
                      <a:pPr algn="l" fontAlgn="t"/>
                      <a:r>
                        <a:rPr lang="en-US" sz="1400" dirty="0">
                          <a:effectLst/>
                        </a:rPr>
                        <a:t>Cost of the entire system is high</a:t>
                      </a:r>
                    </a:p>
                  </a:txBody>
                  <a:tcPr marL="76200" marR="76200" marT="76200" marB="76200"/>
                </a:tc>
                <a:tc>
                  <a:txBody>
                    <a:bodyPr/>
                    <a:lstStyle/>
                    <a:p>
                      <a:pPr algn="l" fontAlgn="t"/>
                      <a:r>
                        <a:rPr lang="en-US" sz="1400">
                          <a:effectLst/>
                        </a:rPr>
                        <a:t>Cost of the entire system is low</a:t>
                      </a:r>
                    </a:p>
                  </a:txBody>
                  <a:tcPr marL="76200" marR="76200" marT="76200" marB="76200"/>
                </a:tc>
                <a:extLst>
                  <a:ext uri="{0D108BD9-81ED-4DB2-BD59-A6C34878D82A}">
                    <a16:rowId xmlns:a16="http://schemas.microsoft.com/office/drawing/2014/main" val="10004"/>
                  </a:ext>
                </a:extLst>
              </a:tr>
              <a:tr h="760769">
                <a:tc>
                  <a:txBody>
                    <a:bodyPr/>
                    <a:lstStyle/>
                    <a:p>
                      <a:pPr algn="l" fontAlgn="t"/>
                      <a:r>
                        <a:rPr lang="en-US" sz="1400" dirty="0">
                          <a:effectLst/>
                        </a:rPr>
                        <a:t>Due to external components, the total power consumption is high. Therefore, it is not ideal for the devices running on stored power like batteries.</a:t>
                      </a:r>
                    </a:p>
                  </a:txBody>
                  <a:tcPr marL="76200" marR="76200" marT="76200" marB="76200"/>
                </a:tc>
                <a:tc>
                  <a:txBody>
                    <a:bodyPr/>
                    <a:lstStyle/>
                    <a:p>
                      <a:pPr algn="l" fontAlgn="t"/>
                      <a:r>
                        <a:rPr lang="en-US" sz="1400" dirty="0">
                          <a:effectLst/>
                        </a:rPr>
                        <a:t>As external components are low, total power consumption is less. So it can be used with devices running on stored power like batteries.</a:t>
                      </a:r>
                    </a:p>
                  </a:txBody>
                  <a:tcPr marL="76200" marR="76200" marT="76200" marB="76200"/>
                </a:tc>
                <a:extLst>
                  <a:ext uri="{0D108BD9-81ED-4DB2-BD59-A6C34878D82A}">
                    <a16:rowId xmlns:a16="http://schemas.microsoft.com/office/drawing/2014/main" val="10005"/>
                  </a:ext>
                </a:extLst>
              </a:tr>
              <a:tr h="593771">
                <a:tc>
                  <a:txBody>
                    <a:bodyPr/>
                    <a:lstStyle/>
                    <a:p>
                      <a:pPr algn="l" fontAlgn="t"/>
                      <a:r>
                        <a:rPr lang="en-US" sz="1400" dirty="0">
                          <a:effectLst/>
                        </a:rPr>
                        <a:t>It's used for general purpose applications that allow you to handle loads of data., mainly used in personal computers. </a:t>
                      </a: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dirty="0">
                          <a:effectLst/>
                        </a:rPr>
                        <a:t>It's used for application-specific systems like washing machine, MP3 players, and embedded systems.</a:t>
                      </a:r>
                    </a:p>
                  </a:txBody>
                  <a:tcPr marL="76200" marR="76200" marT="76200" marB="76200"/>
                </a:tc>
                <a:extLst>
                  <a:ext uri="{0D108BD9-81ED-4DB2-BD59-A6C34878D82A}">
                    <a16:rowId xmlns:a16="http://schemas.microsoft.com/office/drawing/2014/main" val="10006"/>
                  </a:ext>
                </a:extLst>
              </a:tr>
              <a:tr h="593771">
                <a:tc>
                  <a:txBody>
                    <a:bodyPr/>
                    <a:lstStyle/>
                    <a:p>
                      <a:pPr algn="l" fontAlgn="t"/>
                      <a:r>
                        <a:rPr lang="en-US" sz="1400" dirty="0">
                          <a:effectLst/>
                        </a:rPr>
                        <a:t>Microprocessor has a smaller number of registers, so more operations are memory-based.</a:t>
                      </a:r>
                    </a:p>
                  </a:txBody>
                  <a:tcPr marL="76200" marR="76200" marT="76200" marB="76200"/>
                </a:tc>
                <a:tc>
                  <a:txBody>
                    <a:bodyPr/>
                    <a:lstStyle/>
                    <a:p>
                      <a:pPr algn="l" fontAlgn="t"/>
                      <a:r>
                        <a:rPr lang="en-US" sz="1400" dirty="0">
                          <a:effectLst/>
                        </a:rPr>
                        <a:t>Microcontroller has more register. Hence the programs are easier to write.</a:t>
                      </a:r>
                    </a:p>
                  </a:txBody>
                  <a:tcPr marL="76200" marR="76200" marT="76200" marB="76200"/>
                </a:tc>
                <a:extLst>
                  <a:ext uri="{0D108BD9-81ED-4DB2-BD59-A6C34878D82A}">
                    <a16:rowId xmlns:a16="http://schemas.microsoft.com/office/drawing/2014/main" val="10007"/>
                  </a:ext>
                </a:extLst>
              </a:tr>
              <a:tr h="426773">
                <a:tc>
                  <a:txBody>
                    <a:bodyPr/>
                    <a:lstStyle/>
                    <a:p>
                      <a:pPr algn="l" fontAlgn="t"/>
                      <a:r>
                        <a:rPr lang="en-US" sz="1400" dirty="0">
                          <a:effectLst/>
                        </a:rPr>
                        <a:t>Microprocessor-based systems can run at a very high speed because of the technology involved.</a:t>
                      </a:r>
                    </a:p>
                  </a:txBody>
                  <a:tcPr marL="76200" marR="76200" marT="76200" marB="76200"/>
                </a:tc>
                <a:tc>
                  <a:txBody>
                    <a:bodyPr/>
                    <a:lstStyle/>
                    <a:p>
                      <a:pPr algn="l" fontAlgn="t"/>
                      <a:r>
                        <a:rPr lang="en-US" sz="1400" dirty="0">
                          <a:effectLst/>
                        </a:rPr>
                        <a:t>Microcontroller based systems run up to 200MHz or more depending on the architecture.</a:t>
                      </a:r>
                    </a:p>
                  </a:txBody>
                  <a:tcPr marL="76200" marR="76200" marT="76200" marB="76200"/>
                </a:tc>
                <a:extLst>
                  <a:ext uri="{0D108BD9-81ED-4DB2-BD59-A6C34878D82A}">
                    <a16:rowId xmlns:a16="http://schemas.microsoft.com/office/drawing/2014/main" val="10008"/>
                  </a:ext>
                </a:extLst>
              </a:tr>
              <a:tr h="426773">
                <a:tc>
                  <a:txBody>
                    <a:bodyPr/>
                    <a:lstStyle/>
                    <a:p>
                      <a:pPr algn="l" fontAlgn="t"/>
                      <a:r>
                        <a:rPr lang="en-US" sz="1400" dirty="0">
                          <a:effectLst/>
                        </a:rPr>
                        <a:t>It has no RAM, ROM, Input-Output units, timers, and other peripherals on the chip.</a:t>
                      </a:r>
                    </a:p>
                  </a:txBody>
                  <a:tcPr marL="76200" marR="76200" marT="76200" marB="76200"/>
                </a:tc>
                <a:tc>
                  <a:txBody>
                    <a:bodyPr/>
                    <a:lstStyle/>
                    <a:p>
                      <a:pPr algn="l" fontAlgn="t"/>
                      <a:r>
                        <a:rPr lang="en-US" sz="1400" dirty="0">
                          <a:effectLst/>
                        </a:rPr>
                        <a:t>It has a CPU along with RAM, ROM, and other peripherals embedded on a single chip.</a:t>
                      </a:r>
                    </a:p>
                  </a:txBody>
                  <a:tcPr marL="76200" marR="76200" marT="76200" marB="762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2926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1585913" y="188914"/>
            <a:ext cx="243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1600" b="1">
                <a:latin typeface="Octapost NBP"/>
              </a:rPr>
              <a:t>Microprocessor</a:t>
            </a:r>
          </a:p>
        </p:txBody>
      </p:sp>
      <p:cxnSp>
        <p:nvCxnSpPr>
          <p:cNvPr id="13" name="Straight Connector 12"/>
          <p:cNvCxnSpPr/>
          <p:nvPr/>
        </p:nvCxnSpPr>
        <p:spPr>
          <a:xfrm flipV="1">
            <a:off x="6019801" y="1020764"/>
            <a:ext cx="3175" cy="58372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22975" y="42672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57312" y="5257800"/>
            <a:ext cx="4205288" cy="1600200"/>
          </a:xfrm>
          <a:prstGeom prst="rect">
            <a:avLst/>
          </a:prstGeom>
          <a:noFill/>
        </p:spPr>
        <p:txBody>
          <a:bodyPr>
            <a:spAutoFit/>
          </a:bodyPr>
          <a:lstStyle/>
          <a:p>
            <a:pPr algn="r">
              <a:defRPr/>
            </a:pPr>
            <a:r>
              <a:rPr lang="en-US" sz="1400" b="1" dirty="0">
                <a:latin typeface="Verdana" pitchFamily="34" charset="0"/>
                <a:ea typeface="Verdana" pitchFamily="34" charset="0"/>
                <a:cs typeface="Verdana" pitchFamily="34" charset="0"/>
              </a:rPr>
              <a:t>First Generation</a:t>
            </a:r>
          </a:p>
          <a:p>
            <a:pPr algn="r">
              <a:defRPr/>
            </a:pPr>
            <a:r>
              <a:rPr lang="en-US" sz="1400" dirty="0">
                <a:solidFill>
                  <a:schemeClr val="accent2">
                    <a:lumMod val="75000"/>
                  </a:schemeClr>
                </a:solidFill>
                <a:latin typeface="Verdana" pitchFamily="34" charset="0"/>
                <a:ea typeface="Verdana" pitchFamily="34" charset="0"/>
                <a:cs typeface="Verdana" pitchFamily="34" charset="0"/>
              </a:rPr>
              <a:t>Between 1971 – 1973</a:t>
            </a:r>
          </a:p>
          <a:p>
            <a:pPr algn="r">
              <a:defRPr/>
            </a:pPr>
            <a:r>
              <a:rPr lang="en-US" sz="1400" dirty="0">
                <a:latin typeface="Verdana" pitchFamily="34" charset="0"/>
                <a:ea typeface="Verdana" pitchFamily="34" charset="0"/>
                <a:cs typeface="Verdana" pitchFamily="34" charset="0"/>
              </a:rPr>
              <a:t>PMOS technology, non compatible with TTL</a:t>
            </a:r>
          </a:p>
          <a:p>
            <a:pPr algn="r">
              <a:defRPr/>
            </a:pPr>
            <a:r>
              <a:rPr lang="en-US" sz="1400" dirty="0">
                <a:solidFill>
                  <a:schemeClr val="accent2">
                    <a:lumMod val="75000"/>
                  </a:schemeClr>
                </a:solidFill>
                <a:latin typeface="Verdana" pitchFamily="34" charset="0"/>
                <a:ea typeface="Verdana" pitchFamily="34" charset="0"/>
                <a:cs typeface="Verdana" pitchFamily="34" charset="0"/>
              </a:rPr>
              <a:t>4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16 pins</a:t>
            </a:r>
          </a:p>
          <a:p>
            <a:pPr algn="r">
              <a:defRPr/>
            </a:pPr>
            <a:r>
              <a:rPr lang="en-US" sz="1400" dirty="0">
                <a:latin typeface="Verdana" pitchFamily="34" charset="0"/>
                <a:ea typeface="Verdana" pitchFamily="34" charset="0"/>
                <a:cs typeface="Verdana" pitchFamily="34" charset="0"/>
              </a:rPr>
              <a:t>8 and 16  bit processors </a:t>
            </a:r>
            <a:r>
              <a:rPr lang="en-US" sz="1400" dirty="0">
                <a:latin typeface="Verdana" pitchFamily="34" charset="0"/>
                <a:ea typeface="Verdana" pitchFamily="34" charset="0"/>
                <a:cs typeface="Verdana" pitchFamily="34" charset="0"/>
                <a:sym typeface="Symbol"/>
              </a:rPr>
              <a:t> 40 pins</a:t>
            </a:r>
          </a:p>
          <a:p>
            <a:pPr algn="r">
              <a:defRPr/>
            </a:pPr>
            <a:r>
              <a:rPr lang="en-US" sz="1400" dirty="0">
                <a:solidFill>
                  <a:schemeClr val="accent2">
                    <a:lumMod val="75000"/>
                  </a:schemeClr>
                </a:solidFill>
                <a:latin typeface="Verdana" pitchFamily="34" charset="0"/>
                <a:ea typeface="Verdana" pitchFamily="34" charset="0"/>
                <a:cs typeface="Verdana" pitchFamily="34" charset="0"/>
                <a:sym typeface="Symbol"/>
              </a:rPr>
              <a:t>Due to limitations of pins, signals are multiplexed</a:t>
            </a:r>
            <a:endParaRPr lang="en-US" sz="1400" dirty="0">
              <a:solidFill>
                <a:schemeClr val="accent2">
                  <a:lumMod val="75000"/>
                </a:schemeClr>
              </a:solidFill>
              <a:latin typeface="Verdana" pitchFamily="34" charset="0"/>
              <a:ea typeface="Verdana" pitchFamily="34" charset="0"/>
              <a:cs typeface="Verdana" pitchFamily="34" charset="0"/>
            </a:endParaRPr>
          </a:p>
        </p:txBody>
      </p:sp>
      <p:sp>
        <p:nvSpPr>
          <p:cNvPr id="19" name="TextBox 18"/>
          <p:cNvSpPr txBox="1"/>
          <p:nvPr/>
        </p:nvSpPr>
        <p:spPr>
          <a:xfrm>
            <a:off x="6477000" y="4114801"/>
            <a:ext cx="3962400" cy="2678113"/>
          </a:xfrm>
          <a:prstGeom prst="rect">
            <a:avLst/>
          </a:prstGeom>
          <a:noFill/>
        </p:spPr>
        <p:txBody>
          <a:bodyPr>
            <a:spAutoFit/>
          </a:bodyPr>
          <a:lstStyle/>
          <a:p>
            <a:pPr>
              <a:defRPr/>
            </a:pPr>
            <a:r>
              <a:rPr lang="en-US" sz="1400" b="1" dirty="0">
                <a:latin typeface="Verdana" pitchFamily="34" charset="0"/>
                <a:ea typeface="Verdana" pitchFamily="34" charset="0"/>
                <a:cs typeface="Verdana" pitchFamily="34" charset="0"/>
              </a:rPr>
              <a:t>Second Generation</a:t>
            </a:r>
          </a:p>
          <a:p>
            <a:pPr>
              <a:defRPr/>
            </a:pPr>
            <a:r>
              <a:rPr lang="en-US" sz="1400" dirty="0">
                <a:solidFill>
                  <a:schemeClr val="accent2">
                    <a:lumMod val="75000"/>
                  </a:schemeClr>
                </a:solidFill>
                <a:latin typeface="Verdana" pitchFamily="34" charset="0"/>
                <a:ea typeface="Verdana" pitchFamily="34" charset="0"/>
                <a:cs typeface="Verdana" pitchFamily="34" charset="0"/>
              </a:rPr>
              <a:t>During 1973</a:t>
            </a:r>
          </a:p>
          <a:p>
            <a:pPr>
              <a:defRPr/>
            </a:pPr>
            <a:r>
              <a:rPr lang="en-US" sz="1400" dirty="0">
                <a:latin typeface="Verdana" pitchFamily="34" charset="0"/>
                <a:ea typeface="Verdana" pitchFamily="34" charset="0"/>
                <a:cs typeface="Verdana" pitchFamily="34" charset="0"/>
              </a:rPr>
              <a:t>NMOS technology </a:t>
            </a:r>
            <a:r>
              <a:rPr lang="en-US" sz="1400" dirty="0">
                <a:latin typeface="Verdana" pitchFamily="34" charset="0"/>
                <a:ea typeface="Verdana" pitchFamily="34" charset="0"/>
                <a:cs typeface="Verdana" pitchFamily="34" charset="0"/>
                <a:sym typeface="Symbol"/>
              </a:rPr>
              <a:t> Faster speed, Higher density, Compatible with TTL</a:t>
            </a:r>
            <a:endParaRPr lang="en-US" sz="1400" dirty="0">
              <a:latin typeface="Verdana" pitchFamily="34" charset="0"/>
              <a:ea typeface="Verdana" pitchFamily="34" charset="0"/>
              <a:cs typeface="Verdana" pitchFamily="34" charset="0"/>
            </a:endParaRPr>
          </a:p>
          <a:p>
            <a:pPr>
              <a:defRPr/>
            </a:pPr>
            <a:r>
              <a:rPr lang="en-US" sz="1400" dirty="0">
                <a:solidFill>
                  <a:schemeClr val="accent2">
                    <a:lumMod val="75000"/>
                  </a:schemeClr>
                </a:solidFill>
                <a:latin typeface="Verdana" pitchFamily="34" charset="0"/>
                <a:ea typeface="Verdana" pitchFamily="34" charset="0"/>
                <a:cs typeface="Verdana" pitchFamily="34" charset="0"/>
              </a:rPr>
              <a:t>4 / 8/ 16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40 pins</a:t>
            </a:r>
          </a:p>
          <a:p>
            <a:pPr>
              <a:defRPr/>
            </a:pPr>
            <a:r>
              <a:rPr lang="en-US" sz="1400" dirty="0">
                <a:latin typeface="Verdana" pitchFamily="34" charset="0"/>
                <a:ea typeface="Verdana" pitchFamily="34" charset="0"/>
                <a:cs typeface="Verdana" pitchFamily="34" charset="0"/>
                <a:sym typeface="Symbol"/>
              </a:rPr>
              <a:t>Ability to address large memory spaces and I/O ports</a:t>
            </a:r>
          </a:p>
          <a:p>
            <a:pPr>
              <a:defRPr/>
            </a:pPr>
            <a:r>
              <a:rPr lang="en-US" sz="1400" dirty="0">
                <a:solidFill>
                  <a:schemeClr val="accent2">
                    <a:lumMod val="75000"/>
                  </a:schemeClr>
                </a:solidFill>
                <a:latin typeface="Verdana" pitchFamily="34" charset="0"/>
                <a:ea typeface="Verdana" pitchFamily="34" charset="0"/>
                <a:cs typeface="Verdana" pitchFamily="34" charset="0"/>
                <a:sym typeface="Symbol"/>
              </a:rPr>
              <a:t>Greater number of levels of subroutine nesting</a:t>
            </a:r>
          </a:p>
          <a:p>
            <a:pPr>
              <a:defRPr/>
            </a:pPr>
            <a:r>
              <a:rPr lang="en-US" sz="1400" dirty="0">
                <a:latin typeface="Verdana" pitchFamily="34" charset="0"/>
                <a:ea typeface="Verdana" pitchFamily="34" charset="0"/>
                <a:cs typeface="Verdana" pitchFamily="34" charset="0"/>
                <a:sym typeface="Symbol"/>
              </a:rPr>
              <a:t>Better interrupt handling capabilities </a:t>
            </a:r>
          </a:p>
          <a:p>
            <a:pPr>
              <a:defRPr/>
            </a:pPr>
            <a:endParaRPr lang="en-US" sz="1400" dirty="0">
              <a:latin typeface="Verdana" pitchFamily="34" charset="0"/>
              <a:ea typeface="Verdana" pitchFamily="34" charset="0"/>
              <a:cs typeface="Verdana" pitchFamily="34" charset="0"/>
              <a:sym typeface="Symbol"/>
            </a:endParaRPr>
          </a:p>
          <a:p>
            <a:pPr>
              <a:defRPr/>
            </a:pPr>
            <a:r>
              <a:rPr lang="en-US" sz="1400" b="1" dirty="0">
                <a:solidFill>
                  <a:srgbClr val="FF0066"/>
                </a:solidFill>
                <a:latin typeface="Verdana" pitchFamily="34" charset="0"/>
                <a:ea typeface="Verdana" pitchFamily="34" charset="0"/>
                <a:cs typeface="Verdana" pitchFamily="34" charset="0"/>
                <a:sym typeface="Symbol"/>
              </a:rPr>
              <a:t>Intel 8085 </a:t>
            </a:r>
            <a:r>
              <a:rPr lang="en-US" sz="1400" dirty="0">
                <a:solidFill>
                  <a:srgbClr val="FF0066"/>
                </a:solidFill>
                <a:latin typeface="Verdana" pitchFamily="34" charset="0"/>
                <a:ea typeface="Verdana" pitchFamily="34" charset="0"/>
                <a:cs typeface="Verdana" pitchFamily="34" charset="0"/>
                <a:sym typeface="Symbol"/>
              </a:rPr>
              <a:t>(8 bit processor)</a:t>
            </a:r>
            <a:endParaRPr lang="en-US" sz="1400" dirty="0">
              <a:solidFill>
                <a:srgbClr val="FF0066"/>
              </a:solidFill>
              <a:latin typeface="Verdana" pitchFamily="34" charset="0"/>
              <a:ea typeface="Verdana" pitchFamily="34" charset="0"/>
              <a:cs typeface="Verdana" pitchFamily="34" charset="0"/>
            </a:endParaRPr>
          </a:p>
        </p:txBody>
      </p:sp>
      <p:cxnSp>
        <p:nvCxnSpPr>
          <p:cNvPr id="20" name="Straight Connector 19"/>
          <p:cNvCxnSpPr/>
          <p:nvPr/>
        </p:nvCxnSpPr>
        <p:spPr>
          <a:xfrm>
            <a:off x="5562600" y="5437188"/>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85914" y="1905001"/>
            <a:ext cx="3976687" cy="3108325"/>
          </a:xfrm>
          <a:prstGeom prst="rect">
            <a:avLst/>
          </a:prstGeom>
          <a:noFill/>
        </p:spPr>
        <p:txBody>
          <a:bodyPr>
            <a:spAutoFit/>
          </a:bodyPr>
          <a:lstStyle/>
          <a:p>
            <a:pPr algn="r">
              <a:defRPr/>
            </a:pPr>
            <a:r>
              <a:rPr lang="en-US" sz="1400" b="1" dirty="0">
                <a:latin typeface="Verdana" pitchFamily="34" charset="0"/>
                <a:ea typeface="Verdana" pitchFamily="34" charset="0"/>
                <a:cs typeface="Verdana" pitchFamily="34" charset="0"/>
              </a:rPr>
              <a:t>Third Generation</a:t>
            </a:r>
          </a:p>
          <a:p>
            <a:pPr algn="r">
              <a:defRPr/>
            </a:pPr>
            <a:r>
              <a:rPr lang="en-US" sz="1400" dirty="0">
                <a:solidFill>
                  <a:schemeClr val="accent2">
                    <a:lumMod val="75000"/>
                  </a:schemeClr>
                </a:solidFill>
                <a:latin typeface="Verdana" pitchFamily="34" charset="0"/>
                <a:ea typeface="Verdana" pitchFamily="34" charset="0"/>
                <a:cs typeface="Verdana" pitchFamily="34" charset="0"/>
              </a:rPr>
              <a:t>During 1978</a:t>
            </a:r>
          </a:p>
          <a:p>
            <a:pPr algn="r">
              <a:defRPr/>
            </a:pPr>
            <a:r>
              <a:rPr lang="en-US" sz="1400" dirty="0">
                <a:latin typeface="Verdana" pitchFamily="34" charset="0"/>
                <a:ea typeface="Verdana" pitchFamily="34" charset="0"/>
                <a:cs typeface="Verdana" pitchFamily="34" charset="0"/>
              </a:rPr>
              <a:t>HMOS technology </a:t>
            </a:r>
            <a:r>
              <a:rPr lang="en-US" sz="1400" dirty="0">
                <a:latin typeface="Verdana" pitchFamily="34" charset="0"/>
                <a:ea typeface="Verdana" pitchFamily="34" charset="0"/>
                <a:cs typeface="Verdana" pitchFamily="34" charset="0"/>
                <a:sym typeface="Symbol"/>
              </a:rPr>
              <a:t> Faster speed, Higher packing density</a:t>
            </a:r>
            <a:endParaRPr lang="en-US" sz="1400" dirty="0">
              <a:latin typeface="Verdana" pitchFamily="34" charset="0"/>
              <a:ea typeface="Verdana" pitchFamily="34" charset="0"/>
              <a:cs typeface="Verdana" pitchFamily="34" charset="0"/>
            </a:endParaRPr>
          </a:p>
          <a:p>
            <a:pPr algn="r">
              <a:defRPr/>
            </a:pPr>
            <a:r>
              <a:rPr lang="en-US" sz="1400" dirty="0">
                <a:solidFill>
                  <a:schemeClr val="accent2">
                    <a:lumMod val="75000"/>
                  </a:schemeClr>
                </a:solidFill>
                <a:latin typeface="Verdana" pitchFamily="34" charset="0"/>
                <a:ea typeface="Verdana" pitchFamily="34" charset="0"/>
                <a:cs typeface="Verdana" pitchFamily="34" charset="0"/>
              </a:rPr>
              <a:t>16 bit processors </a:t>
            </a:r>
            <a:r>
              <a:rPr lang="en-US" sz="1400" dirty="0">
                <a:solidFill>
                  <a:schemeClr val="accent2">
                    <a:lumMod val="75000"/>
                  </a:schemeClr>
                </a:solidFill>
                <a:latin typeface="Verdana" pitchFamily="34" charset="0"/>
                <a:ea typeface="Verdana" pitchFamily="34" charset="0"/>
                <a:cs typeface="Verdana" pitchFamily="34" charset="0"/>
                <a:sym typeface="Symbol"/>
              </a:rPr>
              <a:t> 40/ 48/ 64 pins</a:t>
            </a:r>
          </a:p>
          <a:p>
            <a:pPr algn="r">
              <a:defRPr/>
            </a:pPr>
            <a:r>
              <a:rPr lang="en-US" sz="1400" dirty="0">
                <a:latin typeface="Verdana" pitchFamily="34" charset="0"/>
                <a:ea typeface="Verdana" pitchFamily="34" charset="0"/>
                <a:cs typeface="Verdana" pitchFamily="34" charset="0"/>
                <a:sym typeface="Symbol"/>
              </a:rPr>
              <a:t>Easier to program</a:t>
            </a:r>
          </a:p>
          <a:p>
            <a:pPr algn="r">
              <a:defRPr/>
            </a:pPr>
            <a:r>
              <a:rPr lang="en-US" sz="1400" dirty="0">
                <a:solidFill>
                  <a:schemeClr val="accent2">
                    <a:lumMod val="75000"/>
                  </a:schemeClr>
                </a:solidFill>
                <a:latin typeface="Verdana" pitchFamily="34" charset="0"/>
                <a:ea typeface="Verdana" pitchFamily="34" charset="0"/>
                <a:cs typeface="Verdana" pitchFamily="34" charset="0"/>
                <a:sym typeface="Symbol"/>
              </a:rPr>
              <a:t>Dynamically  relatable programs</a:t>
            </a:r>
          </a:p>
          <a:p>
            <a:pPr algn="r">
              <a:defRPr/>
            </a:pPr>
            <a:r>
              <a:rPr lang="en-US" sz="1400" dirty="0">
                <a:latin typeface="Verdana" pitchFamily="34" charset="0"/>
                <a:ea typeface="Verdana" pitchFamily="34" charset="0"/>
                <a:cs typeface="Verdana" pitchFamily="34" charset="0"/>
                <a:sym typeface="Symbol"/>
              </a:rPr>
              <a:t>Processor has multiply/ divide arithmetic hardware</a:t>
            </a:r>
          </a:p>
          <a:p>
            <a:pPr algn="r">
              <a:defRPr/>
            </a:pPr>
            <a:r>
              <a:rPr lang="en-US" sz="1400" dirty="0">
                <a:solidFill>
                  <a:schemeClr val="accent2">
                    <a:lumMod val="75000"/>
                  </a:schemeClr>
                </a:solidFill>
                <a:latin typeface="Verdana" pitchFamily="34" charset="0"/>
                <a:ea typeface="Verdana" pitchFamily="34" charset="0"/>
                <a:cs typeface="Verdana" pitchFamily="34" charset="0"/>
                <a:sym typeface="Symbol"/>
              </a:rPr>
              <a:t>More powerful interrupt handling capabilities</a:t>
            </a:r>
          </a:p>
          <a:p>
            <a:pPr algn="r">
              <a:defRPr/>
            </a:pPr>
            <a:r>
              <a:rPr lang="en-US" sz="1400" dirty="0">
                <a:latin typeface="Verdana" pitchFamily="34" charset="0"/>
                <a:ea typeface="Verdana" pitchFamily="34" charset="0"/>
                <a:cs typeface="Verdana" pitchFamily="34" charset="0"/>
                <a:sym typeface="Symbol"/>
              </a:rPr>
              <a:t>Flexible I/O port addressing</a:t>
            </a:r>
          </a:p>
          <a:p>
            <a:pPr algn="r">
              <a:defRPr/>
            </a:pPr>
            <a:endParaRPr lang="en-US" sz="1400" dirty="0">
              <a:latin typeface="Verdana" pitchFamily="34" charset="0"/>
              <a:ea typeface="Verdana" pitchFamily="34" charset="0"/>
              <a:cs typeface="Verdana" pitchFamily="34" charset="0"/>
              <a:sym typeface="Symbol"/>
            </a:endParaRPr>
          </a:p>
          <a:p>
            <a:pPr algn="r">
              <a:defRPr/>
            </a:pPr>
            <a:r>
              <a:rPr lang="en-US" sz="1400" b="1" dirty="0">
                <a:solidFill>
                  <a:srgbClr val="FF0066"/>
                </a:solidFill>
                <a:latin typeface="Verdana" pitchFamily="34" charset="0"/>
                <a:ea typeface="Verdana" pitchFamily="34" charset="0"/>
                <a:cs typeface="Verdana" pitchFamily="34" charset="0"/>
                <a:sym typeface="Symbol"/>
              </a:rPr>
              <a:t>Intel 8086 </a:t>
            </a:r>
            <a:r>
              <a:rPr lang="en-US" sz="1400" dirty="0">
                <a:solidFill>
                  <a:srgbClr val="FF0066"/>
                </a:solidFill>
                <a:latin typeface="Verdana" pitchFamily="34" charset="0"/>
                <a:ea typeface="Verdana" pitchFamily="34" charset="0"/>
                <a:cs typeface="Verdana" pitchFamily="34" charset="0"/>
                <a:sym typeface="Symbol"/>
              </a:rPr>
              <a:t>(16 bit processor)</a:t>
            </a:r>
            <a:endParaRPr lang="en-US" sz="1400" dirty="0">
              <a:solidFill>
                <a:srgbClr val="FF0066"/>
              </a:solidFill>
              <a:latin typeface="Verdana" pitchFamily="34" charset="0"/>
              <a:ea typeface="Verdana" pitchFamily="34" charset="0"/>
              <a:cs typeface="Verdana" pitchFamily="34" charset="0"/>
            </a:endParaRPr>
          </a:p>
        </p:txBody>
      </p:sp>
      <p:cxnSp>
        <p:nvCxnSpPr>
          <p:cNvPr id="22" name="Straight Connector 21"/>
          <p:cNvCxnSpPr/>
          <p:nvPr/>
        </p:nvCxnSpPr>
        <p:spPr>
          <a:xfrm>
            <a:off x="5562600" y="205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26213" y="1020764"/>
            <a:ext cx="3975100" cy="2676525"/>
          </a:xfrm>
          <a:prstGeom prst="rect">
            <a:avLst/>
          </a:prstGeom>
          <a:noFill/>
        </p:spPr>
        <p:txBody>
          <a:bodyPr>
            <a:spAutoFit/>
          </a:bodyPr>
          <a:lstStyle/>
          <a:p>
            <a:pPr>
              <a:defRPr/>
            </a:pPr>
            <a:r>
              <a:rPr lang="en-US" sz="1400" b="1" dirty="0">
                <a:latin typeface="Verdana" pitchFamily="34" charset="0"/>
                <a:ea typeface="Verdana" pitchFamily="34" charset="0"/>
                <a:cs typeface="Verdana" pitchFamily="34" charset="0"/>
              </a:rPr>
              <a:t>Fourth Generation</a:t>
            </a:r>
          </a:p>
          <a:p>
            <a:pPr>
              <a:defRPr/>
            </a:pPr>
            <a:r>
              <a:rPr lang="en-US" sz="1400" dirty="0">
                <a:solidFill>
                  <a:schemeClr val="accent2">
                    <a:lumMod val="75000"/>
                  </a:schemeClr>
                </a:solidFill>
                <a:latin typeface="Verdana" pitchFamily="34" charset="0"/>
                <a:ea typeface="Verdana" pitchFamily="34" charset="0"/>
                <a:cs typeface="Verdana" pitchFamily="34" charset="0"/>
              </a:rPr>
              <a:t>During 1980s</a:t>
            </a:r>
          </a:p>
          <a:p>
            <a:pPr>
              <a:defRPr/>
            </a:pPr>
            <a:r>
              <a:rPr lang="en-US" sz="1400" dirty="0">
                <a:latin typeface="Verdana" pitchFamily="34" charset="0"/>
                <a:ea typeface="Verdana" pitchFamily="34" charset="0"/>
                <a:cs typeface="Verdana" pitchFamily="34" charset="0"/>
              </a:rPr>
              <a:t>Low power version of HMOS technology (HCMOS)</a:t>
            </a:r>
          </a:p>
          <a:p>
            <a:pPr>
              <a:defRPr/>
            </a:pPr>
            <a:r>
              <a:rPr lang="en-US" sz="1400" dirty="0">
                <a:solidFill>
                  <a:schemeClr val="accent2">
                    <a:lumMod val="75000"/>
                  </a:schemeClr>
                </a:solidFill>
                <a:latin typeface="Verdana" pitchFamily="34" charset="0"/>
                <a:ea typeface="Verdana" pitchFamily="34" charset="0"/>
                <a:cs typeface="Verdana" pitchFamily="34" charset="0"/>
              </a:rPr>
              <a:t>32 bit processors</a:t>
            </a:r>
          </a:p>
          <a:p>
            <a:pPr>
              <a:defRPr/>
            </a:pPr>
            <a:r>
              <a:rPr lang="en-US" sz="1400" dirty="0">
                <a:latin typeface="Verdana" pitchFamily="34" charset="0"/>
                <a:ea typeface="Verdana" pitchFamily="34" charset="0"/>
                <a:cs typeface="Verdana" pitchFamily="34" charset="0"/>
                <a:sym typeface="Symbol"/>
              </a:rPr>
              <a:t>Physical memory space 2</a:t>
            </a:r>
            <a:r>
              <a:rPr lang="en-US" sz="1400" baseline="30000" dirty="0">
                <a:latin typeface="Verdana" pitchFamily="34" charset="0"/>
                <a:ea typeface="Verdana" pitchFamily="34" charset="0"/>
                <a:cs typeface="Verdana" pitchFamily="34" charset="0"/>
                <a:sym typeface="Symbol"/>
              </a:rPr>
              <a:t>24</a:t>
            </a:r>
            <a:r>
              <a:rPr lang="en-US" sz="1400" dirty="0">
                <a:latin typeface="Verdana" pitchFamily="34" charset="0"/>
                <a:ea typeface="Verdana" pitchFamily="34" charset="0"/>
                <a:cs typeface="Verdana" pitchFamily="34" charset="0"/>
                <a:sym typeface="Symbol"/>
              </a:rPr>
              <a:t> bytes = 16 Mb</a:t>
            </a:r>
          </a:p>
          <a:p>
            <a:pPr>
              <a:defRPr/>
            </a:pPr>
            <a:r>
              <a:rPr lang="en-US" sz="1400" dirty="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1400" baseline="30000" dirty="0">
                <a:solidFill>
                  <a:schemeClr val="accent2">
                    <a:lumMod val="75000"/>
                  </a:schemeClr>
                </a:solidFill>
                <a:latin typeface="Verdana" pitchFamily="34" charset="0"/>
                <a:ea typeface="Verdana" pitchFamily="34" charset="0"/>
                <a:cs typeface="Verdana" pitchFamily="34" charset="0"/>
                <a:sym typeface="Symbol"/>
              </a:rPr>
              <a:t>40</a:t>
            </a:r>
            <a:r>
              <a:rPr lang="en-US" sz="1400" dirty="0">
                <a:solidFill>
                  <a:schemeClr val="accent2">
                    <a:lumMod val="75000"/>
                  </a:schemeClr>
                </a:solidFill>
                <a:latin typeface="Verdana" pitchFamily="34" charset="0"/>
                <a:ea typeface="Verdana" pitchFamily="34" charset="0"/>
                <a:cs typeface="Verdana" pitchFamily="34" charset="0"/>
                <a:sym typeface="Symbol"/>
              </a:rPr>
              <a:t> bytes = 1 Tb</a:t>
            </a:r>
          </a:p>
          <a:p>
            <a:pPr>
              <a:defRPr/>
            </a:pPr>
            <a:r>
              <a:rPr lang="en-US" sz="1400" dirty="0">
                <a:latin typeface="Verdana" pitchFamily="34" charset="0"/>
                <a:ea typeface="Verdana" pitchFamily="34" charset="0"/>
                <a:cs typeface="Verdana" pitchFamily="34" charset="0"/>
                <a:sym typeface="Symbol"/>
              </a:rPr>
              <a:t>Floating point hardware</a:t>
            </a:r>
          </a:p>
          <a:p>
            <a:pPr>
              <a:defRPr/>
            </a:pPr>
            <a:r>
              <a:rPr lang="en-US" sz="1400" dirty="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pPr>
              <a:defRPr/>
            </a:pPr>
            <a:endParaRPr lang="en-US" sz="1400" dirty="0">
              <a:latin typeface="Verdana" pitchFamily="34" charset="0"/>
              <a:ea typeface="Verdana" pitchFamily="34" charset="0"/>
              <a:cs typeface="Verdana" pitchFamily="34" charset="0"/>
              <a:sym typeface="Symbol"/>
            </a:endParaRPr>
          </a:p>
          <a:p>
            <a:pPr>
              <a:defRPr/>
            </a:pPr>
            <a:r>
              <a:rPr lang="en-US" sz="1400" b="1" dirty="0">
                <a:solidFill>
                  <a:srgbClr val="FF0066"/>
                </a:solidFill>
                <a:latin typeface="Verdana" pitchFamily="34" charset="0"/>
                <a:ea typeface="Verdana" pitchFamily="34" charset="0"/>
                <a:cs typeface="Verdana" pitchFamily="34" charset="0"/>
                <a:sym typeface="Symbol"/>
              </a:rPr>
              <a:t>Intel 80386</a:t>
            </a:r>
            <a:endParaRPr lang="en-US" sz="1400" dirty="0">
              <a:solidFill>
                <a:srgbClr val="FF0066"/>
              </a:solidFill>
              <a:latin typeface="Verdana" pitchFamily="34" charset="0"/>
              <a:ea typeface="Verdana" pitchFamily="34" charset="0"/>
              <a:cs typeface="Verdana" pitchFamily="34" charset="0"/>
            </a:endParaRPr>
          </a:p>
        </p:txBody>
      </p:sp>
      <p:cxnSp>
        <p:nvCxnSpPr>
          <p:cNvPr id="24" name="Straight Connector 23"/>
          <p:cNvCxnSpPr/>
          <p:nvPr/>
        </p:nvCxnSpPr>
        <p:spPr>
          <a:xfrm>
            <a:off x="6019800" y="1176338"/>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010275" y="288925"/>
            <a:ext cx="0" cy="731838"/>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6615114" y="225426"/>
            <a:ext cx="3976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1400" b="1">
                <a:latin typeface="Verdana" panose="020B0604030504040204" pitchFamily="34" charset="0"/>
                <a:ea typeface="Verdana" panose="020B0604030504040204" pitchFamily="34" charset="0"/>
                <a:cs typeface="Verdana" panose="020B0604030504040204" pitchFamily="34" charset="0"/>
              </a:rPr>
              <a:t>Fifth Generation  </a:t>
            </a:r>
            <a:r>
              <a:rPr lang="en-US" altLang="en-US" sz="1400" b="1">
                <a:solidFill>
                  <a:srgbClr val="FF0066"/>
                </a:solidFill>
                <a:latin typeface="Verdana" panose="020B0604030504040204" pitchFamily="34" charset="0"/>
                <a:ea typeface="Verdana" panose="020B0604030504040204" pitchFamily="34" charset="0"/>
                <a:cs typeface="Verdana" panose="020B0604030504040204" pitchFamily="34" charset="0"/>
              </a:rPr>
              <a:t>Pentium</a:t>
            </a:r>
          </a:p>
        </p:txBody>
      </p:sp>
      <p:cxnSp>
        <p:nvCxnSpPr>
          <p:cNvPr id="29" name="Straight Connector 28"/>
          <p:cNvCxnSpPr/>
          <p:nvPr/>
        </p:nvCxnSpPr>
        <p:spPr>
          <a:xfrm>
            <a:off x="6027738" y="379413"/>
            <a:ext cx="4572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61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In the beginning (8-bit) Intel 4004</a:t>
            </a:r>
          </a:p>
        </p:txBody>
      </p:sp>
      <p:sp>
        <p:nvSpPr>
          <p:cNvPr id="35843" name="Rectangle 3"/>
          <p:cNvSpPr>
            <a:spLocks noGrp="1" noChangeArrowheads="1"/>
          </p:cNvSpPr>
          <p:nvPr>
            <p:ph type="body" sz="half" idx="1"/>
          </p:nvPr>
        </p:nvSpPr>
        <p:spPr>
          <a:xfrm>
            <a:off x="2070861" y="1139821"/>
            <a:ext cx="3726275" cy="5188807"/>
          </a:xfrm>
        </p:spPr>
        <p:txBody>
          <a:bodyPr/>
          <a:lstStyle/>
          <a:p>
            <a:r>
              <a:rPr lang="en-US" sz="1803"/>
              <a:t>First general-purpose, single-chip microprocessor</a:t>
            </a:r>
          </a:p>
          <a:p>
            <a:r>
              <a:rPr lang="en-US" sz="1803"/>
              <a:t>Shipped in 1971</a:t>
            </a:r>
          </a:p>
          <a:p>
            <a:r>
              <a:rPr lang="en-US" sz="1803"/>
              <a:t>8-bit architecture, 4-bit implementation</a:t>
            </a:r>
          </a:p>
          <a:p>
            <a:r>
              <a:rPr lang="en-US" sz="1803"/>
              <a:t>2,300 transistors</a:t>
            </a:r>
          </a:p>
          <a:p>
            <a:r>
              <a:rPr lang="en-US" sz="1803"/>
              <a:t>Performance &lt; 0.1 MIPS</a:t>
            </a:r>
            <a:br>
              <a:rPr lang="en-US" sz="1803"/>
            </a:br>
            <a:r>
              <a:rPr lang="en-US" sz="1803"/>
              <a:t>(Million Instructions Per Sec)</a:t>
            </a:r>
          </a:p>
          <a:p>
            <a:r>
              <a:rPr lang="en-US" sz="1803"/>
              <a:t>8008: 8-bit implementation in 1972</a:t>
            </a:r>
          </a:p>
          <a:p>
            <a:pPr lvl="1"/>
            <a:r>
              <a:rPr lang="en-US" sz="1602"/>
              <a:t>3,500 transistors</a:t>
            </a:r>
          </a:p>
          <a:p>
            <a:pPr lvl="1"/>
            <a:r>
              <a:rPr lang="en-US" sz="1602"/>
              <a:t>First microprocessor-based computer (Micral) </a:t>
            </a:r>
          </a:p>
          <a:p>
            <a:pPr lvl="2"/>
            <a:r>
              <a:rPr lang="en-US" sz="1402"/>
              <a:t>Targeted at laboratory instrumentation</a:t>
            </a:r>
          </a:p>
          <a:p>
            <a:pPr lvl="2"/>
            <a:r>
              <a:rPr lang="en-US" sz="1402"/>
              <a:t>Mostly sold in Europe</a:t>
            </a:r>
          </a:p>
          <a:p>
            <a:pPr lvl="1"/>
            <a:endParaRPr lang="en-US" sz="1602"/>
          </a:p>
        </p:txBody>
      </p:sp>
      <p:pic>
        <p:nvPicPr>
          <p:cNvPr id="35849" name="Picture 9" descr=" 4004.pict                                                      00000B2F&#10;Data files                     AB949C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830" y="1772526"/>
            <a:ext cx="4730971" cy="346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09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1st Generation (16-bit) Intel 8086</a:t>
            </a:r>
          </a:p>
        </p:txBody>
      </p:sp>
      <p:sp>
        <p:nvSpPr>
          <p:cNvPr id="37891" name="Rectangle 3"/>
          <p:cNvSpPr>
            <a:spLocks noGrp="1" noChangeArrowheads="1"/>
          </p:cNvSpPr>
          <p:nvPr>
            <p:ph type="body" sz="half" idx="1"/>
          </p:nvPr>
        </p:nvSpPr>
        <p:spPr/>
        <p:txBody>
          <a:bodyPr/>
          <a:lstStyle/>
          <a:p>
            <a:r>
              <a:rPr lang="en-US" sz="2003"/>
              <a:t>Introduced in 1978</a:t>
            </a:r>
          </a:p>
          <a:p>
            <a:pPr lvl="1"/>
            <a:r>
              <a:rPr lang="en-US" sz="1803"/>
              <a:t>Performance &lt; 0.5 MIPS</a:t>
            </a:r>
          </a:p>
          <a:p>
            <a:r>
              <a:rPr lang="en-US" sz="2003"/>
              <a:t>New 16-bit architecture</a:t>
            </a:r>
          </a:p>
          <a:p>
            <a:pPr lvl="1"/>
            <a:r>
              <a:rPr lang="en-US" sz="1803"/>
              <a:t>“Assembly language” compatible with 8080</a:t>
            </a:r>
          </a:p>
          <a:p>
            <a:pPr lvl="1"/>
            <a:r>
              <a:rPr lang="en-US" sz="1803"/>
              <a:t>29,000 transistors</a:t>
            </a:r>
          </a:p>
          <a:p>
            <a:pPr lvl="1"/>
            <a:r>
              <a:rPr lang="en-US" sz="1803"/>
              <a:t>Includes memory protection, support for Floating Point coprocessor</a:t>
            </a:r>
          </a:p>
          <a:p>
            <a:r>
              <a:rPr lang="en-US" sz="2003"/>
              <a:t>In 1981, IBM introduces PC </a:t>
            </a:r>
          </a:p>
          <a:p>
            <a:pPr lvl="1"/>
            <a:r>
              <a:rPr lang="en-US" sz="1803"/>
              <a:t>Based on 8088--8-bit bus version of 8086</a:t>
            </a:r>
          </a:p>
        </p:txBody>
      </p:sp>
      <p:pic>
        <p:nvPicPr>
          <p:cNvPr id="37895" name="Picture 7" descr=" 8086.pict                                                      00000B2F&#10;Data files                     AB949C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06" y="1686681"/>
            <a:ext cx="4387594" cy="32350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62620" b="7227"/>
          <a:stretch/>
        </p:blipFill>
        <p:spPr>
          <a:xfrm>
            <a:off x="2991994" y="5200636"/>
            <a:ext cx="5926634" cy="1386949"/>
          </a:xfrm>
          <a:prstGeom prst="rect">
            <a:avLst/>
          </a:prstGeom>
        </p:spPr>
      </p:pic>
    </p:spTree>
    <p:extLst>
      <p:ext uri="{BB962C8B-B14F-4D97-AF65-F5344CB8AC3E}">
        <p14:creationId xmlns:p14="http://schemas.microsoft.com/office/powerpoint/2010/main" val="181075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1676612" y="217791"/>
            <a:ext cx="8991388" cy="616807"/>
          </a:xfrm>
        </p:spPr>
        <p:txBody>
          <a:bodyPr/>
          <a:lstStyle/>
          <a:p>
            <a:r>
              <a:rPr lang="en-US" dirty="0"/>
              <a:t>2nd Generation (32-bit)</a:t>
            </a:r>
          </a:p>
        </p:txBody>
      </p:sp>
      <p:sp>
        <p:nvSpPr>
          <p:cNvPr id="38918" name="Rectangle 1030"/>
          <p:cNvSpPr>
            <a:spLocks noGrp="1" noChangeArrowheads="1"/>
          </p:cNvSpPr>
          <p:nvPr>
            <p:ph type="body" sz="half" idx="1"/>
          </p:nvPr>
        </p:nvSpPr>
        <p:spPr>
          <a:xfrm>
            <a:off x="1884292" y="812930"/>
            <a:ext cx="8676204" cy="5188807"/>
          </a:xfrm>
        </p:spPr>
        <p:txBody>
          <a:bodyPr/>
          <a:lstStyle/>
          <a:p>
            <a:pPr lvl="1"/>
            <a:r>
              <a:rPr lang="en-US" sz="1602" dirty="0"/>
              <a:t>First 32-bit architecture</a:t>
            </a:r>
          </a:p>
          <a:p>
            <a:pPr lvl="2"/>
            <a:r>
              <a:rPr lang="en-US" sz="1402" dirty="0"/>
              <a:t>initial 16-bit implementation</a:t>
            </a:r>
          </a:p>
          <a:p>
            <a:pPr lvl="1"/>
            <a:r>
              <a:rPr lang="en-US" sz="1602" dirty="0"/>
              <a:t>First flat 32-bit address</a:t>
            </a:r>
          </a:p>
          <a:p>
            <a:pPr lvl="2"/>
            <a:r>
              <a:rPr lang="en-US" sz="1402" dirty="0"/>
              <a:t>Support for paging</a:t>
            </a:r>
          </a:p>
          <a:p>
            <a:pPr lvl="1"/>
            <a:r>
              <a:rPr lang="en-US" sz="1602" dirty="0"/>
              <a:t>General-purpose register architecture</a:t>
            </a:r>
          </a:p>
          <a:p>
            <a:pPr lvl="2"/>
            <a:r>
              <a:rPr lang="en-US" sz="1402" dirty="0"/>
              <a:t>Loosely based on PDP-11 minicomputer</a:t>
            </a:r>
          </a:p>
          <a:p>
            <a:pPr marL="273050" lvl="2" indent="-273050">
              <a:spcBef>
                <a:spcPts val="600"/>
              </a:spcBef>
            </a:pPr>
            <a:r>
              <a:rPr lang="en-US" sz="1803" dirty="0"/>
              <a:t>Intel </a:t>
            </a:r>
            <a:r>
              <a:rPr lang="en-US" sz="1803" dirty="0" err="1"/>
              <a:t>iAPX</a:t>
            </a:r>
            <a:r>
              <a:rPr lang="en-US" sz="1803" dirty="0"/>
              <a:t> 432was Intel's first 32-bit microprocessor design, introduced in 1981. Then Intel introduced 80486,  </a:t>
            </a:r>
            <a:r>
              <a:rPr lang="en-US" sz="1803" dirty="0" err="1"/>
              <a:t>PentiumIII</a:t>
            </a:r>
            <a:r>
              <a:rPr lang="en-US" sz="1803" dirty="0"/>
              <a:t> (1999), Pentium 4 (2001)</a:t>
            </a:r>
          </a:p>
          <a:p>
            <a:r>
              <a:rPr lang="en-US" sz="1803" dirty="0"/>
              <a:t>Used in</a:t>
            </a:r>
          </a:p>
          <a:p>
            <a:pPr lvl="1"/>
            <a:r>
              <a:rPr lang="en-US" sz="1602" dirty="0"/>
              <a:t>Apple Mac</a:t>
            </a:r>
          </a:p>
          <a:p>
            <a:pPr lvl="1"/>
            <a:r>
              <a:rPr lang="en-US" sz="1602" dirty="0"/>
              <a:t>Sun , </a:t>
            </a:r>
          </a:p>
          <a:p>
            <a:pPr lvl="1"/>
            <a:r>
              <a:rPr lang="en-US" sz="1602" dirty="0"/>
              <a:t>Silicon Graphics</a:t>
            </a:r>
          </a:p>
          <a:p>
            <a:pPr lvl="1"/>
            <a:r>
              <a:rPr lang="en-US" sz="1602" dirty="0"/>
              <a:t> Apollo workstations</a:t>
            </a:r>
          </a:p>
          <a:p>
            <a:pPr lvl="1"/>
            <a:endParaRPr lang="en-US" sz="1602" dirty="0"/>
          </a:p>
        </p:txBody>
      </p:sp>
      <p:pic>
        <p:nvPicPr>
          <p:cNvPr id="2" name="Picture 1"/>
          <p:cNvPicPr>
            <a:picLocks noChangeAspect="1"/>
          </p:cNvPicPr>
          <p:nvPr/>
        </p:nvPicPr>
        <p:blipFill rotWithShape="1">
          <a:blip r:embed="rId2"/>
          <a:srcRect t="21390"/>
          <a:stretch/>
        </p:blipFill>
        <p:spPr>
          <a:xfrm>
            <a:off x="4384976" y="3212976"/>
            <a:ext cx="5671464" cy="3164546"/>
          </a:xfrm>
          <a:prstGeom prst="rect">
            <a:avLst/>
          </a:prstGeom>
        </p:spPr>
      </p:pic>
    </p:spTree>
    <p:extLst>
      <p:ext uri="{BB962C8B-B14F-4D97-AF65-F5344CB8AC3E}">
        <p14:creationId xmlns:p14="http://schemas.microsoft.com/office/powerpoint/2010/main" val="317638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3</a:t>
            </a:r>
            <a:r>
              <a:rPr lang="en-US" baseline="30000"/>
              <a:t>rd</a:t>
            </a:r>
            <a:r>
              <a:rPr lang="en-US"/>
              <a:t> Generation: MIPS R2000</a:t>
            </a:r>
          </a:p>
        </p:txBody>
      </p:sp>
      <p:sp>
        <p:nvSpPr>
          <p:cNvPr id="39939" name="Rectangle 3"/>
          <p:cNvSpPr>
            <a:spLocks noGrp="1" noChangeArrowheads="1"/>
          </p:cNvSpPr>
          <p:nvPr>
            <p:ph type="body" sz="half" idx="1"/>
          </p:nvPr>
        </p:nvSpPr>
        <p:spPr>
          <a:xfrm>
            <a:off x="1905531" y="1139821"/>
            <a:ext cx="4123702" cy="5188807"/>
          </a:xfrm>
        </p:spPr>
        <p:txBody>
          <a:bodyPr/>
          <a:lstStyle/>
          <a:p>
            <a:r>
              <a:rPr lang="en-US" sz="2003"/>
              <a:t>Several firsts:</a:t>
            </a:r>
          </a:p>
          <a:p>
            <a:pPr lvl="1"/>
            <a:r>
              <a:rPr lang="en-US" sz="1803"/>
              <a:t>First (commercial) RISC microprocessor</a:t>
            </a:r>
          </a:p>
          <a:p>
            <a:pPr lvl="1"/>
            <a:r>
              <a:rPr lang="en-US" sz="1803"/>
              <a:t>First microprocessor to provide integrated support for instruction &amp; data cache</a:t>
            </a:r>
          </a:p>
          <a:p>
            <a:pPr lvl="1"/>
            <a:r>
              <a:rPr lang="en-US" sz="1803"/>
              <a:t>First pipelined microprocessor (sustains 1 instruction/clock)</a:t>
            </a:r>
          </a:p>
          <a:p>
            <a:r>
              <a:rPr lang="en-US" sz="2003"/>
              <a:t>Implemented in 1985</a:t>
            </a:r>
          </a:p>
          <a:p>
            <a:pPr lvl="1"/>
            <a:r>
              <a:rPr lang="en-US" sz="1803"/>
              <a:t>125,000 transistors</a:t>
            </a:r>
          </a:p>
          <a:p>
            <a:pPr lvl="1"/>
            <a:r>
              <a:rPr lang="en-US" sz="1803"/>
              <a:t>5-8 MIPS (Million Instructions per Second)</a:t>
            </a:r>
          </a:p>
        </p:txBody>
      </p:sp>
      <p:pic>
        <p:nvPicPr>
          <p:cNvPr id="39943" name="Picture 7" descr="&#10;r2000.pict                                                     00000B2F&#10;Data files                     AB949C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665" y="1604015"/>
            <a:ext cx="4324006" cy="376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911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4</a:t>
            </a:r>
            <a:r>
              <a:rPr lang="en-US" baseline="30000"/>
              <a:t>th</a:t>
            </a:r>
            <a:r>
              <a:rPr lang="en-US"/>
              <a:t> Generation (64 bit) MIPS R4000</a:t>
            </a:r>
          </a:p>
        </p:txBody>
      </p:sp>
      <p:sp>
        <p:nvSpPr>
          <p:cNvPr id="40963" name="Rectangle 3"/>
          <p:cNvSpPr>
            <a:spLocks noGrp="1" noChangeArrowheads="1"/>
          </p:cNvSpPr>
          <p:nvPr>
            <p:ph type="body" sz="half" idx="1"/>
          </p:nvPr>
        </p:nvSpPr>
        <p:spPr>
          <a:xfrm>
            <a:off x="1905531" y="1604015"/>
            <a:ext cx="3958373" cy="3287516"/>
          </a:xfrm>
        </p:spPr>
        <p:txBody>
          <a:bodyPr/>
          <a:lstStyle/>
          <a:p>
            <a:r>
              <a:rPr lang="en-US" sz="2003" dirty="0"/>
              <a:t>First 64-bit architecture</a:t>
            </a:r>
          </a:p>
          <a:p>
            <a:r>
              <a:rPr lang="en-US" sz="2003" dirty="0"/>
              <a:t>Integrated caches </a:t>
            </a:r>
          </a:p>
          <a:p>
            <a:pPr lvl="1"/>
            <a:r>
              <a:rPr lang="en-US" sz="1803" dirty="0"/>
              <a:t>On-chip</a:t>
            </a:r>
          </a:p>
          <a:p>
            <a:pPr lvl="1"/>
            <a:r>
              <a:rPr lang="en-US" sz="1803" dirty="0"/>
              <a:t>Support for off-chip, secondary cache</a:t>
            </a:r>
          </a:p>
          <a:p>
            <a:r>
              <a:rPr lang="en-US" sz="2003" dirty="0"/>
              <a:t>Integrated floating point</a:t>
            </a:r>
          </a:p>
          <a:p>
            <a:r>
              <a:rPr lang="en-US" sz="2003" dirty="0"/>
              <a:t>Implemented in 1991:</a:t>
            </a:r>
          </a:p>
          <a:p>
            <a:pPr lvl="1"/>
            <a:r>
              <a:rPr lang="en-US" sz="1803" dirty="0"/>
              <a:t>Deep pipeline</a:t>
            </a:r>
          </a:p>
          <a:p>
            <a:pPr lvl="1"/>
            <a:r>
              <a:rPr lang="en-US" sz="1803" dirty="0"/>
              <a:t>1.4M transistors</a:t>
            </a:r>
          </a:p>
          <a:p>
            <a:pPr lvl="1"/>
            <a:r>
              <a:rPr lang="en-US" sz="1803" dirty="0"/>
              <a:t>Initially 100MHz</a:t>
            </a:r>
          </a:p>
          <a:p>
            <a:pPr lvl="1"/>
            <a:r>
              <a:rPr lang="en-US" sz="1803" dirty="0"/>
              <a:t>&gt; 50 MIPS</a:t>
            </a:r>
          </a:p>
          <a:p>
            <a:r>
              <a:rPr lang="en-US" sz="2003" dirty="0"/>
              <a:t>Intel translates 80x86/ </a:t>
            </a:r>
            <a:r>
              <a:rPr lang="en-US" sz="2003" dirty="0">
                <a:solidFill>
                  <a:srgbClr val="FF0000"/>
                </a:solidFill>
              </a:rPr>
              <a:t>Pentium</a:t>
            </a:r>
            <a:r>
              <a:rPr lang="en-US" sz="2003" dirty="0"/>
              <a:t> X instructions into RISC internally</a:t>
            </a:r>
          </a:p>
        </p:txBody>
      </p:sp>
      <p:pic>
        <p:nvPicPr>
          <p:cNvPr id="40966" name="Picture 6" descr="&#10;r4000.pict                                                     00000B2F&#10;Data files                     AB949CA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218" y="1557916"/>
            <a:ext cx="4883583" cy="3746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77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8073" y="1132397"/>
            <a:ext cx="7467600" cy="697491"/>
          </a:xfrm>
        </p:spPr>
        <p:txBody>
          <a:bodyPr/>
          <a:lstStyle/>
          <a:p>
            <a:r>
              <a:rPr lang="en-US" dirty="0"/>
              <a:t>Fifth Gen of Microprocessor (64 bit)</a:t>
            </a:r>
          </a:p>
        </p:txBody>
      </p:sp>
      <p:pic>
        <p:nvPicPr>
          <p:cNvPr id="7" name="Content Placeholder 6"/>
          <p:cNvPicPr>
            <a:picLocks noGrp="1" noChangeAspect="1"/>
          </p:cNvPicPr>
          <p:nvPr>
            <p:ph sz="quarter" idx="1"/>
          </p:nvPr>
        </p:nvPicPr>
        <p:blipFill rotWithShape="1">
          <a:blip r:embed="rId2"/>
          <a:srcRect t="52300"/>
          <a:stretch/>
        </p:blipFill>
        <p:spPr>
          <a:xfrm>
            <a:off x="1569577" y="2347095"/>
            <a:ext cx="7141265" cy="2557221"/>
          </a:xfrm>
          <a:prstGeom prst="rect">
            <a:avLst/>
          </a:prstGeom>
        </p:spPr>
      </p:pic>
      <p:sp>
        <p:nvSpPr>
          <p:cNvPr id="8" name="Rectangle 7"/>
          <p:cNvSpPr/>
          <p:nvPr/>
        </p:nvSpPr>
        <p:spPr>
          <a:xfrm>
            <a:off x="1922219" y="1784685"/>
            <a:ext cx="7443454" cy="710964"/>
          </a:xfrm>
          <a:prstGeom prst="rect">
            <a:avLst/>
          </a:prstGeom>
        </p:spPr>
        <p:txBody>
          <a:bodyPr wrap="square">
            <a:spAutoFit/>
          </a:bodyPr>
          <a:lstStyle/>
          <a:p>
            <a:r>
              <a:rPr lang="en-US" dirty="0"/>
              <a:t>AMD's introduced the first 64-bit AMD64 in September2003.</a:t>
            </a:r>
          </a:p>
          <a:p>
            <a:r>
              <a:rPr lang="en-US" dirty="0"/>
              <a:t>Followed by Intel’s Pentium 5,Duo Core 2006 and Quad Core (2008)</a:t>
            </a:r>
          </a:p>
        </p:txBody>
      </p:sp>
      <p:sp>
        <p:nvSpPr>
          <p:cNvPr id="9" name="Rectangle 8"/>
          <p:cNvSpPr/>
          <p:nvPr/>
        </p:nvSpPr>
        <p:spPr>
          <a:xfrm>
            <a:off x="1941288" y="4244597"/>
            <a:ext cx="7926611" cy="1625061"/>
          </a:xfrm>
          <a:prstGeom prst="rect">
            <a:avLst/>
          </a:prstGeom>
        </p:spPr>
        <p:txBody>
          <a:bodyPr wrap="square">
            <a:spAutoFit/>
          </a:bodyPr>
          <a:lstStyle/>
          <a:p>
            <a:pPr marL="285750" indent="-285750">
              <a:buFont typeface="Arial" panose="020B0604020202020204" pitchFamily="34" charset="0"/>
              <a:buChar char="•"/>
            </a:pPr>
            <a:r>
              <a:rPr lang="en-US" dirty="0"/>
              <a:t>Using improved memory technologies and energy-efficient chipsets, they work faster and use less energy than any previous Intel CPUs. </a:t>
            </a:r>
          </a:p>
          <a:p>
            <a:pPr marL="285750" indent="-285750">
              <a:buFont typeface="Arial" panose="020B0604020202020204" pitchFamily="34" charset="0"/>
              <a:buChar char="•"/>
            </a:pPr>
            <a:r>
              <a:rPr lang="en-US" dirty="0"/>
              <a:t>The 7th generation Core i3, Core i5 and Core i7 desktop processors (2007, 2009, 2010)consume as little as 35W of power – with even the top-end CPU consuming a mere 95W.</a:t>
            </a:r>
          </a:p>
        </p:txBody>
      </p:sp>
    </p:spTree>
    <p:extLst>
      <p:ext uri="{BB962C8B-B14F-4D97-AF65-F5344CB8AC3E}">
        <p14:creationId xmlns:p14="http://schemas.microsoft.com/office/powerpoint/2010/main" val="262751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506347" y="1691728"/>
            <a:ext cx="1970177" cy="1970177"/>
          </a:xfrm>
          <a:prstGeom prst="rect">
            <a:avLst/>
          </a:prstGeom>
        </p:spPr>
      </p:pic>
      <p:sp>
        <p:nvSpPr>
          <p:cNvPr id="3" name="Content Placeholder 2"/>
          <p:cNvSpPr>
            <a:spLocks noGrp="1"/>
          </p:cNvSpPr>
          <p:nvPr>
            <p:ph sz="quarter" idx="1"/>
          </p:nvPr>
        </p:nvSpPr>
        <p:spPr>
          <a:xfrm>
            <a:off x="1919536" y="833950"/>
            <a:ext cx="7467600" cy="4873752"/>
          </a:xfrm>
        </p:spPr>
        <p:txBody>
          <a:bodyPr/>
          <a:lstStyle/>
          <a:p>
            <a:pPr marL="0" indent="0">
              <a:buNone/>
            </a:pPr>
            <a:r>
              <a:rPr lang="en-US" dirty="0">
                <a:solidFill>
                  <a:srgbClr val="FF0000"/>
                </a:solidFill>
              </a:rPr>
              <a:t>Intel Celeron</a:t>
            </a:r>
          </a:p>
          <a:p>
            <a:pPr lvl="1"/>
            <a:r>
              <a:rPr lang="en-US" sz="2000" dirty="0"/>
              <a:t>Introduced in 1998</a:t>
            </a:r>
          </a:p>
          <a:p>
            <a:pPr lvl="1"/>
            <a:r>
              <a:rPr lang="en-US" sz="2000" dirty="0"/>
              <a:t>Based on Pentium 2 and can run all IA 32 </a:t>
            </a:r>
            <a:r>
              <a:rPr lang="en-US" sz="2000" dirty="0" err="1"/>
              <a:t>pgms</a:t>
            </a:r>
            <a:endParaRPr lang="en-US" sz="2000" dirty="0"/>
          </a:p>
          <a:p>
            <a:pPr marL="0" indent="0">
              <a:buNone/>
            </a:pPr>
            <a:r>
              <a:rPr lang="en-US" dirty="0">
                <a:solidFill>
                  <a:srgbClr val="FF0000"/>
                </a:solidFill>
              </a:rPr>
              <a:t>Xeon</a:t>
            </a:r>
          </a:p>
          <a:p>
            <a:r>
              <a:rPr lang="en-US" sz="2000" dirty="0"/>
              <a:t>400MHz Pentium processor from Intel used</a:t>
            </a:r>
          </a:p>
          <a:p>
            <a:pPr marL="0" indent="0">
              <a:buNone/>
            </a:pPr>
            <a:r>
              <a:rPr lang="en-US" sz="2000" dirty="0"/>
              <a:t> in workstations and enterprise servers</a:t>
            </a:r>
          </a:p>
          <a:p>
            <a:r>
              <a:rPr lang="en-US" sz="2000" dirty="0"/>
              <a:t>Designed for MM applications, </a:t>
            </a:r>
            <a:r>
              <a:rPr lang="en-US" sz="2000" dirty="0" err="1"/>
              <a:t>graphcsand</a:t>
            </a:r>
            <a:r>
              <a:rPr lang="en-US" sz="2000" dirty="0"/>
              <a:t> large DB servers, etc.,</a:t>
            </a:r>
          </a:p>
        </p:txBody>
      </p:sp>
      <p:sp>
        <p:nvSpPr>
          <p:cNvPr id="4" name="Slide Number Placeholder 3"/>
          <p:cNvSpPr>
            <a:spLocks noGrp="1"/>
          </p:cNvSpPr>
          <p:nvPr>
            <p:ph type="sldNum" sz="quarter" idx="11"/>
          </p:nvPr>
        </p:nvSpPr>
        <p:spPr/>
        <p:txBody>
          <a:bodyPr/>
          <a:lstStyle/>
          <a:p>
            <a:pPr>
              <a:defRPr/>
            </a:pPr>
            <a:fld id="{B0C7533F-9C4F-403E-AFE3-9BE1C9F6B810}" type="slidenum">
              <a:rPr lang="fr-FR" altLang="ar-EG" smtClean="0"/>
              <a:pPr>
                <a:defRPr/>
              </a:pPr>
              <a:t>18</a:t>
            </a:fld>
            <a:endParaRPr lang="fr-FR" altLang="ar-EG"/>
          </a:p>
        </p:txBody>
      </p:sp>
      <p:pic>
        <p:nvPicPr>
          <p:cNvPr id="6" name="Picture 5"/>
          <p:cNvPicPr>
            <a:picLocks noChangeAspect="1"/>
          </p:cNvPicPr>
          <p:nvPr/>
        </p:nvPicPr>
        <p:blipFill>
          <a:blip r:embed="rId3"/>
          <a:stretch>
            <a:fillRect/>
          </a:stretch>
        </p:blipFill>
        <p:spPr>
          <a:xfrm>
            <a:off x="5375920" y="43375"/>
            <a:ext cx="1905000" cy="1581150"/>
          </a:xfrm>
          <a:prstGeom prst="rect">
            <a:avLst/>
          </a:prstGeom>
        </p:spPr>
      </p:pic>
      <p:pic>
        <p:nvPicPr>
          <p:cNvPr id="7" name="Picture 6"/>
          <p:cNvPicPr>
            <a:picLocks noChangeAspect="1"/>
          </p:cNvPicPr>
          <p:nvPr/>
        </p:nvPicPr>
        <p:blipFill>
          <a:blip r:embed="rId4"/>
          <a:stretch>
            <a:fillRect/>
          </a:stretch>
        </p:blipFill>
        <p:spPr>
          <a:xfrm>
            <a:off x="1957571" y="3902380"/>
            <a:ext cx="7974259" cy="1591194"/>
          </a:xfrm>
          <a:prstGeom prst="rect">
            <a:avLst/>
          </a:prstGeom>
        </p:spPr>
      </p:pic>
      <p:pic>
        <p:nvPicPr>
          <p:cNvPr id="8" name="Picture 7"/>
          <p:cNvPicPr>
            <a:picLocks noChangeAspect="1"/>
          </p:cNvPicPr>
          <p:nvPr/>
        </p:nvPicPr>
        <p:blipFill>
          <a:blip r:embed="rId5"/>
          <a:stretch>
            <a:fillRect/>
          </a:stretch>
        </p:blipFill>
        <p:spPr>
          <a:xfrm>
            <a:off x="6595584" y="5147211"/>
            <a:ext cx="2895851" cy="1585097"/>
          </a:xfrm>
          <a:prstGeom prst="rect">
            <a:avLst/>
          </a:prstGeom>
        </p:spPr>
      </p:pic>
    </p:spTree>
    <p:extLst>
      <p:ext uri="{BB962C8B-B14F-4D97-AF65-F5344CB8AC3E}">
        <p14:creationId xmlns:p14="http://schemas.microsoft.com/office/powerpoint/2010/main" val="122102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45B6D1-7770-4C34-86C0-B817A008C6B3}" type="datetime1">
              <a:rPr lang="en-US" smtClean="0"/>
              <a:t>11/8/2022</a:t>
            </a:fld>
            <a:endParaRPr lang="en-US"/>
          </a:p>
        </p:txBody>
      </p:sp>
      <p:sp>
        <p:nvSpPr>
          <p:cNvPr id="6" name="Slide Number Placeholder 5"/>
          <p:cNvSpPr>
            <a:spLocks noGrp="1"/>
          </p:cNvSpPr>
          <p:nvPr>
            <p:ph type="sldNum" sz="quarter" idx="12"/>
          </p:nvPr>
        </p:nvSpPr>
        <p:spPr/>
        <p:txBody>
          <a:bodyPr/>
          <a:lstStyle/>
          <a:p>
            <a:fld id="{84661DE6-9037-4510-9EC0-C04AB09AACDB}" type="slidenum">
              <a:rPr lang="en-US"/>
              <a:pPr/>
              <a:t>19</a:t>
            </a:fld>
            <a:endParaRPr lang="en-US"/>
          </a:p>
        </p:txBody>
      </p:sp>
      <p:sp>
        <p:nvSpPr>
          <p:cNvPr id="41986" name="Rectangle 2"/>
          <p:cNvSpPr>
            <a:spLocks noGrp="1" noChangeArrowheads="1"/>
          </p:cNvSpPr>
          <p:nvPr>
            <p:ph type="title"/>
          </p:nvPr>
        </p:nvSpPr>
        <p:spPr/>
        <p:txBody>
          <a:bodyPr/>
          <a:lstStyle/>
          <a:p>
            <a:r>
              <a:rPr lang="en-US">
                <a:cs typeface="Arial" panose="020B0604020202020204" pitchFamily="34" charset="0"/>
              </a:rPr>
              <a:t>Intel® Xeon™</a:t>
            </a:r>
            <a:r>
              <a:rPr lang="en-US" b="1">
                <a:cs typeface="Arial" panose="020B0604020202020204" pitchFamily="34" charset="0"/>
              </a:rPr>
              <a:t> </a:t>
            </a:r>
          </a:p>
        </p:txBody>
      </p:sp>
      <p:sp>
        <p:nvSpPr>
          <p:cNvPr id="41987" name="Rectangle 3"/>
          <p:cNvSpPr>
            <a:spLocks noGrp="1" noChangeArrowheads="1"/>
          </p:cNvSpPr>
          <p:nvPr>
            <p:ph type="body" idx="1"/>
          </p:nvPr>
        </p:nvSpPr>
        <p:spPr/>
        <p:txBody>
          <a:bodyPr/>
          <a:lstStyle/>
          <a:p>
            <a:r>
              <a:rPr lang="en-US" dirty="0">
                <a:cs typeface="Arial" panose="020B0604020202020204" pitchFamily="34" charset="0"/>
              </a:rPr>
              <a:t>For workstations and servers.</a:t>
            </a:r>
          </a:p>
          <a:p>
            <a:r>
              <a:rPr lang="en-US" dirty="0">
                <a:cs typeface="Arial" panose="020B0604020202020204" pitchFamily="34" charset="0"/>
              </a:rPr>
              <a:t>Based on Intel </a:t>
            </a:r>
            <a:r>
              <a:rPr lang="en-US" dirty="0" err="1">
                <a:cs typeface="Arial" panose="020B0604020202020204" pitchFamily="34" charset="0"/>
              </a:rPr>
              <a:t>NetBurst</a:t>
            </a:r>
            <a:r>
              <a:rPr lang="en-US" dirty="0">
                <a:cs typeface="Arial" panose="020B0604020202020204" pitchFamily="34" charset="0"/>
              </a:rPr>
              <a:t>™ architecture, which is designed to deliver the processing power needed for video and audio applications, advanced Internet technologies, and complex 3-D graphics.</a:t>
            </a:r>
          </a:p>
        </p:txBody>
      </p:sp>
    </p:spTree>
    <p:extLst>
      <p:ext uri="{BB962C8B-B14F-4D97-AF65-F5344CB8AC3E}">
        <p14:creationId xmlns:p14="http://schemas.microsoft.com/office/powerpoint/2010/main" val="37773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279" y="451561"/>
            <a:ext cx="409575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AutoShape 2"/>
          <p:cNvSpPr>
            <a:spLocks noGrp="1" noChangeArrowheads="1"/>
          </p:cNvSpPr>
          <p:nvPr>
            <p:ph type="title"/>
          </p:nvPr>
        </p:nvSpPr>
        <p:spPr>
          <a:xfrm>
            <a:off x="763139" y="224787"/>
            <a:ext cx="8272462" cy="1189037"/>
          </a:xfrm>
        </p:spPr>
        <p:txBody>
          <a:bodyPr/>
          <a:lstStyle/>
          <a:p>
            <a:pPr fontAlgn="auto">
              <a:spcAft>
                <a:spcPts val="0"/>
              </a:spcAft>
              <a:defRPr/>
            </a:pPr>
            <a:r>
              <a:rPr lang="en-US" altLang="en-US" sz="3200" dirty="0">
                <a:solidFill>
                  <a:schemeClr val="tx1">
                    <a:lumMod val="75000"/>
                    <a:lumOff val="25000"/>
                  </a:schemeClr>
                </a:solidFill>
              </a:rPr>
              <a:t>What is Microprocessor?</a:t>
            </a:r>
          </a:p>
        </p:txBody>
      </p:sp>
      <p:sp>
        <p:nvSpPr>
          <p:cNvPr id="9220" name="Rectangle 3"/>
          <p:cNvSpPr>
            <a:spLocks noGrp="1" noChangeArrowheads="1"/>
          </p:cNvSpPr>
          <p:nvPr>
            <p:ph type="body" idx="1"/>
          </p:nvPr>
        </p:nvSpPr>
        <p:spPr>
          <a:xfrm>
            <a:off x="763138" y="3048000"/>
            <a:ext cx="9281614" cy="3633788"/>
          </a:xfrm>
        </p:spPr>
        <p:txBody>
          <a:bodyPr/>
          <a:lstStyle/>
          <a:p>
            <a:pPr eaLnBrk="1" hangingPunct="1">
              <a:buFont typeface="Wingdings" panose="05000000000000000000" pitchFamily="2" charset="2"/>
              <a:buNone/>
            </a:pPr>
            <a:r>
              <a:rPr lang="en-US" altLang="en-US" sz="2400" dirty="0"/>
              <a:t>A silicon chip that contains a CPU. In the world of personal computers, the terms </a:t>
            </a:r>
            <a:r>
              <a:rPr lang="en-US" altLang="en-US" sz="2400" i="1" dirty="0">
                <a:solidFill>
                  <a:srgbClr val="FF0000"/>
                </a:solidFill>
              </a:rPr>
              <a:t>microprocessor</a:t>
            </a:r>
            <a:r>
              <a:rPr lang="en-US" altLang="en-US" sz="2400" dirty="0">
                <a:solidFill>
                  <a:srgbClr val="FF0000"/>
                </a:solidFill>
              </a:rPr>
              <a:t> and CPU </a:t>
            </a:r>
            <a:r>
              <a:rPr lang="en-US" altLang="en-US" sz="2400" dirty="0"/>
              <a:t>are used </a:t>
            </a:r>
            <a:r>
              <a:rPr lang="en-US" altLang="en-US" sz="2400" dirty="0">
                <a:solidFill>
                  <a:srgbClr val="FF0000"/>
                </a:solidFill>
              </a:rPr>
              <a:t>interchangeably.</a:t>
            </a:r>
          </a:p>
          <a:p>
            <a:pPr eaLnBrk="1" hangingPunct="1">
              <a:buFont typeface="Wingdings" panose="05000000000000000000" pitchFamily="2" charset="2"/>
              <a:buNone/>
            </a:pPr>
            <a:r>
              <a:rPr lang="en-US" altLang="en-US" sz="2400" dirty="0"/>
              <a:t> At the heart of all personal computers and most workstations sits a microprocessor. </a:t>
            </a:r>
          </a:p>
          <a:p>
            <a:pPr eaLnBrk="1" hangingPunct="1">
              <a:buFont typeface="Wingdings" panose="05000000000000000000" pitchFamily="2" charset="2"/>
              <a:buNone/>
            </a:pPr>
            <a:r>
              <a:rPr lang="en-US" altLang="en-US" sz="2400" dirty="0"/>
              <a:t>Microprocessors also control the logic of almost all digital devices, from clock radios to fuel-injection systems for automobiles </a:t>
            </a:r>
          </a:p>
        </p:txBody>
      </p:sp>
    </p:spTree>
    <p:extLst>
      <p:ext uri="{BB962C8B-B14F-4D97-AF65-F5344CB8AC3E}">
        <p14:creationId xmlns:p14="http://schemas.microsoft.com/office/powerpoint/2010/main" val="189237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AC6493-2DCB-4999-9102-0A723A60CA90}" type="datetime1">
              <a:rPr lang="en-US" smtClean="0"/>
              <a:t>11/8/2022</a:t>
            </a:fld>
            <a:endParaRPr lang="en-US"/>
          </a:p>
        </p:txBody>
      </p:sp>
      <p:sp>
        <p:nvSpPr>
          <p:cNvPr id="6" name="Slide Number Placeholder 5"/>
          <p:cNvSpPr>
            <a:spLocks noGrp="1"/>
          </p:cNvSpPr>
          <p:nvPr>
            <p:ph type="sldNum" sz="quarter" idx="12"/>
          </p:nvPr>
        </p:nvSpPr>
        <p:spPr/>
        <p:txBody>
          <a:bodyPr/>
          <a:lstStyle/>
          <a:p>
            <a:fld id="{3135CA4B-A3CF-46C5-B394-3400BC3F49A0}" type="slidenum">
              <a:rPr lang="en-US"/>
              <a:pPr/>
              <a:t>20</a:t>
            </a:fld>
            <a:endParaRPr lang="en-US"/>
          </a:p>
        </p:txBody>
      </p:sp>
      <p:sp>
        <p:nvSpPr>
          <p:cNvPr id="43010" name="Rectangle 2"/>
          <p:cNvSpPr>
            <a:spLocks noGrp="1" noChangeArrowheads="1"/>
          </p:cNvSpPr>
          <p:nvPr>
            <p:ph type="title"/>
          </p:nvPr>
        </p:nvSpPr>
        <p:spPr/>
        <p:txBody>
          <a:bodyPr/>
          <a:lstStyle/>
          <a:p>
            <a:r>
              <a:rPr lang="en-US">
                <a:cs typeface="Arial" panose="020B0604020202020204" pitchFamily="34" charset="0"/>
              </a:rPr>
              <a:t>Itanium™ Processor</a:t>
            </a:r>
          </a:p>
        </p:txBody>
      </p:sp>
      <p:sp>
        <p:nvSpPr>
          <p:cNvPr id="43011" name="Rectangle 3"/>
          <p:cNvSpPr>
            <a:spLocks noGrp="1" noChangeArrowheads="1"/>
          </p:cNvSpPr>
          <p:nvPr>
            <p:ph type="body" idx="1"/>
          </p:nvPr>
        </p:nvSpPr>
        <p:spPr/>
        <p:txBody>
          <a:bodyPr/>
          <a:lstStyle/>
          <a:p>
            <a:pPr>
              <a:lnSpc>
                <a:spcPct val="90000"/>
              </a:lnSpc>
            </a:pPr>
            <a:r>
              <a:rPr lang="en-US" b="1" u="sng" dirty="0">
                <a:cs typeface="Arial" panose="020B0604020202020204" pitchFamily="34" charset="0"/>
              </a:rPr>
              <a:t>Full 64-bit</a:t>
            </a:r>
            <a:r>
              <a:rPr lang="en-US" dirty="0">
                <a:cs typeface="Arial" panose="020B0604020202020204" pitchFamily="34" charset="0"/>
              </a:rPr>
              <a:t> capability.</a:t>
            </a:r>
          </a:p>
          <a:p>
            <a:pPr>
              <a:lnSpc>
                <a:spcPct val="90000"/>
              </a:lnSpc>
            </a:pPr>
            <a:r>
              <a:rPr lang="en-US" dirty="0">
                <a:cs typeface="Arial" panose="020B0604020202020204" pitchFamily="34" charset="0"/>
              </a:rPr>
              <a:t>For high-end, enterprise-class servers and workstations. </a:t>
            </a:r>
          </a:p>
          <a:p>
            <a:pPr>
              <a:lnSpc>
                <a:spcPct val="90000"/>
              </a:lnSpc>
            </a:pPr>
            <a:r>
              <a:rPr lang="en-US" dirty="0">
                <a:cs typeface="Arial" panose="020B0604020202020204" pitchFamily="34" charset="0"/>
              </a:rPr>
              <a:t>The processor was built from the ground up with an entirely new architecture based on Intel's Explicitly Parallel Instruction Computing (EPIC) design technology. </a:t>
            </a:r>
            <a:endParaRPr lang="en-US" dirty="0"/>
          </a:p>
        </p:txBody>
      </p:sp>
    </p:spTree>
    <p:extLst>
      <p:ext uri="{BB962C8B-B14F-4D97-AF65-F5344CB8AC3E}">
        <p14:creationId xmlns:p14="http://schemas.microsoft.com/office/powerpoint/2010/main" val="191361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274638"/>
            <a:ext cx="7467600" cy="490066"/>
          </a:xfrm>
          <a:noFill/>
          <a:ln/>
        </p:spPr>
        <p:txBody>
          <a:bodyPr>
            <a:normAutofit fontScale="90000"/>
          </a:bodyPr>
          <a:lstStyle/>
          <a:p>
            <a:r>
              <a:rPr lang="en-US"/>
              <a:t>Key Architectural Trends</a:t>
            </a:r>
          </a:p>
        </p:txBody>
      </p:sp>
      <p:sp>
        <p:nvSpPr>
          <p:cNvPr id="9219" name="Rectangle 3"/>
          <p:cNvSpPr>
            <a:spLocks noGrp="1" noChangeArrowheads="1"/>
          </p:cNvSpPr>
          <p:nvPr>
            <p:ph type="body" idx="1"/>
          </p:nvPr>
        </p:nvSpPr>
        <p:spPr>
          <a:xfrm>
            <a:off x="1981200" y="738356"/>
            <a:ext cx="7467600" cy="4873752"/>
          </a:xfrm>
          <a:noFill/>
          <a:ln/>
        </p:spPr>
        <p:txBody>
          <a:bodyPr/>
          <a:lstStyle/>
          <a:p>
            <a:r>
              <a:rPr lang="en-US" dirty="0"/>
              <a:t>Increase performance at 1.6x per year (2X/1.5yr) </a:t>
            </a:r>
          </a:p>
          <a:p>
            <a:pPr lvl="1"/>
            <a:r>
              <a:rPr lang="en-US" dirty="0"/>
              <a:t>True from 1985-present</a:t>
            </a:r>
          </a:p>
          <a:p>
            <a:r>
              <a:rPr lang="en-US" dirty="0"/>
              <a:t>Combination of technology and architectural enhancements</a:t>
            </a:r>
          </a:p>
          <a:p>
            <a:pPr lvl="1"/>
            <a:r>
              <a:rPr lang="en-US" dirty="0"/>
              <a:t>Technology provides faster transistors </a:t>
            </a:r>
            <a:br>
              <a:rPr lang="en-US" dirty="0"/>
            </a:br>
            <a:r>
              <a:rPr lang="en-US" dirty="0"/>
              <a:t>(</a:t>
            </a:r>
            <a:r>
              <a:rPr lang="en-US" dirty="0">
                <a:sym typeface="Symbol" panose="05050102010706020507" pitchFamily="18" charset="2"/>
              </a:rPr>
              <a:t> 1/lithographic feature size)</a:t>
            </a:r>
            <a:r>
              <a:rPr lang="en-US" dirty="0"/>
              <a:t> and more of them</a:t>
            </a:r>
          </a:p>
          <a:p>
            <a:pPr lvl="1"/>
            <a:r>
              <a:rPr lang="en-US" dirty="0"/>
              <a:t>Faster transistors leads to high clock rates</a:t>
            </a:r>
          </a:p>
          <a:p>
            <a:pPr lvl="1"/>
            <a:r>
              <a:rPr lang="en-US" dirty="0"/>
              <a:t>More transistors (“Moore’s Law”):</a:t>
            </a:r>
          </a:p>
          <a:p>
            <a:pPr lvl="2"/>
            <a:r>
              <a:rPr lang="en-US" dirty="0"/>
              <a:t>Architectural ideas turn transistors into performance</a:t>
            </a:r>
          </a:p>
          <a:p>
            <a:pPr lvl="3"/>
            <a:r>
              <a:rPr lang="en-US" dirty="0"/>
              <a:t>Responsible for about half the yearly performance growth</a:t>
            </a:r>
          </a:p>
          <a:p>
            <a:r>
              <a:rPr lang="en-US" dirty="0"/>
              <a:t>Two key architectural directions</a:t>
            </a:r>
          </a:p>
          <a:p>
            <a:pPr lvl="1"/>
            <a:r>
              <a:rPr lang="en-US" dirty="0"/>
              <a:t>Sophisticated memory hierarchies</a:t>
            </a:r>
          </a:p>
          <a:p>
            <a:pPr lvl="1"/>
            <a:r>
              <a:rPr lang="en-US" dirty="0"/>
              <a:t>Exploiting instruction level parallelism</a:t>
            </a:r>
          </a:p>
        </p:txBody>
      </p:sp>
    </p:spTree>
    <p:extLst>
      <p:ext uri="{BB962C8B-B14F-4D97-AF65-F5344CB8AC3E}">
        <p14:creationId xmlns:p14="http://schemas.microsoft.com/office/powerpoint/2010/main" val="3235037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2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92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366574-CCAF-486E-AA32-A1A29EAF5129}" type="datetime1">
              <a:rPr lang="en-US" smtClean="0">
                <a:solidFill>
                  <a:prstClr val="black"/>
                </a:solidFill>
              </a:rPr>
              <a:pPr/>
              <a:t>11/8/2022</a:t>
            </a:fld>
            <a:endParaRPr lang="en-US">
              <a:solidFill>
                <a:prstClr val="black"/>
              </a:solidFill>
            </a:endParaRPr>
          </a:p>
        </p:txBody>
      </p:sp>
      <p:sp>
        <p:nvSpPr>
          <p:cNvPr id="6" name="Slide Number Placeholder 5"/>
          <p:cNvSpPr>
            <a:spLocks noGrp="1"/>
          </p:cNvSpPr>
          <p:nvPr>
            <p:ph type="sldNum" sz="quarter" idx="12"/>
          </p:nvPr>
        </p:nvSpPr>
        <p:spPr/>
        <p:txBody>
          <a:bodyPr/>
          <a:lstStyle/>
          <a:p>
            <a:fld id="{B25B3E77-C3C0-4C39-BC89-FA9CB004C1C3}" type="slidenum">
              <a:rPr lang="en-US">
                <a:solidFill>
                  <a:prstClr val="black"/>
                </a:solidFill>
              </a:rPr>
              <a:pPr/>
              <a:t>22</a:t>
            </a:fld>
            <a:endParaRPr lang="en-US">
              <a:solidFill>
                <a:prstClr val="black"/>
              </a:solidFill>
            </a:endParaRPr>
          </a:p>
        </p:txBody>
      </p:sp>
      <p:sp>
        <p:nvSpPr>
          <p:cNvPr id="71682" name="Rectangle 2"/>
          <p:cNvSpPr>
            <a:spLocks noGrp="1" noChangeArrowheads="1"/>
          </p:cNvSpPr>
          <p:nvPr>
            <p:ph type="title"/>
          </p:nvPr>
        </p:nvSpPr>
        <p:spPr>
          <a:xfrm>
            <a:off x="2133600" y="304800"/>
            <a:ext cx="7772400" cy="1143000"/>
          </a:xfrm>
        </p:spPr>
        <p:txBody>
          <a:bodyPr/>
          <a:lstStyle/>
          <a:p>
            <a:r>
              <a:rPr lang="en-US"/>
              <a:t>Levels of cache</a:t>
            </a:r>
          </a:p>
        </p:txBody>
      </p:sp>
      <p:sp>
        <p:nvSpPr>
          <p:cNvPr id="71683" name="Rectangle 3"/>
          <p:cNvSpPr>
            <a:spLocks noGrp="1" noChangeArrowheads="1"/>
          </p:cNvSpPr>
          <p:nvPr>
            <p:ph type="body" idx="1"/>
          </p:nvPr>
        </p:nvSpPr>
        <p:spPr>
          <a:xfrm>
            <a:off x="436727" y="1447799"/>
            <a:ext cx="10112991" cy="4448033"/>
          </a:xfrm>
        </p:spPr>
        <p:txBody>
          <a:bodyPr/>
          <a:lstStyle/>
          <a:p>
            <a:pPr>
              <a:lnSpc>
                <a:spcPct val="85000"/>
              </a:lnSpc>
            </a:pPr>
            <a:r>
              <a:rPr lang="en-US" sz="2800" dirty="0"/>
              <a:t>At the microprocessor level, cache refers units of SRAM used to speed up the processor’s interaction with memory. </a:t>
            </a:r>
          </a:p>
          <a:p>
            <a:pPr>
              <a:lnSpc>
                <a:spcPct val="85000"/>
              </a:lnSpc>
            </a:pPr>
            <a:r>
              <a:rPr lang="en-US" sz="2800" dirty="0">
                <a:solidFill>
                  <a:srgbClr val="C00000"/>
                </a:solidFill>
              </a:rPr>
              <a:t>Level 1 (L1) or primary cache </a:t>
            </a:r>
            <a:r>
              <a:rPr lang="en-US" sz="2800" dirty="0"/>
              <a:t>is built onto the processor chip. </a:t>
            </a:r>
          </a:p>
          <a:p>
            <a:pPr>
              <a:lnSpc>
                <a:spcPct val="85000"/>
              </a:lnSpc>
            </a:pPr>
            <a:r>
              <a:rPr lang="en-US" sz="2800" dirty="0">
                <a:solidFill>
                  <a:srgbClr val="C00000"/>
                </a:solidFill>
              </a:rPr>
              <a:t>Level 2 (L2) or secondary cache</a:t>
            </a:r>
            <a:r>
              <a:rPr lang="en-US" sz="2800" dirty="0"/>
              <a:t> originally was packaged separately from the processor (so one could change the amount of it) but started to be included as part of the processor package (around the time of the Pentium II). </a:t>
            </a:r>
          </a:p>
          <a:p>
            <a:pPr>
              <a:lnSpc>
                <a:spcPct val="85000"/>
              </a:lnSpc>
            </a:pPr>
            <a:r>
              <a:rPr lang="en-US" sz="2800" dirty="0"/>
              <a:t>In the latter case, one can have Level 3 (L3) cache which is separate from the processor package. </a:t>
            </a:r>
          </a:p>
        </p:txBody>
      </p:sp>
    </p:spTree>
    <p:extLst>
      <p:ext uri="{BB962C8B-B14F-4D97-AF65-F5344CB8AC3E}">
        <p14:creationId xmlns:p14="http://schemas.microsoft.com/office/powerpoint/2010/main" val="2211196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1981200" y="274638"/>
            <a:ext cx="7467600" cy="490066"/>
          </a:xfrm>
          <a:noFill/>
          <a:ln/>
        </p:spPr>
        <p:txBody>
          <a:bodyPr>
            <a:normAutofit fontScale="90000"/>
          </a:bodyPr>
          <a:lstStyle/>
          <a:p>
            <a:r>
              <a:rPr lang="en-US" dirty="0"/>
              <a:t>Memory Hierarchies</a:t>
            </a:r>
          </a:p>
        </p:txBody>
      </p:sp>
      <p:sp>
        <p:nvSpPr>
          <p:cNvPr id="70659" name="Rectangle 1027"/>
          <p:cNvSpPr>
            <a:spLocks noGrp="1" noChangeArrowheads="1"/>
          </p:cNvSpPr>
          <p:nvPr>
            <p:ph type="body" idx="1"/>
          </p:nvPr>
        </p:nvSpPr>
        <p:spPr>
          <a:xfrm>
            <a:off x="1981201" y="799057"/>
            <a:ext cx="8069357" cy="6058943"/>
          </a:xfrm>
          <a:noFill/>
          <a:ln/>
        </p:spPr>
        <p:txBody>
          <a:bodyPr/>
          <a:lstStyle/>
          <a:p>
            <a:r>
              <a:rPr lang="en-US" sz="2400" dirty="0"/>
              <a:t>Caches: hide latency of DRAM and increase BW</a:t>
            </a:r>
          </a:p>
          <a:p>
            <a:pPr lvl="1"/>
            <a:r>
              <a:rPr lang="en-US" sz="2400" dirty="0"/>
              <a:t>CPU-DRAM access gap has grown by a factor of 30-50!</a:t>
            </a:r>
          </a:p>
          <a:p>
            <a:r>
              <a:rPr lang="en-US" sz="2800" dirty="0"/>
              <a:t>Trend 1: Increasingly large caches</a:t>
            </a:r>
          </a:p>
          <a:p>
            <a:pPr lvl="1"/>
            <a:r>
              <a:rPr lang="en-US" sz="2400" dirty="0"/>
              <a:t>On-chip: from 128 bytes (1984) to 100,000+ bytes</a:t>
            </a:r>
          </a:p>
          <a:p>
            <a:pPr lvl="1"/>
            <a:r>
              <a:rPr lang="en-US" sz="2400" dirty="0"/>
              <a:t>Multilevel caches: add another level of caching</a:t>
            </a:r>
          </a:p>
          <a:p>
            <a:pPr lvl="2"/>
            <a:r>
              <a:rPr lang="en-US" sz="2000" dirty="0"/>
              <a:t>First multilevel cache:1986</a:t>
            </a:r>
          </a:p>
          <a:p>
            <a:pPr lvl="2"/>
            <a:r>
              <a:rPr lang="en-US" sz="2000" dirty="0"/>
              <a:t>Secondary cache sizes today: 128,000 B to 16,000,000 B</a:t>
            </a:r>
          </a:p>
          <a:p>
            <a:pPr lvl="2"/>
            <a:r>
              <a:rPr lang="en-US" sz="2000" dirty="0"/>
              <a:t>Third level caches: 1998</a:t>
            </a:r>
          </a:p>
          <a:p>
            <a:r>
              <a:rPr lang="en-US" sz="2800" dirty="0"/>
              <a:t>Trend 2: Advances in caching techniques:</a:t>
            </a:r>
          </a:p>
          <a:p>
            <a:pPr lvl="1"/>
            <a:r>
              <a:rPr lang="en-US" sz="2400" dirty="0"/>
              <a:t>Reduce or hide cache miss latencies</a:t>
            </a:r>
          </a:p>
          <a:p>
            <a:pPr lvl="1"/>
            <a:r>
              <a:rPr lang="en-US" sz="2400" dirty="0"/>
              <a:t>Cache aware combos: computers, compilers, code writers</a:t>
            </a:r>
          </a:p>
          <a:p>
            <a:pPr lvl="2"/>
            <a:r>
              <a:rPr lang="en-US" sz="2000" dirty="0"/>
              <a:t>prefetching: instruction to bring data into cache early</a:t>
            </a:r>
          </a:p>
        </p:txBody>
      </p:sp>
    </p:spTree>
    <p:extLst>
      <p:ext uri="{BB962C8B-B14F-4D97-AF65-F5344CB8AC3E}">
        <p14:creationId xmlns:p14="http://schemas.microsoft.com/office/powerpoint/2010/main" val="2015261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06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0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06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06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065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93947" y="217791"/>
            <a:ext cx="8851494" cy="616807"/>
          </a:xfrm>
          <a:noFill/>
          <a:ln/>
        </p:spPr>
        <p:txBody>
          <a:bodyPr>
            <a:normAutofit/>
          </a:bodyPr>
          <a:lstStyle/>
          <a:p>
            <a:r>
              <a:rPr lang="en-US" sz="3204"/>
              <a:t>Exploiting Instruction Level Parallelism (ILP)</a:t>
            </a:r>
          </a:p>
        </p:txBody>
      </p:sp>
      <p:sp>
        <p:nvSpPr>
          <p:cNvPr id="71683" name="Rectangle 3"/>
          <p:cNvSpPr>
            <a:spLocks noGrp="1" noChangeArrowheads="1"/>
          </p:cNvSpPr>
          <p:nvPr>
            <p:ph type="body" idx="1"/>
          </p:nvPr>
        </p:nvSpPr>
        <p:spPr>
          <a:xfrm>
            <a:off x="1994555" y="987209"/>
            <a:ext cx="8069357" cy="5188807"/>
          </a:xfrm>
          <a:noFill/>
          <a:ln/>
        </p:spPr>
        <p:txBody>
          <a:bodyPr/>
          <a:lstStyle/>
          <a:p>
            <a:r>
              <a:rPr lang="en-US" sz="2003"/>
              <a:t>ILP is the implicit parallelism among instructions (programmer not aware)</a:t>
            </a:r>
          </a:p>
          <a:p>
            <a:r>
              <a:rPr lang="en-US" sz="2003"/>
              <a:t>Exploited by </a:t>
            </a:r>
          </a:p>
          <a:p>
            <a:pPr lvl="1"/>
            <a:r>
              <a:rPr lang="en-US" sz="1803"/>
              <a:t>Overlapping execution in a pipeline </a:t>
            </a:r>
          </a:p>
          <a:p>
            <a:pPr lvl="1"/>
            <a:r>
              <a:rPr lang="en-US" sz="1803"/>
              <a:t>Issuing multiple instruction per clock</a:t>
            </a:r>
          </a:p>
          <a:p>
            <a:pPr lvl="2"/>
            <a:r>
              <a:rPr lang="en-US" sz="1602"/>
              <a:t>superscalar: uses dynamic issue decision (HW driven)</a:t>
            </a:r>
          </a:p>
          <a:p>
            <a:pPr lvl="2"/>
            <a:r>
              <a:rPr lang="en-US" sz="1602"/>
              <a:t>VLIW: uses static issue decision (SW driven)</a:t>
            </a:r>
          </a:p>
          <a:p>
            <a:r>
              <a:rPr lang="en-US" sz="2003"/>
              <a:t>1985: simple microprocessor pipeline (1 instr/clock)</a:t>
            </a:r>
          </a:p>
          <a:p>
            <a:r>
              <a:rPr lang="en-US" sz="2003"/>
              <a:t>1990: first static multiple issue microprocessors</a:t>
            </a:r>
          </a:p>
          <a:p>
            <a:r>
              <a:rPr lang="en-US" sz="2003"/>
              <a:t>1995: sophisticated dynamic schemes</a:t>
            </a:r>
          </a:p>
          <a:p>
            <a:pPr lvl="1"/>
            <a:r>
              <a:rPr lang="en-US" sz="1803"/>
              <a:t>determine parallelism dynamically</a:t>
            </a:r>
          </a:p>
          <a:p>
            <a:pPr lvl="1"/>
            <a:r>
              <a:rPr lang="en-US" sz="1803"/>
              <a:t>execute instructions out-of-order</a:t>
            </a:r>
          </a:p>
          <a:p>
            <a:pPr lvl="1"/>
            <a:r>
              <a:rPr lang="en-US" sz="1803"/>
              <a:t>speculative execution depending on branch prediction</a:t>
            </a:r>
          </a:p>
          <a:p>
            <a:r>
              <a:rPr lang="en-US" sz="2003"/>
              <a:t>“Off-the-shelf” ILP techniques yielded 15 year path of 2X performance every 1.5 years =&gt; 1000X faster!</a:t>
            </a:r>
          </a:p>
        </p:txBody>
      </p:sp>
    </p:spTree>
    <p:extLst>
      <p:ext uri="{BB962C8B-B14F-4D97-AF65-F5344CB8AC3E}">
        <p14:creationId xmlns:p14="http://schemas.microsoft.com/office/powerpoint/2010/main" val="3802845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6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6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68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68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7168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7168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71683">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1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E5FB5C6-3E96-405B-8BF5-E240B424D3C0}" type="datetime1">
              <a:rPr lang="en-US" smtClean="0"/>
              <a:t>11/8/2022</a:t>
            </a:fld>
            <a:endParaRPr lang="en-US"/>
          </a:p>
        </p:txBody>
      </p:sp>
      <p:sp>
        <p:nvSpPr>
          <p:cNvPr id="7" name="Slide Number Placeholder 5"/>
          <p:cNvSpPr>
            <a:spLocks noGrp="1"/>
          </p:cNvSpPr>
          <p:nvPr>
            <p:ph type="sldNum" sz="quarter" idx="12"/>
          </p:nvPr>
        </p:nvSpPr>
        <p:spPr/>
        <p:txBody>
          <a:bodyPr/>
          <a:lstStyle/>
          <a:p>
            <a:fld id="{ACC6E59F-D948-4CF7-9138-BFA0D30809C1}" type="slidenum">
              <a:rPr lang="en-US"/>
              <a:pPr/>
              <a:t>25</a:t>
            </a:fld>
            <a:endParaRPr lang="en-US"/>
          </a:p>
        </p:txBody>
      </p:sp>
      <p:sp>
        <p:nvSpPr>
          <p:cNvPr id="64514" name="Rectangle 2"/>
          <p:cNvSpPr>
            <a:spLocks noGrp="1" noChangeArrowheads="1"/>
          </p:cNvSpPr>
          <p:nvPr>
            <p:ph type="title"/>
          </p:nvPr>
        </p:nvSpPr>
        <p:spPr>
          <a:xfrm>
            <a:off x="2209800" y="457200"/>
            <a:ext cx="7772400" cy="1143000"/>
          </a:xfrm>
        </p:spPr>
        <p:txBody>
          <a:bodyPr/>
          <a:lstStyle/>
          <a:p>
            <a:r>
              <a:rPr lang="en-US"/>
              <a:t>Relative Processor size</a:t>
            </a:r>
          </a:p>
        </p:txBody>
      </p:sp>
      <p:pic>
        <p:nvPicPr>
          <p:cNvPr id="64515" name="Picture 3" descr="C:\blum\IWANT\c370\processor_siz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4876800" cy="4279900"/>
          </a:xfrm>
          <a:prstGeom prst="rect">
            <a:avLst/>
          </a:prstGeom>
          <a:noFill/>
          <a:extLst>
            <a:ext uri="{909E8E84-426E-40DD-AFC4-6F175D3DCCD1}">
              <a14:hiddenFill xmlns:a14="http://schemas.microsoft.com/office/drawing/2010/main">
                <a:solidFill>
                  <a:srgbClr val="FFFFFF"/>
                </a:solidFill>
              </a14:hiddenFill>
            </a:ext>
          </a:extLst>
        </p:spPr>
      </p:pic>
      <p:sp>
        <p:nvSpPr>
          <p:cNvPr id="64516" name="Text Box 4"/>
          <p:cNvSpPr txBox="1">
            <a:spLocks noChangeArrowheads="1"/>
          </p:cNvSpPr>
          <p:nvPr/>
        </p:nvSpPr>
        <p:spPr bwMode="auto">
          <a:xfrm>
            <a:off x="7206018" y="2491792"/>
            <a:ext cx="388961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spcBef>
                <a:spcPct val="50000"/>
              </a:spcBef>
            </a:pPr>
            <a:r>
              <a:rPr lang="en-US" sz="2400" dirty="0"/>
              <a:t>This diagram shows the relative sizes of the Intel family of microprocessors. While the number of transistors has grown substantially the size of the chip has not – imply that the density (the number of transistors per area) has increased dramatically. </a:t>
            </a:r>
          </a:p>
        </p:txBody>
      </p:sp>
    </p:spTree>
    <p:extLst>
      <p:ext uri="{BB962C8B-B14F-4D97-AF65-F5344CB8AC3E}">
        <p14:creationId xmlns:p14="http://schemas.microsoft.com/office/powerpoint/2010/main" val="183589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5171D8-3CAD-4DC2-A9C0-BA9D255607DA}" type="datetime1">
              <a:rPr lang="en-US" smtClean="0"/>
              <a:t>11/8/2022</a:t>
            </a:fld>
            <a:endParaRPr lang="en-US"/>
          </a:p>
        </p:txBody>
      </p:sp>
      <p:sp>
        <p:nvSpPr>
          <p:cNvPr id="6" name="Slide Number Placeholder 5"/>
          <p:cNvSpPr>
            <a:spLocks noGrp="1"/>
          </p:cNvSpPr>
          <p:nvPr>
            <p:ph type="sldNum" sz="quarter" idx="12"/>
          </p:nvPr>
        </p:nvSpPr>
        <p:spPr/>
        <p:txBody>
          <a:bodyPr/>
          <a:lstStyle/>
          <a:p>
            <a:fld id="{9CBCEF53-0D04-4838-BBEB-9A7270530AAC}" type="slidenum">
              <a:rPr lang="en-US"/>
              <a:pPr/>
              <a:t>26</a:t>
            </a:fld>
            <a:endParaRPr lang="en-US"/>
          </a:p>
        </p:txBody>
      </p:sp>
      <p:sp>
        <p:nvSpPr>
          <p:cNvPr id="57346" name="Rectangle 2"/>
          <p:cNvSpPr>
            <a:spLocks noGrp="1" noChangeArrowheads="1"/>
          </p:cNvSpPr>
          <p:nvPr>
            <p:ph type="title"/>
          </p:nvPr>
        </p:nvSpPr>
        <p:spPr>
          <a:xfrm>
            <a:off x="2209800" y="304800"/>
            <a:ext cx="7772400" cy="1143000"/>
          </a:xfrm>
        </p:spPr>
        <p:txBody>
          <a:bodyPr/>
          <a:lstStyle/>
          <a:p>
            <a:r>
              <a:rPr lang="en-US"/>
              <a:t>FPU</a:t>
            </a:r>
          </a:p>
        </p:txBody>
      </p:sp>
      <p:sp>
        <p:nvSpPr>
          <p:cNvPr id="57347" name="Rectangle 3"/>
          <p:cNvSpPr>
            <a:spLocks noGrp="1" noChangeArrowheads="1"/>
          </p:cNvSpPr>
          <p:nvPr>
            <p:ph type="body" idx="1"/>
          </p:nvPr>
        </p:nvSpPr>
        <p:spPr>
          <a:xfrm>
            <a:off x="818866" y="1600200"/>
            <a:ext cx="9163334" cy="4114800"/>
          </a:xfrm>
        </p:spPr>
        <p:txBody>
          <a:bodyPr/>
          <a:lstStyle/>
          <a:p>
            <a:pPr algn="just">
              <a:lnSpc>
                <a:spcPct val="90000"/>
              </a:lnSpc>
            </a:pPr>
            <a:r>
              <a:rPr lang="en-US" sz="2800" dirty="0"/>
              <a:t>Floating point operations are more tedious to perform than integer operations.  </a:t>
            </a:r>
          </a:p>
          <a:p>
            <a:pPr algn="just">
              <a:lnSpc>
                <a:spcPct val="90000"/>
              </a:lnSpc>
            </a:pPr>
            <a:r>
              <a:rPr lang="en-US" sz="2800" dirty="0"/>
              <a:t>The floating point unit (FPU) is circuitry devoted to floating point operations.  </a:t>
            </a:r>
          </a:p>
          <a:p>
            <a:pPr algn="just">
              <a:lnSpc>
                <a:spcPct val="90000"/>
              </a:lnSpc>
            </a:pPr>
            <a:r>
              <a:rPr lang="en-US" sz="2800" dirty="0"/>
              <a:t>In processors of the 8086 generation, the FPU was not standard but could be purchased as a separate chip (known in this case as a Math co-processor). </a:t>
            </a:r>
          </a:p>
          <a:p>
            <a:pPr algn="just">
              <a:lnSpc>
                <a:spcPct val="90000"/>
              </a:lnSpc>
            </a:pPr>
            <a:r>
              <a:rPr lang="en-US" sz="2800" dirty="0"/>
              <a:t>In modern processors, the FPU can also help with multimedia and communications. </a:t>
            </a:r>
          </a:p>
        </p:txBody>
      </p:sp>
    </p:spTree>
    <p:extLst>
      <p:ext uri="{BB962C8B-B14F-4D97-AF65-F5344CB8AC3E}">
        <p14:creationId xmlns:p14="http://schemas.microsoft.com/office/powerpoint/2010/main" val="354479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AF496F-46AD-4456-AAA4-7CB26AC56A05}" type="datetime1">
              <a:rPr lang="en-US" smtClean="0"/>
              <a:t>11/8/2022</a:t>
            </a:fld>
            <a:endParaRPr lang="en-US"/>
          </a:p>
        </p:txBody>
      </p:sp>
      <p:sp>
        <p:nvSpPr>
          <p:cNvPr id="6" name="Slide Number Placeholder 5"/>
          <p:cNvSpPr>
            <a:spLocks noGrp="1"/>
          </p:cNvSpPr>
          <p:nvPr>
            <p:ph type="sldNum" sz="quarter" idx="12"/>
          </p:nvPr>
        </p:nvSpPr>
        <p:spPr/>
        <p:txBody>
          <a:bodyPr/>
          <a:lstStyle/>
          <a:p>
            <a:fld id="{68291934-04B5-4322-A153-7A1E9493DC05}" type="slidenum">
              <a:rPr lang="en-US"/>
              <a:pPr/>
              <a:t>27</a:t>
            </a:fld>
            <a:endParaRPr lang="en-US"/>
          </a:p>
        </p:txBody>
      </p:sp>
      <p:sp>
        <p:nvSpPr>
          <p:cNvPr id="59394" name="Rectangle 2"/>
          <p:cNvSpPr>
            <a:spLocks noGrp="1" noChangeArrowheads="1"/>
          </p:cNvSpPr>
          <p:nvPr>
            <p:ph type="title"/>
          </p:nvPr>
        </p:nvSpPr>
        <p:spPr/>
        <p:txBody>
          <a:bodyPr/>
          <a:lstStyle/>
          <a:p>
            <a:r>
              <a:rPr lang="en-US"/>
              <a:t>Protected mode</a:t>
            </a:r>
          </a:p>
        </p:txBody>
      </p:sp>
      <p:sp>
        <p:nvSpPr>
          <p:cNvPr id="59395" name="Rectangle 3"/>
          <p:cNvSpPr>
            <a:spLocks noGrp="1" noChangeArrowheads="1"/>
          </p:cNvSpPr>
          <p:nvPr>
            <p:ph type="body" idx="1"/>
          </p:nvPr>
        </p:nvSpPr>
        <p:spPr>
          <a:xfrm>
            <a:off x="805218" y="1828800"/>
            <a:ext cx="9176982" cy="4114800"/>
          </a:xfrm>
        </p:spPr>
        <p:txBody>
          <a:bodyPr/>
          <a:lstStyle/>
          <a:p>
            <a:pPr algn="just">
              <a:lnSpc>
                <a:spcPct val="90000"/>
              </a:lnSpc>
            </a:pPr>
            <a:r>
              <a:rPr lang="en-US" sz="2800" dirty="0">
                <a:solidFill>
                  <a:srgbClr val="C00000"/>
                </a:solidFill>
              </a:rPr>
              <a:t>Allows multi-tasking</a:t>
            </a:r>
            <a:r>
              <a:rPr lang="en-US" sz="2800" dirty="0"/>
              <a:t> so that the processor can juggle more than one program at a time. </a:t>
            </a:r>
          </a:p>
          <a:p>
            <a:pPr algn="just">
              <a:lnSpc>
                <a:spcPct val="90000"/>
              </a:lnSpc>
            </a:pPr>
            <a:r>
              <a:rPr lang="en-US" sz="2800" dirty="0"/>
              <a:t>Each program is assigned to a certain range of memory. Only that program can use that range of memory.  It is “</a:t>
            </a:r>
            <a:r>
              <a:rPr lang="en-US" sz="2800" dirty="0">
                <a:solidFill>
                  <a:srgbClr val="FF0000"/>
                </a:solidFill>
              </a:rPr>
              <a:t>protected</a:t>
            </a:r>
            <a:r>
              <a:rPr lang="en-US" sz="2800" dirty="0"/>
              <a:t>” from interference by other programs. And other programs are protected form it. </a:t>
            </a:r>
          </a:p>
          <a:p>
            <a:pPr algn="just">
              <a:lnSpc>
                <a:spcPct val="90000"/>
              </a:lnSpc>
            </a:pPr>
            <a:r>
              <a:rPr lang="en-US" sz="2800" dirty="0"/>
              <a:t>Uses extended memory and virtual memory so that a program seems to have access to more memory than it is assigned.  </a:t>
            </a:r>
          </a:p>
        </p:txBody>
      </p:sp>
    </p:spTree>
    <p:extLst>
      <p:ext uri="{BB962C8B-B14F-4D97-AF65-F5344CB8AC3E}">
        <p14:creationId xmlns:p14="http://schemas.microsoft.com/office/powerpoint/2010/main" val="473903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2D9213-B790-42B3-8DAF-9B5566CB7728}" type="datetime1">
              <a:rPr lang="en-US" smtClean="0"/>
              <a:t>11/8/2022</a:t>
            </a:fld>
            <a:endParaRPr lang="en-US"/>
          </a:p>
        </p:txBody>
      </p:sp>
      <p:sp>
        <p:nvSpPr>
          <p:cNvPr id="6" name="Slide Number Placeholder 5"/>
          <p:cNvSpPr>
            <a:spLocks noGrp="1"/>
          </p:cNvSpPr>
          <p:nvPr>
            <p:ph type="sldNum" sz="quarter" idx="12"/>
          </p:nvPr>
        </p:nvSpPr>
        <p:spPr/>
        <p:txBody>
          <a:bodyPr/>
          <a:lstStyle/>
          <a:p>
            <a:fld id="{279A0756-B5DC-4610-8016-8FF2326516DA}" type="slidenum">
              <a:rPr lang="en-US"/>
              <a:pPr/>
              <a:t>28</a:t>
            </a:fld>
            <a:endParaRPr lang="en-US"/>
          </a:p>
        </p:txBody>
      </p:sp>
      <p:sp>
        <p:nvSpPr>
          <p:cNvPr id="62466" name="Rectangle 2"/>
          <p:cNvSpPr>
            <a:spLocks noGrp="1" noChangeArrowheads="1"/>
          </p:cNvSpPr>
          <p:nvPr>
            <p:ph type="title"/>
          </p:nvPr>
        </p:nvSpPr>
        <p:spPr/>
        <p:txBody>
          <a:bodyPr/>
          <a:lstStyle/>
          <a:p>
            <a:r>
              <a:rPr lang="en-US"/>
              <a:t>Branch prediction</a:t>
            </a:r>
          </a:p>
        </p:txBody>
      </p:sp>
      <p:sp>
        <p:nvSpPr>
          <p:cNvPr id="62467" name="Rectangle 3"/>
          <p:cNvSpPr>
            <a:spLocks noGrp="1" noChangeArrowheads="1"/>
          </p:cNvSpPr>
          <p:nvPr>
            <p:ph type="body" idx="1"/>
          </p:nvPr>
        </p:nvSpPr>
        <p:spPr/>
        <p:txBody>
          <a:bodyPr/>
          <a:lstStyle/>
          <a:p>
            <a:r>
              <a:rPr lang="en-US" sz="2800" dirty="0"/>
              <a:t>Pre-processing consecutive instructions will not help with speed when the next instruction to be executed is not the next instruction in the program (ifs, loops, subroutines, etc.)  </a:t>
            </a:r>
          </a:p>
          <a:p>
            <a:r>
              <a:rPr lang="en-US" sz="2800" dirty="0"/>
              <a:t>Starting with some Pentiums, microprocessors included a branch prediction feature.  </a:t>
            </a:r>
          </a:p>
        </p:txBody>
      </p:sp>
    </p:spTree>
    <p:extLst>
      <p:ext uri="{BB962C8B-B14F-4D97-AF65-F5344CB8AC3E}">
        <p14:creationId xmlns:p14="http://schemas.microsoft.com/office/powerpoint/2010/main" val="1395653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884AB-24FA-4478-8889-CDF36399C8A1}" type="datetime1">
              <a:rPr lang="en-US" smtClean="0"/>
              <a:t>11/8/2022</a:t>
            </a:fld>
            <a:endParaRPr lang="en-US"/>
          </a:p>
        </p:txBody>
      </p:sp>
      <p:sp>
        <p:nvSpPr>
          <p:cNvPr id="6" name="Slide Number Placeholder 5"/>
          <p:cNvSpPr>
            <a:spLocks noGrp="1"/>
          </p:cNvSpPr>
          <p:nvPr>
            <p:ph type="sldNum" sz="quarter" idx="12"/>
          </p:nvPr>
        </p:nvSpPr>
        <p:spPr/>
        <p:txBody>
          <a:bodyPr/>
          <a:lstStyle/>
          <a:p>
            <a:fld id="{8A50228A-3241-4DFF-8172-8D4EB90513E9}" type="slidenum">
              <a:rPr lang="en-US"/>
              <a:pPr/>
              <a:t>29</a:t>
            </a:fld>
            <a:endParaRPr lang="en-US"/>
          </a:p>
        </p:txBody>
      </p:sp>
      <p:sp>
        <p:nvSpPr>
          <p:cNvPr id="65538" name="Rectangle 2"/>
          <p:cNvSpPr>
            <a:spLocks noGrp="1" noChangeArrowheads="1"/>
          </p:cNvSpPr>
          <p:nvPr>
            <p:ph type="title"/>
          </p:nvPr>
        </p:nvSpPr>
        <p:spPr/>
        <p:txBody>
          <a:bodyPr/>
          <a:lstStyle/>
          <a:p>
            <a:r>
              <a:rPr lang="en-US"/>
              <a:t>MMX/SIMD</a:t>
            </a:r>
          </a:p>
        </p:txBody>
      </p:sp>
      <p:sp>
        <p:nvSpPr>
          <p:cNvPr id="65539" name="Rectangle 3"/>
          <p:cNvSpPr>
            <a:spLocks noGrp="1" noChangeArrowheads="1"/>
          </p:cNvSpPr>
          <p:nvPr>
            <p:ph type="body" idx="1"/>
          </p:nvPr>
        </p:nvSpPr>
        <p:spPr/>
        <p:txBody>
          <a:bodyPr/>
          <a:lstStyle/>
          <a:p>
            <a:r>
              <a:rPr lang="en-US" sz="2800"/>
              <a:t>Some Pentiums have MMX. </a:t>
            </a:r>
          </a:p>
          <a:p>
            <a:pPr lvl="1"/>
            <a:r>
              <a:rPr lang="en-US" sz="2400"/>
              <a:t>MultiMedia eXtensions?</a:t>
            </a:r>
          </a:p>
          <a:p>
            <a:pPr lvl="1"/>
            <a:r>
              <a:rPr lang="en-US" sz="2400"/>
              <a:t>Matrix Math eXtensions?</a:t>
            </a:r>
          </a:p>
          <a:p>
            <a:pPr lvl="1"/>
            <a:r>
              <a:rPr lang="en-US" sz="2400"/>
              <a:t>57 additional instructions for making audio and video more efficient. </a:t>
            </a:r>
          </a:p>
          <a:p>
            <a:r>
              <a:rPr lang="en-US" sz="2800"/>
              <a:t>Some Pentiums have Single Instruction Multiple Data (SIMD). </a:t>
            </a:r>
          </a:p>
          <a:p>
            <a:pPr lvl="1"/>
            <a:r>
              <a:rPr lang="en-US" sz="2400"/>
              <a:t>One instruction can be used to operate on many pieces of data in parallel. </a:t>
            </a:r>
          </a:p>
        </p:txBody>
      </p:sp>
    </p:spTree>
    <p:extLst>
      <p:ext uri="{BB962C8B-B14F-4D97-AF65-F5344CB8AC3E}">
        <p14:creationId xmlns:p14="http://schemas.microsoft.com/office/powerpoint/2010/main" val="27055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1960564" y="701675"/>
            <a:ext cx="8270875" cy="1189038"/>
          </a:xfrm>
        </p:spPr>
        <p:txBody>
          <a:bodyPr/>
          <a:lstStyle/>
          <a:p>
            <a:pPr fontAlgn="auto">
              <a:spcAft>
                <a:spcPts val="0"/>
              </a:spcAft>
              <a:defRPr/>
            </a:pPr>
            <a:r>
              <a:rPr lang="en-US" altLang="en-US" dirty="0">
                <a:solidFill>
                  <a:schemeClr val="tx1">
                    <a:lumMod val="75000"/>
                    <a:lumOff val="25000"/>
                  </a:schemeClr>
                </a:solidFill>
              </a:rPr>
              <a:t>Microprocessor def.. Con..</a:t>
            </a:r>
          </a:p>
        </p:txBody>
      </p:sp>
      <p:sp>
        <p:nvSpPr>
          <p:cNvPr id="10243" name="Rectangle 3"/>
          <p:cNvSpPr>
            <a:spLocks noGrp="1" noChangeArrowheads="1"/>
          </p:cNvSpPr>
          <p:nvPr>
            <p:ph type="body" idx="1"/>
          </p:nvPr>
        </p:nvSpPr>
        <p:spPr>
          <a:xfrm>
            <a:off x="791570" y="2341564"/>
            <a:ext cx="9439869" cy="3633787"/>
          </a:xfrm>
        </p:spPr>
        <p:txBody>
          <a:bodyPr rtlCol="0">
            <a:normAutofit/>
          </a:bodyPr>
          <a:lstStyle/>
          <a:p>
            <a:pPr marL="229500" indent="-229500" fontAlgn="auto">
              <a:lnSpc>
                <a:spcPct val="90000"/>
              </a:lnSpc>
              <a:defRPr/>
            </a:pPr>
            <a:r>
              <a:rPr lang="en-US" sz="2800" dirty="0"/>
              <a:t>A computer of fourth generation has a microprocessor.</a:t>
            </a:r>
          </a:p>
          <a:p>
            <a:pPr marL="229500" indent="-229500" fontAlgn="auto">
              <a:lnSpc>
                <a:spcPct val="90000"/>
              </a:lnSpc>
              <a:defRPr/>
            </a:pPr>
            <a:r>
              <a:rPr lang="en-US" altLang="en-US" sz="2800" dirty="0">
                <a:solidFill>
                  <a:schemeClr val="tx1">
                    <a:lumMod val="75000"/>
                    <a:lumOff val="25000"/>
                  </a:schemeClr>
                </a:solidFill>
              </a:rPr>
              <a:t>Microprocessor is a </a:t>
            </a:r>
            <a:r>
              <a:rPr lang="en-US" altLang="en-US" sz="2800" dirty="0">
                <a:solidFill>
                  <a:srgbClr val="C00000"/>
                </a:solidFill>
              </a:rPr>
              <a:t>programmable device</a:t>
            </a:r>
          </a:p>
          <a:p>
            <a:pPr marL="229500" indent="-229500" fontAlgn="auto">
              <a:lnSpc>
                <a:spcPct val="90000"/>
              </a:lnSpc>
              <a:defRPr/>
            </a:pPr>
            <a:r>
              <a:rPr lang="en-US" altLang="en-US" sz="2800" dirty="0">
                <a:solidFill>
                  <a:schemeClr val="tx1">
                    <a:lumMod val="75000"/>
                    <a:lumOff val="25000"/>
                  </a:schemeClr>
                </a:solidFill>
              </a:rPr>
              <a:t>It can be instructed to perform given tasks with in its capability.</a:t>
            </a:r>
          </a:p>
          <a:p>
            <a:pPr marL="229500" indent="-229500" fontAlgn="auto">
              <a:lnSpc>
                <a:spcPct val="90000"/>
              </a:lnSpc>
              <a:defRPr/>
            </a:pPr>
            <a:r>
              <a:rPr lang="en-US" altLang="en-US" sz="2800" dirty="0">
                <a:solidFill>
                  <a:schemeClr val="tx1">
                    <a:lumMod val="75000"/>
                    <a:lumOff val="25000"/>
                  </a:schemeClr>
                </a:solidFill>
              </a:rPr>
              <a:t>The programmer selects </a:t>
            </a:r>
            <a:r>
              <a:rPr lang="en-US" altLang="en-US" sz="2800" dirty="0">
                <a:solidFill>
                  <a:srgbClr val="C00000"/>
                </a:solidFill>
              </a:rPr>
              <a:t>instruction from the list </a:t>
            </a:r>
            <a:r>
              <a:rPr lang="en-US" altLang="en-US" sz="2800" dirty="0">
                <a:solidFill>
                  <a:schemeClr val="tx1">
                    <a:lumMod val="75000"/>
                    <a:lumOff val="25000"/>
                  </a:schemeClr>
                </a:solidFill>
              </a:rPr>
              <a:t>and determines the sequence of execution for a given task.</a:t>
            </a:r>
          </a:p>
          <a:p>
            <a:pPr marL="229500" indent="-229500" fontAlgn="auto">
              <a:lnSpc>
                <a:spcPct val="90000"/>
              </a:lnSpc>
              <a:defRPr/>
            </a:pPr>
            <a:r>
              <a:rPr lang="en-US" altLang="en-US" sz="2800" dirty="0">
                <a:solidFill>
                  <a:schemeClr val="tx1">
                    <a:lumMod val="75000"/>
                    <a:lumOff val="25000"/>
                  </a:schemeClr>
                </a:solidFill>
              </a:rPr>
              <a:t>It takes input from the input device and process the input as it behaves like a CPU and gives the output.</a:t>
            </a:r>
          </a:p>
          <a:p>
            <a:pPr marL="229500" indent="-229500" fontAlgn="auto">
              <a:lnSpc>
                <a:spcPct val="90000"/>
              </a:lnSpc>
              <a:defRPr/>
            </a:pPr>
            <a:endParaRPr lang="en-US" altLang="en-US" sz="1425" dirty="0">
              <a:solidFill>
                <a:schemeClr val="tx1">
                  <a:lumMod val="75000"/>
                  <a:lumOff val="25000"/>
                </a:schemeClr>
              </a:solidFill>
            </a:endParaRPr>
          </a:p>
          <a:p>
            <a:pPr marL="229500" indent="-229500" fontAlgn="auto">
              <a:lnSpc>
                <a:spcPct val="90000"/>
              </a:lnSpc>
              <a:defRPr/>
            </a:pPr>
            <a:endParaRPr lang="en-US" altLang="en-US" sz="1425" dirty="0">
              <a:solidFill>
                <a:schemeClr val="tx1">
                  <a:lumMod val="75000"/>
                  <a:lumOff val="25000"/>
                </a:schemeClr>
              </a:solidFill>
            </a:endParaRPr>
          </a:p>
        </p:txBody>
      </p:sp>
    </p:spTree>
    <p:extLst>
      <p:ext uri="{BB962C8B-B14F-4D97-AF65-F5344CB8AC3E}">
        <p14:creationId xmlns:p14="http://schemas.microsoft.com/office/powerpoint/2010/main" val="2304226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Intel Dual Core</a:t>
            </a:r>
          </a:p>
        </p:txBody>
      </p:sp>
      <p:sp>
        <p:nvSpPr>
          <p:cNvPr id="5" name="Content Placeholder 4"/>
          <p:cNvSpPr>
            <a:spLocks noGrp="1"/>
          </p:cNvSpPr>
          <p:nvPr>
            <p:ph idx="1"/>
          </p:nvPr>
        </p:nvSpPr>
        <p:spPr/>
        <p:txBody>
          <a:bodyPr/>
          <a:lstStyle/>
          <a:p>
            <a:pPr marL="0" indent="0">
              <a:buNone/>
            </a:pPr>
            <a:r>
              <a:rPr lang="en-US" dirty="0"/>
              <a:t>Introduced in 2006.</a:t>
            </a:r>
          </a:p>
          <a:p>
            <a:pPr marL="0" indent="0">
              <a:buNone/>
            </a:pPr>
            <a:r>
              <a:rPr lang="en-US" dirty="0"/>
              <a:t>➢ It is 32-bit or 64-bit µP.</a:t>
            </a:r>
          </a:p>
          <a:p>
            <a:pPr marL="0" indent="0">
              <a:buNone/>
            </a:pPr>
            <a:r>
              <a:rPr lang="en-US" dirty="0"/>
              <a:t>➢ It has two cores.</a:t>
            </a:r>
          </a:p>
          <a:p>
            <a:pPr marL="0" indent="0">
              <a:buNone/>
            </a:pPr>
            <a:r>
              <a:rPr lang="en-US" dirty="0"/>
              <a:t>➢ Both the cores have there </a:t>
            </a:r>
          </a:p>
          <a:p>
            <a:pPr marL="0" indent="0">
              <a:buNone/>
            </a:pPr>
            <a:r>
              <a:rPr lang="en-US" dirty="0"/>
              <a:t>own internal bus and L1 cache, but share the external bus and L2 cache </a:t>
            </a:r>
          </a:p>
          <a:p>
            <a:pPr marL="0" indent="0">
              <a:buNone/>
            </a:pPr>
            <a:r>
              <a:rPr lang="en-US" dirty="0"/>
              <a:t>➢ It supported SMT  technology.</a:t>
            </a:r>
          </a:p>
        </p:txBody>
      </p:sp>
      <p:sp>
        <p:nvSpPr>
          <p:cNvPr id="2" name="Date Placeholder 1"/>
          <p:cNvSpPr>
            <a:spLocks noGrp="1"/>
          </p:cNvSpPr>
          <p:nvPr>
            <p:ph type="dt" sz="half" idx="10"/>
          </p:nvPr>
        </p:nvSpPr>
        <p:spPr/>
        <p:txBody>
          <a:bodyPr/>
          <a:lstStyle/>
          <a:p>
            <a:fld id="{7F72C5FA-FA45-41F1-8B66-FC9CD7C12F93}" type="datetime1">
              <a:rPr lang="en-US" altLang="en-US" smtClean="0">
                <a:solidFill>
                  <a:srgbClr val="000000"/>
                </a:solidFill>
              </a:rPr>
              <a:t>11/8/2022</a:t>
            </a:fld>
            <a:endParaRPr lang="en-US" altLang="en-US">
              <a:solidFill>
                <a:srgbClr val="000000"/>
              </a:solidFill>
            </a:endParaRPr>
          </a:p>
        </p:txBody>
      </p:sp>
      <p:sp>
        <p:nvSpPr>
          <p:cNvPr id="3" name="Slide Number Placeholder 2"/>
          <p:cNvSpPr>
            <a:spLocks noGrp="1"/>
          </p:cNvSpPr>
          <p:nvPr>
            <p:ph type="sldNum" sz="quarter" idx="12"/>
          </p:nvPr>
        </p:nvSpPr>
        <p:spPr/>
        <p:txBody>
          <a:bodyPr/>
          <a:lstStyle/>
          <a:p>
            <a:fld id="{C6C06AFF-BC6D-42E6-B47E-6B63E482E457}" type="slidenum">
              <a:rPr lang="en-US" altLang="en-US" smtClean="0">
                <a:solidFill>
                  <a:srgbClr val="000000"/>
                </a:solidFill>
              </a:rPr>
              <a:pPr/>
              <a:t>30</a:t>
            </a:fld>
            <a:endParaRPr lang="en-US" altLang="en-US">
              <a:solidFill>
                <a:srgbClr val="000000"/>
              </a:solidFill>
            </a:endParaRPr>
          </a:p>
        </p:txBody>
      </p:sp>
      <p:pic>
        <p:nvPicPr>
          <p:cNvPr id="6" name="Picture 5"/>
          <p:cNvPicPr>
            <a:picLocks noChangeAspect="1"/>
          </p:cNvPicPr>
          <p:nvPr/>
        </p:nvPicPr>
        <p:blipFill>
          <a:blip r:embed="rId2"/>
          <a:stretch>
            <a:fillRect/>
          </a:stretch>
        </p:blipFill>
        <p:spPr>
          <a:xfrm>
            <a:off x="6321905" y="373793"/>
            <a:ext cx="3838095" cy="2971429"/>
          </a:xfrm>
          <a:prstGeom prst="rect">
            <a:avLst/>
          </a:prstGeom>
        </p:spPr>
      </p:pic>
    </p:spTree>
    <p:extLst>
      <p:ext uri="{BB962C8B-B14F-4D97-AF65-F5344CB8AC3E}">
        <p14:creationId xmlns:p14="http://schemas.microsoft.com/office/powerpoint/2010/main" val="163633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31</a:t>
            </a:fld>
            <a:endParaRPr lang="en-US" altLang="en-US">
              <a:solidFill>
                <a:srgbClr val="000000"/>
              </a:solidFill>
            </a:endParaRPr>
          </a:p>
        </p:txBody>
      </p:sp>
      <p:pic>
        <p:nvPicPr>
          <p:cNvPr id="6" name="Content Placeholder 5"/>
          <p:cNvPicPr>
            <a:picLocks noGrp="1" noChangeAspect="1"/>
          </p:cNvPicPr>
          <p:nvPr>
            <p:ph idx="4294967295"/>
          </p:nvPr>
        </p:nvPicPr>
        <p:blipFill>
          <a:blip r:embed="rId2"/>
          <a:stretch>
            <a:fillRect/>
          </a:stretch>
        </p:blipFill>
        <p:spPr>
          <a:xfrm>
            <a:off x="486770" y="1443227"/>
            <a:ext cx="4583113" cy="4411662"/>
          </a:xfrm>
          <a:prstGeom prst="rect">
            <a:avLst/>
          </a:prstGeom>
        </p:spPr>
      </p:pic>
      <p:sp>
        <p:nvSpPr>
          <p:cNvPr id="8" name="AutoShape 2" descr="Tips for effective usage of the shared cache in multi-core architectures -  Embedded.com"/>
          <p:cNvSpPr>
            <a:spLocks noChangeAspect="1" noChangeArrowheads="1"/>
          </p:cNvSpPr>
          <p:nvPr/>
        </p:nvSpPr>
        <p:spPr bwMode="auto">
          <a:xfrm>
            <a:off x="6870273" y="2747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5357578" y="1774208"/>
            <a:ext cx="6063949" cy="4080681"/>
          </a:xfrm>
          <a:prstGeom prst="rect">
            <a:avLst/>
          </a:prstGeom>
        </p:spPr>
      </p:pic>
    </p:spTree>
    <p:extLst>
      <p:ext uri="{BB962C8B-B14F-4D97-AF65-F5344CB8AC3E}">
        <p14:creationId xmlns:p14="http://schemas.microsoft.com/office/powerpoint/2010/main" val="3664401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C5FA-FA45-41F1-8B66-FC9CD7C12F93}" type="datetime1">
              <a:rPr lang="en-US" altLang="en-US" smtClean="0">
                <a:solidFill>
                  <a:srgbClr val="000000"/>
                </a:solidFill>
              </a:rPr>
              <a:t>11/8/2022</a:t>
            </a:fld>
            <a:endParaRPr lang="en-US" altLang="en-US">
              <a:solidFill>
                <a:srgbClr val="000000"/>
              </a:solidFill>
            </a:endParaRPr>
          </a:p>
        </p:txBody>
      </p:sp>
      <p:sp>
        <p:nvSpPr>
          <p:cNvPr id="3" name="Slide Number Placeholder 2"/>
          <p:cNvSpPr>
            <a:spLocks noGrp="1"/>
          </p:cNvSpPr>
          <p:nvPr>
            <p:ph type="sldNum" sz="quarter" idx="12"/>
          </p:nvPr>
        </p:nvSpPr>
        <p:spPr/>
        <p:txBody>
          <a:bodyPr/>
          <a:lstStyle/>
          <a:p>
            <a:fld id="{C6C06AFF-BC6D-42E6-B47E-6B63E482E457}" type="slidenum">
              <a:rPr lang="en-US" altLang="en-US" smtClean="0">
                <a:solidFill>
                  <a:srgbClr val="000000"/>
                </a:solidFill>
              </a:rPr>
              <a:pPr/>
              <a:t>32</a:t>
            </a:fld>
            <a:endParaRPr lang="en-US" altLang="en-US">
              <a:solidFill>
                <a:srgbClr val="000000"/>
              </a:solidFill>
            </a:endParaRPr>
          </a:p>
        </p:txBody>
      </p:sp>
      <p:pic>
        <p:nvPicPr>
          <p:cNvPr id="4" name="Picture 3"/>
          <p:cNvPicPr>
            <a:picLocks noChangeAspect="1"/>
          </p:cNvPicPr>
          <p:nvPr/>
        </p:nvPicPr>
        <p:blipFill>
          <a:blip r:embed="rId2"/>
          <a:stretch>
            <a:fillRect/>
          </a:stretch>
        </p:blipFill>
        <p:spPr>
          <a:xfrm>
            <a:off x="320272" y="982496"/>
            <a:ext cx="4377299" cy="4597163"/>
          </a:xfrm>
          <a:prstGeom prst="rect">
            <a:avLst/>
          </a:prstGeom>
        </p:spPr>
      </p:pic>
      <p:pic>
        <p:nvPicPr>
          <p:cNvPr id="5" name="Picture 4"/>
          <p:cNvPicPr>
            <a:picLocks noChangeAspect="1"/>
          </p:cNvPicPr>
          <p:nvPr/>
        </p:nvPicPr>
        <p:blipFill>
          <a:blip r:embed="rId3"/>
          <a:stretch>
            <a:fillRect/>
          </a:stretch>
        </p:blipFill>
        <p:spPr>
          <a:xfrm>
            <a:off x="4920372" y="982496"/>
            <a:ext cx="5765825" cy="4486275"/>
          </a:xfrm>
          <a:prstGeom prst="rect">
            <a:avLst/>
          </a:prstGeom>
        </p:spPr>
      </p:pic>
    </p:spTree>
    <p:extLst>
      <p:ext uri="{BB962C8B-B14F-4D97-AF65-F5344CB8AC3E}">
        <p14:creationId xmlns:p14="http://schemas.microsoft.com/office/powerpoint/2010/main" val="1931272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a:xfrm>
            <a:off x="1960564" y="701675"/>
            <a:ext cx="8270875" cy="1189038"/>
          </a:xfrm>
        </p:spPr>
        <p:txBody>
          <a:bodyPr/>
          <a:lstStyle/>
          <a:p>
            <a:pPr fontAlgn="auto">
              <a:spcAft>
                <a:spcPts val="0"/>
              </a:spcAft>
              <a:defRPr/>
            </a:pPr>
            <a:r>
              <a:rPr lang="en-US" altLang="en-US" sz="3200">
                <a:solidFill>
                  <a:schemeClr val="tx1">
                    <a:lumMod val="75000"/>
                    <a:lumOff val="25000"/>
                  </a:schemeClr>
                </a:solidFill>
              </a:rPr>
              <a:t>Characterstics which differentiate microprocessors</a:t>
            </a:r>
          </a:p>
        </p:txBody>
      </p:sp>
      <p:sp>
        <p:nvSpPr>
          <p:cNvPr id="12291" name="Rectangle 3"/>
          <p:cNvSpPr>
            <a:spLocks noGrp="1" noChangeArrowheads="1"/>
          </p:cNvSpPr>
          <p:nvPr>
            <p:ph type="body" idx="1"/>
          </p:nvPr>
        </p:nvSpPr>
        <p:spPr>
          <a:xfrm>
            <a:off x="1132765" y="2095905"/>
            <a:ext cx="9098674" cy="3799928"/>
          </a:xfrm>
        </p:spPr>
        <p:txBody>
          <a:bodyPr/>
          <a:lstStyle/>
          <a:p>
            <a:pPr eaLnBrk="1" hangingPunct="1"/>
            <a:r>
              <a:rPr lang="en-US" altLang="en-US" sz="2400" b="1" dirty="0">
                <a:solidFill>
                  <a:srgbClr val="C00000"/>
                </a:solidFill>
              </a:rPr>
              <a:t>Instruction set</a:t>
            </a:r>
            <a:r>
              <a:rPr lang="en-US" altLang="en-US" sz="2400" dirty="0"/>
              <a:t>: The set of instructions that the microprocessor can execute. </a:t>
            </a:r>
          </a:p>
          <a:p>
            <a:pPr eaLnBrk="1" hangingPunct="1"/>
            <a:r>
              <a:rPr lang="en-US" altLang="en-US" sz="2400" b="1" dirty="0">
                <a:solidFill>
                  <a:srgbClr val="C00000"/>
                </a:solidFill>
              </a:rPr>
              <a:t>Bandwidth</a:t>
            </a:r>
            <a:r>
              <a:rPr lang="en-US" altLang="en-US" sz="2400" dirty="0">
                <a:solidFill>
                  <a:srgbClr val="C00000"/>
                </a:solidFill>
              </a:rPr>
              <a:t> </a:t>
            </a:r>
            <a:r>
              <a:rPr lang="en-US" altLang="en-US" sz="2400" b="1" dirty="0">
                <a:solidFill>
                  <a:srgbClr val="C00000"/>
                </a:solidFill>
              </a:rPr>
              <a:t>:</a:t>
            </a:r>
            <a:r>
              <a:rPr lang="en-US" altLang="en-US" sz="2400" dirty="0">
                <a:solidFill>
                  <a:srgbClr val="C00000"/>
                </a:solidFill>
              </a:rPr>
              <a:t> </a:t>
            </a:r>
            <a:r>
              <a:rPr lang="en-US" altLang="en-US" sz="2400" dirty="0"/>
              <a:t>The number of bits processed in a single instruction. </a:t>
            </a:r>
          </a:p>
          <a:p>
            <a:pPr eaLnBrk="1" hangingPunct="1"/>
            <a:r>
              <a:rPr lang="en-US" altLang="en-US" sz="2400" b="1" dirty="0">
                <a:solidFill>
                  <a:srgbClr val="C00000"/>
                </a:solidFill>
              </a:rPr>
              <a:t>Clock speed</a:t>
            </a:r>
            <a:r>
              <a:rPr lang="en-US" altLang="en-US" sz="2400" dirty="0">
                <a:solidFill>
                  <a:srgbClr val="C00000"/>
                </a:solidFill>
              </a:rPr>
              <a:t> </a:t>
            </a:r>
            <a:r>
              <a:rPr lang="en-US" altLang="en-US" sz="2400" b="1" dirty="0">
                <a:solidFill>
                  <a:srgbClr val="C00000"/>
                </a:solidFill>
              </a:rPr>
              <a:t>:</a:t>
            </a:r>
            <a:r>
              <a:rPr lang="en-US" altLang="en-US" sz="2400" dirty="0">
                <a:solidFill>
                  <a:srgbClr val="C00000"/>
                </a:solidFill>
              </a:rPr>
              <a:t> </a:t>
            </a:r>
            <a:r>
              <a:rPr lang="en-US" altLang="en-US" sz="2400" dirty="0"/>
              <a:t>Given in (MHz/GHz), the clock speed determines how many instructions per second the processor can execute. </a:t>
            </a:r>
          </a:p>
        </p:txBody>
      </p:sp>
    </p:spTree>
    <p:extLst>
      <p:ext uri="{BB962C8B-B14F-4D97-AF65-F5344CB8AC3E}">
        <p14:creationId xmlns:p14="http://schemas.microsoft.com/office/powerpoint/2010/main" val="1464883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B5A077-636C-4179-B7DE-119B8DBB86B5}" type="slidenum">
              <a:rPr lang="en-US" altLang="en-US"/>
              <a:pPr/>
              <a:t>34</a:t>
            </a:fld>
            <a:endParaRPr lang="en-US" altLang="en-US"/>
          </a:p>
        </p:txBody>
      </p:sp>
      <p:sp>
        <p:nvSpPr>
          <p:cNvPr id="187394" name="Rectangle 2"/>
          <p:cNvSpPr>
            <a:spLocks noGrp="1" noChangeArrowheads="1"/>
          </p:cNvSpPr>
          <p:nvPr>
            <p:ph type="title"/>
          </p:nvPr>
        </p:nvSpPr>
        <p:spPr/>
        <p:txBody>
          <a:bodyPr/>
          <a:lstStyle/>
          <a:p>
            <a:r>
              <a:rPr lang="en-US"/>
              <a:t>Microprocessor types</a:t>
            </a:r>
          </a:p>
        </p:txBody>
      </p:sp>
      <p:sp>
        <p:nvSpPr>
          <p:cNvPr id="187395" name="Rectangle 3"/>
          <p:cNvSpPr>
            <a:spLocks noGrp="1" noChangeArrowheads="1"/>
          </p:cNvSpPr>
          <p:nvPr>
            <p:ph type="body" idx="1"/>
          </p:nvPr>
        </p:nvSpPr>
        <p:spPr/>
        <p:txBody>
          <a:bodyPr/>
          <a:lstStyle/>
          <a:p>
            <a:r>
              <a:rPr lang="en-US" dirty="0"/>
              <a:t>Microprocessors can be characterized based on</a:t>
            </a:r>
          </a:p>
          <a:p>
            <a:pPr lvl="1"/>
            <a:r>
              <a:rPr lang="en-US" dirty="0"/>
              <a:t>the word size</a:t>
            </a:r>
          </a:p>
          <a:p>
            <a:pPr lvl="2"/>
            <a:r>
              <a:rPr lang="en-US" dirty="0"/>
              <a:t>8 bit, 16 bit, 32 bit, etc. processors</a:t>
            </a:r>
          </a:p>
          <a:p>
            <a:pPr lvl="1"/>
            <a:r>
              <a:rPr lang="en-US" dirty="0"/>
              <a:t>Instruction set Architecture </a:t>
            </a:r>
          </a:p>
          <a:p>
            <a:pPr lvl="2"/>
            <a:r>
              <a:rPr lang="en-US" dirty="0"/>
              <a:t>RISC (Reduced Instruction Set Computer), CISC (Complex Instruction Set Computer)</a:t>
            </a:r>
          </a:p>
          <a:p>
            <a:pPr lvl="1"/>
            <a:r>
              <a:rPr lang="en-US" dirty="0"/>
              <a:t>Functions</a:t>
            </a:r>
          </a:p>
          <a:p>
            <a:pPr lvl="2"/>
            <a:r>
              <a:rPr lang="en-US" dirty="0"/>
              <a:t>General purpose, special purpose such image processing, floating point calculations</a:t>
            </a:r>
          </a:p>
          <a:p>
            <a:pPr lvl="1"/>
            <a:r>
              <a:rPr lang="en-US" dirty="0"/>
              <a:t>And more …</a:t>
            </a:r>
          </a:p>
        </p:txBody>
      </p:sp>
      <p:sp>
        <p:nvSpPr>
          <p:cNvPr id="2" name="Date Placeholder 1"/>
          <p:cNvSpPr>
            <a:spLocks noGrp="1"/>
          </p:cNvSpPr>
          <p:nvPr>
            <p:ph type="dt" sz="half" idx="10"/>
          </p:nvPr>
        </p:nvSpPr>
        <p:spPr/>
        <p:txBody>
          <a:bodyPr/>
          <a:lstStyle/>
          <a:p>
            <a:fld id="{7D0A6610-F683-440B-B46A-D48EBFE968E4}" type="datetime1">
              <a:rPr lang="en-US" altLang="en-US" smtClean="0">
                <a:solidFill>
                  <a:srgbClr val="000000"/>
                </a:solidFill>
              </a:rPr>
              <a:t>11/8/2022</a:t>
            </a:fld>
            <a:endParaRPr lang="en-US" altLang="en-US">
              <a:solidFill>
                <a:srgbClr val="000000"/>
              </a:solidFill>
            </a:endParaRPr>
          </a:p>
        </p:txBody>
      </p:sp>
    </p:spTree>
    <p:extLst>
      <p:ext uri="{BB962C8B-B14F-4D97-AF65-F5344CB8AC3E}">
        <p14:creationId xmlns:p14="http://schemas.microsoft.com/office/powerpoint/2010/main" val="3131452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737" y="763919"/>
            <a:ext cx="10972800" cy="4411662"/>
          </a:xfrm>
        </p:spPr>
        <p:txBody>
          <a:bodyPr/>
          <a:lstStyle/>
          <a:p>
            <a:pPr marL="0" indent="0">
              <a:buNone/>
            </a:pPr>
            <a:r>
              <a:rPr lang="en-US" i="1" dirty="0">
                <a:solidFill>
                  <a:srgbClr val="FF0000"/>
                </a:solidFill>
              </a:rPr>
              <a:t>Based on size of data bus: </a:t>
            </a:r>
            <a:endParaRPr lang="en-US" dirty="0">
              <a:solidFill>
                <a:srgbClr val="FF0000"/>
              </a:solidFill>
            </a:endParaRPr>
          </a:p>
          <a:p>
            <a:r>
              <a:rPr lang="en-US" sz="2000" dirty="0"/>
              <a:t>4-bit microprocessor </a:t>
            </a:r>
          </a:p>
          <a:p>
            <a:r>
              <a:rPr lang="en-US" sz="2000" dirty="0"/>
              <a:t>8-bit microprocessor </a:t>
            </a:r>
          </a:p>
          <a:p>
            <a:r>
              <a:rPr lang="en-US" sz="2000" dirty="0"/>
              <a:t>16-bit microprocessor </a:t>
            </a:r>
          </a:p>
          <a:p>
            <a:r>
              <a:rPr lang="en-US" sz="2000" dirty="0"/>
              <a:t>32-bit microprocessor </a:t>
            </a:r>
          </a:p>
          <a:p>
            <a:endParaRPr lang="en-US" sz="2000" dirty="0"/>
          </a:p>
          <a:p>
            <a:pPr marL="0" indent="0">
              <a:buNone/>
            </a:pPr>
            <a:r>
              <a:rPr lang="en-US" i="1" dirty="0">
                <a:solidFill>
                  <a:srgbClr val="FF0000"/>
                </a:solidFill>
              </a:rPr>
              <a:t>Based on architecture: </a:t>
            </a:r>
          </a:p>
          <a:p>
            <a:r>
              <a:rPr lang="en-US" sz="2000" dirty="0"/>
              <a:t>Reduced Instruction Set Computer (RISC) processors </a:t>
            </a:r>
          </a:p>
          <a:p>
            <a:r>
              <a:rPr lang="en-US" sz="2000" dirty="0"/>
              <a:t>Complex Instruction Set Computer (CISC) processors </a:t>
            </a:r>
          </a:p>
          <a:p>
            <a:pPr marL="0" indent="0">
              <a:buNone/>
            </a:pPr>
            <a:endParaRPr lang="en-US" sz="2000" dirty="0"/>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35</a:t>
            </a:fld>
            <a:endParaRPr lang="en-US" altLang="en-US">
              <a:solidFill>
                <a:srgbClr val="000000"/>
              </a:solidFill>
            </a:endParaRPr>
          </a:p>
        </p:txBody>
      </p:sp>
    </p:spTree>
    <p:extLst>
      <p:ext uri="{BB962C8B-B14F-4D97-AF65-F5344CB8AC3E}">
        <p14:creationId xmlns:p14="http://schemas.microsoft.com/office/powerpoint/2010/main" val="1442550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solidFill>
                  <a:srgbClr val="FF0000"/>
                </a:solidFill>
              </a:rPr>
              <a:t>Based on application: </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a:p>
            <a:r>
              <a:rPr lang="en-US" sz="2400" dirty="0"/>
              <a:t>General-purpose microprocessor- used in general computer system and can be used by programmer for any application. Examples, 8085 to Intel Pentium. </a:t>
            </a:r>
          </a:p>
          <a:p>
            <a:r>
              <a:rPr lang="en-US" sz="2400" dirty="0"/>
              <a:t>Microcontroller- microprocessor with built-in memory and ports and can be programmed for any generic control application. Example, 8051. </a:t>
            </a:r>
          </a:p>
          <a:p>
            <a:r>
              <a:rPr lang="en-US" sz="2400" dirty="0"/>
              <a:t>Special-purpose processors- designed to handle special functions required for an application. Examples, digital signal processors and application-specific integrated circuit (ASIC) chips</a:t>
            </a:r>
            <a:r>
              <a:rPr lang="en-US" dirty="0"/>
              <a:t>. </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dirty="0">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36</a:t>
            </a:fld>
            <a:endParaRPr lang="en-US" altLang="en-US">
              <a:solidFill>
                <a:srgbClr val="000000"/>
              </a:solidFill>
            </a:endParaRPr>
          </a:p>
        </p:txBody>
      </p:sp>
    </p:spTree>
    <p:extLst>
      <p:ext uri="{BB962C8B-B14F-4D97-AF65-F5344CB8AC3E}">
        <p14:creationId xmlns:p14="http://schemas.microsoft.com/office/powerpoint/2010/main" val="4063243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901" y="194423"/>
            <a:ext cx="9829902" cy="844696"/>
          </a:xfrm>
        </p:spPr>
        <p:txBody>
          <a:bodyPr/>
          <a:lstStyle/>
          <a:p>
            <a:r>
              <a:rPr lang="en-US" dirty="0"/>
              <a:t>Definition of the Microprocessor </a:t>
            </a:r>
          </a:p>
        </p:txBody>
      </p:sp>
      <p:sp>
        <p:nvSpPr>
          <p:cNvPr id="3" name="Content Placeholder 2"/>
          <p:cNvSpPr>
            <a:spLocks noGrp="1"/>
          </p:cNvSpPr>
          <p:nvPr>
            <p:ph sz="quarter" idx="1"/>
          </p:nvPr>
        </p:nvSpPr>
        <p:spPr>
          <a:xfrm>
            <a:off x="313900" y="1374648"/>
            <a:ext cx="10781730" cy="4873752"/>
          </a:xfrm>
        </p:spPr>
        <p:txBody>
          <a:bodyPr/>
          <a:lstStyle/>
          <a:p>
            <a:r>
              <a:rPr lang="en-US" sz="2400" dirty="0"/>
              <a:t>Microprocessor is a Programmable, Clock driven, Register based, Electronic device that reads instruction from a storage device, takes the data from input unit and process the data according to the instructions and provides the result to the output unit. </a:t>
            </a:r>
          </a:p>
          <a:p>
            <a:r>
              <a:rPr lang="en-US" sz="2400" dirty="0"/>
              <a:t> </a:t>
            </a:r>
            <a:r>
              <a:rPr lang="en-US" sz="2400" dirty="0">
                <a:solidFill>
                  <a:srgbClr val="FF0000"/>
                </a:solidFill>
              </a:rPr>
              <a:t>Programmable</a:t>
            </a:r>
            <a:r>
              <a:rPr lang="en-US" sz="2400" dirty="0"/>
              <a:t>- Perform Different set operation on the data depending on the sequence of instructions supplied by the programmer. </a:t>
            </a:r>
          </a:p>
          <a:p>
            <a:r>
              <a:rPr lang="en-US" sz="2400" dirty="0"/>
              <a:t> </a:t>
            </a:r>
            <a:r>
              <a:rPr lang="en-US" sz="2400" dirty="0">
                <a:solidFill>
                  <a:srgbClr val="FF0000"/>
                </a:solidFill>
              </a:rPr>
              <a:t>Clock Driven </a:t>
            </a:r>
            <a:r>
              <a:rPr lang="en-US" sz="2400" dirty="0"/>
              <a:t>– Whole task is divided into basic operations, are divided into precise system clock periods. </a:t>
            </a:r>
          </a:p>
          <a:p>
            <a:r>
              <a:rPr lang="en-US" sz="2400" dirty="0"/>
              <a:t> </a:t>
            </a:r>
            <a:r>
              <a:rPr lang="en-US" sz="2400" dirty="0">
                <a:solidFill>
                  <a:srgbClr val="FF0000"/>
                </a:solidFill>
              </a:rPr>
              <a:t>Register Based </a:t>
            </a:r>
            <a:r>
              <a:rPr lang="en-US" sz="2400" dirty="0"/>
              <a:t>– Storage element </a:t>
            </a:r>
          </a:p>
          <a:p>
            <a:r>
              <a:rPr lang="en-US" sz="2400" dirty="0">
                <a:solidFill>
                  <a:srgbClr val="FF0000"/>
                </a:solidFill>
              </a:rPr>
              <a:t>Electronic Device </a:t>
            </a:r>
            <a:r>
              <a:rPr lang="en-US" sz="2400" dirty="0"/>
              <a:t>– fabricated on a chip</a:t>
            </a:r>
          </a:p>
        </p:txBody>
      </p:sp>
      <p:sp>
        <p:nvSpPr>
          <p:cNvPr id="4" name="Slide Number Placeholder 3"/>
          <p:cNvSpPr>
            <a:spLocks noGrp="1"/>
          </p:cNvSpPr>
          <p:nvPr>
            <p:ph type="sldNum" sz="quarter" idx="11"/>
          </p:nvPr>
        </p:nvSpPr>
        <p:spPr/>
        <p:txBody>
          <a:bodyPr/>
          <a:lstStyle/>
          <a:p>
            <a:pPr>
              <a:defRPr/>
            </a:pPr>
            <a:fld id="{B0C7533F-9C4F-403E-AFE3-9BE1C9F6B810}" type="slidenum">
              <a:rPr lang="fr-FR" altLang="ar-EG" smtClean="0"/>
              <a:pPr>
                <a:defRPr/>
              </a:pPr>
              <a:t>37</a:t>
            </a:fld>
            <a:endParaRPr lang="fr-FR" altLang="ar-EG"/>
          </a:p>
        </p:txBody>
      </p:sp>
    </p:spTree>
    <p:extLst>
      <p:ext uri="{BB962C8B-B14F-4D97-AF65-F5344CB8AC3E}">
        <p14:creationId xmlns:p14="http://schemas.microsoft.com/office/powerpoint/2010/main" val="416645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A29113-23FA-41A4-A992-9F08A87DFC2E}" type="slidenum">
              <a:rPr lang="en-US" altLang="en-US"/>
              <a:pPr/>
              <a:t>38</a:t>
            </a:fld>
            <a:endParaRPr lang="en-US" altLang="en-US"/>
          </a:p>
        </p:txBody>
      </p:sp>
      <p:sp>
        <p:nvSpPr>
          <p:cNvPr id="202754" name="Rectangle 2"/>
          <p:cNvSpPr>
            <a:spLocks noGrp="1" noChangeArrowheads="1"/>
          </p:cNvSpPr>
          <p:nvPr>
            <p:ph type="title"/>
          </p:nvPr>
        </p:nvSpPr>
        <p:spPr/>
        <p:txBody>
          <a:bodyPr/>
          <a:lstStyle/>
          <a:p>
            <a:r>
              <a:rPr lang="en-US"/>
              <a:t>Typical microprocessors</a:t>
            </a:r>
          </a:p>
        </p:txBody>
      </p:sp>
      <p:sp>
        <p:nvSpPr>
          <p:cNvPr id="202755" name="Rectangle 3"/>
          <p:cNvSpPr>
            <a:spLocks noGrp="1" noChangeArrowheads="1"/>
          </p:cNvSpPr>
          <p:nvPr>
            <p:ph type="body" idx="1"/>
          </p:nvPr>
        </p:nvSpPr>
        <p:spPr>
          <a:xfrm>
            <a:off x="991737" y="1627188"/>
            <a:ext cx="10972800" cy="4411662"/>
          </a:xfrm>
        </p:spPr>
        <p:txBody>
          <a:bodyPr/>
          <a:lstStyle/>
          <a:p>
            <a:pPr>
              <a:lnSpc>
                <a:spcPct val="90000"/>
              </a:lnSpc>
            </a:pPr>
            <a:r>
              <a:rPr lang="en-US" sz="2000" dirty="0"/>
              <a:t>Most commonly used</a:t>
            </a:r>
          </a:p>
          <a:p>
            <a:pPr lvl="1">
              <a:lnSpc>
                <a:spcPct val="90000"/>
              </a:lnSpc>
            </a:pPr>
            <a:r>
              <a:rPr lang="en-US" sz="1800" dirty="0"/>
              <a:t>68K</a:t>
            </a:r>
          </a:p>
          <a:p>
            <a:pPr lvl="2">
              <a:lnSpc>
                <a:spcPct val="90000"/>
              </a:lnSpc>
            </a:pPr>
            <a:r>
              <a:rPr lang="en-US" sz="1700" dirty="0"/>
              <a:t>Motorola</a:t>
            </a:r>
          </a:p>
          <a:p>
            <a:pPr lvl="1">
              <a:lnSpc>
                <a:spcPct val="90000"/>
              </a:lnSpc>
            </a:pPr>
            <a:r>
              <a:rPr lang="en-US" sz="1800" b="1" dirty="0">
                <a:solidFill>
                  <a:srgbClr val="FF0000"/>
                </a:solidFill>
              </a:rPr>
              <a:t>x86</a:t>
            </a:r>
          </a:p>
          <a:p>
            <a:pPr lvl="2">
              <a:lnSpc>
                <a:spcPct val="90000"/>
              </a:lnSpc>
            </a:pPr>
            <a:r>
              <a:rPr lang="en-US" sz="1700" b="1" dirty="0">
                <a:solidFill>
                  <a:srgbClr val="FF0000"/>
                </a:solidFill>
              </a:rPr>
              <a:t>Intel</a:t>
            </a:r>
          </a:p>
          <a:p>
            <a:pPr lvl="1">
              <a:lnSpc>
                <a:spcPct val="90000"/>
              </a:lnSpc>
            </a:pPr>
            <a:r>
              <a:rPr lang="en-US" sz="1800" dirty="0"/>
              <a:t>IA-64</a:t>
            </a:r>
          </a:p>
          <a:p>
            <a:pPr lvl="2">
              <a:lnSpc>
                <a:spcPct val="90000"/>
              </a:lnSpc>
            </a:pPr>
            <a:r>
              <a:rPr lang="en-US" sz="1700" dirty="0"/>
              <a:t>Intel </a:t>
            </a:r>
          </a:p>
          <a:p>
            <a:pPr lvl="1">
              <a:lnSpc>
                <a:spcPct val="90000"/>
              </a:lnSpc>
            </a:pPr>
            <a:r>
              <a:rPr lang="en-US" sz="1800" dirty="0"/>
              <a:t>MIPS</a:t>
            </a:r>
          </a:p>
          <a:p>
            <a:pPr lvl="2">
              <a:lnSpc>
                <a:spcPct val="90000"/>
              </a:lnSpc>
            </a:pPr>
            <a:r>
              <a:rPr lang="en-US" sz="1700" dirty="0"/>
              <a:t>Microprocessor without interlocked pipeline stages</a:t>
            </a:r>
          </a:p>
          <a:p>
            <a:pPr lvl="1">
              <a:lnSpc>
                <a:spcPct val="90000"/>
              </a:lnSpc>
            </a:pPr>
            <a:r>
              <a:rPr lang="en-US" sz="1800" b="1" dirty="0">
                <a:solidFill>
                  <a:srgbClr val="FF0000"/>
                </a:solidFill>
              </a:rPr>
              <a:t>ARM</a:t>
            </a:r>
          </a:p>
          <a:p>
            <a:pPr lvl="2">
              <a:lnSpc>
                <a:spcPct val="90000"/>
              </a:lnSpc>
            </a:pPr>
            <a:r>
              <a:rPr lang="en-US" sz="1700" b="1" dirty="0">
                <a:solidFill>
                  <a:srgbClr val="FF0000"/>
                </a:solidFill>
              </a:rPr>
              <a:t>Advanced RISC Machine</a:t>
            </a:r>
          </a:p>
          <a:p>
            <a:pPr lvl="1">
              <a:lnSpc>
                <a:spcPct val="90000"/>
              </a:lnSpc>
            </a:pPr>
            <a:r>
              <a:rPr lang="en-US" sz="1800" dirty="0"/>
              <a:t>PowerPC</a:t>
            </a:r>
          </a:p>
          <a:p>
            <a:pPr lvl="2">
              <a:lnSpc>
                <a:spcPct val="90000"/>
              </a:lnSpc>
            </a:pPr>
            <a:r>
              <a:rPr lang="en-US" sz="1700" dirty="0"/>
              <a:t>Apple-IBM-Motorola alliance</a:t>
            </a:r>
          </a:p>
          <a:p>
            <a:pPr lvl="1">
              <a:lnSpc>
                <a:spcPct val="90000"/>
              </a:lnSpc>
            </a:pPr>
            <a:r>
              <a:rPr lang="en-US" sz="1800" dirty="0"/>
              <a:t>Atmel AVR</a:t>
            </a:r>
          </a:p>
        </p:txBody>
      </p:sp>
      <p:sp>
        <p:nvSpPr>
          <p:cNvPr id="2" name="Date Placeholder 1"/>
          <p:cNvSpPr>
            <a:spLocks noGrp="1"/>
          </p:cNvSpPr>
          <p:nvPr>
            <p:ph type="dt" sz="half" idx="10"/>
          </p:nvPr>
        </p:nvSpPr>
        <p:spPr/>
        <p:txBody>
          <a:bodyPr/>
          <a:lstStyle/>
          <a:p>
            <a:fld id="{E5CBC1E1-50B5-4930-AE1B-FF6AF05A0B2A}" type="datetime1">
              <a:rPr lang="en-US" altLang="en-US" smtClean="0">
                <a:solidFill>
                  <a:srgbClr val="000000"/>
                </a:solidFill>
              </a:rPr>
              <a:t>11/8/2022</a:t>
            </a:fld>
            <a:endParaRPr lang="en-US" altLang="en-US">
              <a:solidFill>
                <a:srgbClr val="000000"/>
              </a:solidFill>
            </a:endParaRPr>
          </a:p>
        </p:txBody>
      </p:sp>
    </p:spTree>
    <p:extLst>
      <p:ext uri="{BB962C8B-B14F-4D97-AF65-F5344CB8AC3E}">
        <p14:creationId xmlns:p14="http://schemas.microsoft.com/office/powerpoint/2010/main" val="3853343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51B0F39-0C3D-42FD-9938-FC39B5376A8A}" type="slidenum">
              <a:rPr lang="en-US" altLang="en-US"/>
              <a:pPr/>
              <a:t>39</a:t>
            </a:fld>
            <a:endParaRPr lang="en-US" altLang="en-US"/>
          </a:p>
        </p:txBody>
      </p:sp>
      <p:sp>
        <p:nvSpPr>
          <p:cNvPr id="122884" name="Rectangle 4"/>
          <p:cNvSpPr>
            <a:spLocks noGrp="1" noChangeArrowheads="1"/>
          </p:cNvSpPr>
          <p:nvPr>
            <p:ph type="title"/>
          </p:nvPr>
        </p:nvSpPr>
        <p:spPr/>
        <p:txBody>
          <a:bodyPr/>
          <a:lstStyle/>
          <a:p>
            <a:r>
              <a:rPr lang="en-US"/>
              <a:t>Instructions </a:t>
            </a:r>
          </a:p>
        </p:txBody>
      </p:sp>
      <p:sp>
        <p:nvSpPr>
          <p:cNvPr id="122885" name="Rectangle 5"/>
          <p:cNvSpPr>
            <a:spLocks noGrp="1" noChangeArrowheads="1"/>
          </p:cNvSpPr>
          <p:nvPr>
            <p:ph type="body" idx="1"/>
          </p:nvPr>
        </p:nvSpPr>
        <p:spPr/>
        <p:txBody>
          <a:bodyPr/>
          <a:lstStyle/>
          <a:p>
            <a:r>
              <a:rPr lang="en-US"/>
              <a:t>This is the key part of an ISA</a:t>
            </a:r>
          </a:p>
          <a:p>
            <a:pPr lvl="1"/>
            <a:r>
              <a:rPr lang="en-US"/>
              <a:t>specifies the basic operations available to a programmer</a:t>
            </a:r>
          </a:p>
          <a:p>
            <a:pPr lvl="1"/>
            <a:r>
              <a:rPr lang="en-US"/>
              <a:t>Example:</a:t>
            </a:r>
          </a:p>
          <a:p>
            <a:pPr lvl="2"/>
            <a:r>
              <a:rPr lang="en-US"/>
              <a:t>Arithmetic instructions</a:t>
            </a:r>
          </a:p>
          <a:p>
            <a:r>
              <a:rPr lang="en-AU"/>
              <a:t>Instruction set is machine oriented </a:t>
            </a:r>
          </a:p>
          <a:p>
            <a:pPr lvl="1"/>
            <a:r>
              <a:rPr lang="en-AU"/>
              <a:t>Different machine, different instruction set </a:t>
            </a:r>
          </a:p>
          <a:p>
            <a:pPr lvl="2"/>
            <a:r>
              <a:rPr lang="en-AU"/>
              <a:t>For example</a:t>
            </a:r>
          </a:p>
          <a:p>
            <a:pPr lvl="3"/>
            <a:r>
              <a:rPr lang="en-AU"/>
              <a:t>68K has more comprehensive instruction set than ARM</a:t>
            </a:r>
          </a:p>
          <a:p>
            <a:endParaRPr lang="en-AU"/>
          </a:p>
        </p:txBody>
      </p:sp>
      <p:sp>
        <p:nvSpPr>
          <p:cNvPr id="2" name="Date Placeholder 1"/>
          <p:cNvSpPr>
            <a:spLocks noGrp="1"/>
          </p:cNvSpPr>
          <p:nvPr>
            <p:ph type="dt" sz="half" idx="10"/>
          </p:nvPr>
        </p:nvSpPr>
        <p:spPr/>
        <p:txBody>
          <a:bodyPr/>
          <a:lstStyle/>
          <a:p>
            <a:fld id="{E0E460DC-51D4-4BD4-AA39-C79C54935EDD}" type="datetime1">
              <a:rPr lang="en-US" altLang="en-US" smtClean="0">
                <a:solidFill>
                  <a:srgbClr val="000000"/>
                </a:solidFill>
              </a:rPr>
              <a:t>11/8/2022</a:t>
            </a:fld>
            <a:endParaRPr lang="en-US" altLang="en-US">
              <a:solidFill>
                <a:srgbClr val="000000"/>
              </a:solidFill>
            </a:endParaRPr>
          </a:p>
        </p:txBody>
      </p:sp>
    </p:spTree>
    <p:extLst>
      <p:ext uri="{BB962C8B-B14F-4D97-AF65-F5344CB8AC3E}">
        <p14:creationId xmlns:p14="http://schemas.microsoft.com/office/powerpoint/2010/main" val="135554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2054" y="0"/>
            <a:ext cx="10058400" cy="926910"/>
          </a:xfrm>
        </p:spPr>
        <p:txBody>
          <a:bodyPr/>
          <a:lstStyle/>
          <a:p>
            <a:r>
              <a:rPr lang="en-US" dirty="0"/>
              <a:t>Applications</a:t>
            </a:r>
          </a:p>
        </p:txBody>
      </p:sp>
      <p:sp>
        <p:nvSpPr>
          <p:cNvPr id="3" name="Content Placeholder 2"/>
          <p:cNvSpPr>
            <a:spLocks noGrp="1"/>
          </p:cNvSpPr>
          <p:nvPr>
            <p:ph idx="1"/>
          </p:nvPr>
        </p:nvSpPr>
        <p:spPr>
          <a:xfrm>
            <a:off x="432179" y="1023226"/>
            <a:ext cx="10972800" cy="5009083"/>
          </a:xfrm>
        </p:spPr>
        <p:txBody>
          <a:bodyPr/>
          <a:lstStyle/>
          <a:p>
            <a:r>
              <a:rPr lang="en-US" sz="2400" dirty="0"/>
              <a:t>Instrumentation ( Frequency counters, function generators, frequency synthesizers, spectrum analyses,, Complex Industrial Controllers)</a:t>
            </a:r>
          </a:p>
          <a:p>
            <a:r>
              <a:rPr lang="en-US" sz="2400" dirty="0"/>
              <a:t>vehicle systems for automobiles, subways, aircraft, railways, and ships</a:t>
            </a:r>
          </a:p>
          <a:p>
            <a:r>
              <a:rPr lang="en-US" sz="2400" dirty="0"/>
              <a:t>traffic control for highways, airspace, railway tracks, and shipping lanes</a:t>
            </a:r>
          </a:p>
          <a:p>
            <a:r>
              <a:rPr lang="en-US" sz="2400" dirty="0"/>
              <a:t>process control for power plants, chemical plants, and consumer products such as soft drinks and beer</a:t>
            </a:r>
          </a:p>
          <a:p>
            <a:r>
              <a:rPr lang="en-US" sz="2400" dirty="0"/>
              <a:t>medical systems for radiation therapy, patient monitoring, and defibrillation</a:t>
            </a:r>
          </a:p>
          <a:p>
            <a:r>
              <a:rPr lang="en-US" sz="2400" dirty="0"/>
              <a:t>military uses such as firing weapons, tracking, and command and control</a:t>
            </a:r>
          </a:p>
          <a:p>
            <a:r>
              <a:rPr lang="en-US" sz="2400" dirty="0"/>
              <a:t>telephone, radio, and satellite communications, computer games</a:t>
            </a:r>
          </a:p>
          <a:p>
            <a:r>
              <a:rPr lang="en-US" sz="2400" dirty="0"/>
              <a:t>multimedia systems that provide text, graphic, audio, and video interfaces</a:t>
            </a:r>
          </a:p>
          <a:p>
            <a:r>
              <a:rPr lang="en-US" sz="2400" dirty="0"/>
              <a:t>household systems for monitoring and controlling appliances</a:t>
            </a:r>
          </a:p>
          <a:p>
            <a:r>
              <a:rPr lang="en-US" sz="2400" dirty="0"/>
              <a:t>building managers that control such entities as heat, lights, doors, and elevators</a:t>
            </a:r>
          </a:p>
          <a:p>
            <a:endParaRPr lang="en-US"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4</a:t>
            </a:fld>
            <a:endParaRPr lang="en-US" altLang="en-US">
              <a:solidFill>
                <a:srgbClr val="000000"/>
              </a:solidFill>
            </a:endParaRPr>
          </a:p>
        </p:txBody>
      </p:sp>
    </p:spTree>
    <p:extLst>
      <p:ext uri="{BB962C8B-B14F-4D97-AF65-F5344CB8AC3E}">
        <p14:creationId xmlns:p14="http://schemas.microsoft.com/office/powerpoint/2010/main" val="1199963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960564" y="701675"/>
            <a:ext cx="8270875" cy="1189038"/>
          </a:xfrm>
        </p:spPr>
        <p:txBody>
          <a:bodyPr/>
          <a:lstStyle/>
          <a:p>
            <a:pPr>
              <a:defRPr/>
            </a:pPr>
            <a:r>
              <a:rPr lang="en-US" altLang="en-US" dirty="0"/>
              <a:t>Processor Data and Address Bus Sizes Examples</a:t>
            </a:r>
          </a:p>
        </p:txBody>
      </p:sp>
      <p:sp>
        <p:nvSpPr>
          <p:cNvPr id="27651" name="Text Box 4"/>
          <p:cNvSpPr txBox="1">
            <a:spLocks noChangeArrowheads="1"/>
          </p:cNvSpPr>
          <p:nvPr/>
        </p:nvSpPr>
        <p:spPr bwMode="auto">
          <a:xfrm>
            <a:off x="2133600" y="2514600"/>
            <a:ext cx="2058988"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1600" b="1" dirty="0">
                <a:solidFill>
                  <a:srgbClr val="FF0000"/>
                </a:solidFill>
                <a:latin typeface="Arial" panose="020B0604020202020204" pitchFamily="34" charset="0"/>
              </a:rPr>
              <a:t>Processor</a:t>
            </a:r>
          </a:p>
          <a:p>
            <a:endParaRPr lang="en-US" altLang="en-US" sz="1600" dirty="0">
              <a:latin typeface="Arial" panose="020B0604020202020204" pitchFamily="34" charset="0"/>
            </a:endParaRPr>
          </a:p>
          <a:p>
            <a:r>
              <a:rPr lang="en-US" altLang="en-US" sz="1600" dirty="0">
                <a:latin typeface="Arial" panose="020B0604020202020204" pitchFamily="34" charset="0"/>
              </a:rPr>
              <a:t>8088</a:t>
            </a:r>
          </a:p>
          <a:p>
            <a:endParaRPr lang="en-US" altLang="en-US" sz="1600" dirty="0">
              <a:latin typeface="Arial" panose="020B0604020202020204" pitchFamily="34" charset="0"/>
            </a:endParaRPr>
          </a:p>
          <a:p>
            <a:r>
              <a:rPr lang="en-US" altLang="en-US" sz="1600" dirty="0">
                <a:latin typeface="Arial" panose="020B0604020202020204" pitchFamily="34" charset="0"/>
              </a:rPr>
              <a:t>8086</a:t>
            </a:r>
          </a:p>
          <a:p>
            <a:endParaRPr lang="en-US" altLang="en-US" sz="1600" dirty="0">
              <a:latin typeface="Arial" panose="020B0604020202020204" pitchFamily="34" charset="0"/>
            </a:endParaRPr>
          </a:p>
          <a:p>
            <a:r>
              <a:rPr lang="en-US" altLang="en-US" sz="1600" dirty="0">
                <a:latin typeface="Arial" panose="020B0604020202020204" pitchFamily="34" charset="0"/>
              </a:rPr>
              <a:t>80286</a:t>
            </a:r>
          </a:p>
          <a:p>
            <a:endParaRPr lang="en-US" altLang="en-US" sz="1600" dirty="0">
              <a:latin typeface="Arial" panose="020B0604020202020204" pitchFamily="34" charset="0"/>
            </a:endParaRPr>
          </a:p>
          <a:p>
            <a:r>
              <a:rPr lang="en-US" altLang="en-US" sz="1600" dirty="0">
                <a:latin typeface="Arial" panose="020B0604020202020204" pitchFamily="34" charset="0"/>
              </a:rPr>
              <a:t>80386dx</a:t>
            </a:r>
          </a:p>
          <a:p>
            <a:endParaRPr lang="en-US" altLang="en-US" sz="1600" dirty="0">
              <a:latin typeface="Arial" panose="020B0604020202020204" pitchFamily="34" charset="0"/>
            </a:endParaRPr>
          </a:p>
          <a:p>
            <a:r>
              <a:rPr lang="en-US" altLang="en-US" sz="1600" dirty="0">
                <a:latin typeface="Arial" panose="020B0604020202020204" pitchFamily="34" charset="0"/>
              </a:rPr>
              <a:t>80486</a:t>
            </a:r>
          </a:p>
          <a:p>
            <a:endParaRPr lang="en-US" altLang="en-US" sz="1600" dirty="0">
              <a:latin typeface="Arial" panose="020B0604020202020204" pitchFamily="34" charset="0"/>
            </a:endParaRPr>
          </a:p>
          <a:p>
            <a:r>
              <a:rPr lang="en-US" altLang="en-US" sz="1600" dirty="0">
                <a:latin typeface="Arial" panose="020B0604020202020204" pitchFamily="34" charset="0"/>
              </a:rPr>
              <a:t>80586/Pentium (Pro)</a:t>
            </a:r>
          </a:p>
        </p:txBody>
      </p:sp>
      <p:sp>
        <p:nvSpPr>
          <p:cNvPr id="27652" name="Text Box 5"/>
          <p:cNvSpPr txBox="1">
            <a:spLocks noChangeArrowheads="1"/>
          </p:cNvSpPr>
          <p:nvPr/>
        </p:nvSpPr>
        <p:spPr bwMode="auto">
          <a:xfrm>
            <a:off x="4343401" y="2514600"/>
            <a:ext cx="106362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1600" b="1" dirty="0">
                <a:solidFill>
                  <a:srgbClr val="FF0000"/>
                </a:solidFill>
                <a:latin typeface="Arial" panose="020B0604020202020204" pitchFamily="34" charset="0"/>
              </a:rPr>
              <a:t>Data Bus</a:t>
            </a:r>
            <a:endParaRPr lang="en-US" altLang="en-US" sz="1600" dirty="0">
              <a:solidFill>
                <a:srgbClr val="FF0000"/>
              </a:solidFill>
              <a:latin typeface="Arial" panose="020B0604020202020204" pitchFamily="34" charset="0"/>
            </a:endParaRP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8</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16</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16</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32</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32</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64</a:t>
            </a:r>
          </a:p>
        </p:txBody>
      </p:sp>
      <p:sp>
        <p:nvSpPr>
          <p:cNvPr id="27653" name="Text Box 6"/>
          <p:cNvSpPr txBox="1">
            <a:spLocks noChangeArrowheads="1"/>
          </p:cNvSpPr>
          <p:nvPr/>
        </p:nvSpPr>
        <p:spPr bwMode="auto">
          <a:xfrm>
            <a:off x="5378451" y="2514600"/>
            <a:ext cx="14351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1600" b="1" dirty="0">
                <a:solidFill>
                  <a:srgbClr val="FF0000"/>
                </a:solidFill>
                <a:latin typeface="Arial" panose="020B0604020202020204" pitchFamily="34" charset="0"/>
              </a:rPr>
              <a:t>Address Bus</a:t>
            </a:r>
            <a:endParaRPr lang="en-US" altLang="en-US" sz="1600" dirty="0">
              <a:solidFill>
                <a:srgbClr val="FF0000"/>
              </a:solidFill>
              <a:latin typeface="Arial" panose="020B0604020202020204" pitchFamily="34" charset="0"/>
            </a:endParaRP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20</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20</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24</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32</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32</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32</a:t>
            </a:r>
          </a:p>
        </p:txBody>
      </p:sp>
      <p:sp>
        <p:nvSpPr>
          <p:cNvPr id="27654" name="Text Box 7"/>
          <p:cNvSpPr txBox="1">
            <a:spLocks noChangeArrowheads="1"/>
          </p:cNvSpPr>
          <p:nvPr/>
        </p:nvSpPr>
        <p:spPr bwMode="auto">
          <a:xfrm>
            <a:off x="7010401" y="2514600"/>
            <a:ext cx="26908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r>
              <a:rPr lang="en-US" altLang="en-US" sz="1600" b="1" dirty="0">
                <a:solidFill>
                  <a:srgbClr val="FF0000"/>
                </a:solidFill>
                <a:latin typeface="Arial" panose="020B0604020202020204" pitchFamily="34" charset="0"/>
              </a:rPr>
              <a:t>Max Addressable Memory</a:t>
            </a:r>
            <a:endParaRPr lang="en-US" altLang="en-US" sz="1600" dirty="0">
              <a:solidFill>
                <a:srgbClr val="FF0000"/>
              </a:solidFill>
              <a:latin typeface="Arial" panose="020B0604020202020204" pitchFamily="34" charset="0"/>
            </a:endParaRPr>
          </a:p>
          <a:p>
            <a:pPr algn="ctr"/>
            <a:endParaRPr lang="en-US" altLang="en-US" sz="1600" dirty="0">
              <a:solidFill>
                <a:srgbClr val="FF0000"/>
              </a:solidFill>
              <a:latin typeface="Arial" panose="020B0604020202020204" pitchFamily="34" charset="0"/>
            </a:endParaRPr>
          </a:p>
          <a:p>
            <a:pPr algn="ctr"/>
            <a:r>
              <a:rPr lang="en-US" altLang="en-US" sz="1600" dirty="0">
                <a:latin typeface="Arial" panose="020B0604020202020204" pitchFamily="34" charset="0"/>
              </a:rPr>
              <a:t>1,048,576 	(1Mb)</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1,048,576 	(1Mb)</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16,777,21		(16Mb)</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4,294,976,296   	(4Gb)</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4,294,976,296   	(4Gb)</a:t>
            </a:r>
          </a:p>
          <a:p>
            <a:pPr algn="ctr"/>
            <a:endParaRPr lang="en-US" altLang="en-US" sz="1600" dirty="0">
              <a:latin typeface="Arial" panose="020B0604020202020204" pitchFamily="34" charset="0"/>
            </a:endParaRPr>
          </a:p>
          <a:p>
            <a:pPr algn="ctr"/>
            <a:r>
              <a:rPr lang="en-US" altLang="en-US" sz="1600" dirty="0">
                <a:latin typeface="Arial" panose="020B0604020202020204" pitchFamily="34" charset="0"/>
              </a:rPr>
              <a:t>4,294,976,296   	(4Gb)</a:t>
            </a:r>
          </a:p>
        </p:txBody>
      </p:sp>
      <p:sp>
        <p:nvSpPr>
          <p:cNvPr id="27655" name="Line 8"/>
          <p:cNvSpPr>
            <a:spLocks noChangeShapeType="1"/>
          </p:cNvSpPr>
          <p:nvPr/>
        </p:nvSpPr>
        <p:spPr bwMode="auto">
          <a:xfrm>
            <a:off x="2133600" y="2895600"/>
            <a:ext cx="7467600" cy="0"/>
          </a:xfrm>
          <a:prstGeom prst="line">
            <a:avLst/>
          </a:prstGeom>
          <a:noFill/>
          <a:ln w="57150" cmpd="thickThin">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42613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Microprocessor Based System with bus Architecture </a:t>
            </a:r>
          </a:p>
        </p:txBody>
      </p:sp>
      <p:pic>
        <p:nvPicPr>
          <p:cNvPr id="5" name="Content Placeholder 4"/>
          <p:cNvPicPr>
            <a:picLocks noGrp="1" noChangeAspect="1"/>
          </p:cNvPicPr>
          <p:nvPr>
            <p:ph sz="quarter" idx="1"/>
          </p:nvPr>
        </p:nvPicPr>
        <p:blipFill>
          <a:blip r:embed="rId2"/>
          <a:stretch>
            <a:fillRect/>
          </a:stretch>
        </p:blipFill>
        <p:spPr>
          <a:xfrm>
            <a:off x="2279577" y="1417638"/>
            <a:ext cx="6669265" cy="2875136"/>
          </a:xfrm>
          <a:prstGeom prst="rect">
            <a:avLst/>
          </a:prstGeom>
        </p:spPr>
      </p:pic>
      <p:sp>
        <p:nvSpPr>
          <p:cNvPr id="4" name="Slide Number Placeholder 3"/>
          <p:cNvSpPr>
            <a:spLocks noGrp="1"/>
          </p:cNvSpPr>
          <p:nvPr>
            <p:ph type="sldNum" sz="quarter" idx="11"/>
          </p:nvPr>
        </p:nvSpPr>
        <p:spPr/>
        <p:txBody>
          <a:bodyPr/>
          <a:lstStyle/>
          <a:p>
            <a:pPr>
              <a:defRPr/>
            </a:pPr>
            <a:fld id="{B0C7533F-9C4F-403E-AFE3-9BE1C9F6B810}" type="slidenum">
              <a:rPr lang="fr-FR" altLang="ar-EG" smtClean="0"/>
              <a:pPr>
                <a:defRPr/>
              </a:pPr>
              <a:t>41</a:t>
            </a:fld>
            <a:endParaRPr lang="fr-FR" altLang="ar-EG"/>
          </a:p>
        </p:txBody>
      </p:sp>
      <p:sp>
        <p:nvSpPr>
          <p:cNvPr id="6" name="Rectangle 5"/>
          <p:cNvSpPr/>
          <p:nvPr/>
        </p:nvSpPr>
        <p:spPr>
          <a:xfrm>
            <a:off x="2423592" y="4647952"/>
            <a:ext cx="7025208" cy="1477328"/>
          </a:xfrm>
          <a:prstGeom prst="rect">
            <a:avLst/>
          </a:prstGeom>
        </p:spPr>
        <p:txBody>
          <a:bodyPr wrap="square">
            <a:spAutoFit/>
          </a:bodyPr>
          <a:lstStyle/>
          <a:p>
            <a:r>
              <a:rPr lang="en-US" dirty="0">
                <a:solidFill>
                  <a:srgbClr val="04617B"/>
                </a:solidFill>
                <a:latin typeface="Constantia-Bold_7m-"/>
              </a:rPr>
              <a:t>ALU:- </a:t>
            </a:r>
            <a:r>
              <a:rPr lang="en-US" dirty="0">
                <a:solidFill>
                  <a:srgbClr val="04617B"/>
                </a:solidFill>
                <a:latin typeface="Constantia_7mw"/>
              </a:rPr>
              <a:t>Arithmetic and logical operations like add, subtraction, AND &amp; OR. </a:t>
            </a:r>
          </a:p>
          <a:p>
            <a:r>
              <a:rPr lang="en-US" dirty="0">
                <a:solidFill>
                  <a:srgbClr val="04617B"/>
                </a:solidFill>
                <a:latin typeface="Constantia-Bold_7m-"/>
              </a:rPr>
              <a:t>Register Array: - </a:t>
            </a:r>
            <a:r>
              <a:rPr lang="en-US" dirty="0">
                <a:solidFill>
                  <a:srgbClr val="04617B"/>
                </a:solidFill>
                <a:latin typeface="Constantia_7mw"/>
              </a:rPr>
              <a:t>Store data during the execution of program.</a:t>
            </a:r>
          </a:p>
          <a:p>
            <a:r>
              <a:rPr lang="en-US" dirty="0">
                <a:solidFill>
                  <a:srgbClr val="04617B"/>
                </a:solidFill>
                <a:latin typeface="Constantia-Bold_7m-"/>
              </a:rPr>
              <a:t>Control Unit: </a:t>
            </a:r>
            <a:r>
              <a:rPr lang="en-US" dirty="0">
                <a:solidFill>
                  <a:srgbClr val="04617B"/>
                </a:solidFill>
                <a:latin typeface="Constantia_7mw"/>
              </a:rPr>
              <a:t>Provides necessary timing &amp; control signal. It controls the flow of data between microprocessor and peripherals.</a:t>
            </a:r>
            <a:endParaRPr lang="en-US" dirty="0"/>
          </a:p>
        </p:txBody>
      </p:sp>
    </p:spTree>
    <p:extLst>
      <p:ext uri="{BB962C8B-B14F-4D97-AF65-F5344CB8AC3E}">
        <p14:creationId xmlns:p14="http://schemas.microsoft.com/office/powerpoint/2010/main" val="416678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Internal structure and basic operation of microprocessor</a:t>
            </a:r>
            <a:endParaRPr lang="en-MY" dirty="0"/>
          </a:p>
        </p:txBody>
      </p:sp>
      <p:grpSp>
        <p:nvGrpSpPr>
          <p:cNvPr id="19459" name="Group 4"/>
          <p:cNvGrpSpPr>
            <a:grpSpLocks/>
          </p:cNvGrpSpPr>
          <p:nvPr/>
        </p:nvGrpSpPr>
        <p:grpSpPr bwMode="auto">
          <a:xfrm>
            <a:off x="2238375" y="2428875"/>
            <a:ext cx="7391400" cy="3124200"/>
            <a:chOff x="3861" y="10984"/>
            <a:chExt cx="4707" cy="2700"/>
          </a:xfrm>
        </p:grpSpPr>
        <p:sp>
          <p:nvSpPr>
            <p:cNvPr id="19462" name="Text Box 5"/>
            <p:cNvSpPr txBox="1">
              <a:spLocks noChangeArrowheads="1"/>
            </p:cNvSpPr>
            <p:nvPr/>
          </p:nvSpPr>
          <p:spPr bwMode="auto">
            <a:xfrm>
              <a:off x="386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endParaRPr lang="en-US" altLang="ar-EG" sz="1200">
                <a:latin typeface="Arial" panose="020B0604020202020204" pitchFamily="34" charset="0"/>
              </a:endParaRPr>
            </a:p>
            <a:p>
              <a:pPr algn="ctr" eaLnBrk="1" hangingPunct="1">
                <a:spcBef>
                  <a:spcPct val="0"/>
                </a:spcBef>
                <a:buClrTx/>
                <a:buSzTx/>
                <a:buFontTx/>
                <a:buNone/>
              </a:pPr>
              <a:endParaRPr lang="en-US" altLang="ar-EG" sz="1200">
                <a:latin typeface="Arial" panose="020B0604020202020204" pitchFamily="34" charset="0"/>
              </a:endParaRPr>
            </a:p>
            <a:p>
              <a:pPr algn="ctr" eaLnBrk="1" hangingPunct="1">
                <a:spcBef>
                  <a:spcPct val="0"/>
                </a:spcBef>
                <a:buClrTx/>
                <a:buSzTx/>
                <a:buFontTx/>
                <a:buNone/>
              </a:pPr>
              <a:r>
                <a:rPr lang="en-US" altLang="ar-EG" b="1">
                  <a:solidFill>
                    <a:schemeClr val="accent2"/>
                  </a:solidFill>
                  <a:latin typeface="Arial" panose="020B0604020202020204" pitchFamily="34" charset="0"/>
                </a:rPr>
                <a:t>ALU</a:t>
              </a:r>
            </a:p>
          </p:txBody>
        </p:sp>
        <p:sp>
          <p:nvSpPr>
            <p:cNvPr id="19463" name="Text Box 6"/>
            <p:cNvSpPr txBox="1">
              <a:spLocks noChangeArrowheads="1"/>
            </p:cNvSpPr>
            <p:nvPr/>
          </p:nvSpPr>
          <p:spPr bwMode="auto">
            <a:xfrm>
              <a:off x="5121" y="10984"/>
              <a:ext cx="1260" cy="1440"/>
            </a:xfrm>
            <a:prstGeom prst="rect">
              <a:avLst/>
            </a:prstGeom>
            <a:solidFill>
              <a:srgbClr val="FFFFFF"/>
            </a:solidFill>
            <a:ln w="9525">
              <a:solidFill>
                <a:srgbClr val="000000"/>
              </a:solidFill>
              <a:miter lim="800000"/>
              <a:headEnd/>
              <a:tailEnd/>
            </a:ln>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endParaRPr lang="en-US" altLang="ar-EG" sz="1200">
                <a:latin typeface="Arial" panose="020B0604020202020204" pitchFamily="34" charset="0"/>
              </a:endParaRPr>
            </a:p>
            <a:p>
              <a:pPr algn="ctr" eaLnBrk="1" hangingPunct="1">
                <a:spcBef>
                  <a:spcPct val="0"/>
                </a:spcBef>
                <a:buClrTx/>
                <a:buSzTx/>
                <a:buFontTx/>
                <a:buNone/>
              </a:pPr>
              <a:endParaRPr lang="en-US" altLang="ar-EG" sz="1200">
                <a:latin typeface="Arial" panose="020B0604020202020204" pitchFamily="34" charset="0"/>
              </a:endParaRPr>
            </a:p>
            <a:p>
              <a:pPr algn="ctr" eaLnBrk="1" hangingPunct="1">
                <a:spcBef>
                  <a:spcPct val="0"/>
                </a:spcBef>
                <a:buClrTx/>
                <a:buSzTx/>
                <a:buFontTx/>
                <a:buNone/>
              </a:pPr>
              <a:r>
                <a:rPr lang="en-US" altLang="ar-EG" b="1">
                  <a:solidFill>
                    <a:srgbClr val="7030A0"/>
                  </a:solidFill>
                  <a:latin typeface="Arial" panose="020B0604020202020204" pitchFamily="34" charset="0"/>
                </a:rPr>
                <a:t>Register Section</a:t>
              </a:r>
            </a:p>
          </p:txBody>
        </p:sp>
        <p:sp>
          <p:nvSpPr>
            <p:cNvPr id="19464" name="Text Box 7"/>
            <p:cNvSpPr txBox="1">
              <a:spLocks noChangeArrowheads="1"/>
            </p:cNvSpPr>
            <p:nvPr/>
          </p:nvSpPr>
          <p:spPr bwMode="auto">
            <a:xfrm>
              <a:off x="3861" y="12424"/>
              <a:ext cx="2520" cy="900"/>
            </a:xfrm>
            <a:prstGeom prst="rect">
              <a:avLst/>
            </a:prstGeom>
            <a:solidFill>
              <a:srgbClr val="FFFFFF"/>
            </a:solidFill>
            <a:ln w="9525">
              <a:solidFill>
                <a:srgbClr val="000000"/>
              </a:solidFill>
              <a:miter lim="800000"/>
              <a:headEnd/>
              <a:tailEnd/>
            </a:ln>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altLang="ar-EG" b="1">
                  <a:solidFill>
                    <a:srgbClr val="00B050"/>
                  </a:solidFill>
                  <a:latin typeface="Arial" panose="020B0604020202020204" pitchFamily="34" charset="0"/>
                </a:rPr>
                <a:t>Control and timing section</a:t>
              </a:r>
            </a:p>
          </p:txBody>
        </p:sp>
        <p:sp>
          <p:nvSpPr>
            <p:cNvPr id="8" name="AutoShape 8"/>
            <p:cNvSpPr>
              <a:spLocks noChangeArrowheads="1"/>
            </p:cNvSpPr>
            <p:nvPr/>
          </p:nvSpPr>
          <p:spPr bwMode="auto">
            <a:xfrm>
              <a:off x="6408" y="10984"/>
              <a:ext cx="2133" cy="694"/>
            </a:xfrm>
            <a:prstGeom prst="rightArrow">
              <a:avLst>
                <a:gd name="adj1" fmla="val 50000"/>
                <a:gd name="adj2" fmla="val 76837"/>
              </a:avLst>
            </a:prstGeom>
            <a:solidFill>
              <a:schemeClr val="accent2">
                <a:lumMod val="20000"/>
                <a:lumOff val="80000"/>
              </a:schemeClr>
            </a:solidFill>
            <a:ln w="9525">
              <a:solidFill>
                <a:srgbClr val="000000"/>
              </a:solidFill>
              <a:miter lim="800000"/>
              <a:headEnd/>
              <a:tailEnd/>
            </a:ln>
            <a:effectLst/>
          </p:spPr>
          <p:txBody>
            <a:bodyPr lIns="79608" tIns="39804" rIns="79608" bIns="39804"/>
            <a:lstStyle/>
            <a:p>
              <a:pPr eaLnBrk="1" hangingPunct="1">
                <a:defRPr/>
              </a:pPr>
              <a:endParaRPr lang="en-US">
                <a:latin typeface="Tahoma" charset="0"/>
              </a:endParaRPr>
            </a:p>
          </p:txBody>
        </p:sp>
        <p:sp>
          <p:nvSpPr>
            <p:cNvPr id="9" name="AutoShape 9"/>
            <p:cNvSpPr>
              <a:spLocks noChangeArrowheads="1"/>
            </p:cNvSpPr>
            <p:nvPr/>
          </p:nvSpPr>
          <p:spPr bwMode="auto">
            <a:xfrm>
              <a:off x="6408" y="11678"/>
              <a:ext cx="2160" cy="746"/>
            </a:xfrm>
            <a:prstGeom prst="leftRightArrow">
              <a:avLst>
                <a:gd name="adj1" fmla="val 50000"/>
                <a:gd name="adj2" fmla="val 57909"/>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eaLnBrk="1" hangingPunct="1">
                <a:defRPr/>
              </a:pPr>
              <a:endParaRPr lang="en-US">
                <a:latin typeface="Tahoma" charset="0"/>
              </a:endParaRPr>
            </a:p>
          </p:txBody>
        </p:sp>
        <p:sp>
          <p:nvSpPr>
            <p:cNvPr id="10" name="AutoShape 10"/>
            <p:cNvSpPr>
              <a:spLocks noChangeArrowheads="1"/>
            </p:cNvSpPr>
            <p:nvPr/>
          </p:nvSpPr>
          <p:spPr bwMode="auto">
            <a:xfrm>
              <a:off x="6381" y="12604"/>
              <a:ext cx="2151" cy="720"/>
            </a:xfrm>
            <a:prstGeom prst="leftRightArrow">
              <a:avLst>
                <a:gd name="adj1" fmla="val 50000"/>
                <a:gd name="adj2" fmla="val 60000"/>
              </a:avLst>
            </a:prstGeom>
            <a:solidFill>
              <a:schemeClr val="accent3">
                <a:lumMod val="20000"/>
                <a:lumOff val="80000"/>
              </a:schemeClr>
            </a:solidFill>
            <a:ln w="9525">
              <a:solidFill>
                <a:srgbClr val="000000"/>
              </a:solidFill>
              <a:miter lim="800000"/>
              <a:headEnd/>
              <a:tailEnd/>
            </a:ln>
            <a:effectLst/>
          </p:spPr>
          <p:txBody>
            <a:bodyPr lIns="79608" tIns="39804" rIns="79608" bIns="39804"/>
            <a:lstStyle/>
            <a:p>
              <a:pPr eaLnBrk="1" hangingPunct="1">
                <a:defRPr/>
              </a:pPr>
              <a:endParaRPr lang="en-US">
                <a:latin typeface="Tahoma" charset="0"/>
              </a:endParaRPr>
            </a:p>
          </p:txBody>
        </p:sp>
        <p:sp>
          <p:nvSpPr>
            <p:cNvPr id="19468" name="Text Box 11"/>
            <p:cNvSpPr txBox="1">
              <a:spLocks noChangeArrowheads="1"/>
            </p:cNvSpPr>
            <p:nvPr/>
          </p:nvSpPr>
          <p:spPr bwMode="auto">
            <a:xfrm>
              <a:off x="6741" y="11164"/>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altLang="ar-EG">
                  <a:latin typeface="Arial" panose="020B0604020202020204" pitchFamily="34" charset="0"/>
                </a:rPr>
                <a:t>Address bus</a:t>
              </a:r>
            </a:p>
          </p:txBody>
        </p:sp>
        <p:sp>
          <p:nvSpPr>
            <p:cNvPr id="12" name="Text Box 12"/>
            <p:cNvSpPr txBox="1">
              <a:spLocks noChangeArrowheads="1"/>
            </p:cNvSpPr>
            <p:nvPr/>
          </p:nvSpPr>
          <p:spPr bwMode="auto">
            <a:xfrm>
              <a:off x="6741" y="11884"/>
              <a:ext cx="1260" cy="359"/>
            </a:xfrm>
            <a:prstGeom prst="rect">
              <a:avLst/>
            </a:prstGeom>
            <a:solidFill>
              <a:schemeClr val="accent3">
                <a:lumMod val="20000"/>
                <a:lumOff val="80000"/>
              </a:schemeClr>
            </a:solidFill>
            <a:ln w="9525">
              <a:noFill/>
              <a:miter lim="800000"/>
              <a:headEnd/>
              <a:tailEnd/>
            </a:ln>
            <a:effectLst/>
          </p:spPr>
          <p:txBody>
            <a:bodyPr lIns="79608" tIns="39804" rIns="79608" bIns="39804"/>
            <a:lstStyle/>
            <a:p>
              <a:pPr algn="ctr" defTabSz="896938">
                <a:defRPr/>
              </a:pPr>
              <a:r>
                <a:rPr lang="en-US" sz="2400" dirty="0">
                  <a:latin typeface="Arial" charset="0"/>
                </a:rPr>
                <a:t>Data bus</a:t>
              </a:r>
            </a:p>
          </p:txBody>
        </p:sp>
        <p:sp>
          <p:nvSpPr>
            <p:cNvPr id="19470" name="Text Box 13"/>
            <p:cNvSpPr txBox="1">
              <a:spLocks noChangeArrowheads="1"/>
            </p:cNvSpPr>
            <p:nvPr/>
          </p:nvSpPr>
          <p:spPr bwMode="auto">
            <a:xfrm>
              <a:off x="6741" y="12784"/>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altLang="ar-EG">
                  <a:latin typeface="Arial" panose="020B0604020202020204" pitchFamily="34" charset="0"/>
                </a:rPr>
                <a:t>Control bus</a:t>
              </a:r>
            </a:p>
          </p:txBody>
        </p:sp>
        <p:sp>
          <p:nvSpPr>
            <p:cNvPr id="19471" name="Text Box 14"/>
            <p:cNvSpPr txBox="1">
              <a:spLocks noChangeArrowheads="1"/>
            </p:cNvSpPr>
            <p:nvPr/>
          </p:nvSpPr>
          <p:spPr bwMode="auto">
            <a:xfrm>
              <a:off x="4041" y="13324"/>
              <a:ext cx="234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08" tIns="39804" rIns="79608" bIns="39804"/>
            <a:lstStyle>
              <a:lvl1pPr defTabSz="896938">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defTabSz="896938">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defTabSz="896938">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defTabSz="896938">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defTabSz="896938">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defTabSz="896938"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endParaRPr lang="en-US" altLang="ar-EG" sz="1800">
                <a:latin typeface="Arial" panose="020B0604020202020204" pitchFamily="34" charset="0"/>
              </a:endParaRPr>
            </a:p>
          </p:txBody>
        </p:sp>
      </p:grpSp>
      <p:sp>
        <p:nvSpPr>
          <p:cNvPr id="19460" name="Slide Number Placeholder 1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EA5A179-EA6F-4A9A-BF76-14671B16737F}" type="slidenum">
              <a:rPr lang="fr-FR" altLang="ar-EG" sz="1400">
                <a:solidFill>
                  <a:srgbClr val="FFFFFF"/>
                </a:solidFill>
                <a:latin typeface="Arial" panose="020B0604020202020204" pitchFamily="34" charset="0"/>
              </a:rPr>
              <a:pPr>
                <a:spcBef>
                  <a:spcPct val="0"/>
                </a:spcBef>
                <a:buClrTx/>
                <a:buSzTx/>
                <a:buFontTx/>
                <a:buNone/>
              </a:pPr>
              <a:t>42</a:t>
            </a:fld>
            <a:endParaRPr lang="fr-FR" altLang="ar-EG" sz="1400">
              <a:solidFill>
                <a:srgbClr val="FFFFFF"/>
              </a:solidFill>
              <a:latin typeface="Arial" panose="020B0604020202020204" pitchFamily="34" charset="0"/>
            </a:endParaRPr>
          </a:p>
        </p:txBody>
      </p:sp>
      <p:sp>
        <p:nvSpPr>
          <p:cNvPr id="19461" name="Text Box 17"/>
          <p:cNvSpPr txBox="1">
            <a:spLocks noChangeArrowheads="1"/>
          </p:cNvSpPr>
          <p:nvPr/>
        </p:nvSpPr>
        <p:spPr bwMode="auto">
          <a:xfrm>
            <a:off x="2495551" y="5805488"/>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50000"/>
              </a:spcBef>
              <a:buClrTx/>
              <a:buSzTx/>
              <a:buFontTx/>
              <a:buNone/>
            </a:pPr>
            <a:r>
              <a:rPr lang="en-US" altLang="ar-EG" b="1">
                <a:latin typeface="Arial" panose="020B0604020202020204" pitchFamily="34" charset="0"/>
              </a:rPr>
              <a:t>Block diagram of a microprocessor</a:t>
            </a:r>
          </a:p>
        </p:txBody>
      </p:sp>
    </p:spTree>
    <p:extLst>
      <p:ext uri="{BB962C8B-B14F-4D97-AF65-F5344CB8AC3E}">
        <p14:creationId xmlns:p14="http://schemas.microsoft.com/office/powerpoint/2010/main" val="4145277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Arithmetic and logic unit (ALU)</a:t>
            </a:r>
            <a:endParaRPr lang="en-MY" dirty="0"/>
          </a:p>
        </p:txBody>
      </p:sp>
      <p:sp>
        <p:nvSpPr>
          <p:cNvPr id="20483" name="Content Placeholder 2"/>
          <p:cNvSpPr>
            <a:spLocks noGrp="1"/>
          </p:cNvSpPr>
          <p:nvPr>
            <p:ph sz="quarter" idx="1"/>
          </p:nvPr>
        </p:nvSpPr>
        <p:spPr>
          <a:xfrm>
            <a:off x="1981201" y="1412875"/>
            <a:ext cx="7643813" cy="5060950"/>
          </a:xfrm>
        </p:spPr>
        <p:txBody>
          <a:bodyPr/>
          <a:lstStyle/>
          <a:p>
            <a:pPr eaLnBrk="1" hangingPunct="1"/>
            <a:r>
              <a:rPr lang="en-MY" altLang="ar-EG"/>
              <a:t>The component that performs the arithmetic and logical operations</a:t>
            </a:r>
          </a:p>
          <a:p>
            <a:pPr eaLnBrk="1" hangingPunct="1"/>
            <a:r>
              <a:rPr lang="en-MY" altLang="ar-EG"/>
              <a:t>the most important components in a microprocessor, and is typically the part of the processor that is designed first.</a:t>
            </a:r>
          </a:p>
          <a:p>
            <a:pPr eaLnBrk="1" hangingPunct="1"/>
            <a:r>
              <a:rPr lang="en-MY" altLang="ar-EG"/>
              <a:t>able to perform the basic logical operations (AND, OR), including the addition operation. </a:t>
            </a:r>
          </a:p>
        </p:txBody>
      </p:sp>
      <p:sp>
        <p:nvSpPr>
          <p:cNvPr id="2048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B65DF5D5-FCA5-44ED-92F3-3C59BAF36BB5}" type="slidenum">
              <a:rPr lang="fr-FR" altLang="ar-EG" sz="1400">
                <a:solidFill>
                  <a:srgbClr val="FFFFFF"/>
                </a:solidFill>
                <a:latin typeface="Arial" panose="020B0604020202020204" pitchFamily="34" charset="0"/>
              </a:rPr>
              <a:pPr>
                <a:spcBef>
                  <a:spcPct val="0"/>
                </a:spcBef>
                <a:buClrTx/>
                <a:buSzTx/>
                <a:buFontTx/>
                <a:buNone/>
              </a:pPr>
              <a:t>43</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1847654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Internal structure of ALU</a:t>
            </a:r>
            <a:endParaRPr lang="en-MY" dirty="0"/>
          </a:p>
        </p:txBody>
      </p:sp>
      <p:pic>
        <p:nvPicPr>
          <p:cNvPr id="4098" name="Picture 2"/>
          <p:cNvPicPr>
            <a:picLocks noChangeAspect="1" noChangeArrowheads="1"/>
          </p:cNvPicPr>
          <p:nvPr/>
        </p:nvPicPr>
        <p:blipFill>
          <a:blip r:embed="rId2"/>
          <a:srcRect/>
          <a:stretch>
            <a:fillRect/>
          </a:stretch>
        </p:blipFill>
        <p:spPr bwMode="auto">
          <a:xfrm>
            <a:off x="1738282" y="1928802"/>
            <a:ext cx="3500462" cy="3710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99" name="Picture 3"/>
          <p:cNvPicPr>
            <a:picLocks noChangeAspect="1" noChangeArrowheads="1"/>
          </p:cNvPicPr>
          <p:nvPr/>
        </p:nvPicPr>
        <p:blipFill>
          <a:blip r:embed="rId3"/>
          <a:srcRect/>
          <a:stretch>
            <a:fillRect/>
          </a:stretch>
        </p:blipFill>
        <p:spPr bwMode="auto">
          <a:xfrm>
            <a:off x="5453058" y="1971690"/>
            <a:ext cx="4762500" cy="3600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509" name="TextBox 5"/>
          <p:cNvSpPr txBox="1">
            <a:spLocks noChangeArrowheads="1"/>
          </p:cNvSpPr>
          <p:nvPr/>
        </p:nvSpPr>
        <p:spPr bwMode="auto">
          <a:xfrm>
            <a:off x="2309813" y="5786439"/>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ar-EG" sz="1800">
                <a:latin typeface="Arial" panose="020B0604020202020204" pitchFamily="34" charset="0"/>
              </a:rPr>
              <a:t>2 bits of ALU</a:t>
            </a:r>
            <a:endParaRPr lang="en-MY" altLang="ar-EG" sz="1800">
              <a:latin typeface="Arial" panose="020B0604020202020204" pitchFamily="34" charset="0"/>
            </a:endParaRPr>
          </a:p>
        </p:txBody>
      </p:sp>
      <p:sp>
        <p:nvSpPr>
          <p:cNvPr id="21511" name="TextBox 7"/>
          <p:cNvSpPr txBox="1">
            <a:spLocks noChangeArrowheads="1"/>
          </p:cNvSpPr>
          <p:nvPr/>
        </p:nvSpPr>
        <p:spPr bwMode="auto">
          <a:xfrm>
            <a:off x="7024688" y="5786439"/>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ar-EG" sz="1800">
                <a:latin typeface="Arial" panose="020B0604020202020204" pitchFamily="34" charset="0"/>
              </a:rPr>
              <a:t>4 bits of ALU</a:t>
            </a:r>
            <a:endParaRPr lang="en-MY" altLang="ar-EG" sz="1800">
              <a:latin typeface="Arial" panose="020B0604020202020204" pitchFamily="34" charset="0"/>
            </a:endParaRPr>
          </a:p>
        </p:txBody>
      </p:sp>
      <p:sp>
        <p:nvSpPr>
          <p:cNvPr id="21512"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2D95537-AFEC-43AF-B79C-AD206F97B5FA}" type="slidenum">
              <a:rPr lang="fr-FR" altLang="ar-EG" sz="1400">
                <a:solidFill>
                  <a:srgbClr val="FFFFFF"/>
                </a:solidFill>
                <a:latin typeface="Arial" panose="020B0604020202020204" pitchFamily="34" charset="0"/>
              </a:rPr>
              <a:pPr>
                <a:spcBef>
                  <a:spcPct val="0"/>
                </a:spcBef>
                <a:buClrTx/>
                <a:buSzTx/>
                <a:buFontTx/>
                <a:buNone/>
              </a:pPr>
              <a:t>44</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1014262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Control unit</a:t>
            </a:r>
            <a:endParaRPr lang="en-MY" dirty="0"/>
          </a:p>
        </p:txBody>
      </p:sp>
      <p:sp>
        <p:nvSpPr>
          <p:cNvPr id="22531" name="Content Placeholder 2"/>
          <p:cNvSpPr>
            <a:spLocks noGrp="1"/>
          </p:cNvSpPr>
          <p:nvPr>
            <p:ph sz="quarter" idx="1"/>
          </p:nvPr>
        </p:nvSpPr>
        <p:spPr>
          <a:xfrm>
            <a:off x="1981200" y="1600201"/>
            <a:ext cx="7467600" cy="4873625"/>
          </a:xfrm>
        </p:spPr>
        <p:txBody>
          <a:bodyPr/>
          <a:lstStyle/>
          <a:p>
            <a:pPr eaLnBrk="1" hangingPunct="1"/>
            <a:r>
              <a:rPr lang="en-MY" altLang="ar-EG" sz="2400" dirty="0"/>
              <a:t>The circuitry that controls the flow of information through the processor, and coordinates the activities of the other units within it. </a:t>
            </a:r>
          </a:p>
          <a:p>
            <a:pPr eaLnBrk="1" hangingPunct="1"/>
            <a:r>
              <a:rPr lang="en-MY" altLang="ar-EG" sz="2400" dirty="0"/>
              <a:t>In a way, it is the "brain within the brain", as it controls what happens inside the processor, which in turn controls the rest of the PC.</a:t>
            </a:r>
          </a:p>
          <a:p>
            <a:pPr eaLnBrk="1" hangingPunct="1"/>
            <a:r>
              <a:rPr lang="en-MY" altLang="ar-EG" sz="2400" dirty="0"/>
              <a:t>On a regular processor, the control unit performs the tasks of fetching, decoding, managing execution and then storing results.</a:t>
            </a:r>
          </a:p>
        </p:txBody>
      </p:sp>
      <p:sp>
        <p:nvSpPr>
          <p:cNvPr id="2253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AA8C867-DBA4-431A-B143-E136C8C5A343}" type="slidenum">
              <a:rPr lang="fr-FR" altLang="ar-EG" sz="1400">
                <a:solidFill>
                  <a:srgbClr val="FFFFFF"/>
                </a:solidFill>
                <a:latin typeface="Arial" panose="020B0604020202020204" pitchFamily="34" charset="0"/>
              </a:rPr>
              <a:pPr>
                <a:spcBef>
                  <a:spcPct val="0"/>
                </a:spcBef>
                <a:buClrTx/>
                <a:buSzTx/>
                <a:buFontTx/>
                <a:buNone/>
              </a:pPr>
              <a:t>45</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4057311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Register sets</a:t>
            </a:r>
            <a:endParaRPr lang="en-MY" dirty="0"/>
          </a:p>
        </p:txBody>
      </p:sp>
      <p:sp>
        <p:nvSpPr>
          <p:cNvPr id="23555" name="Content Placeholder 2"/>
          <p:cNvSpPr>
            <a:spLocks noGrp="1"/>
          </p:cNvSpPr>
          <p:nvPr>
            <p:ph sz="quarter" idx="1"/>
          </p:nvPr>
        </p:nvSpPr>
        <p:spPr>
          <a:xfrm>
            <a:off x="709684" y="1412876"/>
            <a:ext cx="9958316" cy="4873625"/>
          </a:xfrm>
        </p:spPr>
        <p:txBody>
          <a:bodyPr/>
          <a:lstStyle/>
          <a:p>
            <a:pPr eaLnBrk="1" hangingPunct="1"/>
            <a:r>
              <a:rPr lang="en-MY" altLang="ar-EG" sz="2800" dirty="0"/>
              <a:t>The register section/array consists completely of circuitry used to </a:t>
            </a:r>
            <a:r>
              <a:rPr lang="en-MY" altLang="ar-EG" sz="2800" b="1" dirty="0"/>
              <a:t>temporarily store data or program codes until they </a:t>
            </a:r>
            <a:r>
              <a:rPr lang="en-MY" altLang="ar-EG" sz="2800" dirty="0"/>
              <a:t>are sent to the ALU or to the control section or to memory. </a:t>
            </a:r>
          </a:p>
          <a:p>
            <a:pPr eaLnBrk="1" hangingPunct="1"/>
            <a:r>
              <a:rPr lang="en-MY" altLang="ar-EG" sz="2800" dirty="0"/>
              <a:t>The number of registers are different for any particular CPU and the more register a CPU have will result in easier programming tasks.</a:t>
            </a:r>
          </a:p>
          <a:p>
            <a:pPr eaLnBrk="1" hangingPunct="1"/>
            <a:r>
              <a:rPr lang="en-US" altLang="ar-EG" sz="2800" dirty="0"/>
              <a:t>Registers are normally measured by the number of </a:t>
            </a:r>
            <a:r>
              <a:rPr lang="en-US" altLang="ar-EG" sz="2800" dirty="0">
                <a:hlinkClick r:id="rId2" tooltip="Bit"/>
              </a:rPr>
              <a:t>bits</a:t>
            </a:r>
            <a:r>
              <a:rPr lang="en-US" altLang="ar-EG" sz="2800" dirty="0"/>
              <a:t> they can hold, for example, an "</a:t>
            </a:r>
            <a:r>
              <a:rPr lang="en-US" altLang="ar-EG" sz="2800" dirty="0">
                <a:hlinkClick r:id="rId3" tooltip="8-bit"/>
              </a:rPr>
              <a:t>8-bit</a:t>
            </a:r>
            <a:r>
              <a:rPr lang="en-US" altLang="ar-EG" sz="2800" dirty="0"/>
              <a:t> register" or a "</a:t>
            </a:r>
            <a:r>
              <a:rPr lang="en-US" altLang="ar-EG" sz="2800" dirty="0">
                <a:hlinkClick r:id="rId4" tooltip="32-bit"/>
              </a:rPr>
              <a:t>32-bit</a:t>
            </a:r>
            <a:r>
              <a:rPr lang="en-US" altLang="ar-EG" sz="2800" dirty="0"/>
              <a:t> register". </a:t>
            </a:r>
            <a:endParaRPr lang="en-MY" altLang="ar-EG" sz="2800" dirty="0"/>
          </a:p>
        </p:txBody>
      </p:sp>
      <p:sp>
        <p:nvSpPr>
          <p:cNvPr id="2355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4D2B02B-2CB3-4D04-AB83-1CE46094C61C}" type="slidenum">
              <a:rPr lang="fr-FR" altLang="ar-EG" sz="1400">
                <a:solidFill>
                  <a:srgbClr val="FFFFFF"/>
                </a:solidFill>
                <a:latin typeface="Arial" panose="020B0604020202020204" pitchFamily="34" charset="0"/>
              </a:rPr>
              <a:pPr>
                <a:spcBef>
                  <a:spcPct val="0"/>
                </a:spcBef>
                <a:buClrTx/>
                <a:buSzTx/>
                <a:buFontTx/>
                <a:buNone/>
              </a:pPr>
              <a:t>46</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3962057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bwMode="auto">
          <a:xfrm>
            <a:off x="1992313" y="333376"/>
            <a:ext cx="7467600" cy="574675"/>
          </a:xfrm>
        </p:spPr>
        <p:txBody>
          <a:bodyPr vert="horz" wrap="square" lIns="91440" tIns="45720" rIns="91440" bIns="45720" numCol="1" anchor="b" anchorCtr="0" compatLnSpc="1">
            <a:prstTxWarp prst="textNoShape">
              <a:avLst/>
            </a:prstTxWarp>
          </a:bodyPr>
          <a:lstStyle/>
          <a:p>
            <a:pPr eaLnBrk="1" hangingPunct="1"/>
            <a:r>
              <a:rPr lang="fr-CA" altLang="ar-EG" cap="none">
                <a:solidFill>
                  <a:schemeClr val="tx1"/>
                </a:solidFill>
              </a:rPr>
              <a:t>DATA SIZE</a:t>
            </a:r>
            <a:endParaRPr lang="fr-FR" altLang="ar-EG" cap="none">
              <a:solidFill>
                <a:schemeClr val="tx1"/>
              </a:solidFill>
            </a:endParaRPr>
          </a:p>
        </p:txBody>
      </p:sp>
      <p:sp>
        <p:nvSpPr>
          <p:cNvPr id="17411" name="Content Placeholder 7"/>
          <p:cNvSpPr>
            <a:spLocks noGrp="1"/>
          </p:cNvSpPr>
          <p:nvPr>
            <p:ph sz="quarter" idx="1"/>
          </p:nvPr>
        </p:nvSpPr>
        <p:spPr>
          <a:xfrm>
            <a:off x="1981200" y="1600201"/>
            <a:ext cx="7467600" cy="4873625"/>
          </a:xfrm>
        </p:spPr>
        <p:txBody>
          <a:bodyPr/>
          <a:lstStyle/>
          <a:p>
            <a:pPr eaLnBrk="1" hangingPunct="1"/>
            <a:endParaRPr lang="en-MY" altLang="ar-EG"/>
          </a:p>
        </p:txBody>
      </p:sp>
      <p:graphicFrame>
        <p:nvGraphicFramePr>
          <p:cNvPr id="42" name="Table 41"/>
          <p:cNvGraphicFramePr>
            <a:graphicFrameLocks noGrp="1"/>
          </p:cNvGraphicFramePr>
          <p:nvPr/>
        </p:nvGraphicFramePr>
        <p:xfrm>
          <a:off x="1809750" y="1285875"/>
          <a:ext cx="8858250" cy="4714876"/>
        </p:xfrm>
        <a:graphic>
          <a:graphicData uri="http://schemas.openxmlformats.org/drawingml/2006/table">
            <a:tbl>
              <a:tblPr firstRow="1" bandRow="1">
                <a:tableStyleId>{69CF1AB2-1976-4502-BF36-3FF5EA218861}</a:tableStyleId>
              </a:tblPr>
              <a:tblGrid>
                <a:gridCol w="1516277">
                  <a:extLst>
                    <a:ext uri="{9D8B030D-6E8A-4147-A177-3AD203B41FA5}">
                      <a16:colId xmlns:a16="http://schemas.microsoft.com/office/drawing/2014/main" val="20000"/>
                    </a:ext>
                  </a:extLst>
                </a:gridCol>
                <a:gridCol w="1835494">
                  <a:extLst>
                    <a:ext uri="{9D8B030D-6E8A-4147-A177-3AD203B41FA5}">
                      <a16:colId xmlns:a16="http://schemas.microsoft.com/office/drawing/2014/main" val="20001"/>
                    </a:ext>
                  </a:extLst>
                </a:gridCol>
                <a:gridCol w="5506479">
                  <a:extLst>
                    <a:ext uri="{9D8B030D-6E8A-4147-A177-3AD203B41FA5}">
                      <a16:colId xmlns:a16="http://schemas.microsoft.com/office/drawing/2014/main" val="20002"/>
                    </a:ext>
                  </a:extLst>
                </a:gridCol>
              </a:tblGrid>
              <a:tr h="1214437">
                <a:tc>
                  <a:txBody>
                    <a:bodyPr/>
                    <a:lstStyle/>
                    <a:p>
                      <a:pPr algn="ctr"/>
                      <a:r>
                        <a:rPr lang="en-US" sz="1800" b="1" dirty="0"/>
                        <a:t>Nibble</a:t>
                      </a:r>
                      <a:endParaRPr lang="en-MY"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 bit</a:t>
                      </a:r>
                    </a:p>
                    <a:p>
                      <a:pPr algn="ctr"/>
                      <a:endParaRPr lang="en-US" sz="1800" b="1" dirty="0"/>
                    </a:p>
                    <a:p>
                      <a:pPr algn="ctr"/>
                      <a:endParaRPr lang="en-MY" sz="1800" b="1" dirty="0"/>
                    </a:p>
                  </a:txBody>
                  <a:tcPr/>
                </a:tc>
                <a:tc>
                  <a:txBody>
                    <a:bodyPr/>
                    <a:lstStyle/>
                    <a:p>
                      <a:endParaRPr lang="en-MY" sz="1800" dirty="0"/>
                    </a:p>
                  </a:txBody>
                  <a:tcPr/>
                </a:tc>
                <a:extLst>
                  <a:ext uri="{0D108BD9-81ED-4DB2-BD59-A6C34878D82A}">
                    <a16:rowId xmlns:a16="http://schemas.microsoft.com/office/drawing/2014/main" val="10000"/>
                  </a:ext>
                </a:extLst>
              </a:tr>
              <a:tr h="1071563">
                <a:tc>
                  <a:txBody>
                    <a:bodyPr/>
                    <a:lstStyle/>
                    <a:p>
                      <a:pPr algn="ctr"/>
                      <a:r>
                        <a:rPr lang="en-US" sz="1800" b="1" dirty="0"/>
                        <a:t>Byte</a:t>
                      </a:r>
                      <a:endParaRPr lang="en-MY" sz="1800" b="1" dirty="0"/>
                    </a:p>
                  </a:txBody>
                  <a:tcPr/>
                </a:tc>
                <a:tc>
                  <a:txBody>
                    <a:bodyPr/>
                    <a:lstStyle/>
                    <a:p>
                      <a:pPr algn="ctr"/>
                      <a:r>
                        <a:rPr lang="en-US" sz="1800" b="1" dirty="0"/>
                        <a:t>8 bit</a:t>
                      </a:r>
                      <a:endParaRPr lang="en-MY" sz="1800" b="1" dirty="0"/>
                    </a:p>
                  </a:txBody>
                  <a:tcPr/>
                </a:tc>
                <a:tc>
                  <a:txBody>
                    <a:bodyPr/>
                    <a:lstStyle/>
                    <a:p>
                      <a:endParaRPr lang="en-MY" sz="1800" dirty="0"/>
                    </a:p>
                  </a:txBody>
                  <a:tcPr/>
                </a:tc>
                <a:extLst>
                  <a:ext uri="{0D108BD9-81ED-4DB2-BD59-A6C34878D82A}">
                    <a16:rowId xmlns:a16="http://schemas.microsoft.com/office/drawing/2014/main" val="10001"/>
                  </a:ext>
                </a:extLst>
              </a:tr>
              <a:tr h="1214438">
                <a:tc>
                  <a:txBody>
                    <a:bodyPr/>
                    <a:lstStyle/>
                    <a:p>
                      <a:pPr algn="ctr"/>
                      <a:r>
                        <a:rPr lang="en-US" sz="1800" b="1" dirty="0"/>
                        <a:t>Word </a:t>
                      </a:r>
                      <a:endParaRPr lang="en-MY" sz="1800" b="1" dirty="0"/>
                    </a:p>
                  </a:txBody>
                  <a:tcPr/>
                </a:tc>
                <a:tc>
                  <a:txBody>
                    <a:bodyPr/>
                    <a:lstStyle/>
                    <a:p>
                      <a:pPr algn="ctr"/>
                      <a:r>
                        <a:rPr lang="en-US" sz="1800" b="1" dirty="0"/>
                        <a:t>16 bit</a:t>
                      </a:r>
                      <a:endParaRPr lang="en-MY" sz="1800" b="1" dirty="0"/>
                    </a:p>
                  </a:txBody>
                  <a:tcPr/>
                </a:tc>
                <a:tc>
                  <a:txBody>
                    <a:bodyPr/>
                    <a:lstStyle/>
                    <a:p>
                      <a:endParaRPr lang="en-MY" sz="1800"/>
                    </a:p>
                  </a:txBody>
                  <a:tcPr/>
                </a:tc>
                <a:extLst>
                  <a:ext uri="{0D108BD9-81ED-4DB2-BD59-A6C34878D82A}">
                    <a16:rowId xmlns:a16="http://schemas.microsoft.com/office/drawing/2014/main" val="10002"/>
                  </a:ext>
                </a:extLst>
              </a:tr>
              <a:tr h="1214438">
                <a:tc>
                  <a:txBody>
                    <a:bodyPr/>
                    <a:lstStyle/>
                    <a:p>
                      <a:pPr algn="ctr"/>
                      <a:r>
                        <a:rPr lang="en-US" sz="1800" b="1" dirty="0"/>
                        <a:t>Long word</a:t>
                      </a:r>
                    </a:p>
                    <a:p>
                      <a:pPr algn="ctr"/>
                      <a:endParaRPr lang="en-MY" sz="1800" b="1" dirty="0"/>
                    </a:p>
                  </a:txBody>
                  <a:tcPr/>
                </a:tc>
                <a:tc>
                  <a:txBody>
                    <a:bodyPr/>
                    <a:lstStyle/>
                    <a:p>
                      <a:pPr algn="ctr"/>
                      <a:r>
                        <a:rPr lang="en-US" sz="1800" b="1" dirty="0"/>
                        <a:t>32 bit</a:t>
                      </a:r>
                      <a:endParaRPr lang="en-MY" sz="1800" b="1" dirty="0"/>
                    </a:p>
                  </a:txBody>
                  <a:tcPr/>
                </a:tc>
                <a:tc>
                  <a:txBody>
                    <a:bodyPr/>
                    <a:lstStyle/>
                    <a:p>
                      <a:endParaRPr lang="en-MY" sz="1800" dirty="0"/>
                    </a:p>
                  </a:txBody>
                  <a:tcPr/>
                </a:tc>
                <a:extLst>
                  <a:ext uri="{0D108BD9-81ED-4DB2-BD59-A6C34878D82A}">
                    <a16:rowId xmlns:a16="http://schemas.microsoft.com/office/drawing/2014/main" val="10003"/>
                  </a:ext>
                </a:extLst>
              </a:tr>
            </a:tbl>
          </a:graphicData>
        </a:graphic>
      </p:graphicFrame>
      <p:pic>
        <p:nvPicPr>
          <p:cNvPr id="17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1" y="1428751"/>
            <a:ext cx="5210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063" y="2643188"/>
            <a:ext cx="48577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0188" y="3857626"/>
            <a:ext cx="50974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0189" y="5000626"/>
            <a:ext cx="5083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Slide Number Placeholder 8"/>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24121B36-3359-47C4-A28F-472B23190384}" type="slidenum">
              <a:rPr lang="fr-FR" altLang="ar-EG" sz="1400">
                <a:solidFill>
                  <a:srgbClr val="FFFFFF"/>
                </a:solidFill>
                <a:latin typeface="Arial" panose="020B0604020202020204" pitchFamily="34" charset="0"/>
              </a:rPr>
              <a:pPr>
                <a:spcBef>
                  <a:spcPct val="0"/>
                </a:spcBef>
                <a:buClrTx/>
                <a:buSzTx/>
                <a:buFontTx/>
                <a:buNone/>
              </a:pPr>
              <a:t>47</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1992362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Data bus</a:t>
            </a:r>
            <a:endParaRPr lang="en-MY" dirty="0"/>
          </a:p>
        </p:txBody>
      </p:sp>
      <p:sp>
        <p:nvSpPr>
          <p:cNvPr id="30723" name="Content Placeholder 2"/>
          <p:cNvSpPr>
            <a:spLocks noGrp="1"/>
          </p:cNvSpPr>
          <p:nvPr>
            <p:ph sz="quarter" idx="1"/>
          </p:nvPr>
        </p:nvSpPr>
        <p:spPr>
          <a:xfrm>
            <a:off x="1981200" y="1600201"/>
            <a:ext cx="7786688" cy="4873625"/>
          </a:xfrm>
        </p:spPr>
        <p:txBody>
          <a:bodyPr/>
          <a:lstStyle/>
          <a:p>
            <a:pPr eaLnBrk="1" hangingPunct="1"/>
            <a:r>
              <a:rPr lang="en-MY" altLang="ar-EG" sz="2800"/>
              <a:t>The data bus is 'bi-directional' </a:t>
            </a:r>
          </a:p>
          <a:p>
            <a:pPr marL="742950" lvl="1" indent="-285750"/>
            <a:r>
              <a:rPr lang="en-MY" altLang="ar-EG" sz="2400"/>
              <a:t>data or instruction codes from memory or input/output.are transferred into the microprocessor </a:t>
            </a:r>
          </a:p>
          <a:p>
            <a:pPr marL="742950" lvl="1" indent="-285750"/>
            <a:r>
              <a:rPr lang="en-MY" altLang="ar-EG" sz="2400"/>
              <a:t>the result of an operation or computation is sent out from the microprocessor to the memory or input/output.</a:t>
            </a:r>
          </a:p>
          <a:p>
            <a:pPr eaLnBrk="1" hangingPunct="1"/>
            <a:r>
              <a:rPr lang="en-MY" altLang="ar-EG" sz="2800"/>
              <a:t>Depending on the particular microprocessor, the data bus can handle 8 bit or 16 bit data.</a:t>
            </a:r>
          </a:p>
        </p:txBody>
      </p:sp>
      <p:sp>
        <p:nvSpPr>
          <p:cNvPr id="3072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87DA8A6-B4A0-434F-B0EC-67FEA4614910}" type="slidenum">
              <a:rPr lang="fr-FR" altLang="ar-EG" sz="1400">
                <a:solidFill>
                  <a:srgbClr val="FFFFFF"/>
                </a:solidFill>
                <a:latin typeface="Arial" panose="020B0604020202020204" pitchFamily="34" charset="0"/>
              </a:rPr>
              <a:pPr>
                <a:spcBef>
                  <a:spcPct val="0"/>
                </a:spcBef>
                <a:buClrTx/>
                <a:buSzTx/>
                <a:buFontTx/>
                <a:buNone/>
              </a:pPr>
              <a:t>48</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2327319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Address bus</a:t>
            </a:r>
            <a:endParaRPr lang="en-MY" dirty="0"/>
          </a:p>
        </p:txBody>
      </p:sp>
      <p:sp>
        <p:nvSpPr>
          <p:cNvPr id="31747" name="Content Placeholder 2"/>
          <p:cNvSpPr>
            <a:spLocks noGrp="1"/>
          </p:cNvSpPr>
          <p:nvPr>
            <p:ph sz="quarter" idx="1"/>
          </p:nvPr>
        </p:nvSpPr>
        <p:spPr>
          <a:xfrm>
            <a:off x="1981200" y="1600201"/>
            <a:ext cx="7467600" cy="4873625"/>
          </a:xfrm>
        </p:spPr>
        <p:txBody>
          <a:bodyPr/>
          <a:lstStyle/>
          <a:p>
            <a:pPr eaLnBrk="1" hangingPunct="1"/>
            <a:r>
              <a:rPr lang="en-MY" altLang="ar-EG"/>
              <a:t>The address bus is '</a:t>
            </a:r>
            <a:r>
              <a:rPr lang="en-MY" altLang="ar-EG" b="1"/>
              <a:t>unidirectional</a:t>
            </a:r>
            <a:r>
              <a:rPr lang="en-MY" altLang="ar-EG"/>
              <a:t>', over which the microprocessor sends an address code to the memory or input/output. </a:t>
            </a:r>
          </a:p>
          <a:p>
            <a:pPr eaLnBrk="1" hangingPunct="1"/>
            <a:r>
              <a:rPr lang="en-MY" altLang="ar-EG"/>
              <a:t>The size (width) of the address bus is specified by the number of bits it can handle.</a:t>
            </a:r>
          </a:p>
          <a:p>
            <a:pPr eaLnBrk="1" hangingPunct="1"/>
            <a:r>
              <a:rPr lang="en-MY" altLang="ar-EG"/>
              <a:t>The more bits there are in the address bus, the more memory locations a microprocessor can access. </a:t>
            </a:r>
          </a:p>
          <a:p>
            <a:pPr eaLnBrk="1" hangingPunct="1"/>
            <a:r>
              <a:rPr lang="en-MY" altLang="ar-EG"/>
              <a:t>A 16 bit address bus is capable of addressing 65,536 (64K) addresses.</a:t>
            </a:r>
          </a:p>
        </p:txBody>
      </p:sp>
      <p:sp>
        <p:nvSpPr>
          <p:cNvPr id="3174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D9FA2037-8A5C-47A6-8608-0C6D98595D37}" type="slidenum">
              <a:rPr lang="fr-FR" altLang="ar-EG" sz="1400">
                <a:solidFill>
                  <a:srgbClr val="FFFFFF"/>
                </a:solidFill>
                <a:latin typeface="Arial" panose="020B0604020202020204" pitchFamily="34" charset="0"/>
              </a:rPr>
              <a:pPr>
                <a:spcBef>
                  <a:spcPct val="0"/>
                </a:spcBef>
                <a:buClrTx/>
                <a:buSzTx/>
                <a:buFontTx/>
                <a:buNone/>
              </a:pPr>
              <a:t>49</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186704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938509" y="300251"/>
            <a:ext cx="9870517" cy="5844322"/>
          </a:xfrm>
          <a:prstGeom prst="rect">
            <a:avLst/>
          </a:prstGeom>
        </p:spPr>
      </p:pic>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5</a:t>
            </a:fld>
            <a:endParaRPr lang="en-US" altLang="en-US">
              <a:solidFill>
                <a:srgbClr val="000000"/>
              </a:solidFill>
            </a:endParaRPr>
          </a:p>
        </p:txBody>
      </p:sp>
    </p:spTree>
    <p:extLst>
      <p:ext uri="{BB962C8B-B14F-4D97-AF65-F5344CB8AC3E}">
        <p14:creationId xmlns:p14="http://schemas.microsoft.com/office/powerpoint/2010/main" val="1427980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Control bus</a:t>
            </a:r>
            <a:endParaRPr lang="en-MY" dirty="0"/>
          </a:p>
        </p:txBody>
      </p:sp>
      <p:sp>
        <p:nvSpPr>
          <p:cNvPr id="32771" name="Content Placeholder 2"/>
          <p:cNvSpPr>
            <a:spLocks noGrp="1"/>
          </p:cNvSpPr>
          <p:nvPr>
            <p:ph sz="quarter" idx="1"/>
          </p:nvPr>
        </p:nvSpPr>
        <p:spPr>
          <a:xfrm>
            <a:off x="1981200" y="1600201"/>
            <a:ext cx="7467600" cy="4873625"/>
          </a:xfrm>
        </p:spPr>
        <p:txBody>
          <a:bodyPr/>
          <a:lstStyle/>
          <a:p>
            <a:pPr eaLnBrk="1" hangingPunct="1"/>
            <a:r>
              <a:rPr lang="en-MY" altLang="ar-EG"/>
              <a:t>The control bus is used by the microprocessor to send out or receive timing and control signals in order to coordinate and regulate its operation and to communicate with other devices, i.e. memory or input/output.</a:t>
            </a:r>
          </a:p>
        </p:txBody>
      </p:sp>
      <p:sp>
        <p:nvSpPr>
          <p:cNvPr id="3277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B98527F-F220-4897-9BFB-73BF050E9A4A}" type="slidenum">
              <a:rPr lang="fr-FR" altLang="ar-EG" sz="1400">
                <a:solidFill>
                  <a:srgbClr val="FFFFFF"/>
                </a:solidFill>
                <a:latin typeface="Arial" panose="020B0604020202020204" pitchFamily="34" charset="0"/>
              </a:rPr>
              <a:pPr>
                <a:spcBef>
                  <a:spcPct val="0"/>
                </a:spcBef>
                <a:buClrTx/>
                <a:buSzTx/>
                <a:buFontTx/>
                <a:buNone/>
              </a:pPr>
              <a:t>50</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3040663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Microprocessor works</a:t>
            </a:r>
          </a:p>
        </p:txBody>
      </p:sp>
      <p:sp>
        <p:nvSpPr>
          <p:cNvPr id="3" name="Content Placeholder 2"/>
          <p:cNvSpPr>
            <a:spLocks noGrp="1"/>
          </p:cNvSpPr>
          <p:nvPr>
            <p:ph sz="quarter" idx="1"/>
          </p:nvPr>
        </p:nvSpPr>
        <p:spPr/>
        <p:txBody>
          <a:bodyPr/>
          <a:lstStyle/>
          <a:p>
            <a:r>
              <a:rPr lang="en-US" dirty="0"/>
              <a:t>To execute a program, the microprocessor “reads” each instruction from memory, “interprets” it, then “executes or perform” it. </a:t>
            </a:r>
          </a:p>
          <a:p>
            <a:r>
              <a:rPr lang="en-US" dirty="0"/>
              <a:t> The right name for the cycle is</a:t>
            </a:r>
          </a:p>
          <a:p>
            <a:pPr lvl="1"/>
            <a:r>
              <a:rPr lang="en-US" dirty="0"/>
              <a:t> </a:t>
            </a:r>
            <a:r>
              <a:rPr lang="en-US" dirty="0">
                <a:solidFill>
                  <a:srgbClr val="FF0000"/>
                </a:solidFill>
              </a:rPr>
              <a:t>Fetch </a:t>
            </a:r>
          </a:p>
          <a:p>
            <a:pPr lvl="1"/>
            <a:r>
              <a:rPr lang="en-US" dirty="0">
                <a:solidFill>
                  <a:srgbClr val="FF0000"/>
                </a:solidFill>
              </a:rPr>
              <a:t> Decode </a:t>
            </a:r>
          </a:p>
          <a:p>
            <a:pPr lvl="1"/>
            <a:r>
              <a:rPr lang="en-US" dirty="0">
                <a:solidFill>
                  <a:srgbClr val="FF0000"/>
                </a:solidFill>
              </a:rPr>
              <a:t> Execute </a:t>
            </a:r>
          </a:p>
          <a:p>
            <a:r>
              <a:rPr lang="en-US" dirty="0"/>
              <a:t> This sequence is continued until all instructions are performed. </a:t>
            </a:r>
          </a:p>
        </p:txBody>
      </p:sp>
      <p:sp>
        <p:nvSpPr>
          <p:cNvPr id="4" name="Slide Number Placeholder 3"/>
          <p:cNvSpPr>
            <a:spLocks noGrp="1"/>
          </p:cNvSpPr>
          <p:nvPr>
            <p:ph type="sldNum" sz="quarter" idx="11"/>
          </p:nvPr>
        </p:nvSpPr>
        <p:spPr/>
        <p:txBody>
          <a:bodyPr/>
          <a:lstStyle/>
          <a:p>
            <a:pPr>
              <a:defRPr/>
            </a:pPr>
            <a:fld id="{B0C7533F-9C4F-403E-AFE3-9BE1C9F6B810}" type="slidenum">
              <a:rPr lang="fr-FR" altLang="ar-EG" smtClean="0"/>
              <a:pPr>
                <a:defRPr/>
              </a:pPr>
              <a:t>51</a:t>
            </a:fld>
            <a:endParaRPr lang="fr-FR" altLang="ar-EG"/>
          </a:p>
        </p:txBody>
      </p:sp>
    </p:spTree>
    <p:extLst>
      <p:ext uri="{BB962C8B-B14F-4D97-AF65-F5344CB8AC3E}">
        <p14:creationId xmlns:p14="http://schemas.microsoft.com/office/powerpoint/2010/main" val="941591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Program counter (PC)</a:t>
            </a:r>
            <a:endParaRPr lang="en-MY" dirty="0"/>
          </a:p>
        </p:txBody>
      </p:sp>
      <p:sp>
        <p:nvSpPr>
          <p:cNvPr id="28675" name="Content Placeholder 2"/>
          <p:cNvSpPr>
            <a:spLocks noGrp="1"/>
          </p:cNvSpPr>
          <p:nvPr>
            <p:ph sz="quarter" idx="1"/>
          </p:nvPr>
        </p:nvSpPr>
        <p:spPr>
          <a:xfrm>
            <a:off x="1981200" y="1600201"/>
            <a:ext cx="7467600" cy="4873625"/>
          </a:xfrm>
        </p:spPr>
        <p:txBody>
          <a:bodyPr/>
          <a:lstStyle/>
          <a:p>
            <a:pPr eaLnBrk="1" hangingPunct="1">
              <a:lnSpc>
                <a:spcPct val="90000"/>
              </a:lnSpc>
            </a:pPr>
            <a:r>
              <a:rPr lang="en-MY" altLang="ar-EG" sz="2800"/>
              <a:t>a 16 bit register, used to store the next address of the operation code to be fetched by the CPU. </a:t>
            </a:r>
          </a:p>
          <a:p>
            <a:pPr eaLnBrk="1" hangingPunct="1">
              <a:lnSpc>
                <a:spcPct val="90000"/>
              </a:lnSpc>
            </a:pPr>
            <a:r>
              <a:rPr lang="en-MY" altLang="ar-EG" sz="2800"/>
              <a:t>Not much use in programming, but as an indicator to user only.</a:t>
            </a:r>
          </a:p>
          <a:p>
            <a:pPr eaLnBrk="1" hangingPunct="1">
              <a:lnSpc>
                <a:spcPct val="90000"/>
              </a:lnSpc>
            </a:pPr>
            <a:r>
              <a:rPr lang="en-MY" altLang="ar-EG" sz="2800"/>
              <a:t>Purpose of PC in a Microprocessor</a:t>
            </a:r>
          </a:p>
          <a:p>
            <a:pPr lvl="1" eaLnBrk="1" hangingPunct="1">
              <a:lnSpc>
                <a:spcPct val="90000"/>
              </a:lnSpc>
            </a:pPr>
            <a:r>
              <a:rPr lang="en-MY" altLang="ar-EG" sz="2800"/>
              <a:t>to store address of tos (top of stack)</a:t>
            </a:r>
          </a:p>
          <a:p>
            <a:pPr lvl="1" eaLnBrk="1" hangingPunct="1">
              <a:lnSpc>
                <a:spcPct val="90000"/>
              </a:lnSpc>
            </a:pPr>
            <a:r>
              <a:rPr lang="en-MY" altLang="ar-EG" sz="2800"/>
              <a:t> to store address of next instruction to be executed.</a:t>
            </a:r>
          </a:p>
          <a:p>
            <a:pPr lvl="1" eaLnBrk="1" hangingPunct="1">
              <a:lnSpc>
                <a:spcPct val="90000"/>
              </a:lnSpc>
            </a:pPr>
            <a:r>
              <a:rPr lang="en-MY" altLang="ar-EG" sz="2800"/>
              <a:t>count the number of instructions.</a:t>
            </a:r>
          </a:p>
        </p:txBody>
      </p:sp>
      <p:sp>
        <p:nvSpPr>
          <p:cNvPr id="2867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88FFB4A1-3945-4C6F-B352-4F225CEC30B5}" type="slidenum">
              <a:rPr lang="fr-FR" altLang="ar-EG" sz="1400">
                <a:solidFill>
                  <a:srgbClr val="FFFFFF"/>
                </a:solidFill>
                <a:latin typeface="Arial" panose="020B0604020202020204" pitchFamily="34" charset="0"/>
              </a:rPr>
              <a:pPr>
                <a:spcBef>
                  <a:spcPct val="0"/>
                </a:spcBef>
                <a:buClrTx/>
                <a:buSzTx/>
                <a:buFontTx/>
                <a:buNone/>
              </a:pPr>
              <a:t>52</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2392121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Stack pointer (SP)</a:t>
            </a:r>
            <a:endParaRPr lang="en-MY" dirty="0"/>
          </a:p>
        </p:txBody>
      </p:sp>
      <p:sp>
        <p:nvSpPr>
          <p:cNvPr id="29699" name="Content Placeholder 2"/>
          <p:cNvSpPr>
            <a:spLocks noGrp="1"/>
          </p:cNvSpPr>
          <p:nvPr>
            <p:ph sz="quarter" idx="1"/>
          </p:nvPr>
        </p:nvSpPr>
        <p:spPr>
          <a:xfrm>
            <a:off x="1981200" y="1600201"/>
            <a:ext cx="7467600" cy="4873625"/>
          </a:xfrm>
        </p:spPr>
        <p:txBody>
          <a:bodyPr/>
          <a:lstStyle/>
          <a:p>
            <a:pPr eaLnBrk="1" hangingPunct="1">
              <a:lnSpc>
                <a:spcPct val="90000"/>
              </a:lnSpc>
            </a:pPr>
            <a:r>
              <a:rPr lang="en-MY" altLang="ar-EG" sz="2800"/>
              <a:t>The stack is configured as a data structure that grows downward from high memory to low memory. </a:t>
            </a:r>
          </a:p>
          <a:p>
            <a:pPr eaLnBrk="1" hangingPunct="1">
              <a:lnSpc>
                <a:spcPct val="90000"/>
              </a:lnSpc>
            </a:pPr>
            <a:r>
              <a:rPr lang="en-MY" altLang="ar-EG" sz="2800"/>
              <a:t>At any given time, the SP holds the 16-bit address of the next free location in the stack. </a:t>
            </a:r>
          </a:p>
          <a:p>
            <a:pPr eaLnBrk="1" hangingPunct="1">
              <a:lnSpc>
                <a:spcPct val="90000"/>
              </a:lnSpc>
            </a:pPr>
            <a:r>
              <a:rPr lang="en-MY" altLang="ar-EG" sz="2800"/>
              <a:t>The stack acts like any other stack when there is a subroutine call or on an interrupt. ie. pushing the return address on a jump, and retrieving it after the operation is complete to come back to its original location. </a:t>
            </a:r>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940A07EF-51B9-4DEA-912B-D993EAAF82DC}" type="slidenum">
              <a:rPr lang="fr-FR" altLang="ar-EG" sz="1400">
                <a:solidFill>
                  <a:srgbClr val="FFFFFF"/>
                </a:solidFill>
                <a:latin typeface="Arial" panose="020B0604020202020204" pitchFamily="34" charset="0"/>
              </a:rPr>
              <a:pPr>
                <a:spcBef>
                  <a:spcPct val="0"/>
                </a:spcBef>
                <a:buClrTx/>
                <a:buSzTx/>
                <a:buFontTx/>
                <a:buNone/>
              </a:pPr>
              <a:t>53</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3962594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MY"/>
          </a:p>
        </p:txBody>
      </p:sp>
      <p:sp>
        <p:nvSpPr>
          <p:cNvPr id="27651" name="Content Placeholder 2"/>
          <p:cNvSpPr>
            <a:spLocks noGrp="1"/>
          </p:cNvSpPr>
          <p:nvPr>
            <p:ph sz="quarter" idx="1"/>
          </p:nvPr>
        </p:nvSpPr>
        <p:spPr>
          <a:xfrm>
            <a:off x="1981200" y="1600201"/>
            <a:ext cx="7467600" cy="4873625"/>
          </a:xfrm>
        </p:spPr>
        <p:txBody>
          <a:bodyPr/>
          <a:lstStyle/>
          <a:p>
            <a:pPr eaLnBrk="1" hangingPunct="1"/>
            <a:endParaRPr lang="en-MY" altLang="ar-EG"/>
          </a:p>
        </p:txBody>
      </p:sp>
      <p:graphicFrame>
        <p:nvGraphicFramePr>
          <p:cNvPr id="4" name="Table 3"/>
          <p:cNvGraphicFramePr>
            <a:graphicFrameLocks noGrp="1"/>
          </p:cNvGraphicFramePr>
          <p:nvPr/>
        </p:nvGraphicFramePr>
        <p:xfrm>
          <a:off x="1952626" y="214314"/>
          <a:ext cx="7929563" cy="6215061"/>
        </p:xfrm>
        <a:graphic>
          <a:graphicData uri="http://schemas.openxmlformats.org/drawingml/2006/table">
            <a:tbl>
              <a:tblPr firstRow="1" bandRow="1">
                <a:tableStyleId>{5C22544A-7EE6-4342-B048-85BDC9FD1C3A}</a:tableStyleId>
              </a:tblPr>
              <a:tblGrid>
                <a:gridCol w="1081309">
                  <a:extLst>
                    <a:ext uri="{9D8B030D-6E8A-4147-A177-3AD203B41FA5}">
                      <a16:colId xmlns:a16="http://schemas.microsoft.com/office/drawing/2014/main" val="20000"/>
                    </a:ext>
                  </a:extLst>
                </a:gridCol>
                <a:gridCol w="1829911">
                  <a:extLst>
                    <a:ext uri="{9D8B030D-6E8A-4147-A177-3AD203B41FA5}">
                      <a16:colId xmlns:a16="http://schemas.microsoft.com/office/drawing/2014/main" val="20001"/>
                    </a:ext>
                  </a:extLst>
                </a:gridCol>
                <a:gridCol w="5018343">
                  <a:extLst>
                    <a:ext uri="{9D8B030D-6E8A-4147-A177-3AD203B41FA5}">
                      <a16:colId xmlns:a16="http://schemas.microsoft.com/office/drawing/2014/main" val="20002"/>
                    </a:ext>
                  </a:extLst>
                </a:gridCol>
              </a:tblGrid>
              <a:tr h="466290">
                <a:tc>
                  <a:txBody>
                    <a:bodyPr/>
                    <a:lstStyle/>
                    <a:p>
                      <a:r>
                        <a:rPr lang="en-MY" sz="1800" dirty="0"/>
                        <a:t>Flag</a:t>
                      </a:r>
                    </a:p>
                  </a:txBody>
                  <a:tcPr marL="91439" marR="91439" anchor="ctr"/>
                </a:tc>
                <a:tc>
                  <a:txBody>
                    <a:bodyPr/>
                    <a:lstStyle/>
                    <a:p>
                      <a:r>
                        <a:rPr lang="en-MY" sz="1800"/>
                        <a:t>Name</a:t>
                      </a:r>
                    </a:p>
                  </a:txBody>
                  <a:tcPr marL="91439" marR="91439" anchor="ctr"/>
                </a:tc>
                <a:tc>
                  <a:txBody>
                    <a:bodyPr/>
                    <a:lstStyle/>
                    <a:p>
                      <a:r>
                        <a:rPr lang="en-MY" sz="1800"/>
                        <a:t>Description</a:t>
                      </a:r>
                    </a:p>
                  </a:txBody>
                  <a:tcPr marL="91439" marR="91439" anchor="ctr"/>
                </a:tc>
                <a:extLst>
                  <a:ext uri="{0D108BD9-81ED-4DB2-BD59-A6C34878D82A}">
                    <a16:rowId xmlns:a16="http://schemas.microsoft.com/office/drawing/2014/main" val="10000"/>
                  </a:ext>
                </a:extLst>
              </a:tr>
              <a:tr h="574878">
                <a:tc>
                  <a:txBody>
                    <a:bodyPr/>
                    <a:lstStyle/>
                    <a:p>
                      <a:pPr algn="ctr"/>
                      <a:r>
                        <a:rPr lang="en-MY" sz="1200" b="1"/>
                        <a:t>Z</a:t>
                      </a:r>
                      <a:endParaRPr lang="en-MY" sz="1200"/>
                    </a:p>
                  </a:txBody>
                  <a:tcPr marL="91439" marR="91439" anchor="ctr"/>
                </a:tc>
                <a:tc>
                  <a:txBody>
                    <a:bodyPr/>
                    <a:lstStyle/>
                    <a:p>
                      <a:r>
                        <a:rPr lang="en-MY" sz="1200"/>
                        <a:t>Zero flag</a:t>
                      </a:r>
                    </a:p>
                  </a:txBody>
                  <a:tcPr marL="91439" marR="91439" anchor="ctr"/>
                </a:tc>
                <a:tc>
                  <a:txBody>
                    <a:bodyPr/>
                    <a:lstStyle/>
                    <a:p>
                      <a:r>
                        <a:rPr lang="en-MY" sz="1200"/>
                        <a:t>Indicates that the result of a mathematical or logical operation was zero.</a:t>
                      </a:r>
                    </a:p>
                  </a:txBody>
                  <a:tcPr marL="91439" marR="91439" anchor="ctr"/>
                </a:tc>
                <a:extLst>
                  <a:ext uri="{0D108BD9-81ED-4DB2-BD59-A6C34878D82A}">
                    <a16:rowId xmlns:a16="http://schemas.microsoft.com/office/drawing/2014/main" val="10001"/>
                  </a:ext>
                </a:extLst>
              </a:tr>
              <a:tr h="1264730">
                <a:tc>
                  <a:txBody>
                    <a:bodyPr/>
                    <a:lstStyle/>
                    <a:p>
                      <a:pPr algn="ctr"/>
                      <a:r>
                        <a:rPr lang="en-MY" sz="1200" b="1"/>
                        <a:t>C</a:t>
                      </a:r>
                      <a:endParaRPr lang="en-MY" sz="1200"/>
                    </a:p>
                  </a:txBody>
                  <a:tcPr marL="91439" marR="91439" anchor="ctr"/>
                </a:tc>
                <a:tc>
                  <a:txBody>
                    <a:bodyPr/>
                    <a:lstStyle/>
                    <a:p>
                      <a:r>
                        <a:rPr lang="en-MY" sz="1200" dirty="0"/>
                        <a:t>Carry flag</a:t>
                      </a:r>
                    </a:p>
                  </a:txBody>
                  <a:tcPr marL="91439" marR="91439" anchor="ctr"/>
                </a:tc>
                <a:tc>
                  <a:txBody>
                    <a:bodyPr/>
                    <a:lstStyle/>
                    <a:p>
                      <a:r>
                        <a:rPr lang="en-MY" sz="1200" dirty="0"/>
                        <a:t>Indicates that the result of an operation produced an answer greater than the number of available bits. (This flag may also be set before a mathematical operation as an extra operand to certain instructions, e.g. "add with carry".)</a:t>
                      </a:r>
                    </a:p>
                  </a:txBody>
                  <a:tcPr marL="91439" marR="91439" anchor="ctr"/>
                </a:tc>
                <a:extLst>
                  <a:ext uri="{0D108BD9-81ED-4DB2-BD59-A6C34878D82A}">
                    <a16:rowId xmlns:a16="http://schemas.microsoft.com/office/drawing/2014/main" val="10002"/>
                  </a:ext>
                </a:extLst>
              </a:tr>
              <a:tr h="804827">
                <a:tc>
                  <a:txBody>
                    <a:bodyPr/>
                    <a:lstStyle/>
                    <a:p>
                      <a:pPr algn="ctr"/>
                      <a:r>
                        <a:rPr lang="en-MY" sz="1200" b="1" dirty="0"/>
                        <a:t>X</a:t>
                      </a:r>
                      <a:endParaRPr lang="en-MY" sz="1200" dirty="0"/>
                    </a:p>
                  </a:txBody>
                  <a:tcPr marL="91439" marR="91439" anchor="ctr"/>
                </a:tc>
                <a:tc>
                  <a:txBody>
                    <a:bodyPr/>
                    <a:lstStyle/>
                    <a:p>
                      <a:r>
                        <a:rPr lang="en-MY" sz="1200" dirty="0"/>
                        <a:t>Extend flag</a:t>
                      </a:r>
                    </a:p>
                  </a:txBody>
                  <a:tcPr marL="91439" marR="91439" anchor="ctr"/>
                </a:tc>
                <a:tc>
                  <a:txBody>
                    <a:bodyPr/>
                    <a:lstStyle/>
                    <a:p>
                      <a:r>
                        <a:rPr lang="en-MY" sz="1200" i="1" dirty="0"/>
                        <a:t>Masks the XIRQ request when set. It is set by the hardware and cleared by the software as well is set by </a:t>
                      </a:r>
                      <a:r>
                        <a:rPr lang="en-MY" sz="1200" i="1" dirty="0" err="1"/>
                        <a:t>unmaskable</a:t>
                      </a:r>
                      <a:r>
                        <a:rPr lang="en-MY" sz="1200" i="1" dirty="0"/>
                        <a:t> XIRQ.</a:t>
                      </a:r>
                      <a:endParaRPr lang="en-MY" sz="1200" dirty="0"/>
                    </a:p>
                  </a:txBody>
                  <a:tcPr marL="91439" marR="91439" anchor="ctr"/>
                </a:tc>
                <a:extLst>
                  <a:ext uri="{0D108BD9-81ED-4DB2-BD59-A6C34878D82A}">
                    <a16:rowId xmlns:a16="http://schemas.microsoft.com/office/drawing/2014/main" val="10003"/>
                  </a:ext>
                </a:extLst>
              </a:tr>
              <a:tr h="1494682">
                <a:tc>
                  <a:txBody>
                    <a:bodyPr/>
                    <a:lstStyle/>
                    <a:p>
                      <a:pPr algn="ctr"/>
                      <a:r>
                        <a:rPr lang="en-MY" sz="1200" b="1" dirty="0"/>
                        <a:t>N</a:t>
                      </a:r>
                      <a:endParaRPr lang="en-MY" sz="1200" dirty="0"/>
                    </a:p>
                  </a:txBody>
                  <a:tcPr marL="91439" marR="91439" anchor="ctr"/>
                </a:tc>
                <a:tc>
                  <a:txBody>
                    <a:bodyPr/>
                    <a:lstStyle/>
                    <a:p>
                      <a:r>
                        <a:rPr lang="en-MY" sz="1200" dirty="0"/>
                        <a:t>Negative/ Sign flag</a:t>
                      </a:r>
                    </a:p>
                  </a:txBody>
                  <a:tcPr marL="91439" marR="91439" anchor="ctr"/>
                </a:tc>
                <a:tc>
                  <a:txBody>
                    <a:bodyPr/>
                    <a:lstStyle/>
                    <a:p>
                      <a:r>
                        <a:rPr lang="en-MY" sz="1200" dirty="0"/>
                        <a:t>Indicates that the result of a mathematical operation is negative. In some processors, the N and S flags have different meanings: the S flag indicates whether a subtraction or addition has taken place, whereas the N flag indicates whether the last operation result is positive or negative.</a:t>
                      </a:r>
                    </a:p>
                  </a:txBody>
                  <a:tcPr marL="91439" marR="91439" anchor="ctr"/>
                </a:tc>
                <a:extLst>
                  <a:ext uri="{0D108BD9-81ED-4DB2-BD59-A6C34878D82A}">
                    <a16:rowId xmlns:a16="http://schemas.microsoft.com/office/drawing/2014/main" val="10004"/>
                  </a:ext>
                </a:extLst>
              </a:tr>
              <a:tr h="804827">
                <a:tc>
                  <a:txBody>
                    <a:bodyPr/>
                    <a:lstStyle/>
                    <a:p>
                      <a:pPr algn="ctr"/>
                      <a:r>
                        <a:rPr lang="en-MY" sz="1200" b="1" dirty="0"/>
                        <a:t>V</a:t>
                      </a:r>
                      <a:r>
                        <a:rPr lang="en-MY" sz="1200" dirty="0"/>
                        <a:t> </a:t>
                      </a:r>
                    </a:p>
                  </a:txBody>
                  <a:tcPr marL="91439" marR="91439" anchor="ctr"/>
                </a:tc>
                <a:tc>
                  <a:txBody>
                    <a:bodyPr/>
                    <a:lstStyle/>
                    <a:p>
                      <a:r>
                        <a:rPr lang="en-MY" sz="1200" dirty="0"/>
                        <a:t>Overflow Flag</a:t>
                      </a:r>
                    </a:p>
                  </a:txBody>
                  <a:tcPr marL="91439" marR="91439" anchor="ctr"/>
                </a:tc>
                <a:tc>
                  <a:txBody>
                    <a:bodyPr/>
                    <a:lstStyle/>
                    <a:p>
                      <a:r>
                        <a:rPr lang="en-MY" sz="1200"/>
                        <a:t>Indicates that the result of an operation has overflowed according to the CPU's word representation, similar to the carry flag but for signed operations.</a:t>
                      </a:r>
                    </a:p>
                  </a:txBody>
                  <a:tcPr marL="91439" marR="91439" anchor="ctr"/>
                </a:tc>
                <a:extLst>
                  <a:ext uri="{0D108BD9-81ED-4DB2-BD59-A6C34878D82A}">
                    <a16:rowId xmlns:a16="http://schemas.microsoft.com/office/drawing/2014/main" val="10005"/>
                  </a:ext>
                </a:extLst>
              </a:tr>
              <a:tr h="804827">
                <a:tc>
                  <a:txBody>
                    <a:bodyPr/>
                    <a:lstStyle/>
                    <a:p>
                      <a:pPr algn="ctr"/>
                      <a:r>
                        <a:rPr lang="en-MY" sz="1200" b="1" dirty="0"/>
                        <a:t>I</a:t>
                      </a:r>
                      <a:r>
                        <a:rPr lang="en-MY" sz="1200" dirty="0"/>
                        <a:t> </a:t>
                      </a:r>
                    </a:p>
                  </a:txBody>
                  <a:tcPr marL="91439" marR="91439" anchor="ctr"/>
                </a:tc>
                <a:tc>
                  <a:txBody>
                    <a:bodyPr/>
                    <a:lstStyle/>
                    <a:p>
                      <a:r>
                        <a:rPr lang="en-MY" sz="1200" dirty="0"/>
                        <a:t>interrupts </a:t>
                      </a:r>
                    </a:p>
                  </a:txBody>
                  <a:tcPr marL="91439" marR="91439" anchor="ctr"/>
                </a:tc>
                <a:tc>
                  <a:txBody>
                    <a:bodyPr/>
                    <a:lstStyle/>
                    <a:p>
                      <a:r>
                        <a:rPr lang="en-MY" sz="1200" dirty="0"/>
                        <a:t>Interrupts can be enabled or disabled by respectively setting or clearing this flag. Modifying this flag may be restricted to programs executing in supervisor mode</a:t>
                      </a:r>
                    </a:p>
                  </a:txBody>
                  <a:tcPr marL="91439" marR="91439" anchor="ctr"/>
                </a:tc>
                <a:extLst>
                  <a:ext uri="{0D108BD9-81ED-4DB2-BD59-A6C34878D82A}">
                    <a16:rowId xmlns:a16="http://schemas.microsoft.com/office/drawing/2014/main" val="10006"/>
                  </a:ext>
                </a:extLst>
              </a:tr>
            </a:tbl>
          </a:graphicData>
        </a:graphic>
      </p:graphicFrame>
      <p:sp>
        <p:nvSpPr>
          <p:cNvPr id="2768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C6CEAE86-F0BF-48F5-B6F0-EA97BCC53B8B}" type="slidenum">
              <a:rPr lang="fr-FR" altLang="ar-EG" sz="1400">
                <a:solidFill>
                  <a:srgbClr val="FFFFFF"/>
                </a:solidFill>
                <a:latin typeface="Arial" panose="020B0604020202020204" pitchFamily="34" charset="0"/>
              </a:rPr>
              <a:pPr>
                <a:spcBef>
                  <a:spcPct val="0"/>
                </a:spcBef>
                <a:buClrTx/>
                <a:buSzTx/>
                <a:buFontTx/>
                <a:buNone/>
              </a:pPr>
              <a:t>54</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2668591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Micro processor clock</a:t>
            </a:r>
            <a:endParaRPr lang="en-MY" dirty="0"/>
          </a:p>
        </p:txBody>
      </p:sp>
      <p:sp>
        <p:nvSpPr>
          <p:cNvPr id="33795" name="Content Placeholder 2"/>
          <p:cNvSpPr>
            <a:spLocks noGrp="1"/>
          </p:cNvSpPr>
          <p:nvPr>
            <p:ph sz="quarter" idx="1"/>
          </p:nvPr>
        </p:nvSpPr>
        <p:spPr>
          <a:xfrm>
            <a:off x="1981200" y="1600201"/>
            <a:ext cx="7467600" cy="4873625"/>
          </a:xfrm>
        </p:spPr>
        <p:txBody>
          <a:bodyPr/>
          <a:lstStyle/>
          <a:p>
            <a:pPr algn="just" eaLnBrk="1" hangingPunct="1">
              <a:lnSpc>
                <a:spcPct val="80000"/>
              </a:lnSpc>
            </a:pPr>
            <a:r>
              <a:rPr lang="en-MY" altLang="ar-EG" sz="3200"/>
              <a:t>Also called clock rate, the speed at which a microprocessor executes instructions. Every computer contains an internal clock that regulates the rate at which instructions are executed and synchronizes all the various computer components. </a:t>
            </a:r>
          </a:p>
          <a:p>
            <a:pPr algn="just" eaLnBrk="1" hangingPunct="1">
              <a:lnSpc>
                <a:spcPct val="80000"/>
              </a:lnSpc>
              <a:buFont typeface="Wingdings" panose="05000000000000000000" pitchFamily="2" charset="2"/>
              <a:buNone/>
            </a:pPr>
            <a:endParaRPr lang="en-MY" altLang="ar-EG" sz="3200"/>
          </a:p>
        </p:txBody>
      </p:sp>
      <p:sp>
        <p:nvSpPr>
          <p:cNvPr id="3379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AD44E362-0162-4719-9BE3-AB209C3BE13D}" type="slidenum">
              <a:rPr lang="fr-FR" altLang="ar-EG" sz="1400">
                <a:solidFill>
                  <a:srgbClr val="FFFFFF"/>
                </a:solidFill>
                <a:latin typeface="Arial" panose="020B0604020202020204" pitchFamily="34" charset="0"/>
              </a:rPr>
              <a:pPr>
                <a:spcBef>
                  <a:spcPct val="0"/>
                </a:spcBef>
                <a:buClrTx/>
                <a:buSzTx/>
                <a:buFontTx/>
                <a:buNone/>
              </a:pPr>
              <a:t>55</a:t>
            </a:fld>
            <a:endParaRPr lang="fr-FR" altLang="ar-EG" sz="1400">
              <a:solidFill>
                <a:srgbClr val="FFFFFF"/>
              </a:solidFill>
              <a:latin typeface="Arial" panose="020B0604020202020204" pitchFamily="34" charset="0"/>
            </a:endParaRPr>
          </a:p>
        </p:txBody>
      </p:sp>
    </p:spTree>
    <p:extLst>
      <p:ext uri="{BB962C8B-B14F-4D97-AF65-F5344CB8AC3E}">
        <p14:creationId xmlns:p14="http://schemas.microsoft.com/office/powerpoint/2010/main" val="1390594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B433D3-A4A8-422F-91CF-490FDEEBB552}" type="slidenum">
              <a:rPr lang="en-US" altLang="en-US"/>
              <a:pPr/>
              <a:t>56</a:t>
            </a:fld>
            <a:endParaRPr lang="en-US" altLang="en-US"/>
          </a:p>
        </p:txBody>
      </p:sp>
      <p:sp>
        <p:nvSpPr>
          <p:cNvPr id="119810" name="Rectangle 2"/>
          <p:cNvSpPr>
            <a:spLocks noGrp="1" noChangeArrowheads="1"/>
          </p:cNvSpPr>
          <p:nvPr>
            <p:ph type="title"/>
          </p:nvPr>
        </p:nvSpPr>
        <p:spPr/>
        <p:txBody>
          <a:bodyPr/>
          <a:lstStyle/>
          <a:p>
            <a:r>
              <a:rPr lang="en-US"/>
              <a:t>ISA</a:t>
            </a:r>
          </a:p>
        </p:txBody>
      </p:sp>
      <p:sp>
        <p:nvSpPr>
          <p:cNvPr id="119811" name="Rectangle 3"/>
          <p:cNvSpPr>
            <a:spLocks noGrp="1" noChangeArrowheads="1"/>
          </p:cNvSpPr>
          <p:nvPr>
            <p:ph type="body" idx="1"/>
          </p:nvPr>
        </p:nvSpPr>
        <p:spPr/>
        <p:txBody>
          <a:bodyPr/>
          <a:lstStyle/>
          <a:p>
            <a:r>
              <a:rPr lang="en-US" dirty="0"/>
              <a:t>Stands for </a:t>
            </a:r>
            <a:r>
              <a:rPr lang="en-US" dirty="0">
                <a:solidFill>
                  <a:srgbClr val="C00000"/>
                </a:solidFill>
              </a:rPr>
              <a:t>Instruction Set Architecture</a:t>
            </a:r>
          </a:p>
          <a:p>
            <a:r>
              <a:rPr lang="en-US" dirty="0"/>
              <a:t>Provides functional specifications for software programmers to use/program hardware to perform certain tasks</a:t>
            </a:r>
          </a:p>
          <a:p>
            <a:r>
              <a:rPr lang="en-US" dirty="0"/>
              <a:t>Provides the functional requirements for hardware designers so that their hardware design (called micro-architectures) can execute software programs.</a:t>
            </a:r>
          </a:p>
          <a:p>
            <a:pPr lvl="1"/>
            <a:endParaRPr lang="en-US" dirty="0"/>
          </a:p>
        </p:txBody>
      </p:sp>
      <p:sp>
        <p:nvSpPr>
          <p:cNvPr id="2" name="Date Placeholder 1"/>
          <p:cNvSpPr>
            <a:spLocks noGrp="1"/>
          </p:cNvSpPr>
          <p:nvPr>
            <p:ph type="dt" sz="half" idx="10"/>
          </p:nvPr>
        </p:nvSpPr>
        <p:spPr/>
        <p:txBody>
          <a:bodyPr/>
          <a:lstStyle/>
          <a:p>
            <a:fld id="{FC7EB1D4-BF88-4DF2-9571-D5E70E377CBD}" type="datetime1">
              <a:rPr lang="en-US" altLang="en-US" smtClean="0">
                <a:solidFill>
                  <a:srgbClr val="000000"/>
                </a:solidFill>
              </a:rPr>
              <a:t>11/8/2022</a:t>
            </a:fld>
            <a:endParaRPr lang="en-US" altLang="en-US">
              <a:solidFill>
                <a:srgbClr val="000000"/>
              </a:solidFill>
            </a:endParaRPr>
          </a:p>
        </p:txBody>
      </p:sp>
    </p:spTree>
    <p:extLst>
      <p:ext uri="{BB962C8B-B14F-4D97-AF65-F5344CB8AC3E}">
        <p14:creationId xmlns:p14="http://schemas.microsoft.com/office/powerpoint/2010/main" val="1771536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1162050"/>
            <a:ext cx="36957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5"/>
          <p:cNvSpPr>
            <a:spLocks noGrp="1" noChangeArrowheads="1"/>
          </p:cNvSpPr>
          <p:nvPr>
            <p:ph type="title"/>
          </p:nvPr>
        </p:nvSpPr>
        <p:spPr>
          <a:xfrm>
            <a:off x="2209800" y="0"/>
            <a:ext cx="7772400" cy="1143000"/>
          </a:xfrm>
        </p:spPr>
        <p:txBody>
          <a:bodyPr/>
          <a:lstStyle/>
          <a:p>
            <a:pPr fontAlgn="auto">
              <a:spcAft>
                <a:spcPts val="0"/>
              </a:spcAft>
              <a:defRPr/>
            </a:pPr>
            <a:r>
              <a:rPr lang="en-US" sz="2800" dirty="0">
                <a:solidFill>
                  <a:schemeClr val="tx1"/>
                </a:solidFill>
              </a:rPr>
              <a:t>Programming THE PROCESSOR</a:t>
            </a:r>
          </a:p>
        </p:txBody>
      </p:sp>
      <p:sp>
        <p:nvSpPr>
          <p:cNvPr id="20484" name="AutoShape 7"/>
          <p:cNvSpPr>
            <a:spLocks noChangeArrowheads="1"/>
          </p:cNvSpPr>
          <p:nvPr/>
        </p:nvSpPr>
        <p:spPr bwMode="auto">
          <a:xfrm>
            <a:off x="5867400" y="1828800"/>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n-US" altLang="en-US"/>
          </a:p>
        </p:txBody>
      </p:sp>
      <p:sp>
        <p:nvSpPr>
          <p:cNvPr id="20485" name="AutoShape 8"/>
          <p:cNvSpPr>
            <a:spLocks noChangeArrowheads="1"/>
          </p:cNvSpPr>
          <p:nvPr/>
        </p:nvSpPr>
        <p:spPr bwMode="auto">
          <a:xfrm>
            <a:off x="5867400" y="2895600"/>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n-US" altLang="en-US"/>
          </a:p>
        </p:txBody>
      </p:sp>
      <p:sp>
        <p:nvSpPr>
          <p:cNvPr id="20486" name="AutoShape 9"/>
          <p:cNvSpPr>
            <a:spLocks noChangeArrowheads="1"/>
          </p:cNvSpPr>
          <p:nvPr/>
        </p:nvSpPr>
        <p:spPr bwMode="auto">
          <a:xfrm>
            <a:off x="5867400" y="3962400"/>
            <a:ext cx="457200" cy="5334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n-US" altLang="en-US"/>
          </a:p>
        </p:txBody>
      </p:sp>
      <p:sp>
        <p:nvSpPr>
          <p:cNvPr id="20487" name="Rectangle 11"/>
          <p:cNvSpPr>
            <a:spLocks noChangeArrowheads="1"/>
          </p:cNvSpPr>
          <p:nvPr/>
        </p:nvSpPr>
        <p:spPr bwMode="auto">
          <a:xfrm>
            <a:off x="1676400" y="1109664"/>
            <a:ext cx="44196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spcBef>
                <a:spcPct val="20000"/>
              </a:spcBef>
              <a:spcAft>
                <a:spcPct val="20000"/>
              </a:spcAft>
            </a:pPr>
            <a:endParaRPr lang="en-US" altLang="en-US" sz="2800"/>
          </a:p>
          <a:p>
            <a:pPr>
              <a:spcBef>
                <a:spcPct val="20000"/>
              </a:spcBef>
              <a:spcAft>
                <a:spcPct val="20000"/>
              </a:spcAft>
              <a:buFontTx/>
              <a:buChar char="•"/>
            </a:pPr>
            <a:r>
              <a:rPr lang="en-US" altLang="en-US" sz="2800"/>
              <a:t> </a:t>
            </a:r>
            <a:r>
              <a:rPr lang="en-US" altLang="en-US" sz="2400">
                <a:latin typeface="Arial" panose="020B0604020202020204" pitchFamily="34" charset="0"/>
              </a:rPr>
              <a:t>Interpreted High Level Language</a:t>
            </a:r>
            <a:endParaRPr lang="en-US" altLang="en-US" sz="2400"/>
          </a:p>
          <a:p>
            <a:pPr>
              <a:spcBef>
                <a:spcPct val="20000"/>
              </a:spcBef>
              <a:spcAft>
                <a:spcPct val="20000"/>
              </a:spcAft>
              <a:buFontTx/>
              <a:buChar char="•"/>
            </a:pPr>
            <a:r>
              <a:rPr lang="en-US" altLang="en-US" sz="2400"/>
              <a:t> </a:t>
            </a:r>
            <a:r>
              <a:rPr lang="en-US" altLang="en-US" sz="2400">
                <a:latin typeface="Arial" panose="020B0604020202020204" pitchFamily="34" charset="0"/>
              </a:rPr>
              <a:t>Compiled High Level Language</a:t>
            </a:r>
            <a:endParaRPr lang="en-US" altLang="en-US" sz="2400"/>
          </a:p>
          <a:p>
            <a:pPr>
              <a:spcBef>
                <a:spcPct val="20000"/>
              </a:spcBef>
              <a:spcAft>
                <a:spcPct val="20000"/>
              </a:spcAft>
              <a:buFontTx/>
              <a:buChar char="•"/>
            </a:pPr>
            <a:r>
              <a:rPr lang="en-US" altLang="en-US" sz="2400"/>
              <a:t> </a:t>
            </a:r>
            <a:r>
              <a:rPr lang="en-US" altLang="en-US" sz="2400">
                <a:latin typeface="Arial" panose="020B0604020202020204" pitchFamily="34" charset="0"/>
              </a:rPr>
              <a:t>Assembly Language</a:t>
            </a:r>
          </a:p>
          <a:p>
            <a:pPr>
              <a:spcBef>
                <a:spcPct val="20000"/>
              </a:spcBef>
              <a:spcAft>
                <a:spcPct val="20000"/>
              </a:spcAft>
              <a:buFontTx/>
              <a:buChar char="•"/>
            </a:pPr>
            <a:endParaRPr lang="en-US" altLang="en-US" sz="2400">
              <a:latin typeface="Arial" panose="020B0604020202020204" pitchFamily="34" charset="0"/>
            </a:endParaRPr>
          </a:p>
          <a:p>
            <a:pPr>
              <a:spcBef>
                <a:spcPct val="20000"/>
              </a:spcBef>
              <a:spcAft>
                <a:spcPct val="20000"/>
              </a:spcAft>
              <a:buFontTx/>
              <a:buChar char="•"/>
            </a:pPr>
            <a:r>
              <a:rPr lang="en-US" altLang="en-US" sz="2400"/>
              <a:t> </a:t>
            </a:r>
            <a:r>
              <a:rPr lang="en-US" altLang="en-US" sz="2400">
                <a:latin typeface="Arial" panose="020B0604020202020204" pitchFamily="34" charset="0"/>
              </a:rPr>
              <a:t>Machine Language</a:t>
            </a:r>
          </a:p>
        </p:txBody>
      </p:sp>
      <p:sp>
        <p:nvSpPr>
          <p:cNvPr id="20488" name="AutoShape 12"/>
          <p:cNvSpPr>
            <a:spLocks/>
          </p:cNvSpPr>
          <p:nvPr/>
        </p:nvSpPr>
        <p:spPr bwMode="auto">
          <a:xfrm>
            <a:off x="5486400" y="1676400"/>
            <a:ext cx="152400" cy="2819400"/>
          </a:xfrm>
          <a:prstGeom prst="leftBrace">
            <a:avLst>
              <a:gd name="adj1" fmla="val 154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endParaRPr lang="en-US" altLang="en-US"/>
          </a:p>
        </p:txBody>
      </p:sp>
    </p:spTree>
    <p:extLst>
      <p:ext uri="{BB962C8B-B14F-4D97-AF65-F5344CB8AC3E}">
        <p14:creationId xmlns:p14="http://schemas.microsoft.com/office/powerpoint/2010/main" val="141572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a:xfrm>
            <a:off x="1960564" y="701676"/>
            <a:ext cx="8270875" cy="669925"/>
          </a:xfrm>
        </p:spPr>
        <p:txBody>
          <a:bodyPr/>
          <a:lstStyle/>
          <a:p>
            <a:pPr fontAlgn="auto">
              <a:spcAft>
                <a:spcPts val="0"/>
              </a:spcAft>
              <a:defRPr/>
            </a:pPr>
            <a:r>
              <a:rPr lang="en-US" altLang="en-US" sz="3200" dirty="0">
                <a:solidFill>
                  <a:schemeClr val="tx1">
                    <a:lumMod val="75000"/>
                    <a:lumOff val="25000"/>
                  </a:schemeClr>
                </a:solidFill>
              </a:rPr>
              <a:t>Real life applications of microprocessor</a:t>
            </a:r>
          </a:p>
        </p:txBody>
      </p:sp>
      <p:sp>
        <p:nvSpPr>
          <p:cNvPr id="7171" name="Rectangle 3"/>
          <p:cNvSpPr>
            <a:spLocks noGrp="1" noChangeArrowheads="1"/>
          </p:cNvSpPr>
          <p:nvPr>
            <p:ph type="body" idx="1"/>
          </p:nvPr>
        </p:nvSpPr>
        <p:spPr>
          <a:xfrm>
            <a:off x="1050878" y="1542197"/>
            <a:ext cx="9717206" cy="4869882"/>
          </a:xfrm>
        </p:spPr>
        <p:txBody>
          <a:bodyPr rtlCol="0">
            <a:normAutofit/>
          </a:bodyPr>
          <a:lstStyle/>
          <a:p>
            <a:pPr marL="229500" indent="-229500" fontAlgn="auto">
              <a:lnSpc>
                <a:spcPct val="90000"/>
              </a:lnSpc>
              <a:defRPr/>
            </a:pPr>
            <a:r>
              <a:rPr lang="en-US" altLang="en-US" sz="2600" dirty="0">
                <a:solidFill>
                  <a:schemeClr val="tx1">
                    <a:lumMod val="75000"/>
                    <a:lumOff val="25000"/>
                  </a:schemeClr>
                </a:solidFill>
              </a:rPr>
              <a:t>Microprocessors are used to handle a set of tasks that control one or more external events or systems.</a:t>
            </a:r>
          </a:p>
          <a:p>
            <a:pPr marL="229500" indent="-229500" fontAlgn="auto">
              <a:lnSpc>
                <a:spcPct val="90000"/>
              </a:lnSpc>
              <a:defRPr/>
            </a:pPr>
            <a:r>
              <a:rPr lang="en-US" altLang="en-US" sz="2600" dirty="0">
                <a:solidFill>
                  <a:schemeClr val="tx1">
                    <a:lumMod val="75000"/>
                    <a:lumOff val="25000"/>
                  </a:schemeClr>
                </a:solidFill>
              </a:rPr>
              <a:t> Microprocessors are typically used in either </a:t>
            </a:r>
            <a:r>
              <a:rPr lang="en-US" altLang="en-US" sz="2600" b="1" i="1" dirty="0">
                <a:solidFill>
                  <a:schemeClr val="tx1">
                    <a:lumMod val="75000"/>
                    <a:lumOff val="25000"/>
                  </a:schemeClr>
                </a:solidFill>
              </a:rPr>
              <a:t>reactive</a:t>
            </a:r>
            <a:r>
              <a:rPr lang="en-US" altLang="en-US" sz="2600" dirty="0">
                <a:solidFill>
                  <a:schemeClr val="tx1">
                    <a:lumMod val="75000"/>
                    <a:lumOff val="25000"/>
                  </a:schemeClr>
                </a:solidFill>
              </a:rPr>
              <a:t> or </a:t>
            </a:r>
            <a:r>
              <a:rPr lang="en-US" altLang="en-US" sz="2600" b="1" i="1" dirty="0">
                <a:solidFill>
                  <a:schemeClr val="tx1">
                    <a:lumMod val="75000"/>
                    <a:lumOff val="25000"/>
                  </a:schemeClr>
                </a:solidFill>
              </a:rPr>
              <a:t>embedded</a:t>
            </a:r>
            <a:r>
              <a:rPr lang="en-US" altLang="en-US" sz="2600" dirty="0">
                <a:solidFill>
                  <a:schemeClr val="tx1">
                    <a:lumMod val="75000"/>
                    <a:lumOff val="25000"/>
                  </a:schemeClr>
                </a:solidFill>
              </a:rPr>
              <a:t> systems. </a:t>
            </a:r>
          </a:p>
          <a:p>
            <a:pPr marL="472500" lvl="1" indent="-229500" fontAlgn="auto">
              <a:lnSpc>
                <a:spcPct val="90000"/>
              </a:lnSpc>
              <a:defRPr/>
            </a:pPr>
            <a:r>
              <a:rPr lang="en-US" altLang="en-US" sz="2200" b="1" i="1" dirty="0">
                <a:solidFill>
                  <a:srgbClr val="FF0000"/>
                </a:solidFill>
              </a:rPr>
              <a:t>Reactive systems</a:t>
            </a:r>
            <a:r>
              <a:rPr lang="en-US" altLang="en-US" sz="2200" dirty="0">
                <a:solidFill>
                  <a:srgbClr val="FF0000"/>
                </a:solidFill>
              </a:rPr>
              <a:t> </a:t>
            </a:r>
            <a:r>
              <a:rPr lang="en-US" altLang="en-US" sz="2200" dirty="0">
                <a:solidFill>
                  <a:schemeClr val="tx1">
                    <a:lumMod val="75000"/>
                    <a:lumOff val="25000"/>
                  </a:schemeClr>
                </a:solidFill>
              </a:rPr>
              <a:t>are those that have an ongoing interaction with their environment - for example, a fire-control system that constantly reacts to buttons pressed by a pilot. </a:t>
            </a:r>
          </a:p>
          <a:p>
            <a:pPr marL="472500" lvl="1" indent="-229500" fontAlgn="auto">
              <a:lnSpc>
                <a:spcPct val="90000"/>
              </a:lnSpc>
              <a:defRPr/>
            </a:pPr>
            <a:r>
              <a:rPr lang="en-US" altLang="en-US" sz="2200" b="1" i="1" dirty="0">
                <a:solidFill>
                  <a:srgbClr val="FF0000"/>
                </a:solidFill>
              </a:rPr>
              <a:t>Embedded systems</a:t>
            </a:r>
            <a:r>
              <a:rPr lang="en-US" altLang="en-US" sz="2200" dirty="0">
                <a:solidFill>
                  <a:srgbClr val="FF0000"/>
                </a:solidFill>
              </a:rPr>
              <a:t> </a:t>
            </a:r>
            <a:r>
              <a:rPr lang="en-US" altLang="en-US" sz="2200" dirty="0">
                <a:solidFill>
                  <a:schemeClr val="tx1">
                    <a:lumMod val="75000"/>
                    <a:lumOff val="25000"/>
                  </a:schemeClr>
                </a:solidFill>
              </a:rPr>
              <a:t>are those used to control specialized hardware in which the computer system is installed - for example, the microprocessor system used to control the fuel/air mixture in the carburetor of many automobiles. appliances</a:t>
            </a:r>
          </a:p>
          <a:p>
            <a:pPr marL="675000" lvl="2" indent="-202500" fontAlgn="auto">
              <a:lnSpc>
                <a:spcPct val="90000"/>
              </a:lnSpc>
              <a:defRPr/>
            </a:pPr>
            <a:r>
              <a:rPr lang="en-US" altLang="en-US" sz="1900" dirty="0">
                <a:solidFill>
                  <a:schemeClr val="tx1">
                    <a:lumMod val="75000"/>
                    <a:lumOff val="25000"/>
                  </a:schemeClr>
                </a:solidFill>
              </a:rPr>
              <a:t> In embedded systems the software system is completely encapsulated by the hardware that it controls. </a:t>
            </a:r>
          </a:p>
          <a:p>
            <a:pPr marL="229500" indent="-229500" fontAlgn="auto">
              <a:lnSpc>
                <a:spcPct val="90000"/>
              </a:lnSpc>
              <a:defRPr/>
            </a:pPr>
            <a:endParaRPr lang="en-US" altLang="en-US" sz="2000" dirty="0">
              <a:solidFill>
                <a:schemeClr val="tx1">
                  <a:lumMod val="75000"/>
                  <a:lumOff val="25000"/>
                </a:schemeClr>
              </a:solidFill>
            </a:endParaRPr>
          </a:p>
        </p:txBody>
      </p:sp>
    </p:spTree>
    <p:extLst>
      <p:ext uri="{BB962C8B-B14F-4D97-AF65-F5344CB8AC3E}">
        <p14:creationId xmlns:p14="http://schemas.microsoft.com/office/powerpoint/2010/main" val="348330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1960564" y="701676"/>
            <a:ext cx="8270875" cy="517525"/>
          </a:xfrm>
        </p:spPr>
        <p:txBody>
          <a:bodyPr/>
          <a:lstStyle/>
          <a:p>
            <a:pPr fontAlgn="auto">
              <a:spcAft>
                <a:spcPts val="0"/>
              </a:spcAft>
              <a:defRPr/>
            </a:pPr>
            <a:r>
              <a:rPr lang="en-US" altLang="en-US" dirty="0">
                <a:solidFill>
                  <a:schemeClr val="tx1">
                    <a:lumMod val="75000"/>
                    <a:lumOff val="25000"/>
                  </a:schemeClr>
                </a:solidFill>
              </a:rPr>
              <a:t>Continued…</a:t>
            </a:r>
          </a:p>
        </p:txBody>
      </p:sp>
      <p:sp>
        <p:nvSpPr>
          <p:cNvPr id="19459" name="Rectangle 3"/>
          <p:cNvSpPr>
            <a:spLocks noGrp="1" noChangeArrowheads="1"/>
          </p:cNvSpPr>
          <p:nvPr>
            <p:ph type="body" idx="1"/>
          </p:nvPr>
        </p:nvSpPr>
        <p:spPr>
          <a:xfrm>
            <a:off x="791570" y="1447800"/>
            <a:ext cx="9439869" cy="4527550"/>
          </a:xfrm>
        </p:spPr>
        <p:txBody>
          <a:bodyPr/>
          <a:lstStyle/>
          <a:p>
            <a:pPr eaLnBrk="1" hangingPunct="1">
              <a:spcBef>
                <a:spcPts val="0"/>
              </a:spcBef>
            </a:pPr>
            <a:r>
              <a:rPr lang="en-US" altLang="en-US" sz="2400" dirty="0"/>
              <a:t>Often the processor is required to manage various different tasks that have to be scheduled somehow and must also deal with outside interrupt sources such as an alarm when something goes wrong. </a:t>
            </a:r>
          </a:p>
          <a:p>
            <a:pPr eaLnBrk="1" hangingPunct="1">
              <a:spcBef>
                <a:spcPts val="0"/>
              </a:spcBef>
            </a:pPr>
            <a:endParaRPr lang="en-US" altLang="en-US" sz="2400" dirty="0"/>
          </a:p>
          <a:p>
            <a:pPr eaLnBrk="1" hangingPunct="1">
              <a:spcBef>
                <a:spcPts val="0"/>
              </a:spcBef>
            </a:pPr>
            <a:r>
              <a:rPr lang="en-US" altLang="en-US" sz="2400" b="1" i="1" dirty="0"/>
              <a:t>Real-time systems</a:t>
            </a:r>
            <a:r>
              <a:rPr lang="en-US" altLang="en-US" sz="2400" dirty="0"/>
              <a:t> are those in which timeliness is as important as the correctness of the outputs, although this does NOT mean that they have to be fast systems. </a:t>
            </a:r>
          </a:p>
          <a:p>
            <a:pPr lvl="1" eaLnBrk="1" hangingPunct="1">
              <a:spcBef>
                <a:spcPts val="0"/>
              </a:spcBef>
            </a:pPr>
            <a:r>
              <a:rPr lang="en-US" altLang="en-US" sz="2000" dirty="0"/>
              <a:t>A real-time system does not have to process data in microseconds to be considered real-time - it must simply have response times that are constrained and thus predictable. </a:t>
            </a:r>
          </a:p>
          <a:p>
            <a:pPr eaLnBrk="1" hangingPunct="1">
              <a:lnSpc>
                <a:spcPct val="80000"/>
              </a:lnSpc>
            </a:pPr>
            <a:endParaRPr lang="en-US" altLang="en-US" sz="2400" dirty="0"/>
          </a:p>
          <a:p>
            <a:pPr eaLnBrk="1" hangingPunct="1">
              <a:lnSpc>
                <a:spcPct val="80000"/>
              </a:lnSpc>
            </a:pPr>
            <a:endParaRPr lang="en-US" altLang="en-US" sz="2400" dirty="0"/>
          </a:p>
        </p:txBody>
      </p:sp>
    </p:spTree>
    <p:extLst>
      <p:ext uri="{BB962C8B-B14F-4D97-AF65-F5344CB8AC3E}">
        <p14:creationId xmlns:p14="http://schemas.microsoft.com/office/powerpoint/2010/main" val="4058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123" y="-475991"/>
            <a:ext cx="10058400" cy="1295400"/>
          </a:xfrm>
        </p:spPr>
        <p:txBody>
          <a:bodyPr/>
          <a:lstStyle/>
          <a:p>
            <a:r>
              <a:rPr lang="en-US" dirty="0"/>
              <a:t>Microprocessors vs. Microcontrollers</a:t>
            </a:r>
          </a:p>
        </p:txBody>
      </p:sp>
      <p:sp>
        <p:nvSpPr>
          <p:cNvPr id="3" name="Content Placeholder 2"/>
          <p:cNvSpPr>
            <a:spLocks noGrp="1"/>
          </p:cNvSpPr>
          <p:nvPr>
            <p:ph idx="1"/>
          </p:nvPr>
        </p:nvSpPr>
        <p:spPr>
          <a:xfrm>
            <a:off x="473123" y="1076986"/>
            <a:ext cx="10761260" cy="4805741"/>
          </a:xfrm>
        </p:spPr>
        <p:txBody>
          <a:bodyPr/>
          <a:lstStyle/>
          <a:p>
            <a:r>
              <a:rPr lang="en-US" sz="2400" dirty="0"/>
              <a:t>Microprocessor consists of only a Central Processing Unit, whereas Micro Controller contains a CPU, Memory, I/O all integrated into one chip.</a:t>
            </a:r>
          </a:p>
          <a:p>
            <a:r>
              <a:rPr lang="en-US" sz="2400" dirty="0"/>
              <a:t>Microprocessor is used in Personal Computers whereas Micro Controller is used in an embedded system.</a:t>
            </a:r>
          </a:p>
          <a:p>
            <a:r>
              <a:rPr lang="en-US" sz="2400" dirty="0"/>
              <a:t>Microprocessor uses an external bus to interface to RAM, ROM, and other peripherals, on the other hand, Microcontroller uses an internal controlling bus.</a:t>
            </a:r>
          </a:p>
          <a:p>
            <a:r>
              <a:rPr lang="en-US" sz="2400" dirty="0">
                <a:solidFill>
                  <a:srgbClr val="C00000"/>
                </a:solidFill>
              </a:rPr>
              <a:t>Microprocessors are based on Von Neumann model &amp; </a:t>
            </a:r>
            <a:r>
              <a:rPr lang="en-US" sz="2400" dirty="0">
                <a:solidFill>
                  <a:schemeClr val="bg2">
                    <a:lumMod val="50000"/>
                  </a:schemeClr>
                </a:solidFill>
              </a:rPr>
              <a:t>Micro controllers are based on Harvard architecture</a:t>
            </a:r>
          </a:p>
          <a:p>
            <a:r>
              <a:rPr lang="en-US" sz="2400" dirty="0"/>
              <a:t>Microprocessor is complicated and expensive, with a large number of instructions to process but Microcontroller is inexpensive and straightforward with fewer instructions to process.</a:t>
            </a:r>
          </a:p>
          <a:p>
            <a:endParaRPr lang="en-US" sz="2400" dirty="0"/>
          </a:p>
        </p:txBody>
      </p:sp>
      <p:sp>
        <p:nvSpPr>
          <p:cNvPr id="4" name="Date Placeholder 3"/>
          <p:cNvSpPr>
            <a:spLocks noGrp="1"/>
          </p:cNvSpPr>
          <p:nvPr>
            <p:ph type="dt" sz="half" idx="10"/>
          </p:nvPr>
        </p:nvSpPr>
        <p:spPr/>
        <p:txBody>
          <a:bodyPr/>
          <a:lstStyle/>
          <a:p>
            <a:fld id="{9ECD1584-1074-4ED3-836C-A9AF60DC3266}" type="datetime1">
              <a:rPr lang="en-US" altLang="en-US" smtClean="0">
                <a:solidFill>
                  <a:srgbClr val="000000"/>
                </a:solidFill>
              </a:rPr>
              <a:t>11/8/2022</a:t>
            </a:fld>
            <a:endParaRPr lang="en-US" altLang="en-US">
              <a:solidFill>
                <a:srgbClr val="000000"/>
              </a:solidFill>
            </a:endParaRPr>
          </a:p>
        </p:txBody>
      </p:sp>
      <p:sp>
        <p:nvSpPr>
          <p:cNvPr id="5" name="Slide Number Placeholder 4"/>
          <p:cNvSpPr>
            <a:spLocks noGrp="1"/>
          </p:cNvSpPr>
          <p:nvPr>
            <p:ph type="sldNum" sz="quarter" idx="12"/>
          </p:nvPr>
        </p:nvSpPr>
        <p:spPr/>
        <p:txBody>
          <a:bodyPr/>
          <a:lstStyle/>
          <a:p>
            <a:fld id="{CF30E9A4-682B-418C-A8DE-8FE93189F9CA}" type="slidenum">
              <a:rPr lang="en-US" altLang="en-US" smtClean="0">
                <a:solidFill>
                  <a:srgbClr val="000000"/>
                </a:solidFill>
              </a:rPr>
              <a:pPr/>
              <a:t>8</a:t>
            </a:fld>
            <a:endParaRPr lang="en-US" altLang="en-US">
              <a:solidFill>
                <a:srgbClr val="000000"/>
              </a:solidFill>
            </a:endParaRPr>
          </a:p>
        </p:txBody>
      </p:sp>
    </p:spTree>
    <p:extLst>
      <p:ext uri="{BB962C8B-B14F-4D97-AF65-F5344CB8AC3E}">
        <p14:creationId xmlns:p14="http://schemas.microsoft.com/office/powerpoint/2010/main" val="153198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rotWithShape="1">
          <a:blip r:embed="rId2"/>
          <a:srcRect t="1952"/>
          <a:stretch/>
        </p:blipFill>
        <p:spPr>
          <a:xfrm>
            <a:off x="1603524" y="332656"/>
            <a:ext cx="8884964" cy="6336704"/>
          </a:xfrm>
          <a:prstGeom prst="rect">
            <a:avLst/>
          </a:prstGeom>
        </p:spPr>
      </p:pic>
      <p:sp>
        <p:nvSpPr>
          <p:cNvPr id="4" name="Slide Number Placeholder 3"/>
          <p:cNvSpPr>
            <a:spLocks noGrp="1"/>
          </p:cNvSpPr>
          <p:nvPr>
            <p:ph type="sldNum" sz="quarter" idx="11"/>
          </p:nvPr>
        </p:nvSpPr>
        <p:spPr/>
        <p:txBody>
          <a:bodyPr/>
          <a:lstStyle/>
          <a:p>
            <a:pPr>
              <a:defRPr/>
            </a:pPr>
            <a:fld id="{B0C7533F-9C4F-403E-AFE3-9BE1C9F6B810}" type="slidenum">
              <a:rPr lang="fr-FR" altLang="ar-EG" smtClean="0"/>
              <a:pPr>
                <a:defRPr/>
              </a:pPr>
              <a:t>9</a:t>
            </a:fld>
            <a:endParaRPr lang="fr-FR" altLang="ar-EG"/>
          </a:p>
        </p:txBody>
      </p:sp>
    </p:spTree>
    <p:extLst>
      <p:ext uri="{BB962C8B-B14F-4D97-AF65-F5344CB8AC3E}">
        <p14:creationId xmlns:p14="http://schemas.microsoft.com/office/powerpoint/2010/main" val="1064213013"/>
      </p:ext>
    </p:extLst>
  </p:cSld>
  <p:clrMapOvr>
    <a:masterClrMapping/>
  </p:clrMapOvr>
</p:sld>
</file>

<file path=ppt/theme/theme1.xml><?xml version="1.0" encoding="utf-8"?>
<a:theme xmlns:a="http://schemas.openxmlformats.org/drawingml/2006/main" name="Networ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3854</Words>
  <Application>Microsoft Office PowerPoint</Application>
  <PresentationFormat>Widescreen</PresentationFormat>
  <Paragraphs>526</Paragraphs>
  <Slides>57</Slides>
  <Notes>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Arial</vt:lpstr>
      <vt:lpstr>Calibri</vt:lpstr>
      <vt:lpstr>Constantia_7mw</vt:lpstr>
      <vt:lpstr>Constantia-Bold_7m-</vt:lpstr>
      <vt:lpstr>Corbel</vt:lpstr>
      <vt:lpstr>Helvetica</vt:lpstr>
      <vt:lpstr>Octapost NBP</vt:lpstr>
      <vt:lpstr>Tahoma</vt:lpstr>
      <vt:lpstr>Verdana</vt:lpstr>
      <vt:lpstr>Wingdings</vt:lpstr>
      <vt:lpstr>Network</vt:lpstr>
      <vt:lpstr>           MICROCONTROLLERS  AND EMBEDDED SYSTEMS 20XW32</vt:lpstr>
      <vt:lpstr>What is Microprocessor?</vt:lpstr>
      <vt:lpstr>Microprocessor def.. Con..</vt:lpstr>
      <vt:lpstr>Applications</vt:lpstr>
      <vt:lpstr>PowerPoint Presentation</vt:lpstr>
      <vt:lpstr>Real life applications of microprocessor</vt:lpstr>
      <vt:lpstr>Continued…</vt:lpstr>
      <vt:lpstr>Microprocessors vs. Microcontrollers</vt:lpstr>
      <vt:lpstr>PowerPoint Presentation</vt:lpstr>
      <vt:lpstr>PowerPoint Presentation</vt:lpstr>
      <vt:lpstr>PowerPoint Presentation</vt:lpstr>
      <vt:lpstr>In the beginning (8-bit) Intel 4004</vt:lpstr>
      <vt:lpstr>1st Generation (16-bit) Intel 8086</vt:lpstr>
      <vt:lpstr>2nd Generation (32-bit)</vt:lpstr>
      <vt:lpstr>3rd Generation: MIPS R2000</vt:lpstr>
      <vt:lpstr>4th Generation (64 bit) MIPS R4000</vt:lpstr>
      <vt:lpstr>Fifth Gen of Microprocessor (64 bit)</vt:lpstr>
      <vt:lpstr>PowerPoint Presentation</vt:lpstr>
      <vt:lpstr>Intel® Xeon™ </vt:lpstr>
      <vt:lpstr>Itanium™ Processor</vt:lpstr>
      <vt:lpstr>Key Architectural Trends</vt:lpstr>
      <vt:lpstr>Levels of cache</vt:lpstr>
      <vt:lpstr>Memory Hierarchies</vt:lpstr>
      <vt:lpstr>Exploiting Instruction Level Parallelism (ILP)</vt:lpstr>
      <vt:lpstr>Relative Processor size</vt:lpstr>
      <vt:lpstr>FPU</vt:lpstr>
      <vt:lpstr>Protected mode</vt:lpstr>
      <vt:lpstr>Branch prediction</vt:lpstr>
      <vt:lpstr>MMX/SIMD</vt:lpstr>
      <vt:lpstr>Intel Dual Core</vt:lpstr>
      <vt:lpstr>PowerPoint Presentation</vt:lpstr>
      <vt:lpstr>PowerPoint Presentation</vt:lpstr>
      <vt:lpstr>Characterstics which differentiate microprocessors</vt:lpstr>
      <vt:lpstr>Microprocessor types</vt:lpstr>
      <vt:lpstr>PowerPoint Presentation</vt:lpstr>
      <vt:lpstr>Based on application: </vt:lpstr>
      <vt:lpstr>Definition of the Microprocessor </vt:lpstr>
      <vt:lpstr>Typical microprocessors</vt:lpstr>
      <vt:lpstr>Instructions </vt:lpstr>
      <vt:lpstr>Processor Data and Address Bus Sizes Examples</vt:lpstr>
      <vt:lpstr>Microprocessor Based System with bus Architecture </vt:lpstr>
      <vt:lpstr>Internal structure and basic operation of microprocessor</vt:lpstr>
      <vt:lpstr>Arithmetic and logic unit (ALU)</vt:lpstr>
      <vt:lpstr>Internal structure of ALU</vt:lpstr>
      <vt:lpstr>Control unit</vt:lpstr>
      <vt:lpstr>Register sets</vt:lpstr>
      <vt:lpstr>DATA SIZE</vt:lpstr>
      <vt:lpstr>Data bus</vt:lpstr>
      <vt:lpstr>Address bus</vt:lpstr>
      <vt:lpstr>Control bus</vt:lpstr>
      <vt:lpstr>How does a Microprocessor works</vt:lpstr>
      <vt:lpstr>Program counter (PC)</vt:lpstr>
      <vt:lpstr>Stack pointer (SP)</vt:lpstr>
      <vt:lpstr>PowerPoint Presentation</vt:lpstr>
      <vt:lpstr>Micro processor clock</vt:lpstr>
      <vt:lpstr>ISA</vt:lpstr>
      <vt:lpstr>Programming THE PROCESSOR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dc:title>
  <dc:creator>Gowtham</dc:creator>
  <cp:lastModifiedBy>Vishal</cp:lastModifiedBy>
  <cp:revision>76</cp:revision>
  <dcterms:created xsi:type="dcterms:W3CDTF">2021-06-22T16:18:17Z</dcterms:created>
  <dcterms:modified xsi:type="dcterms:W3CDTF">2022-11-08T16:18:35Z</dcterms:modified>
</cp:coreProperties>
</file>