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72" r:id="rId3"/>
    <p:sldId id="273" r:id="rId4"/>
    <p:sldId id="274" r:id="rId5"/>
    <p:sldId id="275" r:id="rId6"/>
    <p:sldId id="276" r:id="rId7"/>
    <p:sldId id="277" r:id="rId8"/>
    <p:sldId id="279" r:id="rId9"/>
    <p:sldId id="280" r:id="rId10"/>
    <p:sldId id="282" r:id="rId11"/>
    <p:sldId id="296" r:id="rId12"/>
    <p:sldId id="297" r:id="rId13"/>
    <p:sldId id="294" r:id="rId14"/>
    <p:sldId id="298" r:id="rId15"/>
    <p:sldId id="299" r:id="rId16"/>
    <p:sldId id="281" r:id="rId17"/>
    <p:sldId id="284" r:id="rId18"/>
    <p:sldId id="286" r:id="rId19"/>
    <p:sldId id="287" r:id="rId20"/>
    <p:sldId id="285" r:id="rId21"/>
    <p:sldId id="300" r:id="rId22"/>
    <p:sldId id="301" r:id="rId23"/>
    <p:sldId id="302" r:id="rId24"/>
    <p:sldId id="303" r:id="rId25"/>
    <p:sldId id="304" r:id="rId26"/>
    <p:sldId id="288" r:id="rId27"/>
    <p:sldId id="289" r:id="rId28"/>
    <p:sldId id="290" r:id="rId29"/>
    <p:sldId id="291" r:id="rId30"/>
    <p:sldId id="292"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C15FAB-4873-4704-A7C9-3D8C49B91631}">
          <p14:sldIdLst>
            <p14:sldId id="256"/>
            <p14:sldId id="272"/>
            <p14:sldId id="273"/>
            <p14:sldId id="274"/>
            <p14:sldId id="275"/>
            <p14:sldId id="276"/>
            <p14:sldId id="277"/>
            <p14:sldId id="279"/>
            <p14:sldId id="280"/>
            <p14:sldId id="282"/>
            <p14:sldId id="296"/>
            <p14:sldId id="297"/>
            <p14:sldId id="294"/>
            <p14:sldId id="298"/>
            <p14:sldId id="299"/>
            <p14:sldId id="281"/>
            <p14:sldId id="284"/>
            <p14:sldId id="286"/>
            <p14:sldId id="287"/>
            <p14:sldId id="285"/>
            <p14:sldId id="300"/>
            <p14:sldId id="301"/>
            <p14:sldId id="302"/>
            <p14:sldId id="303"/>
            <p14:sldId id="304"/>
            <p14:sldId id="288"/>
            <p14:sldId id="289"/>
            <p14:sldId id="290"/>
            <p14:sldId id="291"/>
            <p14:sldId id="292"/>
            <p14:sldId id="293"/>
          </p14:sldIdLst>
        </p14:section>
        <p14:section name="Untitled Section" id="{D1209762-5D40-43F9-9148-7954E2F0E9B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85" d="100"/>
          <a:sy n="85" d="100"/>
        </p:scale>
        <p:origin x="350" y="6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C4275-4447-4A85-8973-1CE4D3F9C812}"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9CC64-219A-48D9-87A1-B925462BF02E}" type="slidenum">
              <a:rPr lang="en-US" smtClean="0"/>
              <a:t>‹#›</a:t>
            </a:fld>
            <a:endParaRPr lang="en-US"/>
          </a:p>
        </p:txBody>
      </p:sp>
    </p:spTree>
    <p:extLst>
      <p:ext uri="{BB962C8B-B14F-4D97-AF65-F5344CB8AC3E}">
        <p14:creationId xmlns:p14="http://schemas.microsoft.com/office/powerpoint/2010/main" val="271106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722D5-11A2-4059-A2E8-E18DA459C689}" type="slidenum">
              <a:rPr lang="en-US">
                <a:solidFill>
                  <a:srgbClr val="000000"/>
                </a:solidFill>
              </a:rPr>
              <a:pPr/>
              <a:t>1</a:t>
            </a:fld>
            <a:endParaRPr lang="en-US">
              <a:solidFill>
                <a:srgbClr val="000000"/>
              </a:solidFill>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027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5986"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a:solidFill>
                <a:srgbClr val="000000"/>
              </a:solidFill>
            </a:endParaRPr>
          </a:p>
        </p:txBody>
      </p:sp>
      <p:sp>
        <p:nvSpPr>
          <p:cNvPr id="425987" name="Rectangle 3"/>
          <p:cNvSpPr>
            <a:spLocks noGrp="1" noChangeArrowheads="1"/>
          </p:cNvSpPr>
          <p:nvPr>
            <p:ph type="ctrTitle"/>
          </p:nvPr>
        </p:nvSpPr>
        <p:spPr>
          <a:xfrm>
            <a:off x="421217" y="466725"/>
            <a:ext cx="9042400" cy="2133600"/>
          </a:xfrm>
        </p:spPr>
        <p:txBody>
          <a:bodyPr/>
          <a:lstStyle>
            <a:lvl1pPr algn="r">
              <a:defRPr sz="4800"/>
            </a:lvl1pPr>
          </a:lstStyle>
          <a:p>
            <a:pPr lvl="0"/>
            <a:r>
              <a:rPr lang="en-US" altLang="en-US" noProof="0"/>
              <a:t>Click to edit Master title style</a:t>
            </a:r>
          </a:p>
        </p:txBody>
      </p:sp>
      <p:sp>
        <p:nvSpPr>
          <p:cNvPr id="425988"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200"/>
            </a:lvl1pPr>
          </a:lstStyle>
          <a:p>
            <a:pPr lvl="0"/>
            <a:r>
              <a:rPr lang="en-US" altLang="en-US" noProof="0"/>
              <a:t>Click to edit Master subtitle style</a:t>
            </a:r>
          </a:p>
        </p:txBody>
      </p:sp>
      <p:sp>
        <p:nvSpPr>
          <p:cNvPr id="425989" name="Rectangle 5"/>
          <p:cNvSpPr>
            <a:spLocks noGrp="1" noChangeArrowheads="1"/>
          </p:cNvSpPr>
          <p:nvPr>
            <p:ph type="dt" sz="half" idx="2"/>
          </p:nvPr>
        </p:nvSpPr>
        <p:spPr/>
        <p:txBody>
          <a:bodyPr/>
          <a:lstStyle>
            <a:lvl1pPr>
              <a:defRPr/>
            </a:lvl1pPr>
          </a:lstStyle>
          <a:p>
            <a:fld id="{9E91BA55-BB02-40A2-91CE-ED4BA878C03D}" type="datetime1">
              <a:rPr lang="en-US" altLang="en-US" smtClean="0">
                <a:solidFill>
                  <a:srgbClr val="000000"/>
                </a:solidFill>
              </a:rPr>
              <a:t>11/17/2022</a:t>
            </a:fld>
            <a:endParaRPr lang="en-US" altLang="en-US">
              <a:solidFill>
                <a:srgbClr val="000000"/>
              </a:solidFill>
            </a:endParaRPr>
          </a:p>
        </p:txBody>
      </p:sp>
      <p:sp>
        <p:nvSpPr>
          <p:cNvPr id="425990" name="Rectangle 6"/>
          <p:cNvSpPr>
            <a:spLocks noGrp="1" noChangeArrowheads="1"/>
          </p:cNvSpPr>
          <p:nvPr>
            <p:ph type="ftr" sz="quarter" idx="3"/>
          </p:nvPr>
        </p:nvSpPr>
        <p:spPr/>
        <p:txBody>
          <a:bodyPr/>
          <a:lstStyle>
            <a:lvl1pPr>
              <a:defRPr/>
            </a:lvl1pPr>
          </a:lstStyle>
          <a:p>
            <a:endParaRPr lang="en-US" altLang="en-US">
              <a:solidFill>
                <a:srgbClr val="000000"/>
              </a:solidFill>
            </a:endParaRPr>
          </a:p>
        </p:txBody>
      </p:sp>
      <p:sp>
        <p:nvSpPr>
          <p:cNvPr id="425991" name="Rectangle 7"/>
          <p:cNvSpPr>
            <a:spLocks noGrp="1" noChangeArrowheads="1"/>
          </p:cNvSpPr>
          <p:nvPr>
            <p:ph type="sldNum" sz="quarter" idx="4"/>
          </p:nvPr>
        </p:nvSpPr>
        <p:spPr/>
        <p:txBody>
          <a:bodyPr/>
          <a:lstStyle>
            <a:lvl1pPr>
              <a:defRPr/>
            </a:lvl1pPr>
          </a:lstStyle>
          <a:p>
            <a:fld id="{6098510A-F9A0-4E36-B51D-907D58B5D1CD}" type="slidenum">
              <a:rPr lang="en-US" altLang="en-US">
                <a:solidFill>
                  <a:srgbClr val="000000"/>
                </a:solidFill>
              </a:rPr>
              <a:pPr/>
              <a:t>‹#›</a:t>
            </a:fld>
            <a:endParaRPr lang="en-US" altLang="en-US">
              <a:solidFill>
                <a:srgbClr val="000000"/>
              </a:solidFill>
            </a:endParaRPr>
          </a:p>
        </p:txBody>
      </p:sp>
      <p:grpSp>
        <p:nvGrpSpPr>
          <p:cNvPr id="425992" name="Group 8"/>
          <p:cNvGrpSpPr>
            <a:grpSpLocks/>
          </p:cNvGrpSpPr>
          <p:nvPr/>
        </p:nvGrpSpPr>
        <p:grpSpPr bwMode="auto">
          <a:xfrm>
            <a:off x="9990667" y="2992438"/>
            <a:ext cx="1784351" cy="2189162"/>
            <a:chOff x="4704" y="1885"/>
            <a:chExt cx="843" cy="1379"/>
          </a:xfrm>
        </p:grpSpPr>
        <p:sp>
          <p:nvSpPr>
            <p:cNvPr id="42599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2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2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2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2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grpSp>
      <p:sp>
        <p:nvSpPr>
          <p:cNvPr id="426024"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a:solidFill>
                <a:srgbClr val="000000"/>
              </a:solidFill>
            </a:endParaRPr>
          </a:p>
        </p:txBody>
      </p:sp>
    </p:spTree>
    <p:extLst>
      <p:ext uri="{BB962C8B-B14F-4D97-AF65-F5344CB8AC3E}">
        <p14:creationId xmlns:p14="http://schemas.microsoft.com/office/powerpoint/2010/main" val="111117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4718162-2AF1-4F85-9E63-1EAA97D35725}" type="datetime1">
              <a:rPr lang="en-US" altLang="en-US" smtClean="0">
                <a:solidFill>
                  <a:srgbClr val="000000"/>
                </a:solidFill>
              </a:rPr>
              <a:t>11/17/2022</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E7F9831-EBEC-4C96-A873-B84539626C4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1352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E050B2F-CE9F-4856-8A70-D8229AEB8767}" type="datetime1">
              <a:rPr lang="en-US" altLang="en-US" smtClean="0">
                <a:solidFill>
                  <a:srgbClr val="000000"/>
                </a:solidFill>
              </a:rPr>
              <a:t>11/17/2022</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288EA05-9A6F-4133-B29D-B61F83AEF0D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9071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ECD1584-1074-4ED3-836C-A9AF60DC3266}" type="datetime1">
              <a:rPr lang="en-US" altLang="en-US" smtClean="0">
                <a:solidFill>
                  <a:srgbClr val="000000"/>
                </a:solidFill>
              </a:rPr>
              <a:t>11/17/2022</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30E9A4-682B-418C-A8DE-8FE93189F9C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20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1168BA1-3061-4C69-83FE-A698C1B322BE}" type="datetime1">
              <a:rPr lang="en-US" altLang="en-US" smtClean="0">
                <a:solidFill>
                  <a:srgbClr val="000000"/>
                </a:solidFill>
              </a:rPr>
              <a:t>11/17/2022</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64892A-7D86-4FCC-8B04-7FB38CA3E5D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4510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1ADCC5A-D971-49E6-8D7E-10A8057E7118}" type="datetime1">
              <a:rPr lang="en-US" altLang="en-US" smtClean="0">
                <a:solidFill>
                  <a:srgbClr val="000000"/>
                </a:solidFill>
              </a:rPr>
              <a:t>11/17/2022</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E8481CB-7BEA-4059-8E1D-8069128711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6996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A925588-C2B4-48F8-A8D0-447DF7834110}" type="datetime1">
              <a:rPr lang="en-US" altLang="en-US" smtClean="0">
                <a:solidFill>
                  <a:srgbClr val="000000"/>
                </a:solidFill>
              </a:rPr>
              <a:t>11/17/2022</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73E6365-F70B-425B-BF72-7ED44B9A1C9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0201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5BEBC64-EB83-49C3-A681-F329F49D0DDD}" type="datetime1">
              <a:rPr lang="en-US" altLang="en-US" smtClean="0">
                <a:solidFill>
                  <a:srgbClr val="000000"/>
                </a:solidFill>
              </a:rPr>
              <a:t>11/17/2022</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3D6A771-ED80-4C30-A557-D0B716017C0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3509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F72C5FA-FA45-41F1-8B66-FC9CD7C12F93}" type="datetime1">
              <a:rPr lang="en-US" altLang="en-US" smtClean="0">
                <a:solidFill>
                  <a:srgbClr val="000000"/>
                </a:solidFill>
              </a:rPr>
              <a:t>11/17/2022</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6C06AFF-BC6D-42E6-B47E-6B63E482E45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9405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5FD5C22-FEA7-46F2-8207-7056DF591D48}" type="datetime1">
              <a:rPr lang="en-US" altLang="en-US" smtClean="0">
                <a:solidFill>
                  <a:srgbClr val="000000"/>
                </a:solidFill>
              </a:rPr>
              <a:t>11/17/2022</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067EBE2-C0EA-44AD-A171-22FF478573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19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3D6BE26-995E-428E-B03D-4B68F22B541B}" type="datetime1">
              <a:rPr lang="en-US" altLang="en-US" smtClean="0">
                <a:solidFill>
                  <a:srgbClr val="000000"/>
                </a:solidFill>
              </a:rPr>
              <a:t>11/17/2022</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327D9FB-4403-473A-912F-6AC43A51CE7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7013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4962"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a:solidFill>
                <a:srgbClr val="000000"/>
              </a:solidFill>
            </a:endParaRPr>
          </a:p>
        </p:txBody>
      </p:sp>
      <p:sp>
        <p:nvSpPr>
          <p:cNvPr id="424963"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24964"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24965"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fld id="{651DFCFA-F9CD-4C3A-A1FF-42F650042E47}" type="datetime1">
              <a:rPr lang="en-US" altLang="en-US" smtClean="0">
                <a:solidFill>
                  <a:srgbClr val="000000"/>
                </a:solidFill>
              </a:rPr>
              <a:t>11/17/2022</a:t>
            </a:fld>
            <a:endParaRPr lang="en-US" altLang="en-US">
              <a:solidFill>
                <a:srgbClr val="000000"/>
              </a:solidFill>
            </a:endParaRPr>
          </a:p>
        </p:txBody>
      </p:sp>
      <p:sp>
        <p:nvSpPr>
          <p:cNvPr id="424966"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US" altLang="en-US">
              <a:solidFill>
                <a:srgbClr val="000000"/>
              </a:solidFill>
            </a:endParaRPr>
          </a:p>
        </p:txBody>
      </p:sp>
      <p:sp>
        <p:nvSpPr>
          <p:cNvPr id="424967"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FB443868-F6F3-4CB8-942C-F1172BE0537C}" type="slidenum">
              <a:rPr lang="en-US" altLang="en-US">
                <a:solidFill>
                  <a:srgbClr val="000000"/>
                </a:solidFill>
              </a:rPr>
              <a:pPr fontAlgn="base">
                <a:spcBef>
                  <a:spcPct val="0"/>
                </a:spcBef>
                <a:spcAft>
                  <a:spcPct val="0"/>
                </a:spcAft>
              </a:pPr>
              <a:t>‹#›</a:t>
            </a:fld>
            <a:endParaRPr lang="en-US" altLang="en-US">
              <a:solidFill>
                <a:srgbClr val="000000"/>
              </a:solidFill>
            </a:endParaRPr>
          </a:p>
        </p:txBody>
      </p:sp>
      <p:grpSp>
        <p:nvGrpSpPr>
          <p:cNvPr id="424968" name="Group 8"/>
          <p:cNvGrpSpPr>
            <a:grpSpLocks/>
          </p:cNvGrpSpPr>
          <p:nvPr/>
        </p:nvGrpSpPr>
        <p:grpSpPr bwMode="auto">
          <a:xfrm>
            <a:off x="10871201" y="152400"/>
            <a:ext cx="1056217" cy="1295400"/>
            <a:chOff x="5136" y="960"/>
            <a:chExt cx="528" cy="864"/>
          </a:xfrm>
        </p:grpSpPr>
        <p:sp>
          <p:nvSpPr>
            <p:cNvPr id="42496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grpSp>
    </p:spTree>
    <p:extLst>
      <p:ext uri="{BB962C8B-B14F-4D97-AF65-F5344CB8AC3E}">
        <p14:creationId xmlns:p14="http://schemas.microsoft.com/office/powerpoint/2010/main" val="3989283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4"/>
          </p:nvPr>
        </p:nvSpPr>
        <p:spPr/>
        <p:txBody>
          <a:bodyPr/>
          <a:lstStyle/>
          <a:p>
            <a:fld id="{93466BBF-44CE-4F13-95C2-7DA316B30813}" type="slidenum">
              <a:rPr lang="en-US" altLang="en-US">
                <a:solidFill>
                  <a:srgbClr val="000000"/>
                </a:solidFill>
              </a:rPr>
              <a:pPr/>
              <a:t>1</a:t>
            </a:fld>
            <a:endParaRPr lang="en-US" altLang="en-US">
              <a:solidFill>
                <a:srgbClr val="000000"/>
              </a:solidFill>
            </a:endParaRPr>
          </a:p>
        </p:txBody>
      </p:sp>
      <p:sp>
        <p:nvSpPr>
          <p:cNvPr id="22530" name="Rectangle 2"/>
          <p:cNvSpPr>
            <a:spLocks noGrp="1" noChangeArrowheads="1"/>
          </p:cNvSpPr>
          <p:nvPr>
            <p:ph type="ctrTitle"/>
          </p:nvPr>
        </p:nvSpPr>
        <p:spPr>
          <a:xfrm>
            <a:off x="1842448" y="828627"/>
            <a:ext cx="7448005" cy="1658938"/>
          </a:xfrm>
        </p:spPr>
        <p:txBody>
          <a:bodyPr/>
          <a:lstStyle/>
          <a:p>
            <a:pPr algn="ctr"/>
            <a:br>
              <a:rPr lang="en-IN" sz="3200" dirty="0"/>
            </a:br>
            <a:br>
              <a:rPr lang="en-IN" sz="3200" dirty="0"/>
            </a:br>
            <a:br>
              <a:rPr lang="en-IN" sz="3200" dirty="0"/>
            </a:br>
            <a:br>
              <a:rPr lang="en-IN" sz="3200" dirty="0"/>
            </a:br>
            <a:br>
              <a:rPr lang="en-IN" sz="3200" dirty="0"/>
            </a:br>
            <a:br>
              <a:rPr lang="en-IN" sz="3600" dirty="0"/>
            </a:br>
            <a:br>
              <a:rPr lang="en-US" sz="2800" dirty="0"/>
            </a:br>
            <a:br>
              <a:rPr lang="en-US" sz="2800" dirty="0"/>
            </a:br>
            <a:br>
              <a:rPr lang="en-US" sz="2800" dirty="0"/>
            </a:br>
            <a:br>
              <a:rPr lang="en-US" sz="2800" dirty="0"/>
            </a:br>
            <a:br>
              <a:rPr lang="en-US" sz="2800" dirty="0"/>
            </a:br>
            <a:r>
              <a:rPr lang="en-IN" sz="3600" dirty="0"/>
              <a:t>MICROCONTROLLERS  AND EMBEDDED SYSTEMS</a:t>
            </a:r>
            <a:br>
              <a:rPr lang="en-IN" sz="3200" dirty="0"/>
            </a:br>
            <a:r>
              <a:rPr lang="en-IN" sz="2800" dirty="0">
                <a:effectLst>
                  <a:glow rad="101600">
                    <a:schemeClr val="bg2">
                      <a:lumMod val="75000"/>
                      <a:alpha val="40000"/>
                    </a:schemeClr>
                  </a:glow>
                </a:effectLst>
              </a:rPr>
              <a:t>20XC32</a:t>
            </a:r>
            <a:endParaRPr lang="en-US" sz="2800" dirty="0"/>
          </a:p>
        </p:txBody>
      </p:sp>
      <p:sp>
        <p:nvSpPr>
          <p:cNvPr id="22531" name="Rectangle 3"/>
          <p:cNvSpPr>
            <a:spLocks noGrp="1" noChangeArrowheads="1"/>
          </p:cNvSpPr>
          <p:nvPr>
            <p:ph type="subTitle" idx="1"/>
          </p:nvPr>
        </p:nvSpPr>
        <p:spPr/>
        <p:txBody>
          <a:bodyPr/>
          <a:lstStyle/>
          <a:p>
            <a:pPr algn="l"/>
            <a:r>
              <a:rPr lang="en-IN" dirty="0">
                <a:effectLst>
                  <a:glow rad="101600">
                    <a:schemeClr val="bg2">
                      <a:lumMod val="75000"/>
                      <a:alpha val="40000"/>
                    </a:schemeClr>
                  </a:glow>
                </a:effectLst>
              </a:rPr>
              <a:t> </a:t>
            </a:r>
          </a:p>
        </p:txBody>
      </p:sp>
      <p:sp>
        <p:nvSpPr>
          <p:cNvPr id="3" name="Date Placeholder 2"/>
          <p:cNvSpPr>
            <a:spLocks noGrp="1"/>
          </p:cNvSpPr>
          <p:nvPr>
            <p:ph type="dt" sz="half" idx="2"/>
          </p:nvPr>
        </p:nvSpPr>
        <p:spPr/>
        <p:txBody>
          <a:bodyPr/>
          <a:lstStyle/>
          <a:p>
            <a:fld id="{4BBF50E5-8F22-4CAC-8863-6253AC75ACF4}" type="datetime1">
              <a:rPr lang="en-US" altLang="en-US" smtClean="0">
                <a:solidFill>
                  <a:srgbClr val="000000"/>
                </a:solidFill>
              </a:rPr>
              <a:t>11/17/2022</a:t>
            </a:fld>
            <a:endParaRPr lang="en-US" altLang="en-US">
              <a:solidFill>
                <a:srgbClr val="000000"/>
              </a:solidFill>
            </a:endParaRPr>
          </a:p>
        </p:txBody>
      </p:sp>
      <p:sp>
        <p:nvSpPr>
          <p:cNvPr id="2" name="TextBox 1"/>
          <p:cNvSpPr txBox="1"/>
          <p:nvPr/>
        </p:nvSpPr>
        <p:spPr>
          <a:xfrm>
            <a:off x="3712191" y="3493827"/>
            <a:ext cx="5751426" cy="1077218"/>
          </a:xfrm>
          <a:prstGeom prst="rect">
            <a:avLst/>
          </a:prstGeom>
          <a:noFill/>
        </p:spPr>
        <p:txBody>
          <a:bodyPr wrap="square" rtlCol="0">
            <a:spAutoFit/>
          </a:bodyPr>
          <a:lstStyle/>
          <a:p>
            <a:pPr algn="r"/>
            <a:r>
              <a:rPr lang="en-US" sz="3200" b="1" dirty="0">
                <a:solidFill>
                  <a:schemeClr val="bg2">
                    <a:lumMod val="50000"/>
                  </a:schemeClr>
                </a:solidFill>
              </a:rPr>
              <a:t>STRINGS,PROCEDURES AND MACROS</a:t>
            </a:r>
          </a:p>
        </p:txBody>
      </p:sp>
    </p:spTree>
    <p:extLst>
      <p:ext uri="{BB962C8B-B14F-4D97-AF65-F5344CB8AC3E}">
        <p14:creationId xmlns:p14="http://schemas.microsoft.com/office/powerpoint/2010/main" val="165929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The CALL and RET instructions</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dirty="0"/>
              <a:t>The 8086 RET instruction:</a:t>
            </a:r>
          </a:p>
          <a:p>
            <a:pPr eaLnBrk="1" fontAlgn="auto" hangingPunct="1">
              <a:spcAft>
                <a:spcPts val="0"/>
              </a:spcAft>
              <a:defRPr/>
            </a:pPr>
            <a:r>
              <a:rPr lang="en-US" dirty="0"/>
              <a:t>When 8086 does </a:t>
            </a:r>
            <a:r>
              <a:rPr lang="en-US" dirty="0">
                <a:solidFill>
                  <a:srgbClr val="FF0000"/>
                </a:solidFill>
              </a:rPr>
              <a:t>near</a:t>
            </a:r>
            <a:r>
              <a:rPr lang="en-US" dirty="0"/>
              <a:t> call it saves the instruction pointer value after the CALL instruction on to the stack.</a:t>
            </a:r>
          </a:p>
          <a:p>
            <a:pPr eaLnBrk="1" fontAlgn="auto" hangingPunct="1">
              <a:spcAft>
                <a:spcPts val="0"/>
              </a:spcAft>
              <a:defRPr/>
            </a:pPr>
            <a:r>
              <a:rPr lang="en-US" dirty="0"/>
              <a:t>RET at the end of the procedure copies this value from stack back to the instruction pointer (IP).</a:t>
            </a:r>
          </a:p>
        </p:txBody>
      </p:sp>
    </p:spTree>
    <p:extLst>
      <p:ext uri="{BB962C8B-B14F-4D97-AF65-F5344CB8AC3E}">
        <p14:creationId xmlns:p14="http://schemas.microsoft.com/office/powerpoint/2010/main" val="62698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2C5FA-FA45-41F1-8B66-FC9CD7C12F93}" type="datetime1">
              <a:rPr lang="en-US" altLang="en-US" smtClean="0">
                <a:solidFill>
                  <a:srgbClr val="000000"/>
                </a:solidFill>
              </a:rPr>
              <a:t>11/17/2022</a:t>
            </a:fld>
            <a:endParaRPr lang="en-US" altLang="en-US">
              <a:solidFill>
                <a:srgbClr val="000000"/>
              </a:solidFill>
            </a:endParaRPr>
          </a:p>
        </p:txBody>
      </p:sp>
      <p:sp>
        <p:nvSpPr>
          <p:cNvPr id="3" name="Slide Number Placeholder 2"/>
          <p:cNvSpPr>
            <a:spLocks noGrp="1"/>
          </p:cNvSpPr>
          <p:nvPr>
            <p:ph type="sldNum" sz="quarter" idx="12"/>
          </p:nvPr>
        </p:nvSpPr>
        <p:spPr/>
        <p:txBody>
          <a:bodyPr/>
          <a:lstStyle/>
          <a:p>
            <a:fld id="{C6C06AFF-BC6D-42E6-B47E-6B63E482E457}" type="slidenum">
              <a:rPr lang="en-US" altLang="en-US" smtClean="0">
                <a:solidFill>
                  <a:srgbClr val="000000"/>
                </a:solidFill>
              </a:rPr>
              <a:pPr/>
              <a:t>11</a:t>
            </a:fld>
            <a:endParaRPr lang="en-US" altLang="en-US">
              <a:solidFill>
                <a:srgbClr val="000000"/>
              </a:solidFill>
            </a:endParaRPr>
          </a:p>
        </p:txBody>
      </p:sp>
      <p:pic>
        <p:nvPicPr>
          <p:cNvPr id="4" name="Picture 3"/>
          <p:cNvPicPr>
            <a:picLocks noChangeAspect="1"/>
          </p:cNvPicPr>
          <p:nvPr/>
        </p:nvPicPr>
        <p:blipFill rotWithShape="1">
          <a:blip r:embed="rId2"/>
          <a:srcRect b="25182"/>
          <a:stretch/>
        </p:blipFill>
        <p:spPr>
          <a:xfrm>
            <a:off x="210775" y="1002338"/>
            <a:ext cx="9065887" cy="5076492"/>
          </a:xfrm>
          <a:prstGeom prst="rect">
            <a:avLst/>
          </a:prstGeom>
        </p:spPr>
      </p:pic>
      <p:pic>
        <p:nvPicPr>
          <p:cNvPr id="5" name="Picture 4"/>
          <p:cNvPicPr>
            <a:picLocks noChangeAspect="1"/>
          </p:cNvPicPr>
          <p:nvPr/>
        </p:nvPicPr>
        <p:blipFill>
          <a:blip r:embed="rId3"/>
          <a:stretch>
            <a:fillRect/>
          </a:stretch>
        </p:blipFill>
        <p:spPr>
          <a:xfrm>
            <a:off x="7949420" y="1723818"/>
            <a:ext cx="3554276" cy="3633531"/>
          </a:xfrm>
          <a:prstGeom prst="rect">
            <a:avLst/>
          </a:prstGeom>
        </p:spPr>
      </p:pic>
    </p:spTree>
    <p:extLst>
      <p:ext uri="{BB962C8B-B14F-4D97-AF65-F5344CB8AC3E}">
        <p14:creationId xmlns:p14="http://schemas.microsoft.com/office/powerpoint/2010/main" val="230811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2C5FA-FA45-41F1-8B66-FC9CD7C12F93}" type="datetime1">
              <a:rPr lang="en-US" altLang="en-US" smtClean="0">
                <a:solidFill>
                  <a:srgbClr val="000000"/>
                </a:solidFill>
              </a:rPr>
              <a:t>11/17/2022</a:t>
            </a:fld>
            <a:endParaRPr lang="en-US" altLang="en-US">
              <a:solidFill>
                <a:srgbClr val="000000"/>
              </a:solidFill>
            </a:endParaRPr>
          </a:p>
        </p:txBody>
      </p:sp>
      <p:sp>
        <p:nvSpPr>
          <p:cNvPr id="3" name="Slide Number Placeholder 2"/>
          <p:cNvSpPr>
            <a:spLocks noGrp="1"/>
          </p:cNvSpPr>
          <p:nvPr>
            <p:ph type="sldNum" sz="quarter" idx="12"/>
          </p:nvPr>
        </p:nvSpPr>
        <p:spPr/>
        <p:txBody>
          <a:bodyPr/>
          <a:lstStyle/>
          <a:p>
            <a:fld id="{C6C06AFF-BC6D-42E6-B47E-6B63E482E457}" type="slidenum">
              <a:rPr lang="en-US" altLang="en-US" smtClean="0">
                <a:solidFill>
                  <a:srgbClr val="000000"/>
                </a:solidFill>
              </a:rPr>
              <a:pPr/>
              <a:t>12</a:t>
            </a:fld>
            <a:endParaRPr lang="en-US" altLang="en-US">
              <a:solidFill>
                <a:srgbClr val="000000"/>
              </a:solidFill>
            </a:endParaRPr>
          </a:p>
        </p:txBody>
      </p:sp>
      <p:pic>
        <p:nvPicPr>
          <p:cNvPr id="4" name="Picture 3"/>
          <p:cNvPicPr>
            <a:picLocks noChangeAspect="1"/>
          </p:cNvPicPr>
          <p:nvPr/>
        </p:nvPicPr>
        <p:blipFill rotWithShape="1">
          <a:blip r:embed="rId2"/>
          <a:srcRect t="5548" r="15158" b="19666"/>
          <a:stretch/>
        </p:blipFill>
        <p:spPr>
          <a:xfrm>
            <a:off x="0" y="0"/>
            <a:ext cx="4507607" cy="3709115"/>
          </a:xfrm>
          <a:prstGeom prst="rect">
            <a:avLst/>
          </a:prstGeom>
        </p:spPr>
      </p:pic>
      <p:pic>
        <p:nvPicPr>
          <p:cNvPr id="6" name="Picture 5"/>
          <p:cNvPicPr>
            <a:picLocks noChangeAspect="1"/>
          </p:cNvPicPr>
          <p:nvPr/>
        </p:nvPicPr>
        <p:blipFill rotWithShape="1">
          <a:blip r:embed="rId3"/>
          <a:srcRect t="8924"/>
          <a:stretch/>
        </p:blipFill>
        <p:spPr>
          <a:xfrm>
            <a:off x="232935" y="3202948"/>
            <a:ext cx="5249111" cy="3947820"/>
          </a:xfrm>
          <a:prstGeom prst="rect">
            <a:avLst/>
          </a:prstGeom>
        </p:spPr>
      </p:pic>
      <p:pic>
        <p:nvPicPr>
          <p:cNvPr id="5" name="Picture 4"/>
          <p:cNvPicPr>
            <a:picLocks noChangeAspect="1"/>
          </p:cNvPicPr>
          <p:nvPr/>
        </p:nvPicPr>
        <p:blipFill rotWithShape="1">
          <a:blip r:embed="rId4"/>
          <a:srcRect l="1170" t="6642" r="12475" b="28425"/>
          <a:stretch/>
        </p:blipFill>
        <p:spPr>
          <a:xfrm>
            <a:off x="5344730" y="-70445"/>
            <a:ext cx="5100033" cy="3605703"/>
          </a:xfrm>
          <a:prstGeom prst="rect">
            <a:avLst/>
          </a:prstGeom>
        </p:spPr>
      </p:pic>
      <p:pic>
        <p:nvPicPr>
          <p:cNvPr id="7" name="Picture 6"/>
          <p:cNvPicPr>
            <a:picLocks noChangeAspect="1"/>
          </p:cNvPicPr>
          <p:nvPr/>
        </p:nvPicPr>
        <p:blipFill>
          <a:blip r:embed="rId5"/>
          <a:stretch>
            <a:fillRect/>
          </a:stretch>
        </p:blipFill>
        <p:spPr>
          <a:xfrm>
            <a:off x="5609227" y="3338851"/>
            <a:ext cx="4550773" cy="3676013"/>
          </a:xfrm>
          <a:prstGeom prst="rect">
            <a:avLst/>
          </a:prstGeom>
        </p:spPr>
      </p:pic>
    </p:spTree>
    <p:extLst>
      <p:ext uri="{BB962C8B-B14F-4D97-AF65-F5344CB8AC3E}">
        <p14:creationId xmlns:p14="http://schemas.microsoft.com/office/powerpoint/2010/main" val="376653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11/17/2022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13</a:t>
            </a:fld>
            <a:endParaRPr lang="en-US" altLang="en-US">
              <a:solidFill>
                <a:srgbClr val="000000"/>
              </a:solidFill>
            </a:endParaRPr>
          </a:p>
        </p:txBody>
      </p:sp>
      <p:pic>
        <p:nvPicPr>
          <p:cNvPr id="6" name="Content Placeholder 5"/>
          <p:cNvPicPr>
            <a:picLocks noGrp="1" noChangeAspect="1"/>
          </p:cNvPicPr>
          <p:nvPr>
            <p:ph idx="4294967295"/>
          </p:nvPr>
        </p:nvPicPr>
        <p:blipFill rotWithShape="1">
          <a:blip r:embed="rId2"/>
          <a:srcRect b="7676"/>
          <a:stretch/>
        </p:blipFill>
        <p:spPr>
          <a:xfrm>
            <a:off x="825235" y="347730"/>
            <a:ext cx="8898313" cy="5447763"/>
          </a:xfrm>
          <a:prstGeom prst="rect">
            <a:avLst/>
          </a:prstGeom>
        </p:spPr>
      </p:pic>
    </p:spTree>
    <p:extLst>
      <p:ext uri="{BB962C8B-B14F-4D97-AF65-F5344CB8AC3E}">
        <p14:creationId xmlns:p14="http://schemas.microsoft.com/office/powerpoint/2010/main" val="333229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CALL  instructions</a:t>
            </a:r>
          </a:p>
        </p:txBody>
      </p:sp>
      <p:sp>
        <p:nvSpPr>
          <p:cNvPr id="5" name="Content Placeholder 4"/>
          <p:cNvSpPr>
            <a:spLocks noGrp="1"/>
          </p:cNvSpPr>
          <p:nvPr>
            <p:ph idx="1"/>
          </p:nvPr>
        </p:nvSpPr>
        <p:spPr/>
        <p:txBody>
          <a:bodyPr/>
          <a:lstStyle/>
          <a:p>
            <a:pPr marL="0" indent="0">
              <a:buNone/>
            </a:pPr>
            <a:r>
              <a:rPr lang="en-US" dirty="0"/>
              <a:t>• </a:t>
            </a:r>
            <a:r>
              <a:rPr lang="en-US" dirty="0">
                <a:solidFill>
                  <a:srgbClr val="FF0000"/>
                </a:solidFill>
              </a:rPr>
              <a:t>NEAR</a:t>
            </a:r>
            <a:r>
              <a:rPr lang="en-US" dirty="0"/>
              <a:t> CALL: produce the starting address of the procedure by adding a 16-bit signed displacement to the contents of the instruction pointer.(WITHIN-SEGMENT)</a:t>
            </a:r>
          </a:p>
          <a:p>
            <a:pPr marL="0" indent="0">
              <a:buNone/>
            </a:pPr>
            <a:endParaRPr lang="en-US" dirty="0"/>
          </a:p>
          <a:p>
            <a:pPr marL="0" indent="0">
              <a:buNone/>
            </a:pPr>
            <a:r>
              <a:rPr lang="en-US" dirty="0"/>
              <a:t>• </a:t>
            </a:r>
            <a:r>
              <a:rPr lang="en-US" dirty="0">
                <a:solidFill>
                  <a:srgbClr val="FF0000"/>
                </a:solidFill>
              </a:rPr>
              <a:t>FAR</a:t>
            </a:r>
            <a:r>
              <a:rPr lang="en-US" dirty="0"/>
              <a:t> CALL: used when the called procedure is in different segment.(INTERSEGMENT)</a:t>
            </a:r>
          </a:p>
        </p:txBody>
      </p:sp>
      <p:sp>
        <p:nvSpPr>
          <p:cNvPr id="2" name="Date Placeholder 1"/>
          <p:cNvSpPr>
            <a:spLocks noGrp="1"/>
          </p:cNvSpPr>
          <p:nvPr>
            <p:ph type="dt" sz="half" idx="10"/>
          </p:nvPr>
        </p:nvSpPr>
        <p:spPr/>
        <p:txBody>
          <a:bodyPr/>
          <a:lstStyle/>
          <a:p>
            <a:fld id="{7F72C5FA-FA45-41F1-8B66-FC9CD7C12F93}" type="datetime1">
              <a:rPr lang="en-US" altLang="en-US" smtClean="0">
                <a:solidFill>
                  <a:srgbClr val="000000"/>
                </a:solidFill>
              </a:rPr>
              <a:t>11/17/2022</a:t>
            </a:fld>
            <a:endParaRPr lang="en-US" altLang="en-US">
              <a:solidFill>
                <a:srgbClr val="000000"/>
              </a:solidFill>
            </a:endParaRPr>
          </a:p>
        </p:txBody>
      </p:sp>
      <p:sp>
        <p:nvSpPr>
          <p:cNvPr id="3" name="Slide Number Placeholder 2"/>
          <p:cNvSpPr>
            <a:spLocks noGrp="1"/>
          </p:cNvSpPr>
          <p:nvPr>
            <p:ph type="sldNum" sz="quarter" idx="12"/>
          </p:nvPr>
        </p:nvSpPr>
        <p:spPr/>
        <p:txBody>
          <a:bodyPr/>
          <a:lstStyle/>
          <a:p>
            <a:fld id="{C6C06AFF-BC6D-42E6-B47E-6B63E482E457}" type="slidenum">
              <a:rPr lang="en-US" altLang="en-US" smtClean="0">
                <a:solidFill>
                  <a:srgbClr val="000000"/>
                </a:solidFill>
              </a:rPr>
              <a:pPr/>
              <a:t>14</a:t>
            </a:fld>
            <a:endParaRPr lang="en-US" altLang="en-US">
              <a:solidFill>
                <a:srgbClr val="000000"/>
              </a:solidFill>
            </a:endParaRPr>
          </a:p>
        </p:txBody>
      </p:sp>
    </p:spTree>
    <p:extLst>
      <p:ext uri="{BB962C8B-B14F-4D97-AF65-F5344CB8AC3E}">
        <p14:creationId xmlns:p14="http://schemas.microsoft.com/office/powerpoint/2010/main" val="67554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435" y="6909"/>
            <a:ext cx="10515600" cy="1325563"/>
          </a:xfrm>
        </p:spPr>
        <p:txBody>
          <a:bodyPr/>
          <a:lstStyle/>
          <a:p>
            <a:br>
              <a:rPr lang="en-US" b="0" dirty="0"/>
            </a:br>
            <a:r>
              <a:rPr lang="en-US" b="0" dirty="0"/>
              <a:t>Difference between NEAR and Far </a:t>
            </a:r>
            <a:endParaRPr lang="en-US" dirty="0"/>
          </a:p>
        </p:txBody>
      </p:sp>
      <p:sp>
        <p:nvSpPr>
          <p:cNvPr id="6" name="Text Placeholder 5"/>
          <p:cNvSpPr>
            <a:spLocks noGrp="1"/>
          </p:cNvSpPr>
          <p:nvPr>
            <p:ph type="body" idx="1"/>
          </p:nvPr>
        </p:nvSpPr>
        <p:spPr/>
        <p:txBody>
          <a:bodyPr/>
          <a:lstStyle/>
          <a:p>
            <a:r>
              <a:rPr lang="en-US" dirty="0"/>
              <a:t>NEAR</a:t>
            </a:r>
          </a:p>
        </p:txBody>
      </p:sp>
      <p:sp>
        <p:nvSpPr>
          <p:cNvPr id="3" name="Content Placeholder 2"/>
          <p:cNvSpPr>
            <a:spLocks noGrp="1"/>
          </p:cNvSpPr>
          <p:nvPr>
            <p:ph sz="half" idx="2"/>
          </p:nvPr>
        </p:nvSpPr>
        <p:spPr/>
        <p:txBody>
          <a:bodyPr/>
          <a:lstStyle/>
          <a:p>
            <a:r>
              <a:rPr lang="en-US" dirty="0"/>
              <a:t>Within Same CS </a:t>
            </a:r>
          </a:p>
          <a:p>
            <a:r>
              <a:rPr lang="en-US" dirty="0"/>
              <a:t>Replace old IP with new IP </a:t>
            </a:r>
          </a:p>
          <a:p>
            <a:r>
              <a:rPr lang="en-US" dirty="0"/>
              <a:t>Value of IP is Pushed on the stack </a:t>
            </a:r>
          </a:p>
          <a:p>
            <a:r>
              <a:rPr lang="en-US" dirty="0"/>
              <a:t>Also called as </a:t>
            </a:r>
            <a:r>
              <a:rPr lang="en-US" b="1" dirty="0" err="1"/>
              <a:t>Intrasegment</a:t>
            </a:r>
            <a:r>
              <a:rPr lang="en-US" b="1" dirty="0"/>
              <a:t> </a:t>
            </a:r>
            <a:r>
              <a:rPr lang="en-US" dirty="0"/>
              <a:t>call </a:t>
            </a:r>
          </a:p>
          <a:p>
            <a:endParaRPr lang="en-US" dirty="0"/>
          </a:p>
          <a:p>
            <a:endParaRPr lang="en-US" dirty="0"/>
          </a:p>
          <a:p>
            <a:pPr marL="0" indent="0">
              <a:buNone/>
            </a:pPr>
            <a:endParaRPr lang="en-US" dirty="0"/>
          </a:p>
        </p:txBody>
      </p:sp>
      <p:sp>
        <p:nvSpPr>
          <p:cNvPr id="7" name="Text Placeholder 6"/>
          <p:cNvSpPr>
            <a:spLocks noGrp="1"/>
          </p:cNvSpPr>
          <p:nvPr>
            <p:ph type="body" sz="quarter" idx="3"/>
          </p:nvPr>
        </p:nvSpPr>
        <p:spPr/>
        <p:txBody>
          <a:bodyPr/>
          <a:lstStyle/>
          <a:p>
            <a:r>
              <a:rPr lang="en-US" dirty="0"/>
              <a:t>FAR</a:t>
            </a:r>
          </a:p>
        </p:txBody>
      </p:sp>
      <p:sp>
        <p:nvSpPr>
          <p:cNvPr id="8" name="Content Placeholder 7"/>
          <p:cNvSpPr>
            <a:spLocks noGrp="1"/>
          </p:cNvSpPr>
          <p:nvPr>
            <p:ph sz="quarter" idx="4"/>
          </p:nvPr>
        </p:nvSpPr>
        <p:spPr/>
        <p:txBody>
          <a:bodyPr/>
          <a:lstStyle/>
          <a:p>
            <a:r>
              <a:rPr lang="en-US" dirty="0"/>
              <a:t>Within Different CS </a:t>
            </a:r>
          </a:p>
          <a:p>
            <a:r>
              <a:rPr lang="en-US" dirty="0"/>
              <a:t>Replace old pair CS:IP with new pair </a:t>
            </a:r>
          </a:p>
          <a:p>
            <a:r>
              <a:rPr lang="en-US" dirty="0"/>
              <a:t>Value of pair CS:IP is Pushed on the stack </a:t>
            </a:r>
          </a:p>
          <a:p>
            <a:r>
              <a:rPr lang="en-US" dirty="0"/>
              <a:t>Also called as </a:t>
            </a:r>
            <a:r>
              <a:rPr lang="en-US" b="1" dirty="0"/>
              <a:t>Intersegment </a:t>
            </a:r>
            <a:r>
              <a:rPr lang="en-US" dirty="0"/>
              <a:t>call </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11/17/2022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63475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t>The CALL and RET instructions(contd.)</a:t>
            </a:r>
          </a:p>
        </p:txBody>
      </p:sp>
      <p:sp>
        <p:nvSpPr>
          <p:cNvPr id="3" name="Content Placeholder 2"/>
          <p:cNvSpPr>
            <a:spLocks noGrp="1"/>
          </p:cNvSpPr>
          <p:nvPr>
            <p:ph idx="1"/>
          </p:nvPr>
        </p:nvSpPr>
        <p:spPr/>
        <p:txBody>
          <a:bodyPr rtlCol="0">
            <a:normAutofit fontScale="77500" lnSpcReduction="20000"/>
          </a:bodyPr>
          <a:lstStyle/>
          <a:p>
            <a:pPr marL="0" indent="0" eaLnBrk="1" fontAlgn="auto" hangingPunct="1">
              <a:spcAft>
                <a:spcPts val="0"/>
              </a:spcAft>
              <a:buFont typeface="Arial" panose="020B0604020202020204" pitchFamily="34" charset="0"/>
              <a:buNone/>
              <a:defRPr/>
            </a:pPr>
            <a:r>
              <a:rPr lang="en-US" dirty="0"/>
              <a:t>Types of CALL instructions:</a:t>
            </a:r>
          </a:p>
          <a:p>
            <a:pPr marL="0" indent="0" eaLnBrk="1" fontAlgn="auto" hangingPunct="1">
              <a:spcAft>
                <a:spcPts val="0"/>
              </a:spcAft>
              <a:buFont typeface="Arial" panose="020B0604020202020204" pitchFamily="34" charset="0"/>
              <a:buNone/>
              <a:defRPr/>
            </a:pPr>
            <a:endParaRPr lang="en-US" dirty="0"/>
          </a:p>
          <a:p>
            <a:pPr eaLnBrk="1" fontAlgn="auto" hangingPunct="1">
              <a:spcAft>
                <a:spcPts val="0"/>
              </a:spcAft>
              <a:defRPr/>
            </a:pPr>
            <a:r>
              <a:rPr lang="en-US" dirty="0">
                <a:solidFill>
                  <a:srgbClr val="FF0000"/>
                </a:solidFill>
              </a:rPr>
              <a:t>DIRECT WITHIN-SEGMENT NEAR CALL</a:t>
            </a:r>
            <a:r>
              <a:rPr lang="en-US" dirty="0"/>
              <a:t>: produce the starting address of the procedure by adding a 16-bit signed displacement to the contents of the instruction pointer.</a:t>
            </a:r>
          </a:p>
          <a:p>
            <a:pPr eaLnBrk="1" fontAlgn="auto" hangingPunct="1">
              <a:spcAft>
                <a:spcPts val="0"/>
              </a:spcAft>
              <a:defRPr/>
            </a:pPr>
            <a:r>
              <a:rPr lang="en-US" dirty="0">
                <a:solidFill>
                  <a:srgbClr val="FF0000"/>
                </a:solidFill>
              </a:rPr>
              <a:t>INDIRECT WITHIN-SEGMENT NEAR CALL</a:t>
            </a:r>
            <a:r>
              <a:rPr lang="en-US" dirty="0"/>
              <a:t>: the instruction pointer is replaced with the 16-bit value stored in the register or memory location.</a:t>
            </a:r>
          </a:p>
          <a:p>
            <a:pPr eaLnBrk="1" fontAlgn="auto" hangingPunct="1">
              <a:spcAft>
                <a:spcPts val="0"/>
              </a:spcAft>
              <a:defRPr/>
            </a:pPr>
            <a:r>
              <a:rPr lang="en-US" dirty="0">
                <a:solidFill>
                  <a:srgbClr val="FF0000"/>
                </a:solidFill>
              </a:rPr>
              <a:t>THE DIRECT INTERSEGMENT FAR CALL</a:t>
            </a:r>
            <a:r>
              <a:rPr lang="en-US" dirty="0"/>
              <a:t>: used when the called procedure is in different segment. The new value of the instruction pointer is written as bytes 2 and 3 of the instruction code. The low byte of the new IP value is written before the high byte.</a:t>
            </a:r>
          </a:p>
          <a:p>
            <a:pPr eaLnBrk="1" fontAlgn="auto" hangingPunct="1">
              <a:spcAft>
                <a:spcPts val="0"/>
              </a:spcAft>
              <a:defRPr/>
            </a:pPr>
            <a:r>
              <a:rPr lang="en-US" dirty="0">
                <a:solidFill>
                  <a:srgbClr val="FF0000"/>
                </a:solidFill>
              </a:rPr>
              <a:t>THE INDIRECT INTERSEGMENT FAR CALL</a:t>
            </a:r>
            <a:r>
              <a:rPr lang="en-US" dirty="0"/>
              <a:t>: replaces the instruction pointer and the contents of the segment register with the two 16-bit values from the memory.</a:t>
            </a:r>
          </a:p>
          <a:p>
            <a:pPr eaLnBrk="1" fontAlgn="auto" hangingPunct="1">
              <a:spcAft>
                <a:spcPts val="0"/>
              </a:spcAft>
              <a:defRPr/>
            </a:pPr>
            <a:endParaRPr lang="en-US" dirty="0"/>
          </a:p>
        </p:txBody>
      </p:sp>
    </p:spTree>
    <p:extLst>
      <p:ext uri="{BB962C8B-B14F-4D97-AF65-F5344CB8AC3E}">
        <p14:creationId xmlns:p14="http://schemas.microsoft.com/office/powerpoint/2010/main" val="241158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Using PUSH and POP</a:t>
            </a:r>
          </a:p>
        </p:txBody>
      </p:sp>
      <p:sp>
        <p:nvSpPr>
          <p:cNvPr id="17411" name="Content Placeholder 2"/>
          <p:cNvSpPr>
            <a:spLocks noGrp="1"/>
          </p:cNvSpPr>
          <p:nvPr>
            <p:ph idx="1"/>
          </p:nvPr>
        </p:nvSpPr>
        <p:spPr/>
        <p:txBody>
          <a:bodyPr/>
          <a:lstStyle/>
          <a:p>
            <a:pPr eaLnBrk="1" hangingPunct="1">
              <a:lnSpc>
                <a:spcPct val="150000"/>
              </a:lnSpc>
            </a:pPr>
            <a:r>
              <a:rPr lang="en-US" dirty="0"/>
              <a:t>The PUSH register/memory instruction decrements the stack pointer by 2 and copies the contents of the specified 16-bit register or memory location to memory at the new top-of-stack location.</a:t>
            </a:r>
          </a:p>
          <a:p>
            <a:pPr eaLnBrk="1" hangingPunct="1">
              <a:lnSpc>
                <a:spcPct val="150000"/>
              </a:lnSpc>
            </a:pPr>
            <a:r>
              <a:rPr lang="en-US" dirty="0"/>
              <a:t>The POP register/memory instruction copies the word on the top-of-stack to the specified 16-bit register or memory location and increments the stack pointer by 2.</a:t>
            </a:r>
          </a:p>
        </p:txBody>
      </p:sp>
    </p:spTree>
    <p:extLst>
      <p:ext uri="{BB962C8B-B14F-4D97-AF65-F5344CB8AC3E}">
        <p14:creationId xmlns:p14="http://schemas.microsoft.com/office/powerpoint/2010/main" val="259138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t>Writing and debugging programs containing procedures</a:t>
            </a:r>
          </a:p>
        </p:txBody>
      </p:sp>
      <p:sp>
        <p:nvSpPr>
          <p:cNvPr id="19459" name="Content Placeholder 2"/>
          <p:cNvSpPr>
            <a:spLocks noGrp="1"/>
          </p:cNvSpPr>
          <p:nvPr>
            <p:ph idx="1"/>
          </p:nvPr>
        </p:nvSpPr>
        <p:spPr/>
        <p:txBody>
          <a:bodyPr/>
          <a:lstStyle/>
          <a:p>
            <a:pPr eaLnBrk="1" hangingPunct="1"/>
            <a:r>
              <a:rPr lang="en-US"/>
              <a:t>Carefully workout the overall structure of the program and break it down into modules which can easily be written as procedures.</a:t>
            </a:r>
          </a:p>
          <a:p>
            <a:pPr eaLnBrk="1" hangingPunct="1"/>
            <a:r>
              <a:rPr lang="en-US"/>
              <a:t>Simulate each procedure with few instructions which simply pass test values to the mainline program. This is called as dummy or stubs.</a:t>
            </a:r>
          </a:p>
          <a:p>
            <a:pPr eaLnBrk="1" hangingPunct="1"/>
            <a:r>
              <a:rPr lang="en-US"/>
              <a:t>Check that number of PUSH and POP operations are same.</a:t>
            </a:r>
          </a:p>
          <a:p>
            <a:pPr eaLnBrk="1" hangingPunct="1"/>
            <a:r>
              <a:rPr lang="en-US"/>
              <a:t>Use breakpoints before CALL, RET and start of the program or any key points in the program.</a:t>
            </a:r>
          </a:p>
          <a:p>
            <a:pPr eaLnBrk="1" hangingPunct="1"/>
            <a:endParaRPr lang="en-US"/>
          </a:p>
        </p:txBody>
      </p:sp>
    </p:spTree>
    <p:extLst>
      <p:ext uri="{BB962C8B-B14F-4D97-AF65-F5344CB8AC3E}">
        <p14:creationId xmlns:p14="http://schemas.microsoft.com/office/powerpoint/2010/main" val="313285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t>Reentrant and Recursive procedures</a:t>
            </a:r>
          </a:p>
        </p:txBody>
      </p:sp>
      <p:sp>
        <p:nvSpPr>
          <p:cNvPr id="20483" name="Content Placeholder 2"/>
          <p:cNvSpPr>
            <a:spLocks noGrp="1"/>
          </p:cNvSpPr>
          <p:nvPr>
            <p:ph idx="1"/>
          </p:nvPr>
        </p:nvSpPr>
        <p:spPr/>
        <p:txBody>
          <a:bodyPr/>
          <a:lstStyle/>
          <a:p>
            <a:pPr eaLnBrk="1" hangingPunct="1">
              <a:lnSpc>
                <a:spcPct val="150000"/>
              </a:lnSpc>
            </a:pPr>
            <a:r>
              <a:rPr lang="en-US" b="1"/>
              <a:t>Reentrant procedures: </a:t>
            </a:r>
            <a:r>
              <a:rPr lang="en-US"/>
              <a:t>The procedure which can be interrupted, used and “reentered” without losing or writing over anything.</a:t>
            </a:r>
          </a:p>
          <a:p>
            <a:pPr eaLnBrk="1" hangingPunct="1">
              <a:lnSpc>
                <a:spcPct val="150000"/>
              </a:lnSpc>
            </a:pPr>
            <a:r>
              <a:rPr lang="en-US" b="1"/>
              <a:t>Recursive procedure: </a:t>
            </a:r>
            <a:r>
              <a:rPr lang="en-US"/>
              <a:t>It is the procedure which call itself.</a:t>
            </a:r>
          </a:p>
        </p:txBody>
      </p:sp>
    </p:spTree>
    <p:extLst>
      <p:ext uri="{BB962C8B-B14F-4D97-AF65-F5344CB8AC3E}">
        <p14:creationId xmlns:p14="http://schemas.microsoft.com/office/powerpoint/2010/main" val="82637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The 8086 String instructions</a:t>
            </a:r>
          </a:p>
        </p:txBody>
      </p:sp>
      <p:sp>
        <p:nvSpPr>
          <p:cNvPr id="5123" name="Content Placeholder 2"/>
          <p:cNvSpPr>
            <a:spLocks noGrp="1"/>
          </p:cNvSpPr>
          <p:nvPr>
            <p:ph idx="1"/>
          </p:nvPr>
        </p:nvSpPr>
        <p:spPr/>
        <p:txBody>
          <a:bodyPr/>
          <a:lstStyle/>
          <a:p>
            <a:pPr eaLnBrk="1" hangingPunct="1">
              <a:lnSpc>
                <a:spcPct val="150000"/>
              </a:lnSpc>
            </a:pPr>
            <a:r>
              <a:rPr lang="en-US"/>
              <a:t>A string is the series of bytes stored in successive memory locations.</a:t>
            </a:r>
          </a:p>
          <a:p>
            <a:pPr eaLnBrk="1" hangingPunct="1">
              <a:lnSpc>
                <a:spcPct val="150000"/>
              </a:lnSpc>
            </a:pPr>
            <a:r>
              <a:rPr lang="en-US"/>
              <a:t>Word processor or text editor programs can be used to create strings.</a:t>
            </a:r>
          </a:p>
          <a:p>
            <a:pPr eaLnBrk="1" hangingPunct="1">
              <a:lnSpc>
                <a:spcPct val="150000"/>
              </a:lnSpc>
            </a:pPr>
            <a:r>
              <a:rPr lang="en-US"/>
              <a:t>These programs have facility to search through the text.</a:t>
            </a:r>
          </a:p>
        </p:txBody>
      </p:sp>
    </p:spTree>
    <p:extLst>
      <p:ext uri="{BB962C8B-B14F-4D97-AF65-F5344CB8AC3E}">
        <p14:creationId xmlns:p14="http://schemas.microsoft.com/office/powerpoint/2010/main" val="404714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Passing parameters to and from procedures</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dirty="0"/>
              <a:t>Major ways of passing parameters to and from a procedure:</a:t>
            </a:r>
          </a:p>
          <a:p>
            <a:pPr eaLnBrk="1" fontAlgn="auto" hangingPunct="1">
              <a:spcAft>
                <a:spcPts val="0"/>
              </a:spcAft>
              <a:defRPr/>
            </a:pPr>
            <a:r>
              <a:rPr lang="en-US" dirty="0"/>
              <a:t>In register</a:t>
            </a:r>
          </a:p>
          <a:p>
            <a:pPr eaLnBrk="1" fontAlgn="auto" hangingPunct="1">
              <a:spcAft>
                <a:spcPts val="0"/>
              </a:spcAft>
              <a:defRPr/>
            </a:pPr>
            <a:r>
              <a:rPr lang="en-US" dirty="0"/>
              <a:t>In dedicated memory locations accessed by name</a:t>
            </a:r>
          </a:p>
          <a:p>
            <a:pPr eaLnBrk="1" fontAlgn="auto" hangingPunct="1">
              <a:spcAft>
                <a:spcPts val="0"/>
              </a:spcAft>
              <a:defRPr/>
            </a:pPr>
            <a:r>
              <a:rPr lang="en-US" dirty="0"/>
              <a:t>With pointers passed in registers</a:t>
            </a:r>
          </a:p>
          <a:p>
            <a:pPr eaLnBrk="1" fontAlgn="auto" hangingPunct="1">
              <a:spcAft>
                <a:spcPts val="0"/>
              </a:spcAft>
              <a:defRPr/>
            </a:pPr>
            <a:r>
              <a:rPr lang="en-US" dirty="0"/>
              <a:t>With the stack</a:t>
            </a:r>
          </a:p>
          <a:p>
            <a:pPr eaLnBrk="1" fontAlgn="auto" hangingPunct="1">
              <a:spcAft>
                <a:spcPts val="0"/>
              </a:spcAft>
              <a:defRPr/>
            </a:pPr>
            <a:endParaRPr lang="en-US" dirty="0"/>
          </a:p>
        </p:txBody>
      </p:sp>
    </p:spTree>
    <p:extLst>
      <p:ext uri="{BB962C8B-B14F-4D97-AF65-F5344CB8AC3E}">
        <p14:creationId xmlns:p14="http://schemas.microsoft.com/office/powerpoint/2010/main" val="3926970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 to procedure and from procedure </a:t>
            </a:r>
          </a:p>
        </p:txBody>
      </p:sp>
      <p:sp>
        <p:nvSpPr>
          <p:cNvPr id="3" name="Content Placeholder 2"/>
          <p:cNvSpPr>
            <a:spLocks noGrp="1"/>
          </p:cNvSpPr>
          <p:nvPr>
            <p:ph idx="1"/>
          </p:nvPr>
        </p:nvSpPr>
        <p:spPr/>
        <p:txBody>
          <a:bodyPr/>
          <a:lstStyle/>
          <a:p>
            <a:pPr marL="0" indent="0">
              <a:buNone/>
            </a:pPr>
            <a:r>
              <a:rPr lang="en-US" dirty="0"/>
              <a:t>There are four major ways of passing parameters to and from a procedure. </a:t>
            </a:r>
          </a:p>
          <a:p>
            <a:pPr marL="0" indent="0">
              <a:buNone/>
            </a:pPr>
            <a:r>
              <a:rPr lang="en-US" dirty="0"/>
              <a:t>1) In register </a:t>
            </a:r>
          </a:p>
          <a:p>
            <a:pPr marL="0" indent="0">
              <a:buNone/>
            </a:pPr>
            <a:r>
              <a:rPr lang="en-US" dirty="0"/>
              <a:t>2) In dedicated memory locations accessed by name </a:t>
            </a:r>
          </a:p>
          <a:p>
            <a:pPr marL="0" indent="0">
              <a:buNone/>
            </a:pPr>
            <a:r>
              <a:rPr lang="en-US" dirty="0"/>
              <a:t>3) With pointer passed in register. </a:t>
            </a:r>
          </a:p>
          <a:p>
            <a:pPr marL="0" indent="0">
              <a:buNone/>
            </a:pPr>
            <a:r>
              <a:rPr lang="en-US" dirty="0"/>
              <a:t>4) With the stack </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11/17/2022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21</a:t>
            </a:fld>
            <a:endParaRPr lang="en-US" altLang="en-US">
              <a:solidFill>
                <a:srgbClr val="000000"/>
              </a:solidFill>
            </a:endParaRPr>
          </a:p>
        </p:txBody>
      </p:sp>
    </p:spTree>
    <p:extLst>
      <p:ext uri="{BB962C8B-B14F-4D97-AF65-F5344CB8AC3E}">
        <p14:creationId xmlns:p14="http://schemas.microsoft.com/office/powerpoint/2010/main" val="23441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714889"/>
          </a:xfrm>
        </p:spPr>
        <p:txBody>
          <a:bodyPr/>
          <a:lstStyle/>
          <a:p>
            <a:r>
              <a:rPr lang="en-US" dirty="0"/>
              <a:t>1) Passing parameters in registers </a:t>
            </a:r>
          </a:p>
        </p:txBody>
      </p:sp>
      <p:sp>
        <p:nvSpPr>
          <p:cNvPr id="3" name="Content Placeholder 2"/>
          <p:cNvSpPr>
            <a:spLocks noGrp="1"/>
          </p:cNvSpPr>
          <p:nvPr>
            <p:ph idx="1"/>
          </p:nvPr>
        </p:nvSpPr>
        <p:spPr>
          <a:xfrm>
            <a:off x="377780" y="972287"/>
            <a:ext cx="10972800" cy="5415633"/>
          </a:xfrm>
        </p:spPr>
        <p:txBody>
          <a:bodyPr/>
          <a:lstStyle/>
          <a:p>
            <a:r>
              <a:rPr lang="en-US" sz="2400" dirty="0"/>
              <a:t>The main program can pass </a:t>
            </a:r>
            <a:r>
              <a:rPr lang="en-US" sz="2400" dirty="0" err="1"/>
              <a:t>upto</a:t>
            </a:r>
            <a:r>
              <a:rPr lang="en-US" sz="2400" dirty="0"/>
              <a:t> 6 parameters to the procedure through the registers AX,BX,CX,DX,SI &amp; DI before executing the call instruction. </a:t>
            </a:r>
          </a:p>
          <a:p>
            <a:r>
              <a:rPr lang="en-US" sz="2400" dirty="0"/>
              <a:t>e.g. consider the program to calculate a square of given number</a:t>
            </a:r>
            <a:r>
              <a:rPr lang="en-US" dirty="0"/>
              <a:t>.</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11/17/2022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22</a:t>
            </a:fld>
            <a:endParaRPr lang="en-US" altLang="en-US">
              <a:solidFill>
                <a:srgbClr val="000000"/>
              </a:solidFill>
            </a:endParaRPr>
          </a:p>
        </p:txBody>
      </p:sp>
      <p:pic>
        <p:nvPicPr>
          <p:cNvPr id="6" name="Picture 5"/>
          <p:cNvPicPr>
            <a:picLocks noChangeAspect="1"/>
          </p:cNvPicPr>
          <p:nvPr/>
        </p:nvPicPr>
        <p:blipFill rotWithShape="1">
          <a:blip r:embed="rId2"/>
          <a:srcRect b="4889"/>
          <a:stretch/>
        </p:blipFill>
        <p:spPr>
          <a:xfrm>
            <a:off x="1604363" y="2386800"/>
            <a:ext cx="8068873" cy="4090200"/>
          </a:xfrm>
          <a:prstGeom prst="rect">
            <a:avLst/>
          </a:prstGeom>
        </p:spPr>
      </p:pic>
    </p:spTree>
    <p:extLst>
      <p:ext uri="{BB962C8B-B14F-4D97-AF65-F5344CB8AC3E}">
        <p14:creationId xmlns:p14="http://schemas.microsoft.com/office/powerpoint/2010/main" val="699830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17165"/>
          </a:xfrm>
        </p:spPr>
        <p:txBody>
          <a:bodyPr/>
          <a:lstStyle/>
          <a:p>
            <a:r>
              <a:rPr lang="en-US" dirty="0"/>
              <a:t>Passing parameters in dedicated memory locations accessed by name </a:t>
            </a:r>
          </a:p>
        </p:txBody>
      </p:sp>
      <p:sp>
        <p:nvSpPr>
          <p:cNvPr id="3" name="Content Placeholder 2"/>
          <p:cNvSpPr>
            <a:spLocks noGrp="1"/>
          </p:cNvSpPr>
          <p:nvPr>
            <p:ph idx="1"/>
          </p:nvPr>
        </p:nvSpPr>
        <p:spPr>
          <a:xfrm>
            <a:off x="519448" y="1339403"/>
            <a:ext cx="10972800" cy="4411662"/>
          </a:xfrm>
        </p:spPr>
        <p:txBody>
          <a:bodyPr/>
          <a:lstStyle/>
          <a:p>
            <a:r>
              <a:rPr lang="en-US" sz="2000" dirty="0"/>
              <a:t>when large number of parameters is to be passed to the procedure, then these parameters can be placed in an argument list as dedicated memory locations in one of the data segment from memory. </a:t>
            </a:r>
          </a:p>
          <a:p>
            <a:r>
              <a:rPr lang="en-US" sz="2000" dirty="0"/>
              <a:t>e.g. consider the program to calculate a square of given number. </a:t>
            </a:r>
          </a:p>
          <a:p>
            <a:endParaRPr lang="en-US" sz="2000"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11/17/2022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23</a:t>
            </a:fld>
            <a:endParaRPr lang="en-US" altLang="en-US">
              <a:solidFill>
                <a:srgbClr val="000000"/>
              </a:solidFill>
            </a:endParaRPr>
          </a:p>
        </p:txBody>
      </p:sp>
      <p:pic>
        <p:nvPicPr>
          <p:cNvPr id="6" name="Picture 5"/>
          <p:cNvPicPr>
            <a:picLocks noChangeAspect="1"/>
          </p:cNvPicPr>
          <p:nvPr/>
        </p:nvPicPr>
        <p:blipFill>
          <a:blip r:embed="rId2"/>
          <a:stretch>
            <a:fillRect/>
          </a:stretch>
        </p:blipFill>
        <p:spPr>
          <a:xfrm>
            <a:off x="2703104" y="3165657"/>
            <a:ext cx="5871391" cy="2834075"/>
          </a:xfrm>
          <a:prstGeom prst="rect">
            <a:avLst/>
          </a:prstGeom>
        </p:spPr>
      </p:pic>
    </p:spTree>
    <p:extLst>
      <p:ext uri="{BB962C8B-B14F-4D97-AF65-F5344CB8AC3E}">
        <p14:creationId xmlns:p14="http://schemas.microsoft.com/office/powerpoint/2010/main" val="250184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876300"/>
          </a:xfrm>
        </p:spPr>
        <p:txBody>
          <a:bodyPr/>
          <a:lstStyle/>
          <a:p>
            <a:r>
              <a:rPr lang="en-US" dirty="0"/>
              <a:t>Passing parameters with Pointer </a:t>
            </a:r>
          </a:p>
        </p:txBody>
      </p:sp>
      <p:sp>
        <p:nvSpPr>
          <p:cNvPr id="3" name="Content Placeholder 2"/>
          <p:cNvSpPr>
            <a:spLocks noGrp="1"/>
          </p:cNvSpPr>
          <p:nvPr>
            <p:ph idx="1"/>
          </p:nvPr>
        </p:nvSpPr>
        <p:spPr>
          <a:xfrm>
            <a:off x="352023" y="782402"/>
            <a:ext cx="10972800" cy="5249862"/>
          </a:xfrm>
        </p:spPr>
        <p:txBody>
          <a:bodyPr/>
          <a:lstStyle/>
          <a:p>
            <a:r>
              <a:rPr lang="en-US" sz="2000" dirty="0"/>
              <a:t>In the main program, before we call the procedure we can set up SI as a pointer to pass values to procedures and set DI as pointer to receive values from procedures. </a:t>
            </a:r>
          </a:p>
          <a:p>
            <a:r>
              <a:rPr lang="en-US" sz="2000" dirty="0"/>
              <a:t>e.g. consider the program to calculate a square of given number</a:t>
            </a:r>
            <a:r>
              <a:rPr lang="en-US" sz="2800" dirty="0"/>
              <a:t>. </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11/17/2022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24</a:t>
            </a:fld>
            <a:endParaRPr lang="en-US" altLang="en-US">
              <a:solidFill>
                <a:srgbClr val="000000"/>
              </a:solidFill>
            </a:endParaRPr>
          </a:p>
        </p:txBody>
      </p:sp>
      <p:pic>
        <p:nvPicPr>
          <p:cNvPr id="6" name="Picture 5"/>
          <p:cNvPicPr>
            <a:picLocks noChangeAspect="1"/>
          </p:cNvPicPr>
          <p:nvPr/>
        </p:nvPicPr>
        <p:blipFill>
          <a:blip r:embed="rId2"/>
          <a:stretch>
            <a:fillRect/>
          </a:stretch>
        </p:blipFill>
        <p:spPr>
          <a:xfrm>
            <a:off x="1887648" y="2431302"/>
            <a:ext cx="6849952" cy="3600962"/>
          </a:xfrm>
          <a:prstGeom prst="rect">
            <a:avLst/>
          </a:prstGeom>
        </p:spPr>
      </p:pic>
    </p:spTree>
    <p:extLst>
      <p:ext uri="{BB962C8B-B14F-4D97-AF65-F5344CB8AC3E}">
        <p14:creationId xmlns:p14="http://schemas.microsoft.com/office/powerpoint/2010/main" val="2407139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876300"/>
          </a:xfrm>
        </p:spPr>
        <p:txBody>
          <a:bodyPr/>
          <a:lstStyle/>
          <a:p>
            <a:r>
              <a:rPr lang="en-US" dirty="0"/>
              <a:t>Passing parameters with stack : </a:t>
            </a:r>
          </a:p>
        </p:txBody>
      </p:sp>
      <p:sp>
        <p:nvSpPr>
          <p:cNvPr id="3" name="Content Placeholder 2"/>
          <p:cNvSpPr>
            <a:spLocks noGrp="1"/>
          </p:cNvSpPr>
          <p:nvPr>
            <p:ph idx="1"/>
          </p:nvPr>
        </p:nvSpPr>
        <p:spPr>
          <a:xfrm>
            <a:off x="455054" y="998538"/>
            <a:ext cx="10972800" cy="4411662"/>
          </a:xfrm>
        </p:spPr>
        <p:txBody>
          <a:bodyPr/>
          <a:lstStyle/>
          <a:p>
            <a:r>
              <a:rPr lang="en-US" sz="2400" dirty="0"/>
              <a:t>Alternate method of passing large number of parameters is to push the parameters on the stack in the main program before we call the procedure. </a:t>
            </a:r>
          </a:p>
          <a:p>
            <a:r>
              <a:rPr lang="en-US" sz="2400" dirty="0"/>
              <a:t>e.g. consider the program to calculate a square of given number </a:t>
            </a:r>
          </a:p>
          <a:p>
            <a:endParaRPr lang="en-US" sz="2400"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11/17/2022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25</a:t>
            </a:fld>
            <a:endParaRPr lang="en-US" altLang="en-US">
              <a:solidFill>
                <a:srgbClr val="000000"/>
              </a:solidFill>
            </a:endParaRPr>
          </a:p>
        </p:txBody>
      </p:sp>
      <p:pic>
        <p:nvPicPr>
          <p:cNvPr id="6" name="Picture 5"/>
          <p:cNvPicPr>
            <a:picLocks noChangeAspect="1"/>
          </p:cNvPicPr>
          <p:nvPr/>
        </p:nvPicPr>
        <p:blipFill>
          <a:blip r:embed="rId2"/>
          <a:stretch>
            <a:fillRect/>
          </a:stretch>
        </p:blipFill>
        <p:spPr>
          <a:xfrm>
            <a:off x="2171424" y="1763397"/>
            <a:ext cx="7320306" cy="4485003"/>
          </a:xfrm>
          <a:prstGeom prst="rect">
            <a:avLst/>
          </a:prstGeom>
        </p:spPr>
      </p:pic>
    </p:spTree>
    <p:extLst>
      <p:ext uri="{BB962C8B-B14F-4D97-AF65-F5344CB8AC3E}">
        <p14:creationId xmlns:p14="http://schemas.microsoft.com/office/powerpoint/2010/main" val="999988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600" y="122238"/>
            <a:ext cx="10058400" cy="972466"/>
          </a:xfrm>
        </p:spPr>
        <p:txBody>
          <a:bodyPr/>
          <a:lstStyle/>
          <a:p>
            <a:pPr eaLnBrk="1" hangingPunct="1"/>
            <a:r>
              <a:rPr lang="en-US" dirty="0"/>
              <a:t>Writing and Calling Far procedures</a:t>
            </a:r>
          </a:p>
        </p:txBody>
      </p:sp>
      <p:sp>
        <p:nvSpPr>
          <p:cNvPr id="21507" name="Content Placeholder 2"/>
          <p:cNvSpPr>
            <a:spLocks noGrp="1"/>
          </p:cNvSpPr>
          <p:nvPr>
            <p:ph idx="1"/>
          </p:nvPr>
        </p:nvSpPr>
        <p:spPr>
          <a:xfrm>
            <a:off x="519448" y="1204109"/>
            <a:ext cx="10972800" cy="4411662"/>
          </a:xfrm>
        </p:spPr>
        <p:txBody>
          <a:bodyPr/>
          <a:lstStyle/>
          <a:p>
            <a:pPr eaLnBrk="1" hangingPunct="1"/>
            <a:r>
              <a:rPr lang="en-US" dirty="0"/>
              <a:t>It is the procedure that is located in a segment which has different name from the segment containing the CALL instruction.</a:t>
            </a:r>
          </a:p>
          <a:p>
            <a:pPr eaLnBrk="1" hangingPunct="1"/>
            <a:endParaRPr lang="en-US" dirty="0"/>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934" y="2240924"/>
            <a:ext cx="7094133" cy="43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751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Accessing Procedure in another segment</a:t>
            </a:r>
          </a:p>
        </p:txBody>
      </p:sp>
      <p:sp>
        <p:nvSpPr>
          <p:cNvPr id="3" name="Content Placeholder 2"/>
          <p:cNvSpPr>
            <a:spLocks noGrp="1"/>
          </p:cNvSpPr>
          <p:nvPr>
            <p:ph idx="1"/>
          </p:nvPr>
        </p:nvSpPr>
        <p:spPr/>
        <p:txBody>
          <a:bodyPr rtlCol="0">
            <a:normAutofit fontScale="77500" lnSpcReduction="20000"/>
          </a:bodyPr>
          <a:lstStyle/>
          <a:p>
            <a:pPr marL="0" indent="0" eaLnBrk="1" fontAlgn="auto" hangingPunct="1">
              <a:spcAft>
                <a:spcPts val="0"/>
              </a:spcAft>
              <a:buFont typeface="Arial" panose="020B0604020202020204" pitchFamily="34" charset="0"/>
              <a:buNone/>
              <a:defRPr/>
            </a:pPr>
            <a:r>
              <a:rPr lang="en-US" b="1" dirty="0"/>
              <a:t>Accessing a procedure in another segment</a:t>
            </a:r>
            <a:endParaRPr lang="en-US" dirty="0"/>
          </a:p>
          <a:p>
            <a:pPr eaLnBrk="1" fontAlgn="auto" hangingPunct="1">
              <a:spcAft>
                <a:spcPts val="0"/>
              </a:spcAft>
              <a:defRPr/>
            </a:pPr>
            <a:r>
              <a:rPr lang="en-US" dirty="0"/>
              <a:t>Put mainline program in one segment and all the procedures in different segment.</a:t>
            </a:r>
          </a:p>
          <a:p>
            <a:pPr eaLnBrk="1" fontAlgn="auto" hangingPunct="1">
              <a:spcAft>
                <a:spcPts val="0"/>
              </a:spcAft>
              <a:defRPr/>
            </a:pPr>
            <a:r>
              <a:rPr lang="en-US" dirty="0"/>
              <a:t>Using FAR calls the procedures can accessed as discuss above.</a:t>
            </a:r>
          </a:p>
          <a:p>
            <a:pPr marL="0" indent="0" eaLnBrk="1" fontAlgn="auto" hangingPunct="1">
              <a:spcAft>
                <a:spcPts val="0"/>
              </a:spcAft>
              <a:buFont typeface="Arial" panose="020B0604020202020204" pitchFamily="34" charset="0"/>
              <a:buNone/>
              <a:defRPr/>
            </a:pPr>
            <a:r>
              <a:rPr lang="en-US" b="1" dirty="0"/>
              <a:t>Accessing procedure and data in separate assembly module</a:t>
            </a:r>
            <a:endParaRPr lang="en-US" dirty="0"/>
          </a:p>
          <a:p>
            <a:pPr eaLnBrk="1" fontAlgn="auto" hangingPunct="1">
              <a:spcAft>
                <a:spcPts val="0"/>
              </a:spcAft>
              <a:defRPr/>
            </a:pPr>
            <a:r>
              <a:rPr lang="en-US" dirty="0"/>
              <a:t>Divide the program in the series of module.</a:t>
            </a:r>
          </a:p>
          <a:p>
            <a:pPr eaLnBrk="1" fontAlgn="auto" hangingPunct="1">
              <a:spcAft>
                <a:spcPts val="0"/>
              </a:spcAft>
              <a:defRPr/>
            </a:pPr>
            <a:r>
              <a:rPr lang="en-US" dirty="0"/>
              <a:t>The object code files of each module can be linked together.</a:t>
            </a:r>
          </a:p>
          <a:p>
            <a:pPr eaLnBrk="1" fontAlgn="auto" hangingPunct="1">
              <a:spcAft>
                <a:spcPts val="0"/>
              </a:spcAft>
              <a:defRPr/>
            </a:pPr>
            <a:r>
              <a:rPr lang="en-US" dirty="0"/>
              <a:t>In the module where variables or procedures are declared, you must use PUBLIC directive to let the linker know that it can be accessed from other modules.</a:t>
            </a:r>
          </a:p>
          <a:p>
            <a:pPr eaLnBrk="1" fontAlgn="auto" hangingPunct="1">
              <a:spcAft>
                <a:spcPts val="0"/>
              </a:spcAft>
              <a:defRPr/>
            </a:pPr>
            <a:r>
              <a:rPr lang="en-US" dirty="0"/>
              <a:t>In a module which calls procedure or accesses a variable in another module, you must use the EXTERN directive.</a:t>
            </a:r>
          </a:p>
          <a:p>
            <a:pPr eaLnBrk="1" fontAlgn="auto" hangingPunct="1">
              <a:spcAft>
                <a:spcPts val="0"/>
              </a:spcAft>
              <a:defRPr/>
            </a:pPr>
            <a:endParaRPr lang="en-US" dirty="0"/>
          </a:p>
        </p:txBody>
      </p:sp>
    </p:spTree>
    <p:extLst>
      <p:ext uri="{BB962C8B-B14F-4D97-AF65-F5344CB8AC3E}">
        <p14:creationId xmlns:p14="http://schemas.microsoft.com/office/powerpoint/2010/main" val="415482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282700" y="2549525"/>
            <a:ext cx="10515600" cy="1325563"/>
          </a:xfrm>
        </p:spPr>
        <p:txBody>
          <a:bodyPr/>
          <a:lstStyle/>
          <a:p>
            <a:pPr eaLnBrk="1" hangingPunct="1"/>
            <a:r>
              <a:rPr lang="en-US"/>
              <a:t>Writing and using Assembler Macros</a:t>
            </a:r>
          </a:p>
        </p:txBody>
      </p:sp>
    </p:spTree>
    <p:extLst>
      <p:ext uri="{BB962C8B-B14F-4D97-AF65-F5344CB8AC3E}">
        <p14:creationId xmlns:p14="http://schemas.microsoft.com/office/powerpoint/2010/main" val="3074381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t>Comparison Macros and Procedures</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dirty="0"/>
              <a:t>A big advantage of using procedures is that the machine codes for the group of instruction in the procedures needs to be loaded in to main memory only once.</a:t>
            </a:r>
          </a:p>
          <a:p>
            <a:pPr eaLnBrk="1" fontAlgn="auto" hangingPunct="1">
              <a:spcAft>
                <a:spcPts val="0"/>
              </a:spcAft>
              <a:defRPr/>
            </a:pPr>
            <a:r>
              <a:rPr lang="en-US" dirty="0"/>
              <a:t>Disadvantage using the procedures is the need for the stack.</a:t>
            </a:r>
          </a:p>
          <a:p>
            <a:pPr eaLnBrk="1" fontAlgn="auto" hangingPunct="1">
              <a:spcAft>
                <a:spcPts val="0"/>
              </a:spcAft>
              <a:defRPr/>
            </a:pPr>
            <a:r>
              <a:rPr lang="en-US" dirty="0"/>
              <a:t>A macro is the group of instruction we bracket and give a name to at the start of the program.</a:t>
            </a:r>
          </a:p>
          <a:p>
            <a:pPr eaLnBrk="1" fontAlgn="auto" hangingPunct="1">
              <a:spcAft>
                <a:spcPts val="0"/>
              </a:spcAft>
              <a:defRPr/>
            </a:pPr>
            <a:r>
              <a:rPr lang="en-US" dirty="0"/>
              <a:t>Using macro avoids the overhead time involved in calling and returning from a procedures.</a:t>
            </a:r>
          </a:p>
          <a:p>
            <a:pPr eaLnBrk="1" fontAlgn="auto" hangingPunct="1">
              <a:spcAft>
                <a:spcPts val="0"/>
              </a:spcAft>
              <a:defRPr/>
            </a:pPr>
            <a:r>
              <a:rPr lang="en-US" dirty="0"/>
              <a:t>Disadvantage is that this will make the program take up more memory than using a procedure.</a:t>
            </a:r>
          </a:p>
          <a:p>
            <a:pPr eaLnBrk="1" fontAlgn="auto" hangingPunct="1">
              <a:spcAft>
                <a:spcPts val="0"/>
              </a:spcAft>
              <a:defRPr/>
            </a:pPr>
            <a:endParaRPr lang="en-US" dirty="0"/>
          </a:p>
        </p:txBody>
      </p:sp>
    </p:spTree>
    <p:extLst>
      <p:ext uri="{BB962C8B-B14F-4D97-AF65-F5344CB8AC3E}">
        <p14:creationId xmlns:p14="http://schemas.microsoft.com/office/powerpoint/2010/main" val="271166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Moving a String(contd.)</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None/>
              <a:defRPr/>
            </a:pPr>
            <a:r>
              <a:rPr lang="en-US" dirty="0"/>
              <a:t>Definition:</a:t>
            </a:r>
          </a:p>
          <a:p>
            <a:pPr lvl="1" eaLnBrk="1" fontAlgn="auto" hangingPunct="1">
              <a:spcAft>
                <a:spcPts val="0"/>
              </a:spcAft>
              <a:defRPr/>
            </a:pPr>
            <a:r>
              <a:rPr lang="en-US" dirty="0"/>
              <a:t>You have a string of ASCII characters in successive memory locations in data segment, and you want to move the string to some new location in the data segment.</a:t>
            </a:r>
          </a:p>
          <a:p>
            <a:pPr marL="0" indent="0" eaLnBrk="1" fontAlgn="auto" hangingPunct="1">
              <a:spcAft>
                <a:spcPts val="0"/>
              </a:spcAft>
              <a:buNone/>
              <a:defRPr/>
            </a:pPr>
            <a:r>
              <a:rPr lang="en-US" dirty="0"/>
              <a:t>Basic pseudo code:</a:t>
            </a:r>
          </a:p>
          <a:p>
            <a:pPr marL="349250" lvl="1" indent="0" fontAlgn="auto">
              <a:spcAft>
                <a:spcPts val="0"/>
              </a:spcAft>
              <a:buFont typeface="Arial" panose="020B0604020202020204" pitchFamily="34" charset="0"/>
              <a:buNone/>
              <a:defRPr/>
            </a:pPr>
            <a:r>
              <a:rPr lang="en-US" dirty="0"/>
              <a:t>REPEAT</a:t>
            </a:r>
          </a:p>
          <a:p>
            <a:pPr marL="349250" lvl="1" indent="0" fontAlgn="auto">
              <a:spcAft>
                <a:spcPts val="0"/>
              </a:spcAft>
              <a:buFont typeface="Arial" panose="020B0604020202020204" pitchFamily="34" charset="0"/>
              <a:buNone/>
              <a:defRPr/>
            </a:pPr>
            <a:r>
              <a:rPr lang="en-US" dirty="0"/>
              <a:t>MOVE BYTE FROM SOURCE STRING</a:t>
            </a:r>
          </a:p>
          <a:p>
            <a:pPr marL="349250" lvl="1" indent="0" fontAlgn="auto">
              <a:spcAft>
                <a:spcPts val="0"/>
              </a:spcAft>
              <a:buFont typeface="Arial" panose="020B0604020202020204" pitchFamily="34" charset="0"/>
              <a:buNone/>
              <a:defRPr/>
            </a:pPr>
            <a:r>
              <a:rPr lang="en-US" dirty="0"/>
              <a:t>		TO DESTINATION STRING</a:t>
            </a:r>
          </a:p>
          <a:p>
            <a:pPr marL="349250" lvl="1" indent="0" fontAlgn="auto">
              <a:spcAft>
                <a:spcPts val="0"/>
              </a:spcAft>
              <a:buFont typeface="Arial" panose="020B0604020202020204" pitchFamily="34" charset="0"/>
              <a:buNone/>
              <a:defRPr/>
            </a:pPr>
            <a:r>
              <a:rPr lang="en-US" dirty="0"/>
              <a:t>UNTIL ALL BYTES MOVED</a:t>
            </a:r>
          </a:p>
          <a:p>
            <a:pPr eaLnBrk="1" fontAlgn="auto" hangingPunct="1">
              <a:spcAft>
                <a:spcPts val="0"/>
              </a:spcAft>
              <a:defRPr/>
            </a:pPr>
            <a:endParaRPr lang="en-US" dirty="0"/>
          </a:p>
        </p:txBody>
      </p:sp>
    </p:spTree>
    <p:extLst>
      <p:ext uri="{BB962C8B-B14F-4D97-AF65-F5344CB8AC3E}">
        <p14:creationId xmlns:p14="http://schemas.microsoft.com/office/powerpoint/2010/main" val="2222845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t>Defining and calling a Macro without parameters</a:t>
            </a:r>
          </a:p>
        </p:txBody>
      </p:sp>
      <p:pic>
        <p:nvPicPr>
          <p:cNvPr id="25603"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057400"/>
            <a:ext cx="3111500" cy="4038600"/>
          </a:xfrm>
        </p:spPr>
      </p:pic>
    </p:spTree>
    <p:extLst>
      <p:ext uri="{BB962C8B-B14F-4D97-AF65-F5344CB8AC3E}">
        <p14:creationId xmlns:p14="http://schemas.microsoft.com/office/powerpoint/2010/main" val="1380948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t>Passing parameters to Macros</a:t>
            </a:r>
          </a:p>
        </p:txBody>
      </p:sp>
      <p:sp>
        <p:nvSpPr>
          <p:cNvPr id="26627" name="Content Placeholder 2"/>
          <p:cNvSpPr>
            <a:spLocks noGrp="1"/>
          </p:cNvSpPr>
          <p:nvPr>
            <p:ph idx="1"/>
          </p:nvPr>
        </p:nvSpPr>
        <p:spPr>
          <a:xfrm>
            <a:off x="609600" y="1417638"/>
            <a:ext cx="3501980" cy="4351338"/>
          </a:xfrm>
        </p:spPr>
        <p:txBody>
          <a:bodyPr/>
          <a:lstStyle/>
          <a:p>
            <a:pPr marL="0" indent="0" eaLnBrk="1" hangingPunct="1">
              <a:buNone/>
            </a:pPr>
            <a:r>
              <a:rPr lang="en-US" sz="2400" dirty="0"/>
              <a:t>The words NUMBER, SOURCE and DESTINATION are called as the dummy variables. When we call the macro, values from the calling statements will be put in the instruction in place of the dummies.</a:t>
            </a:r>
          </a:p>
          <a:p>
            <a:pPr eaLnBrk="1" hangingPunct="1"/>
            <a:endParaRPr lang="en-US" dirty="0"/>
          </a:p>
        </p:txBody>
      </p:sp>
      <p:pic>
        <p:nvPicPr>
          <p:cNvPr id="266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580" y="1237333"/>
            <a:ext cx="7453099"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655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Moving a String(contd.)</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dirty="0"/>
              <a:t>The basic pseudo code doesn’t help much in understanding how the algorithm will be implemented.</a:t>
            </a:r>
          </a:p>
          <a:p>
            <a:pPr eaLnBrk="1" fontAlgn="auto" hangingPunct="1">
              <a:spcAft>
                <a:spcPts val="0"/>
              </a:spcAft>
              <a:defRPr/>
            </a:pPr>
            <a:r>
              <a:rPr lang="en-US" dirty="0"/>
              <a:t>Expanded code:</a:t>
            </a:r>
          </a:p>
          <a:p>
            <a:pPr marL="644525" lvl="2" indent="0" fontAlgn="auto">
              <a:spcAft>
                <a:spcPts val="0"/>
              </a:spcAft>
              <a:buFont typeface="Arial" panose="020B0604020202020204" pitchFamily="34" charset="0"/>
              <a:buNone/>
              <a:defRPr/>
            </a:pPr>
            <a:r>
              <a:rPr lang="en-US" dirty="0"/>
              <a:t>INITIALIZE SOURCE POINTER, SI</a:t>
            </a:r>
          </a:p>
          <a:p>
            <a:pPr marL="644525" lvl="2" indent="0" fontAlgn="auto">
              <a:spcAft>
                <a:spcPts val="0"/>
              </a:spcAft>
              <a:buFont typeface="Arial" panose="020B0604020202020204" pitchFamily="34" charset="0"/>
              <a:buNone/>
              <a:defRPr/>
            </a:pPr>
            <a:r>
              <a:rPr lang="en-US" dirty="0"/>
              <a:t>INITIALIZE DESTINATION POINTER, DI</a:t>
            </a:r>
          </a:p>
          <a:p>
            <a:pPr marL="644525" lvl="2" indent="0" fontAlgn="auto">
              <a:spcAft>
                <a:spcPts val="0"/>
              </a:spcAft>
              <a:buFont typeface="Arial" panose="020B0604020202020204" pitchFamily="34" charset="0"/>
              <a:buNone/>
              <a:defRPr/>
            </a:pPr>
            <a:r>
              <a:rPr lang="en-US" dirty="0"/>
              <a:t>INITIALIZE COUNTER, CX</a:t>
            </a:r>
          </a:p>
          <a:p>
            <a:pPr marL="644525" lvl="2" indent="0" fontAlgn="auto">
              <a:spcAft>
                <a:spcPts val="0"/>
              </a:spcAft>
              <a:buFont typeface="Arial" panose="020B0604020202020204" pitchFamily="34" charset="0"/>
              <a:buNone/>
              <a:defRPr/>
            </a:pPr>
            <a:r>
              <a:rPr lang="en-US" dirty="0"/>
              <a:t>REPEAT</a:t>
            </a:r>
          </a:p>
          <a:p>
            <a:pPr marL="644525" lvl="2" indent="0" fontAlgn="auto">
              <a:spcAft>
                <a:spcPts val="0"/>
              </a:spcAft>
              <a:buFont typeface="Arial" panose="020B0604020202020204" pitchFamily="34" charset="0"/>
              <a:buNone/>
              <a:defRPr/>
            </a:pPr>
            <a:r>
              <a:rPr lang="en-US" dirty="0"/>
              <a:t>	COPY BYTE FROM SOURCE TO DESTINATION</a:t>
            </a:r>
          </a:p>
          <a:p>
            <a:pPr marL="644525" lvl="2" indent="0" fontAlgn="auto">
              <a:spcAft>
                <a:spcPts val="0"/>
              </a:spcAft>
              <a:buFont typeface="Arial" panose="020B0604020202020204" pitchFamily="34" charset="0"/>
              <a:buNone/>
              <a:defRPr/>
            </a:pPr>
            <a:r>
              <a:rPr lang="en-US" dirty="0"/>
              <a:t>	INCREMENT SOURCE POINTER</a:t>
            </a:r>
          </a:p>
          <a:p>
            <a:pPr marL="644525" lvl="2" indent="0" fontAlgn="auto">
              <a:spcAft>
                <a:spcPts val="0"/>
              </a:spcAft>
              <a:buFont typeface="Arial" panose="020B0604020202020204" pitchFamily="34" charset="0"/>
              <a:buNone/>
              <a:defRPr/>
            </a:pPr>
            <a:r>
              <a:rPr lang="en-US" dirty="0"/>
              <a:t>	INCREMENT DESTINATION POINTER</a:t>
            </a:r>
          </a:p>
          <a:p>
            <a:pPr marL="644525" lvl="2" indent="0" fontAlgn="auto">
              <a:spcAft>
                <a:spcPts val="0"/>
              </a:spcAft>
              <a:buFont typeface="Arial" panose="020B0604020202020204" pitchFamily="34" charset="0"/>
              <a:buNone/>
              <a:defRPr/>
            </a:pPr>
            <a:r>
              <a:rPr lang="en-US" dirty="0"/>
              <a:t>	DECREMENT COUNTER</a:t>
            </a:r>
          </a:p>
          <a:p>
            <a:pPr marL="644525" lvl="2" indent="0" fontAlgn="auto">
              <a:spcAft>
                <a:spcPts val="0"/>
              </a:spcAft>
              <a:buFont typeface="Arial" panose="020B0604020202020204" pitchFamily="34" charset="0"/>
              <a:buNone/>
              <a:defRPr/>
            </a:pPr>
            <a:r>
              <a:rPr lang="en-US" dirty="0"/>
              <a:t>UNTIL COUNTER=0</a:t>
            </a:r>
          </a:p>
          <a:p>
            <a:pPr eaLnBrk="1" fontAlgn="auto" hangingPunct="1">
              <a:spcAft>
                <a:spcPts val="0"/>
              </a:spcAft>
              <a:defRPr/>
            </a:pPr>
            <a:endParaRPr lang="en-US" dirty="0"/>
          </a:p>
        </p:txBody>
      </p:sp>
    </p:spTree>
    <p:extLst>
      <p:ext uri="{BB962C8B-B14F-4D97-AF65-F5344CB8AC3E}">
        <p14:creationId xmlns:p14="http://schemas.microsoft.com/office/powerpoint/2010/main" val="110275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t>Using compare string byte to check password(contd.)</a:t>
            </a:r>
          </a:p>
        </p:txBody>
      </p:sp>
      <p:sp>
        <p:nvSpPr>
          <p:cNvPr id="8195" name="Content Placeholder 2"/>
          <p:cNvSpPr>
            <a:spLocks noGrp="1"/>
          </p:cNvSpPr>
          <p:nvPr>
            <p:ph idx="1"/>
          </p:nvPr>
        </p:nvSpPr>
        <p:spPr/>
        <p:txBody>
          <a:bodyPr/>
          <a:lstStyle/>
          <a:p>
            <a:pPr eaLnBrk="1" hangingPunct="1"/>
            <a:r>
              <a:rPr lang="en-US"/>
              <a:t>Definition:</a:t>
            </a:r>
          </a:p>
          <a:p>
            <a:pPr lvl="1" eaLnBrk="1" hangingPunct="1"/>
            <a:r>
              <a:rPr lang="en-US"/>
              <a:t>We want to compare a user entered password to the correct password stored in the memory. If the passwords do not match we want to sound an alarm and If the passwords matches we will allow access to computer for that user.</a:t>
            </a:r>
          </a:p>
          <a:p>
            <a:pPr eaLnBrk="1" hangingPunct="1"/>
            <a:r>
              <a:rPr lang="en-US"/>
              <a:t>Need:</a:t>
            </a:r>
          </a:p>
          <a:p>
            <a:pPr lvl="1" eaLnBrk="1" hangingPunct="1"/>
            <a:r>
              <a:rPr lang="en-US"/>
              <a:t>REPEAT-UNTIL</a:t>
            </a:r>
          </a:p>
          <a:p>
            <a:pPr lvl="1" eaLnBrk="1" hangingPunct="1"/>
            <a:r>
              <a:rPr lang="en-US"/>
              <a:t>Compare String instruction CMPS</a:t>
            </a:r>
          </a:p>
        </p:txBody>
      </p:sp>
    </p:spTree>
    <p:extLst>
      <p:ext uri="{BB962C8B-B14F-4D97-AF65-F5344CB8AC3E}">
        <p14:creationId xmlns:p14="http://schemas.microsoft.com/office/powerpoint/2010/main" val="93812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09825"/>
            <a:ext cx="3175000" cy="1325563"/>
          </a:xfrm>
        </p:spPr>
        <p:txBody>
          <a:bodyPr rtlCol="0">
            <a:normAutofit fontScale="90000"/>
          </a:bodyPr>
          <a:lstStyle/>
          <a:p>
            <a:pPr eaLnBrk="1" fontAlgn="auto" hangingPunct="1">
              <a:spcAft>
                <a:spcPts val="0"/>
              </a:spcAft>
              <a:defRPr/>
            </a:pPr>
            <a:r>
              <a:rPr lang="en-US" dirty="0"/>
              <a:t>Using compare string byte to check password-flowchart </a:t>
            </a:r>
            <a:r>
              <a:rPr lang="en-US" dirty="0">
                <a:sym typeface="Wingdings" panose="05000000000000000000" pitchFamily="2" charset="2"/>
              </a:rPr>
              <a:t></a:t>
            </a:r>
            <a:endParaRPr lang="en-US" dirty="0"/>
          </a:p>
        </p:txBody>
      </p:sp>
      <p:pic>
        <p:nvPicPr>
          <p:cNvPr id="921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294313" y="152400"/>
            <a:ext cx="3582987" cy="6438900"/>
          </a:xfrm>
        </p:spPr>
      </p:pic>
    </p:spTree>
    <p:extLst>
      <p:ext uri="{BB962C8B-B14F-4D97-AF65-F5344CB8AC3E}">
        <p14:creationId xmlns:p14="http://schemas.microsoft.com/office/powerpoint/2010/main" val="269976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t>Using compare string byte to check password - Code</a:t>
            </a:r>
          </a:p>
        </p:txBody>
      </p:sp>
      <p:sp>
        <p:nvSpPr>
          <p:cNvPr id="3" name="Content Placeholder 2"/>
          <p:cNvSpPr>
            <a:spLocks noGrp="1"/>
          </p:cNvSpPr>
          <p:nvPr>
            <p:ph idx="1"/>
          </p:nvPr>
        </p:nvSpPr>
        <p:spPr>
          <a:xfrm>
            <a:off x="838200" y="1690688"/>
            <a:ext cx="10515600" cy="4951412"/>
          </a:xfrm>
        </p:spPr>
        <p:txBody>
          <a:bodyPr rtlCol="0">
            <a:normAutofit fontScale="77500" lnSpcReduction="20000"/>
          </a:bodyPr>
          <a:lstStyle/>
          <a:p>
            <a:pPr marL="0" indent="0" eaLnBrk="1" fontAlgn="auto" hangingPunct="1">
              <a:spcAft>
                <a:spcPts val="0"/>
              </a:spcAft>
              <a:buFont typeface="Arial" panose="020B0604020202020204" pitchFamily="34" charset="0"/>
              <a:buNone/>
              <a:defRPr/>
            </a:pPr>
            <a:r>
              <a:rPr lang="en-US" dirty="0"/>
              <a:t>INITIALIZE PORT DEVICE FOR OUTPUT</a:t>
            </a:r>
          </a:p>
          <a:p>
            <a:pPr marL="0" indent="0" eaLnBrk="1" fontAlgn="auto" hangingPunct="1">
              <a:spcAft>
                <a:spcPts val="0"/>
              </a:spcAft>
              <a:buFont typeface="Arial" panose="020B0604020202020204" pitchFamily="34" charset="0"/>
              <a:buNone/>
              <a:defRPr/>
            </a:pPr>
            <a:r>
              <a:rPr lang="en-US" dirty="0"/>
              <a:t>INTIALIZE SOURCE POINTER-SI</a:t>
            </a:r>
          </a:p>
          <a:p>
            <a:pPr marL="0" indent="0" eaLnBrk="1" fontAlgn="auto" hangingPunct="1">
              <a:spcAft>
                <a:spcPts val="0"/>
              </a:spcAft>
              <a:buFont typeface="Arial" panose="020B0604020202020204" pitchFamily="34" charset="0"/>
              <a:buNone/>
              <a:defRPr/>
            </a:pPr>
            <a:r>
              <a:rPr lang="en-US" dirty="0"/>
              <a:t>INITALIZE DESTINATION POINTER-DI</a:t>
            </a:r>
          </a:p>
          <a:p>
            <a:pPr marL="0" indent="0" eaLnBrk="1" fontAlgn="auto" hangingPunct="1">
              <a:spcAft>
                <a:spcPts val="0"/>
              </a:spcAft>
              <a:buFont typeface="Arial" panose="020B0604020202020204" pitchFamily="34" charset="0"/>
              <a:buNone/>
              <a:defRPr/>
            </a:pPr>
            <a:r>
              <a:rPr lang="en-US" dirty="0"/>
              <a:t>INITIALIZE COUNTER-CX</a:t>
            </a:r>
          </a:p>
          <a:p>
            <a:pPr marL="0" indent="0" eaLnBrk="1" fontAlgn="auto" hangingPunct="1">
              <a:spcAft>
                <a:spcPts val="0"/>
              </a:spcAft>
              <a:buFont typeface="Arial" panose="020B0604020202020204" pitchFamily="34" charset="0"/>
              <a:buNone/>
              <a:defRPr/>
            </a:pPr>
            <a:r>
              <a:rPr lang="en-US" dirty="0"/>
              <a:t>REPEAT</a:t>
            </a:r>
          </a:p>
          <a:p>
            <a:pPr marL="0" indent="0" eaLnBrk="1" fontAlgn="auto" hangingPunct="1">
              <a:spcAft>
                <a:spcPts val="0"/>
              </a:spcAft>
              <a:buFont typeface="Arial" panose="020B0604020202020204" pitchFamily="34" charset="0"/>
              <a:buNone/>
              <a:defRPr/>
            </a:pPr>
            <a:r>
              <a:rPr lang="en-US" dirty="0"/>
              <a:t>	COMPARE SOURCE BYTE WITH DESTINATION BYTE</a:t>
            </a:r>
          </a:p>
          <a:p>
            <a:pPr marL="0" indent="0" eaLnBrk="1" fontAlgn="auto" hangingPunct="1">
              <a:spcAft>
                <a:spcPts val="0"/>
              </a:spcAft>
              <a:buFont typeface="Arial" panose="020B0604020202020204" pitchFamily="34" charset="0"/>
              <a:buNone/>
              <a:defRPr/>
            </a:pPr>
            <a:r>
              <a:rPr lang="en-US" dirty="0"/>
              <a:t>	INCREMENT SOURCE POINTER</a:t>
            </a:r>
          </a:p>
          <a:p>
            <a:pPr marL="0" indent="0" eaLnBrk="1" fontAlgn="auto" hangingPunct="1">
              <a:spcAft>
                <a:spcPts val="0"/>
              </a:spcAft>
              <a:buFont typeface="Arial" panose="020B0604020202020204" pitchFamily="34" charset="0"/>
              <a:buNone/>
              <a:defRPr/>
            </a:pPr>
            <a:r>
              <a:rPr lang="en-US" dirty="0"/>
              <a:t>	INCREMENT DESTINATION POINTER</a:t>
            </a:r>
          </a:p>
          <a:p>
            <a:pPr marL="0" indent="0" eaLnBrk="1" fontAlgn="auto" hangingPunct="1">
              <a:spcAft>
                <a:spcPts val="0"/>
              </a:spcAft>
              <a:buFont typeface="Arial" panose="020B0604020202020204" pitchFamily="34" charset="0"/>
              <a:buNone/>
              <a:defRPr/>
            </a:pPr>
            <a:r>
              <a:rPr lang="en-US" dirty="0"/>
              <a:t>	DECREMENT COUNTER</a:t>
            </a:r>
          </a:p>
          <a:p>
            <a:pPr marL="0" indent="0" eaLnBrk="1" fontAlgn="auto" hangingPunct="1">
              <a:spcAft>
                <a:spcPts val="0"/>
              </a:spcAft>
              <a:buFont typeface="Arial" panose="020B0604020202020204" pitchFamily="34" charset="0"/>
              <a:buNone/>
              <a:defRPr/>
            </a:pPr>
            <a:r>
              <a:rPr lang="en-US" dirty="0"/>
              <a:t>UNTIL (STRING BYTES NOT EQUAL) OR (CX=0)</a:t>
            </a:r>
          </a:p>
          <a:p>
            <a:pPr marL="0" indent="0" eaLnBrk="1" fontAlgn="auto" hangingPunct="1">
              <a:spcAft>
                <a:spcPts val="0"/>
              </a:spcAft>
              <a:buFont typeface="Arial" panose="020B0604020202020204" pitchFamily="34" charset="0"/>
              <a:buNone/>
              <a:defRPr/>
            </a:pPr>
            <a:r>
              <a:rPr lang="en-US" dirty="0"/>
              <a:t>IF STRING BYTES NOT EQUAL THEN</a:t>
            </a:r>
          </a:p>
          <a:p>
            <a:pPr marL="0" indent="0" eaLnBrk="1" fontAlgn="auto" hangingPunct="1">
              <a:spcAft>
                <a:spcPts val="0"/>
              </a:spcAft>
              <a:buFont typeface="Arial" panose="020B0604020202020204" pitchFamily="34" charset="0"/>
              <a:buNone/>
              <a:defRPr/>
            </a:pPr>
            <a:r>
              <a:rPr lang="en-US" dirty="0"/>
              <a:t>	SOUND ALARM</a:t>
            </a:r>
          </a:p>
          <a:p>
            <a:pPr marL="0" indent="0" eaLnBrk="1" fontAlgn="auto" hangingPunct="1">
              <a:spcAft>
                <a:spcPts val="0"/>
              </a:spcAft>
              <a:buFont typeface="Arial" panose="020B0604020202020204" pitchFamily="34" charset="0"/>
              <a:buNone/>
              <a:defRPr/>
            </a:pPr>
            <a:r>
              <a:rPr lang="en-US" dirty="0"/>
              <a:t>STOP</a:t>
            </a:r>
          </a:p>
          <a:p>
            <a:pPr marL="0" indent="0" eaLnBrk="1" fontAlgn="auto" hangingPunct="1">
              <a:spcAft>
                <a:spcPts val="0"/>
              </a:spcAft>
              <a:buFont typeface="Arial" panose="020B0604020202020204" pitchFamily="34" charset="0"/>
              <a:buNone/>
              <a:defRPr/>
            </a:pPr>
            <a:r>
              <a:rPr lang="en-US" dirty="0"/>
              <a:t>ELSE DO NEXT MAINLINE INSTRUCTION</a:t>
            </a:r>
          </a:p>
          <a:p>
            <a:pPr eaLnBrk="1" fontAlgn="auto" hangingPunct="1">
              <a:spcAft>
                <a:spcPts val="0"/>
              </a:spcAft>
              <a:defRPr/>
            </a:pPr>
            <a:endParaRPr lang="en-US" dirty="0"/>
          </a:p>
        </p:txBody>
      </p:sp>
    </p:spTree>
    <p:extLst>
      <p:ext uri="{BB962C8B-B14F-4D97-AF65-F5344CB8AC3E}">
        <p14:creationId xmlns:p14="http://schemas.microsoft.com/office/powerpoint/2010/main" val="410634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The CALL and RET instructions(contd.)</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dirty="0"/>
              <a:t>The CALL Instruction:</a:t>
            </a:r>
          </a:p>
          <a:p>
            <a:pPr eaLnBrk="1" fontAlgn="auto" hangingPunct="1">
              <a:spcAft>
                <a:spcPts val="0"/>
              </a:spcAft>
              <a:defRPr/>
            </a:pPr>
            <a:r>
              <a:rPr lang="en-US" dirty="0"/>
              <a:t>Stores the address of the next instruction to be executed after the CALL instruction to stack. This address is called as the </a:t>
            </a:r>
            <a:r>
              <a:rPr lang="en-US" dirty="0">
                <a:solidFill>
                  <a:srgbClr val="FF0000"/>
                </a:solidFill>
              </a:rPr>
              <a:t>return address</a:t>
            </a:r>
            <a:r>
              <a:rPr lang="en-US" dirty="0"/>
              <a:t>.</a:t>
            </a:r>
          </a:p>
          <a:p>
            <a:pPr eaLnBrk="1" fontAlgn="auto" hangingPunct="1">
              <a:spcAft>
                <a:spcPts val="0"/>
              </a:spcAft>
              <a:defRPr/>
            </a:pPr>
            <a:r>
              <a:rPr lang="en-US" dirty="0"/>
              <a:t>Then it changes the content of the instruction pointer register and in some cases the content of the code segment register is set to contain the starting address of the procedure.</a:t>
            </a:r>
          </a:p>
          <a:p>
            <a:pPr eaLnBrk="1" fontAlgn="auto" hangingPunct="1">
              <a:spcAft>
                <a:spcPts val="0"/>
              </a:spcAft>
              <a:defRPr/>
            </a:pPr>
            <a:endParaRPr lang="en-US" dirty="0"/>
          </a:p>
        </p:txBody>
      </p:sp>
    </p:spTree>
    <p:extLst>
      <p:ext uri="{BB962C8B-B14F-4D97-AF65-F5344CB8AC3E}">
        <p14:creationId xmlns:p14="http://schemas.microsoft.com/office/powerpoint/2010/main" val="60930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t>The CALL and RET instructions(contd.)</a:t>
            </a:r>
          </a:p>
        </p:txBody>
      </p:sp>
      <p:pic>
        <p:nvPicPr>
          <p:cNvPr id="13315"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708400" y="1563688"/>
            <a:ext cx="5194300" cy="5167312"/>
          </a:xfrm>
        </p:spPr>
      </p:pic>
      <p:sp>
        <p:nvSpPr>
          <p:cNvPr id="13316" name="TextBox 4"/>
          <p:cNvSpPr txBox="1">
            <a:spLocks noChangeArrowheads="1"/>
          </p:cNvSpPr>
          <p:nvPr/>
        </p:nvSpPr>
        <p:spPr bwMode="auto">
          <a:xfrm>
            <a:off x="520700" y="3365500"/>
            <a:ext cx="279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sz="2400"/>
              <a:t>Chart for CALL and RET instruction </a:t>
            </a:r>
            <a:r>
              <a:rPr lang="en-US" sz="2400">
                <a:sym typeface="Wingdings" panose="05000000000000000000" pitchFamily="2" charset="2"/>
              </a:rPr>
              <a:t></a:t>
            </a:r>
            <a:endParaRPr lang="en-US" sz="2400"/>
          </a:p>
        </p:txBody>
      </p:sp>
    </p:spTree>
    <p:extLst>
      <p:ext uri="{BB962C8B-B14F-4D97-AF65-F5344CB8AC3E}">
        <p14:creationId xmlns:p14="http://schemas.microsoft.com/office/powerpoint/2010/main" val="2435609871"/>
      </p:ext>
    </p:extLst>
  </p:cSld>
  <p:clrMapOvr>
    <a:masterClrMapping/>
  </p:clrMapOvr>
</p:sld>
</file>

<file path=ppt/theme/theme1.xml><?xml version="1.0" encoding="utf-8"?>
<a:theme xmlns:a="http://schemas.openxmlformats.org/drawingml/2006/main" name="Network">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2901</TotalTime>
  <Words>1490</Words>
  <Application>Microsoft Office PowerPoint</Application>
  <PresentationFormat>Widescreen</PresentationFormat>
  <Paragraphs>161</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Network</vt:lpstr>
      <vt:lpstr>           MICROCONTROLLERS  AND EMBEDDED SYSTEMS 20XC32</vt:lpstr>
      <vt:lpstr>The 8086 String instructions</vt:lpstr>
      <vt:lpstr>Moving a String(contd.)</vt:lpstr>
      <vt:lpstr>Moving a String(contd.)</vt:lpstr>
      <vt:lpstr>Using compare string byte to check password(contd.)</vt:lpstr>
      <vt:lpstr>Using compare string byte to check password-flowchart </vt:lpstr>
      <vt:lpstr>Using compare string byte to check password - Code</vt:lpstr>
      <vt:lpstr>The CALL and RET instructions(contd.)</vt:lpstr>
      <vt:lpstr>The CALL and RET instructions(contd.)</vt:lpstr>
      <vt:lpstr>The CALL and RET instructions</vt:lpstr>
      <vt:lpstr>PowerPoint Presentation</vt:lpstr>
      <vt:lpstr>PowerPoint Presentation</vt:lpstr>
      <vt:lpstr>PowerPoint Presentation</vt:lpstr>
      <vt:lpstr>Types of CALL  instructions</vt:lpstr>
      <vt:lpstr> Difference between NEAR and Far </vt:lpstr>
      <vt:lpstr>The CALL and RET instructions(contd.)</vt:lpstr>
      <vt:lpstr>Using PUSH and POP</vt:lpstr>
      <vt:lpstr>Writing and debugging programs containing procedures</vt:lpstr>
      <vt:lpstr>Reentrant and Recursive procedures</vt:lpstr>
      <vt:lpstr>Passing parameters to and from procedures</vt:lpstr>
      <vt:lpstr>Passing Parameter to procedure and from procedure </vt:lpstr>
      <vt:lpstr>1) Passing parameters in registers </vt:lpstr>
      <vt:lpstr>Passing parameters in dedicated memory locations accessed by name </vt:lpstr>
      <vt:lpstr>Passing parameters with Pointer </vt:lpstr>
      <vt:lpstr>Passing parameters with stack : </vt:lpstr>
      <vt:lpstr>Writing and Calling Far procedures</vt:lpstr>
      <vt:lpstr>Accessing Procedure in another segment</vt:lpstr>
      <vt:lpstr>Writing and using Assembler Macros</vt:lpstr>
      <vt:lpstr>Comparison Macros and Procedures</vt:lpstr>
      <vt:lpstr>Defining and calling a Macro without parameters</vt:lpstr>
      <vt:lpstr>Passing parameters to Macros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dc:title>
  <dc:creator>Gowtham</dc:creator>
  <cp:lastModifiedBy>varyirving2@outlook.com</cp:lastModifiedBy>
  <cp:revision>105</cp:revision>
  <dcterms:created xsi:type="dcterms:W3CDTF">2021-06-22T16:18:17Z</dcterms:created>
  <dcterms:modified xsi:type="dcterms:W3CDTF">2022-11-17T01:32:22Z</dcterms:modified>
</cp:coreProperties>
</file>