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10287000" cx="18288000"/>
  <p:notesSz cx="6858000" cy="9144000"/>
  <p:embeddedFontLst>
    <p:embeddedFont>
      <p:font typeface="Poppins"/>
      <p:bold r:id="rId46"/>
      <p:boldItalic r:id="rId47"/>
    </p:embeddedFont>
    <p:embeddedFont>
      <p:font typeface="Poppins Medium"/>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Poppins-bold.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Medium-regular.fntdata"/><Relationship Id="rId47" Type="http://schemas.openxmlformats.org/officeDocument/2006/relationships/font" Target="fonts/Poppins-boldItalic.fntdata"/><Relationship Id="rId49" Type="http://schemas.openxmlformats.org/officeDocument/2006/relationships/font" Target="fonts/Poppins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oppinsMedium-boldItalic.fntdata"/><Relationship Id="rId50" Type="http://schemas.openxmlformats.org/officeDocument/2006/relationships/font" Target="fonts/Poppins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388b6140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9388b6140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388b6140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9388b6140c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388b6140c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9388b6140c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388b6140c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29388b6140c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388b6140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9388b6140c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388b6140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29388b6140c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388b6140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9388b6140c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2e8a0cf5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92e8a0cf5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2e8a0cf5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92e8a0cf5e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2e8a0cf5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92e8a0cf5e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388b614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9388b614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388b6140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9388b6140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388b6140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9388b6140c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388b6140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9388b6140c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388b6140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9388b6140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2e8a0cf5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92e8a0cf5e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388b6140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9388b6140c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400c9f43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9400c9f432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400c9f43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29400c9f43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388b6140c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9388b6140c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92e8a0cf5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92e8a0cf5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388b6140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9388b6140c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388b6140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9388b6140c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388b6140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g29388b6140c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9388b6140c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29388b6140c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d01e392e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5d01e392e3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388b6140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29388b6140c_0_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388b6140c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9388b6140c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388b6140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9388b6140c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d01e392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g25d01e392e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2e8a0cf5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92e8a0cf5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388b6140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9388b6140c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388b6140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9388b6140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388b6140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9388b6140c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388b6140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9388b6140c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388b6140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9388b6140c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drive.google.com/file/d/1F_e6_DQMz2mRmAPaIoJefKd-0ZV8ZIae/view?usp=sharing" TargetMode="External"/><Relationship Id="rId4" Type="http://schemas.openxmlformats.org/officeDocument/2006/relationships/hyperlink" Target="https://drive.google.com/file/d/1c_i-rpPVyddknlyHIg94A_CGYbEBVzLb/view?usp=sharing" TargetMode="External"/><Relationship Id="rId9" Type="http://schemas.openxmlformats.org/officeDocument/2006/relationships/hyperlink" Target="https://github.com/jpshlima/lstm-handover/tree/main#welcome-to-deep-learning-based-handover-prediction-for-5g-and-beyond-networks-repository" TargetMode="External"/><Relationship Id="rId5" Type="http://schemas.openxmlformats.org/officeDocument/2006/relationships/hyperlink" Target="https://drive.google.com/file/d/1A-wdAxhK-g-Xz6QTPEPwJxKc2s49a753/view?usp=sharing" TargetMode="External"/><Relationship Id="rId6" Type="http://schemas.openxmlformats.org/officeDocument/2006/relationships/hyperlink" Target="https://youtu.be/iKdlKYG78j4?si=heq1K7kS4DsPVF0k" TargetMode="External"/><Relationship Id="rId7" Type="http://schemas.openxmlformats.org/officeDocument/2006/relationships/hyperlink" Target="https://www.datacamp.com/tutorial/introduction-q-learning-beginner-tutorial" TargetMode="External"/><Relationship Id="rId8" Type="http://schemas.openxmlformats.org/officeDocument/2006/relationships/hyperlink" Target="https://github.com/gowtham-chandrasekaran/Handover-Optimisation-in-5G-using-Reinforcement-Lear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83" name="Shape 83"/>
        <p:cNvGrpSpPr/>
        <p:nvPr/>
      </p:nvGrpSpPr>
      <p:grpSpPr>
        <a:xfrm>
          <a:off x="0" y="0"/>
          <a:ext cx="0" cy="0"/>
          <a:chOff x="0" y="0"/>
          <a:chExt cx="0" cy="0"/>
        </a:xfrm>
      </p:grpSpPr>
      <p:sp>
        <p:nvSpPr>
          <p:cNvPr id="84" name="Google Shape;84;p13"/>
          <p:cNvSpPr/>
          <p:nvPr/>
        </p:nvSpPr>
        <p:spPr>
          <a:xfrm>
            <a:off x="13042458" y="4914992"/>
            <a:ext cx="4216842" cy="4308395"/>
          </a:xfrm>
          <a:custGeom>
            <a:rect b="b" l="l" r="r" t="t"/>
            <a:pathLst>
              <a:path extrusionOk="0" h="4308395" w="4216842">
                <a:moveTo>
                  <a:pt x="0" y="0"/>
                </a:moveTo>
                <a:lnTo>
                  <a:pt x="4216842" y="0"/>
                </a:lnTo>
                <a:lnTo>
                  <a:pt x="4216842" y="4308396"/>
                </a:lnTo>
                <a:lnTo>
                  <a:pt x="0" y="4308396"/>
                </a:lnTo>
                <a:lnTo>
                  <a:pt x="0" y="0"/>
                </a:lnTo>
                <a:close/>
              </a:path>
            </a:pathLst>
          </a:custGeom>
          <a:blipFill rotWithShape="1">
            <a:blip r:embed="rId3">
              <a:alphaModFix/>
            </a:blip>
            <a:stretch>
              <a:fillRect b="0" l="0" r="0" t="0"/>
            </a:stretch>
          </a:blipFill>
          <a:ln>
            <a:noFill/>
          </a:ln>
        </p:spPr>
      </p:sp>
      <p:sp>
        <p:nvSpPr>
          <p:cNvPr id="85" name="Google Shape;85;p13"/>
          <p:cNvSpPr txBox="1"/>
          <p:nvPr/>
        </p:nvSpPr>
        <p:spPr>
          <a:xfrm>
            <a:off x="1028700" y="6004675"/>
            <a:ext cx="6435300" cy="3746400"/>
          </a:xfrm>
          <a:prstGeom prst="rect">
            <a:avLst/>
          </a:prstGeom>
          <a:noFill/>
          <a:ln>
            <a:noFill/>
          </a:ln>
        </p:spPr>
        <p:txBody>
          <a:bodyPr anchorCtr="0" anchor="t" bIns="0" lIns="0" spcFirstLastPara="1" rIns="0" wrap="square" tIns="0">
            <a:spAutoFit/>
          </a:bodyPr>
          <a:lstStyle/>
          <a:p>
            <a:pPr indent="0" lvl="0" marL="0" marR="0" rtl="0" algn="l">
              <a:lnSpc>
                <a:spcPct val="154015"/>
              </a:lnSpc>
              <a:spcBef>
                <a:spcPts val="0"/>
              </a:spcBef>
              <a:spcAft>
                <a:spcPts val="0"/>
              </a:spcAft>
              <a:buNone/>
            </a:pPr>
            <a:r>
              <a:rPr b="1" i="0" lang="en-US" sz="3399" u="none" cap="none" strike="noStrike">
                <a:solidFill>
                  <a:srgbClr val="FFFFFF"/>
                </a:solidFill>
                <a:latin typeface="Poppins"/>
                <a:ea typeface="Poppins"/>
                <a:cs typeface="Poppins"/>
                <a:sym typeface="Poppins"/>
              </a:rPr>
              <a:t>PRESENTED BY,</a:t>
            </a:r>
            <a:endParaRPr/>
          </a:p>
          <a:p>
            <a:pPr indent="0" lvl="0" marL="0" rtl="0" algn="l">
              <a:lnSpc>
                <a:spcPct val="154015"/>
              </a:lnSpc>
              <a:spcBef>
                <a:spcPts val="0"/>
              </a:spcBef>
              <a:spcAft>
                <a:spcPts val="0"/>
              </a:spcAft>
              <a:buNone/>
            </a:pPr>
            <a:r>
              <a:rPr b="1" lang="en-US" sz="3399">
                <a:solidFill>
                  <a:schemeClr val="lt1"/>
                </a:solidFill>
                <a:latin typeface="Poppins"/>
                <a:ea typeface="Poppins"/>
                <a:cs typeface="Poppins"/>
                <a:sym typeface="Poppins"/>
              </a:rPr>
              <a:t>21L414 - B SAKTHITHASAN</a:t>
            </a:r>
            <a:endParaRPr b="1" sz="3399">
              <a:solidFill>
                <a:schemeClr val="lt1"/>
              </a:solidFill>
              <a:latin typeface="Poppins"/>
              <a:ea typeface="Poppins"/>
              <a:cs typeface="Poppins"/>
              <a:sym typeface="Poppins"/>
            </a:endParaRPr>
          </a:p>
          <a:p>
            <a:pPr indent="0" lvl="0" marL="0" rtl="0" algn="l">
              <a:lnSpc>
                <a:spcPct val="154015"/>
              </a:lnSpc>
              <a:spcBef>
                <a:spcPts val="0"/>
              </a:spcBef>
              <a:spcAft>
                <a:spcPts val="0"/>
              </a:spcAft>
              <a:buClr>
                <a:schemeClr val="dk1"/>
              </a:buClr>
              <a:buFont typeface="Arial"/>
              <a:buNone/>
            </a:pPr>
            <a:r>
              <a:rPr b="1" lang="en-US" sz="3399">
                <a:solidFill>
                  <a:schemeClr val="lt1"/>
                </a:solidFill>
                <a:latin typeface="Poppins"/>
                <a:ea typeface="Poppins"/>
                <a:cs typeface="Poppins"/>
                <a:sym typeface="Poppins"/>
              </a:rPr>
              <a:t>21L401 - R AKASH</a:t>
            </a:r>
            <a:endParaRPr b="1" sz="3399">
              <a:solidFill>
                <a:schemeClr val="lt1"/>
              </a:solidFill>
              <a:latin typeface="Poppins"/>
              <a:ea typeface="Poppins"/>
              <a:cs typeface="Poppins"/>
              <a:sym typeface="Poppins"/>
            </a:endParaRPr>
          </a:p>
          <a:p>
            <a:pPr indent="0" lvl="0" marL="0" marR="0" rtl="0" algn="l">
              <a:lnSpc>
                <a:spcPct val="154015"/>
              </a:lnSpc>
              <a:spcBef>
                <a:spcPts val="0"/>
              </a:spcBef>
              <a:spcAft>
                <a:spcPts val="0"/>
              </a:spcAft>
              <a:buNone/>
            </a:pPr>
            <a:r>
              <a:rPr b="1" i="0" lang="en-US" sz="3399" u="none" cap="none" strike="noStrike">
                <a:solidFill>
                  <a:srgbClr val="FFFFFF"/>
                </a:solidFill>
                <a:latin typeface="Poppins"/>
                <a:ea typeface="Poppins"/>
                <a:cs typeface="Poppins"/>
                <a:sym typeface="Poppins"/>
              </a:rPr>
              <a:t>20L151 - M N THARUN BALAJI</a:t>
            </a:r>
            <a:endParaRPr b="1" i="0" sz="3399" u="none" cap="none" strike="noStrike">
              <a:solidFill>
                <a:srgbClr val="FFFFFF"/>
              </a:solidFill>
              <a:latin typeface="Poppins"/>
              <a:ea typeface="Poppins"/>
              <a:cs typeface="Poppins"/>
              <a:sym typeface="Poppins"/>
            </a:endParaRPr>
          </a:p>
          <a:p>
            <a:pPr indent="0" lvl="0" marL="0" rtl="0" algn="l">
              <a:lnSpc>
                <a:spcPct val="154015"/>
              </a:lnSpc>
              <a:spcBef>
                <a:spcPts val="0"/>
              </a:spcBef>
              <a:spcAft>
                <a:spcPts val="0"/>
              </a:spcAft>
              <a:buNone/>
            </a:pPr>
            <a:r>
              <a:rPr b="1" lang="en-US" sz="3399">
                <a:solidFill>
                  <a:schemeClr val="lt1"/>
                </a:solidFill>
                <a:latin typeface="Poppins"/>
                <a:ea typeface="Poppins"/>
                <a:cs typeface="Poppins"/>
                <a:sym typeface="Poppins"/>
              </a:rPr>
              <a:t>20L147 - R SURESHKUMAR</a:t>
            </a:r>
            <a:endParaRPr b="1" sz="3399">
              <a:solidFill>
                <a:srgbClr val="FFFFFF"/>
              </a:solidFill>
              <a:latin typeface="Poppins"/>
              <a:ea typeface="Poppins"/>
              <a:cs typeface="Poppins"/>
              <a:sym typeface="Poppins"/>
            </a:endParaRPr>
          </a:p>
        </p:txBody>
      </p:sp>
      <p:sp>
        <p:nvSpPr>
          <p:cNvPr id="86" name="Google Shape;86;p13"/>
          <p:cNvSpPr txBox="1"/>
          <p:nvPr/>
        </p:nvSpPr>
        <p:spPr>
          <a:xfrm>
            <a:off x="1028700" y="4005037"/>
            <a:ext cx="12303300" cy="9849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lang="en-US" sz="6399">
                <a:solidFill>
                  <a:srgbClr val="10B5BF"/>
                </a:solidFill>
                <a:latin typeface="Poppins"/>
                <a:ea typeface="Poppins"/>
                <a:cs typeface="Poppins"/>
                <a:sym typeface="Poppins"/>
              </a:rPr>
              <a:t>Handoffs using RL</a:t>
            </a:r>
            <a:endParaRPr/>
          </a:p>
        </p:txBody>
      </p:sp>
      <p:sp>
        <p:nvSpPr>
          <p:cNvPr id="87" name="Google Shape;87;p13"/>
          <p:cNvSpPr txBox="1"/>
          <p:nvPr/>
        </p:nvSpPr>
        <p:spPr>
          <a:xfrm>
            <a:off x="1028700" y="971550"/>
            <a:ext cx="76314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FFFFFF"/>
                </a:solidFill>
                <a:latin typeface="Poppins Medium"/>
                <a:ea typeface="Poppins Medium"/>
                <a:cs typeface="Poppins Medium"/>
                <a:sym typeface="Poppins Medium"/>
              </a:rPr>
              <a:t>19L</a:t>
            </a:r>
            <a:r>
              <a:rPr lang="en-US" sz="2799">
                <a:solidFill>
                  <a:srgbClr val="FFFFFF"/>
                </a:solidFill>
                <a:latin typeface="Poppins Medium"/>
                <a:ea typeface="Poppins Medium"/>
                <a:cs typeface="Poppins Medium"/>
                <a:sym typeface="Poppins Medium"/>
              </a:rPr>
              <a:t>702</a:t>
            </a:r>
            <a:r>
              <a:rPr b="0" i="0" lang="en-US" sz="2799" u="none" cap="none" strike="noStrike">
                <a:solidFill>
                  <a:srgbClr val="FFFFFF"/>
                </a:solidFill>
                <a:latin typeface="Poppins Medium"/>
                <a:ea typeface="Poppins Medium"/>
                <a:cs typeface="Poppins Medium"/>
                <a:sym typeface="Poppins Medium"/>
              </a:rPr>
              <a:t> - WIRELESS </a:t>
            </a:r>
            <a:r>
              <a:rPr lang="en-US" sz="2799">
                <a:solidFill>
                  <a:srgbClr val="FFFFFF"/>
                </a:solidFill>
                <a:latin typeface="Poppins Medium"/>
                <a:ea typeface="Poppins Medium"/>
                <a:cs typeface="Poppins Medium"/>
                <a:sym typeface="Poppins Medium"/>
              </a:rPr>
              <a:t>COMMUNICATION</a:t>
            </a:r>
            <a:endParaRPr/>
          </a:p>
        </p:txBody>
      </p:sp>
      <p:sp>
        <p:nvSpPr>
          <p:cNvPr id="88" name="Google Shape;88;p13"/>
          <p:cNvSpPr txBox="1"/>
          <p:nvPr/>
        </p:nvSpPr>
        <p:spPr>
          <a:xfrm>
            <a:off x="1028700" y="1871980"/>
            <a:ext cx="11330431" cy="2059305"/>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14400" u="none" cap="none" strike="noStrike">
                <a:solidFill>
                  <a:srgbClr val="10B5BF"/>
                </a:solidFill>
                <a:latin typeface="Poppins"/>
                <a:ea typeface="Poppins"/>
                <a:cs typeface="Poppins"/>
                <a:sym typeface="Poppins"/>
              </a:rPr>
              <a:t>5G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40" name="Shape 140"/>
        <p:cNvGrpSpPr/>
        <p:nvPr/>
      </p:nvGrpSpPr>
      <p:grpSpPr>
        <a:xfrm>
          <a:off x="0" y="0"/>
          <a:ext cx="0" cy="0"/>
          <a:chOff x="0" y="0"/>
          <a:chExt cx="0" cy="0"/>
        </a:xfrm>
      </p:grpSpPr>
      <p:sp>
        <p:nvSpPr>
          <p:cNvPr id="141" name="Google Shape;141;p22"/>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PROCESS</a:t>
            </a:r>
            <a:endParaRPr/>
          </a:p>
        </p:txBody>
      </p:sp>
      <p:sp>
        <p:nvSpPr>
          <p:cNvPr id="142" name="Google Shape;142;p22"/>
          <p:cNvSpPr txBox="1"/>
          <p:nvPr/>
        </p:nvSpPr>
        <p:spPr>
          <a:xfrm>
            <a:off x="1028700" y="2146173"/>
            <a:ext cx="16230600" cy="60030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Ongoing Monitoring:</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After the handoff, the mobile device continues to monitor the signal quality and other network parameters.</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If conditions change or if a better target cell becomes available, the handoff process can be initiated again.</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Fallback Mechanism:</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In cases where the handoff is not successful or if the target cell's conditions deteriorate, a fallback mechanism may be triggered to return the mobile device to the source cell or find another suitable cell.</a:t>
            </a:r>
            <a:endParaRPr sz="3000">
              <a:solidFill>
                <a:schemeClr val="lt1"/>
              </a:solidFill>
              <a:latin typeface="Poppins"/>
              <a:ea typeface="Poppins"/>
              <a:cs typeface="Poppins"/>
              <a:sym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46" name="Shape 146"/>
        <p:cNvGrpSpPr/>
        <p:nvPr/>
      </p:nvGrpSpPr>
      <p:grpSpPr>
        <a:xfrm>
          <a:off x="0" y="0"/>
          <a:ext cx="0" cy="0"/>
          <a:chOff x="0" y="0"/>
          <a:chExt cx="0" cy="0"/>
        </a:xfrm>
      </p:grpSpPr>
      <p:sp>
        <p:nvSpPr>
          <p:cNvPr id="147" name="Google Shape;147;p23"/>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CHALLENGES IN 5G HANDOFF</a:t>
            </a:r>
            <a:endParaRPr/>
          </a:p>
        </p:txBody>
      </p:sp>
      <p:sp>
        <p:nvSpPr>
          <p:cNvPr id="148" name="Google Shape;148;p23"/>
          <p:cNvSpPr txBox="1"/>
          <p:nvPr/>
        </p:nvSpPr>
        <p:spPr>
          <a:xfrm>
            <a:off x="1028700" y="2146173"/>
            <a:ext cx="16230600" cy="18471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Ultra-low Latency Requirements</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High Mobility of Users</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Dynamic Network Conditions</a:t>
            </a:r>
            <a:endParaRPr sz="3000">
              <a:solidFill>
                <a:schemeClr val="lt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52" name="Shape 152"/>
        <p:cNvGrpSpPr/>
        <p:nvPr/>
      </p:nvGrpSpPr>
      <p:grpSpPr>
        <a:xfrm>
          <a:off x="0" y="0"/>
          <a:ext cx="0" cy="0"/>
          <a:chOff x="0" y="0"/>
          <a:chExt cx="0" cy="0"/>
        </a:xfrm>
      </p:grpSpPr>
      <p:sp>
        <p:nvSpPr>
          <p:cNvPr id="153" name="Google Shape;153;p24"/>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5G HANDOFF FEATURES</a:t>
            </a:r>
            <a:endParaRPr/>
          </a:p>
        </p:txBody>
      </p:sp>
      <p:sp>
        <p:nvSpPr>
          <p:cNvPr id="154" name="Google Shape;154;p24"/>
          <p:cNvSpPr txBox="1"/>
          <p:nvPr/>
        </p:nvSpPr>
        <p:spPr>
          <a:xfrm>
            <a:off x="1028700" y="2146173"/>
            <a:ext cx="16230600" cy="66957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In 4G LTE networks, handovers are primarily hard handovers, which means that the device discontinues its connection with the source cell before establishing a connection with the target cell.</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5G networks support both hard and soft handovers. Soft handovers enable devices to connect to multiple cells simultaneously, improving reliability and reducing interruptions.</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In 5G, handover decision making is more intelligent. It considers various factors, including signal strength, signal quality, load on the cells, and the device's speed and direction. Machine learning, artificial intelligence, and reinforcement learning are used to optimize handover decisions.</a:t>
            </a:r>
            <a:endParaRPr sz="3000">
              <a:solidFill>
                <a:schemeClr val="lt1"/>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58" name="Shape 158"/>
        <p:cNvGrpSpPr/>
        <p:nvPr/>
      </p:nvGrpSpPr>
      <p:grpSpPr>
        <a:xfrm>
          <a:off x="0" y="0"/>
          <a:ext cx="0" cy="0"/>
          <a:chOff x="0" y="0"/>
          <a:chExt cx="0" cy="0"/>
        </a:xfrm>
      </p:grpSpPr>
      <p:sp>
        <p:nvSpPr>
          <p:cNvPr id="159" name="Google Shape;159;p25"/>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5G HANDOFF FEATURES</a:t>
            </a:r>
            <a:endParaRPr/>
          </a:p>
        </p:txBody>
      </p:sp>
      <p:sp>
        <p:nvSpPr>
          <p:cNvPr id="160" name="Google Shape;160;p25"/>
          <p:cNvSpPr txBox="1"/>
          <p:nvPr/>
        </p:nvSpPr>
        <p:spPr>
          <a:xfrm>
            <a:off x="1028700" y="2146173"/>
            <a:ext cx="16230600" cy="60030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5G handovers are designed to have lower latency compared to 4G. Soft handovers and ultra-reliable low-latency communication (URLLC) capabilities in 5G reduce the impact on latency during handovers.</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5G operates in a wider range of frequency bands, including mmWave, mid-band, and low-band. The use of higher-frequency mmWave bands can enable faster handovers, as well as support for multiple connections simultaneously.</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5G networks often employ massive multiple-input, multiple-output (MIMO) technology, which improves beamforming and spatial multiplexing. This enhances the performance of handovers in 5G networks.</a:t>
            </a:r>
            <a:endParaRPr sz="3000">
              <a:solidFill>
                <a:schemeClr val="lt1"/>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64" name="Shape 164"/>
        <p:cNvGrpSpPr/>
        <p:nvPr/>
      </p:nvGrpSpPr>
      <p:grpSpPr>
        <a:xfrm>
          <a:off x="0" y="0"/>
          <a:ext cx="0" cy="0"/>
          <a:chOff x="0" y="0"/>
          <a:chExt cx="0" cy="0"/>
        </a:xfrm>
      </p:grpSpPr>
      <p:sp>
        <p:nvSpPr>
          <p:cNvPr id="165" name="Google Shape;165;p26"/>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5G HANDOFF USING RL</a:t>
            </a:r>
            <a:endParaRPr/>
          </a:p>
        </p:txBody>
      </p:sp>
      <p:sp>
        <p:nvSpPr>
          <p:cNvPr id="166" name="Google Shape;166;p26"/>
          <p:cNvSpPr txBox="1"/>
          <p:nvPr/>
        </p:nvSpPr>
        <p:spPr>
          <a:xfrm>
            <a:off x="1028700" y="2146173"/>
            <a:ext cx="16230600" cy="60030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Since 4G networks have comparatively a larger signal radius, the handover from one node to another happens intermittently. </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Unlike the Fourth-generation network, 5G wireless signals are transmitted through a large number of closely located gNodeBs. </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So, after the deployment of pure standalone 5G networks, there will be a possibility of frequent inter gNodeB handovers (shifting from one gNodeB to another).</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Handovers decrease performance and consume a lot of energy. </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Now, we are aiming to optimize the number of handovers by using reinforcement learning.</a:t>
            </a:r>
            <a:endParaRPr sz="3000">
              <a:solidFill>
                <a:schemeClr val="lt1"/>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70" name="Shape 170"/>
        <p:cNvGrpSpPr/>
        <p:nvPr/>
      </p:nvGrpSpPr>
      <p:grpSpPr>
        <a:xfrm>
          <a:off x="0" y="0"/>
          <a:ext cx="0" cy="0"/>
          <a:chOff x="0" y="0"/>
          <a:chExt cx="0" cy="0"/>
        </a:xfrm>
      </p:grpSpPr>
      <p:sp>
        <p:nvSpPr>
          <p:cNvPr id="171" name="Google Shape;171;p27"/>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5G HANDOFF USING RL</a:t>
            </a:r>
            <a:endParaRPr/>
          </a:p>
        </p:txBody>
      </p:sp>
      <p:sp>
        <p:nvSpPr>
          <p:cNvPr id="172" name="Google Shape;172;p27"/>
          <p:cNvSpPr txBox="1"/>
          <p:nvPr/>
        </p:nvSpPr>
        <p:spPr>
          <a:xfrm>
            <a:off x="1028700" y="2146173"/>
            <a:ext cx="16230600" cy="73884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This being a real-time problem, we would not have a training data set to make the agent learn. Instead, the agent has to interact with the environment to collect information. </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Therefore, we use reinforcement learning techniques to optimize the number of handovers which in turn maintains hassle-free connectivity with lesser number of overall handovers. </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Handovers also cause the ping pong effect. It is the handover happening to and fro between two gNodeBs frequently when the user equipment is present in the range of two gNodeBs. </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This problem is also addressed by optimising the handovers using reinforcement learning. </a:t>
            </a:r>
            <a:endParaRPr sz="3000">
              <a:solidFill>
                <a:schemeClr val="lt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76" name="Shape 176"/>
        <p:cNvGrpSpPr/>
        <p:nvPr/>
      </p:nvGrpSpPr>
      <p:grpSpPr>
        <a:xfrm>
          <a:off x="0" y="0"/>
          <a:ext cx="0" cy="0"/>
          <a:chOff x="0" y="0"/>
          <a:chExt cx="0" cy="0"/>
        </a:xfrm>
      </p:grpSpPr>
      <p:sp>
        <p:nvSpPr>
          <p:cNvPr id="177" name="Google Shape;177;p28"/>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5G HANDOFF USING RL</a:t>
            </a:r>
            <a:endParaRPr/>
          </a:p>
        </p:txBody>
      </p:sp>
      <p:sp>
        <p:nvSpPr>
          <p:cNvPr id="178" name="Google Shape;178;p28"/>
          <p:cNvSpPr txBox="1"/>
          <p:nvPr/>
        </p:nvSpPr>
        <p:spPr>
          <a:xfrm>
            <a:off x="1028700" y="2146173"/>
            <a:ext cx="16230600" cy="46176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We are creating a 3x6 grid world environment with multiple antennas close to each other. </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agent moves around randomly and learns about all the available antennas at each state. </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We are using the famous Q-learning method of reinforcement learning to construct a Q table after performing 5000 iterations. </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antenna with the highest Q value should be chosen to optimize handovers. </a:t>
            </a:r>
            <a:endParaRPr sz="3000">
              <a:solidFill>
                <a:schemeClr val="lt1"/>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82" name="Shape 182"/>
        <p:cNvGrpSpPr/>
        <p:nvPr/>
      </p:nvGrpSpPr>
      <p:grpSpPr>
        <a:xfrm>
          <a:off x="0" y="0"/>
          <a:ext cx="0" cy="0"/>
          <a:chOff x="0" y="0"/>
          <a:chExt cx="0" cy="0"/>
        </a:xfrm>
      </p:grpSpPr>
      <p:sp>
        <p:nvSpPr>
          <p:cNvPr id="183" name="Google Shape;183;p29"/>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REINFORCEMENT LEARNING</a:t>
            </a:r>
            <a:endParaRPr/>
          </a:p>
        </p:txBody>
      </p:sp>
      <p:pic>
        <p:nvPicPr>
          <p:cNvPr id="184" name="Google Shape;184;p29"/>
          <p:cNvPicPr preferRelativeResize="0"/>
          <p:nvPr/>
        </p:nvPicPr>
        <p:blipFill>
          <a:blip r:embed="rId3">
            <a:alphaModFix/>
          </a:blip>
          <a:stretch>
            <a:fillRect/>
          </a:stretch>
        </p:blipFill>
        <p:spPr>
          <a:xfrm>
            <a:off x="3121100" y="2242703"/>
            <a:ext cx="12045800" cy="72274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88" name="Shape 188"/>
        <p:cNvGrpSpPr/>
        <p:nvPr/>
      </p:nvGrpSpPr>
      <p:grpSpPr>
        <a:xfrm>
          <a:off x="0" y="0"/>
          <a:ext cx="0" cy="0"/>
          <a:chOff x="0" y="0"/>
          <a:chExt cx="0" cy="0"/>
        </a:xfrm>
      </p:grpSpPr>
      <p:sp>
        <p:nvSpPr>
          <p:cNvPr id="189" name="Google Shape;189;p30"/>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Q-LEARNING</a:t>
            </a:r>
            <a:endParaRPr/>
          </a:p>
        </p:txBody>
      </p:sp>
      <p:sp>
        <p:nvSpPr>
          <p:cNvPr id="190" name="Google Shape;190;p30"/>
          <p:cNvSpPr txBox="1"/>
          <p:nvPr/>
        </p:nvSpPr>
        <p:spPr>
          <a:xfrm>
            <a:off x="1028700" y="2146173"/>
            <a:ext cx="16230600" cy="5566800"/>
          </a:xfrm>
          <a:prstGeom prst="rect">
            <a:avLst/>
          </a:prstGeom>
          <a:noFill/>
          <a:ln>
            <a:noFill/>
          </a:ln>
        </p:spPr>
        <p:txBody>
          <a:bodyPr anchorCtr="0" anchor="t" bIns="0" lIns="0" spcFirstLastPara="1" rIns="0" wrap="square" tIns="0">
            <a:spAutoFit/>
          </a:bodyPr>
          <a:lstStyle/>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Q-learning is a model-free, value-based, off-policy algorithm that will find the best series of actions based on the agent's current state.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“Q” stands for quality. Quality represents how valuable the action is in maximizing future rewards.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1000"/>
              </a:spcAft>
              <a:buClr>
                <a:schemeClr val="lt1"/>
              </a:buClr>
              <a:buSzPts val="3000"/>
              <a:buFont typeface="Poppins"/>
              <a:buChar char="•"/>
            </a:pPr>
            <a:r>
              <a:rPr lang="en-US" sz="3000">
                <a:solidFill>
                  <a:schemeClr val="lt1"/>
                </a:solidFill>
                <a:latin typeface="Poppins"/>
                <a:ea typeface="Poppins"/>
                <a:cs typeface="Poppins"/>
                <a:sym typeface="Poppins"/>
              </a:rPr>
              <a:t>The model-based algorithms use transition and reward functions to estimate the optimal policy and create the model. In contrast, model-free algorithms learn the consequences of their actions through the experience without transition and reward function. </a:t>
            </a:r>
            <a:endParaRPr sz="3000">
              <a:solidFill>
                <a:schemeClr val="lt1"/>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94" name="Shape 194"/>
        <p:cNvGrpSpPr/>
        <p:nvPr/>
      </p:nvGrpSpPr>
      <p:grpSpPr>
        <a:xfrm>
          <a:off x="0" y="0"/>
          <a:ext cx="0" cy="0"/>
          <a:chOff x="0" y="0"/>
          <a:chExt cx="0" cy="0"/>
        </a:xfrm>
      </p:grpSpPr>
      <p:sp>
        <p:nvSpPr>
          <p:cNvPr id="195" name="Google Shape;195;p31"/>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Q-LEARNING</a:t>
            </a:r>
            <a:endParaRPr/>
          </a:p>
        </p:txBody>
      </p:sp>
      <p:sp>
        <p:nvSpPr>
          <p:cNvPr id="196" name="Google Shape;196;p31"/>
          <p:cNvSpPr txBox="1"/>
          <p:nvPr/>
        </p:nvSpPr>
        <p:spPr>
          <a:xfrm>
            <a:off x="1028700" y="2146173"/>
            <a:ext cx="16230600" cy="4053300"/>
          </a:xfrm>
          <a:prstGeom prst="rect">
            <a:avLst/>
          </a:prstGeom>
          <a:noFill/>
          <a:ln>
            <a:noFill/>
          </a:ln>
        </p:spPr>
        <p:txBody>
          <a:bodyPr anchorCtr="0" anchor="t" bIns="0" lIns="0" spcFirstLastPara="1" rIns="0" wrap="square" tIns="0">
            <a:spAutoFit/>
          </a:bodyPr>
          <a:lstStyle/>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value-based method trains the value function to learn which state is more valuable and take action. On the other hand, policy-based methods train the policy directly to learn which action to take in a given state.</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1000"/>
              </a:spcAft>
              <a:buClr>
                <a:schemeClr val="lt1"/>
              </a:buClr>
              <a:buSzPts val="3000"/>
              <a:buFont typeface="Poppins"/>
              <a:buChar char="•"/>
            </a:pPr>
            <a:r>
              <a:rPr lang="en-US" sz="3000">
                <a:solidFill>
                  <a:schemeClr val="lt1"/>
                </a:solidFill>
                <a:latin typeface="Poppins"/>
                <a:ea typeface="Poppins"/>
                <a:cs typeface="Poppins"/>
                <a:sym typeface="Poppins"/>
              </a:rPr>
              <a:t>In the off-policy, the algorithm evaluates and updates a policy that differs from the policy used to take an action. Conversely, the on-policy algorithm evaluates and improves the same policy used to take an action.  </a:t>
            </a:r>
            <a:endParaRPr sz="3000">
              <a:solidFill>
                <a:schemeClr val="lt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92" name="Shape 92"/>
        <p:cNvGrpSpPr/>
        <p:nvPr/>
      </p:nvGrpSpPr>
      <p:grpSpPr>
        <a:xfrm>
          <a:off x="0" y="0"/>
          <a:ext cx="0" cy="0"/>
          <a:chOff x="0" y="0"/>
          <a:chExt cx="0" cy="0"/>
        </a:xfrm>
      </p:grpSpPr>
      <p:sp>
        <p:nvSpPr>
          <p:cNvPr id="93" name="Google Shape;93;p14"/>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INTRODUCTION</a:t>
            </a:r>
            <a:endParaRPr/>
          </a:p>
        </p:txBody>
      </p:sp>
      <p:sp>
        <p:nvSpPr>
          <p:cNvPr id="94" name="Google Shape;94;p14"/>
          <p:cNvSpPr txBox="1"/>
          <p:nvPr/>
        </p:nvSpPr>
        <p:spPr>
          <a:xfrm>
            <a:off x="1028700" y="2146173"/>
            <a:ext cx="16230600" cy="6952200"/>
          </a:xfrm>
          <a:prstGeom prst="rect">
            <a:avLst/>
          </a:prstGeom>
          <a:noFill/>
          <a:ln>
            <a:noFill/>
          </a:ln>
        </p:spPr>
        <p:txBody>
          <a:bodyPr anchorCtr="0" anchor="t" bIns="0" lIns="0" spcFirstLastPara="1" rIns="0" wrap="square" tIns="0">
            <a:spAutoFit/>
          </a:bodyPr>
          <a:lstStyle/>
          <a:p>
            <a:pPr indent="-332740" lvl="1" marL="690881" marR="0" rtl="0" algn="just">
              <a:lnSpc>
                <a:spcPct val="150000"/>
              </a:lnSpc>
              <a:spcBef>
                <a:spcPts val="1000"/>
              </a:spcBef>
              <a:spcAft>
                <a:spcPts val="0"/>
              </a:spcAft>
              <a:buClr>
                <a:srgbClr val="FFFFFF"/>
              </a:buClr>
              <a:buSzPts val="3000"/>
              <a:buFont typeface="Poppins"/>
              <a:buChar char="•"/>
            </a:pPr>
            <a:r>
              <a:rPr lang="en-US" sz="3000">
                <a:solidFill>
                  <a:srgbClr val="FFFFFF"/>
                </a:solidFill>
                <a:latin typeface="Poppins"/>
                <a:ea typeface="Poppins"/>
                <a:cs typeface="Poppins"/>
                <a:sym typeface="Poppins"/>
              </a:rPr>
              <a:t>Handoff, also known as handover, refers to the process of transferring an ongoing mobile communication session from one cell or base station to another without interruption.</a:t>
            </a:r>
            <a:endParaRPr sz="3000">
              <a:solidFill>
                <a:srgbClr val="FFFFFF"/>
              </a:solidFill>
              <a:latin typeface="Poppins"/>
              <a:ea typeface="Poppins"/>
              <a:cs typeface="Poppins"/>
              <a:sym typeface="Poppins"/>
            </a:endParaRPr>
          </a:p>
          <a:p>
            <a:pPr indent="-332740" lvl="1" marL="690881" marR="0" rtl="0" algn="just">
              <a:lnSpc>
                <a:spcPct val="150000"/>
              </a:lnSpc>
              <a:spcBef>
                <a:spcPts val="1000"/>
              </a:spcBef>
              <a:spcAft>
                <a:spcPts val="0"/>
              </a:spcAft>
              <a:buClr>
                <a:srgbClr val="FFFFFF"/>
              </a:buClr>
              <a:buSzPts val="3000"/>
              <a:buFont typeface="Poppins"/>
              <a:buChar char="•"/>
            </a:pPr>
            <a:r>
              <a:rPr lang="en-US" sz="3000">
                <a:solidFill>
                  <a:srgbClr val="FFFFFF"/>
                </a:solidFill>
                <a:latin typeface="Poppins"/>
                <a:ea typeface="Poppins"/>
                <a:cs typeface="Poppins"/>
                <a:sym typeface="Poppins"/>
              </a:rPr>
              <a:t>Handoff is essential to maintain a continuous connection for a mobile user as they move through different coverage areas, such as when driving, walking, or using public transportation.</a:t>
            </a:r>
            <a:endParaRPr sz="3000">
              <a:solidFill>
                <a:srgbClr val="FFFFFF"/>
              </a:solidFill>
              <a:latin typeface="Poppins"/>
              <a:ea typeface="Poppins"/>
              <a:cs typeface="Poppins"/>
              <a:sym typeface="Poppins"/>
            </a:endParaRPr>
          </a:p>
          <a:p>
            <a:pPr indent="-332740" lvl="1" marL="690881" marR="0" rtl="0" algn="just">
              <a:lnSpc>
                <a:spcPct val="150000"/>
              </a:lnSpc>
              <a:spcBef>
                <a:spcPts val="1000"/>
              </a:spcBef>
              <a:spcAft>
                <a:spcPts val="1000"/>
              </a:spcAft>
              <a:buClr>
                <a:srgbClr val="FFFFFF"/>
              </a:buClr>
              <a:buSzPts val="3000"/>
              <a:buFont typeface="Poppins"/>
              <a:buChar char="•"/>
            </a:pPr>
            <a:r>
              <a:rPr lang="en-US" sz="3000">
                <a:solidFill>
                  <a:srgbClr val="FFFFFF"/>
                </a:solidFill>
                <a:latin typeface="Poppins"/>
                <a:ea typeface="Poppins"/>
                <a:cs typeface="Poppins"/>
                <a:sym typeface="Poppins"/>
              </a:rPr>
              <a:t>Handoff is particularly significant in 5G networks due to their key features, such as ultra-low latency, high data rates, and massive device connectivity. The seamless handoff process ensures that these features are maintained, offering users a consistent and reliable experience.</a:t>
            </a:r>
            <a:endParaRPr sz="3000">
              <a:solidFill>
                <a:srgbClr val="FFFFFF"/>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00" name="Shape 200"/>
        <p:cNvGrpSpPr/>
        <p:nvPr/>
      </p:nvGrpSpPr>
      <p:grpSpPr>
        <a:xfrm>
          <a:off x="0" y="0"/>
          <a:ext cx="0" cy="0"/>
          <a:chOff x="0" y="0"/>
          <a:chExt cx="0" cy="0"/>
        </a:xfrm>
      </p:grpSpPr>
      <p:sp>
        <p:nvSpPr>
          <p:cNvPr id="201" name="Google Shape;201;p32"/>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Q-LEARNING</a:t>
            </a:r>
            <a:endParaRPr/>
          </a:p>
        </p:txBody>
      </p:sp>
      <p:sp>
        <p:nvSpPr>
          <p:cNvPr id="202" name="Google Shape;202;p32"/>
          <p:cNvSpPr txBox="1"/>
          <p:nvPr/>
        </p:nvSpPr>
        <p:spPr>
          <a:xfrm>
            <a:off x="1028700" y="2146173"/>
            <a:ext cx="16230600" cy="7593600"/>
          </a:xfrm>
          <a:prstGeom prst="rect">
            <a:avLst/>
          </a:prstGeom>
          <a:noFill/>
          <a:ln>
            <a:noFill/>
          </a:ln>
        </p:spPr>
        <p:txBody>
          <a:bodyPr anchorCtr="0" anchor="t" bIns="0" lIns="0" spcFirstLastPara="1" rIns="0" wrap="square" tIns="0">
            <a:spAutoFit/>
          </a:bodyPr>
          <a:lstStyle/>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States(s): the current position of the agent in the environment.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Action(a): a step taken by the agent in a particular state.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Rewards: for every action, the agent receives a reward and penalty.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Episodes: the end of the stage, where agents can’t take new action. It happens when the agent has achieved the goal or failed.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Q(St+1, a): expected optimal Q-value of doing the action in a particular state.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Q(St, At): it is the current estimation of Q(St+1, a).</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Q-Table: the agent maintains the Q-table of sets of states and actions.</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1000"/>
              </a:spcAft>
              <a:buClr>
                <a:schemeClr val="lt1"/>
              </a:buClr>
              <a:buSzPts val="3000"/>
              <a:buFont typeface="Poppins"/>
              <a:buChar char="•"/>
            </a:pPr>
            <a:r>
              <a:rPr lang="en-US" sz="3000">
                <a:solidFill>
                  <a:schemeClr val="lt1"/>
                </a:solidFill>
                <a:latin typeface="Poppins"/>
                <a:ea typeface="Poppins"/>
                <a:cs typeface="Poppins"/>
                <a:sym typeface="Poppins"/>
              </a:rPr>
              <a:t>Temporal Differences(TD): used to estimate the expected value of Q(St+1, a) by using the current state and action and previous state and action. </a:t>
            </a:r>
            <a:endParaRPr sz="3000">
              <a:solidFill>
                <a:schemeClr val="lt1"/>
              </a:solidFill>
              <a:latin typeface="Poppins"/>
              <a:ea typeface="Poppins"/>
              <a:cs typeface="Poppins"/>
              <a:sym typeface="Poppi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06" name="Shape 206"/>
        <p:cNvGrpSpPr/>
        <p:nvPr/>
      </p:nvGrpSpPr>
      <p:grpSpPr>
        <a:xfrm>
          <a:off x="0" y="0"/>
          <a:ext cx="0" cy="0"/>
          <a:chOff x="0" y="0"/>
          <a:chExt cx="0" cy="0"/>
        </a:xfrm>
      </p:grpSpPr>
      <p:sp>
        <p:nvSpPr>
          <p:cNvPr id="207" name="Google Shape;207;p33"/>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Q-TABLE AND Q-FUNCTION</a:t>
            </a:r>
            <a:endParaRPr/>
          </a:p>
        </p:txBody>
      </p:sp>
      <p:sp>
        <p:nvSpPr>
          <p:cNvPr id="208" name="Google Shape;208;p33"/>
          <p:cNvSpPr txBox="1"/>
          <p:nvPr/>
        </p:nvSpPr>
        <p:spPr>
          <a:xfrm>
            <a:off x="1028700" y="2146173"/>
            <a:ext cx="16230600" cy="6387900"/>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1000"/>
              </a:spcBef>
              <a:spcAft>
                <a:spcPts val="0"/>
              </a:spcAft>
              <a:buNone/>
            </a:pPr>
            <a:r>
              <a:rPr lang="en-US" sz="3000">
                <a:solidFill>
                  <a:schemeClr val="lt1"/>
                </a:solidFill>
                <a:latin typeface="Poppins"/>
                <a:ea typeface="Poppins"/>
                <a:cs typeface="Poppins"/>
                <a:sym typeface="Poppins"/>
              </a:rPr>
              <a:t>Q-Table</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agent will use a Q-table to take the best possible action based on the expected reward for each state in the environment. In simple words, a Q-table is a data structure of sets of actions and states, and we use the Q-learning algorithm to update the values in the table. </a:t>
            </a:r>
            <a:endParaRPr sz="3000">
              <a:solidFill>
                <a:schemeClr val="lt1"/>
              </a:solidFill>
              <a:latin typeface="Poppins"/>
              <a:ea typeface="Poppins"/>
              <a:cs typeface="Poppins"/>
              <a:sym typeface="Poppins"/>
            </a:endParaRPr>
          </a:p>
          <a:p>
            <a:pPr indent="0" lvl="0" marL="0" rtl="0" algn="just">
              <a:lnSpc>
                <a:spcPct val="150000"/>
              </a:lnSpc>
              <a:spcBef>
                <a:spcPts val="1000"/>
              </a:spcBef>
              <a:spcAft>
                <a:spcPts val="0"/>
              </a:spcAft>
              <a:buNone/>
            </a:pPr>
            <a:r>
              <a:rPr lang="en-US" sz="3000">
                <a:solidFill>
                  <a:schemeClr val="lt1"/>
                </a:solidFill>
                <a:latin typeface="Poppins"/>
                <a:ea typeface="Poppins"/>
                <a:cs typeface="Poppins"/>
                <a:sym typeface="Poppins"/>
              </a:rPr>
              <a:t>Q-Function</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1000"/>
              </a:spcAft>
              <a:buClr>
                <a:schemeClr val="lt1"/>
              </a:buClr>
              <a:buSzPts val="3000"/>
              <a:buFont typeface="Poppins"/>
              <a:buChar char="•"/>
            </a:pPr>
            <a:r>
              <a:rPr lang="en-US" sz="3000">
                <a:solidFill>
                  <a:schemeClr val="lt1"/>
                </a:solidFill>
                <a:latin typeface="Poppins"/>
                <a:ea typeface="Poppins"/>
                <a:cs typeface="Poppins"/>
                <a:sym typeface="Poppins"/>
              </a:rPr>
              <a:t>The Q-function uses the Bellman equation and takes state(s) and action(a) as input. The equation simplifies the state values and state-action value calculation. </a:t>
            </a:r>
            <a:endParaRPr sz="3000">
              <a:solidFill>
                <a:schemeClr val="lt1"/>
              </a:solidFill>
              <a:latin typeface="Poppins"/>
              <a:ea typeface="Poppins"/>
              <a:cs typeface="Poppins"/>
              <a:sym typeface="Poppi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12" name="Shape 212"/>
        <p:cNvGrpSpPr/>
        <p:nvPr/>
      </p:nvGrpSpPr>
      <p:grpSpPr>
        <a:xfrm>
          <a:off x="0" y="0"/>
          <a:ext cx="0" cy="0"/>
          <a:chOff x="0" y="0"/>
          <a:chExt cx="0" cy="0"/>
        </a:xfrm>
      </p:grpSpPr>
      <p:sp>
        <p:nvSpPr>
          <p:cNvPr id="213" name="Google Shape;213;p34"/>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Q-FUNCTION</a:t>
            </a:r>
            <a:endParaRPr/>
          </a:p>
        </p:txBody>
      </p:sp>
      <p:pic>
        <p:nvPicPr>
          <p:cNvPr id="214" name="Google Shape;214;p34"/>
          <p:cNvPicPr preferRelativeResize="0"/>
          <p:nvPr/>
        </p:nvPicPr>
        <p:blipFill>
          <a:blip r:embed="rId3">
            <a:alphaModFix/>
          </a:blip>
          <a:stretch>
            <a:fillRect/>
          </a:stretch>
        </p:blipFill>
        <p:spPr>
          <a:xfrm>
            <a:off x="1235250" y="2473799"/>
            <a:ext cx="15817501" cy="6647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18" name="Shape 218"/>
        <p:cNvGrpSpPr/>
        <p:nvPr/>
      </p:nvGrpSpPr>
      <p:grpSpPr>
        <a:xfrm>
          <a:off x="0" y="0"/>
          <a:ext cx="0" cy="0"/>
          <a:chOff x="0" y="0"/>
          <a:chExt cx="0" cy="0"/>
        </a:xfrm>
      </p:grpSpPr>
      <p:sp>
        <p:nvSpPr>
          <p:cNvPr id="219" name="Google Shape;219;p35"/>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Q-FUNCTION</a:t>
            </a:r>
            <a:endParaRPr/>
          </a:p>
        </p:txBody>
      </p:sp>
      <p:pic>
        <p:nvPicPr>
          <p:cNvPr id="220" name="Google Shape;220;p35"/>
          <p:cNvPicPr preferRelativeResize="0"/>
          <p:nvPr/>
        </p:nvPicPr>
        <p:blipFill>
          <a:blip r:embed="rId3">
            <a:alphaModFix/>
          </a:blip>
          <a:stretch>
            <a:fillRect/>
          </a:stretch>
        </p:blipFill>
        <p:spPr>
          <a:xfrm>
            <a:off x="1851063" y="2284122"/>
            <a:ext cx="14585875" cy="6218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24" name="Shape 224"/>
        <p:cNvGrpSpPr/>
        <p:nvPr/>
      </p:nvGrpSpPr>
      <p:grpSpPr>
        <a:xfrm>
          <a:off x="0" y="0"/>
          <a:ext cx="0" cy="0"/>
          <a:chOff x="0" y="0"/>
          <a:chExt cx="0" cy="0"/>
        </a:xfrm>
      </p:grpSpPr>
      <p:sp>
        <p:nvSpPr>
          <p:cNvPr id="225" name="Google Shape;225;p36"/>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Q-LEARNING ALGORITHM</a:t>
            </a:r>
            <a:endParaRPr/>
          </a:p>
        </p:txBody>
      </p:sp>
      <p:pic>
        <p:nvPicPr>
          <p:cNvPr id="226" name="Google Shape;226;p36"/>
          <p:cNvPicPr preferRelativeResize="0"/>
          <p:nvPr/>
        </p:nvPicPr>
        <p:blipFill>
          <a:blip r:embed="rId3">
            <a:alphaModFix/>
          </a:blip>
          <a:stretch>
            <a:fillRect/>
          </a:stretch>
        </p:blipFill>
        <p:spPr>
          <a:xfrm>
            <a:off x="5705149" y="1997225"/>
            <a:ext cx="6877700" cy="7812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30" name="Shape 230"/>
        <p:cNvGrpSpPr/>
        <p:nvPr/>
      </p:nvGrpSpPr>
      <p:grpSpPr>
        <a:xfrm>
          <a:off x="0" y="0"/>
          <a:ext cx="0" cy="0"/>
          <a:chOff x="0" y="0"/>
          <a:chExt cx="0" cy="0"/>
        </a:xfrm>
      </p:grpSpPr>
      <p:sp>
        <p:nvSpPr>
          <p:cNvPr id="231" name="Google Shape;231;p37"/>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Q-LEARNING</a:t>
            </a:r>
            <a:endParaRPr/>
          </a:p>
        </p:txBody>
      </p:sp>
      <p:pic>
        <p:nvPicPr>
          <p:cNvPr id="232" name="Google Shape;232;p37"/>
          <p:cNvPicPr preferRelativeResize="0"/>
          <p:nvPr/>
        </p:nvPicPr>
        <p:blipFill>
          <a:blip r:embed="rId3">
            <a:alphaModFix/>
          </a:blip>
          <a:stretch>
            <a:fillRect/>
          </a:stretch>
        </p:blipFill>
        <p:spPr>
          <a:xfrm>
            <a:off x="2871488" y="2106302"/>
            <a:ext cx="12545024" cy="757784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36" name="Shape 236"/>
        <p:cNvGrpSpPr/>
        <p:nvPr/>
      </p:nvGrpSpPr>
      <p:grpSpPr>
        <a:xfrm>
          <a:off x="0" y="0"/>
          <a:ext cx="0" cy="0"/>
          <a:chOff x="0" y="0"/>
          <a:chExt cx="0" cy="0"/>
        </a:xfrm>
      </p:grpSpPr>
      <p:sp>
        <p:nvSpPr>
          <p:cNvPr id="237" name="Google Shape;237;p38"/>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3x6 GRID</a:t>
            </a:r>
            <a:endParaRPr/>
          </a:p>
        </p:txBody>
      </p:sp>
      <p:pic>
        <p:nvPicPr>
          <p:cNvPr id="238" name="Google Shape;238;p38"/>
          <p:cNvPicPr preferRelativeResize="0"/>
          <p:nvPr/>
        </p:nvPicPr>
        <p:blipFill>
          <a:blip r:embed="rId3">
            <a:alphaModFix/>
          </a:blip>
          <a:stretch>
            <a:fillRect/>
          </a:stretch>
        </p:blipFill>
        <p:spPr>
          <a:xfrm>
            <a:off x="2904350" y="2364450"/>
            <a:ext cx="12479325" cy="5875916"/>
          </a:xfrm>
          <a:prstGeom prst="rect">
            <a:avLst/>
          </a:prstGeom>
          <a:noFill/>
          <a:ln>
            <a:noFill/>
          </a:ln>
        </p:spPr>
      </p:pic>
      <p:sp>
        <p:nvSpPr>
          <p:cNvPr id="239" name="Google Shape;239;p38"/>
          <p:cNvSpPr txBox="1"/>
          <p:nvPr/>
        </p:nvSpPr>
        <p:spPr>
          <a:xfrm>
            <a:off x="4725900" y="8710275"/>
            <a:ext cx="88362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3900">
                <a:solidFill>
                  <a:srgbClr val="FFFFFF"/>
                </a:solidFill>
                <a:latin typeface="Calibri"/>
                <a:ea typeface="Calibri"/>
                <a:cs typeface="Calibri"/>
                <a:sym typeface="Calibri"/>
              </a:rPr>
              <a:t>ENVIRONMENTAL MODEL GIVEN IN PAPER</a:t>
            </a:r>
            <a:endParaRPr i="1" sz="3900">
              <a:solidFill>
                <a:srgbClr val="FFFFFF"/>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43" name="Shape 243"/>
        <p:cNvGrpSpPr/>
        <p:nvPr/>
      </p:nvGrpSpPr>
      <p:grpSpPr>
        <a:xfrm>
          <a:off x="0" y="0"/>
          <a:ext cx="0" cy="0"/>
          <a:chOff x="0" y="0"/>
          <a:chExt cx="0" cy="0"/>
        </a:xfrm>
      </p:grpSpPr>
      <p:sp>
        <p:nvSpPr>
          <p:cNvPr id="244" name="Google Shape;244;p39"/>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3x6 GRID</a:t>
            </a:r>
            <a:endParaRPr/>
          </a:p>
        </p:txBody>
      </p:sp>
      <p:sp>
        <p:nvSpPr>
          <p:cNvPr id="245" name="Google Shape;245;p39"/>
          <p:cNvSpPr txBox="1"/>
          <p:nvPr/>
        </p:nvSpPr>
        <p:spPr>
          <a:xfrm>
            <a:off x="5569650" y="8954500"/>
            <a:ext cx="7148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3900">
                <a:solidFill>
                  <a:srgbClr val="FFFFFF"/>
                </a:solidFill>
                <a:latin typeface="Calibri"/>
                <a:ea typeface="Calibri"/>
                <a:cs typeface="Calibri"/>
                <a:sym typeface="Calibri"/>
              </a:rPr>
              <a:t>ANTENNA POSITIONS IN THE GRID</a:t>
            </a:r>
            <a:endParaRPr i="1" sz="3900">
              <a:solidFill>
                <a:srgbClr val="FFFFFF"/>
              </a:solidFill>
              <a:latin typeface="Calibri"/>
              <a:ea typeface="Calibri"/>
              <a:cs typeface="Calibri"/>
              <a:sym typeface="Calibri"/>
            </a:endParaRPr>
          </a:p>
        </p:txBody>
      </p:sp>
      <p:pic>
        <p:nvPicPr>
          <p:cNvPr id="246" name="Google Shape;246;p39"/>
          <p:cNvPicPr preferRelativeResize="0"/>
          <p:nvPr/>
        </p:nvPicPr>
        <p:blipFill>
          <a:blip r:embed="rId3">
            <a:alphaModFix/>
          </a:blip>
          <a:stretch>
            <a:fillRect/>
          </a:stretch>
        </p:blipFill>
        <p:spPr>
          <a:xfrm>
            <a:off x="3364546" y="1894550"/>
            <a:ext cx="11558905" cy="68157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50" name="Shape 250"/>
        <p:cNvGrpSpPr/>
        <p:nvPr/>
      </p:nvGrpSpPr>
      <p:grpSpPr>
        <a:xfrm>
          <a:off x="0" y="0"/>
          <a:ext cx="0" cy="0"/>
          <a:chOff x="0" y="0"/>
          <a:chExt cx="0" cy="0"/>
        </a:xfrm>
      </p:grpSpPr>
      <p:sp>
        <p:nvSpPr>
          <p:cNvPr id="251" name="Google Shape;251;p40"/>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3x6 GRID</a:t>
            </a:r>
            <a:endParaRPr/>
          </a:p>
        </p:txBody>
      </p:sp>
      <p:sp>
        <p:nvSpPr>
          <p:cNvPr id="252" name="Google Shape;252;p40"/>
          <p:cNvSpPr txBox="1"/>
          <p:nvPr/>
        </p:nvSpPr>
        <p:spPr>
          <a:xfrm>
            <a:off x="5356500" y="8539325"/>
            <a:ext cx="75750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3900">
                <a:solidFill>
                  <a:srgbClr val="FFFFFF"/>
                </a:solidFill>
                <a:latin typeface="Calibri"/>
                <a:ea typeface="Calibri"/>
                <a:cs typeface="Calibri"/>
                <a:sym typeface="Calibri"/>
              </a:rPr>
              <a:t>RANGE COVERED IN EACH ANTENNA</a:t>
            </a:r>
            <a:endParaRPr i="1" sz="3900">
              <a:solidFill>
                <a:srgbClr val="FFFFFF"/>
              </a:solidFill>
              <a:latin typeface="Calibri"/>
              <a:ea typeface="Calibri"/>
              <a:cs typeface="Calibri"/>
              <a:sym typeface="Calibri"/>
            </a:endParaRPr>
          </a:p>
        </p:txBody>
      </p:sp>
      <p:pic>
        <p:nvPicPr>
          <p:cNvPr id="253" name="Google Shape;253;p40"/>
          <p:cNvPicPr preferRelativeResize="0"/>
          <p:nvPr/>
        </p:nvPicPr>
        <p:blipFill rotWithShape="1">
          <a:blip r:embed="rId3">
            <a:alphaModFix/>
          </a:blip>
          <a:srcRect b="50794" l="0" r="0" t="0"/>
          <a:stretch/>
        </p:blipFill>
        <p:spPr>
          <a:xfrm>
            <a:off x="1028700" y="3277176"/>
            <a:ext cx="8123102" cy="4645673"/>
          </a:xfrm>
          <a:prstGeom prst="rect">
            <a:avLst/>
          </a:prstGeom>
          <a:noFill/>
          <a:ln>
            <a:noFill/>
          </a:ln>
        </p:spPr>
      </p:pic>
      <p:pic>
        <p:nvPicPr>
          <p:cNvPr id="254" name="Google Shape;254;p40"/>
          <p:cNvPicPr preferRelativeResize="0"/>
          <p:nvPr/>
        </p:nvPicPr>
        <p:blipFill rotWithShape="1">
          <a:blip r:embed="rId3">
            <a:alphaModFix/>
          </a:blip>
          <a:srcRect b="0" l="0" r="0" t="50797"/>
          <a:stretch/>
        </p:blipFill>
        <p:spPr>
          <a:xfrm>
            <a:off x="9477907" y="3277175"/>
            <a:ext cx="8016267" cy="458462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58" name="Shape 258"/>
        <p:cNvGrpSpPr/>
        <p:nvPr/>
      </p:nvGrpSpPr>
      <p:grpSpPr>
        <a:xfrm>
          <a:off x="0" y="0"/>
          <a:ext cx="0" cy="0"/>
          <a:chOff x="0" y="0"/>
          <a:chExt cx="0" cy="0"/>
        </a:xfrm>
      </p:grpSpPr>
      <p:sp>
        <p:nvSpPr>
          <p:cNvPr id="259" name="Google Shape;259;p41"/>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SIGNAL AVAILABILITY</a:t>
            </a:r>
            <a:endParaRPr/>
          </a:p>
        </p:txBody>
      </p:sp>
      <p:pic>
        <p:nvPicPr>
          <p:cNvPr id="260" name="Google Shape;260;p41"/>
          <p:cNvPicPr preferRelativeResize="0"/>
          <p:nvPr/>
        </p:nvPicPr>
        <p:blipFill>
          <a:blip r:embed="rId3">
            <a:alphaModFix/>
          </a:blip>
          <a:stretch>
            <a:fillRect/>
          </a:stretch>
        </p:blipFill>
        <p:spPr>
          <a:xfrm>
            <a:off x="5483813" y="2095800"/>
            <a:ext cx="5835675" cy="778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98" name="Shape 98"/>
        <p:cNvGrpSpPr/>
        <p:nvPr/>
      </p:nvGrpSpPr>
      <p:grpSpPr>
        <a:xfrm>
          <a:off x="0" y="0"/>
          <a:ext cx="0" cy="0"/>
          <a:chOff x="0" y="0"/>
          <a:chExt cx="0" cy="0"/>
        </a:xfrm>
      </p:grpSpPr>
      <p:sp>
        <p:nvSpPr>
          <p:cNvPr id="99" name="Google Shape;99;p15"/>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TYPES</a:t>
            </a:r>
            <a:endParaRPr/>
          </a:p>
        </p:txBody>
      </p:sp>
      <p:sp>
        <p:nvSpPr>
          <p:cNvPr id="100" name="Google Shape;100;p15"/>
          <p:cNvSpPr txBox="1"/>
          <p:nvPr/>
        </p:nvSpPr>
        <p:spPr>
          <a:xfrm>
            <a:off x="1028700" y="2146173"/>
            <a:ext cx="16230600" cy="48744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1000"/>
              </a:spcBef>
              <a:spcAft>
                <a:spcPts val="0"/>
              </a:spcAft>
              <a:buNone/>
            </a:pPr>
            <a:r>
              <a:rPr lang="en-US" sz="3000">
                <a:solidFill>
                  <a:srgbClr val="FFFFFF"/>
                </a:solidFill>
                <a:latin typeface="Poppins"/>
                <a:ea typeface="Poppins"/>
                <a:cs typeface="Poppins"/>
                <a:sym typeface="Poppins"/>
              </a:rPr>
              <a:t>There are 4 types of handoff procedures in 5g network. They are,</a:t>
            </a:r>
            <a:endParaRPr sz="3000">
              <a:solidFill>
                <a:srgbClr val="FFFFFF"/>
              </a:solidFill>
              <a:latin typeface="Poppins"/>
              <a:ea typeface="Poppins"/>
              <a:cs typeface="Poppins"/>
              <a:sym typeface="Poppins"/>
            </a:endParaRPr>
          </a:p>
          <a:p>
            <a:pPr indent="-332740" lvl="1" marL="690881" marR="0" rtl="0" algn="just">
              <a:lnSpc>
                <a:spcPct val="150000"/>
              </a:lnSpc>
              <a:spcBef>
                <a:spcPts val="1000"/>
              </a:spcBef>
              <a:spcAft>
                <a:spcPts val="0"/>
              </a:spcAft>
              <a:buClr>
                <a:srgbClr val="FFFFFF"/>
              </a:buClr>
              <a:buSzPts val="3000"/>
              <a:buFont typeface="Poppins"/>
              <a:buChar char="•"/>
            </a:pPr>
            <a:r>
              <a:rPr lang="en-US" sz="3000">
                <a:solidFill>
                  <a:srgbClr val="FFFFFF"/>
                </a:solidFill>
                <a:latin typeface="Poppins"/>
                <a:ea typeface="Poppins"/>
                <a:cs typeface="Poppins"/>
                <a:sym typeface="Poppins"/>
              </a:rPr>
              <a:t>Intra-cell Handoff: It involves transferring a user within the same cell, often due to changes in signal quality or sector utilization. The user remains on the same frequency and cell but may be moved to a different sector within that cell.</a:t>
            </a:r>
            <a:endParaRPr sz="3000">
              <a:solidFill>
                <a:srgbClr val="FFFFFF"/>
              </a:solidFill>
              <a:latin typeface="Poppins"/>
              <a:ea typeface="Poppins"/>
              <a:cs typeface="Poppins"/>
              <a:sym typeface="Poppins"/>
            </a:endParaRPr>
          </a:p>
          <a:p>
            <a:pPr indent="-332740" lvl="1" marL="690881" marR="0" rtl="0" algn="just">
              <a:lnSpc>
                <a:spcPct val="150000"/>
              </a:lnSpc>
              <a:spcBef>
                <a:spcPts val="1000"/>
              </a:spcBef>
              <a:spcAft>
                <a:spcPts val="1000"/>
              </a:spcAft>
              <a:buClr>
                <a:srgbClr val="FFFFFF"/>
              </a:buClr>
              <a:buSzPts val="3000"/>
              <a:buFont typeface="Poppins"/>
              <a:buChar char="•"/>
            </a:pPr>
            <a:r>
              <a:rPr lang="en-US" sz="3000">
                <a:solidFill>
                  <a:srgbClr val="FFFFFF"/>
                </a:solidFill>
                <a:latin typeface="Poppins"/>
                <a:ea typeface="Poppins"/>
                <a:cs typeface="Poppins"/>
                <a:sym typeface="Poppins"/>
              </a:rPr>
              <a:t>Inter-cell Handoff: It happens when a user transitions from one cell to another cell, often due to moving out of the coverage range of the current cell or due to a stronger signal in the neighboring cell.</a:t>
            </a:r>
            <a:endParaRPr sz="3000">
              <a:solidFill>
                <a:srgbClr val="FFFFFF"/>
              </a:solidFill>
              <a:latin typeface="Poppins"/>
              <a:ea typeface="Poppins"/>
              <a:cs typeface="Poppins"/>
              <a:sym typeface="Poppi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64" name="Shape 264"/>
        <p:cNvGrpSpPr/>
        <p:nvPr/>
      </p:nvGrpSpPr>
      <p:grpSpPr>
        <a:xfrm>
          <a:off x="0" y="0"/>
          <a:ext cx="0" cy="0"/>
          <a:chOff x="0" y="0"/>
          <a:chExt cx="0" cy="0"/>
        </a:xfrm>
      </p:grpSpPr>
      <p:sp>
        <p:nvSpPr>
          <p:cNvPr id="265" name="Google Shape;265;p42"/>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PARAMETERS</a:t>
            </a:r>
            <a:endParaRPr/>
          </a:p>
        </p:txBody>
      </p:sp>
      <p:sp>
        <p:nvSpPr>
          <p:cNvPr id="266" name="Google Shape;266;p42"/>
          <p:cNvSpPr txBox="1"/>
          <p:nvPr/>
        </p:nvSpPr>
        <p:spPr>
          <a:xfrm>
            <a:off x="1028700" y="2146173"/>
            <a:ext cx="16230600" cy="2103600"/>
          </a:xfrm>
          <a:prstGeom prst="rect">
            <a:avLst/>
          </a:prstGeom>
          <a:noFill/>
          <a:ln>
            <a:noFill/>
          </a:ln>
        </p:spPr>
        <p:txBody>
          <a:bodyPr anchorCtr="0" anchor="t" bIns="0" lIns="0" spcFirstLastPara="1" rIns="0" wrap="square" tIns="0">
            <a:spAutoFit/>
          </a:bodyPr>
          <a:lstStyle/>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State space - coordinate points of the grid </a:t>
            </a:r>
            <a:r>
              <a:rPr lang="en-US" sz="3000">
                <a:solidFill>
                  <a:schemeClr val="lt1"/>
                </a:solidFill>
                <a:latin typeface="Poppins"/>
                <a:ea typeface="Poppins"/>
                <a:cs typeface="Poppins"/>
                <a:sym typeface="Poppins"/>
              </a:rPr>
              <a:t>world</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Action space - {right, left, up, down}</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1000"/>
              </a:spcAft>
              <a:buClr>
                <a:schemeClr val="lt1"/>
              </a:buClr>
              <a:buSzPts val="3000"/>
              <a:buFont typeface="Poppins"/>
              <a:buChar char="•"/>
            </a:pPr>
            <a:r>
              <a:rPr lang="en-US" sz="3000">
                <a:solidFill>
                  <a:schemeClr val="lt1"/>
                </a:solidFill>
                <a:latin typeface="Poppins"/>
                <a:ea typeface="Poppins"/>
                <a:cs typeface="Poppins"/>
                <a:sym typeface="Poppins"/>
              </a:rPr>
              <a:t>Reward:</a:t>
            </a:r>
            <a:endParaRPr sz="3000">
              <a:solidFill>
                <a:schemeClr val="lt1"/>
              </a:solidFill>
              <a:latin typeface="Poppins"/>
              <a:ea typeface="Poppins"/>
              <a:cs typeface="Poppins"/>
              <a:sym typeface="Poppins"/>
            </a:endParaRPr>
          </a:p>
        </p:txBody>
      </p:sp>
      <p:pic>
        <p:nvPicPr>
          <p:cNvPr id="267" name="Google Shape;267;p42"/>
          <p:cNvPicPr preferRelativeResize="0"/>
          <p:nvPr/>
        </p:nvPicPr>
        <p:blipFill>
          <a:blip r:embed="rId3">
            <a:alphaModFix/>
          </a:blip>
          <a:stretch>
            <a:fillRect/>
          </a:stretch>
        </p:blipFill>
        <p:spPr>
          <a:xfrm>
            <a:off x="1923800" y="4501398"/>
            <a:ext cx="11382375" cy="47148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71" name="Shape 271"/>
        <p:cNvGrpSpPr/>
        <p:nvPr/>
      </p:nvGrpSpPr>
      <p:grpSpPr>
        <a:xfrm>
          <a:off x="0" y="0"/>
          <a:ext cx="0" cy="0"/>
          <a:chOff x="0" y="0"/>
          <a:chExt cx="0" cy="0"/>
        </a:xfrm>
      </p:grpSpPr>
      <p:sp>
        <p:nvSpPr>
          <p:cNvPr id="272" name="Google Shape;272;p43"/>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PARAMETERS</a:t>
            </a:r>
            <a:endParaRPr/>
          </a:p>
        </p:txBody>
      </p:sp>
      <p:sp>
        <p:nvSpPr>
          <p:cNvPr id="273" name="Google Shape;273;p43"/>
          <p:cNvSpPr txBox="1"/>
          <p:nvPr/>
        </p:nvSpPr>
        <p:spPr>
          <a:xfrm>
            <a:off x="1028700" y="2146173"/>
            <a:ext cx="16230600" cy="5387400"/>
          </a:xfrm>
          <a:prstGeom prst="rect">
            <a:avLst/>
          </a:prstGeom>
          <a:noFill/>
          <a:ln>
            <a:noFill/>
          </a:ln>
        </p:spPr>
        <p:txBody>
          <a:bodyPr anchorCtr="0" anchor="t" bIns="0" lIns="0" spcFirstLastPara="1" rIns="0" wrap="square" tIns="0">
            <a:spAutoFit/>
          </a:bodyPr>
          <a:lstStyle/>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Episodes - 5000</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Timesteps per episode - 150</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Epsilon - 0.82</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Learning rate - 0.1</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Discount factor - 0.95</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Start position - (2,0)</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1000"/>
              </a:spcAft>
              <a:buClr>
                <a:schemeClr val="lt1"/>
              </a:buClr>
              <a:buSzPts val="3000"/>
              <a:buFont typeface="Poppins"/>
              <a:buChar char="•"/>
            </a:pPr>
            <a:r>
              <a:rPr lang="en-US" sz="3000">
                <a:solidFill>
                  <a:schemeClr val="lt1"/>
                </a:solidFill>
                <a:latin typeface="Poppins"/>
                <a:ea typeface="Poppins"/>
                <a:cs typeface="Poppins"/>
                <a:sym typeface="Poppins"/>
              </a:rPr>
              <a:t>Goal position - (0,5)</a:t>
            </a:r>
            <a:endParaRPr sz="3000">
              <a:solidFill>
                <a:schemeClr val="lt1"/>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77" name="Shape 277"/>
        <p:cNvGrpSpPr/>
        <p:nvPr/>
      </p:nvGrpSpPr>
      <p:grpSpPr>
        <a:xfrm>
          <a:off x="0" y="0"/>
          <a:ext cx="0" cy="0"/>
          <a:chOff x="0" y="0"/>
          <a:chExt cx="0" cy="0"/>
        </a:xfrm>
      </p:grpSpPr>
      <p:sp>
        <p:nvSpPr>
          <p:cNvPr id="278" name="Google Shape;278;p44"/>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WORKING</a:t>
            </a:r>
            <a:endParaRPr/>
          </a:p>
        </p:txBody>
      </p:sp>
      <p:sp>
        <p:nvSpPr>
          <p:cNvPr id="279" name="Google Shape;279;p44"/>
          <p:cNvSpPr txBox="1"/>
          <p:nvPr/>
        </p:nvSpPr>
        <p:spPr>
          <a:xfrm>
            <a:off x="1028700" y="2146173"/>
            <a:ext cx="16230600" cy="7080600"/>
          </a:xfrm>
          <a:prstGeom prst="rect">
            <a:avLst/>
          </a:prstGeom>
          <a:noFill/>
          <a:ln>
            <a:noFill/>
          </a:ln>
        </p:spPr>
        <p:txBody>
          <a:bodyPr anchorCtr="0" anchor="t" bIns="0" lIns="0" spcFirstLastPara="1" rIns="0" wrap="square" tIns="0">
            <a:spAutoFit/>
          </a:bodyPr>
          <a:lstStyle/>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main idea is that the agent walks through the grid world moving from point A to point B.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While the agent performs a random walk and sees a lot of available gNodeBs to connect to. It has to connect to the best available gNodeB and keep moving towards the goal by having reduced number of handovers.</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In the beginning, the epsilon rates will be higher. The agent will explore the environment and randomly choose actions. This occurs logically since the agent does not know anything about the environment.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1000"/>
              </a:spcAft>
              <a:buClr>
                <a:schemeClr val="lt1"/>
              </a:buClr>
              <a:buSzPts val="3000"/>
              <a:buFont typeface="Poppins"/>
              <a:buChar char="•"/>
            </a:pPr>
            <a:r>
              <a:rPr lang="en-US" sz="3000">
                <a:solidFill>
                  <a:schemeClr val="lt1"/>
                </a:solidFill>
                <a:latin typeface="Poppins"/>
                <a:ea typeface="Poppins"/>
                <a:cs typeface="Poppins"/>
                <a:sym typeface="Poppins"/>
              </a:rPr>
              <a:t>As the agent explores the environment, the epsilon rate decreases and the agent starts to exploit the environment.</a:t>
            </a:r>
            <a:endParaRPr sz="3000">
              <a:solidFill>
                <a:schemeClr val="lt1"/>
              </a:solidFill>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83" name="Shape 283"/>
        <p:cNvGrpSpPr/>
        <p:nvPr/>
      </p:nvGrpSpPr>
      <p:grpSpPr>
        <a:xfrm>
          <a:off x="0" y="0"/>
          <a:ext cx="0" cy="0"/>
          <a:chOff x="0" y="0"/>
          <a:chExt cx="0" cy="0"/>
        </a:xfrm>
      </p:grpSpPr>
      <p:sp>
        <p:nvSpPr>
          <p:cNvPr id="284" name="Google Shape;284;p45"/>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WORKING</a:t>
            </a:r>
            <a:endParaRPr/>
          </a:p>
        </p:txBody>
      </p:sp>
      <p:sp>
        <p:nvSpPr>
          <p:cNvPr id="285" name="Google Shape;285;p45"/>
          <p:cNvSpPr txBox="1"/>
          <p:nvPr/>
        </p:nvSpPr>
        <p:spPr>
          <a:xfrm>
            <a:off x="1028700" y="2146173"/>
            <a:ext cx="16230600" cy="7208700"/>
          </a:xfrm>
          <a:prstGeom prst="rect">
            <a:avLst/>
          </a:prstGeom>
          <a:noFill/>
          <a:ln>
            <a:noFill/>
          </a:ln>
        </p:spPr>
        <p:txBody>
          <a:bodyPr anchorCtr="0" anchor="t" bIns="0" lIns="0" spcFirstLastPara="1" rIns="0" wrap="square" tIns="0">
            <a:spAutoFit/>
          </a:bodyPr>
          <a:lstStyle/>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We determine the signal availability for each coordinate in the grid first, and we assume that our antenna’s signal intensity is 1 in all directions, including the diagonals.</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 Because we’re using a random walk strategy, our agent starts at coordinate (2,0) and can do any action from our predetermined action space.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agent must choose an antenna to connect to from its signal availability vector in addition to picking an action after each step.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When the agent takes a step, our goal is to optimize the antenna selection.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1000"/>
              </a:spcAft>
              <a:buClr>
                <a:schemeClr val="lt1"/>
              </a:buClr>
              <a:buSzPts val="3000"/>
              <a:buFont typeface="Poppins"/>
              <a:buChar char="•"/>
            </a:pPr>
            <a:r>
              <a:rPr lang="en-US" sz="3000">
                <a:solidFill>
                  <a:schemeClr val="lt1"/>
                </a:solidFill>
                <a:latin typeface="Poppins"/>
                <a:ea typeface="Poppins"/>
                <a:cs typeface="Poppins"/>
                <a:sym typeface="Poppins"/>
              </a:rPr>
              <a:t>Q-table will be updated after each step using the Bellman equation based on the action taken by the agent</a:t>
            </a:r>
            <a:endParaRPr sz="3000">
              <a:solidFill>
                <a:schemeClr val="lt1"/>
              </a:solidFill>
              <a:latin typeface="Poppins"/>
              <a:ea typeface="Poppins"/>
              <a:cs typeface="Poppins"/>
              <a:sym typeface="Poppi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89" name="Shape 289"/>
        <p:cNvGrpSpPr/>
        <p:nvPr/>
      </p:nvGrpSpPr>
      <p:grpSpPr>
        <a:xfrm>
          <a:off x="0" y="0"/>
          <a:ext cx="0" cy="0"/>
          <a:chOff x="0" y="0"/>
          <a:chExt cx="0" cy="0"/>
        </a:xfrm>
      </p:grpSpPr>
      <p:sp>
        <p:nvSpPr>
          <p:cNvPr id="290" name="Google Shape;290;p46"/>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CODE EXPLANATION</a:t>
            </a:r>
            <a:endParaRPr/>
          </a:p>
        </p:txBody>
      </p:sp>
      <p:sp>
        <p:nvSpPr>
          <p:cNvPr id="291" name="Google Shape;291;p46"/>
          <p:cNvSpPr txBox="1"/>
          <p:nvPr/>
        </p:nvSpPr>
        <p:spPr>
          <a:xfrm>
            <a:off x="1028700" y="2146173"/>
            <a:ext cx="16230600" cy="7113900"/>
          </a:xfrm>
          <a:prstGeom prst="rect">
            <a:avLst/>
          </a:prstGeom>
          <a:noFill/>
          <a:ln>
            <a:noFill/>
          </a:ln>
        </p:spPr>
        <p:txBody>
          <a:bodyPr anchorCtr="0" anchor="t" bIns="0" lIns="0" spcFirstLastPara="1" rIns="0" wrap="square" tIns="0">
            <a:spAutoFit/>
          </a:bodyPr>
          <a:lstStyle/>
          <a:p>
            <a:pPr indent="-412750" lvl="1" marL="914400" rtl="0" algn="just">
              <a:lnSpc>
                <a:spcPct val="150000"/>
              </a:lnSpc>
              <a:spcBef>
                <a:spcPts val="1000"/>
              </a:spcBef>
              <a:spcAft>
                <a:spcPts val="0"/>
              </a:spcAft>
              <a:buClr>
                <a:schemeClr val="lt1"/>
              </a:buClr>
              <a:buSzPts val="2900"/>
              <a:buFont typeface="Poppins"/>
              <a:buChar char="•"/>
            </a:pPr>
            <a:r>
              <a:rPr lang="en-US" sz="2900">
                <a:solidFill>
                  <a:schemeClr val="lt1"/>
                </a:solidFill>
                <a:latin typeface="Poppins"/>
                <a:ea typeface="Poppins"/>
                <a:cs typeface="Poppins"/>
                <a:sym typeface="Poppins"/>
              </a:rPr>
              <a:t>Initialising antenna </a:t>
            </a:r>
            <a:r>
              <a:rPr lang="en-US" sz="2900">
                <a:solidFill>
                  <a:schemeClr val="lt1"/>
                </a:solidFill>
                <a:latin typeface="Poppins"/>
                <a:ea typeface="Poppins"/>
                <a:cs typeface="Poppins"/>
                <a:sym typeface="Poppins"/>
              </a:rPr>
              <a:t>positions</a:t>
            </a:r>
            <a:r>
              <a:rPr lang="en-US" sz="2900">
                <a:solidFill>
                  <a:schemeClr val="lt1"/>
                </a:solidFill>
                <a:latin typeface="Poppins"/>
                <a:ea typeface="Poppins"/>
                <a:cs typeface="Poppins"/>
                <a:sym typeface="Poppins"/>
              </a:rPr>
              <a:t> and range, start and goal position of the agent and action space.</a:t>
            </a:r>
            <a:endParaRPr sz="2900">
              <a:solidFill>
                <a:schemeClr val="lt1"/>
              </a:solidFill>
              <a:latin typeface="Poppins"/>
              <a:ea typeface="Poppins"/>
              <a:cs typeface="Poppins"/>
              <a:sym typeface="Poppins"/>
            </a:endParaRPr>
          </a:p>
          <a:p>
            <a:pPr indent="-412750" lvl="1" marL="914400" rtl="0" algn="just">
              <a:lnSpc>
                <a:spcPct val="150000"/>
              </a:lnSpc>
              <a:spcBef>
                <a:spcPts val="1000"/>
              </a:spcBef>
              <a:spcAft>
                <a:spcPts val="0"/>
              </a:spcAft>
              <a:buClr>
                <a:schemeClr val="lt1"/>
              </a:buClr>
              <a:buSzPts val="2900"/>
              <a:buFont typeface="Poppins"/>
              <a:buChar char="•"/>
            </a:pPr>
            <a:r>
              <a:rPr lang="en-US" sz="2900">
                <a:solidFill>
                  <a:schemeClr val="lt1"/>
                </a:solidFill>
                <a:latin typeface="Poppins"/>
                <a:ea typeface="Poppins"/>
                <a:cs typeface="Poppins"/>
                <a:sym typeface="Poppins"/>
              </a:rPr>
              <a:t>In Environment class, reset(), step(), are defined. Next state and Reward is returned.</a:t>
            </a:r>
            <a:endParaRPr sz="2900">
              <a:solidFill>
                <a:schemeClr val="lt1"/>
              </a:solidFill>
              <a:latin typeface="Poppins"/>
              <a:ea typeface="Poppins"/>
              <a:cs typeface="Poppins"/>
              <a:sym typeface="Poppins"/>
            </a:endParaRPr>
          </a:p>
          <a:p>
            <a:pPr indent="-412750" lvl="1" marL="914400" rtl="0" algn="just">
              <a:lnSpc>
                <a:spcPct val="150000"/>
              </a:lnSpc>
              <a:spcBef>
                <a:spcPts val="1000"/>
              </a:spcBef>
              <a:spcAft>
                <a:spcPts val="0"/>
              </a:spcAft>
              <a:buClr>
                <a:schemeClr val="lt1"/>
              </a:buClr>
              <a:buSzPts val="2900"/>
              <a:buFont typeface="Poppins"/>
              <a:buChar char="•"/>
            </a:pPr>
            <a:r>
              <a:rPr lang="en-US" sz="2900">
                <a:solidFill>
                  <a:schemeClr val="lt1"/>
                </a:solidFill>
                <a:latin typeface="Poppins"/>
                <a:ea typeface="Poppins"/>
                <a:cs typeface="Poppins"/>
                <a:sym typeface="Poppins"/>
              </a:rPr>
              <a:t>In Agent class, antenna selection is done through epsilon-greedy policy, action selection is done randomly, and reset() and q_update() are defined.</a:t>
            </a:r>
            <a:endParaRPr sz="2900">
              <a:solidFill>
                <a:schemeClr val="lt1"/>
              </a:solidFill>
              <a:latin typeface="Poppins"/>
              <a:ea typeface="Poppins"/>
              <a:cs typeface="Poppins"/>
              <a:sym typeface="Poppins"/>
            </a:endParaRPr>
          </a:p>
          <a:p>
            <a:pPr indent="-412750" lvl="1" marL="914400" rtl="0" algn="just">
              <a:lnSpc>
                <a:spcPct val="150000"/>
              </a:lnSpc>
              <a:spcBef>
                <a:spcPts val="1000"/>
              </a:spcBef>
              <a:spcAft>
                <a:spcPts val="0"/>
              </a:spcAft>
              <a:buClr>
                <a:schemeClr val="lt1"/>
              </a:buClr>
              <a:buSzPts val="2900"/>
              <a:buFont typeface="Poppins"/>
              <a:buChar char="•"/>
            </a:pPr>
            <a:r>
              <a:rPr lang="en-US" sz="2900">
                <a:solidFill>
                  <a:schemeClr val="lt1"/>
                </a:solidFill>
                <a:latin typeface="Poppins"/>
                <a:ea typeface="Poppins"/>
                <a:cs typeface="Poppins"/>
                <a:sym typeface="Poppins"/>
              </a:rPr>
              <a:t>Hyperparameters are set by </a:t>
            </a:r>
            <a:r>
              <a:rPr lang="en-US" sz="2900">
                <a:solidFill>
                  <a:schemeClr val="lt1"/>
                </a:solidFill>
                <a:latin typeface="Poppins"/>
                <a:ea typeface="Poppins"/>
                <a:cs typeface="Poppins"/>
                <a:sym typeface="Poppins"/>
              </a:rPr>
              <a:t>repeated</a:t>
            </a:r>
            <a:r>
              <a:rPr lang="en-US" sz="2900">
                <a:solidFill>
                  <a:schemeClr val="lt1"/>
                </a:solidFill>
                <a:latin typeface="Poppins"/>
                <a:ea typeface="Poppins"/>
                <a:cs typeface="Poppins"/>
                <a:sym typeface="Poppins"/>
              </a:rPr>
              <a:t> tuning.</a:t>
            </a:r>
            <a:endParaRPr sz="2900">
              <a:solidFill>
                <a:schemeClr val="lt1"/>
              </a:solidFill>
              <a:latin typeface="Poppins"/>
              <a:ea typeface="Poppins"/>
              <a:cs typeface="Poppins"/>
              <a:sym typeface="Poppins"/>
            </a:endParaRPr>
          </a:p>
          <a:p>
            <a:pPr indent="-412750" lvl="1" marL="914400" rtl="0" algn="just">
              <a:lnSpc>
                <a:spcPct val="150000"/>
              </a:lnSpc>
              <a:spcBef>
                <a:spcPts val="1000"/>
              </a:spcBef>
              <a:spcAft>
                <a:spcPts val="0"/>
              </a:spcAft>
              <a:buClr>
                <a:schemeClr val="lt1"/>
              </a:buClr>
              <a:buSzPts val="2900"/>
              <a:buFont typeface="Poppins"/>
              <a:buChar char="•"/>
            </a:pPr>
            <a:r>
              <a:rPr lang="en-US" sz="2900">
                <a:solidFill>
                  <a:schemeClr val="lt1"/>
                </a:solidFill>
                <a:latin typeface="Poppins"/>
                <a:ea typeface="Poppins"/>
                <a:cs typeface="Poppins"/>
                <a:sym typeface="Poppins"/>
              </a:rPr>
              <a:t>Then training starts by resetting environment and agent. Agent performs random walk in the environment.</a:t>
            </a:r>
            <a:endParaRPr sz="2900">
              <a:solidFill>
                <a:schemeClr val="lt1"/>
              </a:solidFill>
              <a:latin typeface="Poppins"/>
              <a:ea typeface="Poppins"/>
              <a:cs typeface="Poppins"/>
              <a:sym typeface="Poppins"/>
            </a:endParaRPr>
          </a:p>
          <a:p>
            <a:pPr indent="-412750" lvl="1" marL="914400" rtl="0" algn="just">
              <a:lnSpc>
                <a:spcPct val="150000"/>
              </a:lnSpc>
              <a:spcBef>
                <a:spcPts val="1000"/>
              </a:spcBef>
              <a:spcAft>
                <a:spcPts val="1000"/>
              </a:spcAft>
              <a:buClr>
                <a:schemeClr val="lt1"/>
              </a:buClr>
              <a:buSzPts val="2900"/>
              <a:buFont typeface="Poppins"/>
              <a:buChar char="•"/>
            </a:pPr>
            <a:r>
              <a:rPr lang="en-US" sz="2900">
                <a:solidFill>
                  <a:schemeClr val="lt1"/>
                </a:solidFill>
                <a:latin typeface="Poppins"/>
                <a:ea typeface="Poppins"/>
                <a:cs typeface="Poppins"/>
                <a:sym typeface="Poppins"/>
              </a:rPr>
              <a:t>According to action and antenna choosen by agent at each step, rewards are obtained and then  agent tries to optimise its decision-making ability.</a:t>
            </a:r>
            <a:endParaRPr sz="2900">
              <a:solidFill>
                <a:schemeClr val="lt1"/>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295" name="Shape 295"/>
        <p:cNvGrpSpPr/>
        <p:nvPr/>
      </p:nvGrpSpPr>
      <p:grpSpPr>
        <a:xfrm>
          <a:off x="0" y="0"/>
          <a:ext cx="0" cy="0"/>
          <a:chOff x="0" y="0"/>
          <a:chExt cx="0" cy="0"/>
        </a:xfrm>
      </p:grpSpPr>
      <p:sp>
        <p:nvSpPr>
          <p:cNvPr id="296" name="Google Shape;296;p47"/>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After Training,</a:t>
            </a:r>
            <a:endParaRPr/>
          </a:p>
        </p:txBody>
      </p:sp>
      <p:pic>
        <p:nvPicPr>
          <p:cNvPr id="297" name="Google Shape;297;p47"/>
          <p:cNvPicPr preferRelativeResize="0"/>
          <p:nvPr/>
        </p:nvPicPr>
        <p:blipFill>
          <a:blip r:embed="rId3">
            <a:alphaModFix/>
          </a:blip>
          <a:stretch>
            <a:fillRect/>
          </a:stretch>
        </p:blipFill>
        <p:spPr>
          <a:xfrm>
            <a:off x="3485663" y="2143208"/>
            <a:ext cx="4761525" cy="7486976"/>
          </a:xfrm>
          <a:prstGeom prst="rect">
            <a:avLst/>
          </a:prstGeom>
          <a:noFill/>
          <a:ln>
            <a:noFill/>
          </a:ln>
        </p:spPr>
      </p:pic>
      <p:pic>
        <p:nvPicPr>
          <p:cNvPr id="298" name="Google Shape;298;p47"/>
          <p:cNvPicPr preferRelativeResize="0"/>
          <p:nvPr/>
        </p:nvPicPr>
        <p:blipFill rotWithShape="1">
          <a:blip r:embed="rId4">
            <a:alphaModFix/>
          </a:blip>
          <a:srcRect b="0" l="0" r="0" t="1293"/>
          <a:stretch/>
        </p:blipFill>
        <p:spPr>
          <a:xfrm>
            <a:off x="8717050" y="2143200"/>
            <a:ext cx="4761500" cy="7536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302" name="Shape 302"/>
        <p:cNvGrpSpPr/>
        <p:nvPr/>
      </p:nvGrpSpPr>
      <p:grpSpPr>
        <a:xfrm>
          <a:off x="0" y="0"/>
          <a:ext cx="0" cy="0"/>
          <a:chOff x="0" y="0"/>
          <a:chExt cx="0" cy="0"/>
        </a:xfrm>
      </p:grpSpPr>
      <p:sp>
        <p:nvSpPr>
          <p:cNvPr id="303" name="Google Shape;303;p48"/>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Episodes vs Handovers</a:t>
            </a:r>
            <a:endParaRPr/>
          </a:p>
        </p:txBody>
      </p:sp>
      <p:pic>
        <p:nvPicPr>
          <p:cNvPr id="304" name="Google Shape;304;p48"/>
          <p:cNvPicPr preferRelativeResize="0"/>
          <p:nvPr/>
        </p:nvPicPr>
        <p:blipFill rotWithShape="1">
          <a:blip r:embed="rId3">
            <a:alphaModFix/>
          </a:blip>
          <a:srcRect b="0" l="3855" r="0" t="0"/>
          <a:stretch/>
        </p:blipFill>
        <p:spPr>
          <a:xfrm>
            <a:off x="3595075" y="2044025"/>
            <a:ext cx="9891349" cy="76246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308" name="Shape 308"/>
        <p:cNvGrpSpPr/>
        <p:nvPr/>
      </p:nvGrpSpPr>
      <p:grpSpPr>
        <a:xfrm>
          <a:off x="0" y="0"/>
          <a:ext cx="0" cy="0"/>
          <a:chOff x="0" y="0"/>
          <a:chExt cx="0" cy="0"/>
        </a:xfrm>
      </p:grpSpPr>
      <p:sp>
        <p:nvSpPr>
          <p:cNvPr id="309" name="Google Shape;309;p49"/>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Episodes vs Rewards</a:t>
            </a:r>
            <a:endParaRPr/>
          </a:p>
        </p:txBody>
      </p:sp>
      <p:pic>
        <p:nvPicPr>
          <p:cNvPr id="310" name="Google Shape;310;p49"/>
          <p:cNvPicPr preferRelativeResize="0"/>
          <p:nvPr/>
        </p:nvPicPr>
        <p:blipFill rotWithShape="1">
          <a:blip r:embed="rId3">
            <a:alphaModFix/>
          </a:blip>
          <a:srcRect b="0" l="3614" r="0" t="0"/>
          <a:stretch/>
        </p:blipFill>
        <p:spPr>
          <a:xfrm>
            <a:off x="4034700" y="2095800"/>
            <a:ext cx="10616225" cy="7711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314" name="Shape 314"/>
        <p:cNvGrpSpPr/>
        <p:nvPr/>
      </p:nvGrpSpPr>
      <p:grpSpPr>
        <a:xfrm>
          <a:off x="0" y="0"/>
          <a:ext cx="0" cy="0"/>
          <a:chOff x="0" y="0"/>
          <a:chExt cx="0" cy="0"/>
        </a:xfrm>
      </p:grpSpPr>
      <p:sp>
        <p:nvSpPr>
          <p:cNvPr id="315" name="Google Shape;315;p50"/>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CONCLUSION</a:t>
            </a:r>
            <a:endParaRPr/>
          </a:p>
        </p:txBody>
      </p:sp>
      <p:sp>
        <p:nvSpPr>
          <p:cNvPr id="316" name="Google Shape;316;p50"/>
          <p:cNvSpPr txBox="1"/>
          <p:nvPr/>
        </p:nvSpPr>
        <p:spPr>
          <a:xfrm>
            <a:off x="1028700" y="2146173"/>
            <a:ext cx="16230600" cy="5695200"/>
          </a:xfrm>
          <a:prstGeom prst="rect">
            <a:avLst/>
          </a:prstGeom>
          <a:noFill/>
          <a:ln>
            <a:noFill/>
          </a:ln>
        </p:spPr>
        <p:txBody>
          <a:bodyPr anchorCtr="0" anchor="t" bIns="0" lIns="0" spcFirstLastPara="1" rIns="0" wrap="square" tIns="0">
            <a:spAutoFit/>
          </a:bodyPr>
          <a:lstStyle/>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Thus, we employed Q-Learning of reinforcement learning to minimize the number of handovers in a dense 5G network.</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number of episodes can be increased and also the epsilon value for choosing antennas can also be modified to make the algorithm more robust.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DynaQ learning can be applied instead of Q-Learning to make the model learn in fewer iterations. </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1000"/>
              </a:spcAft>
              <a:buClr>
                <a:schemeClr val="lt1"/>
              </a:buClr>
              <a:buSzPts val="3000"/>
              <a:buFont typeface="Poppins"/>
              <a:buChar char="•"/>
            </a:pPr>
            <a:r>
              <a:rPr lang="en-US" sz="3000">
                <a:solidFill>
                  <a:schemeClr val="lt1"/>
                </a:solidFill>
                <a:latin typeface="Poppins"/>
                <a:ea typeface="Poppins"/>
                <a:cs typeface="Poppins"/>
                <a:sym typeface="Poppins"/>
              </a:rPr>
              <a:t>This model can be deployed in the 5G enabled mobile phones of users to learn about the neighboring gNodeBs.</a:t>
            </a:r>
            <a:endParaRPr sz="3000">
              <a:solidFill>
                <a:schemeClr val="lt1"/>
              </a:solidFill>
              <a:latin typeface="Poppins"/>
              <a:ea typeface="Poppins"/>
              <a:cs typeface="Poppins"/>
              <a:sym typeface="Poppi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320" name="Shape 320"/>
        <p:cNvGrpSpPr/>
        <p:nvPr/>
      </p:nvGrpSpPr>
      <p:grpSpPr>
        <a:xfrm>
          <a:off x="0" y="0"/>
          <a:ext cx="0" cy="0"/>
          <a:chOff x="0" y="0"/>
          <a:chExt cx="0" cy="0"/>
        </a:xfrm>
      </p:grpSpPr>
      <p:sp>
        <p:nvSpPr>
          <p:cNvPr id="321" name="Google Shape;321;p51"/>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REFERENCES</a:t>
            </a:r>
            <a:endParaRPr/>
          </a:p>
        </p:txBody>
      </p:sp>
      <p:sp>
        <p:nvSpPr>
          <p:cNvPr id="322" name="Google Shape;322;p51"/>
          <p:cNvSpPr txBox="1"/>
          <p:nvPr/>
        </p:nvSpPr>
        <p:spPr>
          <a:xfrm>
            <a:off x="1028700" y="2146175"/>
            <a:ext cx="16230600" cy="7080600"/>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1000"/>
              </a:spcBef>
              <a:spcAft>
                <a:spcPts val="0"/>
              </a:spcAft>
              <a:buNone/>
            </a:pPr>
            <a:r>
              <a:rPr lang="en-US" sz="2200">
                <a:solidFill>
                  <a:schemeClr val="lt1"/>
                </a:solidFill>
                <a:latin typeface="Poppins"/>
                <a:ea typeface="Poppins"/>
                <a:cs typeface="Poppins"/>
                <a:sym typeface="Poppins"/>
              </a:rPr>
              <a:t>BASE PAPER:</a:t>
            </a:r>
            <a:endParaRPr sz="2200">
              <a:solidFill>
                <a:schemeClr val="lt1"/>
              </a:solidFill>
              <a:latin typeface="Poppins"/>
              <a:ea typeface="Poppins"/>
              <a:cs typeface="Poppins"/>
              <a:sym typeface="Poppins"/>
            </a:endParaRPr>
          </a:p>
          <a:p>
            <a:pPr indent="-368300" lvl="1" marL="914400" rtl="0" algn="just">
              <a:lnSpc>
                <a:spcPct val="150000"/>
              </a:lnSpc>
              <a:spcBef>
                <a:spcPts val="1000"/>
              </a:spcBef>
              <a:spcAft>
                <a:spcPts val="0"/>
              </a:spcAft>
              <a:buClr>
                <a:schemeClr val="lt1"/>
              </a:buClr>
              <a:buSzPts val="2200"/>
              <a:buFont typeface="Poppins"/>
              <a:buChar char="•"/>
            </a:pPr>
            <a:r>
              <a:rPr lang="en-US" sz="2200" u="sng">
                <a:solidFill>
                  <a:schemeClr val="lt1"/>
                </a:solidFill>
                <a:latin typeface="Poppins"/>
                <a:ea typeface="Poppins"/>
                <a:cs typeface="Poppins"/>
                <a:sym typeface="Poppins"/>
                <a:hlinkClick r:id="rId3">
                  <a:extLst>
                    <a:ext uri="{A12FA001-AC4F-418D-AE19-62706E023703}">
                      <ahyp:hlinkClr val="tx"/>
                    </a:ext>
                  </a:extLst>
                </a:hlinkClick>
              </a:rPr>
              <a:t>https://drive.google.com/file/d/1F_e6_DQMz2mRmAPaIoJefKd-0ZV8ZIae/view?usp=sharing</a:t>
            </a:r>
            <a:endParaRPr sz="2200">
              <a:solidFill>
                <a:schemeClr val="lt1"/>
              </a:solidFill>
              <a:latin typeface="Poppins"/>
              <a:ea typeface="Poppins"/>
              <a:cs typeface="Poppins"/>
              <a:sym typeface="Poppins"/>
            </a:endParaRPr>
          </a:p>
          <a:p>
            <a:pPr indent="0" lvl="0" marL="0" rtl="0" algn="just">
              <a:lnSpc>
                <a:spcPct val="150000"/>
              </a:lnSpc>
              <a:spcBef>
                <a:spcPts val="1000"/>
              </a:spcBef>
              <a:spcAft>
                <a:spcPts val="0"/>
              </a:spcAft>
              <a:buNone/>
            </a:pPr>
            <a:r>
              <a:rPr lang="en-US" sz="2200">
                <a:solidFill>
                  <a:schemeClr val="lt1"/>
                </a:solidFill>
                <a:latin typeface="Poppins"/>
                <a:ea typeface="Poppins"/>
                <a:cs typeface="Poppins"/>
                <a:sym typeface="Poppins"/>
              </a:rPr>
              <a:t>REFERENCE PAPERS:</a:t>
            </a:r>
            <a:endParaRPr sz="2200">
              <a:solidFill>
                <a:schemeClr val="lt1"/>
              </a:solidFill>
              <a:latin typeface="Poppins"/>
              <a:ea typeface="Poppins"/>
              <a:cs typeface="Poppins"/>
              <a:sym typeface="Poppins"/>
            </a:endParaRPr>
          </a:p>
          <a:p>
            <a:pPr indent="-368300" lvl="1" marL="914400" rtl="0" algn="just">
              <a:lnSpc>
                <a:spcPct val="150000"/>
              </a:lnSpc>
              <a:spcBef>
                <a:spcPts val="1000"/>
              </a:spcBef>
              <a:spcAft>
                <a:spcPts val="0"/>
              </a:spcAft>
              <a:buClr>
                <a:schemeClr val="lt1"/>
              </a:buClr>
              <a:buSzPts val="2200"/>
              <a:buFont typeface="Poppins"/>
              <a:buChar char="•"/>
            </a:pPr>
            <a:r>
              <a:rPr lang="en-US" sz="2200" u="sng">
                <a:solidFill>
                  <a:schemeClr val="lt1"/>
                </a:solidFill>
                <a:latin typeface="Poppins"/>
                <a:ea typeface="Poppins"/>
                <a:cs typeface="Poppins"/>
                <a:sym typeface="Poppins"/>
                <a:hlinkClick r:id="rId4">
                  <a:extLst>
                    <a:ext uri="{A12FA001-AC4F-418D-AE19-62706E023703}">
                      <ahyp:hlinkClr val="tx"/>
                    </a:ext>
                  </a:extLst>
                </a:hlinkClick>
              </a:rPr>
              <a:t>https://drive.google.com/file/d/1c_i-rpPVyddknlyHIg94A_CGYbEBVzLb/view?usp=sharing</a:t>
            </a:r>
            <a:endParaRPr sz="2200">
              <a:solidFill>
                <a:schemeClr val="lt1"/>
              </a:solidFill>
              <a:latin typeface="Poppins"/>
              <a:ea typeface="Poppins"/>
              <a:cs typeface="Poppins"/>
              <a:sym typeface="Poppins"/>
            </a:endParaRPr>
          </a:p>
          <a:p>
            <a:pPr indent="-368300" lvl="1" marL="914400" rtl="0" algn="just">
              <a:lnSpc>
                <a:spcPct val="150000"/>
              </a:lnSpc>
              <a:spcBef>
                <a:spcPts val="1000"/>
              </a:spcBef>
              <a:spcAft>
                <a:spcPts val="0"/>
              </a:spcAft>
              <a:buClr>
                <a:schemeClr val="lt1"/>
              </a:buClr>
              <a:buSzPts val="2200"/>
              <a:buFont typeface="Poppins"/>
              <a:buChar char="•"/>
            </a:pPr>
            <a:r>
              <a:rPr lang="en-US" sz="2200" u="sng">
                <a:solidFill>
                  <a:schemeClr val="lt1"/>
                </a:solidFill>
                <a:latin typeface="Poppins"/>
                <a:ea typeface="Poppins"/>
                <a:cs typeface="Poppins"/>
                <a:sym typeface="Poppins"/>
                <a:hlinkClick r:id="rId5">
                  <a:extLst>
                    <a:ext uri="{A12FA001-AC4F-418D-AE19-62706E023703}">
                      <ahyp:hlinkClr val="tx"/>
                    </a:ext>
                  </a:extLst>
                </a:hlinkClick>
              </a:rPr>
              <a:t>https://drive.google.com/file/d/1A-wdAxhK-g-Xz6QTPEPwJxKc2s49a753/view?usp=sharing</a:t>
            </a:r>
            <a:endParaRPr sz="2200">
              <a:solidFill>
                <a:schemeClr val="lt1"/>
              </a:solidFill>
              <a:latin typeface="Poppins"/>
              <a:ea typeface="Poppins"/>
              <a:cs typeface="Poppins"/>
              <a:sym typeface="Poppins"/>
            </a:endParaRPr>
          </a:p>
          <a:p>
            <a:pPr indent="0" lvl="0" marL="0" rtl="0" algn="just">
              <a:lnSpc>
                <a:spcPct val="150000"/>
              </a:lnSpc>
              <a:spcBef>
                <a:spcPts val="1000"/>
              </a:spcBef>
              <a:spcAft>
                <a:spcPts val="0"/>
              </a:spcAft>
              <a:buNone/>
            </a:pPr>
            <a:r>
              <a:rPr lang="en-US" sz="2200">
                <a:solidFill>
                  <a:schemeClr val="lt1"/>
                </a:solidFill>
                <a:latin typeface="Poppins"/>
                <a:ea typeface="Poppins"/>
                <a:cs typeface="Poppins"/>
                <a:sym typeface="Poppins"/>
              </a:rPr>
              <a:t>Q-LEARNING:</a:t>
            </a:r>
            <a:endParaRPr sz="2200">
              <a:solidFill>
                <a:schemeClr val="lt1"/>
              </a:solidFill>
              <a:latin typeface="Poppins"/>
              <a:ea typeface="Poppins"/>
              <a:cs typeface="Poppins"/>
              <a:sym typeface="Poppins"/>
            </a:endParaRPr>
          </a:p>
          <a:p>
            <a:pPr indent="-368300" lvl="1" marL="914400" rtl="0" algn="just">
              <a:lnSpc>
                <a:spcPct val="150000"/>
              </a:lnSpc>
              <a:spcBef>
                <a:spcPts val="1000"/>
              </a:spcBef>
              <a:spcAft>
                <a:spcPts val="0"/>
              </a:spcAft>
              <a:buClr>
                <a:schemeClr val="lt1"/>
              </a:buClr>
              <a:buSzPts val="2200"/>
              <a:buFont typeface="Poppins"/>
              <a:buChar char="•"/>
            </a:pPr>
            <a:r>
              <a:rPr lang="en-US" sz="2200" u="sng">
                <a:solidFill>
                  <a:schemeClr val="lt1"/>
                </a:solidFill>
                <a:latin typeface="Poppins"/>
                <a:ea typeface="Poppins"/>
                <a:cs typeface="Poppins"/>
                <a:sym typeface="Poppins"/>
                <a:hlinkClick r:id="rId6">
                  <a:extLst>
                    <a:ext uri="{A12FA001-AC4F-418D-AE19-62706E023703}">
                      <ahyp:hlinkClr val="tx"/>
                    </a:ext>
                  </a:extLst>
                </a:hlinkClick>
              </a:rPr>
              <a:t>https://youtu.be/iKdlKYG78j4?si=heq1K7kS4DsPVF0k</a:t>
            </a:r>
            <a:endParaRPr sz="2200">
              <a:solidFill>
                <a:schemeClr val="lt1"/>
              </a:solidFill>
              <a:latin typeface="Poppins"/>
              <a:ea typeface="Poppins"/>
              <a:cs typeface="Poppins"/>
              <a:sym typeface="Poppins"/>
            </a:endParaRPr>
          </a:p>
          <a:p>
            <a:pPr indent="-368300" lvl="1" marL="914400" rtl="0" algn="just">
              <a:lnSpc>
                <a:spcPct val="150000"/>
              </a:lnSpc>
              <a:spcBef>
                <a:spcPts val="1000"/>
              </a:spcBef>
              <a:spcAft>
                <a:spcPts val="0"/>
              </a:spcAft>
              <a:buClr>
                <a:schemeClr val="lt1"/>
              </a:buClr>
              <a:buSzPts val="2200"/>
              <a:buFont typeface="Poppins"/>
              <a:buChar char="•"/>
            </a:pPr>
            <a:r>
              <a:rPr lang="en-US" sz="2200" u="sng">
                <a:solidFill>
                  <a:schemeClr val="lt1"/>
                </a:solidFill>
                <a:latin typeface="Poppins"/>
                <a:ea typeface="Poppins"/>
                <a:cs typeface="Poppins"/>
                <a:sym typeface="Poppins"/>
                <a:hlinkClick r:id="rId7">
                  <a:extLst>
                    <a:ext uri="{A12FA001-AC4F-418D-AE19-62706E023703}">
                      <ahyp:hlinkClr val="tx"/>
                    </a:ext>
                  </a:extLst>
                </a:hlinkClick>
              </a:rPr>
              <a:t>https://www.datacamp.com/tutorial/introduction-q-learning-beginner-tutorial</a:t>
            </a:r>
            <a:endParaRPr sz="2200">
              <a:solidFill>
                <a:schemeClr val="lt1"/>
              </a:solidFill>
              <a:latin typeface="Poppins"/>
              <a:ea typeface="Poppins"/>
              <a:cs typeface="Poppins"/>
              <a:sym typeface="Poppins"/>
            </a:endParaRPr>
          </a:p>
          <a:p>
            <a:pPr indent="-368300" lvl="1" marL="914400" rtl="0" algn="just">
              <a:lnSpc>
                <a:spcPct val="150000"/>
              </a:lnSpc>
              <a:spcBef>
                <a:spcPts val="1000"/>
              </a:spcBef>
              <a:spcAft>
                <a:spcPts val="0"/>
              </a:spcAft>
              <a:buClr>
                <a:schemeClr val="lt1"/>
              </a:buClr>
              <a:buSzPts val="2200"/>
              <a:buFont typeface="Poppins"/>
              <a:buChar char="•"/>
            </a:pPr>
            <a:r>
              <a:rPr lang="en-US" sz="2200" u="sng">
                <a:solidFill>
                  <a:schemeClr val="lt1"/>
                </a:solidFill>
                <a:latin typeface="Poppins"/>
                <a:ea typeface="Poppins"/>
                <a:cs typeface="Poppins"/>
                <a:sym typeface="Poppins"/>
                <a:hlinkClick r:id="rId8">
                  <a:extLst>
                    <a:ext uri="{A12FA001-AC4F-418D-AE19-62706E023703}">
                      <ahyp:hlinkClr val="tx"/>
                    </a:ext>
                  </a:extLst>
                </a:hlinkClick>
              </a:rPr>
              <a:t>https://github.com/gowtham-chandrasekaran/Handover-Optimisation-in-5G-using-Reinforcement-Learning</a:t>
            </a:r>
            <a:endParaRPr sz="2200">
              <a:solidFill>
                <a:schemeClr val="lt1"/>
              </a:solidFill>
              <a:latin typeface="Poppins"/>
              <a:ea typeface="Poppins"/>
              <a:cs typeface="Poppins"/>
              <a:sym typeface="Poppins"/>
            </a:endParaRPr>
          </a:p>
          <a:p>
            <a:pPr indent="-368300" lvl="1" marL="914400" rtl="0" algn="just">
              <a:lnSpc>
                <a:spcPct val="150000"/>
              </a:lnSpc>
              <a:spcBef>
                <a:spcPts val="1000"/>
              </a:spcBef>
              <a:spcAft>
                <a:spcPts val="1000"/>
              </a:spcAft>
              <a:buClr>
                <a:schemeClr val="lt1"/>
              </a:buClr>
              <a:buSzPts val="2200"/>
              <a:buFont typeface="Poppins"/>
              <a:buChar char="•"/>
            </a:pPr>
            <a:r>
              <a:rPr lang="en-US" sz="2200" u="sng">
                <a:solidFill>
                  <a:schemeClr val="lt1"/>
                </a:solidFill>
                <a:latin typeface="Poppins"/>
                <a:ea typeface="Poppins"/>
                <a:cs typeface="Poppins"/>
                <a:sym typeface="Poppins"/>
                <a:hlinkClick r:id="rId9">
                  <a:extLst>
                    <a:ext uri="{A12FA001-AC4F-418D-AE19-62706E023703}">
                      <ahyp:hlinkClr val="tx"/>
                    </a:ext>
                  </a:extLst>
                </a:hlinkClick>
              </a:rPr>
              <a:t>https://github.com/jpshlima/lstm-handover/tree/main#welcome-to-deep-learning-based-handover-prediction-for-5g-and-beyond-networks-repository</a:t>
            </a:r>
            <a:endParaRPr sz="2200">
              <a:solidFill>
                <a:schemeClr val="lt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04" name="Shape 104"/>
        <p:cNvGrpSpPr/>
        <p:nvPr/>
      </p:nvGrpSpPr>
      <p:grpSpPr>
        <a:xfrm>
          <a:off x="0" y="0"/>
          <a:ext cx="0" cy="0"/>
          <a:chOff x="0" y="0"/>
          <a:chExt cx="0" cy="0"/>
        </a:xfrm>
      </p:grpSpPr>
      <p:sp>
        <p:nvSpPr>
          <p:cNvPr id="105" name="Google Shape;105;p16"/>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TYPES</a:t>
            </a:r>
            <a:endParaRPr/>
          </a:p>
        </p:txBody>
      </p:sp>
      <p:sp>
        <p:nvSpPr>
          <p:cNvPr id="106" name="Google Shape;106;p16"/>
          <p:cNvSpPr txBox="1"/>
          <p:nvPr/>
        </p:nvSpPr>
        <p:spPr>
          <a:xfrm>
            <a:off x="1028700" y="2146173"/>
            <a:ext cx="16230600" cy="4053300"/>
          </a:xfrm>
          <a:prstGeom prst="rect">
            <a:avLst/>
          </a:prstGeom>
          <a:noFill/>
          <a:ln>
            <a:noFill/>
          </a:ln>
        </p:spPr>
        <p:txBody>
          <a:bodyPr anchorCtr="0" anchor="t" bIns="0" lIns="0" spcFirstLastPara="1" rIns="0" wrap="square" tIns="0">
            <a:spAutoFit/>
          </a:bodyPr>
          <a:lstStyle/>
          <a:p>
            <a:pPr indent="-419100" lvl="1" marL="9144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Inter-frequency Handoff: It is essential when 5G networks use multiple frequency bands or carrier aggregation. Users need to switch between different frequency bands for optimized performance.</a:t>
            </a:r>
            <a:endParaRPr sz="3000">
              <a:solidFill>
                <a:schemeClr val="lt1"/>
              </a:solidFill>
              <a:latin typeface="Poppins"/>
              <a:ea typeface="Poppins"/>
              <a:cs typeface="Poppins"/>
              <a:sym typeface="Poppins"/>
            </a:endParaRPr>
          </a:p>
          <a:p>
            <a:pPr indent="-419100" lvl="1" marL="914400" rtl="0" algn="just">
              <a:lnSpc>
                <a:spcPct val="150000"/>
              </a:lnSpc>
              <a:spcBef>
                <a:spcPts val="1000"/>
              </a:spcBef>
              <a:spcAft>
                <a:spcPts val="1000"/>
              </a:spcAft>
              <a:buClr>
                <a:schemeClr val="lt1"/>
              </a:buClr>
              <a:buSzPts val="3000"/>
              <a:buFont typeface="Poppins"/>
              <a:buChar char="•"/>
            </a:pPr>
            <a:r>
              <a:rPr lang="en-US" sz="3000">
                <a:solidFill>
                  <a:schemeClr val="lt1"/>
                </a:solidFill>
                <a:latin typeface="Poppins"/>
                <a:ea typeface="Poppins"/>
                <a:cs typeface="Poppins"/>
                <a:sym typeface="Poppins"/>
              </a:rPr>
              <a:t>Inter-RAT Handoff: It occurs when a user moves from a 5G network to a different radio access technology, such as 4G LTE or 3G, to maintain connectivity when 5G coverage is not available.</a:t>
            </a:r>
            <a:endParaRPr sz="3000">
              <a:solidFill>
                <a:srgbClr val="FFFFFF"/>
              </a:solidFill>
              <a:latin typeface="Poppins"/>
              <a:ea typeface="Poppins"/>
              <a:cs typeface="Poppins"/>
              <a:sym typeface="Poppi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326" name="Shape 326"/>
        <p:cNvGrpSpPr/>
        <p:nvPr/>
      </p:nvGrpSpPr>
      <p:grpSpPr>
        <a:xfrm>
          <a:off x="0" y="0"/>
          <a:ext cx="0" cy="0"/>
          <a:chOff x="0" y="0"/>
          <a:chExt cx="0" cy="0"/>
        </a:xfrm>
      </p:grpSpPr>
      <p:sp>
        <p:nvSpPr>
          <p:cNvPr id="327" name="Google Shape;327;p52"/>
          <p:cNvSpPr/>
          <p:nvPr/>
        </p:nvSpPr>
        <p:spPr>
          <a:xfrm>
            <a:off x="5379228" y="6172209"/>
            <a:ext cx="7241123" cy="4748970"/>
          </a:xfrm>
          <a:custGeom>
            <a:rect b="b" l="l" r="r" t="t"/>
            <a:pathLst>
              <a:path extrusionOk="0" h="4748970" w="7241123">
                <a:moveTo>
                  <a:pt x="0" y="0"/>
                </a:moveTo>
                <a:lnTo>
                  <a:pt x="7241123" y="0"/>
                </a:lnTo>
                <a:lnTo>
                  <a:pt x="7241123" y="4748970"/>
                </a:lnTo>
                <a:lnTo>
                  <a:pt x="0" y="4748970"/>
                </a:lnTo>
                <a:lnTo>
                  <a:pt x="0" y="0"/>
                </a:lnTo>
                <a:close/>
              </a:path>
            </a:pathLst>
          </a:custGeom>
          <a:blipFill rotWithShape="1">
            <a:blip r:embed="rId3">
              <a:alphaModFix/>
            </a:blip>
            <a:stretch>
              <a:fillRect b="0" l="0" r="0" t="0"/>
            </a:stretch>
          </a:blipFill>
          <a:ln>
            <a:noFill/>
          </a:ln>
        </p:spPr>
      </p:sp>
      <p:sp>
        <p:nvSpPr>
          <p:cNvPr id="328" name="Google Shape;328;p52"/>
          <p:cNvSpPr txBox="1"/>
          <p:nvPr/>
        </p:nvSpPr>
        <p:spPr>
          <a:xfrm>
            <a:off x="3176722" y="3017820"/>
            <a:ext cx="11646135" cy="18383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12000" u="none" cap="none" strike="noStrike">
                <a:solidFill>
                  <a:srgbClr val="FFFFFF"/>
                </a:solidFill>
                <a:latin typeface="Poppins"/>
                <a:ea typeface="Poppins"/>
                <a:cs typeface="Poppins"/>
                <a:sym typeface="Poppins"/>
              </a:rPr>
              <a:t>THANK YOU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10" name="Shape 110"/>
        <p:cNvGrpSpPr/>
        <p:nvPr/>
      </p:nvGrpSpPr>
      <p:grpSpPr>
        <a:xfrm>
          <a:off x="0" y="0"/>
          <a:ext cx="0" cy="0"/>
          <a:chOff x="0" y="0"/>
          <a:chExt cx="0" cy="0"/>
        </a:xfrm>
      </p:grpSpPr>
      <p:sp>
        <p:nvSpPr>
          <p:cNvPr id="111" name="Google Shape;111;p17"/>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HANDOFF</a:t>
            </a:r>
            <a:endParaRPr/>
          </a:p>
        </p:txBody>
      </p:sp>
      <p:pic>
        <p:nvPicPr>
          <p:cNvPr id="112" name="Google Shape;112;p17"/>
          <p:cNvPicPr preferRelativeResize="0"/>
          <p:nvPr/>
        </p:nvPicPr>
        <p:blipFill>
          <a:blip r:embed="rId3">
            <a:alphaModFix/>
          </a:blip>
          <a:stretch>
            <a:fillRect/>
          </a:stretch>
        </p:blipFill>
        <p:spPr>
          <a:xfrm>
            <a:off x="2685750" y="2089627"/>
            <a:ext cx="12916501" cy="74125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16" name="Shape 116"/>
        <p:cNvGrpSpPr/>
        <p:nvPr/>
      </p:nvGrpSpPr>
      <p:grpSpPr>
        <a:xfrm>
          <a:off x="0" y="0"/>
          <a:ext cx="0" cy="0"/>
          <a:chOff x="0" y="0"/>
          <a:chExt cx="0" cy="0"/>
        </a:xfrm>
      </p:grpSpPr>
      <p:sp>
        <p:nvSpPr>
          <p:cNvPr id="117" name="Google Shape;117;p18"/>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PROCESS</a:t>
            </a:r>
            <a:endParaRPr/>
          </a:p>
        </p:txBody>
      </p:sp>
      <p:sp>
        <p:nvSpPr>
          <p:cNvPr id="118" name="Google Shape;118;p18"/>
          <p:cNvSpPr txBox="1"/>
          <p:nvPr/>
        </p:nvSpPr>
        <p:spPr>
          <a:xfrm>
            <a:off x="1028700" y="2146173"/>
            <a:ext cx="16230600" cy="73884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Measurement and Monitoring:</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Mobile devices continuously monitor the signal strength, signal quality, and other relevant parameters of the current cell and neighboring cells.</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Measurements are performed to assess the quality of the connection and determine if a handoff is necessary.</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Threshold Crossing:</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When the measured parameters fall below or exceed predefined thresholds, it indicates that the current cell's quality has degraded or a neighboring cell offers a better signal.</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Thresholds are set to trigger the handoff process when the signal quality is no longer suitable for maintaining a high-quality connection.</a:t>
            </a:r>
            <a:endParaRPr sz="3000">
              <a:solidFill>
                <a:schemeClr val="lt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22" name="Shape 122"/>
        <p:cNvGrpSpPr/>
        <p:nvPr/>
      </p:nvGrpSpPr>
      <p:grpSpPr>
        <a:xfrm>
          <a:off x="0" y="0"/>
          <a:ext cx="0" cy="0"/>
          <a:chOff x="0" y="0"/>
          <a:chExt cx="0" cy="0"/>
        </a:xfrm>
      </p:grpSpPr>
      <p:sp>
        <p:nvSpPr>
          <p:cNvPr id="123" name="Google Shape;123;p19"/>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PROCESS</a:t>
            </a:r>
            <a:endParaRPr/>
          </a:p>
        </p:txBody>
      </p:sp>
      <p:sp>
        <p:nvSpPr>
          <p:cNvPr id="124" name="Google Shape;124;p19"/>
          <p:cNvSpPr txBox="1"/>
          <p:nvPr/>
        </p:nvSpPr>
        <p:spPr>
          <a:xfrm>
            <a:off x="1028700" y="2146173"/>
            <a:ext cx="16230600" cy="66957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Handoff Decision:</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network evaluates the available cells based on the measurements and makes a decision to initiate a handoff.</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Factors considered include signal strength, signal quality, cell load, and user priority.</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Target Cell Selection:</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network selects the most suitable target cell to which the mobile device will be handed over.</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decision is made based on the measurements and other relevant data to ensure the best possible signal quality and user experience.</a:t>
            </a:r>
            <a:endParaRPr sz="3000">
              <a:solidFill>
                <a:schemeClr val="lt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28" name="Shape 128"/>
        <p:cNvGrpSpPr/>
        <p:nvPr/>
      </p:nvGrpSpPr>
      <p:grpSpPr>
        <a:xfrm>
          <a:off x="0" y="0"/>
          <a:ext cx="0" cy="0"/>
          <a:chOff x="0" y="0"/>
          <a:chExt cx="0" cy="0"/>
        </a:xfrm>
      </p:grpSpPr>
      <p:sp>
        <p:nvSpPr>
          <p:cNvPr id="129" name="Google Shape;129;p20"/>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PROCESS</a:t>
            </a:r>
            <a:endParaRPr/>
          </a:p>
        </p:txBody>
      </p:sp>
      <p:sp>
        <p:nvSpPr>
          <p:cNvPr id="130" name="Google Shape;130;p20"/>
          <p:cNvSpPr txBox="1"/>
          <p:nvPr/>
        </p:nvSpPr>
        <p:spPr>
          <a:xfrm>
            <a:off x="1028700" y="2146173"/>
            <a:ext cx="16230600" cy="60030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Handoff Execution:</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network sends instructions to the mobile device to switch its connection from the source cell to the selected target cell.</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mobile device tunes into the new cell's frequency and begins communicating with it.</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Handoff Confirmation:</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Both the mobile device and the target cell confirm the successful handoff.</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This confirmation is essential to ensure that the mobile device is connected to the new cell and that data can continue to flow seamlessly.</a:t>
            </a:r>
            <a:endParaRPr sz="3000">
              <a:solidFill>
                <a:schemeClr val="lt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1414"/>
        </a:solidFill>
      </p:bgPr>
    </p:bg>
    <p:spTree>
      <p:nvGrpSpPr>
        <p:cNvPr id="134" name="Shape 134"/>
        <p:cNvGrpSpPr/>
        <p:nvPr/>
      </p:nvGrpSpPr>
      <p:grpSpPr>
        <a:xfrm>
          <a:off x="0" y="0"/>
          <a:ext cx="0" cy="0"/>
          <a:chOff x="0" y="0"/>
          <a:chExt cx="0" cy="0"/>
        </a:xfrm>
      </p:grpSpPr>
      <p:sp>
        <p:nvSpPr>
          <p:cNvPr id="135" name="Google Shape;135;p21"/>
          <p:cNvSpPr txBox="1"/>
          <p:nvPr/>
        </p:nvSpPr>
        <p:spPr>
          <a:xfrm>
            <a:off x="1028700" y="909638"/>
            <a:ext cx="147459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lang="en-US" sz="6399">
                <a:solidFill>
                  <a:srgbClr val="10B5BF"/>
                </a:solidFill>
                <a:latin typeface="Poppins"/>
                <a:ea typeface="Poppins"/>
                <a:cs typeface="Poppins"/>
                <a:sym typeface="Poppins"/>
              </a:rPr>
              <a:t>PROCESS</a:t>
            </a:r>
            <a:endParaRPr/>
          </a:p>
        </p:txBody>
      </p:sp>
      <p:sp>
        <p:nvSpPr>
          <p:cNvPr id="136" name="Google Shape;136;p21"/>
          <p:cNvSpPr txBox="1"/>
          <p:nvPr/>
        </p:nvSpPr>
        <p:spPr>
          <a:xfrm>
            <a:off x="1028700" y="2146173"/>
            <a:ext cx="16230600" cy="6695700"/>
          </a:xfrm>
          <a:prstGeom prst="rect">
            <a:avLst/>
          </a:prstGeom>
          <a:noFill/>
          <a:ln>
            <a:noFill/>
          </a:ln>
        </p:spPr>
        <p:txBody>
          <a:bodyPr anchorCtr="0" anchor="t" bIns="0" lIns="0" spcFirstLastPara="1" rIns="0" wrap="square" tIns="0">
            <a:spAutoFit/>
          </a:bodyPr>
          <a:lstStyle/>
          <a:p>
            <a:pPr indent="-419100" lvl="0" marL="457200" rtl="0" algn="just">
              <a:lnSpc>
                <a:spcPct val="150000"/>
              </a:lnSpc>
              <a:spcBef>
                <a:spcPts val="100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Data Forwarding:</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Once the handoff is confirmed, data sessions are rerouted from the source cell to the target cell.</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This step ensures that user applications and services experience minimal disruption during the handoff.</a:t>
            </a:r>
            <a:endParaRPr sz="3000">
              <a:solidFill>
                <a:schemeClr val="lt1"/>
              </a:solidFill>
              <a:latin typeface="Poppins"/>
              <a:ea typeface="Poppins"/>
              <a:cs typeface="Poppins"/>
              <a:sym typeface="Poppins"/>
            </a:endParaRPr>
          </a:p>
          <a:p>
            <a:pPr indent="-419100" lvl="0" marL="4572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Quality of Service (QoS) Management:</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The network continues to monitor the connection in the target cell to ensure that the user experiences the expected quality of service.</a:t>
            </a:r>
            <a:endParaRPr sz="3000">
              <a:solidFill>
                <a:schemeClr val="lt1"/>
              </a:solidFill>
              <a:latin typeface="Poppins"/>
              <a:ea typeface="Poppins"/>
              <a:cs typeface="Poppins"/>
              <a:sym typeface="Poppins"/>
            </a:endParaRPr>
          </a:p>
          <a:p>
            <a:pPr indent="-419100" lvl="1" marL="914400" rtl="0" algn="just">
              <a:lnSpc>
                <a:spcPct val="150000"/>
              </a:lnSpc>
              <a:spcBef>
                <a:spcPts val="0"/>
              </a:spcBef>
              <a:spcAft>
                <a:spcPts val="0"/>
              </a:spcAft>
              <a:buClr>
                <a:schemeClr val="lt1"/>
              </a:buClr>
              <a:buSzPts val="3000"/>
              <a:buFont typeface="Poppins"/>
              <a:buChar char="○"/>
            </a:pPr>
            <a:r>
              <a:rPr lang="en-US" sz="3000">
                <a:solidFill>
                  <a:schemeClr val="lt1"/>
                </a:solidFill>
                <a:latin typeface="Poppins"/>
                <a:ea typeface="Poppins"/>
                <a:cs typeface="Poppins"/>
                <a:sym typeface="Poppins"/>
              </a:rPr>
              <a:t>It may perform dynamic adjustments and optimizations to maintain high-quality communication.</a:t>
            </a:r>
            <a:endParaRPr sz="3000">
              <a:solidFill>
                <a:schemeClr val="lt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