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Libre Franklin"/>
      <p:regular r:id="rId41"/>
      <p:bold r:id="rId42"/>
      <p:italic r:id="rId43"/>
      <p:boldItalic r:id="rId44"/>
    </p:embeddedFont>
    <p:embeddedFont>
      <p:font typeface="Franklin Gothic"/>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jmj12tmq6MZpHW4jjU8pasMo9z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C07457-965D-4D4D-9CC1-1050076D8A91}">
  <a:tblStyle styleId="{44C07457-965D-4D4D-9CC1-1050076D8A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ibreFranklin-bold.fntdata"/><Relationship Id="rId41" Type="http://schemas.openxmlformats.org/officeDocument/2006/relationships/font" Target="fonts/LibreFranklin-regular.fntdata"/><Relationship Id="rId22" Type="http://schemas.openxmlformats.org/officeDocument/2006/relationships/slide" Target="slides/slide17.xml"/><Relationship Id="rId44" Type="http://schemas.openxmlformats.org/officeDocument/2006/relationships/font" Target="fonts/LibreFranklin-boldItalic.fntdata"/><Relationship Id="rId21" Type="http://schemas.openxmlformats.org/officeDocument/2006/relationships/slide" Target="slides/slide16.xml"/><Relationship Id="rId43" Type="http://schemas.openxmlformats.org/officeDocument/2006/relationships/font" Target="fonts/LibreFranklin-italic.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Franklin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a4ee052f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a4ee052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7c8b28f3a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7c8b28f3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a9be91544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a9be915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9075652b8_1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9075652b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7c8b28f3a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7c8b28f3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8b8f7b2b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8b8f7b2b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7c8b28f3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7c8b28f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7c8b28f3a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7c8b28f3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94d52ff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94d52f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7c8b28f3a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7c8b28f3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94d52ffc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94d52ff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a4ee052f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a4ee052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7c8b28f3a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7c8b28f3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9075652b8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9075652b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7c8b28f3a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7c8b28f3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7c8b28f3a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7c8b28f3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8b8f7b2b7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8b8f7b2b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94d52ffc3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a94d52ffc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7de1dabe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7de1dab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94d52ffc3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94d52ffc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94d52ffc3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94d52ffc3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94d52ffc3_3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94d52ffc3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7c8b28f3a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7c8b28f3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7c8b28f3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7c8b28f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7c8b28f3a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a7c8b28f3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7c8b28f3a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7c8b28f3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7de1dabe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7de1dab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7de1dabe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7de1da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7c8b28f3a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7c8b28f3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7c8b28f3a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7c8b28f3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a4ee052f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a4ee052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a9be9154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a9be915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a9be9154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a9be915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a4ee052fb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a4ee052f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a9be915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a9be91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7" name="Google Shape;77;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4" name="Google Shape;84;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10813825" y="6425339"/>
            <a:ext cx="1052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400">
                <a:latin typeface="Arial"/>
                <a:ea typeface="Arial"/>
                <a:cs typeface="Arial"/>
                <a:sym typeface="Arial"/>
              </a:defRPr>
            </a:lvl1pPr>
            <a:lvl2pPr indent="0" lvl="1" marL="0" algn="r">
              <a:spcBef>
                <a:spcPts val="0"/>
              </a:spcBef>
              <a:buNone/>
              <a:defRPr sz="1400">
                <a:latin typeface="Arial"/>
                <a:ea typeface="Arial"/>
                <a:cs typeface="Arial"/>
                <a:sym typeface="Arial"/>
              </a:defRPr>
            </a:lvl2pPr>
            <a:lvl3pPr indent="0" lvl="2" marL="0" algn="r">
              <a:spcBef>
                <a:spcPts val="0"/>
              </a:spcBef>
              <a:buNone/>
              <a:defRPr sz="1400">
                <a:latin typeface="Arial"/>
                <a:ea typeface="Arial"/>
                <a:cs typeface="Arial"/>
                <a:sym typeface="Arial"/>
              </a:defRPr>
            </a:lvl3pPr>
            <a:lvl4pPr indent="0" lvl="3" marL="0" algn="r">
              <a:spcBef>
                <a:spcPts val="0"/>
              </a:spcBef>
              <a:buNone/>
              <a:defRPr sz="1400">
                <a:latin typeface="Arial"/>
                <a:ea typeface="Arial"/>
                <a:cs typeface="Arial"/>
                <a:sym typeface="Arial"/>
              </a:defRPr>
            </a:lvl4pPr>
            <a:lvl5pPr indent="0" lvl="4" marL="0" algn="r">
              <a:spcBef>
                <a:spcPts val="0"/>
              </a:spcBef>
              <a:buNone/>
              <a:defRPr sz="1400">
                <a:latin typeface="Arial"/>
                <a:ea typeface="Arial"/>
                <a:cs typeface="Arial"/>
                <a:sym typeface="Arial"/>
              </a:defRPr>
            </a:lvl5pPr>
            <a:lvl6pPr indent="0" lvl="5" marL="0" algn="r">
              <a:spcBef>
                <a:spcPts val="0"/>
              </a:spcBef>
              <a:buNone/>
              <a:defRPr sz="1400">
                <a:latin typeface="Arial"/>
                <a:ea typeface="Arial"/>
                <a:cs typeface="Arial"/>
                <a:sym typeface="Arial"/>
              </a:defRPr>
            </a:lvl6pPr>
            <a:lvl7pPr indent="0" lvl="6" marL="0" algn="r">
              <a:spcBef>
                <a:spcPts val="0"/>
              </a:spcBef>
              <a:buNone/>
              <a:defRPr sz="1400">
                <a:latin typeface="Arial"/>
                <a:ea typeface="Arial"/>
                <a:cs typeface="Arial"/>
                <a:sym typeface="Arial"/>
              </a:defRPr>
            </a:lvl7pPr>
            <a:lvl8pPr indent="0" lvl="7" marL="0" algn="r">
              <a:spcBef>
                <a:spcPts val="0"/>
              </a:spcBef>
              <a:buNone/>
              <a:defRPr sz="1400">
                <a:latin typeface="Arial"/>
                <a:ea typeface="Arial"/>
                <a:cs typeface="Arial"/>
                <a:sym typeface="Arial"/>
              </a:defRPr>
            </a:lvl8pPr>
            <a:lvl9pPr indent="0" lvl="8" marL="0" algn="r">
              <a:spcBef>
                <a:spcPts val="0"/>
              </a:spcBef>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2" name="Google Shape;42;p17"/>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sp>
        <p:nvSpPr>
          <p:cNvPr id="47" name="Google Shape;47;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10953225" y="6423914"/>
            <a:ext cx="1052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400">
                <a:latin typeface="Arial"/>
                <a:ea typeface="Arial"/>
                <a:cs typeface="Arial"/>
                <a:sym typeface="Arial"/>
              </a:defRPr>
            </a:lvl1pPr>
            <a:lvl2pPr indent="0" lvl="1" marL="0" algn="r">
              <a:spcBef>
                <a:spcPts val="0"/>
              </a:spcBef>
              <a:buNone/>
              <a:defRPr sz="1400">
                <a:latin typeface="Arial"/>
                <a:ea typeface="Arial"/>
                <a:cs typeface="Arial"/>
                <a:sym typeface="Arial"/>
              </a:defRPr>
            </a:lvl2pPr>
            <a:lvl3pPr indent="0" lvl="2" marL="0" algn="r">
              <a:spcBef>
                <a:spcPts val="0"/>
              </a:spcBef>
              <a:buNone/>
              <a:defRPr sz="1400">
                <a:latin typeface="Arial"/>
                <a:ea typeface="Arial"/>
                <a:cs typeface="Arial"/>
                <a:sym typeface="Arial"/>
              </a:defRPr>
            </a:lvl3pPr>
            <a:lvl4pPr indent="0" lvl="3" marL="0" algn="r">
              <a:spcBef>
                <a:spcPts val="0"/>
              </a:spcBef>
              <a:buNone/>
              <a:defRPr sz="1400">
                <a:latin typeface="Arial"/>
                <a:ea typeface="Arial"/>
                <a:cs typeface="Arial"/>
                <a:sym typeface="Arial"/>
              </a:defRPr>
            </a:lvl4pPr>
            <a:lvl5pPr indent="0" lvl="4" marL="0" algn="r">
              <a:spcBef>
                <a:spcPts val="0"/>
              </a:spcBef>
              <a:buNone/>
              <a:defRPr sz="1400">
                <a:latin typeface="Arial"/>
                <a:ea typeface="Arial"/>
                <a:cs typeface="Arial"/>
                <a:sym typeface="Arial"/>
              </a:defRPr>
            </a:lvl5pPr>
            <a:lvl6pPr indent="0" lvl="5" marL="0" algn="r">
              <a:spcBef>
                <a:spcPts val="0"/>
              </a:spcBef>
              <a:buNone/>
              <a:defRPr sz="1400">
                <a:latin typeface="Arial"/>
                <a:ea typeface="Arial"/>
                <a:cs typeface="Arial"/>
                <a:sym typeface="Arial"/>
              </a:defRPr>
            </a:lvl6pPr>
            <a:lvl7pPr indent="0" lvl="6" marL="0" algn="r">
              <a:spcBef>
                <a:spcPts val="0"/>
              </a:spcBef>
              <a:buNone/>
              <a:defRPr sz="1400">
                <a:latin typeface="Arial"/>
                <a:ea typeface="Arial"/>
                <a:cs typeface="Arial"/>
                <a:sym typeface="Arial"/>
              </a:defRPr>
            </a:lvl7pPr>
            <a:lvl8pPr indent="0" lvl="7" marL="0" algn="r">
              <a:spcBef>
                <a:spcPts val="0"/>
              </a:spcBef>
              <a:buNone/>
              <a:defRPr sz="1400">
                <a:latin typeface="Arial"/>
                <a:ea typeface="Arial"/>
                <a:cs typeface="Arial"/>
                <a:sym typeface="Arial"/>
              </a:defRPr>
            </a:lvl8pPr>
            <a:lvl9pPr indent="0" lvl="8" marL="0" algn="r">
              <a:spcBef>
                <a:spcPts val="0"/>
              </a:spcBef>
              <a:buNone/>
              <a:defRPr sz="14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3" name="Google Shape;63;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4" name="Google Shape;64;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p:nvPr>
            <p:ph idx="2" type="pic"/>
          </p:nvPr>
        </p:nvSpPr>
        <p:spPr>
          <a:xfrm>
            <a:off x="447817" y="641350"/>
            <a:ext cx="11290859" cy="3651249"/>
          </a:xfrm>
          <a:prstGeom prst="rect">
            <a:avLst/>
          </a:prstGeom>
          <a:noFill/>
          <a:ln>
            <a:noFill/>
          </a:ln>
        </p:spPr>
      </p:sp>
      <p:sp>
        <p:nvSpPr>
          <p:cNvPr id="70" name="Google Shape;70;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1" name="Google Shape;71;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2"/>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8" name="Google Shape;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jpg"/><Relationship Id="rId4"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jpg"/><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drive.google.com/file/d/1F-B2-W7I4Jc0y3c_Tu1Ue5i61QBPbwTc/view?usp=drive_link" TargetMode="External"/><Relationship Id="rId4" Type="http://schemas.openxmlformats.org/officeDocument/2006/relationships/image" Target="../media/image12.png"/><Relationship Id="rId5" Type="http://schemas.openxmlformats.org/officeDocument/2006/relationships/hyperlink" Target="https://drive.google.com/file/d/1F-B2-W7I4Jc0y3c_Tu1Ue5i61QBPbwTc/view?usp=drive_lin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aa4ee052fb_0_31"/>
          <p:cNvSpPr txBox="1"/>
          <p:nvPr>
            <p:ph idx="12" type="sldNum"/>
          </p:nvPr>
        </p:nvSpPr>
        <p:spPr>
          <a:xfrm>
            <a:off x="10953225"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5" name="Google Shape;95;g2aa4ee052fb_0_31"/>
          <p:cNvSpPr txBox="1"/>
          <p:nvPr/>
        </p:nvSpPr>
        <p:spPr>
          <a:xfrm>
            <a:off x="588925" y="813675"/>
            <a:ext cx="10763700" cy="2916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000">
                <a:solidFill>
                  <a:schemeClr val="dk1"/>
                </a:solidFill>
              </a:rPr>
              <a:t>PSG COLLEGE OF TECHNOLOGY</a:t>
            </a:r>
            <a:endParaRPr b="1" sz="3000">
              <a:solidFill>
                <a:schemeClr val="dk1"/>
              </a:solidFill>
            </a:endParaRPr>
          </a:p>
          <a:p>
            <a:pPr indent="0" lvl="0" marL="0" rtl="0" algn="ctr">
              <a:lnSpc>
                <a:spcPct val="115000"/>
              </a:lnSpc>
              <a:spcBef>
                <a:spcPts val="0"/>
              </a:spcBef>
              <a:spcAft>
                <a:spcPts val="0"/>
              </a:spcAft>
              <a:buNone/>
            </a:pPr>
            <a:r>
              <a:rPr b="1" lang="en-US" sz="1900">
                <a:solidFill>
                  <a:schemeClr val="dk1"/>
                </a:solidFill>
              </a:rPr>
              <a:t>DEPARTMENT OF ELECTRONICS AND COMMUNICATION ENGINEERING</a:t>
            </a:r>
            <a:endParaRPr b="1" sz="1900">
              <a:solidFill>
                <a:schemeClr val="dk1"/>
              </a:solidFill>
            </a:endParaRPr>
          </a:p>
          <a:p>
            <a:pPr indent="0" lvl="0" marL="0" rtl="0" algn="ctr">
              <a:lnSpc>
                <a:spcPct val="115000"/>
              </a:lnSpc>
              <a:spcBef>
                <a:spcPts val="0"/>
              </a:spcBef>
              <a:spcAft>
                <a:spcPts val="0"/>
              </a:spcAft>
              <a:buNone/>
            </a:pPr>
            <a:r>
              <a:t/>
            </a:r>
            <a:endParaRPr b="1">
              <a:solidFill>
                <a:schemeClr val="dk1"/>
              </a:solidFill>
            </a:endParaRPr>
          </a:p>
          <a:p>
            <a:pPr indent="0" lvl="0" marL="0" rtl="0" algn="ctr">
              <a:spcBef>
                <a:spcPts val="0"/>
              </a:spcBef>
              <a:spcAft>
                <a:spcPts val="0"/>
              </a:spcAft>
              <a:buNone/>
            </a:pPr>
            <a:r>
              <a:rPr b="1" lang="en-US" sz="2400">
                <a:solidFill>
                  <a:schemeClr val="dk1"/>
                </a:solidFill>
              </a:rPr>
              <a:t>19L820 - PROJECT WORK II</a:t>
            </a:r>
            <a:endParaRPr b="1" sz="2400">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rPr b="1" lang="en-US" sz="2200">
                <a:solidFill>
                  <a:schemeClr val="dk1"/>
                </a:solidFill>
              </a:rPr>
              <a:t>TOPIC : </a:t>
            </a:r>
            <a:r>
              <a:rPr b="1" lang="en-US" sz="2200">
                <a:solidFill>
                  <a:schemeClr val="dk1"/>
                </a:solidFill>
              </a:rPr>
              <a:t>OUTDOOR BLIND VISION ENHANCEMENT: A SMART ASSISTIVE TECHNOLOGY PROJECT FOR INDIVIDUALS WITH VISUAL IMPAIRMENTS</a:t>
            </a:r>
            <a:endParaRPr b="1" sz="2200">
              <a:solidFill>
                <a:schemeClr val="dk1"/>
              </a:solidFill>
            </a:endParaRPr>
          </a:p>
          <a:p>
            <a:pPr indent="0" lvl="0" marL="0" rtl="0" algn="l">
              <a:spcBef>
                <a:spcPts val="0"/>
              </a:spcBef>
              <a:spcAft>
                <a:spcPts val="0"/>
              </a:spcAft>
              <a:buNone/>
            </a:pPr>
            <a:r>
              <a:t/>
            </a:r>
            <a:endParaRPr b="1" sz="2300">
              <a:solidFill>
                <a:srgbClr val="3F3F3F"/>
              </a:solidFill>
            </a:endParaRPr>
          </a:p>
        </p:txBody>
      </p:sp>
      <p:sp>
        <p:nvSpPr>
          <p:cNvPr id="96" name="Google Shape;96;g2aa4ee052fb_0_31"/>
          <p:cNvSpPr txBox="1"/>
          <p:nvPr/>
        </p:nvSpPr>
        <p:spPr>
          <a:xfrm>
            <a:off x="929900" y="3693050"/>
            <a:ext cx="3000000" cy="242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150">
                <a:solidFill>
                  <a:schemeClr val="dk1"/>
                </a:solidFill>
              </a:rPr>
              <a:t>GUIDED BY</a:t>
            </a:r>
            <a:endParaRPr b="1" sz="2150">
              <a:solidFill>
                <a:schemeClr val="dk1"/>
              </a:solidFill>
            </a:endParaRPr>
          </a:p>
          <a:p>
            <a:pPr indent="0" lvl="0" marL="0" rtl="0" algn="l">
              <a:spcBef>
                <a:spcPts val="1400"/>
              </a:spcBef>
              <a:spcAft>
                <a:spcPts val="0"/>
              </a:spcAft>
              <a:buNone/>
            </a:pPr>
            <a:r>
              <a:rPr lang="en-US" sz="2150">
                <a:solidFill>
                  <a:schemeClr val="dk1"/>
                </a:solidFill>
              </a:rPr>
              <a:t>Dr D SIVARAJ </a:t>
            </a:r>
            <a:endParaRPr sz="2150">
              <a:solidFill>
                <a:schemeClr val="dk1"/>
              </a:solidFill>
            </a:endParaRPr>
          </a:p>
          <a:p>
            <a:pPr indent="0" lvl="0" marL="0" rtl="0" algn="l">
              <a:spcBef>
                <a:spcPts val="1400"/>
              </a:spcBef>
              <a:spcAft>
                <a:spcPts val="0"/>
              </a:spcAft>
              <a:buNone/>
            </a:pPr>
            <a:r>
              <a:rPr lang="en-US" sz="2150">
                <a:solidFill>
                  <a:schemeClr val="dk1"/>
                </a:solidFill>
              </a:rPr>
              <a:t>Assistant Professor</a:t>
            </a:r>
            <a:endParaRPr sz="2150">
              <a:solidFill>
                <a:schemeClr val="dk1"/>
              </a:solidFill>
            </a:endParaRPr>
          </a:p>
          <a:p>
            <a:pPr indent="0" lvl="0" marL="0" rtl="0" algn="l">
              <a:spcBef>
                <a:spcPts val="1400"/>
              </a:spcBef>
              <a:spcAft>
                <a:spcPts val="0"/>
              </a:spcAft>
              <a:buNone/>
            </a:pPr>
            <a:r>
              <a:rPr lang="en-US" sz="2150">
                <a:solidFill>
                  <a:schemeClr val="dk1"/>
                </a:solidFill>
              </a:rPr>
              <a:t>Department of ECE</a:t>
            </a:r>
            <a:endParaRPr sz="2150">
              <a:solidFill>
                <a:schemeClr val="dk1"/>
              </a:solidFill>
            </a:endParaRPr>
          </a:p>
          <a:p>
            <a:pPr indent="0" lvl="0" marL="0" rtl="0" algn="l">
              <a:lnSpc>
                <a:spcPct val="115000"/>
              </a:lnSpc>
              <a:spcBef>
                <a:spcPts val="0"/>
              </a:spcBef>
              <a:spcAft>
                <a:spcPts val="1200"/>
              </a:spcAft>
              <a:buNone/>
            </a:pPr>
            <a:r>
              <a:t/>
            </a:r>
            <a:endParaRPr sz="2150">
              <a:solidFill>
                <a:schemeClr val="dk1"/>
              </a:solidFill>
            </a:endParaRPr>
          </a:p>
        </p:txBody>
      </p:sp>
      <p:sp>
        <p:nvSpPr>
          <p:cNvPr id="97" name="Google Shape;97;g2aa4ee052fb_0_31"/>
          <p:cNvSpPr txBox="1"/>
          <p:nvPr/>
        </p:nvSpPr>
        <p:spPr>
          <a:xfrm>
            <a:off x="7586425" y="3744050"/>
            <a:ext cx="3998400" cy="250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150">
                <a:solidFill>
                  <a:schemeClr val="dk1"/>
                </a:solidFill>
              </a:rPr>
              <a:t>BATCH - 12</a:t>
            </a:r>
            <a:endParaRPr b="1" sz="2150">
              <a:solidFill>
                <a:schemeClr val="dk1"/>
              </a:solidFill>
            </a:endParaRPr>
          </a:p>
          <a:p>
            <a:pPr indent="0" lvl="0" marL="0" rtl="0" algn="l">
              <a:lnSpc>
                <a:spcPct val="150000"/>
              </a:lnSpc>
              <a:spcBef>
                <a:spcPts val="0"/>
              </a:spcBef>
              <a:spcAft>
                <a:spcPts val="0"/>
              </a:spcAft>
              <a:buNone/>
            </a:pPr>
            <a:r>
              <a:rPr lang="en-US" sz="2150">
                <a:solidFill>
                  <a:schemeClr val="dk1"/>
                </a:solidFill>
              </a:rPr>
              <a:t>Deepika E           </a:t>
            </a:r>
            <a:r>
              <a:rPr lang="en-US" sz="2150">
                <a:solidFill>
                  <a:schemeClr val="dk1"/>
                </a:solidFill>
              </a:rPr>
              <a:t>- </a:t>
            </a:r>
            <a:r>
              <a:rPr lang="en-US" sz="2150">
                <a:solidFill>
                  <a:schemeClr val="dk1"/>
                </a:solidFill>
              </a:rPr>
              <a:t> 20L106</a:t>
            </a:r>
            <a:endParaRPr sz="2150">
              <a:solidFill>
                <a:schemeClr val="dk1"/>
              </a:solidFill>
            </a:endParaRPr>
          </a:p>
          <a:p>
            <a:pPr indent="0" lvl="0" marL="0" rtl="0" algn="l">
              <a:lnSpc>
                <a:spcPct val="150000"/>
              </a:lnSpc>
              <a:spcBef>
                <a:spcPts val="0"/>
              </a:spcBef>
              <a:spcAft>
                <a:spcPts val="0"/>
              </a:spcAft>
              <a:buNone/>
            </a:pPr>
            <a:r>
              <a:rPr lang="en-US" sz="2150">
                <a:solidFill>
                  <a:schemeClr val="dk1"/>
                </a:solidFill>
              </a:rPr>
              <a:t>Kavinraj S           </a:t>
            </a:r>
            <a:r>
              <a:rPr lang="en-US" sz="2150">
                <a:solidFill>
                  <a:schemeClr val="dk1"/>
                </a:solidFill>
              </a:rPr>
              <a:t>- </a:t>
            </a:r>
            <a:r>
              <a:rPr lang="en-US" sz="2150">
                <a:solidFill>
                  <a:schemeClr val="dk1"/>
                </a:solidFill>
              </a:rPr>
              <a:t> 20L121      Subhashini J       </a:t>
            </a:r>
            <a:r>
              <a:rPr lang="en-US" sz="2150">
                <a:solidFill>
                  <a:schemeClr val="dk1"/>
                </a:solidFill>
              </a:rPr>
              <a:t>- </a:t>
            </a:r>
            <a:r>
              <a:rPr lang="en-US" sz="2150">
                <a:solidFill>
                  <a:schemeClr val="dk1"/>
                </a:solidFill>
              </a:rPr>
              <a:t> 20L146</a:t>
            </a:r>
            <a:endParaRPr sz="2150">
              <a:solidFill>
                <a:schemeClr val="dk1"/>
              </a:solidFill>
            </a:endParaRPr>
          </a:p>
          <a:p>
            <a:pPr indent="0" lvl="0" marL="0" rtl="0" algn="l">
              <a:lnSpc>
                <a:spcPct val="150000"/>
              </a:lnSpc>
              <a:spcBef>
                <a:spcPts val="0"/>
              </a:spcBef>
              <a:spcAft>
                <a:spcPts val="0"/>
              </a:spcAft>
              <a:buNone/>
            </a:pPr>
            <a:r>
              <a:rPr lang="en-US" sz="2150">
                <a:solidFill>
                  <a:schemeClr val="dk1"/>
                </a:solidFill>
              </a:rPr>
              <a:t>Suresh Kumar R </a:t>
            </a:r>
            <a:r>
              <a:rPr lang="en-US" sz="2150">
                <a:solidFill>
                  <a:schemeClr val="dk1"/>
                </a:solidFill>
              </a:rPr>
              <a:t>- </a:t>
            </a:r>
            <a:r>
              <a:rPr lang="en-US" sz="2150">
                <a:solidFill>
                  <a:schemeClr val="dk1"/>
                </a:solidFill>
              </a:rPr>
              <a:t> 20L147</a:t>
            </a:r>
            <a:endParaRPr sz="215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a7c8b28f3a_0_173"/>
          <p:cNvSpPr txBox="1"/>
          <p:nvPr>
            <p:ph idx="1" type="body"/>
          </p:nvPr>
        </p:nvSpPr>
        <p:spPr>
          <a:xfrm>
            <a:off x="2634725" y="2294400"/>
            <a:ext cx="7395300" cy="2812200"/>
          </a:xfrm>
          <a:prstGeom prst="rect">
            <a:avLst/>
          </a:prstGeom>
        </p:spPr>
        <p:txBody>
          <a:bodyPr anchorCtr="0" anchor="ctr" bIns="45700" lIns="91425" spcFirstLastPara="1" rIns="91425" wrap="square" tIns="45700">
            <a:normAutofit/>
          </a:bodyPr>
          <a:lstStyle/>
          <a:p>
            <a:pPr indent="0" lvl="0" marL="0" rtl="0" algn="ctr">
              <a:spcBef>
                <a:spcPts val="360"/>
              </a:spcBef>
              <a:spcAft>
                <a:spcPts val="600"/>
              </a:spcAft>
              <a:buNone/>
            </a:pPr>
            <a:r>
              <a:rPr lang="en-US" sz="5500">
                <a:solidFill>
                  <a:schemeClr val="dk1"/>
                </a:solidFill>
                <a:latin typeface="Arial"/>
                <a:ea typeface="Arial"/>
                <a:cs typeface="Arial"/>
                <a:sym typeface="Arial"/>
              </a:rPr>
              <a:t>THANK YOU</a:t>
            </a:r>
            <a:endParaRPr sz="5500">
              <a:solidFill>
                <a:schemeClr val="dk1"/>
              </a:solidFill>
              <a:latin typeface="Arial"/>
              <a:ea typeface="Arial"/>
              <a:cs typeface="Arial"/>
              <a:sym typeface="Arial"/>
            </a:endParaRPr>
          </a:p>
        </p:txBody>
      </p:sp>
      <p:sp>
        <p:nvSpPr>
          <p:cNvPr id="168" name="Google Shape;168;g2a7c8b28f3a_0_173"/>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a9be91544_0_35"/>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g2aa9be91544_0_35"/>
          <p:cNvSpPr txBox="1"/>
          <p:nvPr/>
        </p:nvSpPr>
        <p:spPr>
          <a:xfrm>
            <a:off x="4703725" y="2921425"/>
            <a:ext cx="3905400" cy="1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a:solidFill>
                  <a:srgbClr val="3F3F3F"/>
                </a:solidFill>
              </a:rPr>
              <a:t>    WEEK 0</a:t>
            </a:r>
            <a:endParaRPr b="1" sz="4000">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a9075652b8_1_67"/>
          <p:cNvSpPr txBox="1"/>
          <p:nvPr>
            <p:ph type="title"/>
          </p:nvPr>
        </p:nvSpPr>
        <p:spPr>
          <a:xfrm>
            <a:off x="575900" y="729652"/>
            <a:ext cx="11029500" cy="7959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000">
                <a:latin typeface="Arial"/>
                <a:ea typeface="Arial"/>
                <a:cs typeface="Arial"/>
                <a:sym typeface="Arial"/>
              </a:rPr>
              <a:t>AGENDA</a:t>
            </a:r>
            <a:endParaRPr b="1" sz="3000">
              <a:latin typeface="Arial"/>
              <a:ea typeface="Arial"/>
              <a:cs typeface="Arial"/>
              <a:sym typeface="Arial"/>
            </a:endParaRPr>
          </a:p>
        </p:txBody>
      </p:sp>
      <p:sp>
        <p:nvSpPr>
          <p:cNvPr id="180" name="Google Shape;180;g2a9075652b8_1_67"/>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1" name="Google Shape;181;g2a9075652b8_1_67"/>
          <p:cNvSpPr txBox="1"/>
          <p:nvPr/>
        </p:nvSpPr>
        <p:spPr>
          <a:xfrm>
            <a:off x="1169325" y="1827575"/>
            <a:ext cx="6830100" cy="29970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Char char="❖"/>
            </a:pPr>
            <a:r>
              <a:rPr lang="en-US" sz="2400">
                <a:solidFill>
                  <a:schemeClr val="dk1"/>
                </a:solidFill>
              </a:rPr>
              <a:t>Need for the Project</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US" sz="2400">
                <a:solidFill>
                  <a:schemeClr val="dk1"/>
                </a:solidFill>
              </a:rPr>
              <a:t>Objective </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US" sz="2400">
                <a:solidFill>
                  <a:schemeClr val="dk1"/>
                </a:solidFill>
              </a:rPr>
              <a:t>Problem statement</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US" sz="2400">
                <a:solidFill>
                  <a:schemeClr val="dk1"/>
                </a:solidFill>
              </a:rPr>
              <a:t>Literature survey</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US" sz="2400">
                <a:solidFill>
                  <a:schemeClr val="dk1"/>
                </a:solidFill>
              </a:rPr>
              <a:t>Work progress</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US" sz="2400">
                <a:solidFill>
                  <a:schemeClr val="dk1"/>
                </a:solidFill>
              </a:rPr>
              <a:t>References</a:t>
            </a:r>
            <a:endParaRPr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a7c8b28f3a_0_82"/>
          <p:cNvSpPr txBox="1"/>
          <p:nvPr>
            <p:ph type="title"/>
          </p:nvPr>
        </p:nvSpPr>
        <p:spPr>
          <a:xfrm>
            <a:off x="581192" y="70215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000">
                <a:latin typeface="Arial"/>
                <a:ea typeface="Arial"/>
                <a:cs typeface="Arial"/>
                <a:sym typeface="Arial"/>
              </a:rPr>
              <a:t>NEED FOR THE PROJECT</a:t>
            </a:r>
            <a:endParaRPr b="1" sz="3000">
              <a:latin typeface="Arial"/>
              <a:ea typeface="Arial"/>
              <a:cs typeface="Arial"/>
              <a:sym typeface="Arial"/>
            </a:endParaRPr>
          </a:p>
        </p:txBody>
      </p:sp>
      <p:sp>
        <p:nvSpPr>
          <p:cNvPr id="187" name="Google Shape;187;g2a7c8b28f3a_0_82"/>
          <p:cNvSpPr txBox="1"/>
          <p:nvPr>
            <p:ph idx="1" type="body"/>
          </p:nvPr>
        </p:nvSpPr>
        <p:spPr>
          <a:xfrm>
            <a:off x="581192" y="2340864"/>
            <a:ext cx="11029500" cy="3634500"/>
          </a:xfrm>
          <a:prstGeom prst="rect">
            <a:avLst/>
          </a:prstGeom>
        </p:spPr>
        <p:txBody>
          <a:bodyPr anchorCtr="0" anchor="t" bIns="45700" lIns="91425" spcFirstLastPara="1" rIns="91425" wrap="square" tIns="45700">
            <a:normAutofit/>
          </a:bodyPr>
          <a:lstStyle/>
          <a:p>
            <a:pPr indent="-381000" lvl="0" marL="457200" rtl="0" algn="just">
              <a:lnSpc>
                <a:spcPct val="150000"/>
              </a:lnSpc>
              <a:spcBef>
                <a:spcPts val="360"/>
              </a:spcBef>
              <a:spcAft>
                <a:spcPts val="0"/>
              </a:spcAft>
              <a:buClr>
                <a:schemeClr val="dk1"/>
              </a:buClr>
              <a:buSzPts val="2400"/>
              <a:buFont typeface="Arial"/>
              <a:buChar char="●"/>
            </a:pPr>
            <a:r>
              <a:rPr lang="en-US" sz="2400">
                <a:solidFill>
                  <a:schemeClr val="dk1"/>
                </a:solidFill>
                <a:latin typeface="Arial"/>
                <a:ea typeface="Arial"/>
                <a:cs typeface="Arial"/>
                <a:sym typeface="Arial"/>
              </a:rPr>
              <a:t>This project addresses the need for visually impaired individuals to independently navigate in outdoor environments.</a:t>
            </a:r>
            <a:endParaRPr sz="2400">
              <a:solidFill>
                <a:schemeClr val="dk1"/>
              </a:solidFill>
              <a:latin typeface="Arial"/>
              <a:ea typeface="Arial"/>
              <a:cs typeface="Arial"/>
              <a:sym typeface="Arial"/>
            </a:endParaRPr>
          </a:p>
          <a:p>
            <a:pPr indent="-381000" lvl="0" marL="457200" rtl="0" algn="just">
              <a:lnSpc>
                <a:spcPct val="15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It focuses on providing real-time information about their location and assisting in identifying buses, bus numbers,obstacles,routes,etc., </a:t>
            </a:r>
            <a:endParaRPr sz="2400">
              <a:solidFill>
                <a:schemeClr val="dk1"/>
              </a:solidFill>
              <a:latin typeface="Arial"/>
              <a:ea typeface="Arial"/>
              <a:cs typeface="Arial"/>
              <a:sym typeface="Arial"/>
            </a:endParaRPr>
          </a:p>
          <a:p>
            <a:pPr indent="-381000" lvl="0" marL="457200" rtl="0" algn="just">
              <a:lnSpc>
                <a:spcPct val="15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project aims to enhance safety, accessibility to public transportation, and overall quality of life for visually impaired individuals.</a:t>
            </a:r>
            <a:endParaRPr sz="2400">
              <a:solidFill>
                <a:schemeClr val="dk1"/>
              </a:solidFill>
              <a:latin typeface="Arial"/>
              <a:ea typeface="Arial"/>
              <a:cs typeface="Arial"/>
              <a:sym typeface="Arial"/>
            </a:endParaRPr>
          </a:p>
        </p:txBody>
      </p:sp>
      <p:sp>
        <p:nvSpPr>
          <p:cNvPr id="188" name="Google Shape;188;g2a7c8b28f3a_0_82"/>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a8b8f7b2b7_0_50"/>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lnSpc>
                <a:spcPct val="115000"/>
              </a:lnSpc>
              <a:spcBef>
                <a:spcPts val="0"/>
              </a:spcBef>
              <a:spcAft>
                <a:spcPts val="0"/>
              </a:spcAft>
              <a:buSzPts val="990"/>
              <a:buNone/>
            </a:pPr>
            <a:r>
              <a:rPr b="1" lang="en-US" sz="3000">
                <a:latin typeface="Arial"/>
                <a:ea typeface="Arial"/>
                <a:cs typeface="Arial"/>
                <a:sym typeface="Arial"/>
              </a:rPr>
              <a:t>PROBLEM STATEMENT</a:t>
            </a:r>
            <a:endParaRPr b="1" sz="3000">
              <a:latin typeface="Arial"/>
              <a:ea typeface="Arial"/>
              <a:cs typeface="Arial"/>
              <a:sym typeface="Arial"/>
            </a:endParaRPr>
          </a:p>
          <a:p>
            <a:pPr indent="0" lvl="0" marL="0" rtl="0" algn="l">
              <a:lnSpc>
                <a:spcPct val="115000"/>
              </a:lnSpc>
              <a:spcBef>
                <a:spcPts val="0"/>
              </a:spcBef>
              <a:spcAft>
                <a:spcPts val="0"/>
              </a:spcAft>
              <a:buSzPts val="990"/>
              <a:buNone/>
            </a:pPr>
            <a:r>
              <a:rPr b="1" lang="en-US" sz="2600">
                <a:latin typeface="Arial"/>
                <a:ea typeface="Arial"/>
                <a:cs typeface="Arial"/>
                <a:sym typeface="Arial"/>
              </a:rPr>
              <a:t>USE CASE</a:t>
            </a:r>
            <a:endParaRPr b="1" sz="2600">
              <a:latin typeface="Arial"/>
              <a:ea typeface="Arial"/>
              <a:cs typeface="Arial"/>
              <a:sym typeface="Arial"/>
            </a:endParaRPr>
          </a:p>
        </p:txBody>
      </p:sp>
      <p:sp>
        <p:nvSpPr>
          <p:cNvPr id="194" name="Google Shape;194;g2a8b8f7b2b7_0_50"/>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195" name="Google Shape;195;g2a8b8f7b2b7_0_50"/>
          <p:cNvGrpSpPr/>
          <p:nvPr/>
        </p:nvGrpSpPr>
        <p:grpSpPr>
          <a:xfrm>
            <a:off x="2490288" y="2338150"/>
            <a:ext cx="7002289" cy="1116900"/>
            <a:chOff x="2777425" y="3343375"/>
            <a:chExt cx="7002289" cy="1116900"/>
          </a:xfrm>
        </p:grpSpPr>
        <p:grpSp>
          <p:nvGrpSpPr>
            <p:cNvPr id="196" name="Google Shape;196;g2a8b8f7b2b7_0_50"/>
            <p:cNvGrpSpPr/>
            <p:nvPr/>
          </p:nvGrpSpPr>
          <p:grpSpPr>
            <a:xfrm>
              <a:off x="2777425" y="3343375"/>
              <a:ext cx="7002289" cy="1116900"/>
              <a:chOff x="2777425" y="3343375"/>
              <a:chExt cx="7002289" cy="1116900"/>
            </a:xfrm>
          </p:grpSpPr>
          <p:sp>
            <p:nvSpPr>
              <p:cNvPr id="197" name="Google Shape;197;g2a8b8f7b2b7_0_50"/>
              <p:cNvSpPr/>
              <p:nvPr/>
            </p:nvSpPr>
            <p:spPr>
              <a:xfrm>
                <a:off x="2777425" y="3343375"/>
                <a:ext cx="2278500" cy="1116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HOME</a:t>
                </a:r>
                <a:r>
                  <a:rPr lang="en-US" sz="2000"/>
                  <a:t> </a:t>
                </a:r>
                <a:endParaRPr sz="2000"/>
              </a:p>
            </p:txBody>
          </p:sp>
          <p:sp>
            <p:nvSpPr>
              <p:cNvPr id="198" name="Google Shape;198;g2a8b8f7b2b7_0_50"/>
              <p:cNvSpPr/>
              <p:nvPr/>
            </p:nvSpPr>
            <p:spPr>
              <a:xfrm>
                <a:off x="7174214" y="3343375"/>
                <a:ext cx="2605500" cy="1116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WORKPLACE</a:t>
                </a:r>
                <a:endParaRPr b="1" sz="2400"/>
              </a:p>
            </p:txBody>
          </p:sp>
          <p:cxnSp>
            <p:nvCxnSpPr>
              <p:cNvPr id="199" name="Google Shape;199;g2a8b8f7b2b7_0_50"/>
              <p:cNvCxnSpPr/>
              <p:nvPr/>
            </p:nvCxnSpPr>
            <p:spPr>
              <a:xfrm>
                <a:off x="5036850" y="3656100"/>
                <a:ext cx="2118300" cy="0"/>
              </a:xfrm>
              <a:prstGeom prst="straightConnector1">
                <a:avLst/>
              </a:prstGeom>
              <a:noFill/>
              <a:ln cap="flat" cmpd="sng" w="28575">
                <a:solidFill>
                  <a:schemeClr val="dk2"/>
                </a:solidFill>
                <a:prstDash val="solid"/>
                <a:round/>
                <a:headEnd len="med" w="med" type="none"/>
                <a:tailEnd len="med" w="med" type="stealth"/>
              </a:ln>
            </p:spPr>
          </p:cxnSp>
        </p:grpSp>
        <p:cxnSp>
          <p:nvCxnSpPr>
            <p:cNvPr id="200" name="Google Shape;200;g2a8b8f7b2b7_0_50"/>
            <p:cNvCxnSpPr/>
            <p:nvPr/>
          </p:nvCxnSpPr>
          <p:spPr>
            <a:xfrm rot="10800000">
              <a:off x="5036800" y="4169900"/>
              <a:ext cx="2118300" cy="0"/>
            </a:xfrm>
            <a:prstGeom prst="straightConnector1">
              <a:avLst/>
            </a:prstGeom>
            <a:noFill/>
            <a:ln cap="flat" cmpd="sng" w="28575">
              <a:solidFill>
                <a:schemeClr val="dk2"/>
              </a:solidFill>
              <a:prstDash val="solid"/>
              <a:round/>
              <a:headEnd len="med" w="med" type="none"/>
              <a:tailEnd len="med" w="med" type="triangle"/>
            </a:ln>
          </p:spPr>
        </p:cxnSp>
      </p:grpSp>
      <p:sp>
        <p:nvSpPr>
          <p:cNvPr id="201" name="Google Shape;201;g2a8b8f7b2b7_0_50"/>
          <p:cNvSpPr txBox="1"/>
          <p:nvPr/>
        </p:nvSpPr>
        <p:spPr>
          <a:xfrm>
            <a:off x="727688" y="3593900"/>
            <a:ext cx="10171500" cy="324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200">
                <a:solidFill>
                  <a:schemeClr val="dk1"/>
                </a:solidFill>
              </a:rPr>
              <a:t>Consider a blind person from </a:t>
            </a:r>
            <a:r>
              <a:rPr b="1" lang="en-US" sz="2200">
                <a:solidFill>
                  <a:schemeClr val="dk1"/>
                </a:solidFill>
              </a:rPr>
              <a:t>HOME</a:t>
            </a:r>
            <a:r>
              <a:rPr lang="en-US" sz="2200">
                <a:solidFill>
                  <a:schemeClr val="dk1"/>
                </a:solidFill>
              </a:rPr>
              <a:t>(Vilankurichi Road,Peelamedu)   travel to </a:t>
            </a:r>
            <a:r>
              <a:rPr b="1" lang="en-US" sz="2200">
                <a:solidFill>
                  <a:schemeClr val="dk1"/>
                </a:solidFill>
              </a:rPr>
              <a:t>WORKPLACE</a:t>
            </a:r>
            <a:r>
              <a:rPr lang="en-US" sz="2200">
                <a:solidFill>
                  <a:schemeClr val="dk1"/>
                </a:solidFill>
              </a:rPr>
              <a:t>(Somanur via karumathampatti) in Public Transport.</a:t>
            </a:r>
            <a:endParaRPr sz="2200">
              <a:solidFill>
                <a:schemeClr val="dk1"/>
              </a:solidFill>
            </a:endParaRPr>
          </a:p>
          <a:p>
            <a:pPr indent="-368300" lvl="1" marL="914400" rtl="0" algn="just">
              <a:lnSpc>
                <a:spcPct val="115000"/>
              </a:lnSpc>
              <a:spcBef>
                <a:spcPts val="0"/>
              </a:spcBef>
              <a:spcAft>
                <a:spcPts val="0"/>
              </a:spcAft>
              <a:buClr>
                <a:schemeClr val="dk1"/>
              </a:buClr>
              <a:buSzPts val="2200"/>
              <a:buChar char="➢"/>
            </a:pPr>
            <a:r>
              <a:rPr lang="en-US" sz="2200">
                <a:solidFill>
                  <a:schemeClr val="dk1"/>
                </a:solidFill>
              </a:rPr>
              <a:t>Needs to travel from HOME to BUS STOP independently.</a:t>
            </a:r>
            <a:endParaRPr sz="2200">
              <a:solidFill>
                <a:schemeClr val="dk1"/>
              </a:solidFill>
            </a:endParaRPr>
          </a:p>
          <a:p>
            <a:pPr indent="-368300" lvl="1" marL="914400" rtl="0" algn="just">
              <a:lnSpc>
                <a:spcPct val="115000"/>
              </a:lnSpc>
              <a:spcBef>
                <a:spcPts val="0"/>
              </a:spcBef>
              <a:spcAft>
                <a:spcPts val="0"/>
              </a:spcAft>
              <a:buClr>
                <a:schemeClr val="dk1"/>
              </a:buClr>
              <a:buSzPts val="2200"/>
              <a:buChar char="➢"/>
            </a:pPr>
            <a:r>
              <a:rPr lang="en-US" sz="2200">
                <a:solidFill>
                  <a:schemeClr val="dk1"/>
                </a:solidFill>
              </a:rPr>
              <a:t>Location guidance helps them to reach the peelamedu bus stop from home.</a:t>
            </a:r>
            <a:endParaRPr sz="2200">
              <a:solidFill>
                <a:schemeClr val="dk1"/>
              </a:solidFill>
            </a:endParaRPr>
          </a:p>
          <a:p>
            <a:pPr indent="-368300" lvl="1" marL="914400" rtl="0" algn="just">
              <a:lnSpc>
                <a:spcPct val="115000"/>
              </a:lnSpc>
              <a:spcBef>
                <a:spcPts val="0"/>
              </a:spcBef>
              <a:spcAft>
                <a:spcPts val="0"/>
              </a:spcAft>
              <a:buClr>
                <a:schemeClr val="dk1"/>
              </a:buClr>
              <a:buSzPts val="2200"/>
              <a:buChar char="➢"/>
            </a:pPr>
            <a:r>
              <a:rPr lang="en-US" sz="2200">
                <a:solidFill>
                  <a:schemeClr val="dk1"/>
                </a:solidFill>
              </a:rPr>
              <a:t>Towards home to bus stop locations of the important landmarks should be known, while walking towards bus stop.</a:t>
            </a:r>
            <a:endParaRPr sz="2200">
              <a:solidFill>
                <a:schemeClr val="dk1"/>
              </a:solidFill>
            </a:endParaRPr>
          </a:p>
          <a:p>
            <a:pPr indent="0" lvl="0" marL="0" rtl="0" algn="just">
              <a:lnSpc>
                <a:spcPct val="115000"/>
              </a:lnSpc>
              <a:spcBef>
                <a:spcPts val="0"/>
              </a:spcBef>
              <a:spcAft>
                <a:spcPts val="0"/>
              </a:spcAft>
              <a:buNone/>
            </a:pPr>
            <a:r>
              <a:t/>
            </a:r>
            <a:endParaRPr sz="2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2a7c8b28f3a_0_10"/>
          <p:cNvPicPr preferRelativeResize="0"/>
          <p:nvPr/>
        </p:nvPicPr>
        <p:blipFill rotWithShape="1">
          <a:blip r:embed="rId3">
            <a:alphaModFix/>
          </a:blip>
          <a:srcRect b="0" l="4888" r="0" t="0"/>
          <a:stretch/>
        </p:blipFill>
        <p:spPr>
          <a:xfrm>
            <a:off x="7107375" y="629250"/>
            <a:ext cx="5084626" cy="6228751"/>
          </a:xfrm>
          <a:prstGeom prst="rect">
            <a:avLst/>
          </a:prstGeom>
          <a:noFill/>
          <a:ln>
            <a:noFill/>
          </a:ln>
        </p:spPr>
      </p:pic>
      <p:sp>
        <p:nvSpPr>
          <p:cNvPr id="207" name="Google Shape;207;g2a7c8b28f3a_0_10"/>
          <p:cNvSpPr txBox="1"/>
          <p:nvPr/>
        </p:nvSpPr>
        <p:spPr>
          <a:xfrm>
            <a:off x="550200" y="2549475"/>
            <a:ext cx="6678300" cy="4308600"/>
          </a:xfrm>
          <a:prstGeom prst="rect">
            <a:avLst/>
          </a:prstGeom>
          <a:noFill/>
          <a:ln>
            <a:noFill/>
          </a:ln>
        </p:spPr>
        <p:txBody>
          <a:bodyPr anchorCtr="0" anchor="t" bIns="91425" lIns="91425" spcFirstLastPara="1" rIns="91425" wrap="square" tIns="91425">
            <a:noAutofit/>
          </a:bodyPr>
          <a:lstStyle/>
          <a:p>
            <a:pPr indent="-368300" lvl="1" marL="914400" rtl="0" algn="just">
              <a:lnSpc>
                <a:spcPct val="115000"/>
              </a:lnSpc>
              <a:spcBef>
                <a:spcPts val="0"/>
              </a:spcBef>
              <a:spcAft>
                <a:spcPts val="0"/>
              </a:spcAft>
              <a:buClr>
                <a:schemeClr val="dk1"/>
              </a:buClr>
              <a:buSzPts val="2200"/>
              <a:buChar char="➢"/>
            </a:pPr>
            <a:r>
              <a:rPr lang="en-US" sz="2200">
                <a:solidFill>
                  <a:schemeClr val="dk1"/>
                </a:solidFill>
              </a:rPr>
              <a:t>Once they reach bus stop, </a:t>
            </a:r>
            <a:r>
              <a:rPr lang="en-US" sz="2200">
                <a:solidFill>
                  <a:schemeClr val="dk1"/>
                </a:solidFill>
              </a:rPr>
              <a:t>The Bus route numbers </a:t>
            </a:r>
            <a:r>
              <a:rPr b="1" lang="en-US" sz="2200">
                <a:solidFill>
                  <a:schemeClr val="dk1"/>
                </a:solidFill>
              </a:rPr>
              <a:t>20A</a:t>
            </a:r>
            <a:r>
              <a:rPr lang="en-US" sz="2200">
                <a:solidFill>
                  <a:schemeClr val="dk1"/>
                </a:solidFill>
              </a:rPr>
              <a:t>(Gandhipuram to Karumathampatti) and </a:t>
            </a:r>
            <a:r>
              <a:rPr b="1" lang="en-US" sz="2200">
                <a:solidFill>
                  <a:schemeClr val="dk1"/>
                </a:solidFill>
              </a:rPr>
              <a:t>90A</a:t>
            </a:r>
            <a:r>
              <a:rPr lang="en-US" sz="2200">
                <a:solidFill>
                  <a:schemeClr val="dk1"/>
                </a:solidFill>
              </a:rPr>
              <a:t>(Ukkadam to Karumathampatti) stops at peelamedu bus stop.</a:t>
            </a:r>
            <a:endParaRPr sz="2200">
              <a:solidFill>
                <a:schemeClr val="dk1"/>
              </a:solidFill>
            </a:endParaRPr>
          </a:p>
          <a:p>
            <a:pPr indent="-368300" lvl="1" marL="914400" rtl="0" algn="just">
              <a:lnSpc>
                <a:spcPct val="115000"/>
              </a:lnSpc>
              <a:spcBef>
                <a:spcPts val="0"/>
              </a:spcBef>
              <a:spcAft>
                <a:spcPts val="0"/>
              </a:spcAft>
              <a:buClr>
                <a:schemeClr val="dk1"/>
              </a:buClr>
              <a:buSzPts val="2200"/>
              <a:buChar char="➢"/>
            </a:pPr>
            <a:r>
              <a:rPr lang="en-US" sz="2200">
                <a:solidFill>
                  <a:schemeClr val="dk1"/>
                </a:solidFill>
              </a:rPr>
              <a:t>Among several buses crossing , they need to identify the Bus and the Bus route reaching the destination karumathampatti.</a:t>
            </a:r>
            <a:endParaRPr sz="2200">
              <a:solidFill>
                <a:schemeClr val="dk1"/>
              </a:solidFill>
            </a:endParaRPr>
          </a:p>
          <a:p>
            <a:pPr indent="0" lvl="0" marL="0" rtl="0" algn="just">
              <a:lnSpc>
                <a:spcPct val="115000"/>
              </a:lnSpc>
              <a:spcBef>
                <a:spcPts val="0"/>
              </a:spcBef>
              <a:spcAft>
                <a:spcPts val="0"/>
              </a:spcAft>
              <a:buNone/>
            </a:pPr>
            <a:r>
              <a:t/>
            </a:r>
            <a:endParaRPr sz="2200">
              <a:solidFill>
                <a:schemeClr val="dk1"/>
              </a:solidFill>
            </a:endParaRPr>
          </a:p>
          <a:p>
            <a:pPr indent="0" lvl="0" marL="0" rtl="0" algn="just">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
        <p:nvSpPr>
          <p:cNvPr id="208" name="Google Shape;208;g2a7c8b28f3a_0_10"/>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9" name="Google Shape;209;g2a7c8b28f3a_0_10"/>
          <p:cNvSpPr txBox="1"/>
          <p:nvPr/>
        </p:nvSpPr>
        <p:spPr>
          <a:xfrm>
            <a:off x="550200" y="1069400"/>
            <a:ext cx="5084700" cy="111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000">
                <a:solidFill>
                  <a:srgbClr val="3F3F3F"/>
                </a:solidFill>
              </a:rPr>
              <a:t>PROBLEM STATEMENT</a:t>
            </a:r>
            <a:endParaRPr b="1" sz="3000">
              <a:solidFill>
                <a:srgbClr val="3F3F3F"/>
              </a:solidFill>
            </a:endParaRPr>
          </a:p>
          <a:p>
            <a:pPr indent="0" lvl="0" marL="0" rtl="0" algn="l">
              <a:lnSpc>
                <a:spcPct val="115000"/>
              </a:lnSpc>
              <a:spcBef>
                <a:spcPts val="0"/>
              </a:spcBef>
              <a:spcAft>
                <a:spcPts val="0"/>
              </a:spcAft>
              <a:buNone/>
            </a:pPr>
            <a:r>
              <a:rPr b="1" lang="en-US" sz="2600">
                <a:solidFill>
                  <a:srgbClr val="3F3F3F"/>
                </a:solidFill>
              </a:rPr>
              <a:t>USE CASE</a:t>
            </a:r>
            <a:endParaRPr b="1" sz="2600">
              <a:solidFill>
                <a:srgbClr val="3F3F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a7c8b28f3a_0_136"/>
          <p:cNvSpPr txBox="1"/>
          <p:nvPr>
            <p:ph type="title"/>
          </p:nvPr>
        </p:nvSpPr>
        <p:spPr>
          <a:xfrm>
            <a:off x="581242" y="549606"/>
            <a:ext cx="11029500" cy="1188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000">
                <a:solidFill>
                  <a:schemeClr val="dk1"/>
                </a:solidFill>
                <a:latin typeface="Arial"/>
                <a:ea typeface="Arial"/>
                <a:cs typeface="Arial"/>
                <a:sym typeface="Arial"/>
              </a:rPr>
              <a:t>LITERATURE SURVEY - </a:t>
            </a:r>
            <a:r>
              <a:rPr b="1" lang="en-US" sz="3000">
                <a:solidFill>
                  <a:schemeClr val="dk1"/>
                </a:solidFill>
                <a:latin typeface="Arial"/>
                <a:ea typeface="Arial"/>
                <a:cs typeface="Arial"/>
                <a:sym typeface="Arial"/>
              </a:rPr>
              <a:t>PAPER 1</a:t>
            </a:r>
            <a:endParaRPr b="1" sz="3000">
              <a:solidFill>
                <a:schemeClr val="dk1"/>
              </a:solidFill>
              <a:latin typeface="Arial"/>
              <a:ea typeface="Arial"/>
              <a:cs typeface="Arial"/>
              <a:sym typeface="Arial"/>
            </a:endParaRPr>
          </a:p>
        </p:txBody>
      </p:sp>
      <p:pic>
        <p:nvPicPr>
          <p:cNvPr id="215" name="Google Shape;215;g2a7c8b28f3a_0_136"/>
          <p:cNvPicPr preferRelativeResize="0"/>
          <p:nvPr/>
        </p:nvPicPr>
        <p:blipFill>
          <a:blip r:embed="rId3">
            <a:alphaModFix/>
          </a:blip>
          <a:stretch>
            <a:fillRect/>
          </a:stretch>
        </p:blipFill>
        <p:spPr>
          <a:xfrm>
            <a:off x="1210222" y="1738200"/>
            <a:ext cx="9771553" cy="4600649"/>
          </a:xfrm>
          <a:prstGeom prst="rect">
            <a:avLst/>
          </a:prstGeom>
          <a:noFill/>
          <a:ln>
            <a:noFill/>
          </a:ln>
        </p:spPr>
      </p:pic>
      <p:sp>
        <p:nvSpPr>
          <p:cNvPr id="216" name="Google Shape;216;g2a7c8b28f3a_0_136"/>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a94d52ffc3_0_0"/>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2" name="Google Shape;222;g2a94d52ffc3_0_0"/>
          <p:cNvSpPr txBox="1"/>
          <p:nvPr/>
        </p:nvSpPr>
        <p:spPr>
          <a:xfrm>
            <a:off x="581200" y="743925"/>
            <a:ext cx="907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rPr>
              <a:t>LITERATURE SURVEY - PAPER 1</a:t>
            </a:r>
            <a:endParaRPr b="1" sz="3000">
              <a:solidFill>
                <a:schemeClr val="dk1"/>
              </a:solidFill>
            </a:endParaRPr>
          </a:p>
        </p:txBody>
      </p:sp>
      <p:sp>
        <p:nvSpPr>
          <p:cNvPr id="223" name="Google Shape;223;g2a94d52ffc3_0_0"/>
          <p:cNvSpPr txBox="1"/>
          <p:nvPr/>
        </p:nvSpPr>
        <p:spPr>
          <a:xfrm>
            <a:off x="643213" y="1526675"/>
            <a:ext cx="109056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rPr>
              <a:t>TITLE :</a:t>
            </a:r>
            <a:r>
              <a:rPr lang="en-US" sz="1700">
                <a:solidFill>
                  <a:srgbClr val="3F3F3F"/>
                </a:solidFill>
              </a:rPr>
              <a:t> </a:t>
            </a:r>
            <a:r>
              <a:rPr lang="en-US" sz="2200">
                <a:solidFill>
                  <a:schemeClr val="dk1"/>
                </a:solidFill>
              </a:rPr>
              <a:t>Outdoor mobility aid for people with visual impairment: Obstacle detection and responsive framework for the scene perception during the outdoor mobility of people with visual impairment</a:t>
            </a:r>
            <a:endParaRPr sz="2200">
              <a:solidFill>
                <a:srgbClr val="3F3F3F"/>
              </a:solidFill>
            </a:endParaRPr>
          </a:p>
        </p:txBody>
      </p:sp>
      <p:graphicFrame>
        <p:nvGraphicFramePr>
          <p:cNvPr id="224" name="Google Shape;224;g2a94d52ffc3_0_0"/>
          <p:cNvGraphicFramePr/>
          <p:nvPr/>
        </p:nvGraphicFramePr>
        <p:xfrm>
          <a:off x="954313" y="2865750"/>
          <a:ext cx="3000000" cy="3000000"/>
        </p:xfrm>
        <a:graphic>
          <a:graphicData uri="http://schemas.openxmlformats.org/drawingml/2006/table">
            <a:tbl>
              <a:tblPr>
                <a:noFill/>
                <a:tableStyleId>{44C07457-965D-4D4D-9CC1-1050076D8A91}</a:tableStyleId>
              </a:tblPr>
              <a:tblGrid>
                <a:gridCol w="1370150"/>
                <a:gridCol w="4173350"/>
                <a:gridCol w="1362325"/>
                <a:gridCol w="3750550"/>
              </a:tblGrid>
              <a:tr h="431275">
                <a:tc>
                  <a:txBody>
                    <a:bodyPr/>
                    <a:lstStyle/>
                    <a:p>
                      <a:pPr indent="0" lvl="0" marL="0" rtl="0" algn="ctr">
                        <a:spcBef>
                          <a:spcPts val="0"/>
                        </a:spcBef>
                        <a:spcAft>
                          <a:spcPts val="0"/>
                        </a:spcAft>
                        <a:buNone/>
                      </a:pPr>
                      <a:r>
                        <a:rPr b="1" lang="en-US" sz="2000"/>
                        <a:t>PAPER</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PROPOSED METHODOLOGY</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TOOLS USED</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REMARKS</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54425">
                <a:tc>
                  <a:txBody>
                    <a:bodyPr/>
                    <a:lstStyle/>
                    <a:p>
                      <a:pPr indent="0" lvl="0" marL="0" rtl="0" algn="just">
                        <a:spcBef>
                          <a:spcPts val="0"/>
                        </a:spcBef>
                        <a:spcAft>
                          <a:spcPts val="0"/>
                        </a:spcAft>
                        <a:buClr>
                          <a:schemeClr val="dk1"/>
                        </a:buClr>
                        <a:buSzPts val="1100"/>
                        <a:buFont typeface="Arial"/>
                        <a:buNone/>
                      </a:pPr>
                      <a:r>
                        <a:rPr lang="en-US" sz="1800">
                          <a:solidFill>
                            <a:schemeClr val="dk1"/>
                          </a:solidFill>
                        </a:rPr>
                        <a:t>Wasiq Khan, Abir Hussain et al, Expert Systems with Applications,Volume 228,2023</a:t>
                      </a:r>
                      <a:endParaRPr sz="18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800">
                          <a:solidFill>
                            <a:schemeClr val="dk1"/>
                          </a:solidFill>
                        </a:rPr>
                        <a:t>A transfer learning approach was developed utilising well established deep convolutional neural network structures of </a:t>
                      </a:r>
                      <a:r>
                        <a:rPr lang="en-US" sz="1800">
                          <a:solidFill>
                            <a:schemeClr val="dk1"/>
                          </a:solidFill>
                        </a:rPr>
                        <a:t>YOLO v5</a:t>
                      </a:r>
                      <a:r>
                        <a:rPr lang="en-US" sz="1800">
                          <a:solidFill>
                            <a:schemeClr val="dk1"/>
                          </a:solidFill>
                        </a:rPr>
                        <a:t> and Mask R-CNNs based on a custom target dataset for real-time identification of 8 classes of objects (advertisement board, e-Scooter, wheel bin, trash bag, car, person, bollard, and bench).</a:t>
                      </a:r>
                      <a:endParaRPr sz="18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800">
                          <a:solidFill>
                            <a:schemeClr val="dk1"/>
                          </a:solidFill>
                        </a:rPr>
                        <a:t>AMD Ryzen Thread</a:t>
                      </a:r>
                      <a:r>
                        <a:rPr lang="en-US" sz="1800">
                          <a:solidFill>
                            <a:schemeClr val="dk1"/>
                          </a:solidFill>
                        </a:rPr>
                        <a:t>ripper 2990WX 32-Cor</a:t>
                      </a:r>
                      <a:r>
                        <a:rPr lang="en-US" sz="1800">
                          <a:solidFill>
                            <a:schemeClr val="dk1"/>
                          </a:solidFill>
                        </a:rPr>
                        <a:t>e Processor 3.00 GHz, 128 GB RAM) </a:t>
                      </a:r>
                      <a:endParaRPr sz="18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800">
                          <a:solidFill>
                            <a:schemeClr val="dk1"/>
                          </a:solidFill>
                        </a:rPr>
                        <a:t>T</a:t>
                      </a:r>
                      <a:r>
                        <a:rPr lang="en-US" sz="1800">
                          <a:solidFill>
                            <a:schemeClr val="dk1"/>
                          </a:solidFill>
                        </a:rPr>
                        <a:t>he ObDtM approach was developed for the objects of 8 different classes, the proposed model can be easily generalised by expanding its identification capability for other object classes with considerably moderate tuning for newly acquired information, thus enhancing its applicability domain.</a:t>
                      </a:r>
                      <a:endParaRPr sz="18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a7c8b28f3a_0_118"/>
          <p:cNvSpPr txBox="1"/>
          <p:nvPr>
            <p:ph type="title"/>
          </p:nvPr>
        </p:nvSpPr>
        <p:spPr>
          <a:xfrm>
            <a:off x="581200" y="702153"/>
            <a:ext cx="11029500" cy="567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1100"/>
              <a:buNone/>
            </a:pPr>
            <a:r>
              <a:rPr b="1" lang="en-US" sz="3000">
                <a:solidFill>
                  <a:schemeClr val="dk1"/>
                </a:solidFill>
                <a:latin typeface="Arial"/>
                <a:ea typeface="Arial"/>
                <a:cs typeface="Arial"/>
                <a:sym typeface="Arial"/>
              </a:rPr>
              <a:t>LITERATURE SURVEY - PAPER 2</a:t>
            </a:r>
            <a:endParaRPr b="1" sz="3000">
              <a:solidFill>
                <a:schemeClr val="dk1"/>
              </a:solidFill>
              <a:latin typeface="Arial"/>
              <a:ea typeface="Arial"/>
              <a:cs typeface="Arial"/>
              <a:sym typeface="Arial"/>
            </a:endParaRPr>
          </a:p>
        </p:txBody>
      </p:sp>
      <p:pic>
        <p:nvPicPr>
          <p:cNvPr id="230" name="Google Shape;230;g2a7c8b28f3a_0_118"/>
          <p:cNvPicPr preferRelativeResize="0"/>
          <p:nvPr/>
        </p:nvPicPr>
        <p:blipFill>
          <a:blip r:embed="rId3">
            <a:alphaModFix/>
          </a:blip>
          <a:stretch>
            <a:fillRect/>
          </a:stretch>
        </p:blipFill>
        <p:spPr>
          <a:xfrm>
            <a:off x="152400" y="1551683"/>
            <a:ext cx="11887200" cy="4592023"/>
          </a:xfrm>
          <a:prstGeom prst="rect">
            <a:avLst/>
          </a:prstGeom>
          <a:noFill/>
          <a:ln>
            <a:noFill/>
          </a:ln>
        </p:spPr>
      </p:pic>
      <p:sp>
        <p:nvSpPr>
          <p:cNvPr id="231" name="Google Shape;231;g2a7c8b28f3a_0_118"/>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a94d52ffc3_0_12"/>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7" name="Google Shape;237;g2a94d52ffc3_0_12"/>
          <p:cNvSpPr txBox="1"/>
          <p:nvPr/>
        </p:nvSpPr>
        <p:spPr>
          <a:xfrm>
            <a:off x="581200" y="743925"/>
            <a:ext cx="907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rPr>
              <a:t>LITERATURE SURVEY - PAPER 2</a:t>
            </a:r>
            <a:endParaRPr b="1" sz="3000">
              <a:solidFill>
                <a:schemeClr val="dk1"/>
              </a:solidFill>
            </a:endParaRPr>
          </a:p>
        </p:txBody>
      </p:sp>
      <p:sp>
        <p:nvSpPr>
          <p:cNvPr id="238" name="Google Shape;238;g2a94d52ffc3_0_12"/>
          <p:cNvSpPr txBox="1"/>
          <p:nvPr/>
        </p:nvSpPr>
        <p:spPr>
          <a:xfrm>
            <a:off x="643213" y="1526675"/>
            <a:ext cx="109056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rPr>
              <a:t>TITLE :</a:t>
            </a:r>
            <a:r>
              <a:rPr lang="en-US" sz="2200">
                <a:solidFill>
                  <a:srgbClr val="3F3F3F"/>
                </a:solidFill>
              </a:rPr>
              <a:t> </a:t>
            </a:r>
            <a:r>
              <a:rPr lang="en-US" sz="2200">
                <a:solidFill>
                  <a:schemeClr val="dk1"/>
                </a:solidFill>
              </a:rPr>
              <a:t>A mobile intelligent guide system for visually impaired pedestrian</a:t>
            </a:r>
            <a:endParaRPr sz="2200">
              <a:solidFill>
                <a:srgbClr val="3F3F3F"/>
              </a:solidFill>
            </a:endParaRPr>
          </a:p>
        </p:txBody>
      </p:sp>
      <p:graphicFrame>
        <p:nvGraphicFramePr>
          <p:cNvPr id="239" name="Google Shape;239;g2a94d52ffc3_0_12"/>
          <p:cNvGraphicFramePr/>
          <p:nvPr/>
        </p:nvGraphicFramePr>
        <p:xfrm>
          <a:off x="892438" y="2401125"/>
          <a:ext cx="3000000" cy="3000000"/>
        </p:xfrm>
        <a:graphic>
          <a:graphicData uri="http://schemas.openxmlformats.org/drawingml/2006/table">
            <a:tbl>
              <a:tblPr>
                <a:noFill/>
                <a:tableStyleId>{44C07457-965D-4D4D-9CC1-1050076D8A91}</a:tableStyleId>
              </a:tblPr>
              <a:tblGrid>
                <a:gridCol w="1741875"/>
                <a:gridCol w="4103625"/>
                <a:gridCol w="2105725"/>
                <a:gridCol w="2705150"/>
              </a:tblGrid>
              <a:tr h="561200">
                <a:tc>
                  <a:txBody>
                    <a:bodyPr/>
                    <a:lstStyle/>
                    <a:p>
                      <a:pPr indent="0" lvl="0" marL="0" rtl="0" algn="ctr">
                        <a:spcBef>
                          <a:spcPts val="0"/>
                        </a:spcBef>
                        <a:spcAft>
                          <a:spcPts val="0"/>
                        </a:spcAft>
                        <a:buNone/>
                      </a:pPr>
                      <a:r>
                        <a:rPr b="1" lang="en-US" sz="2000"/>
                        <a:t>PAPER</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PROPOSED METHODOLOGY</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TOOLS USED</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REMARKS</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67450">
                <a:tc>
                  <a:txBody>
                    <a:bodyPr/>
                    <a:lstStyle/>
                    <a:p>
                      <a:pPr indent="0" lvl="0" marL="0" rtl="0" algn="just">
                        <a:spcBef>
                          <a:spcPts val="0"/>
                        </a:spcBef>
                        <a:spcAft>
                          <a:spcPts val="0"/>
                        </a:spcAft>
                        <a:buClr>
                          <a:schemeClr val="dk1"/>
                        </a:buClr>
                        <a:buSzPts val="990"/>
                        <a:buFont typeface="Arial"/>
                        <a:buNone/>
                      </a:pPr>
                      <a:r>
                        <a:rPr lang="en-US" sz="1800">
                          <a:solidFill>
                            <a:schemeClr val="dk1"/>
                          </a:solidFill>
                        </a:rPr>
                        <a:t>Wenjie Chen, Zi Miao Xie et al,Journal of Systems and Software, Volume 195, 2023</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42900" lvl="0" marL="457200" rtl="0" algn="just">
                        <a:spcBef>
                          <a:spcPts val="0"/>
                        </a:spcBef>
                        <a:spcAft>
                          <a:spcPts val="0"/>
                        </a:spcAft>
                        <a:buSzPts val="1800"/>
                        <a:buChar char="●"/>
                      </a:pPr>
                      <a:r>
                        <a:rPr lang="en-US" sz="1800"/>
                        <a:t>The MobileNet model fine-tuned by transfer learning is used to perform feature extraction on overlapping grids. Single Shot MultiBox Detector (SSD) is then used for TWSI detection. </a:t>
                      </a:r>
                      <a:endParaRPr sz="1800"/>
                    </a:p>
                    <a:p>
                      <a:pPr indent="-342900" lvl="0" marL="457200" rtl="0" algn="just">
                        <a:spcBef>
                          <a:spcPts val="0"/>
                        </a:spcBef>
                        <a:spcAft>
                          <a:spcPts val="0"/>
                        </a:spcAft>
                        <a:buSzPts val="1800"/>
                        <a:buChar char="●"/>
                      </a:pPr>
                      <a:r>
                        <a:rPr lang="en-US" sz="1800"/>
                        <a:t>The user’s position is determined by the Score Voting algorithm, and corresponding guide information is given. </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800"/>
                        <a:t>Smartphones is used</a:t>
                      </a:r>
                      <a:r>
                        <a:rPr lang="en-US" sz="1800"/>
                        <a:t> </a:t>
                      </a:r>
                      <a:r>
                        <a:rPr lang="en-US" sz="1800"/>
                        <a:t> a</a:t>
                      </a:r>
                      <a:r>
                        <a:rPr lang="en-US" sz="1800"/>
                        <a:t>s </a:t>
                      </a:r>
                      <a:r>
                        <a:rPr lang="en-US" sz="1800"/>
                        <a:t>identification and analysis tools for the system</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800"/>
                        <a:t>The system is able to achieve high accuracy and real-time guide on both real tactile paving and stickers.</a:t>
                      </a:r>
                      <a:r>
                        <a:rPr lang="en-US" sz="1800"/>
                        <a:t>.</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a4ee052fb_0_10"/>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g2aa4ee052fb_0_10"/>
          <p:cNvSpPr txBox="1"/>
          <p:nvPr/>
        </p:nvSpPr>
        <p:spPr>
          <a:xfrm>
            <a:off x="4703725" y="2921425"/>
            <a:ext cx="3905400" cy="12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a:solidFill>
                  <a:srgbClr val="3F3F3F"/>
                </a:solidFill>
              </a:rPr>
              <a:t>    WEEK 1</a:t>
            </a:r>
            <a:endParaRPr b="1" sz="4000">
              <a:solidFill>
                <a:srgbClr val="3F3F3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a7c8b28f3a_0_130"/>
          <p:cNvSpPr txBox="1"/>
          <p:nvPr>
            <p:ph type="title"/>
          </p:nvPr>
        </p:nvSpPr>
        <p:spPr>
          <a:xfrm>
            <a:off x="654600" y="702152"/>
            <a:ext cx="10882800" cy="87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1100"/>
              <a:buNone/>
            </a:pPr>
            <a:r>
              <a:rPr b="1" lang="en-US" sz="3000">
                <a:solidFill>
                  <a:schemeClr val="dk1"/>
                </a:solidFill>
                <a:latin typeface="Arial"/>
                <a:ea typeface="Arial"/>
                <a:cs typeface="Arial"/>
                <a:sym typeface="Arial"/>
              </a:rPr>
              <a:t>LITERATURE SURVEY - PAPER 3</a:t>
            </a:r>
            <a:endParaRPr b="1" sz="3000">
              <a:solidFill>
                <a:schemeClr val="dk1"/>
              </a:solidFill>
              <a:latin typeface="Arial"/>
              <a:ea typeface="Arial"/>
              <a:cs typeface="Arial"/>
              <a:sym typeface="Arial"/>
            </a:endParaRPr>
          </a:p>
        </p:txBody>
      </p:sp>
      <p:sp>
        <p:nvSpPr>
          <p:cNvPr id="245" name="Google Shape;245;g2a7c8b28f3a_0_130"/>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6" name="Google Shape;246;g2a7c8b28f3a_0_130"/>
          <p:cNvPicPr preferRelativeResize="0"/>
          <p:nvPr/>
        </p:nvPicPr>
        <p:blipFill>
          <a:blip r:embed="rId3">
            <a:alphaModFix/>
          </a:blip>
          <a:stretch>
            <a:fillRect/>
          </a:stretch>
        </p:blipFill>
        <p:spPr>
          <a:xfrm>
            <a:off x="654600" y="1610475"/>
            <a:ext cx="11385001" cy="4282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a9075652b8_1_52"/>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g2a9075652b8_1_52"/>
          <p:cNvSpPr txBox="1"/>
          <p:nvPr/>
        </p:nvSpPr>
        <p:spPr>
          <a:xfrm>
            <a:off x="581200" y="743925"/>
            <a:ext cx="907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rPr>
              <a:t>LITERATURE SURVEY - PAPER 3</a:t>
            </a:r>
            <a:endParaRPr b="1" sz="3000">
              <a:solidFill>
                <a:schemeClr val="dk1"/>
              </a:solidFill>
            </a:endParaRPr>
          </a:p>
        </p:txBody>
      </p:sp>
      <p:sp>
        <p:nvSpPr>
          <p:cNvPr id="253" name="Google Shape;253;g2a9075652b8_1_52"/>
          <p:cNvSpPr txBox="1"/>
          <p:nvPr/>
        </p:nvSpPr>
        <p:spPr>
          <a:xfrm>
            <a:off x="643213" y="1526675"/>
            <a:ext cx="109056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rPr>
              <a:t>TITLE :</a:t>
            </a:r>
            <a:r>
              <a:rPr lang="en-US" sz="2200">
                <a:solidFill>
                  <a:srgbClr val="3F3F3F"/>
                </a:solidFill>
              </a:rPr>
              <a:t> </a:t>
            </a:r>
            <a:r>
              <a:rPr lang="en-US" sz="2220">
                <a:solidFill>
                  <a:schemeClr val="dk1"/>
                </a:solidFill>
              </a:rPr>
              <a:t>Cognitive IoT System for visually impaired: Machine Learning Approach</a:t>
            </a:r>
            <a:endParaRPr sz="2200">
              <a:solidFill>
                <a:srgbClr val="3F3F3F"/>
              </a:solidFill>
            </a:endParaRPr>
          </a:p>
        </p:txBody>
      </p:sp>
      <p:graphicFrame>
        <p:nvGraphicFramePr>
          <p:cNvPr id="254" name="Google Shape;254;g2a9075652b8_1_52"/>
          <p:cNvGraphicFramePr/>
          <p:nvPr/>
        </p:nvGraphicFramePr>
        <p:xfrm>
          <a:off x="892438" y="2401125"/>
          <a:ext cx="3000000" cy="3000000"/>
        </p:xfrm>
        <a:graphic>
          <a:graphicData uri="http://schemas.openxmlformats.org/drawingml/2006/table">
            <a:tbl>
              <a:tblPr>
                <a:noFill/>
                <a:tableStyleId>{44C07457-965D-4D4D-9CC1-1050076D8A91}</a:tableStyleId>
              </a:tblPr>
              <a:tblGrid>
                <a:gridCol w="1741875"/>
                <a:gridCol w="3941000"/>
                <a:gridCol w="2012800"/>
                <a:gridCol w="2960700"/>
              </a:tblGrid>
              <a:tr h="561200">
                <a:tc>
                  <a:txBody>
                    <a:bodyPr/>
                    <a:lstStyle/>
                    <a:p>
                      <a:pPr indent="0" lvl="0" marL="0" rtl="0" algn="ctr">
                        <a:spcBef>
                          <a:spcPts val="0"/>
                        </a:spcBef>
                        <a:spcAft>
                          <a:spcPts val="0"/>
                        </a:spcAft>
                        <a:buNone/>
                      </a:pPr>
                      <a:r>
                        <a:rPr b="1" lang="en-US" sz="2000"/>
                        <a:t>PAPER</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PROPOSED METHODOLOGY</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TOOLS USED</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000"/>
                        <a:t>REMARKS</a:t>
                      </a:r>
                      <a:endParaRPr b="1" sz="2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367450">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Gowda C.P. Mallikarjuna et al, Materials Today: Proceedings,Volume 49, Part 3, 2022</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800"/>
                        <a:t>The proposed system helps the visually impaired persons to carry out the object recognition along with self-navigation, negotiating a crowd, negotiating train stations or bus stations and even in recognition of moving vehicle or static vehicle at a distance with the help of Tensor Flow Machine Learning Framework</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42900" lvl="0" marL="457200" rtl="0" algn="just">
                        <a:spcBef>
                          <a:spcPts val="0"/>
                        </a:spcBef>
                        <a:spcAft>
                          <a:spcPts val="0"/>
                        </a:spcAft>
                        <a:buSzPts val="1800"/>
                        <a:buChar char="●"/>
                      </a:pPr>
                      <a:r>
                        <a:rPr lang="en-US" sz="1800"/>
                        <a:t>Raspberry Pi 3</a:t>
                      </a:r>
                      <a:endParaRPr sz="1800"/>
                    </a:p>
                    <a:p>
                      <a:pPr indent="-342900" lvl="0" marL="457200" rtl="0" algn="just">
                        <a:spcBef>
                          <a:spcPts val="0"/>
                        </a:spcBef>
                        <a:spcAft>
                          <a:spcPts val="0"/>
                        </a:spcAft>
                        <a:buSzPts val="1800"/>
                        <a:buChar char="●"/>
                      </a:pPr>
                      <a:r>
                        <a:rPr lang="en-US" sz="1800"/>
                        <a:t>Speaker</a:t>
                      </a:r>
                      <a:endParaRPr sz="1800"/>
                    </a:p>
                    <a:p>
                      <a:pPr indent="-342900" lvl="0" marL="457200" rtl="0" algn="just">
                        <a:spcBef>
                          <a:spcPts val="0"/>
                        </a:spcBef>
                        <a:spcAft>
                          <a:spcPts val="0"/>
                        </a:spcAft>
                        <a:buSzPts val="1800"/>
                        <a:buChar char="●"/>
                      </a:pPr>
                      <a:r>
                        <a:rPr lang="en-US" sz="1800"/>
                        <a:t>Raspberry Pi Camera</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0"/>
                        </a:spcBef>
                        <a:spcAft>
                          <a:spcPts val="0"/>
                        </a:spcAft>
                        <a:buNone/>
                      </a:pPr>
                      <a:r>
                        <a:rPr lang="en-US" sz="1800"/>
                        <a:t>A cost-effective visual assistance system for object recognition to a visually impaired using IoT, Machine Learning and Embedded Technologies. This system provides assistance to the visually impaired persons in the environments that they operate in</a:t>
                      </a:r>
                      <a:endParaRPr sz="18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a7c8b28f3a_0_124"/>
          <p:cNvSpPr txBox="1"/>
          <p:nvPr>
            <p:ph type="title"/>
          </p:nvPr>
        </p:nvSpPr>
        <p:spPr>
          <a:xfrm>
            <a:off x="581200" y="702152"/>
            <a:ext cx="11029500" cy="777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1100"/>
              <a:buNone/>
            </a:pPr>
            <a:r>
              <a:rPr b="1" lang="en-US">
                <a:solidFill>
                  <a:schemeClr val="dk1"/>
                </a:solidFill>
                <a:latin typeface="Arial"/>
                <a:ea typeface="Arial"/>
                <a:cs typeface="Arial"/>
                <a:sym typeface="Arial"/>
              </a:rPr>
              <a:t>LITERATURE SURVEY - PAPER 4</a:t>
            </a:r>
            <a:endParaRPr b="1" sz="2420">
              <a:solidFill>
                <a:schemeClr val="dk1"/>
              </a:solidFill>
              <a:latin typeface="Arial"/>
              <a:ea typeface="Arial"/>
              <a:cs typeface="Arial"/>
              <a:sym typeface="Arial"/>
            </a:endParaRPr>
          </a:p>
        </p:txBody>
      </p:sp>
      <p:sp>
        <p:nvSpPr>
          <p:cNvPr id="260" name="Google Shape;260;g2a7c8b28f3a_0_124"/>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1" name="Google Shape;261;g2a7c8b28f3a_0_124"/>
          <p:cNvPicPr preferRelativeResize="0"/>
          <p:nvPr/>
        </p:nvPicPr>
        <p:blipFill rotWithShape="1">
          <a:blip r:embed="rId3">
            <a:alphaModFix/>
          </a:blip>
          <a:srcRect b="20458" l="0" r="0" t="0"/>
          <a:stretch/>
        </p:blipFill>
        <p:spPr>
          <a:xfrm>
            <a:off x="1171325" y="1765525"/>
            <a:ext cx="9645826" cy="4569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a7c8b28f3a_0_50"/>
          <p:cNvSpPr txBox="1"/>
          <p:nvPr>
            <p:ph type="title"/>
          </p:nvPr>
        </p:nvSpPr>
        <p:spPr>
          <a:xfrm>
            <a:off x="581242" y="1863731"/>
            <a:ext cx="11029500" cy="1188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SzPts val="1100"/>
              <a:buNone/>
            </a:pPr>
            <a:r>
              <a:rPr b="1" lang="en-US" sz="3000">
                <a:solidFill>
                  <a:schemeClr val="dk1"/>
                </a:solidFill>
                <a:latin typeface="Arial"/>
                <a:ea typeface="Arial"/>
                <a:cs typeface="Arial"/>
                <a:sym typeface="Arial"/>
              </a:rPr>
              <a:t>LITERATURE SURVEY - PAPER 4</a:t>
            </a:r>
            <a:endParaRPr b="1" sz="3000">
              <a:solidFill>
                <a:schemeClr val="dk1"/>
              </a:solidFill>
              <a:latin typeface="Arial"/>
              <a:ea typeface="Arial"/>
              <a:cs typeface="Arial"/>
              <a:sym typeface="Arial"/>
            </a:endParaRPr>
          </a:p>
          <a:p>
            <a:pPr indent="0" lvl="0" marL="0" rtl="0" algn="l">
              <a:spcBef>
                <a:spcPts val="0"/>
              </a:spcBef>
              <a:spcAft>
                <a:spcPts val="0"/>
              </a:spcAft>
              <a:buSzPts val="990"/>
              <a:buNone/>
            </a:pPr>
            <a:r>
              <a:t/>
            </a:r>
            <a:endParaRPr sz="2220">
              <a:latin typeface="Arial"/>
              <a:ea typeface="Arial"/>
              <a:cs typeface="Arial"/>
              <a:sym typeface="Arial"/>
            </a:endParaRPr>
          </a:p>
          <a:p>
            <a:pPr indent="0" lvl="0" marL="0" rtl="0" algn="l">
              <a:spcBef>
                <a:spcPts val="0"/>
              </a:spcBef>
              <a:spcAft>
                <a:spcPts val="0"/>
              </a:spcAft>
              <a:buSzPts val="1100"/>
              <a:buNone/>
            </a:pPr>
            <a:r>
              <a:rPr lang="en-US" sz="2220">
                <a:solidFill>
                  <a:schemeClr val="dk1"/>
                </a:solidFill>
                <a:latin typeface="Arial"/>
                <a:ea typeface="Arial"/>
                <a:cs typeface="Arial"/>
                <a:sym typeface="Arial"/>
              </a:rPr>
              <a:t>S. Khan, S. Nazir and H. U. Khan, "</a:t>
            </a:r>
            <a:r>
              <a:rPr b="1" lang="en-US" sz="2220">
                <a:solidFill>
                  <a:schemeClr val="dk1"/>
                </a:solidFill>
                <a:latin typeface="Arial"/>
                <a:ea typeface="Arial"/>
                <a:cs typeface="Arial"/>
                <a:sym typeface="Arial"/>
              </a:rPr>
              <a:t>Analysis of Navigation Assistants for Blind and Visually Impaired People: A Systematic Review</a:t>
            </a:r>
            <a:r>
              <a:rPr lang="en-US" sz="2220">
                <a:solidFill>
                  <a:schemeClr val="dk1"/>
                </a:solidFill>
                <a:latin typeface="Arial"/>
                <a:ea typeface="Arial"/>
                <a:cs typeface="Arial"/>
                <a:sym typeface="Arial"/>
              </a:rPr>
              <a:t>," in IEEE Access, vol. 9, pp. 26712-26734, 2021, doi: 10.1109/ACCESS.2021.3052415.</a:t>
            </a:r>
            <a:endParaRPr sz="2220">
              <a:solidFill>
                <a:schemeClr val="dk1"/>
              </a:solidFill>
              <a:latin typeface="Arial"/>
              <a:ea typeface="Arial"/>
              <a:cs typeface="Arial"/>
              <a:sym typeface="Arial"/>
            </a:endParaRPr>
          </a:p>
          <a:p>
            <a:pPr indent="0" lvl="0" marL="0" rtl="0" algn="l">
              <a:spcBef>
                <a:spcPts val="0"/>
              </a:spcBef>
              <a:spcAft>
                <a:spcPts val="0"/>
              </a:spcAft>
              <a:buSzPts val="990"/>
              <a:buNone/>
            </a:pPr>
            <a:r>
              <a:t/>
            </a:r>
            <a:endParaRPr sz="2420">
              <a:solidFill>
                <a:schemeClr val="dk1"/>
              </a:solidFill>
              <a:latin typeface="Arial"/>
              <a:ea typeface="Arial"/>
              <a:cs typeface="Arial"/>
              <a:sym typeface="Arial"/>
            </a:endParaRPr>
          </a:p>
        </p:txBody>
      </p:sp>
      <p:sp>
        <p:nvSpPr>
          <p:cNvPr id="267" name="Google Shape;267;g2a7c8b28f3a_0_50"/>
          <p:cNvSpPr txBox="1"/>
          <p:nvPr/>
        </p:nvSpPr>
        <p:spPr>
          <a:xfrm>
            <a:off x="581200" y="2850100"/>
            <a:ext cx="11232900" cy="3566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US" sz="2200">
                <a:solidFill>
                  <a:schemeClr val="dk1"/>
                </a:solidFill>
              </a:rPr>
              <a:t>LEARNING OUTCOME</a:t>
            </a:r>
            <a:endParaRPr b="1" sz="2200">
              <a:solidFill>
                <a:schemeClr val="dk1"/>
              </a:solidFill>
            </a:endParaRPr>
          </a:p>
          <a:p>
            <a:pPr indent="-368300" lvl="0" marL="457200" rtl="0" algn="just">
              <a:lnSpc>
                <a:spcPct val="100000"/>
              </a:lnSpc>
              <a:spcBef>
                <a:spcPts val="0"/>
              </a:spcBef>
              <a:spcAft>
                <a:spcPts val="0"/>
              </a:spcAft>
              <a:buClr>
                <a:schemeClr val="dk1"/>
              </a:buClr>
              <a:buSzPts val="2200"/>
              <a:buChar char="●"/>
            </a:pPr>
            <a:r>
              <a:rPr lang="en-US" sz="2200">
                <a:solidFill>
                  <a:schemeClr val="dk1"/>
                </a:solidFill>
              </a:rPr>
              <a:t>The paper examines challenges in developing navigation tools for blind and visually impaired individuals. </a:t>
            </a:r>
            <a:endParaRPr sz="2200">
              <a:solidFill>
                <a:schemeClr val="dk1"/>
              </a:solidFill>
            </a:endParaRPr>
          </a:p>
          <a:p>
            <a:pPr indent="-368300" lvl="0" marL="457200" rtl="0" algn="just">
              <a:lnSpc>
                <a:spcPct val="100000"/>
              </a:lnSpc>
              <a:spcBef>
                <a:spcPts val="0"/>
              </a:spcBef>
              <a:spcAft>
                <a:spcPts val="0"/>
              </a:spcAft>
              <a:buClr>
                <a:schemeClr val="dk1"/>
              </a:buClr>
              <a:buSzPts val="2200"/>
              <a:buChar char="●"/>
            </a:pPr>
            <a:r>
              <a:rPr lang="en-US" sz="2200">
                <a:solidFill>
                  <a:schemeClr val="dk1"/>
                </a:solidFill>
              </a:rPr>
              <a:t>It reviews historical and modern approaches, identifying limitations in current technologies. Through a systematic analysis of 191 relevant articles from 2011 to 2020, the paper aims to guide the development of improved smart assistants for BVIPs, with a focus on safety. </a:t>
            </a:r>
            <a:endParaRPr sz="2200">
              <a:solidFill>
                <a:schemeClr val="dk1"/>
              </a:solidFill>
            </a:endParaRPr>
          </a:p>
          <a:p>
            <a:pPr indent="-368300" lvl="0" marL="457200" rtl="0" algn="just">
              <a:lnSpc>
                <a:spcPct val="100000"/>
              </a:lnSpc>
              <a:spcBef>
                <a:spcPts val="0"/>
              </a:spcBef>
              <a:spcAft>
                <a:spcPts val="0"/>
              </a:spcAft>
              <a:buClr>
                <a:schemeClr val="dk1"/>
              </a:buClr>
              <a:buSzPts val="2200"/>
              <a:buChar char="●"/>
            </a:pPr>
            <a:r>
              <a:rPr lang="en-US" sz="2200">
                <a:solidFill>
                  <a:schemeClr val="dk1"/>
                </a:solidFill>
              </a:rPr>
              <a:t>The research has practical implications for reducing fatalities and major injuries among BVIPs by advancing navigation assistance technology.</a:t>
            </a:r>
            <a:endParaRPr sz="2200">
              <a:solidFill>
                <a:schemeClr val="dk1"/>
              </a:solidFill>
            </a:endParaRPr>
          </a:p>
          <a:p>
            <a:pPr indent="0" lvl="0" marL="0" rtl="0" algn="just">
              <a:lnSpc>
                <a:spcPct val="115000"/>
              </a:lnSpc>
              <a:spcBef>
                <a:spcPts val="0"/>
              </a:spcBef>
              <a:spcAft>
                <a:spcPts val="0"/>
              </a:spcAft>
              <a:buNone/>
            </a:pPr>
            <a:r>
              <a:t/>
            </a:r>
            <a:endParaRPr sz="2200">
              <a:solidFill>
                <a:schemeClr val="dk1"/>
              </a:solidFill>
            </a:endParaRPr>
          </a:p>
        </p:txBody>
      </p:sp>
      <p:sp>
        <p:nvSpPr>
          <p:cNvPr id="268" name="Google Shape;268;g2a7c8b28f3a_0_50"/>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a8b8f7b2b7_0_65"/>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lnSpc>
                <a:spcPct val="115000"/>
              </a:lnSpc>
              <a:spcBef>
                <a:spcPts val="0"/>
              </a:spcBef>
              <a:spcAft>
                <a:spcPts val="0"/>
              </a:spcAft>
              <a:buSzPts val="990"/>
              <a:buNone/>
            </a:pPr>
            <a:r>
              <a:rPr b="1" lang="en-US" sz="3000">
                <a:latin typeface="Arial"/>
                <a:ea typeface="Arial"/>
                <a:cs typeface="Arial"/>
                <a:sym typeface="Arial"/>
              </a:rPr>
              <a:t>WORK PROGRESS</a:t>
            </a:r>
            <a:endParaRPr b="1" sz="3000">
              <a:latin typeface="Arial"/>
              <a:ea typeface="Arial"/>
              <a:cs typeface="Arial"/>
              <a:sym typeface="Arial"/>
            </a:endParaRPr>
          </a:p>
          <a:p>
            <a:pPr indent="0" lvl="0" marL="0" rtl="0" algn="l">
              <a:lnSpc>
                <a:spcPct val="115000"/>
              </a:lnSpc>
              <a:spcBef>
                <a:spcPts val="0"/>
              </a:spcBef>
              <a:spcAft>
                <a:spcPts val="0"/>
              </a:spcAft>
              <a:buSzPts val="990"/>
              <a:buNone/>
            </a:pPr>
            <a:r>
              <a:rPr b="1" lang="en-US" sz="2600">
                <a:latin typeface="Arial"/>
                <a:ea typeface="Arial"/>
                <a:cs typeface="Arial"/>
                <a:sym typeface="Arial"/>
              </a:rPr>
              <a:t>NEED 1 - Where I am?</a:t>
            </a:r>
            <a:endParaRPr b="1" sz="2600">
              <a:latin typeface="Arial"/>
              <a:ea typeface="Arial"/>
              <a:cs typeface="Arial"/>
              <a:sym typeface="Arial"/>
            </a:endParaRPr>
          </a:p>
        </p:txBody>
      </p:sp>
      <p:sp>
        <p:nvSpPr>
          <p:cNvPr id="274" name="Google Shape;274;g2a8b8f7b2b7_0_65"/>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75" name="Google Shape;275;g2a8b8f7b2b7_0_65"/>
          <p:cNvSpPr txBox="1"/>
          <p:nvPr/>
        </p:nvSpPr>
        <p:spPr>
          <a:xfrm>
            <a:off x="718450" y="2184650"/>
            <a:ext cx="10539300" cy="4483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200">
                <a:solidFill>
                  <a:srgbClr val="3F3F3F"/>
                </a:solidFill>
              </a:rPr>
              <a:t>LOCATION IDENTIFICATION:</a:t>
            </a:r>
            <a:endParaRPr b="1" sz="2200">
              <a:solidFill>
                <a:srgbClr val="3F3F3F"/>
              </a:solidFill>
            </a:endParaRPr>
          </a:p>
          <a:p>
            <a:pPr indent="0" lvl="0" marL="0" rtl="0" algn="just">
              <a:lnSpc>
                <a:spcPct val="115000"/>
              </a:lnSpc>
              <a:spcBef>
                <a:spcPts val="0"/>
              </a:spcBef>
              <a:spcAft>
                <a:spcPts val="0"/>
              </a:spcAft>
              <a:buNone/>
            </a:pPr>
            <a:r>
              <a:rPr b="1" lang="en-US" sz="2200">
                <a:solidFill>
                  <a:srgbClr val="3F3F3F"/>
                </a:solidFill>
              </a:rPr>
              <a:t>TO DO: </a:t>
            </a:r>
            <a:endParaRPr b="1" sz="2200">
              <a:solidFill>
                <a:srgbClr val="3F3F3F"/>
              </a:solidFill>
            </a:endParaRPr>
          </a:p>
          <a:p>
            <a:pPr indent="-368300" lvl="0" marL="1085850" rtl="0" algn="just">
              <a:lnSpc>
                <a:spcPct val="115000"/>
              </a:lnSpc>
              <a:spcBef>
                <a:spcPts val="0"/>
              </a:spcBef>
              <a:spcAft>
                <a:spcPts val="0"/>
              </a:spcAft>
              <a:buClr>
                <a:srgbClr val="3F3F3F"/>
              </a:buClr>
              <a:buSzPts val="2200"/>
              <a:buChar char="●"/>
            </a:pPr>
            <a:r>
              <a:rPr lang="en-US" sz="2200">
                <a:solidFill>
                  <a:srgbClr val="3F3F3F"/>
                </a:solidFill>
              </a:rPr>
              <a:t>To find the current location of the user and to direct the visually impaired to walk in the right direction.</a:t>
            </a:r>
            <a:endParaRPr sz="2200">
              <a:solidFill>
                <a:srgbClr val="3F3F3F"/>
              </a:solidFill>
            </a:endParaRPr>
          </a:p>
          <a:p>
            <a:pPr indent="0" lvl="0" marL="0" rtl="0" algn="just">
              <a:lnSpc>
                <a:spcPct val="115000"/>
              </a:lnSpc>
              <a:spcBef>
                <a:spcPts val="0"/>
              </a:spcBef>
              <a:spcAft>
                <a:spcPts val="0"/>
              </a:spcAft>
              <a:buNone/>
            </a:pPr>
            <a:r>
              <a:rPr b="1" lang="en-US" sz="2200">
                <a:solidFill>
                  <a:srgbClr val="3F3F3F"/>
                </a:solidFill>
              </a:rPr>
              <a:t>METHOD PLANNED:</a:t>
            </a:r>
            <a:endParaRPr b="1" sz="2200">
              <a:solidFill>
                <a:srgbClr val="3F3F3F"/>
              </a:solidFill>
            </a:endParaRPr>
          </a:p>
          <a:p>
            <a:pPr indent="-368300" lvl="0" marL="1085850" rtl="0" algn="just">
              <a:lnSpc>
                <a:spcPct val="115000"/>
              </a:lnSpc>
              <a:spcBef>
                <a:spcPts val="0"/>
              </a:spcBef>
              <a:spcAft>
                <a:spcPts val="0"/>
              </a:spcAft>
              <a:buClr>
                <a:srgbClr val="3F3F3F"/>
              </a:buClr>
              <a:buSzPts val="2200"/>
              <a:buChar char="●"/>
            </a:pPr>
            <a:r>
              <a:rPr lang="en-US" sz="2200">
                <a:solidFill>
                  <a:srgbClr val="3F3F3F"/>
                </a:solidFill>
              </a:rPr>
              <a:t>12 location points have been collected </a:t>
            </a:r>
            <a:r>
              <a:rPr lang="en-US" sz="2200">
                <a:solidFill>
                  <a:srgbClr val="3F3F3F"/>
                </a:solidFill>
              </a:rPr>
              <a:t>in order</a:t>
            </a:r>
            <a:r>
              <a:rPr lang="en-US" sz="2200">
                <a:solidFill>
                  <a:srgbClr val="3F3F3F"/>
                </a:solidFill>
              </a:rPr>
              <a:t> to check if the user is going in the right direction from his home to bus stop.</a:t>
            </a:r>
            <a:endParaRPr sz="2200">
              <a:solidFill>
                <a:srgbClr val="3F3F3F"/>
              </a:solidFill>
            </a:endParaRPr>
          </a:p>
          <a:p>
            <a:pPr indent="-368300" lvl="0" marL="1085850" rtl="0" algn="just">
              <a:lnSpc>
                <a:spcPct val="115000"/>
              </a:lnSpc>
              <a:spcBef>
                <a:spcPts val="0"/>
              </a:spcBef>
              <a:spcAft>
                <a:spcPts val="0"/>
              </a:spcAft>
              <a:buClr>
                <a:srgbClr val="3F3F3F"/>
              </a:buClr>
              <a:buSzPts val="2200"/>
              <a:buFont typeface="Libre Franklin"/>
              <a:buChar char="●"/>
            </a:pPr>
            <a:r>
              <a:rPr lang="en-US" sz="2200">
                <a:solidFill>
                  <a:srgbClr val="3F3F3F"/>
                </a:solidFill>
              </a:rPr>
              <a:t>The map can be integrated from the ISRO developed public application </a:t>
            </a:r>
            <a:r>
              <a:rPr b="1" lang="en-US" sz="2200">
                <a:solidFill>
                  <a:srgbClr val="3F3F3F"/>
                </a:solidFill>
              </a:rPr>
              <a:t>NAVIC </a:t>
            </a:r>
            <a:r>
              <a:rPr lang="en-US" sz="2200">
                <a:solidFill>
                  <a:srgbClr val="3F3F3F"/>
                </a:solidFill>
              </a:rPr>
              <a:t>or we can make use of Google API.</a:t>
            </a:r>
            <a:endParaRPr sz="2200">
              <a:solidFill>
                <a:srgbClr val="3F3F3F"/>
              </a:solidFill>
            </a:endParaRPr>
          </a:p>
          <a:p>
            <a:pPr indent="0" lvl="0" marL="3200400" rtl="0" algn="just">
              <a:lnSpc>
                <a:spcPct val="115000"/>
              </a:lnSpc>
              <a:spcBef>
                <a:spcPts val="0"/>
              </a:spcBef>
              <a:spcAft>
                <a:spcPts val="0"/>
              </a:spcAft>
              <a:buNone/>
            </a:pPr>
            <a:r>
              <a:t/>
            </a:r>
            <a:endParaRPr sz="2400">
              <a:solidFill>
                <a:srgbClr val="3F3F3F"/>
              </a:solidFill>
            </a:endParaRPr>
          </a:p>
          <a:p>
            <a:pPr indent="0" lvl="0" marL="0" rtl="0" algn="just">
              <a:lnSpc>
                <a:spcPct val="115000"/>
              </a:lnSpc>
              <a:spcBef>
                <a:spcPts val="0"/>
              </a:spcBef>
              <a:spcAft>
                <a:spcPts val="0"/>
              </a:spcAft>
              <a:buNone/>
            </a:pPr>
            <a:r>
              <a:t/>
            </a:r>
            <a:endParaRPr sz="2400">
              <a:solidFill>
                <a:srgbClr val="3F3F3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a94d52ffc3_1_9"/>
          <p:cNvSpPr txBox="1"/>
          <p:nvPr>
            <p:ph type="title"/>
          </p:nvPr>
        </p:nvSpPr>
        <p:spPr>
          <a:xfrm>
            <a:off x="581192" y="702156"/>
            <a:ext cx="11029500" cy="1188600"/>
          </a:xfrm>
          <a:prstGeom prst="rect">
            <a:avLst/>
          </a:prstGeom>
        </p:spPr>
        <p:txBody>
          <a:bodyPr anchorCtr="0" anchor="b" bIns="45700" lIns="91425" spcFirstLastPara="1" rIns="91425" wrap="square" tIns="45700">
            <a:noAutofit/>
          </a:bodyPr>
          <a:lstStyle/>
          <a:p>
            <a:pPr indent="0" lvl="0" marL="0" rtl="0" algn="l">
              <a:lnSpc>
                <a:spcPct val="115000"/>
              </a:lnSpc>
              <a:spcBef>
                <a:spcPts val="0"/>
              </a:spcBef>
              <a:spcAft>
                <a:spcPts val="0"/>
              </a:spcAft>
              <a:buSzPts val="990"/>
              <a:buNone/>
            </a:pPr>
            <a:r>
              <a:rPr b="1" lang="en-US" sz="3000">
                <a:latin typeface="Arial"/>
                <a:ea typeface="Arial"/>
                <a:cs typeface="Arial"/>
                <a:sym typeface="Arial"/>
              </a:rPr>
              <a:t>WORK PROGRESS</a:t>
            </a:r>
            <a:endParaRPr b="1" sz="3000">
              <a:latin typeface="Arial"/>
              <a:ea typeface="Arial"/>
              <a:cs typeface="Arial"/>
              <a:sym typeface="Arial"/>
            </a:endParaRPr>
          </a:p>
          <a:p>
            <a:pPr indent="0" lvl="0" marL="0" rtl="0" algn="l">
              <a:lnSpc>
                <a:spcPct val="115000"/>
              </a:lnSpc>
              <a:spcBef>
                <a:spcPts val="0"/>
              </a:spcBef>
              <a:spcAft>
                <a:spcPts val="0"/>
              </a:spcAft>
              <a:buSzPts val="990"/>
              <a:buNone/>
            </a:pPr>
            <a:r>
              <a:rPr b="1" lang="en-US" sz="2600">
                <a:latin typeface="Arial"/>
                <a:ea typeface="Arial"/>
                <a:cs typeface="Arial"/>
                <a:sym typeface="Arial"/>
              </a:rPr>
              <a:t>NEED 1 - Where I am?</a:t>
            </a:r>
            <a:endParaRPr b="1" sz="2600">
              <a:latin typeface="Arial"/>
              <a:ea typeface="Arial"/>
              <a:cs typeface="Arial"/>
              <a:sym typeface="Arial"/>
            </a:endParaRPr>
          </a:p>
        </p:txBody>
      </p:sp>
      <p:sp>
        <p:nvSpPr>
          <p:cNvPr id="281" name="Google Shape;281;g2a94d52ffc3_1_9"/>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2" name="Google Shape;282;g2a94d52ffc3_1_9"/>
          <p:cNvSpPr txBox="1"/>
          <p:nvPr/>
        </p:nvSpPr>
        <p:spPr>
          <a:xfrm>
            <a:off x="718450" y="2184650"/>
            <a:ext cx="10539300" cy="367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2200">
                <a:solidFill>
                  <a:srgbClr val="3F3F3F"/>
                </a:solidFill>
              </a:rPr>
              <a:t>NAVIC APPLICATION:</a:t>
            </a:r>
            <a:endParaRPr b="1" sz="2200">
              <a:solidFill>
                <a:srgbClr val="3F3F3F"/>
              </a:solidFill>
            </a:endParaRPr>
          </a:p>
          <a:p>
            <a:pPr indent="-381000" lvl="0" marL="457200" rtl="0" algn="just">
              <a:lnSpc>
                <a:spcPct val="115000"/>
              </a:lnSpc>
              <a:spcBef>
                <a:spcPts val="0"/>
              </a:spcBef>
              <a:spcAft>
                <a:spcPts val="0"/>
              </a:spcAft>
              <a:buClr>
                <a:srgbClr val="3F3F3F"/>
              </a:buClr>
              <a:buSzPts val="2400"/>
              <a:buChar char="❖"/>
            </a:pPr>
            <a:r>
              <a:rPr lang="en-US" sz="2200">
                <a:solidFill>
                  <a:srgbClr val="3F3F3F"/>
                </a:solidFill>
              </a:rPr>
              <a:t>Smart safety app for fisherman in India.</a:t>
            </a:r>
            <a:endParaRPr sz="2200">
              <a:solidFill>
                <a:srgbClr val="3F3F3F"/>
              </a:solidFill>
            </a:endParaRPr>
          </a:p>
          <a:p>
            <a:pPr indent="-368300" lvl="0" marL="457200" rtl="0" algn="just">
              <a:lnSpc>
                <a:spcPct val="115000"/>
              </a:lnSpc>
              <a:spcBef>
                <a:spcPts val="0"/>
              </a:spcBef>
              <a:spcAft>
                <a:spcPts val="0"/>
              </a:spcAft>
              <a:buClr>
                <a:srgbClr val="3F3F3F"/>
              </a:buClr>
              <a:buSzPts val="2200"/>
              <a:buChar char="❖"/>
            </a:pPr>
            <a:r>
              <a:rPr lang="en-US" sz="2200">
                <a:solidFill>
                  <a:srgbClr val="3F3F3F"/>
                </a:solidFill>
              </a:rPr>
              <a:t>To check the current live location of the fisherman.</a:t>
            </a:r>
            <a:endParaRPr sz="2200">
              <a:solidFill>
                <a:srgbClr val="3F3F3F"/>
              </a:solidFill>
            </a:endParaRPr>
          </a:p>
          <a:p>
            <a:pPr indent="-368300" lvl="0" marL="457200" rtl="0" algn="just">
              <a:lnSpc>
                <a:spcPct val="115000"/>
              </a:lnSpc>
              <a:spcBef>
                <a:spcPts val="0"/>
              </a:spcBef>
              <a:spcAft>
                <a:spcPts val="0"/>
              </a:spcAft>
              <a:buClr>
                <a:srgbClr val="3F3F3F"/>
              </a:buClr>
              <a:buSzPts val="2200"/>
              <a:buChar char="❖"/>
            </a:pPr>
            <a:r>
              <a:rPr lang="en-US" sz="2200">
                <a:solidFill>
                  <a:srgbClr val="3F3F3F"/>
                </a:solidFill>
              </a:rPr>
              <a:t>To check the current position of the fisherman from the international maritime boundary.</a:t>
            </a:r>
            <a:endParaRPr sz="2200">
              <a:solidFill>
                <a:srgbClr val="3F3F3F"/>
              </a:solidFill>
            </a:endParaRPr>
          </a:p>
          <a:p>
            <a:pPr indent="-368300" lvl="0" marL="457200" rtl="0" algn="just">
              <a:lnSpc>
                <a:spcPct val="115000"/>
              </a:lnSpc>
              <a:spcBef>
                <a:spcPts val="0"/>
              </a:spcBef>
              <a:spcAft>
                <a:spcPts val="0"/>
              </a:spcAft>
              <a:buClr>
                <a:srgbClr val="3F3F3F"/>
              </a:buClr>
              <a:buSzPts val="2200"/>
              <a:buChar char="❖"/>
            </a:pPr>
            <a:r>
              <a:rPr lang="en-US" sz="2200">
                <a:solidFill>
                  <a:srgbClr val="3F3F3F"/>
                </a:solidFill>
              </a:rPr>
              <a:t>Works completely offline.</a:t>
            </a:r>
            <a:endParaRPr sz="2200">
              <a:solidFill>
                <a:srgbClr val="3F3F3F"/>
              </a:solidFill>
            </a:endParaRPr>
          </a:p>
          <a:p>
            <a:pPr indent="-368300" lvl="0" marL="457200" rtl="0" algn="just">
              <a:lnSpc>
                <a:spcPct val="115000"/>
              </a:lnSpc>
              <a:spcBef>
                <a:spcPts val="0"/>
              </a:spcBef>
              <a:spcAft>
                <a:spcPts val="0"/>
              </a:spcAft>
              <a:buClr>
                <a:srgbClr val="3F3F3F"/>
              </a:buClr>
              <a:buSzPts val="2200"/>
              <a:buChar char="❖"/>
            </a:pPr>
            <a:r>
              <a:rPr lang="en-US" sz="2200">
                <a:solidFill>
                  <a:srgbClr val="3F3F3F"/>
                </a:solidFill>
              </a:rPr>
              <a:t>Specifications required for NAVIC application, Qualcomm processor (snapdragon 460,662)</a:t>
            </a:r>
            <a:endParaRPr sz="2200">
              <a:solidFill>
                <a:srgbClr val="3F3F3F"/>
              </a:solidFill>
            </a:endParaRPr>
          </a:p>
          <a:p>
            <a:pPr indent="0" lvl="0" marL="0" rtl="0" algn="just">
              <a:lnSpc>
                <a:spcPct val="115000"/>
              </a:lnSpc>
              <a:spcBef>
                <a:spcPts val="0"/>
              </a:spcBef>
              <a:spcAft>
                <a:spcPts val="0"/>
              </a:spcAft>
              <a:buNone/>
            </a:pPr>
            <a:r>
              <a:t/>
            </a:r>
            <a:endParaRPr sz="2200">
              <a:solidFill>
                <a:srgbClr val="3F3F3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a7de1dabe8_0_27"/>
          <p:cNvSpPr txBox="1"/>
          <p:nvPr/>
        </p:nvSpPr>
        <p:spPr>
          <a:xfrm>
            <a:off x="510375" y="861225"/>
            <a:ext cx="11251200" cy="55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US" sz="3000">
                <a:solidFill>
                  <a:srgbClr val="3F3F3F"/>
                </a:solidFill>
              </a:rPr>
              <a:t>WORK PROGRESS</a:t>
            </a:r>
            <a:endParaRPr b="1" sz="3000">
              <a:solidFill>
                <a:srgbClr val="3F3F3F"/>
              </a:solidFill>
            </a:endParaRPr>
          </a:p>
          <a:p>
            <a:pPr indent="0" lvl="0" marL="0" rtl="0" algn="l">
              <a:lnSpc>
                <a:spcPct val="150000"/>
              </a:lnSpc>
              <a:spcBef>
                <a:spcPts val="0"/>
              </a:spcBef>
              <a:spcAft>
                <a:spcPts val="0"/>
              </a:spcAft>
              <a:buClr>
                <a:schemeClr val="dk1"/>
              </a:buClr>
              <a:buSzPts val="990"/>
              <a:buFont typeface="Arial"/>
              <a:buNone/>
            </a:pPr>
            <a:r>
              <a:rPr b="1" lang="en-US" sz="2600">
                <a:solidFill>
                  <a:srgbClr val="3F3F3F"/>
                </a:solidFill>
              </a:rPr>
              <a:t>NEED 2 - What is around me?</a:t>
            </a:r>
            <a:endParaRPr b="1" sz="2600">
              <a:solidFill>
                <a:srgbClr val="3F3F3F"/>
              </a:solidFill>
            </a:endParaRPr>
          </a:p>
          <a:p>
            <a:pPr indent="0" lvl="0" marL="0" rtl="0" algn="l">
              <a:lnSpc>
                <a:spcPct val="150000"/>
              </a:lnSpc>
              <a:spcBef>
                <a:spcPts val="0"/>
              </a:spcBef>
              <a:spcAft>
                <a:spcPts val="0"/>
              </a:spcAft>
              <a:buClr>
                <a:schemeClr val="dk1"/>
              </a:buClr>
              <a:buSzPts val="990"/>
              <a:buFont typeface="Arial"/>
              <a:buNone/>
            </a:pPr>
            <a:r>
              <a:rPr b="1" lang="en-US" sz="2200">
                <a:solidFill>
                  <a:srgbClr val="3F3F3F"/>
                </a:solidFill>
              </a:rPr>
              <a:t>TO DO:</a:t>
            </a:r>
            <a:endParaRPr b="1" sz="2200">
              <a:solidFill>
                <a:srgbClr val="3F3F3F"/>
              </a:solidFill>
            </a:endParaRPr>
          </a:p>
          <a:p>
            <a:pPr indent="-368300" lvl="0" marL="914400" rtl="0" algn="l">
              <a:lnSpc>
                <a:spcPct val="150000"/>
              </a:lnSpc>
              <a:spcBef>
                <a:spcPts val="0"/>
              </a:spcBef>
              <a:spcAft>
                <a:spcPts val="0"/>
              </a:spcAft>
              <a:buClr>
                <a:srgbClr val="3F3F3F"/>
              </a:buClr>
              <a:buSzPts val="2200"/>
              <a:buChar char="●"/>
            </a:pPr>
            <a:r>
              <a:rPr lang="en-US" sz="2200">
                <a:solidFill>
                  <a:srgbClr val="3F3F3F"/>
                </a:solidFill>
              </a:rPr>
              <a:t>To detect the objects particularly bus using Image classification algorithms.</a:t>
            </a:r>
            <a:endParaRPr sz="2200">
              <a:solidFill>
                <a:srgbClr val="3F3F3F"/>
              </a:solidFill>
            </a:endParaRPr>
          </a:p>
          <a:p>
            <a:pPr indent="-368300" lvl="0" marL="914400" rtl="0" algn="l">
              <a:lnSpc>
                <a:spcPct val="150000"/>
              </a:lnSpc>
              <a:spcBef>
                <a:spcPts val="0"/>
              </a:spcBef>
              <a:spcAft>
                <a:spcPts val="0"/>
              </a:spcAft>
              <a:buClr>
                <a:srgbClr val="3F3F3F"/>
              </a:buClr>
              <a:buSzPts val="2200"/>
              <a:buChar char="●"/>
            </a:pPr>
            <a:r>
              <a:rPr lang="en-US" sz="2200">
                <a:solidFill>
                  <a:srgbClr val="3F3F3F"/>
                </a:solidFill>
              </a:rPr>
              <a:t>To recognize the bus numbers from the detected bus image using Text Recognition algorithms.</a:t>
            </a:r>
            <a:endParaRPr sz="2200">
              <a:solidFill>
                <a:srgbClr val="3F3F3F"/>
              </a:solidFill>
            </a:endParaRPr>
          </a:p>
          <a:p>
            <a:pPr indent="-368300" lvl="0" marL="914400" rtl="0" algn="l">
              <a:lnSpc>
                <a:spcPct val="150000"/>
              </a:lnSpc>
              <a:spcBef>
                <a:spcPts val="0"/>
              </a:spcBef>
              <a:spcAft>
                <a:spcPts val="0"/>
              </a:spcAft>
              <a:buClr>
                <a:srgbClr val="3F3F3F"/>
              </a:buClr>
              <a:buSzPts val="2200"/>
              <a:buChar char="●"/>
            </a:pPr>
            <a:r>
              <a:rPr lang="en-US" sz="2200">
                <a:solidFill>
                  <a:srgbClr val="3F3F3F"/>
                </a:solidFill>
              </a:rPr>
              <a:t>To find the Bus routes of that detected bus with the help of predefined database that maps Bus number to Bus Routes.</a:t>
            </a:r>
            <a:endParaRPr sz="2200">
              <a:solidFill>
                <a:srgbClr val="3F3F3F"/>
              </a:solidFill>
            </a:endParaRPr>
          </a:p>
        </p:txBody>
      </p:sp>
      <p:sp>
        <p:nvSpPr>
          <p:cNvPr id="288" name="Google Shape;288;g2a7de1dabe8_0_27"/>
          <p:cNvSpPr txBox="1"/>
          <p:nvPr>
            <p:ph idx="12" type="sldNum"/>
          </p:nvPr>
        </p:nvSpPr>
        <p:spPr>
          <a:xfrm>
            <a:off x="10953225"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a94d52ffc3_3_0"/>
          <p:cNvSpPr txBox="1"/>
          <p:nvPr/>
        </p:nvSpPr>
        <p:spPr>
          <a:xfrm>
            <a:off x="510375" y="861225"/>
            <a:ext cx="11251200" cy="55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US" sz="3000">
                <a:solidFill>
                  <a:srgbClr val="3F3F3F"/>
                </a:solidFill>
              </a:rPr>
              <a:t>WORK PROGRESS</a:t>
            </a:r>
            <a:endParaRPr b="1" sz="3000">
              <a:solidFill>
                <a:srgbClr val="3F3F3F"/>
              </a:solidFill>
            </a:endParaRPr>
          </a:p>
          <a:p>
            <a:pPr indent="0" lvl="0" marL="0" rtl="0" algn="l">
              <a:lnSpc>
                <a:spcPct val="150000"/>
              </a:lnSpc>
              <a:spcBef>
                <a:spcPts val="0"/>
              </a:spcBef>
              <a:spcAft>
                <a:spcPts val="0"/>
              </a:spcAft>
              <a:buClr>
                <a:schemeClr val="dk1"/>
              </a:buClr>
              <a:buSzPts val="990"/>
              <a:buFont typeface="Arial"/>
              <a:buNone/>
            </a:pPr>
            <a:r>
              <a:rPr b="1" lang="en-US" sz="2600">
                <a:solidFill>
                  <a:srgbClr val="3F3F3F"/>
                </a:solidFill>
              </a:rPr>
              <a:t>NEED 2 - What is around me?</a:t>
            </a:r>
            <a:endParaRPr b="1" sz="2600">
              <a:solidFill>
                <a:srgbClr val="3F3F3F"/>
              </a:solidFill>
            </a:endParaRPr>
          </a:p>
          <a:p>
            <a:pPr indent="0" lvl="0" marL="0" rtl="0" algn="l">
              <a:lnSpc>
                <a:spcPct val="150000"/>
              </a:lnSpc>
              <a:spcBef>
                <a:spcPts val="0"/>
              </a:spcBef>
              <a:spcAft>
                <a:spcPts val="0"/>
              </a:spcAft>
              <a:buNone/>
            </a:pPr>
            <a:r>
              <a:rPr b="1" lang="en-US" sz="2200">
                <a:solidFill>
                  <a:srgbClr val="3F3F3F"/>
                </a:solidFill>
              </a:rPr>
              <a:t>METHOD PLANNED:</a:t>
            </a:r>
            <a:endParaRPr b="1" sz="2200">
              <a:solidFill>
                <a:srgbClr val="3F3F3F"/>
              </a:solidFill>
            </a:endParaRPr>
          </a:p>
          <a:p>
            <a:pPr indent="-368300" lvl="0" marL="457200" rtl="0" algn="l">
              <a:lnSpc>
                <a:spcPct val="150000"/>
              </a:lnSpc>
              <a:spcBef>
                <a:spcPts val="0"/>
              </a:spcBef>
              <a:spcAft>
                <a:spcPts val="0"/>
              </a:spcAft>
              <a:buClr>
                <a:srgbClr val="3F3F3F"/>
              </a:buClr>
              <a:buSzPts val="2200"/>
              <a:buChar char="❖"/>
            </a:pPr>
            <a:r>
              <a:rPr lang="en-US" sz="2200">
                <a:solidFill>
                  <a:srgbClr val="3F3F3F"/>
                </a:solidFill>
              </a:rPr>
              <a:t>Transfer Learning:</a:t>
            </a:r>
            <a:endParaRPr sz="2200">
              <a:solidFill>
                <a:srgbClr val="3F3F3F"/>
              </a:solidFill>
            </a:endParaRPr>
          </a:p>
          <a:p>
            <a:pPr indent="-368300" lvl="1" marL="914400" rtl="0" algn="l">
              <a:lnSpc>
                <a:spcPct val="150000"/>
              </a:lnSpc>
              <a:spcBef>
                <a:spcPts val="0"/>
              </a:spcBef>
              <a:spcAft>
                <a:spcPts val="0"/>
              </a:spcAft>
              <a:buClr>
                <a:srgbClr val="3F3F3F"/>
              </a:buClr>
              <a:buSzPts val="2200"/>
              <a:buChar char="➢"/>
            </a:pPr>
            <a:r>
              <a:rPr lang="en-US" sz="2200">
                <a:solidFill>
                  <a:srgbClr val="3F3F3F"/>
                </a:solidFill>
              </a:rPr>
              <a:t>One of the pre-trained models of large datasets such as ImageNet or COCO or Google Open Images has to be </a:t>
            </a:r>
            <a:r>
              <a:rPr lang="en-US" sz="2200">
                <a:solidFill>
                  <a:srgbClr val="3F3F3F"/>
                </a:solidFill>
              </a:rPr>
              <a:t>chosen.</a:t>
            </a:r>
            <a:endParaRPr sz="2200">
              <a:solidFill>
                <a:srgbClr val="3F3F3F"/>
              </a:solidFill>
            </a:endParaRPr>
          </a:p>
          <a:p>
            <a:pPr indent="-368300" lvl="1" marL="914400" rtl="0" algn="l">
              <a:lnSpc>
                <a:spcPct val="150000"/>
              </a:lnSpc>
              <a:spcBef>
                <a:spcPts val="0"/>
              </a:spcBef>
              <a:spcAft>
                <a:spcPts val="0"/>
              </a:spcAft>
              <a:buClr>
                <a:srgbClr val="3F3F3F"/>
              </a:buClr>
              <a:buSzPts val="2200"/>
              <a:buChar char="➢"/>
            </a:pPr>
            <a:r>
              <a:rPr lang="en-US" sz="2200">
                <a:solidFill>
                  <a:srgbClr val="3F3F3F"/>
                </a:solidFill>
              </a:rPr>
              <a:t>Our own custom dataset of local bus images will be collected.</a:t>
            </a:r>
            <a:endParaRPr sz="2200">
              <a:solidFill>
                <a:srgbClr val="3F3F3F"/>
              </a:solidFill>
            </a:endParaRPr>
          </a:p>
          <a:p>
            <a:pPr indent="-368300" lvl="1" marL="914400" rtl="0" algn="l">
              <a:lnSpc>
                <a:spcPct val="150000"/>
              </a:lnSpc>
              <a:spcBef>
                <a:spcPts val="0"/>
              </a:spcBef>
              <a:spcAft>
                <a:spcPts val="0"/>
              </a:spcAft>
              <a:buClr>
                <a:srgbClr val="3F3F3F"/>
              </a:buClr>
              <a:buSzPts val="2200"/>
              <a:buChar char="➢"/>
            </a:pPr>
            <a:r>
              <a:rPr lang="en-US" sz="2200">
                <a:solidFill>
                  <a:srgbClr val="3F3F3F"/>
                </a:solidFill>
              </a:rPr>
              <a:t>CNN architecture like ResNet or MobileNet will be used to learn features from those large datasets.</a:t>
            </a:r>
            <a:endParaRPr sz="2200">
              <a:solidFill>
                <a:srgbClr val="3F3F3F"/>
              </a:solidFill>
            </a:endParaRPr>
          </a:p>
        </p:txBody>
      </p:sp>
      <p:sp>
        <p:nvSpPr>
          <p:cNvPr id="294" name="Google Shape;294;g2a94d52ffc3_3_0"/>
          <p:cNvSpPr txBox="1"/>
          <p:nvPr>
            <p:ph idx="12" type="sldNum"/>
          </p:nvPr>
        </p:nvSpPr>
        <p:spPr>
          <a:xfrm>
            <a:off x="10953225"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a94d52ffc3_3_11"/>
          <p:cNvSpPr txBox="1"/>
          <p:nvPr/>
        </p:nvSpPr>
        <p:spPr>
          <a:xfrm>
            <a:off x="510375" y="861225"/>
            <a:ext cx="11251200" cy="55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US" sz="3000">
                <a:solidFill>
                  <a:srgbClr val="3F3F3F"/>
                </a:solidFill>
              </a:rPr>
              <a:t>WORK PROGRESS</a:t>
            </a:r>
            <a:endParaRPr b="1" sz="3000">
              <a:solidFill>
                <a:srgbClr val="3F3F3F"/>
              </a:solidFill>
            </a:endParaRPr>
          </a:p>
          <a:p>
            <a:pPr indent="0" lvl="0" marL="0" rtl="0" algn="l">
              <a:lnSpc>
                <a:spcPct val="150000"/>
              </a:lnSpc>
              <a:spcBef>
                <a:spcPts val="0"/>
              </a:spcBef>
              <a:spcAft>
                <a:spcPts val="0"/>
              </a:spcAft>
              <a:buClr>
                <a:schemeClr val="dk1"/>
              </a:buClr>
              <a:buSzPts val="990"/>
              <a:buFont typeface="Arial"/>
              <a:buNone/>
            </a:pPr>
            <a:r>
              <a:rPr b="1" lang="en-US" sz="2600">
                <a:solidFill>
                  <a:srgbClr val="3F3F3F"/>
                </a:solidFill>
              </a:rPr>
              <a:t>NEED 2 - What is around me?</a:t>
            </a:r>
            <a:endParaRPr b="1" sz="2600">
              <a:solidFill>
                <a:srgbClr val="3F3F3F"/>
              </a:solidFill>
            </a:endParaRPr>
          </a:p>
          <a:p>
            <a:pPr indent="0" lvl="0" marL="0" rtl="0" algn="l">
              <a:lnSpc>
                <a:spcPct val="150000"/>
              </a:lnSpc>
              <a:spcBef>
                <a:spcPts val="0"/>
              </a:spcBef>
              <a:spcAft>
                <a:spcPts val="0"/>
              </a:spcAft>
              <a:buNone/>
            </a:pPr>
            <a:r>
              <a:rPr b="1" lang="en-US" sz="2200">
                <a:solidFill>
                  <a:srgbClr val="3F3F3F"/>
                </a:solidFill>
              </a:rPr>
              <a:t>METHOD PLANNED:</a:t>
            </a:r>
            <a:endParaRPr b="1" sz="2200">
              <a:solidFill>
                <a:srgbClr val="3F3F3F"/>
              </a:solidFill>
            </a:endParaRPr>
          </a:p>
          <a:p>
            <a:pPr indent="-368300" lvl="0" marL="457200" rtl="0" algn="l">
              <a:lnSpc>
                <a:spcPct val="150000"/>
              </a:lnSpc>
              <a:spcBef>
                <a:spcPts val="0"/>
              </a:spcBef>
              <a:spcAft>
                <a:spcPts val="0"/>
              </a:spcAft>
              <a:buClr>
                <a:srgbClr val="3F3F3F"/>
              </a:buClr>
              <a:buSzPts val="2200"/>
              <a:buChar char="❖"/>
            </a:pPr>
            <a:r>
              <a:rPr lang="en-US" sz="2200">
                <a:solidFill>
                  <a:srgbClr val="3F3F3F"/>
                </a:solidFill>
              </a:rPr>
              <a:t>Bus Detection:</a:t>
            </a:r>
            <a:endParaRPr sz="2200">
              <a:solidFill>
                <a:srgbClr val="3F3F3F"/>
              </a:solidFill>
            </a:endParaRPr>
          </a:p>
          <a:p>
            <a:pPr indent="-368300" lvl="1" marL="914400" rtl="0" algn="l">
              <a:lnSpc>
                <a:spcPct val="150000"/>
              </a:lnSpc>
              <a:spcBef>
                <a:spcPts val="0"/>
              </a:spcBef>
              <a:spcAft>
                <a:spcPts val="0"/>
              </a:spcAft>
              <a:buClr>
                <a:srgbClr val="3F3F3F"/>
              </a:buClr>
              <a:buSzPts val="2200"/>
              <a:buChar char="➢"/>
            </a:pPr>
            <a:r>
              <a:rPr lang="en-US" sz="2200">
                <a:solidFill>
                  <a:srgbClr val="3F3F3F"/>
                </a:solidFill>
              </a:rPr>
              <a:t>YOLO (You Only Look Once) or SSD (Single Shot Multibox Detector) or Faster R-CNN can be used to detect the bus in the image frame.</a:t>
            </a:r>
            <a:endParaRPr sz="2200">
              <a:solidFill>
                <a:srgbClr val="3F3F3F"/>
              </a:solidFill>
            </a:endParaRPr>
          </a:p>
          <a:p>
            <a:pPr indent="-368300" lvl="0" marL="457200" rtl="0" algn="l">
              <a:lnSpc>
                <a:spcPct val="150000"/>
              </a:lnSpc>
              <a:spcBef>
                <a:spcPts val="0"/>
              </a:spcBef>
              <a:spcAft>
                <a:spcPts val="0"/>
              </a:spcAft>
              <a:buClr>
                <a:srgbClr val="3F3F3F"/>
              </a:buClr>
              <a:buSzPts val="2200"/>
              <a:buChar char="❖"/>
            </a:pPr>
            <a:r>
              <a:rPr lang="en-US" sz="2200">
                <a:solidFill>
                  <a:srgbClr val="3F3F3F"/>
                </a:solidFill>
              </a:rPr>
              <a:t>Text Localization</a:t>
            </a:r>
            <a:endParaRPr sz="2200">
              <a:solidFill>
                <a:srgbClr val="3F3F3F"/>
              </a:solidFill>
            </a:endParaRPr>
          </a:p>
          <a:p>
            <a:pPr indent="-368300" lvl="1" marL="914400" rtl="0" algn="l">
              <a:lnSpc>
                <a:spcPct val="150000"/>
              </a:lnSpc>
              <a:spcBef>
                <a:spcPts val="0"/>
              </a:spcBef>
              <a:spcAft>
                <a:spcPts val="0"/>
              </a:spcAft>
              <a:buClr>
                <a:srgbClr val="3F3F3F"/>
              </a:buClr>
              <a:buSzPts val="2200"/>
              <a:buChar char="➢"/>
            </a:pPr>
            <a:r>
              <a:rPr lang="en-US" sz="2200">
                <a:solidFill>
                  <a:srgbClr val="3F3F3F"/>
                </a:solidFill>
              </a:rPr>
              <a:t>EAST (Efficient and Accurate Sense Text Detector) or CRAFT (Character Region Awareness for Text Detection) techniques can be used to achieve character-level bounding boxes.</a:t>
            </a:r>
            <a:endParaRPr sz="2200">
              <a:solidFill>
                <a:srgbClr val="3F3F3F"/>
              </a:solidFill>
            </a:endParaRPr>
          </a:p>
          <a:p>
            <a:pPr indent="0" lvl="0" marL="0" rtl="0" algn="l">
              <a:lnSpc>
                <a:spcPct val="150000"/>
              </a:lnSpc>
              <a:spcBef>
                <a:spcPts val="0"/>
              </a:spcBef>
              <a:spcAft>
                <a:spcPts val="0"/>
              </a:spcAft>
              <a:buNone/>
            </a:pPr>
            <a:r>
              <a:t/>
            </a:r>
            <a:endParaRPr sz="2200">
              <a:solidFill>
                <a:srgbClr val="3F3F3F"/>
              </a:solidFill>
            </a:endParaRPr>
          </a:p>
        </p:txBody>
      </p:sp>
      <p:sp>
        <p:nvSpPr>
          <p:cNvPr id="300" name="Google Shape;300;g2a94d52ffc3_3_11"/>
          <p:cNvSpPr txBox="1"/>
          <p:nvPr>
            <p:ph idx="12" type="sldNum"/>
          </p:nvPr>
        </p:nvSpPr>
        <p:spPr>
          <a:xfrm>
            <a:off x="10953225"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a94d52ffc3_3_16"/>
          <p:cNvSpPr txBox="1"/>
          <p:nvPr/>
        </p:nvSpPr>
        <p:spPr>
          <a:xfrm>
            <a:off x="510375" y="861225"/>
            <a:ext cx="11251200" cy="550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US" sz="3000">
                <a:solidFill>
                  <a:srgbClr val="3F3F3F"/>
                </a:solidFill>
              </a:rPr>
              <a:t>WORK PROGRESS</a:t>
            </a:r>
            <a:endParaRPr b="1" sz="3000">
              <a:solidFill>
                <a:srgbClr val="3F3F3F"/>
              </a:solidFill>
            </a:endParaRPr>
          </a:p>
          <a:p>
            <a:pPr indent="0" lvl="0" marL="0" rtl="0" algn="l">
              <a:lnSpc>
                <a:spcPct val="150000"/>
              </a:lnSpc>
              <a:spcBef>
                <a:spcPts val="0"/>
              </a:spcBef>
              <a:spcAft>
                <a:spcPts val="0"/>
              </a:spcAft>
              <a:buClr>
                <a:schemeClr val="dk1"/>
              </a:buClr>
              <a:buSzPts val="990"/>
              <a:buFont typeface="Arial"/>
              <a:buNone/>
            </a:pPr>
            <a:r>
              <a:rPr b="1" lang="en-US" sz="2600">
                <a:solidFill>
                  <a:srgbClr val="3F3F3F"/>
                </a:solidFill>
              </a:rPr>
              <a:t>NEED 2 - What is around me?</a:t>
            </a:r>
            <a:endParaRPr b="1" sz="2600">
              <a:solidFill>
                <a:srgbClr val="3F3F3F"/>
              </a:solidFill>
            </a:endParaRPr>
          </a:p>
          <a:p>
            <a:pPr indent="0" lvl="0" marL="0" rtl="0" algn="l">
              <a:lnSpc>
                <a:spcPct val="150000"/>
              </a:lnSpc>
              <a:spcBef>
                <a:spcPts val="0"/>
              </a:spcBef>
              <a:spcAft>
                <a:spcPts val="0"/>
              </a:spcAft>
              <a:buNone/>
            </a:pPr>
            <a:r>
              <a:rPr b="1" lang="en-US" sz="2200">
                <a:solidFill>
                  <a:srgbClr val="3F3F3F"/>
                </a:solidFill>
              </a:rPr>
              <a:t>METHOD PLANNED:</a:t>
            </a:r>
            <a:endParaRPr b="1" sz="2200">
              <a:solidFill>
                <a:srgbClr val="3F3F3F"/>
              </a:solidFill>
            </a:endParaRPr>
          </a:p>
          <a:p>
            <a:pPr indent="-368300" lvl="0" marL="457200" rtl="0" algn="l">
              <a:lnSpc>
                <a:spcPct val="150000"/>
              </a:lnSpc>
              <a:spcBef>
                <a:spcPts val="0"/>
              </a:spcBef>
              <a:spcAft>
                <a:spcPts val="0"/>
              </a:spcAft>
              <a:buClr>
                <a:srgbClr val="3F3F3F"/>
              </a:buClr>
              <a:buSzPts val="2200"/>
              <a:buChar char="❖"/>
            </a:pPr>
            <a:r>
              <a:rPr lang="en-US" sz="2200">
                <a:solidFill>
                  <a:srgbClr val="3F3F3F"/>
                </a:solidFill>
              </a:rPr>
              <a:t>Bus Number Recognition:</a:t>
            </a:r>
            <a:endParaRPr sz="2200">
              <a:solidFill>
                <a:srgbClr val="3F3F3F"/>
              </a:solidFill>
            </a:endParaRPr>
          </a:p>
          <a:p>
            <a:pPr indent="-368300" lvl="1" marL="914400" rtl="0" algn="l">
              <a:lnSpc>
                <a:spcPct val="150000"/>
              </a:lnSpc>
              <a:spcBef>
                <a:spcPts val="0"/>
              </a:spcBef>
              <a:spcAft>
                <a:spcPts val="0"/>
              </a:spcAft>
              <a:buClr>
                <a:srgbClr val="3F3F3F"/>
              </a:buClr>
              <a:buSzPts val="2200"/>
              <a:buChar char="➢"/>
            </a:pPr>
            <a:r>
              <a:rPr lang="en-US" sz="2200">
                <a:solidFill>
                  <a:srgbClr val="3F3F3F"/>
                </a:solidFill>
              </a:rPr>
              <a:t>OCR (Optical Character Recognition) modules from Pytesseract can be used to detect the bus numbers in the detected buses.</a:t>
            </a:r>
            <a:endParaRPr sz="2200">
              <a:solidFill>
                <a:srgbClr val="3F3F3F"/>
              </a:solidFill>
            </a:endParaRPr>
          </a:p>
          <a:p>
            <a:pPr indent="-368300" lvl="0" marL="457200" rtl="0" algn="l">
              <a:lnSpc>
                <a:spcPct val="150000"/>
              </a:lnSpc>
              <a:spcBef>
                <a:spcPts val="0"/>
              </a:spcBef>
              <a:spcAft>
                <a:spcPts val="0"/>
              </a:spcAft>
              <a:buClr>
                <a:srgbClr val="3F3F3F"/>
              </a:buClr>
              <a:buSzPts val="2200"/>
              <a:buChar char="❖"/>
            </a:pPr>
            <a:r>
              <a:rPr lang="en-US" sz="2200">
                <a:solidFill>
                  <a:srgbClr val="3F3F3F"/>
                </a:solidFill>
              </a:rPr>
              <a:t>Bus Route Recognition:</a:t>
            </a:r>
            <a:endParaRPr sz="2200">
              <a:solidFill>
                <a:srgbClr val="3F3F3F"/>
              </a:solidFill>
            </a:endParaRPr>
          </a:p>
          <a:p>
            <a:pPr indent="-368300" lvl="1" marL="914400" rtl="0" algn="l">
              <a:lnSpc>
                <a:spcPct val="150000"/>
              </a:lnSpc>
              <a:spcBef>
                <a:spcPts val="0"/>
              </a:spcBef>
              <a:spcAft>
                <a:spcPts val="0"/>
              </a:spcAft>
              <a:buClr>
                <a:srgbClr val="3F3F3F"/>
              </a:buClr>
              <a:buSzPts val="2200"/>
              <a:buChar char="➢"/>
            </a:pPr>
            <a:r>
              <a:rPr lang="en-US" sz="2200">
                <a:solidFill>
                  <a:srgbClr val="3F3F3F"/>
                </a:solidFill>
              </a:rPr>
              <a:t>Separate dataset that maps Bus numbers with Bus Routes can be used to recognize the bus routes of the detected bus numbers.</a:t>
            </a:r>
            <a:endParaRPr sz="2200">
              <a:solidFill>
                <a:srgbClr val="3F3F3F"/>
              </a:solidFill>
            </a:endParaRPr>
          </a:p>
        </p:txBody>
      </p:sp>
      <p:sp>
        <p:nvSpPr>
          <p:cNvPr id="306" name="Google Shape;306;g2a94d52ffc3_3_16"/>
          <p:cNvSpPr txBox="1"/>
          <p:nvPr>
            <p:ph idx="12" type="sldNum"/>
          </p:nvPr>
        </p:nvSpPr>
        <p:spPr>
          <a:xfrm>
            <a:off x="10953225"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a7c8b28f3a_0_74"/>
          <p:cNvSpPr txBox="1"/>
          <p:nvPr>
            <p:ph type="title"/>
          </p:nvPr>
        </p:nvSpPr>
        <p:spPr>
          <a:xfrm>
            <a:off x="581200" y="702152"/>
            <a:ext cx="11029500" cy="824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000">
                <a:latin typeface="Arial"/>
                <a:ea typeface="Arial"/>
                <a:cs typeface="Arial"/>
                <a:sym typeface="Arial"/>
              </a:rPr>
              <a:t>OBJECTIVE</a:t>
            </a:r>
            <a:endParaRPr b="1" sz="3000">
              <a:latin typeface="Arial"/>
              <a:ea typeface="Arial"/>
              <a:cs typeface="Arial"/>
              <a:sym typeface="Arial"/>
            </a:endParaRPr>
          </a:p>
        </p:txBody>
      </p:sp>
      <p:sp>
        <p:nvSpPr>
          <p:cNvPr id="109" name="Google Shape;109;g2a7c8b28f3a_0_74"/>
          <p:cNvSpPr txBox="1"/>
          <p:nvPr>
            <p:ph idx="1" type="body"/>
          </p:nvPr>
        </p:nvSpPr>
        <p:spPr>
          <a:xfrm>
            <a:off x="697417" y="1968889"/>
            <a:ext cx="11029500" cy="3634500"/>
          </a:xfrm>
          <a:prstGeom prst="rect">
            <a:avLst/>
          </a:prstGeom>
        </p:spPr>
        <p:txBody>
          <a:bodyPr anchorCtr="0" anchor="t" bIns="45700" lIns="91425" spcFirstLastPara="1" rIns="91425" wrap="square" tIns="45700">
            <a:normAutofit lnSpcReduction="10000"/>
          </a:bodyPr>
          <a:lstStyle/>
          <a:p>
            <a:pPr indent="0" lvl="0" marL="0" rtl="0" algn="just">
              <a:lnSpc>
                <a:spcPct val="150000"/>
              </a:lnSpc>
              <a:spcBef>
                <a:spcPts val="360"/>
              </a:spcBef>
              <a:spcAft>
                <a:spcPts val="0"/>
              </a:spcAft>
              <a:buNone/>
            </a:pPr>
            <a:r>
              <a:rPr lang="en-US" sz="2400">
                <a:solidFill>
                  <a:schemeClr val="dk1"/>
                </a:solidFill>
                <a:latin typeface="Arial"/>
                <a:ea typeface="Arial"/>
                <a:cs typeface="Arial"/>
                <a:sym typeface="Arial"/>
              </a:rPr>
              <a:t>The objective of the proposed work is to </a:t>
            </a:r>
            <a:r>
              <a:rPr lang="en-US" sz="2400">
                <a:solidFill>
                  <a:schemeClr val="dk1"/>
                </a:solidFill>
                <a:latin typeface="Arial"/>
                <a:ea typeface="Arial"/>
                <a:cs typeface="Arial"/>
                <a:sym typeface="Arial"/>
              </a:rPr>
              <a:t>fulfill</a:t>
            </a:r>
            <a:r>
              <a:rPr lang="en-US" sz="2400">
                <a:solidFill>
                  <a:schemeClr val="dk1"/>
                </a:solidFill>
                <a:latin typeface="Arial"/>
                <a:ea typeface="Arial"/>
                <a:cs typeface="Arial"/>
                <a:sym typeface="Arial"/>
              </a:rPr>
              <a:t> the needs: </a:t>
            </a:r>
            <a:endParaRPr sz="2400">
              <a:solidFill>
                <a:schemeClr val="dk1"/>
              </a:solidFill>
              <a:latin typeface="Arial"/>
              <a:ea typeface="Arial"/>
              <a:cs typeface="Arial"/>
              <a:sym typeface="Arial"/>
            </a:endParaRPr>
          </a:p>
          <a:p>
            <a:pPr indent="-381000" lvl="0" marL="457200" rtl="0" algn="just">
              <a:lnSpc>
                <a:spcPct val="150000"/>
              </a:lnSpc>
              <a:spcBef>
                <a:spcPts val="600"/>
              </a:spcBef>
              <a:spcAft>
                <a:spcPts val="0"/>
              </a:spcAft>
              <a:buClr>
                <a:schemeClr val="dk1"/>
              </a:buClr>
              <a:buSzPts val="2400"/>
              <a:buFont typeface="Arial"/>
              <a:buChar char="●"/>
            </a:pPr>
            <a:r>
              <a:rPr lang="en-US" sz="2400">
                <a:solidFill>
                  <a:schemeClr val="dk1"/>
                </a:solidFill>
                <a:latin typeface="Arial"/>
                <a:ea typeface="Arial"/>
                <a:cs typeface="Arial"/>
                <a:sym typeface="Arial"/>
              </a:rPr>
              <a:t>To relay real-time location updates ensure that visually impaired individuals stay informed about their current whereabouts during their journey.</a:t>
            </a:r>
            <a:endParaRPr sz="2400">
              <a:solidFill>
                <a:schemeClr val="dk1"/>
              </a:solidFill>
              <a:latin typeface="Arial"/>
              <a:ea typeface="Arial"/>
              <a:cs typeface="Arial"/>
              <a:sym typeface="Arial"/>
            </a:endParaRPr>
          </a:p>
          <a:p>
            <a:pPr indent="-381000" lvl="0" marL="457200" rtl="0" algn="just">
              <a:lnSpc>
                <a:spcPct val="15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To develop a system capable of recognizing and announcing the bus number, allowing users to identify the correct bus.</a:t>
            </a:r>
            <a:endParaRPr sz="2400">
              <a:solidFill>
                <a:schemeClr val="dk1"/>
              </a:solidFill>
              <a:latin typeface="Arial"/>
              <a:ea typeface="Arial"/>
              <a:cs typeface="Arial"/>
              <a:sym typeface="Arial"/>
            </a:endParaRPr>
          </a:p>
          <a:p>
            <a:pPr indent="-381000" lvl="0" marL="457200" rtl="0" algn="just">
              <a:lnSpc>
                <a:spcPct val="15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To recognize and inform users through voice about the bus route, ensuring they board the correct bus heading to their destination.</a:t>
            </a:r>
            <a:endParaRPr sz="2400">
              <a:solidFill>
                <a:schemeClr val="dk1"/>
              </a:solidFill>
              <a:latin typeface="Arial"/>
              <a:ea typeface="Arial"/>
              <a:cs typeface="Arial"/>
              <a:sym typeface="Arial"/>
            </a:endParaRPr>
          </a:p>
        </p:txBody>
      </p:sp>
      <p:sp>
        <p:nvSpPr>
          <p:cNvPr id="110" name="Google Shape;110;g2a7c8b28f3a_0_74"/>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g2a7c8b28f3a_0_20"/>
          <p:cNvPicPr preferRelativeResize="0"/>
          <p:nvPr/>
        </p:nvPicPr>
        <p:blipFill>
          <a:blip r:embed="rId3">
            <a:alphaModFix/>
          </a:blip>
          <a:stretch>
            <a:fillRect/>
          </a:stretch>
        </p:blipFill>
        <p:spPr>
          <a:xfrm>
            <a:off x="739475" y="1499475"/>
            <a:ext cx="4266200" cy="4266200"/>
          </a:xfrm>
          <a:prstGeom prst="rect">
            <a:avLst/>
          </a:prstGeom>
          <a:noFill/>
          <a:ln>
            <a:noFill/>
          </a:ln>
        </p:spPr>
      </p:pic>
      <p:sp>
        <p:nvSpPr>
          <p:cNvPr id="312" name="Google Shape;312;g2a7c8b28f3a_0_20"/>
          <p:cNvSpPr txBox="1"/>
          <p:nvPr/>
        </p:nvSpPr>
        <p:spPr>
          <a:xfrm>
            <a:off x="739475" y="5842500"/>
            <a:ext cx="4728300" cy="6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rPr>
              <a:t>20A bus( Gandhipuram to Somanur)  which passes through peelamedu and reaches karumathampatti.</a:t>
            </a:r>
            <a:endParaRPr sz="2000">
              <a:solidFill>
                <a:srgbClr val="3F3F3F"/>
              </a:solidFill>
            </a:endParaRPr>
          </a:p>
        </p:txBody>
      </p:sp>
      <p:sp>
        <p:nvSpPr>
          <p:cNvPr id="313" name="Google Shape;313;g2a7c8b28f3a_0_20"/>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4" name="Google Shape;314;g2a7c8b28f3a_0_20"/>
          <p:cNvPicPr preferRelativeResize="0"/>
          <p:nvPr/>
        </p:nvPicPr>
        <p:blipFill rotWithShape="1">
          <a:blip r:embed="rId4">
            <a:alphaModFix/>
          </a:blip>
          <a:srcRect b="26721" l="0" r="0" t="17932"/>
          <a:stretch/>
        </p:blipFill>
        <p:spPr>
          <a:xfrm>
            <a:off x="7225050" y="1422650"/>
            <a:ext cx="3593601" cy="4419850"/>
          </a:xfrm>
          <a:prstGeom prst="rect">
            <a:avLst/>
          </a:prstGeom>
          <a:noFill/>
          <a:ln>
            <a:noFill/>
          </a:ln>
        </p:spPr>
      </p:pic>
      <p:sp>
        <p:nvSpPr>
          <p:cNvPr id="315" name="Google Shape;315;g2a7c8b28f3a_0_20"/>
          <p:cNvSpPr txBox="1"/>
          <p:nvPr/>
        </p:nvSpPr>
        <p:spPr>
          <a:xfrm>
            <a:off x="7225050" y="5765675"/>
            <a:ext cx="4166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F3F3F"/>
                </a:solidFill>
              </a:rPr>
              <a:t>90A ( ukkadam to Somanur) also crosses peelamedu to reach karumathampatti.</a:t>
            </a:r>
            <a:endParaRPr sz="2000">
              <a:solidFill>
                <a:srgbClr val="3F3F3F"/>
              </a:solidFill>
            </a:endParaRPr>
          </a:p>
        </p:txBody>
      </p:sp>
      <p:sp>
        <p:nvSpPr>
          <p:cNvPr id="316" name="Google Shape;316;g2a7c8b28f3a_0_20"/>
          <p:cNvSpPr txBox="1"/>
          <p:nvPr/>
        </p:nvSpPr>
        <p:spPr>
          <a:xfrm>
            <a:off x="544975" y="684000"/>
            <a:ext cx="7423500" cy="5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rPr>
              <a:t>CUSTOM DATASET</a:t>
            </a:r>
            <a:endParaRPr b="1" sz="2400">
              <a:solidFill>
                <a:srgbClr val="3F3F3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a7c8b28f3a_0_107"/>
          <p:cNvSpPr txBox="1"/>
          <p:nvPr/>
        </p:nvSpPr>
        <p:spPr>
          <a:xfrm>
            <a:off x="1696825" y="5893100"/>
            <a:ext cx="36312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rPr>
              <a:t>41A which </a:t>
            </a:r>
            <a:r>
              <a:rPr lang="en-US" sz="2000">
                <a:solidFill>
                  <a:srgbClr val="3F3F3F"/>
                </a:solidFill>
              </a:rPr>
              <a:t>crosses</a:t>
            </a:r>
            <a:r>
              <a:rPr lang="en-US" sz="2000">
                <a:solidFill>
                  <a:srgbClr val="3F3F3F"/>
                </a:solidFill>
              </a:rPr>
              <a:t> peelamedu but this route doesn’t reach karumathampatti.</a:t>
            </a:r>
            <a:endParaRPr sz="2000">
              <a:solidFill>
                <a:srgbClr val="3F3F3F"/>
              </a:solidFill>
            </a:endParaRPr>
          </a:p>
        </p:txBody>
      </p:sp>
      <p:pic>
        <p:nvPicPr>
          <p:cNvPr id="322" name="Google Shape;322;g2a7c8b28f3a_0_107"/>
          <p:cNvPicPr preferRelativeResize="0"/>
          <p:nvPr/>
        </p:nvPicPr>
        <p:blipFill rotWithShape="1">
          <a:blip r:embed="rId3">
            <a:alphaModFix/>
          </a:blip>
          <a:srcRect b="16583" l="0" r="0" t="0"/>
          <a:stretch/>
        </p:blipFill>
        <p:spPr>
          <a:xfrm>
            <a:off x="1696825" y="1468425"/>
            <a:ext cx="2810799" cy="4424675"/>
          </a:xfrm>
          <a:prstGeom prst="rect">
            <a:avLst/>
          </a:prstGeom>
          <a:noFill/>
          <a:ln>
            <a:noFill/>
          </a:ln>
        </p:spPr>
      </p:pic>
      <p:sp>
        <p:nvSpPr>
          <p:cNvPr id="323" name="Google Shape;323;g2a7c8b28f3a_0_107"/>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4" name="Google Shape;324;g2a7c8b28f3a_0_107"/>
          <p:cNvPicPr preferRelativeResize="0"/>
          <p:nvPr/>
        </p:nvPicPr>
        <p:blipFill rotWithShape="1">
          <a:blip r:embed="rId4">
            <a:alphaModFix/>
          </a:blip>
          <a:srcRect b="22972" l="0" r="0" t="8062"/>
          <a:stretch/>
        </p:blipFill>
        <p:spPr>
          <a:xfrm>
            <a:off x="6760550" y="1311000"/>
            <a:ext cx="2757875" cy="4739526"/>
          </a:xfrm>
          <a:prstGeom prst="rect">
            <a:avLst/>
          </a:prstGeom>
          <a:noFill/>
          <a:ln>
            <a:noFill/>
          </a:ln>
        </p:spPr>
      </p:pic>
      <p:sp>
        <p:nvSpPr>
          <p:cNvPr id="325" name="Google Shape;325;g2a7c8b28f3a_0_107"/>
          <p:cNvSpPr txBox="1"/>
          <p:nvPr/>
        </p:nvSpPr>
        <p:spPr>
          <a:xfrm>
            <a:off x="6836750" y="6207700"/>
            <a:ext cx="4166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F3F3F"/>
                </a:solidFill>
              </a:rPr>
              <a:t>S11 bus goes to ondipudur bus doesn’t go karumathampatti.</a:t>
            </a:r>
            <a:endParaRPr sz="2000">
              <a:solidFill>
                <a:srgbClr val="3F3F3F"/>
              </a:solidFill>
            </a:endParaRPr>
          </a:p>
        </p:txBody>
      </p:sp>
      <p:sp>
        <p:nvSpPr>
          <p:cNvPr id="326" name="Google Shape;326;g2a7c8b28f3a_0_107"/>
          <p:cNvSpPr txBox="1"/>
          <p:nvPr/>
        </p:nvSpPr>
        <p:spPr>
          <a:xfrm>
            <a:off x="554400" y="703625"/>
            <a:ext cx="7423500" cy="5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rPr>
              <a:t>CUSTOM </a:t>
            </a:r>
            <a:r>
              <a:rPr b="1" lang="en-US" sz="2400">
                <a:solidFill>
                  <a:srgbClr val="3F3F3F"/>
                </a:solidFill>
              </a:rPr>
              <a:t>DATASET</a:t>
            </a:r>
            <a:endParaRPr b="1" sz="2400">
              <a:solidFill>
                <a:srgbClr val="3F3F3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g2a7c8b28f3a_0_95"/>
          <p:cNvPicPr preferRelativeResize="0"/>
          <p:nvPr/>
        </p:nvPicPr>
        <p:blipFill>
          <a:blip r:embed="rId3">
            <a:alphaModFix/>
          </a:blip>
          <a:stretch>
            <a:fillRect/>
          </a:stretch>
        </p:blipFill>
        <p:spPr>
          <a:xfrm>
            <a:off x="1817649" y="1157426"/>
            <a:ext cx="4952000" cy="4952000"/>
          </a:xfrm>
          <a:prstGeom prst="rect">
            <a:avLst/>
          </a:prstGeom>
          <a:noFill/>
          <a:ln>
            <a:noFill/>
          </a:ln>
        </p:spPr>
      </p:pic>
      <p:sp>
        <p:nvSpPr>
          <p:cNvPr id="332" name="Google Shape;332;g2a7c8b28f3a_0_95"/>
          <p:cNvSpPr txBox="1"/>
          <p:nvPr/>
        </p:nvSpPr>
        <p:spPr>
          <a:xfrm>
            <a:off x="1239025" y="6109425"/>
            <a:ext cx="99897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solidFill>
                  <a:srgbClr val="3F3F3F"/>
                </a:solidFill>
              </a:rPr>
              <a:t>We are focusing only on 90A/20A to reach Karumathampatti and ignoring all other buses</a:t>
            </a:r>
            <a:endParaRPr sz="2200">
              <a:solidFill>
                <a:srgbClr val="3F3F3F"/>
              </a:solidFill>
            </a:endParaRPr>
          </a:p>
        </p:txBody>
      </p:sp>
      <p:sp>
        <p:nvSpPr>
          <p:cNvPr id="333" name="Google Shape;333;g2a7c8b28f3a_0_95"/>
          <p:cNvSpPr/>
          <p:nvPr/>
        </p:nvSpPr>
        <p:spPr>
          <a:xfrm>
            <a:off x="3448975" y="2432250"/>
            <a:ext cx="1882800" cy="1993500"/>
          </a:xfrm>
          <a:prstGeom prst="ellipse">
            <a:avLst/>
          </a:prstGeom>
          <a:no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334" name="Google Shape;334;g2a7c8b28f3a_0_95"/>
          <p:cNvPicPr preferRelativeResize="0"/>
          <p:nvPr/>
        </p:nvPicPr>
        <p:blipFill rotWithShape="1">
          <a:blip r:embed="rId3">
            <a:alphaModFix/>
          </a:blip>
          <a:srcRect b="32200" l="34780" r="33329" t="33010"/>
          <a:stretch/>
        </p:blipFill>
        <p:spPr>
          <a:xfrm>
            <a:off x="8430383" y="1944925"/>
            <a:ext cx="3095590" cy="3377002"/>
          </a:xfrm>
          <a:prstGeom prst="rect">
            <a:avLst/>
          </a:prstGeom>
          <a:noFill/>
          <a:ln>
            <a:noFill/>
          </a:ln>
        </p:spPr>
      </p:pic>
      <p:cxnSp>
        <p:nvCxnSpPr>
          <p:cNvPr id="335" name="Google Shape;335;g2a7c8b28f3a_0_95"/>
          <p:cNvCxnSpPr>
            <a:stCxn id="333" idx="0"/>
            <a:endCxn id="334" idx="0"/>
          </p:cNvCxnSpPr>
          <p:nvPr/>
        </p:nvCxnSpPr>
        <p:spPr>
          <a:xfrm flipH="1" rot="10800000">
            <a:off x="4390375" y="1945050"/>
            <a:ext cx="5587800" cy="487200"/>
          </a:xfrm>
          <a:prstGeom prst="straightConnector1">
            <a:avLst/>
          </a:prstGeom>
          <a:noFill/>
          <a:ln cap="flat" cmpd="sng" w="76200">
            <a:solidFill>
              <a:srgbClr val="FFFF00"/>
            </a:solidFill>
            <a:prstDash val="solid"/>
            <a:round/>
            <a:headEnd len="med" w="med" type="none"/>
            <a:tailEnd len="med" w="med" type="none"/>
          </a:ln>
        </p:spPr>
      </p:cxnSp>
      <p:cxnSp>
        <p:nvCxnSpPr>
          <p:cNvPr id="336" name="Google Shape;336;g2a7c8b28f3a_0_95"/>
          <p:cNvCxnSpPr>
            <a:stCxn id="333" idx="4"/>
            <a:endCxn id="334" idx="2"/>
          </p:cNvCxnSpPr>
          <p:nvPr/>
        </p:nvCxnSpPr>
        <p:spPr>
          <a:xfrm>
            <a:off x="4390375" y="4425750"/>
            <a:ext cx="5587800" cy="896100"/>
          </a:xfrm>
          <a:prstGeom prst="straightConnector1">
            <a:avLst/>
          </a:prstGeom>
          <a:noFill/>
          <a:ln cap="flat" cmpd="sng" w="76200">
            <a:solidFill>
              <a:srgbClr val="FFFF00"/>
            </a:solidFill>
            <a:prstDash val="solid"/>
            <a:round/>
            <a:headEnd len="med" w="med" type="none"/>
            <a:tailEnd len="med" w="med" type="none"/>
          </a:ln>
        </p:spPr>
      </p:cxnSp>
      <p:sp>
        <p:nvSpPr>
          <p:cNvPr id="337" name="Google Shape;337;g2a7c8b28f3a_0_95"/>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8" name="Google Shape;338;g2a7c8b28f3a_0_95"/>
          <p:cNvSpPr txBox="1"/>
          <p:nvPr/>
        </p:nvSpPr>
        <p:spPr>
          <a:xfrm>
            <a:off x="581900" y="551675"/>
            <a:ext cx="7423500" cy="5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3F3F3F"/>
                </a:solidFill>
              </a:rPr>
              <a:t>CUSTOM </a:t>
            </a:r>
            <a:r>
              <a:rPr b="1" lang="en-US" sz="2400">
                <a:solidFill>
                  <a:srgbClr val="3F3F3F"/>
                </a:solidFill>
              </a:rPr>
              <a:t>DATASET</a:t>
            </a:r>
            <a:endParaRPr b="1" sz="2400">
              <a:solidFill>
                <a:srgbClr val="3F3F3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a7de1dabe8_0_10"/>
          <p:cNvSpPr txBox="1"/>
          <p:nvPr/>
        </p:nvSpPr>
        <p:spPr>
          <a:xfrm>
            <a:off x="539350" y="817750"/>
            <a:ext cx="11193300" cy="548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US" sz="3000">
                <a:solidFill>
                  <a:srgbClr val="3F3F3F"/>
                </a:solidFill>
              </a:rPr>
              <a:t>WORK PROGRESS</a:t>
            </a:r>
            <a:endParaRPr b="1" sz="3000">
              <a:solidFill>
                <a:srgbClr val="3F3F3F"/>
              </a:solidFill>
            </a:endParaRPr>
          </a:p>
          <a:p>
            <a:pPr indent="0" lvl="0" marL="0" rtl="0" algn="l">
              <a:lnSpc>
                <a:spcPct val="150000"/>
              </a:lnSpc>
              <a:spcBef>
                <a:spcPts val="0"/>
              </a:spcBef>
              <a:spcAft>
                <a:spcPts val="0"/>
              </a:spcAft>
              <a:buClr>
                <a:schemeClr val="dk1"/>
              </a:buClr>
              <a:buSzPts val="990"/>
              <a:buFont typeface="Arial"/>
              <a:buNone/>
            </a:pPr>
            <a:r>
              <a:rPr b="1" lang="en-US" sz="2600">
                <a:solidFill>
                  <a:srgbClr val="3F3F3F"/>
                </a:solidFill>
              </a:rPr>
              <a:t>NEED 3 - How do I know?</a:t>
            </a:r>
            <a:endParaRPr b="1" sz="2600">
              <a:solidFill>
                <a:srgbClr val="3F3F3F"/>
              </a:solidFill>
            </a:endParaRPr>
          </a:p>
          <a:p>
            <a:pPr indent="0" lvl="0" marL="0" rtl="0" algn="l">
              <a:spcBef>
                <a:spcPts val="0"/>
              </a:spcBef>
              <a:spcAft>
                <a:spcPts val="0"/>
              </a:spcAft>
              <a:buNone/>
            </a:pPr>
            <a:r>
              <a:t/>
            </a:r>
            <a:endParaRPr b="1" sz="2400">
              <a:solidFill>
                <a:srgbClr val="3F3F3F"/>
              </a:solidFill>
            </a:endParaRPr>
          </a:p>
          <a:p>
            <a:pPr indent="0" lvl="0" marL="0" rtl="0" algn="l">
              <a:spcBef>
                <a:spcPts val="0"/>
              </a:spcBef>
              <a:spcAft>
                <a:spcPts val="0"/>
              </a:spcAft>
              <a:buNone/>
            </a:pPr>
            <a:r>
              <a:rPr b="1" lang="en-US" sz="2400">
                <a:solidFill>
                  <a:srgbClr val="3F3F3F"/>
                </a:solidFill>
              </a:rPr>
              <a:t>I</a:t>
            </a:r>
            <a:r>
              <a:rPr b="1" lang="en-US" sz="2400">
                <a:solidFill>
                  <a:srgbClr val="3F3F3F"/>
                </a:solidFill>
              </a:rPr>
              <a:t>MAGE TO TEXT CONVERSION:</a:t>
            </a:r>
            <a:endParaRPr b="1" sz="2400">
              <a:solidFill>
                <a:srgbClr val="3F3F3F"/>
              </a:solidFill>
            </a:endParaRPr>
          </a:p>
          <a:p>
            <a:pPr indent="0" lvl="0" marL="0" rtl="0" algn="l">
              <a:spcBef>
                <a:spcPts val="0"/>
              </a:spcBef>
              <a:spcAft>
                <a:spcPts val="0"/>
              </a:spcAft>
              <a:buNone/>
            </a:pPr>
            <a:r>
              <a:t/>
            </a:r>
            <a:endParaRPr b="1" sz="2400">
              <a:solidFill>
                <a:srgbClr val="3F3F3F"/>
              </a:solidFill>
            </a:endParaRPr>
          </a:p>
          <a:p>
            <a:pPr indent="-381000" lvl="0" marL="457200" rtl="0" algn="l">
              <a:spcBef>
                <a:spcPts val="0"/>
              </a:spcBef>
              <a:spcAft>
                <a:spcPts val="0"/>
              </a:spcAft>
              <a:buClr>
                <a:schemeClr val="dk1"/>
              </a:buClr>
              <a:buSzPts val="2400"/>
              <a:buChar char="●"/>
            </a:pPr>
            <a:r>
              <a:rPr lang="en-US" sz="2400">
                <a:solidFill>
                  <a:schemeClr val="dk1"/>
                </a:solidFill>
              </a:rPr>
              <a:t>Python modules : pytesse</a:t>
            </a:r>
            <a:r>
              <a:rPr lang="en-US" sz="2400">
                <a:solidFill>
                  <a:schemeClr val="dk1"/>
                </a:solidFill>
              </a:rPr>
              <a:t>ract </a:t>
            </a:r>
            <a:endParaRPr sz="2400">
              <a:solidFill>
                <a:schemeClr val="dk1"/>
              </a:solidFill>
            </a:endParaRPr>
          </a:p>
          <a:p>
            <a:pPr indent="0" lvl="0" marL="457200" rtl="0" algn="l">
              <a:spcBef>
                <a:spcPts val="0"/>
              </a:spcBef>
              <a:spcAft>
                <a:spcPts val="0"/>
              </a:spcAft>
              <a:buNone/>
            </a:pPr>
            <a:r>
              <a:t/>
            </a:r>
            <a:endParaRPr sz="2400">
              <a:solidFill>
                <a:srgbClr val="3F3F3F"/>
              </a:solidFill>
            </a:endParaRPr>
          </a:p>
          <a:p>
            <a:pPr indent="0" lvl="0" marL="457200" rtl="0" algn="l">
              <a:spcBef>
                <a:spcPts val="0"/>
              </a:spcBef>
              <a:spcAft>
                <a:spcPts val="0"/>
              </a:spcAft>
              <a:buNone/>
            </a:pPr>
            <a:r>
              <a:t/>
            </a:r>
            <a:endParaRPr sz="2400">
              <a:solidFill>
                <a:srgbClr val="3F3F3F"/>
              </a:solidFill>
            </a:endParaRPr>
          </a:p>
          <a:p>
            <a:pPr indent="0" lvl="0" marL="0" rtl="0" algn="l">
              <a:spcBef>
                <a:spcPts val="0"/>
              </a:spcBef>
              <a:spcAft>
                <a:spcPts val="0"/>
              </a:spcAft>
              <a:buNone/>
            </a:pPr>
            <a:r>
              <a:t/>
            </a:r>
            <a:endParaRPr sz="1700">
              <a:solidFill>
                <a:srgbClr val="3F3F3F"/>
              </a:solidFill>
            </a:endParaRPr>
          </a:p>
          <a:p>
            <a:pPr indent="0" lvl="0" marL="0" rtl="0" algn="l">
              <a:spcBef>
                <a:spcPts val="0"/>
              </a:spcBef>
              <a:spcAft>
                <a:spcPts val="0"/>
              </a:spcAft>
              <a:buNone/>
            </a:pPr>
            <a:r>
              <a:t/>
            </a:r>
            <a:endParaRPr sz="1700">
              <a:solidFill>
                <a:srgbClr val="3F3F3F"/>
              </a:solidFill>
            </a:endParaRPr>
          </a:p>
        </p:txBody>
      </p:sp>
      <p:pic>
        <p:nvPicPr>
          <p:cNvPr id="344" name="Google Shape;344;g2a7de1dabe8_0_10"/>
          <p:cNvPicPr preferRelativeResize="0"/>
          <p:nvPr/>
        </p:nvPicPr>
        <p:blipFill>
          <a:blip r:embed="rId3">
            <a:alphaModFix/>
          </a:blip>
          <a:stretch>
            <a:fillRect/>
          </a:stretch>
        </p:blipFill>
        <p:spPr>
          <a:xfrm>
            <a:off x="7000150" y="4769025"/>
            <a:ext cx="4456254" cy="512950"/>
          </a:xfrm>
          <a:prstGeom prst="rect">
            <a:avLst/>
          </a:prstGeom>
          <a:noFill/>
          <a:ln>
            <a:noFill/>
          </a:ln>
        </p:spPr>
      </p:pic>
      <p:pic>
        <p:nvPicPr>
          <p:cNvPr id="345" name="Google Shape;345;g2a7de1dabe8_0_10"/>
          <p:cNvPicPr preferRelativeResize="0"/>
          <p:nvPr/>
        </p:nvPicPr>
        <p:blipFill>
          <a:blip r:embed="rId4">
            <a:alphaModFix/>
          </a:blip>
          <a:stretch>
            <a:fillRect/>
          </a:stretch>
        </p:blipFill>
        <p:spPr>
          <a:xfrm>
            <a:off x="1263925" y="3838450"/>
            <a:ext cx="2995225" cy="2765325"/>
          </a:xfrm>
          <a:prstGeom prst="rect">
            <a:avLst/>
          </a:prstGeom>
          <a:noFill/>
          <a:ln>
            <a:noFill/>
          </a:ln>
        </p:spPr>
      </p:pic>
      <p:cxnSp>
        <p:nvCxnSpPr>
          <p:cNvPr id="346" name="Google Shape;346;g2a7de1dabe8_0_10"/>
          <p:cNvCxnSpPr/>
          <p:nvPr/>
        </p:nvCxnSpPr>
        <p:spPr>
          <a:xfrm>
            <a:off x="4610025" y="5021000"/>
            <a:ext cx="2176200" cy="9000"/>
          </a:xfrm>
          <a:prstGeom prst="straightConnector1">
            <a:avLst/>
          </a:prstGeom>
          <a:noFill/>
          <a:ln cap="flat" cmpd="sng" w="38100">
            <a:solidFill>
              <a:schemeClr val="dk2"/>
            </a:solidFill>
            <a:prstDash val="solid"/>
            <a:round/>
            <a:headEnd len="med" w="med" type="none"/>
            <a:tailEnd len="med" w="med" type="triangle"/>
          </a:ln>
        </p:spPr>
      </p:cxnSp>
      <p:sp>
        <p:nvSpPr>
          <p:cNvPr id="347" name="Google Shape;347;g2a7de1dabe8_0_10"/>
          <p:cNvSpPr txBox="1"/>
          <p:nvPr>
            <p:ph idx="12" type="sldNum"/>
          </p:nvPr>
        </p:nvSpPr>
        <p:spPr>
          <a:xfrm>
            <a:off x="10953225"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a7de1dabe8_0_17">
            <a:hlinkClick r:id="rId3"/>
          </p:cNvPr>
          <p:cNvSpPr txBox="1"/>
          <p:nvPr/>
        </p:nvSpPr>
        <p:spPr>
          <a:xfrm>
            <a:off x="510375" y="774250"/>
            <a:ext cx="11280300" cy="5596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sz="3000">
                <a:solidFill>
                  <a:srgbClr val="3F3F3F"/>
                </a:solidFill>
              </a:rPr>
              <a:t>WORK PROGRESS</a:t>
            </a:r>
            <a:endParaRPr b="1" sz="3000">
              <a:solidFill>
                <a:srgbClr val="3F3F3F"/>
              </a:solidFill>
            </a:endParaRPr>
          </a:p>
          <a:p>
            <a:pPr indent="0" lvl="0" marL="0" rtl="0" algn="l">
              <a:lnSpc>
                <a:spcPct val="150000"/>
              </a:lnSpc>
              <a:spcBef>
                <a:spcPts val="0"/>
              </a:spcBef>
              <a:spcAft>
                <a:spcPts val="0"/>
              </a:spcAft>
              <a:buClr>
                <a:schemeClr val="dk1"/>
              </a:buClr>
              <a:buSzPts val="1100"/>
              <a:buFont typeface="Arial"/>
              <a:buNone/>
            </a:pPr>
            <a:r>
              <a:rPr b="1" lang="en-US" sz="2600">
                <a:solidFill>
                  <a:srgbClr val="3F3F3F"/>
                </a:solidFill>
              </a:rPr>
              <a:t>NEED 3 - How do I know?</a:t>
            </a:r>
            <a:endParaRPr b="1" sz="2600">
              <a:solidFill>
                <a:srgbClr val="3F3F3F"/>
              </a:solidFill>
            </a:endParaRPr>
          </a:p>
          <a:p>
            <a:pPr indent="0" lvl="0" marL="0" rtl="0" algn="l">
              <a:spcBef>
                <a:spcPts val="0"/>
              </a:spcBef>
              <a:spcAft>
                <a:spcPts val="0"/>
              </a:spcAft>
              <a:buNone/>
            </a:pPr>
            <a:r>
              <a:t/>
            </a:r>
            <a:endParaRPr b="1" sz="2400">
              <a:solidFill>
                <a:srgbClr val="3F3F3F"/>
              </a:solidFill>
            </a:endParaRPr>
          </a:p>
          <a:p>
            <a:pPr indent="0" lvl="0" marL="0" rtl="0" algn="l">
              <a:spcBef>
                <a:spcPts val="0"/>
              </a:spcBef>
              <a:spcAft>
                <a:spcPts val="0"/>
              </a:spcAft>
              <a:buNone/>
            </a:pPr>
            <a:r>
              <a:rPr b="1" lang="en-US" sz="2400">
                <a:solidFill>
                  <a:srgbClr val="3F3F3F"/>
                </a:solidFill>
              </a:rPr>
              <a:t>TEXT TO VOICE CONVERSION:</a:t>
            </a:r>
            <a:endParaRPr b="1" sz="2400">
              <a:solidFill>
                <a:srgbClr val="3F3F3F"/>
              </a:solidFill>
            </a:endParaRPr>
          </a:p>
          <a:p>
            <a:pPr indent="0" lvl="0" marL="457200" rtl="0" algn="l">
              <a:spcBef>
                <a:spcPts val="0"/>
              </a:spcBef>
              <a:spcAft>
                <a:spcPts val="0"/>
              </a:spcAft>
              <a:buNone/>
            </a:pPr>
            <a:r>
              <a:t/>
            </a:r>
            <a:endParaRPr b="1" sz="3000">
              <a:solidFill>
                <a:srgbClr val="3F3F3F"/>
              </a:solidFill>
            </a:endParaRPr>
          </a:p>
          <a:p>
            <a:pPr indent="-381000" lvl="0" marL="457200" rtl="0" algn="l">
              <a:spcBef>
                <a:spcPts val="0"/>
              </a:spcBef>
              <a:spcAft>
                <a:spcPts val="0"/>
              </a:spcAft>
              <a:buClr>
                <a:srgbClr val="3F3F3F"/>
              </a:buClr>
              <a:buSzPts val="2400"/>
              <a:buChar char="●"/>
            </a:pPr>
            <a:r>
              <a:rPr lang="en-US" sz="2400">
                <a:solidFill>
                  <a:srgbClr val="3F3F3F"/>
                </a:solidFill>
              </a:rPr>
              <a:t>From the retrieved text from the image, that particular text is converted in to voice using gTTs and playsound module available in python.</a:t>
            </a:r>
            <a:endParaRPr sz="2400">
              <a:solidFill>
                <a:srgbClr val="3F3F3F"/>
              </a:solidFill>
            </a:endParaRPr>
          </a:p>
          <a:p>
            <a:pPr indent="-381000" lvl="0" marL="457200" rtl="0" algn="l">
              <a:spcBef>
                <a:spcPts val="0"/>
              </a:spcBef>
              <a:spcAft>
                <a:spcPts val="0"/>
              </a:spcAft>
              <a:buClr>
                <a:srgbClr val="3F3F3F"/>
              </a:buClr>
              <a:buSzPts val="2400"/>
              <a:buChar char="●"/>
            </a:pPr>
            <a:r>
              <a:rPr lang="en-US" sz="2400">
                <a:solidFill>
                  <a:srgbClr val="3F3F3F"/>
                </a:solidFill>
              </a:rPr>
              <a:t>Also the gTTs module, enables to convert the text into any language including tamil.</a:t>
            </a:r>
            <a:endParaRPr sz="2400">
              <a:solidFill>
                <a:srgbClr val="3F3F3F"/>
              </a:solidFill>
            </a:endParaRPr>
          </a:p>
          <a:p>
            <a:pPr indent="0" lvl="0" marL="914400" rtl="0" algn="l">
              <a:spcBef>
                <a:spcPts val="0"/>
              </a:spcBef>
              <a:spcAft>
                <a:spcPts val="0"/>
              </a:spcAft>
              <a:buNone/>
            </a:pPr>
            <a:r>
              <a:t/>
            </a:r>
            <a:endParaRPr sz="2400">
              <a:solidFill>
                <a:srgbClr val="3F3F3F"/>
              </a:solidFill>
              <a:latin typeface="Libre Franklin"/>
              <a:ea typeface="Libre Franklin"/>
              <a:cs typeface="Libre Franklin"/>
              <a:sym typeface="Libre Franklin"/>
            </a:endParaRPr>
          </a:p>
          <a:p>
            <a:pPr indent="0" lvl="0" marL="45720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pic>
        <p:nvPicPr>
          <p:cNvPr id="353" name="Google Shape;353;g2a7de1dabe8_0_17"/>
          <p:cNvPicPr preferRelativeResize="0"/>
          <p:nvPr/>
        </p:nvPicPr>
        <p:blipFill>
          <a:blip r:embed="rId4">
            <a:alphaModFix/>
          </a:blip>
          <a:stretch>
            <a:fillRect/>
          </a:stretch>
        </p:blipFill>
        <p:spPr>
          <a:xfrm>
            <a:off x="843650" y="5325350"/>
            <a:ext cx="4456254" cy="512950"/>
          </a:xfrm>
          <a:prstGeom prst="rect">
            <a:avLst/>
          </a:prstGeom>
          <a:noFill/>
          <a:ln>
            <a:noFill/>
          </a:ln>
        </p:spPr>
      </p:pic>
      <p:sp>
        <p:nvSpPr>
          <p:cNvPr id="354" name="Google Shape;354;g2a7de1dabe8_0_17"/>
          <p:cNvSpPr txBox="1"/>
          <p:nvPr/>
        </p:nvSpPr>
        <p:spPr>
          <a:xfrm>
            <a:off x="7183975" y="4965625"/>
            <a:ext cx="4040400" cy="12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300" u="sng">
                <a:solidFill>
                  <a:schemeClr val="hlink"/>
                </a:solidFill>
                <a:hlinkClick r:id="rId5"/>
              </a:rPr>
              <a:t>WhatsApp Audio 2023-12-18 at 07.47.17_2f7fbaca.dat.unknown</a:t>
            </a:r>
            <a:endParaRPr sz="2600"/>
          </a:p>
        </p:txBody>
      </p:sp>
      <p:sp>
        <p:nvSpPr>
          <p:cNvPr id="355" name="Google Shape;355;g2a7de1dabe8_0_17"/>
          <p:cNvSpPr txBox="1"/>
          <p:nvPr>
            <p:ph idx="12" type="sldNum"/>
          </p:nvPr>
        </p:nvSpPr>
        <p:spPr>
          <a:xfrm>
            <a:off x="10953225"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cxnSp>
        <p:nvCxnSpPr>
          <p:cNvPr id="356" name="Google Shape;356;g2a7de1dabe8_0_17"/>
          <p:cNvCxnSpPr/>
          <p:nvPr/>
        </p:nvCxnSpPr>
        <p:spPr>
          <a:xfrm>
            <a:off x="5659150" y="5443200"/>
            <a:ext cx="11841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a7c8b28f3a_0_154"/>
          <p:cNvSpPr txBox="1"/>
          <p:nvPr>
            <p:ph type="title"/>
          </p:nvPr>
        </p:nvSpPr>
        <p:spPr>
          <a:xfrm>
            <a:off x="581200" y="702151"/>
            <a:ext cx="11029500" cy="863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000">
                <a:latin typeface="Arial"/>
                <a:ea typeface="Arial"/>
                <a:cs typeface="Arial"/>
                <a:sym typeface="Arial"/>
              </a:rPr>
              <a:t>REFERENCES</a:t>
            </a:r>
            <a:endParaRPr b="1" sz="3000">
              <a:latin typeface="Arial"/>
              <a:ea typeface="Arial"/>
              <a:cs typeface="Arial"/>
              <a:sym typeface="Arial"/>
            </a:endParaRPr>
          </a:p>
        </p:txBody>
      </p:sp>
      <p:sp>
        <p:nvSpPr>
          <p:cNvPr id="362" name="Google Shape;362;g2a7c8b28f3a_0_154"/>
          <p:cNvSpPr txBox="1"/>
          <p:nvPr/>
        </p:nvSpPr>
        <p:spPr>
          <a:xfrm>
            <a:off x="760525" y="1565350"/>
            <a:ext cx="10721100" cy="4651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000">
                <a:solidFill>
                  <a:schemeClr val="dk1"/>
                </a:solidFill>
              </a:rPr>
              <a:t>[1] </a:t>
            </a:r>
            <a:r>
              <a:rPr lang="en-US" sz="2000">
                <a:solidFill>
                  <a:schemeClr val="dk1"/>
                </a:solidFill>
              </a:rPr>
              <a:t>Wasiq Khan, Abir Hussain, Bilal Muhammad Khan, Keeley Crockett, “Outdoor mobility aid for people with visual impairment: Obstacle detection and responsive framework for the scene perception during the outdoor mobility of people with visual impairment” ,Expert Systems with Applications,Volume 228,2023,120464,ISSN 0957-4174</a:t>
            </a:r>
            <a:endParaRPr sz="2000">
              <a:solidFill>
                <a:schemeClr val="dk1"/>
              </a:solidFill>
            </a:endParaRPr>
          </a:p>
          <a:p>
            <a:pPr indent="0" lvl="0" marL="0" rtl="0" algn="just">
              <a:spcBef>
                <a:spcPts val="0"/>
              </a:spcBef>
              <a:spcAft>
                <a:spcPts val="0"/>
              </a:spcAft>
              <a:buNone/>
            </a:pPr>
            <a:r>
              <a:t/>
            </a:r>
            <a:endParaRPr sz="2000">
              <a:solidFill>
                <a:schemeClr val="dk1"/>
              </a:solidFill>
            </a:endParaRPr>
          </a:p>
          <a:p>
            <a:pPr indent="0" lvl="0" marL="0" rtl="0" algn="just">
              <a:spcBef>
                <a:spcPts val="0"/>
              </a:spcBef>
              <a:spcAft>
                <a:spcPts val="0"/>
              </a:spcAft>
              <a:buNone/>
            </a:pPr>
            <a:r>
              <a:rPr lang="en-US" sz="2000">
                <a:solidFill>
                  <a:schemeClr val="dk1"/>
                </a:solidFill>
              </a:rPr>
              <a:t>[2] Wenjie Chen, Zi Miao Xie, Pengxin Yuan, Ruolin Wang, Hongwei Chen, Bo Xiao, ”A mobile intelligent guide system for visually impaired pedestrian”,</a:t>
            </a:r>
            <a:endParaRPr sz="2000">
              <a:solidFill>
                <a:schemeClr val="dk1"/>
              </a:solidFill>
            </a:endParaRPr>
          </a:p>
          <a:p>
            <a:pPr indent="0" lvl="0" marL="0" rtl="0" algn="just">
              <a:spcBef>
                <a:spcPts val="0"/>
              </a:spcBef>
              <a:spcAft>
                <a:spcPts val="0"/>
              </a:spcAft>
              <a:buClr>
                <a:schemeClr val="dk1"/>
              </a:buClr>
              <a:buSzPts val="990"/>
              <a:buFont typeface="Arial"/>
              <a:buNone/>
            </a:pPr>
            <a:r>
              <a:rPr lang="en-US" sz="2000">
                <a:solidFill>
                  <a:schemeClr val="dk1"/>
                </a:solidFill>
              </a:rPr>
              <a:t>Journal of Systems and Software, Volume 195, 2023, 111546, ISSN 0164-1212</a:t>
            </a:r>
            <a:endParaRPr sz="2000">
              <a:solidFill>
                <a:schemeClr val="dk1"/>
              </a:solidFill>
            </a:endParaRPr>
          </a:p>
          <a:p>
            <a:pPr indent="0" lvl="0" marL="0" rtl="0" algn="just">
              <a:spcBef>
                <a:spcPts val="0"/>
              </a:spcBef>
              <a:spcAft>
                <a:spcPts val="0"/>
              </a:spcAft>
              <a:buClr>
                <a:schemeClr val="dk1"/>
              </a:buClr>
              <a:buSzPts val="990"/>
              <a:buFont typeface="Arial"/>
              <a:buNone/>
            </a:pPr>
            <a:r>
              <a:t/>
            </a:r>
            <a:endParaRPr sz="2000">
              <a:solidFill>
                <a:schemeClr val="dk1"/>
              </a:solidFill>
            </a:endParaRPr>
          </a:p>
          <a:p>
            <a:pPr indent="0" lvl="0" marL="0" rtl="0" algn="just">
              <a:spcBef>
                <a:spcPts val="0"/>
              </a:spcBef>
              <a:spcAft>
                <a:spcPts val="0"/>
              </a:spcAft>
              <a:buNone/>
            </a:pPr>
            <a:r>
              <a:rPr lang="en-US" sz="2000">
                <a:solidFill>
                  <a:schemeClr val="dk1"/>
                </a:solidFill>
              </a:rPr>
              <a:t>[3] Gowda C.P. Mallikarjuna, Raju Hajare, P.S.S. Pavan,”Cognitive IoT System for visually impaired: Machine Learning Approach”, Materials Today: Proceedings,Volume 49, Part 3, 2022, Pages 529-535, ISSN 2214-7853.</a:t>
            </a:r>
            <a:endParaRPr sz="2000">
              <a:solidFill>
                <a:schemeClr val="dk1"/>
              </a:solidFill>
            </a:endParaRPr>
          </a:p>
          <a:p>
            <a:pPr indent="0" lvl="0" marL="0" rtl="0" algn="just">
              <a:spcBef>
                <a:spcPts val="0"/>
              </a:spcBef>
              <a:spcAft>
                <a:spcPts val="0"/>
              </a:spcAft>
              <a:buNone/>
            </a:pPr>
            <a:r>
              <a:t/>
            </a:r>
            <a:endParaRPr sz="2000">
              <a:solidFill>
                <a:schemeClr val="dk1"/>
              </a:solidFill>
            </a:endParaRPr>
          </a:p>
          <a:p>
            <a:pPr indent="0" lvl="0" marL="0" rtl="0" algn="just">
              <a:spcBef>
                <a:spcPts val="0"/>
              </a:spcBef>
              <a:spcAft>
                <a:spcPts val="0"/>
              </a:spcAft>
              <a:buNone/>
            </a:pPr>
            <a:r>
              <a:rPr lang="en-US" sz="2000">
                <a:solidFill>
                  <a:schemeClr val="dk1"/>
                </a:solidFill>
              </a:rPr>
              <a:t>[4] S. Khan, S. Nazir and H. U. Khan, "Analysis of Navigation Assistants for Blind and Visually Impaired People: A Systematic Review," in IEEE Access, vol. 9, pp. 26712-26734, 2021, doi: 10.1109/ACCESS.2021.3052415.</a:t>
            </a:r>
            <a:endParaRPr sz="2000">
              <a:solidFill>
                <a:schemeClr val="dk1"/>
              </a:solidFill>
            </a:endParaRPr>
          </a:p>
          <a:p>
            <a:pPr indent="0" lvl="0" marL="0" rtl="0" algn="just">
              <a:spcBef>
                <a:spcPts val="0"/>
              </a:spcBef>
              <a:spcAft>
                <a:spcPts val="0"/>
              </a:spcAft>
              <a:buNone/>
            </a:pPr>
            <a:r>
              <a:t/>
            </a:r>
            <a:endParaRPr sz="2000">
              <a:solidFill>
                <a:schemeClr val="dk1"/>
              </a:solidFill>
            </a:endParaRPr>
          </a:p>
          <a:p>
            <a:pPr indent="0" lvl="0" marL="0" rtl="0" algn="just">
              <a:spcBef>
                <a:spcPts val="0"/>
              </a:spcBef>
              <a:spcAft>
                <a:spcPts val="0"/>
              </a:spcAft>
              <a:buClr>
                <a:schemeClr val="dk1"/>
              </a:buClr>
              <a:buSzPts val="990"/>
              <a:buFont typeface="Arial"/>
              <a:buNone/>
            </a:pPr>
            <a:r>
              <a:t/>
            </a:r>
            <a:endParaRPr sz="2000">
              <a:solidFill>
                <a:schemeClr val="dk1"/>
              </a:solidFill>
            </a:endParaRPr>
          </a:p>
          <a:p>
            <a:pPr indent="0" lvl="0" marL="0" rtl="0" algn="just">
              <a:spcBef>
                <a:spcPts val="0"/>
              </a:spcBef>
              <a:spcAft>
                <a:spcPts val="0"/>
              </a:spcAft>
              <a:buNone/>
            </a:pPr>
            <a:r>
              <a:t/>
            </a:r>
            <a:endParaRPr sz="2000">
              <a:solidFill>
                <a:schemeClr val="dk1"/>
              </a:solidFill>
            </a:endParaRPr>
          </a:p>
        </p:txBody>
      </p:sp>
      <p:sp>
        <p:nvSpPr>
          <p:cNvPr id="363" name="Google Shape;363;g2a7c8b28f3a_0_154"/>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a7c8b28f3a_0_142"/>
          <p:cNvSpPr txBox="1"/>
          <p:nvPr>
            <p:ph type="title"/>
          </p:nvPr>
        </p:nvSpPr>
        <p:spPr>
          <a:xfrm>
            <a:off x="581200" y="702152"/>
            <a:ext cx="11029500" cy="841800"/>
          </a:xfrm>
          <a:prstGeom prst="rect">
            <a:avLst/>
          </a:prstGeom>
          <a:solidFill>
            <a:schemeClr val="lt1"/>
          </a:solidFill>
          <a:ln cap="flat" cmpd="sng" w="9525">
            <a:solidFill>
              <a:schemeClr val="lt1"/>
            </a:solidFill>
            <a:prstDash val="solid"/>
            <a:round/>
            <a:headEnd len="sm" w="sm" type="none"/>
            <a:tailEnd len="sm" w="sm" type="none"/>
          </a:ln>
        </p:spPr>
        <p:txBody>
          <a:bodyPr anchorCtr="0" anchor="b" bIns="45700" lIns="91425" spcFirstLastPara="1" rIns="91425" wrap="square" tIns="45700">
            <a:normAutofit/>
          </a:bodyPr>
          <a:lstStyle/>
          <a:p>
            <a:pPr indent="0" lvl="0" marL="0" rtl="0" algn="l">
              <a:spcBef>
                <a:spcPts val="0"/>
              </a:spcBef>
              <a:spcAft>
                <a:spcPts val="0"/>
              </a:spcAft>
              <a:buNone/>
            </a:pPr>
            <a:r>
              <a:rPr b="1" lang="en-US" sz="3000">
                <a:latin typeface="Arial"/>
                <a:ea typeface="Arial"/>
                <a:cs typeface="Arial"/>
                <a:sym typeface="Arial"/>
              </a:rPr>
              <a:t>BLOCK DIAGRAM</a:t>
            </a:r>
            <a:endParaRPr b="1" sz="3000">
              <a:latin typeface="Arial"/>
              <a:ea typeface="Arial"/>
              <a:cs typeface="Arial"/>
              <a:sym typeface="Arial"/>
            </a:endParaRPr>
          </a:p>
        </p:txBody>
      </p:sp>
      <p:sp>
        <p:nvSpPr>
          <p:cNvPr id="116" name="Google Shape;116;g2a7c8b28f3a_0_142"/>
          <p:cNvSpPr/>
          <p:nvPr/>
        </p:nvSpPr>
        <p:spPr>
          <a:xfrm>
            <a:off x="1845925" y="2429250"/>
            <a:ext cx="17943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Libre Franklin"/>
                <a:ea typeface="Libre Franklin"/>
                <a:cs typeface="Libre Franklin"/>
                <a:sym typeface="Libre Franklin"/>
              </a:rPr>
              <a:t>CAMERA</a:t>
            </a:r>
            <a:endParaRPr sz="1800">
              <a:latin typeface="Libre Franklin"/>
              <a:ea typeface="Libre Franklin"/>
              <a:cs typeface="Libre Franklin"/>
              <a:sym typeface="Libre Franklin"/>
            </a:endParaRPr>
          </a:p>
        </p:txBody>
      </p:sp>
      <p:sp>
        <p:nvSpPr>
          <p:cNvPr id="117" name="Google Shape;117;g2a7c8b28f3a_0_142"/>
          <p:cNvSpPr/>
          <p:nvPr/>
        </p:nvSpPr>
        <p:spPr>
          <a:xfrm>
            <a:off x="1845925" y="4312050"/>
            <a:ext cx="17943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Libre Franklin"/>
                <a:ea typeface="Libre Franklin"/>
                <a:cs typeface="Libre Franklin"/>
                <a:sym typeface="Libre Franklin"/>
              </a:rPr>
              <a:t>GPS</a:t>
            </a:r>
            <a:endParaRPr sz="1800">
              <a:latin typeface="Libre Franklin"/>
              <a:ea typeface="Libre Franklin"/>
              <a:cs typeface="Libre Franklin"/>
              <a:sym typeface="Libre Franklin"/>
            </a:endParaRPr>
          </a:p>
        </p:txBody>
      </p:sp>
      <p:sp>
        <p:nvSpPr>
          <p:cNvPr id="118" name="Google Shape;118;g2a7c8b28f3a_0_142"/>
          <p:cNvSpPr/>
          <p:nvPr/>
        </p:nvSpPr>
        <p:spPr>
          <a:xfrm>
            <a:off x="4797200" y="2429250"/>
            <a:ext cx="2041800" cy="26340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Libre Franklin"/>
                <a:ea typeface="Libre Franklin"/>
                <a:cs typeface="Libre Franklin"/>
                <a:sym typeface="Libre Franklin"/>
              </a:rPr>
              <a:t>PROCESSING UNIT</a:t>
            </a:r>
            <a:endParaRPr sz="1800">
              <a:latin typeface="Libre Franklin"/>
              <a:ea typeface="Libre Franklin"/>
              <a:cs typeface="Libre Franklin"/>
              <a:sym typeface="Libre Franklin"/>
            </a:endParaRPr>
          </a:p>
        </p:txBody>
      </p:sp>
      <p:sp>
        <p:nvSpPr>
          <p:cNvPr id="119" name="Google Shape;119;g2a7c8b28f3a_0_142"/>
          <p:cNvSpPr/>
          <p:nvPr/>
        </p:nvSpPr>
        <p:spPr>
          <a:xfrm>
            <a:off x="7996100" y="3325350"/>
            <a:ext cx="17943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Libre Franklin"/>
                <a:ea typeface="Libre Franklin"/>
                <a:cs typeface="Libre Franklin"/>
                <a:sym typeface="Libre Franklin"/>
              </a:rPr>
              <a:t>VOICE</a:t>
            </a:r>
            <a:endParaRPr sz="1800">
              <a:latin typeface="Libre Franklin"/>
              <a:ea typeface="Libre Franklin"/>
              <a:cs typeface="Libre Franklin"/>
              <a:sym typeface="Libre Franklin"/>
            </a:endParaRPr>
          </a:p>
        </p:txBody>
      </p:sp>
      <p:cxnSp>
        <p:nvCxnSpPr>
          <p:cNvPr id="120" name="Google Shape;120;g2a7c8b28f3a_0_142"/>
          <p:cNvCxnSpPr>
            <a:stCxn id="116" idx="3"/>
          </p:cNvCxnSpPr>
          <p:nvPr/>
        </p:nvCxnSpPr>
        <p:spPr>
          <a:xfrm>
            <a:off x="3640225" y="2850150"/>
            <a:ext cx="1151700" cy="3471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21" name="Google Shape;121;g2a7c8b28f3a_0_142"/>
          <p:cNvCxnSpPr>
            <a:stCxn id="117" idx="3"/>
          </p:cNvCxnSpPr>
          <p:nvPr/>
        </p:nvCxnSpPr>
        <p:spPr>
          <a:xfrm flipH="1" rot="10800000">
            <a:off x="3640225" y="4304550"/>
            <a:ext cx="1129800" cy="4284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22" name="Google Shape;122;g2a7c8b28f3a_0_142"/>
          <p:cNvCxnSpPr>
            <a:stCxn id="118" idx="3"/>
            <a:endCxn id="119" idx="1"/>
          </p:cNvCxnSpPr>
          <p:nvPr/>
        </p:nvCxnSpPr>
        <p:spPr>
          <a:xfrm>
            <a:off x="6839000" y="3746250"/>
            <a:ext cx="1157100" cy="0"/>
          </a:xfrm>
          <a:prstGeom prst="straightConnector1">
            <a:avLst/>
          </a:prstGeom>
          <a:noFill/>
          <a:ln cap="flat" cmpd="sng" w="28575">
            <a:solidFill>
              <a:schemeClr val="dk1"/>
            </a:solidFill>
            <a:prstDash val="solid"/>
            <a:round/>
            <a:headEnd len="med" w="med" type="none"/>
            <a:tailEnd len="med" w="med" type="stealth"/>
          </a:ln>
        </p:spPr>
      </p:cxnSp>
      <p:sp>
        <p:nvSpPr>
          <p:cNvPr id="123" name="Google Shape;123;g2a7c8b28f3a_0_142"/>
          <p:cNvSpPr txBox="1"/>
          <p:nvPr>
            <p:ph idx="12" type="sldNum"/>
          </p:nvPr>
        </p:nvSpPr>
        <p:spPr>
          <a:xfrm>
            <a:off x="10813825" y="6425339"/>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aa4ee052fb_0_15"/>
          <p:cNvSpPr txBox="1"/>
          <p:nvPr>
            <p:ph type="title"/>
          </p:nvPr>
        </p:nvSpPr>
        <p:spPr>
          <a:xfrm>
            <a:off x="581244" y="985383"/>
            <a:ext cx="11029500" cy="988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b="1" lang="en-US" sz="3333">
                <a:latin typeface="Arial"/>
                <a:ea typeface="Arial"/>
                <a:cs typeface="Arial"/>
                <a:sym typeface="Arial"/>
              </a:rPr>
              <a:t>WORK PROGRESS</a:t>
            </a:r>
            <a:endParaRPr b="1" sz="2650">
              <a:latin typeface="Arial"/>
              <a:ea typeface="Arial"/>
              <a:cs typeface="Arial"/>
              <a:sym typeface="Arial"/>
            </a:endParaRPr>
          </a:p>
          <a:p>
            <a:pPr indent="0" lvl="0" marL="0" rtl="0" algn="l">
              <a:spcBef>
                <a:spcPts val="0"/>
              </a:spcBef>
              <a:spcAft>
                <a:spcPts val="0"/>
              </a:spcAft>
              <a:buNone/>
            </a:pPr>
            <a:r>
              <a:t/>
            </a:r>
            <a:endParaRPr b="1" sz="2650">
              <a:latin typeface="Arial"/>
              <a:ea typeface="Arial"/>
              <a:cs typeface="Arial"/>
              <a:sym typeface="Arial"/>
            </a:endParaRPr>
          </a:p>
          <a:p>
            <a:pPr indent="0" lvl="0" marL="0" rtl="0" algn="l">
              <a:spcBef>
                <a:spcPts val="0"/>
              </a:spcBef>
              <a:spcAft>
                <a:spcPts val="0"/>
              </a:spcAft>
              <a:buClr>
                <a:schemeClr val="dk1"/>
              </a:buClr>
              <a:buSzPct val="41509"/>
              <a:buFont typeface="Arial"/>
              <a:buNone/>
            </a:pPr>
            <a:r>
              <a:rPr b="1" lang="en-US" sz="2650">
                <a:latin typeface="Arial"/>
                <a:ea typeface="Arial"/>
                <a:cs typeface="Arial"/>
                <a:sym typeface="Arial"/>
              </a:rPr>
              <a:t>NUMBER</a:t>
            </a:r>
            <a:r>
              <a:rPr b="1" lang="en-US" sz="2650">
                <a:latin typeface="Arial"/>
                <a:ea typeface="Arial"/>
                <a:cs typeface="Arial"/>
                <a:sym typeface="Arial"/>
              </a:rPr>
              <a:t> RECOGNITION:</a:t>
            </a:r>
            <a:endParaRPr b="1" sz="2650">
              <a:latin typeface="Arial"/>
              <a:ea typeface="Arial"/>
              <a:cs typeface="Arial"/>
              <a:sym typeface="Arial"/>
            </a:endParaRPr>
          </a:p>
        </p:txBody>
      </p:sp>
      <p:sp>
        <p:nvSpPr>
          <p:cNvPr id="129" name="Google Shape;129;g2aa4ee052fb_0_15"/>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0" name="Google Shape;130;g2aa4ee052fb_0_15"/>
          <p:cNvSpPr txBox="1"/>
          <p:nvPr/>
        </p:nvSpPr>
        <p:spPr>
          <a:xfrm>
            <a:off x="997000" y="2078100"/>
            <a:ext cx="10215900" cy="380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2200">
              <a:solidFill>
                <a:schemeClr val="dk1"/>
              </a:solidFill>
            </a:endParaRPr>
          </a:p>
          <a:p>
            <a:pPr indent="-368300" lvl="0" marL="457200" rtl="0" algn="just">
              <a:lnSpc>
                <a:spcPct val="115000"/>
              </a:lnSpc>
              <a:spcBef>
                <a:spcPts val="0"/>
              </a:spcBef>
              <a:spcAft>
                <a:spcPts val="0"/>
              </a:spcAft>
              <a:buClr>
                <a:schemeClr val="dk1"/>
              </a:buClr>
              <a:buSzPts val="2200"/>
              <a:buFont typeface="Arial"/>
              <a:buChar char="●"/>
            </a:pPr>
            <a:r>
              <a:rPr lang="en-US" sz="2200">
                <a:solidFill>
                  <a:schemeClr val="dk1"/>
                </a:solidFill>
              </a:rPr>
              <a:t>Image Capture: Capture or load an image containing numbers.</a:t>
            </a:r>
            <a:endParaRPr sz="2200">
              <a:solidFill>
                <a:schemeClr val="dk1"/>
              </a:solidFill>
            </a:endParaRPr>
          </a:p>
          <a:p>
            <a:pPr indent="-368300" lvl="0" marL="457200" rtl="0" algn="just">
              <a:lnSpc>
                <a:spcPct val="115000"/>
              </a:lnSpc>
              <a:spcBef>
                <a:spcPts val="0"/>
              </a:spcBef>
              <a:spcAft>
                <a:spcPts val="0"/>
              </a:spcAft>
              <a:buClr>
                <a:schemeClr val="dk1"/>
              </a:buClr>
              <a:buSzPts val="2200"/>
              <a:buFont typeface="Arial"/>
              <a:buChar char="●"/>
            </a:pPr>
            <a:r>
              <a:rPr lang="en-US" sz="2200">
                <a:solidFill>
                  <a:schemeClr val="dk1"/>
                </a:solidFill>
              </a:rPr>
              <a:t>Preprocessing with OpenCV: Resize, convert to grayscale, and apply thresholding.</a:t>
            </a:r>
            <a:endParaRPr sz="2200">
              <a:solidFill>
                <a:schemeClr val="dk1"/>
              </a:solidFill>
            </a:endParaRPr>
          </a:p>
          <a:p>
            <a:pPr indent="-368300" lvl="0" marL="457200" rtl="0" algn="just">
              <a:lnSpc>
                <a:spcPct val="115000"/>
              </a:lnSpc>
              <a:spcBef>
                <a:spcPts val="0"/>
              </a:spcBef>
              <a:spcAft>
                <a:spcPts val="0"/>
              </a:spcAft>
              <a:buClr>
                <a:schemeClr val="dk1"/>
              </a:buClr>
              <a:buSzPts val="2200"/>
              <a:buFont typeface="Arial"/>
              <a:buChar char="●"/>
            </a:pPr>
            <a:r>
              <a:rPr lang="en-US" sz="2200">
                <a:solidFill>
                  <a:schemeClr val="dk1"/>
                </a:solidFill>
              </a:rPr>
              <a:t>Number Recognition with EasyOCR: Utilize EasyOCR for recognizing numbers in the preprocessed image.</a:t>
            </a:r>
            <a:endParaRPr sz="2200">
              <a:solidFill>
                <a:schemeClr val="dk1"/>
              </a:solidFill>
            </a:endParaRPr>
          </a:p>
          <a:p>
            <a:pPr indent="-368300" lvl="0" marL="457200" rtl="0" algn="just">
              <a:lnSpc>
                <a:spcPct val="115000"/>
              </a:lnSpc>
              <a:spcBef>
                <a:spcPts val="0"/>
              </a:spcBef>
              <a:spcAft>
                <a:spcPts val="0"/>
              </a:spcAft>
              <a:buClr>
                <a:schemeClr val="dk1"/>
              </a:buClr>
              <a:buSzPts val="2200"/>
              <a:buFont typeface="Arial"/>
              <a:buChar char="●"/>
            </a:pPr>
            <a:r>
              <a:rPr lang="en-US" sz="2200">
                <a:solidFill>
                  <a:schemeClr val="dk1"/>
                </a:solidFill>
              </a:rPr>
              <a:t>Text-to-Speech with </a:t>
            </a:r>
            <a:r>
              <a:rPr lang="en-US" sz="2200">
                <a:solidFill>
                  <a:schemeClr val="dk1"/>
                </a:solidFill>
              </a:rPr>
              <a:t>pyttsx 3</a:t>
            </a:r>
            <a:r>
              <a:rPr lang="en-US" sz="2200">
                <a:solidFill>
                  <a:schemeClr val="dk1"/>
                </a:solidFill>
              </a:rPr>
              <a:t>: Implement </a:t>
            </a:r>
            <a:r>
              <a:rPr lang="en-US" sz="2200">
                <a:solidFill>
                  <a:schemeClr val="dk1"/>
                </a:solidFill>
              </a:rPr>
              <a:t>pyttsx 3</a:t>
            </a:r>
            <a:r>
              <a:rPr lang="en-US" sz="2200">
                <a:solidFill>
                  <a:schemeClr val="dk1"/>
                </a:solidFill>
              </a:rPr>
              <a:t> to convert recognized numbers to speech.</a:t>
            </a:r>
            <a:endParaRPr sz="2200">
              <a:solidFill>
                <a:schemeClr val="dk1"/>
              </a:solidFill>
            </a:endParaRPr>
          </a:p>
          <a:p>
            <a:pPr indent="0" lvl="0" marL="0" rtl="0" algn="just">
              <a:spcBef>
                <a:spcPts val="0"/>
              </a:spcBef>
              <a:spcAft>
                <a:spcPts val="0"/>
              </a:spcAft>
              <a:buNone/>
            </a:pPr>
            <a:r>
              <a:t/>
            </a:r>
            <a:endParaRPr sz="2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aa9be91544_0_14"/>
          <p:cNvSpPr txBox="1"/>
          <p:nvPr>
            <p:ph type="title"/>
          </p:nvPr>
        </p:nvSpPr>
        <p:spPr>
          <a:xfrm>
            <a:off x="581244" y="1283558"/>
            <a:ext cx="11029500" cy="988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b="1" lang="en-US" sz="3333">
                <a:latin typeface="Arial"/>
                <a:ea typeface="Arial"/>
                <a:cs typeface="Arial"/>
                <a:sym typeface="Arial"/>
              </a:rPr>
              <a:t>WORK PROGRESS</a:t>
            </a:r>
            <a:endParaRPr b="1" sz="2650">
              <a:latin typeface="Arial"/>
              <a:ea typeface="Arial"/>
              <a:cs typeface="Arial"/>
              <a:sym typeface="Arial"/>
            </a:endParaRPr>
          </a:p>
          <a:p>
            <a:pPr indent="0" lvl="0" marL="0" rtl="0" algn="l">
              <a:spcBef>
                <a:spcPts val="0"/>
              </a:spcBef>
              <a:spcAft>
                <a:spcPts val="0"/>
              </a:spcAft>
              <a:buNone/>
            </a:pPr>
            <a:r>
              <a:t/>
            </a:r>
            <a:endParaRPr b="1" sz="2650">
              <a:latin typeface="Arial"/>
              <a:ea typeface="Arial"/>
              <a:cs typeface="Arial"/>
              <a:sym typeface="Arial"/>
            </a:endParaRPr>
          </a:p>
          <a:p>
            <a:pPr indent="0" lvl="0" marL="0" rtl="0" algn="l">
              <a:spcBef>
                <a:spcPts val="0"/>
              </a:spcBef>
              <a:spcAft>
                <a:spcPts val="0"/>
              </a:spcAft>
              <a:buNone/>
            </a:pPr>
            <a:r>
              <a:rPr b="1" lang="en-US" sz="2650">
                <a:latin typeface="Arial"/>
                <a:ea typeface="Arial"/>
                <a:cs typeface="Arial"/>
                <a:sym typeface="Arial"/>
              </a:rPr>
              <a:t>NUMBER RECOGNITION:</a:t>
            </a:r>
            <a:endParaRPr b="1" sz="2650">
              <a:latin typeface="Arial"/>
              <a:ea typeface="Arial"/>
              <a:cs typeface="Arial"/>
              <a:sym typeface="Arial"/>
            </a:endParaRPr>
          </a:p>
          <a:p>
            <a:pPr indent="0" lvl="0" marL="0" rtl="0" algn="l">
              <a:spcBef>
                <a:spcPts val="0"/>
              </a:spcBef>
              <a:spcAft>
                <a:spcPts val="0"/>
              </a:spcAft>
              <a:buNone/>
            </a:pPr>
            <a:r>
              <a:t/>
            </a:r>
            <a:endParaRPr/>
          </a:p>
        </p:txBody>
      </p:sp>
      <p:sp>
        <p:nvSpPr>
          <p:cNvPr id="136" name="Google Shape;136;g2aa9be91544_0_14"/>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7" name="Google Shape;137;g2aa9be91544_0_14"/>
          <p:cNvPicPr preferRelativeResize="0"/>
          <p:nvPr/>
        </p:nvPicPr>
        <p:blipFill>
          <a:blip r:embed="rId3">
            <a:alphaModFix/>
          </a:blip>
          <a:stretch>
            <a:fillRect/>
          </a:stretch>
        </p:blipFill>
        <p:spPr>
          <a:xfrm>
            <a:off x="2040600" y="1956525"/>
            <a:ext cx="7643376" cy="4138180"/>
          </a:xfrm>
          <a:prstGeom prst="rect">
            <a:avLst/>
          </a:prstGeom>
          <a:noFill/>
          <a:ln>
            <a:noFill/>
          </a:ln>
        </p:spPr>
      </p:pic>
      <p:sp>
        <p:nvSpPr>
          <p:cNvPr id="138" name="Google Shape;138;g2aa9be91544_0_14"/>
          <p:cNvSpPr txBox="1"/>
          <p:nvPr/>
        </p:nvSpPr>
        <p:spPr>
          <a:xfrm>
            <a:off x="1852025" y="6094700"/>
            <a:ext cx="80205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rgbClr val="374151"/>
                </a:solidFill>
              </a:rPr>
              <a:t>In the image '90A,' text is recognized and detected using advanced tools such as EasyOCR and OpenCV</a:t>
            </a:r>
            <a:endParaRPr sz="20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aa9be91544_0_22"/>
          <p:cNvSpPr txBox="1"/>
          <p:nvPr>
            <p:ph type="title"/>
          </p:nvPr>
        </p:nvSpPr>
        <p:spPr>
          <a:xfrm>
            <a:off x="581244" y="1283558"/>
            <a:ext cx="11029500" cy="988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b="1" lang="en-US" sz="3333">
                <a:latin typeface="Arial"/>
                <a:ea typeface="Arial"/>
                <a:cs typeface="Arial"/>
                <a:sym typeface="Arial"/>
              </a:rPr>
              <a:t>WORK PROGRESS</a:t>
            </a:r>
            <a:endParaRPr b="1" sz="2650">
              <a:latin typeface="Arial"/>
              <a:ea typeface="Arial"/>
              <a:cs typeface="Arial"/>
              <a:sym typeface="Arial"/>
            </a:endParaRPr>
          </a:p>
          <a:p>
            <a:pPr indent="0" lvl="0" marL="0" rtl="0" algn="l">
              <a:spcBef>
                <a:spcPts val="0"/>
              </a:spcBef>
              <a:spcAft>
                <a:spcPts val="0"/>
              </a:spcAft>
              <a:buNone/>
            </a:pPr>
            <a:r>
              <a:t/>
            </a:r>
            <a:endParaRPr b="1" sz="2650">
              <a:latin typeface="Arial"/>
              <a:ea typeface="Arial"/>
              <a:cs typeface="Arial"/>
              <a:sym typeface="Arial"/>
            </a:endParaRPr>
          </a:p>
          <a:p>
            <a:pPr indent="0" lvl="0" marL="0" rtl="0" algn="l">
              <a:spcBef>
                <a:spcPts val="0"/>
              </a:spcBef>
              <a:spcAft>
                <a:spcPts val="0"/>
              </a:spcAft>
              <a:buNone/>
            </a:pPr>
            <a:r>
              <a:rPr b="1" lang="en-US" sz="2650">
                <a:latin typeface="Arial"/>
                <a:ea typeface="Arial"/>
                <a:cs typeface="Arial"/>
                <a:sym typeface="Arial"/>
              </a:rPr>
              <a:t>NUMBER RECOGNITION:</a:t>
            </a:r>
            <a:endParaRPr b="1" sz="2650">
              <a:latin typeface="Arial"/>
              <a:ea typeface="Arial"/>
              <a:cs typeface="Arial"/>
              <a:sym typeface="Arial"/>
            </a:endParaRPr>
          </a:p>
          <a:p>
            <a:pPr indent="0" lvl="0" marL="0" rtl="0" algn="l">
              <a:spcBef>
                <a:spcPts val="0"/>
              </a:spcBef>
              <a:spcAft>
                <a:spcPts val="0"/>
              </a:spcAft>
              <a:buNone/>
            </a:pPr>
            <a:r>
              <a:t/>
            </a:r>
            <a:endParaRPr/>
          </a:p>
        </p:txBody>
      </p:sp>
      <p:sp>
        <p:nvSpPr>
          <p:cNvPr id="144" name="Google Shape;144;g2aa9be91544_0_22"/>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g2aa9be91544_0_22"/>
          <p:cNvPicPr preferRelativeResize="0"/>
          <p:nvPr/>
        </p:nvPicPr>
        <p:blipFill>
          <a:blip r:embed="rId3">
            <a:alphaModFix/>
          </a:blip>
          <a:stretch>
            <a:fillRect/>
          </a:stretch>
        </p:blipFill>
        <p:spPr>
          <a:xfrm>
            <a:off x="2058700" y="1869175"/>
            <a:ext cx="7666499" cy="4096799"/>
          </a:xfrm>
          <a:prstGeom prst="rect">
            <a:avLst/>
          </a:prstGeom>
          <a:noFill/>
          <a:ln>
            <a:noFill/>
          </a:ln>
        </p:spPr>
      </p:pic>
      <p:sp>
        <p:nvSpPr>
          <p:cNvPr id="146" name="Google Shape;146;g2aa9be91544_0_22"/>
          <p:cNvSpPr txBox="1"/>
          <p:nvPr/>
        </p:nvSpPr>
        <p:spPr>
          <a:xfrm>
            <a:off x="2371300" y="5965975"/>
            <a:ext cx="73539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rgbClr val="374151"/>
                </a:solidFill>
              </a:rPr>
              <a:t>In the image '20A,' text is recognized and detected using advanced tools such as EasyOCR and OpenCV</a:t>
            </a:r>
            <a:endParaRPr sz="2000">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aa4ee052fb_0_66"/>
          <p:cNvSpPr txBox="1"/>
          <p:nvPr>
            <p:ph type="title"/>
          </p:nvPr>
        </p:nvSpPr>
        <p:spPr>
          <a:xfrm>
            <a:off x="581244" y="1283558"/>
            <a:ext cx="11029500" cy="988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b="1" lang="en-US" sz="3333">
                <a:latin typeface="Arial"/>
                <a:ea typeface="Arial"/>
                <a:cs typeface="Arial"/>
                <a:sym typeface="Arial"/>
              </a:rPr>
              <a:t>WORK PROGRESS</a:t>
            </a:r>
            <a:endParaRPr b="1" sz="2650">
              <a:latin typeface="Arial"/>
              <a:ea typeface="Arial"/>
              <a:cs typeface="Arial"/>
              <a:sym typeface="Arial"/>
            </a:endParaRPr>
          </a:p>
          <a:p>
            <a:pPr indent="0" lvl="0" marL="0" rtl="0" algn="l">
              <a:spcBef>
                <a:spcPts val="0"/>
              </a:spcBef>
              <a:spcAft>
                <a:spcPts val="0"/>
              </a:spcAft>
              <a:buNone/>
            </a:pPr>
            <a:r>
              <a:t/>
            </a:r>
            <a:endParaRPr b="1" sz="2650">
              <a:latin typeface="Arial"/>
              <a:ea typeface="Arial"/>
              <a:cs typeface="Arial"/>
              <a:sym typeface="Arial"/>
            </a:endParaRPr>
          </a:p>
          <a:p>
            <a:pPr indent="0" lvl="0" marL="0" rtl="0" algn="l">
              <a:spcBef>
                <a:spcPts val="0"/>
              </a:spcBef>
              <a:spcAft>
                <a:spcPts val="0"/>
              </a:spcAft>
              <a:buNone/>
            </a:pPr>
            <a:r>
              <a:rPr b="1" lang="en-US" sz="2650">
                <a:latin typeface="Arial"/>
                <a:ea typeface="Arial"/>
                <a:cs typeface="Arial"/>
                <a:sym typeface="Arial"/>
              </a:rPr>
              <a:t>CURRENT LOCATION IDENTIFICATION</a:t>
            </a:r>
            <a:endParaRPr b="1" sz="2650">
              <a:latin typeface="Arial"/>
              <a:ea typeface="Arial"/>
              <a:cs typeface="Arial"/>
              <a:sym typeface="Arial"/>
            </a:endParaRPr>
          </a:p>
          <a:p>
            <a:pPr indent="0" lvl="0" marL="0" rtl="0" algn="l">
              <a:spcBef>
                <a:spcPts val="0"/>
              </a:spcBef>
              <a:spcAft>
                <a:spcPts val="0"/>
              </a:spcAft>
              <a:buNone/>
            </a:pPr>
            <a:r>
              <a:t/>
            </a:r>
            <a:endParaRPr/>
          </a:p>
        </p:txBody>
      </p:sp>
      <p:sp>
        <p:nvSpPr>
          <p:cNvPr id="152" name="Google Shape;152;g2aa4ee052fb_0_66"/>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3" name="Google Shape;153;g2aa4ee052fb_0_66"/>
          <p:cNvPicPr preferRelativeResize="0"/>
          <p:nvPr/>
        </p:nvPicPr>
        <p:blipFill rotWithShape="1">
          <a:blip r:embed="rId3">
            <a:alphaModFix/>
          </a:blip>
          <a:srcRect b="9395" l="0" r="0" t="0"/>
          <a:stretch/>
        </p:blipFill>
        <p:spPr>
          <a:xfrm>
            <a:off x="1805788" y="1912725"/>
            <a:ext cx="8125976" cy="3961125"/>
          </a:xfrm>
          <a:prstGeom prst="rect">
            <a:avLst/>
          </a:prstGeom>
          <a:noFill/>
          <a:ln>
            <a:noFill/>
          </a:ln>
        </p:spPr>
      </p:pic>
      <p:sp>
        <p:nvSpPr>
          <p:cNvPr id="154" name="Google Shape;154;g2aa4ee052fb_0_66"/>
          <p:cNvSpPr txBox="1"/>
          <p:nvPr/>
        </p:nvSpPr>
        <p:spPr>
          <a:xfrm>
            <a:off x="1361275" y="5873850"/>
            <a:ext cx="9526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rPr>
              <a:t>Implemented the Geolocation API in Java to accurately determine and retrieve the current geographical location.</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aa9be91544_0_0"/>
          <p:cNvSpPr txBox="1"/>
          <p:nvPr>
            <p:ph type="title"/>
          </p:nvPr>
        </p:nvSpPr>
        <p:spPr>
          <a:xfrm>
            <a:off x="581244" y="1283558"/>
            <a:ext cx="11029500" cy="9882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b="1" lang="en-US" sz="3333">
                <a:latin typeface="Arial"/>
                <a:ea typeface="Arial"/>
                <a:cs typeface="Arial"/>
                <a:sym typeface="Arial"/>
              </a:rPr>
              <a:t>WORK PROGRESS</a:t>
            </a:r>
            <a:endParaRPr b="1" sz="2650">
              <a:latin typeface="Arial"/>
              <a:ea typeface="Arial"/>
              <a:cs typeface="Arial"/>
              <a:sym typeface="Arial"/>
            </a:endParaRPr>
          </a:p>
          <a:p>
            <a:pPr indent="0" lvl="0" marL="0" rtl="0" algn="l">
              <a:spcBef>
                <a:spcPts val="0"/>
              </a:spcBef>
              <a:spcAft>
                <a:spcPts val="0"/>
              </a:spcAft>
              <a:buNone/>
            </a:pPr>
            <a:r>
              <a:t/>
            </a:r>
            <a:endParaRPr b="1" sz="2650">
              <a:latin typeface="Arial"/>
              <a:ea typeface="Arial"/>
              <a:cs typeface="Arial"/>
              <a:sym typeface="Arial"/>
            </a:endParaRPr>
          </a:p>
          <a:p>
            <a:pPr indent="0" lvl="0" marL="0" rtl="0" algn="l">
              <a:spcBef>
                <a:spcPts val="0"/>
              </a:spcBef>
              <a:spcAft>
                <a:spcPts val="0"/>
              </a:spcAft>
              <a:buNone/>
            </a:pPr>
            <a:r>
              <a:rPr b="1" lang="en-US" sz="2650">
                <a:latin typeface="Arial"/>
                <a:ea typeface="Arial"/>
                <a:cs typeface="Arial"/>
                <a:sym typeface="Arial"/>
              </a:rPr>
              <a:t>CURRENT LOCATION IDENTIFICATION - APP</a:t>
            </a:r>
            <a:endParaRPr b="1" sz="2650">
              <a:latin typeface="Arial"/>
              <a:ea typeface="Arial"/>
              <a:cs typeface="Arial"/>
              <a:sym typeface="Arial"/>
            </a:endParaRPr>
          </a:p>
          <a:p>
            <a:pPr indent="0" lvl="0" marL="0" rtl="0" algn="l">
              <a:spcBef>
                <a:spcPts val="0"/>
              </a:spcBef>
              <a:spcAft>
                <a:spcPts val="0"/>
              </a:spcAft>
              <a:buNone/>
            </a:pPr>
            <a:r>
              <a:t/>
            </a:r>
            <a:endParaRPr/>
          </a:p>
        </p:txBody>
      </p:sp>
      <p:sp>
        <p:nvSpPr>
          <p:cNvPr id="160" name="Google Shape;160;g2aa9be91544_0_0"/>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g2aa9be91544_0_0"/>
          <p:cNvSpPr txBox="1"/>
          <p:nvPr/>
        </p:nvSpPr>
        <p:spPr>
          <a:xfrm>
            <a:off x="581250" y="2347600"/>
            <a:ext cx="6935400" cy="4413000"/>
          </a:xfrm>
          <a:prstGeom prst="rect">
            <a:avLst/>
          </a:prstGeom>
          <a:noFill/>
          <a:ln>
            <a:noFill/>
          </a:ln>
        </p:spPr>
        <p:txBody>
          <a:bodyPr anchorCtr="0" anchor="t" bIns="91425" lIns="91425" spcFirstLastPara="1" rIns="91425" wrap="square" tIns="91425">
            <a:spAutoFit/>
          </a:bodyPr>
          <a:lstStyle/>
          <a:p>
            <a:pPr indent="-368300" lvl="0" marL="457200" rtl="0" algn="just">
              <a:lnSpc>
                <a:spcPct val="115000"/>
              </a:lnSpc>
              <a:spcBef>
                <a:spcPts val="1500"/>
              </a:spcBef>
              <a:spcAft>
                <a:spcPts val="0"/>
              </a:spcAft>
              <a:buClr>
                <a:schemeClr val="dk1"/>
              </a:buClr>
              <a:buSzPts val="2200"/>
              <a:buFont typeface="Arial"/>
              <a:buChar char="●"/>
            </a:pPr>
            <a:r>
              <a:rPr lang="en-US" sz="2200">
                <a:solidFill>
                  <a:schemeClr val="dk1"/>
                </a:solidFill>
              </a:rPr>
              <a:t>Initiated the development of a mobile application within the Android Studio environment with the primary objective of accurately identifying and displaying the user's current geographical location.</a:t>
            </a:r>
            <a:endParaRPr sz="2200">
              <a:solidFill>
                <a:schemeClr val="dk1"/>
              </a:solidFill>
            </a:endParaRPr>
          </a:p>
          <a:p>
            <a:pPr indent="0" lvl="0" marL="0" rtl="0" algn="just">
              <a:lnSpc>
                <a:spcPct val="115000"/>
              </a:lnSpc>
              <a:spcBef>
                <a:spcPts val="1500"/>
              </a:spcBef>
              <a:spcAft>
                <a:spcPts val="0"/>
              </a:spcAft>
              <a:buNone/>
            </a:pPr>
            <a:r>
              <a:t/>
            </a:r>
            <a:endParaRPr sz="2200">
              <a:solidFill>
                <a:schemeClr val="dk1"/>
              </a:solidFill>
            </a:endParaRPr>
          </a:p>
          <a:p>
            <a:pPr indent="-368300" lvl="0" marL="457200" rtl="0" algn="just">
              <a:lnSpc>
                <a:spcPct val="115000"/>
              </a:lnSpc>
              <a:spcBef>
                <a:spcPts val="1500"/>
              </a:spcBef>
              <a:spcAft>
                <a:spcPts val="0"/>
              </a:spcAft>
              <a:buClr>
                <a:schemeClr val="dk1"/>
              </a:buClr>
              <a:buSzPts val="2200"/>
              <a:buFont typeface="Arial"/>
              <a:buChar char="●"/>
            </a:pPr>
            <a:r>
              <a:rPr lang="en-US" sz="2200">
                <a:solidFill>
                  <a:schemeClr val="dk1"/>
                </a:solidFill>
              </a:rPr>
              <a:t>Established the project foundation by configuring the necessary settings and dependencies in Android Studio, ensuring a robust development environment for creating a location-based application.</a:t>
            </a:r>
            <a:endParaRPr sz="2200">
              <a:solidFill>
                <a:schemeClr val="dk1"/>
              </a:solidFill>
            </a:endParaRPr>
          </a:p>
        </p:txBody>
      </p:sp>
      <p:pic>
        <p:nvPicPr>
          <p:cNvPr id="162" name="Google Shape;162;g2aa9be91544_0_0"/>
          <p:cNvPicPr preferRelativeResize="0"/>
          <p:nvPr/>
        </p:nvPicPr>
        <p:blipFill>
          <a:blip r:embed="rId3">
            <a:alphaModFix/>
          </a:blip>
          <a:stretch>
            <a:fillRect/>
          </a:stretch>
        </p:blipFill>
        <p:spPr>
          <a:xfrm>
            <a:off x="7911875" y="1152398"/>
            <a:ext cx="2372183" cy="5271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2023-10-10T16:19:48Z</dcterms:created>
  <dc:creator>Deepika 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