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b203f96f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b203f96f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b203f96f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b203f96f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b203f96f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b203f96f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b35e1e9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b35e1e9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b2f51bf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b2f51bf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b2f51bfc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b2f51bfc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203f96f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203f96f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nlinelibrary.wiley.com/doi/full/10.1002/fsn3.610" TargetMode="External"/><Relationship Id="rId4" Type="http://schemas.openxmlformats.org/officeDocument/2006/relationships/hyperlink" Target="https://www.cambridge.org/core/journals/british-journal-of-nutrition/article/higher-antioxidant-and-lower-cadmium-concentrations-and-lower-incidence-of-pesticide-residues-in-organically-grown-crops-a-systematic-literature-review-and-metaanalyses/33F09637EAE6C4ED119E0C4BFFE2D5B1/core-reader" TargetMode="External"/><Relationship Id="rId9" Type="http://schemas.openxmlformats.org/officeDocument/2006/relationships/hyperlink" Target="https://iopscience.iop.org/article/10.1088/1748-9326/aa6cd5/data" TargetMode="External"/><Relationship Id="rId5" Type="http://schemas.openxmlformats.org/officeDocument/2006/relationships/hyperlink" Target="https://www.cdc.gov/drugresistance/threat-report-2013/pdf/ar-threats-2013-508.pdf" TargetMode="External"/><Relationship Id="rId6" Type="http://schemas.openxmlformats.org/officeDocument/2006/relationships/hyperlink" Target="https://apps.ams.usda.gov/pdp" TargetMode="External"/><Relationship Id="rId7" Type="http://schemas.openxmlformats.org/officeDocument/2006/relationships/hyperlink" Target="https://apps.ams.usda.gov/pdp" TargetMode="External"/><Relationship Id="rId8" Type="http://schemas.openxmlformats.org/officeDocument/2006/relationships/hyperlink" Target="https://www.consumerreports.org/cro/news/2015/03/cost-of-organic-food/index.htm#table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urworldindata.org/is-organic-agriculture-better-for-the-environment" TargetMode="External"/><Relationship Id="rId4" Type="http://schemas.openxmlformats.org/officeDocument/2006/relationships/hyperlink" Target="https://nbviewer.jupyter.org/github/agconti/kaggle-titanic/blob/master/Titanic.ipynb#Data-Handl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86450" y="1847700"/>
            <a:ext cx="6371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“Is Organic food Worth It?”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CMPS 184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</a:rPr>
              <a:t>Spring 2019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Alex Williamson (alswilli@ucsc.edu)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Carlos Del Rey (cdelreyg@ucsc.edu)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Matthew Krone (makrone@ucsc.edu)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78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 Explored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HEALTH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Does eating organic food provide any health benefits over eating conventional (non-organic) food?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Fatty Acid Ratios in Milk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Flavonoid and Antioxidant Counts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Deaths from Strengthened Bacterial Infections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Is the amount of pesticides used on conventional food harmful to us?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EPA Harmful Level Detections for Pesticides in Produce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Which types of food products have the most/least pesticides used on them in the U.S.? Which types of pesticides are most/least prevalent?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Pesticide Detection in Produce: Top-10 Pesticides and Top-10 Crops (Individual and Cumulative Years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COST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How do the prices for organic and conventional foods compare in the U.S.?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Price of Organic v.s. Conventional Produce from Retail Sellers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SUSTAINABILITY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Is organic farming more sustainable than conventional farming?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Comparative analysis of environmental impacts of agricultural production systems, agricultural input efficiency, and food choice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59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Sources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Fatty Acid Ratios in Milk</a:t>
            </a:r>
            <a:endParaRPr b="1"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https://onlinelibrary.wiley.com/doi/full/10.1002/fsn3.610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PDF data converted to Excel 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Flavonoid and Antioxidant Counts</a:t>
            </a:r>
            <a:endParaRPr b="1"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www.cambridge.org/core/journals/british-journal-of-nutrition/article/higher-antioxidant-and-lower-cadmium-concentrations-and-lower-incidence-of-pesticide-residues-in-organically-grown-crops-a-systematic-literature-review-and-metaanalyses/33F09637EAE6C4ED119E0C4BFFE2D5B1/core-reader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PDF data converted to Excel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Deaths from Strengthened Bacterial Infections</a:t>
            </a:r>
            <a:endParaRPr b="1"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https://www.cdc.gov/drugresistance/threat-report-2013/pdf/ar-threats-2013-508.pdf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PDF data converted to Excel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EPA Harmful Level Detections for Pesticides in Produce</a:t>
            </a:r>
            <a:endParaRPr b="1"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https://apps.ams.usda.gov/pdp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CSV data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Pesticide Detection in Produce: Top-10 Pesticides and Top-10 Crops (Individual and Cumulative Years)</a:t>
            </a:r>
            <a:endParaRPr b="1"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 u="sng">
                <a:solidFill>
                  <a:schemeClr val="hlink"/>
                </a:solidFill>
                <a:hlinkClick r:id="rId7"/>
              </a:rPr>
              <a:t>https://apps.ams.usda.gov/pdp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CSV data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Price of Organic v.s. Conventional Produce from Retail Sellers</a:t>
            </a:r>
            <a:endParaRPr b="1"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 u="sng">
                <a:solidFill>
                  <a:schemeClr val="hlink"/>
                </a:solidFill>
                <a:hlinkClick r:id="rId8"/>
              </a:rPr>
              <a:t>https://www.consumerreports.org/cro/news/2015/03/cost-of-organic-food/index.htm#table1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PDF data converted to Excel</a:t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Comparative analysis of environmental impacts of agricultural production systems, agricultural input efficiency, and food choice</a:t>
            </a:r>
            <a:endParaRPr b="1"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 u="sng">
                <a:solidFill>
                  <a:schemeClr val="hlink"/>
                </a:solidFill>
                <a:hlinkClick r:id="rId9"/>
              </a:rPr>
              <a:t>https://iopscience.iop.org/article/10.1088/1748-9326/aa6cd5/data</a:t>
            </a:r>
            <a:endParaRPr b="1"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Excel sheet data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577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Code/</a:t>
            </a:r>
            <a:r>
              <a:rPr b="1" lang="en"/>
              <a:t>Visualization</a:t>
            </a:r>
            <a:r>
              <a:rPr b="1" lang="en"/>
              <a:t> References + Libraries</a:t>
            </a:r>
            <a:endParaRPr b="1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321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Is organic really better for the environment than conventional agriculture?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https://ourworldindata.org/is-organic-agriculture-better-for-the-environment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Presents similar data/questions to things we observed in Sustainability section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Titanic Kaggle Machine Learning Project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https://nbviewer.jupyter.org/github/agconti/kaggle-titanic/blob/master/Titanic.ipynb#Data-Handling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Presents similar ipynb file structure to our project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Libraries Used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Xlrd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Pandas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Matplotlib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463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- Health</a:t>
            </a:r>
            <a:endParaRPr b="1"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25" y="1413950"/>
            <a:ext cx="4190580" cy="22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400" y="1418450"/>
            <a:ext cx="4190575" cy="257251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536225" y="1001750"/>
            <a:ext cx="1079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Section 1.1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868325" y="1001750"/>
            <a:ext cx="10794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Section 1.2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38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- Health(cont.)</a:t>
            </a:r>
            <a:endParaRPr b="1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900" y="2184675"/>
            <a:ext cx="4247825" cy="267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585600" y="1809050"/>
            <a:ext cx="8961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Section 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585600" y="814225"/>
            <a:ext cx="8961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Section 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25" y="1217800"/>
            <a:ext cx="8579551" cy="60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75" y="2184675"/>
            <a:ext cx="4292401" cy="24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540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 - Costs and Sustainability</a:t>
            </a:r>
            <a:endParaRPr b="1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750" y="1906550"/>
            <a:ext cx="4226300" cy="230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25" y="1906550"/>
            <a:ext cx="4346833" cy="230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4861300" y="1570550"/>
            <a:ext cx="11499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Sustainability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48725" y="1570550"/>
            <a:ext cx="896100" cy="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Costs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19150" y="603100"/>
            <a:ext cx="7876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Tasks/Challenges + Conclusion</a:t>
            </a:r>
            <a:endParaRPr b="1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819150" y="1557700"/>
            <a:ext cx="7952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Tasks/ Challenges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Finding appropriate data for each question + researching the topics for analysis sections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Converting PDF data to Excel and cleaning any errors from transformation (using Adobe software)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Cleaning the rows of Excel file data so that there contained no unnecessary characters (“”, “$”, “NaN”, etc.)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Separating the data for specific graphs into arrays and data frames (ex: Produce data for each retail seller)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Representing multiple data points using complex graphs (stacked bar and line charts)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Writing the analysis for each section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Small edits for a professional look (graph color coordination, graph sorting, header comments,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Conclusion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Organic food shows evidence of being more healthy, but the evidence is limited and not general enough in all cases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Organic food is much more expensive than Conventional food in most </a:t>
            </a:r>
            <a:r>
              <a:rPr lang="en"/>
              <a:t>cases, but less in other cases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Depends on the store and produce item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Organic food production is better with energy use and gas </a:t>
            </a:r>
            <a:r>
              <a:rPr lang="en"/>
              <a:t>emissions</a:t>
            </a:r>
            <a:r>
              <a:rPr lang="en"/>
              <a:t>, but worse with land use/eutrophication potential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i="1" lang="en"/>
              <a:t>Overall,  the jury is still out on whether Organic food is worth it, based on these scenarios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