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0C98D-2BE9-4E73-849C-4ACBF73CAF7C}" v="9" dt="2019-12-10T21:13:27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74" d="100"/>
          <a:sy n="74" d="100"/>
        </p:scale>
        <p:origin x="70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t Sargent" userId="34e695a229e54afc" providerId="LiveId" clId="{1E00C98D-2BE9-4E73-849C-4ACBF73CAF7C}"/>
    <pc:docChg chg="custSel delSld modSld">
      <pc:chgData name="Brett Sargent" userId="34e695a229e54afc" providerId="LiveId" clId="{1E00C98D-2BE9-4E73-849C-4ACBF73CAF7C}" dt="2019-12-10T21:26:14.337" v="531" actId="2696"/>
      <pc:docMkLst>
        <pc:docMk/>
      </pc:docMkLst>
      <pc:sldChg chg="modSp">
        <pc:chgData name="Brett Sargent" userId="34e695a229e54afc" providerId="LiveId" clId="{1E00C98D-2BE9-4E73-849C-4ACBF73CAF7C}" dt="2019-12-10T21:09:15.905" v="375" actId="20577"/>
        <pc:sldMkLst>
          <pc:docMk/>
          <pc:sldMk cId="411691236" sldId="257"/>
        </pc:sldMkLst>
        <pc:spChg chg="mod">
          <ac:chgData name="Brett Sargent" userId="34e695a229e54afc" providerId="LiveId" clId="{1E00C98D-2BE9-4E73-849C-4ACBF73CAF7C}" dt="2019-12-10T21:09:15.905" v="375" actId="20577"/>
          <ac:spMkLst>
            <pc:docMk/>
            <pc:sldMk cId="411691236" sldId="257"/>
            <ac:spMk id="3" creationId="{C2570936-D024-4DCC-A222-B2B50E683BF1}"/>
          </ac:spMkLst>
        </pc:spChg>
      </pc:sldChg>
      <pc:sldChg chg="modSp">
        <pc:chgData name="Brett Sargent" userId="34e695a229e54afc" providerId="LiveId" clId="{1E00C98D-2BE9-4E73-849C-4ACBF73CAF7C}" dt="2019-12-10T21:13:37.199" v="530" actId="27636"/>
        <pc:sldMkLst>
          <pc:docMk/>
          <pc:sldMk cId="342637169" sldId="258"/>
        </pc:sldMkLst>
        <pc:spChg chg="mod">
          <ac:chgData name="Brett Sargent" userId="34e695a229e54afc" providerId="LiveId" clId="{1E00C98D-2BE9-4E73-849C-4ACBF73CAF7C}" dt="2019-12-10T21:12:14.472" v="425" actId="20577"/>
          <ac:spMkLst>
            <pc:docMk/>
            <pc:sldMk cId="342637169" sldId="258"/>
            <ac:spMk id="2" creationId="{9D398654-308A-4815-A067-11B254D9D27F}"/>
          </ac:spMkLst>
        </pc:spChg>
        <pc:spChg chg="mod">
          <ac:chgData name="Brett Sargent" userId="34e695a229e54afc" providerId="LiveId" clId="{1E00C98D-2BE9-4E73-849C-4ACBF73CAF7C}" dt="2019-12-10T21:13:37.199" v="530" actId="27636"/>
          <ac:spMkLst>
            <pc:docMk/>
            <pc:sldMk cId="342637169" sldId="258"/>
            <ac:spMk id="3" creationId="{E5A4AF91-0829-4F81-B11B-B0BAAE903157}"/>
          </ac:spMkLst>
        </pc:spChg>
      </pc:sldChg>
      <pc:sldChg chg="del">
        <pc:chgData name="Brett Sargent" userId="34e695a229e54afc" providerId="LiveId" clId="{1E00C98D-2BE9-4E73-849C-4ACBF73CAF7C}" dt="2019-12-10T21:26:14.337" v="531" actId="2696"/>
        <pc:sldMkLst>
          <pc:docMk/>
          <pc:sldMk cId="3214870235" sldId="259"/>
        </pc:sldMkLst>
      </pc:sldChg>
      <pc:sldChg chg="modSp">
        <pc:chgData name="Brett Sargent" userId="34e695a229e54afc" providerId="LiveId" clId="{1E00C98D-2BE9-4E73-849C-4ACBF73CAF7C}" dt="2019-12-10T21:10:56.835" v="379" actId="1076"/>
        <pc:sldMkLst>
          <pc:docMk/>
          <pc:sldMk cId="770421553" sldId="260"/>
        </pc:sldMkLst>
        <pc:picChg chg="mod">
          <ac:chgData name="Brett Sargent" userId="34e695a229e54afc" providerId="LiveId" clId="{1E00C98D-2BE9-4E73-849C-4ACBF73CAF7C}" dt="2019-12-10T21:10:49.613" v="378" actId="14100"/>
          <ac:picMkLst>
            <pc:docMk/>
            <pc:sldMk cId="770421553" sldId="260"/>
            <ac:picMk id="5" creationId="{72A96730-7292-4625-8939-5A53E0E0F638}"/>
          </ac:picMkLst>
        </pc:picChg>
        <pc:picChg chg="mod">
          <ac:chgData name="Brett Sargent" userId="34e695a229e54afc" providerId="LiveId" clId="{1E00C98D-2BE9-4E73-849C-4ACBF73CAF7C}" dt="2019-12-10T21:10:56.835" v="379" actId="1076"/>
          <ac:picMkLst>
            <pc:docMk/>
            <pc:sldMk cId="770421553" sldId="260"/>
            <ac:picMk id="7" creationId="{56313051-ACF4-4BA4-A3D2-3AE5E3912348}"/>
          </ac:picMkLst>
        </pc:picChg>
      </pc:sldChg>
      <pc:sldChg chg="modSp">
        <pc:chgData name="Brett Sargent" userId="34e695a229e54afc" providerId="LiveId" clId="{1E00C98D-2BE9-4E73-849C-4ACBF73CAF7C}" dt="2019-12-10T20:50:54.111" v="81" actId="1076"/>
        <pc:sldMkLst>
          <pc:docMk/>
          <pc:sldMk cId="2374162296" sldId="262"/>
        </pc:sldMkLst>
        <pc:picChg chg="mod">
          <ac:chgData name="Brett Sargent" userId="34e695a229e54afc" providerId="LiveId" clId="{1E00C98D-2BE9-4E73-849C-4ACBF73CAF7C}" dt="2019-12-10T20:50:36.557" v="78" actId="14100"/>
          <ac:picMkLst>
            <pc:docMk/>
            <pc:sldMk cId="2374162296" sldId="262"/>
            <ac:picMk id="5" creationId="{4772FB54-5539-4648-9CC2-D1C571EE961B}"/>
          </ac:picMkLst>
        </pc:picChg>
        <pc:picChg chg="mod">
          <ac:chgData name="Brett Sargent" userId="34e695a229e54afc" providerId="LiveId" clId="{1E00C98D-2BE9-4E73-849C-4ACBF73CAF7C}" dt="2019-12-10T20:50:44.015" v="79" actId="14100"/>
          <ac:picMkLst>
            <pc:docMk/>
            <pc:sldMk cId="2374162296" sldId="262"/>
            <ac:picMk id="7" creationId="{2514E7D4-FE9A-482A-B45B-3836C216D008}"/>
          </ac:picMkLst>
        </pc:picChg>
        <pc:picChg chg="mod">
          <ac:chgData name="Brett Sargent" userId="34e695a229e54afc" providerId="LiveId" clId="{1E00C98D-2BE9-4E73-849C-4ACBF73CAF7C}" dt="2019-12-10T20:50:54.111" v="81" actId="1076"/>
          <ac:picMkLst>
            <pc:docMk/>
            <pc:sldMk cId="2374162296" sldId="262"/>
            <ac:picMk id="9" creationId="{48B82F44-00E8-4CD1-920B-778239424CB4}"/>
          </ac:picMkLst>
        </pc:picChg>
        <pc:picChg chg="mod">
          <ac:chgData name="Brett Sargent" userId="34e695a229e54afc" providerId="LiveId" clId="{1E00C98D-2BE9-4E73-849C-4ACBF73CAF7C}" dt="2019-12-10T20:50:51.298" v="80" actId="1076"/>
          <ac:picMkLst>
            <pc:docMk/>
            <pc:sldMk cId="2374162296" sldId="262"/>
            <ac:picMk id="11" creationId="{0D0823F7-2B8F-43FF-874D-1C30A7F6DED3}"/>
          </ac:picMkLst>
        </pc:picChg>
      </pc:sldChg>
      <pc:sldChg chg="addSp delSp modSp">
        <pc:chgData name="Brett Sargent" userId="34e695a229e54afc" providerId="LiveId" clId="{1E00C98D-2BE9-4E73-849C-4ACBF73CAF7C}" dt="2019-12-10T20:49:22.773" v="76" actId="1076"/>
        <pc:sldMkLst>
          <pc:docMk/>
          <pc:sldMk cId="1255666067" sldId="264"/>
        </pc:sldMkLst>
        <pc:spChg chg="del">
          <ac:chgData name="Brett Sargent" userId="34e695a229e54afc" providerId="LiveId" clId="{1E00C98D-2BE9-4E73-849C-4ACBF73CAF7C}" dt="2019-12-10T20:32:21.964" v="0"/>
          <ac:spMkLst>
            <pc:docMk/>
            <pc:sldMk cId="1255666067" sldId="264"/>
            <ac:spMk id="3" creationId="{7BCD6AC4-AA6C-4AEE-B7C2-0E73C53278C1}"/>
          </ac:spMkLst>
        </pc:spChg>
        <pc:picChg chg="add mod">
          <ac:chgData name="Brett Sargent" userId="34e695a229e54afc" providerId="LiveId" clId="{1E00C98D-2BE9-4E73-849C-4ACBF73CAF7C}" dt="2019-12-10T20:32:26.151" v="3" actId="962"/>
          <ac:picMkLst>
            <pc:docMk/>
            <pc:sldMk cId="1255666067" sldId="264"/>
            <ac:picMk id="5" creationId="{8C3F6443-6CC5-463E-B960-EBBB23B0C69F}"/>
          </ac:picMkLst>
        </pc:picChg>
        <pc:picChg chg="add mod">
          <ac:chgData name="Brett Sargent" userId="34e695a229e54afc" providerId="LiveId" clId="{1E00C98D-2BE9-4E73-849C-4ACBF73CAF7C}" dt="2019-12-10T20:32:35.954" v="7" actId="962"/>
          <ac:picMkLst>
            <pc:docMk/>
            <pc:sldMk cId="1255666067" sldId="264"/>
            <ac:picMk id="7" creationId="{5AC96ED6-7D84-42CC-8F85-A8A1F5A9C597}"/>
          </ac:picMkLst>
        </pc:picChg>
        <pc:picChg chg="add mod">
          <ac:chgData name="Brett Sargent" userId="34e695a229e54afc" providerId="LiveId" clId="{1E00C98D-2BE9-4E73-849C-4ACBF73CAF7C}" dt="2019-12-10T20:48:18.903" v="63" actId="14100"/>
          <ac:picMkLst>
            <pc:docMk/>
            <pc:sldMk cId="1255666067" sldId="264"/>
            <ac:picMk id="9" creationId="{D608BCAD-83D4-420D-9771-BAEB16BFC2B4}"/>
          </ac:picMkLst>
        </pc:picChg>
        <pc:picChg chg="add mod">
          <ac:chgData name="Brett Sargent" userId="34e695a229e54afc" providerId="LiveId" clId="{1E00C98D-2BE9-4E73-849C-4ACBF73CAF7C}" dt="2019-12-10T20:48:27.849" v="65" actId="14100"/>
          <ac:picMkLst>
            <pc:docMk/>
            <pc:sldMk cId="1255666067" sldId="264"/>
            <ac:picMk id="11" creationId="{782DB371-3724-4DFE-98C1-FCB54FFD70CC}"/>
          </ac:picMkLst>
        </pc:picChg>
        <pc:picChg chg="add del mod">
          <ac:chgData name="Brett Sargent" userId="34e695a229e54afc" providerId="LiveId" clId="{1E00C98D-2BE9-4E73-849C-4ACBF73CAF7C}" dt="2019-12-10T20:45:34.693" v="19" actId="478"/>
          <ac:picMkLst>
            <pc:docMk/>
            <pc:sldMk cId="1255666067" sldId="264"/>
            <ac:picMk id="13" creationId="{87560608-3C2E-49B1-8522-19C07A60E646}"/>
          </ac:picMkLst>
        </pc:picChg>
        <pc:picChg chg="add mod">
          <ac:chgData name="Brett Sargent" userId="34e695a229e54afc" providerId="LiveId" clId="{1E00C98D-2BE9-4E73-849C-4ACBF73CAF7C}" dt="2019-12-10T20:48:49.654" v="69" actId="14100"/>
          <ac:picMkLst>
            <pc:docMk/>
            <pc:sldMk cId="1255666067" sldId="264"/>
            <ac:picMk id="15" creationId="{07D5D1D8-2D13-4FE5-82CB-3394B704D216}"/>
          </ac:picMkLst>
        </pc:picChg>
        <pc:picChg chg="add mod">
          <ac:chgData name="Brett Sargent" userId="34e695a229e54afc" providerId="LiveId" clId="{1E00C98D-2BE9-4E73-849C-4ACBF73CAF7C}" dt="2019-12-10T20:49:02.451" v="71" actId="14100"/>
          <ac:picMkLst>
            <pc:docMk/>
            <pc:sldMk cId="1255666067" sldId="264"/>
            <ac:picMk id="17" creationId="{29CCBA43-A328-4649-A02A-2C318E193AC7}"/>
          </ac:picMkLst>
        </pc:picChg>
        <pc:picChg chg="add mod">
          <ac:chgData name="Brett Sargent" userId="34e695a229e54afc" providerId="LiveId" clId="{1E00C98D-2BE9-4E73-849C-4ACBF73CAF7C}" dt="2019-12-10T20:49:22.773" v="76" actId="1076"/>
          <ac:picMkLst>
            <pc:docMk/>
            <pc:sldMk cId="1255666067" sldId="264"/>
            <ac:picMk id="19" creationId="{3A90D44C-FAA1-4E54-B0EA-646BC43C1C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7F26-A3A8-419E-901B-10C8FE045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8FFA6-0C73-4BDD-BCC8-9FD20E58E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1C70-5E5D-423E-B299-151E196F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944-2661-476E-8B15-364900C784C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A317-0435-42BE-8897-9428EA0C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D008-5BEA-4A9A-B4D4-E913024D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F9B0-C1A6-4A4A-8BFF-CCD3ED5F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3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6728-615C-4D07-8C43-E69A2FA2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A2644-4521-47B8-9E72-3D44113C6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3CA1-6EF1-4696-9075-1CA7BD77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944-2661-476E-8B15-364900C784C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612F-8047-4196-AE04-B75170ED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CA090-1AD4-4B9F-9C29-3422C441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F9B0-C1A6-4A4A-8BFF-CCD3ED5F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5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75FBE-D799-40B5-9AB5-B940A761B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6B9D5-4EFD-4A10-A08A-6306D26DB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D9901-1D0D-4B68-BE0E-6697E47C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944-2661-476E-8B15-364900C784C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8A3D-CBF2-48A8-A366-46780CB8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79F1-C4B3-400C-84D1-810308C8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F9B0-C1A6-4A4A-8BFF-CCD3ED5F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3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0A48-CD19-4E39-A900-53876BA4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FDF8C-C96A-4167-AC76-0B749A598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8AE9-2650-4F91-AF27-C400CFB2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944-2661-476E-8B15-364900C784C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3FAD-CC5D-4713-BC7E-99E9AFEE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608F-9E66-41BD-8EF1-B666B5D6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F9B0-C1A6-4A4A-8BFF-CCD3ED5F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7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57F1-0B84-44CF-B5BC-72DB4CE6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1BD88-E503-4507-BBAE-3B74E4E5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4382B-1B7E-4796-B27E-880B4DD6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944-2661-476E-8B15-364900C784C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2CAC-A8AC-4B85-93FD-7619C716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4A475-EC4B-4195-A476-349E5A23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F9B0-C1A6-4A4A-8BFF-CCD3ED5F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1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76E6-BA4A-4B45-A4B9-905142CA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E0C3-3EE0-49EC-AEFC-75F751A70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AB0AF-966E-477D-8DF3-D9FC36682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72865-C395-4339-A49B-2B92CD3A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944-2661-476E-8B15-364900C784C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8C1FD-9D49-4F20-B9DA-173E28E6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15161-4C3F-4B86-B5DE-7D7C7169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F9B0-C1A6-4A4A-8BFF-CCD3ED5F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4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9944-54D2-4593-8DFF-E1428BEC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E5E7E-E16F-42C6-9508-56C991145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07A64-8704-4871-AC02-9A42D2E94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22A0B-0CAD-41D8-BCDB-79856F1C7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B3616-2A3D-4DE2-9DE2-90BBD2188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A6DF2-2FF0-4A09-8307-10B3583F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944-2661-476E-8B15-364900C784C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35C88-8F07-4CAA-8A4D-9FAC7495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897DC-2CCC-4EE5-BF27-587EA9E0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F9B0-C1A6-4A4A-8BFF-CCD3ED5F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E1B7-CEDE-4B53-8FA4-B7497E03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A0935-208A-48FA-987B-CA4B232B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944-2661-476E-8B15-364900C784C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7C818-A18C-4575-8AD1-4DBFD3EC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26261-709C-41C4-A112-778277CD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F9B0-C1A6-4A4A-8BFF-CCD3ED5F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8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B3CF3-9F96-46BF-AE54-D0B401A6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944-2661-476E-8B15-364900C784C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2EE96-1567-4404-8B78-70C47D96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A55D5-6D83-4C9A-BD1E-10BADF37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F9B0-C1A6-4A4A-8BFF-CCD3ED5F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6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0C33-4115-4DC7-8C43-615C0129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E63B5-F57A-4094-9742-C5E1625B1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9522E-55F5-4B67-A77A-BAA068DC6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46AEB-80D0-4B68-913B-F3449E5B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944-2661-476E-8B15-364900C784C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D6FAA-C912-4F26-B6CD-0539BAF2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B7502-A65E-42D3-A5AF-6B715284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F9B0-C1A6-4A4A-8BFF-CCD3ED5F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9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C389-F1F4-4758-BDE5-B34F5AEF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6B74F-269F-4E23-A8A0-E10422775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C6DE9-F6C1-498C-9C61-15D89F497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7F18F-AB76-48D7-9269-ADA87D8D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944-2661-476E-8B15-364900C784C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F5C8E-A43E-4411-A250-72BD7B0B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60734-0EC8-4193-8D7E-D0B817E9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F9B0-C1A6-4A4A-8BFF-CCD3ED5F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0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2EE31-730B-443B-A2C3-62CD78C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E202-EE8C-4FF0-892B-B64CF180B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D1FCE-D4C9-4D43-B1A6-94CAD938B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8944-2661-476E-8B15-364900C784C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5A39-435D-4B24-A60C-DC9901796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BD6B-3047-404D-A1D7-51D985E6D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4F9B0-C1A6-4A4A-8BFF-CCD3ED5F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2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3.1.1/gallery/index.html" TargetMode="External"/><Relationship Id="rId2" Type="http://schemas.openxmlformats.org/officeDocument/2006/relationships/hyperlink" Target="https://chess-db.com/public/index.j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ADA9-6F7E-4B95-90AB-8414DEF7C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8714"/>
            <a:ext cx="9144000" cy="1816391"/>
          </a:xfrm>
        </p:spPr>
        <p:txBody>
          <a:bodyPr/>
          <a:lstStyle/>
          <a:p>
            <a:r>
              <a:rPr lang="en-US" dirty="0"/>
              <a:t>Decisive Results in Chess by Game Length and 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E23AA-EA0E-433B-9DE6-D5890B1D2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2258"/>
            <a:ext cx="9144000" cy="4269618"/>
          </a:xfrm>
        </p:spPr>
        <p:txBody>
          <a:bodyPr>
            <a:normAutofit/>
          </a:bodyPr>
          <a:lstStyle/>
          <a:p>
            <a:pPr algn="l" fontAlgn="ctr"/>
            <a:r>
              <a:rPr lang="en-US" b="1" dirty="0"/>
              <a:t>Questions</a:t>
            </a:r>
          </a:p>
          <a:p>
            <a:pPr marL="342900" indent="-342900" algn="l" fontAlgn="ctr">
              <a:buFont typeface="Arial" panose="020B0604020202020204" pitchFamily="34" charset="0"/>
              <a:buChar char="•"/>
            </a:pPr>
            <a:r>
              <a:rPr lang="en-US" dirty="0"/>
              <a:t>Do longer games necessarily result in more decisive results, or is there a tipping point where longer games are more likely to end in a draw?  </a:t>
            </a:r>
          </a:p>
          <a:p>
            <a:pPr marL="342900" indent="-342900" algn="l" fontAlgn="ctr">
              <a:buFont typeface="Arial" panose="020B0604020202020204" pitchFamily="34" charset="0"/>
              <a:buChar char="•"/>
            </a:pPr>
            <a:r>
              <a:rPr lang="en-US" dirty="0"/>
              <a:t>How does this change when we condition on opening move? </a:t>
            </a:r>
          </a:p>
          <a:p>
            <a:pPr marL="342900" indent="-342900" algn="l" fontAlgn="ctr">
              <a:buFont typeface="Arial" panose="020B0604020202020204" pitchFamily="34" charset="0"/>
              <a:buChar char="•"/>
            </a:pPr>
            <a:r>
              <a:rPr lang="en-US" dirty="0"/>
              <a:t>How do the outcome and length distributions change when we condition on opening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336859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F8A5-5B8D-4A31-AF75-46985A21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Code, and Visualization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0936-D024-4DCC-A222-B2B50E683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ctr">
              <a:buNone/>
            </a:pPr>
            <a:r>
              <a:rPr lang="en-US" b="1" dirty="0"/>
              <a:t>Data Sources</a:t>
            </a:r>
            <a:endParaRPr lang="en-US" dirty="0"/>
          </a:p>
          <a:p>
            <a:pPr marL="0" indent="0" fontAlgn="ctr">
              <a:buNone/>
            </a:pPr>
            <a:r>
              <a:rPr lang="en-US" dirty="0"/>
              <a:t>Dataset comes from Chess DB, an online chess database with over 5.5 million games, in the format of PGN files.</a:t>
            </a:r>
          </a:p>
          <a:p>
            <a:pPr marL="0" indent="0" fontAlgn="ctr">
              <a:buNone/>
            </a:pPr>
            <a:r>
              <a:rPr lang="en-US" dirty="0">
                <a:hlinkClick r:id="rId2"/>
              </a:rPr>
              <a:t>https://chess-db.com/public/index.jsp</a:t>
            </a:r>
            <a:endParaRPr lang="en-US" dirty="0"/>
          </a:p>
          <a:p>
            <a:pPr marL="0" indent="0" fontAlgn="ctr">
              <a:buNone/>
            </a:pPr>
            <a:r>
              <a:rPr lang="en-US" b="1" dirty="0"/>
              <a:t>Code Sources</a:t>
            </a:r>
            <a:endParaRPr lang="en-US" dirty="0"/>
          </a:p>
          <a:p>
            <a:pPr marL="0" indent="0" fontAlgn="ctr">
              <a:buNone/>
            </a:pPr>
            <a:r>
              <a:rPr lang="en-US" i="1" dirty="0"/>
              <a:t>Python for Data Analysis</a:t>
            </a:r>
            <a:r>
              <a:rPr lang="en-US" dirty="0"/>
              <a:t> by Wes McKinney</a:t>
            </a:r>
          </a:p>
          <a:p>
            <a:pPr marL="0" indent="0" fontAlgn="ctr">
              <a:buNone/>
            </a:pPr>
            <a:r>
              <a:rPr lang="en-US" i="1" dirty="0"/>
              <a:t>Web Scraping with Python</a:t>
            </a:r>
            <a:r>
              <a:rPr lang="en-US" dirty="0"/>
              <a:t> by Ryan Mitchell</a:t>
            </a:r>
          </a:p>
          <a:p>
            <a:pPr marL="0" indent="0" fontAlgn="ctr">
              <a:buNone/>
            </a:pPr>
            <a:r>
              <a:rPr lang="en-US" b="1" dirty="0"/>
              <a:t>Visualization Sources</a:t>
            </a:r>
            <a:endParaRPr lang="en-US" dirty="0"/>
          </a:p>
          <a:p>
            <a:pPr marL="0" indent="0" fontAlgn="ctr">
              <a:buNone/>
            </a:pPr>
            <a:r>
              <a:rPr lang="en-US" dirty="0"/>
              <a:t>Matplotlib examples for line graphs and stacked bar charts: </a:t>
            </a:r>
            <a:r>
              <a:rPr lang="en-US" dirty="0">
                <a:hlinkClick r:id="rId3"/>
              </a:rPr>
              <a:t>https://matplotlib.org/3.1.1/gallery/index.html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9999-D7B2-423F-8C7A-E6AAB1BD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C2EE1-80EB-4473-A5DF-B4D6EB3B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Games with 39 moves see the smallest proportion of draws</a:t>
            </a:r>
          </a:p>
          <a:p>
            <a:r>
              <a:rPr lang="en-US" dirty="0"/>
              <a:t>After that, draw proportion rises once again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2A96730-7292-4625-8939-5A53E0E0F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6" y="2961469"/>
            <a:ext cx="5640084" cy="353140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313051-ACF4-4BA4-A3D2-3AE5E3912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52" y="2961468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2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E3A2-B334-4673-A533-9D07A3E1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776A6-8C3C-4D14-B2C0-8046EB55F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Tipping point doesn’t change when we condition on opening, but we see several other interesting associations.</a:t>
            </a:r>
          </a:p>
          <a:p>
            <a:r>
              <a:rPr lang="en-US" dirty="0"/>
              <a:t>King’s Pawn openings are significantly more likely to end decisively (~72% vs ~68%), but they don’t give white an advantage !</a:t>
            </a:r>
          </a:p>
          <a:p>
            <a:r>
              <a:rPr lang="en-US" dirty="0"/>
              <a:t>With either opening white wins about 39%, but black wins ~33% of games beginning with 1. e4, but only ~30% of other games</a:t>
            </a:r>
          </a:p>
          <a:p>
            <a:r>
              <a:rPr lang="en-US" dirty="0"/>
              <a:t>We extended our analysis to the top five opening moves (~98% of games), and found that white’s win percentage is about 39% for all openings, but black’s varies.</a:t>
            </a:r>
          </a:p>
          <a:p>
            <a:r>
              <a:rPr lang="en-US" dirty="0"/>
              <a:t>Black is most successful in e4 games (wins ~33%) and least successful in Nf3 games (wins ~27%)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5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7035-C5C8-4211-8F4E-66536172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Question 2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772FB54-5539-4648-9CC2-D1C571EE9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6" y="1244958"/>
            <a:ext cx="4546949" cy="2790402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514E7D4-FE9A-482A-B45B-3836C216D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325" y="1292773"/>
            <a:ext cx="4123497" cy="2716428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48B82F44-00E8-4CD1-920B-778239424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6" y="3911130"/>
            <a:ext cx="4327563" cy="2970525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0D0823F7-2B8F-43FF-874D-1C30A7F6D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112" y="3911130"/>
            <a:ext cx="4123497" cy="294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6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5963-B727-4D04-9341-B24F1DDC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D08A-FC10-46C2-AF30-F2EB1FC6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5170868"/>
          </a:xfrm>
        </p:spPr>
        <p:txBody>
          <a:bodyPr/>
          <a:lstStyle/>
          <a:p>
            <a:r>
              <a:rPr lang="en-US" dirty="0"/>
              <a:t>The tipping point is at 39 moves for all opening classifications.</a:t>
            </a:r>
          </a:p>
          <a:p>
            <a:r>
              <a:rPr lang="en-US" dirty="0"/>
              <a:t>Open games are shortest on average (~38) and Indian defense games are longest (~40).</a:t>
            </a:r>
          </a:p>
          <a:p>
            <a:r>
              <a:rPr lang="en-US" dirty="0"/>
              <a:t>Open games have the highest win percentage for white (~42%) while Indian defense games have the lowest (~37%).</a:t>
            </a:r>
          </a:p>
          <a:p>
            <a:r>
              <a:rPr lang="en-US" dirty="0"/>
              <a:t>Black is most successful in semi-open games (~34%) and least successful in closed games (27%).</a:t>
            </a:r>
          </a:p>
          <a:p>
            <a:r>
              <a:rPr lang="en-US" dirty="0"/>
              <a:t>Draws are most common in Indian defense games (~33%) and least common in open and semi-open games (~28% each), the e4 games.</a:t>
            </a:r>
          </a:p>
          <a:p>
            <a:r>
              <a:rPr lang="en-US" dirty="0"/>
              <a:t>A possible explanation is that non-symmetrical replies are more effective at reducing white’s advantage.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8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1D6F-EDE4-4D22-B1AD-A6A48B5C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Question 3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C3F6443-6CC5-463E-B960-EBBB23B0C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9" y="1288994"/>
            <a:ext cx="5144672" cy="3531405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AC96ED6-7D84-42CC-8F85-A8A1F5A9C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2537"/>
            <a:ext cx="4941426" cy="353140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08BCAD-83D4-420D-9771-BAEB16BFC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" y="5126128"/>
            <a:ext cx="2423373" cy="173187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2DB371-3724-4DFE-98C1-FCB54FFD70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04" y="5126127"/>
            <a:ext cx="2423372" cy="173187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D5D1D8-2D13-4FE5-82CB-3394B704D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50" y="5126126"/>
            <a:ext cx="2491902" cy="1731872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CCBA43-A328-4649-A02A-2C318E193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721" y="5126125"/>
            <a:ext cx="2423379" cy="1731875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90D44C-FAA1-4E54-B0EA-646BC43C1C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297" y="5126125"/>
            <a:ext cx="2572895" cy="17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6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8654-308A-4815-A067-11B254D9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 and Tasks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AF91-0829-4F81-B11B-B0BAAE90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Libraries Used:</a:t>
            </a:r>
            <a:r>
              <a:rPr lang="en-US" dirty="0"/>
              <a:t> matplotlib,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beautifulsoup</a:t>
            </a:r>
            <a:r>
              <a:rPr lang="en-US" dirty="0"/>
              <a:t>, and requests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Tasks Completed</a:t>
            </a:r>
            <a:endParaRPr lang="en-US" dirty="0"/>
          </a:p>
          <a:p>
            <a:r>
              <a:rPr lang="en-US" dirty="0"/>
              <a:t>Use Requests and </a:t>
            </a:r>
            <a:r>
              <a:rPr lang="en-US" dirty="0" err="1"/>
              <a:t>BeautifulSoup</a:t>
            </a:r>
            <a:r>
              <a:rPr lang="en-US" dirty="0"/>
              <a:t> to download over 120,000 PGN files</a:t>
            </a:r>
          </a:p>
          <a:p>
            <a:r>
              <a:rPr lang="en-US" dirty="0"/>
              <a:t>Convert 5.5 million games from PGN to CSV</a:t>
            </a:r>
          </a:p>
          <a:p>
            <a:r>
              <a:rPr lang="en-US" dirty="0"/>
              <a:t>Extract outcome distributions for the entire dataset and numerous opening configurations</a:t>
            </a:r>
          </a:p>
          <a:p>
            <a:r>
              <a:rPr lang="en-US" dirty="0"/>
              <a:t>Use Pandas to read in outcome distributions and analyze data</a:t>
            </a:r>
          </a:p>
          <a:p>
            <a:r>
              <a:rPr lang="en-US" dirty="0"/>
              <a:t>Use Matplotlib to plot results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63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494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Decisive Results in Chess by Game Length and Opening</vt:lpstr>
      <vt:lpstr>Data, Code, and Visualization Sources</vt:lpstr>
      <vt:lpstr>Results – Question 1</vt:lpstr>
      <vt:lpstr>Results – Question 2</vt:lpstr>
      <vt:lpstr>Results – Question 2</vt:lpstr>
      <vt:lpstr>Results – Question 3</vt:lpstr>
      <vt:lpstr>Results – Question 3</vt:lpstr>
      <vt:lpstr>Libraries Used and Tasks Completed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Decisive Results in Chess by Game Length and Opening</dc:title>
  <dc:creator>Brett Sargent</dc:creator>
  <cp:lastModifiedBy>Brett Sargent</cp:lastModifiedBy>
  <cp:revision>9</cp:revision>
  <dcterms:created xsi:type="dcterms:W3CDTF">2019-12-10T07:17:11Z</dcterms:created>
  <dcterms:modified xsi:type="dcterms:W3CDTF">2019-12-10T21:26:24Z</dcterms:modified>
</cp:coreProperties>
</file>