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5"/>
  </p:notesMasterIdLst>
  <p:sldIdLst>
    <p:sldId id="399" r:id="rId2"/>
    <p:sldId id="401" r:id="rId3"/>
    <p:sldId id="402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5" autoAdjust="0"/>
    <p:restoredTop sz="85731" autoAdjust="0"/>
  </p:normalViewPr>
  <p:slideViewPr>
    <p:cSldViewPr>
      <p:cViewPr varScale="1">
        <p:scale>
          <a:sx n="63" d="100"/>
          <a:sy n="63" d="100"/>
        </p:scale>
        <p:origin x="88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36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0552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691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huji.ac.il/~shais/UnderstandingMachineLearning/understanding-machine-learning-theory-algorithms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-bcf.usc.edu/~gareth/ISL/ISLR%20Seventh%20Printing.pdf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RANDOM FOREST: </a:t>
            </a:r>
            <a:r>
              <a:rPr lang="en-CA" sz="3200" dirty="0">
                <a:solidFill>
                  <a:srgbClr val="FF0000"/>
                </a:solidFill>
                <a:latin typeface="Calibri Light" panose="020F0302020204030204"/>
              </a:rPr>
              <a:t>INTUITION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48605" y="1305530"/>
            <a:ext cx="10762395" cy="4333270"/>
          </a:xfrm>
        </p:spPr>
        <p:txBody>
          <a:bodyPr>
            <a:normAutofit/>
          </a:bodyPr>
          <a:lstStyle/>
          <a:p>
            <a:r>
              <a:rPr lang="en-CA" sz="2000" dirty="0"/>
              <a:t>Random Forest Classifier is </a:t>
            </a:r>
            <a:r>
              <a:rPr lang="en-CA" sz="2000" dirty="0" smtClean="0"/>
              <a:t>a type of </a:t>
            </a:r>
            <a:r>
              <a:rPr lang="en-CA" sz="2000" b="1" dirty="0" smtClean="0"/>
              <a:t>ensemble </a:t>
            </a:r>
            <a:r>
              <a:rPr lang="en-CA" sz="2000" b="1" dirty="0"/>
              <a:t>algorithm</a:t>
            </a:r>
            <a:r>
              <a:rPr lang="en-CA" sz="2000" dirty="0"/>
              <a:t>. </a:t>
            </a:r>
            <a:endParaRPr lang="en-CA" sz="2000" dirty="0" smtClean="0"/>
          </a:p>
          <a:p>
            <a:r>
              <a:rPr lang="en-CA" sz="2000" dirty="0" smtClean="0"/>
              <a:t>It creates </a:t>
            </a:r>
            <a:r>
              <a:rPr lang="en-CA" sz="2000" dirty="0"/>
              <a:t>a set of decision trees from randomly selected subset of training set. </a:t>
            </a:r>
            <a:endParaRPr lang="en-CA" sz="2000" dirty="0" smtClean="0"/>
          </a:p>
          <a:p>
            <a:r>
              <a:rPr lang="en-CA" sz="2000" dirty="0" smtClean="0"/>
              <a:t>It </a:t>
            </a:r>
            <a:r>
              <a:rPr lang="en-CA" sz="2000" dirty="0"/>
              <a:t>then </a:t>
            </a:r>
            <a:r>
              <a:rPr lang="en-CA" sz="2000" b="1" dirty="0" smtClean="0"/>
              <a:t>combines votes </a:t>
            </a:r>
            <a:r>
              <a:rPr lang="en-CA" sz="2000" dirty="0"/>
              <a:t>from different decision trees to decide the final class of the test object</a:t>
            </a:r>
            <a:r>
              <a:rPr lang="en-CA" sz="2000" dirty="0" smtClean="0"/>
              <a:t>.</a:t>
            </a:r>
          </a:p>
          <a:p>
            <a:endParaRPr lang="en-CA" sz="2000" dirty="0" smtClean="0"/>
          </a:p>
        </p:txBody>
      </p:sp>
      <p:sp>
        <p:nvSpPr>
          <p:cNvPr id="174" name="Rounded Rectangle 173"/>
          <p:cNvSpPr/>
          <p:nvPr/>
        </p:nvSpPr>
        <p:spPr>
          <a:xfrm>
            <a:off x="2285398" y="3298144"/>
            <a:ext cx="799705" cy="3824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Savings&gt;$1M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1868496" y="4177367"/>
            <a:ext cx="737358" cy="3319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</a:rPr>
              <a:t>Age &gt; 45? </a:t>
            </a:r>
          </a:p>
        </p:txBody>
      </p:sp>
      <p:sp>
        <p:nvSpPr>
          <p:cNvPr id="176" name="Rounded Rectangle 175"/>
          <p:cNvSpPr/>
          <p:nvPr/>
        </p:nvSpPr>
        <p:spPr>
          <a:xfrm>
            <a:off x="2898912" y="4176207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Class #0 </a:t>
            </a:r>
            <a:endParaRPr lang="en-CA" sz="800" dirty="0">
              <a:solidFill>
                <a:schemeClr val="tx1"/>
              </a:solidFill>
            </a:endParaRPr>
          </a:p>
        </p:txBody>
      </p:sp>
      <p:cxnSp>
        <p:nvCxnSpPr>
          <p:cNvPr id="177" name="Straight Arrow Connector 176"/>
          <p:cNvCxnSpPr>
            <a:stCxn id="174" idx="2"/>
          </p:cNvCxnSpPr>
          <p:nvPr/>
        </p:nvCxnSpPr>
        <p:spPr>
          <a:xfrm flipH="1">
            <a:off x="2190512" y="3680606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74" idx="2"/>
          </p:cNvCxnSpPr>
          <p:nvPr/>
        </p:nvCxnSpPr>
        <p:spPr>
          <a:xfrm>
            <a:off x="2685251" y="3680606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2990095" y="3793076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190512" y="3753442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181" name="Rounded Rectangle 180"/>
          <p:cNvSpPr/>
          <p:nvPr/>
        </p:nvSpPr>
        <p:spPr>
          <a:xfrm>
            <a:off x="1381843" y="5006527"/>
            <a:ext cx="737358" cy="3319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bg1"/>
                </a:solidFill>
              </a:rPr>
              <a:t>Class #1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2412259" y="5005367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Class #0 </a:t>
            </a:r>
            <a:endParaRPr lang="en-CA" sz="800" dirty="0">
              <a:solidFill>
                <a:schemeClr val="tx1"/>
              </a:solidFill>
            </a:endParaRPr>
          </a:p>
        </p:txBody>
      </p:sp>
      <p:cxnSp>
        <p:nvCxnSpPr>
          <p:cNvPr id="183" name="Straight Arrow Connector 182"/>
          <p:cNvCxnSpPr/>
          <p:nvPr/>
        </p:nvCxnSpPr>
        <p:spPr>
          <a:xfrm flipH="1">
            <a:off x="1703859" y="4509766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2198598" y="4509766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2503442" y="4622236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703859" y="4582602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187" name="Rounded Rectangle 186"/>
          <p:cNvSpPr/>
          <p:nvPr/>
        </p:nvSpPr>
        <p:spPr>
          <a:xfrm>
            <a:off x="4564478" y="3298144"/>
            <a:ext cx="799705" cy="3824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Savings&gt;$1M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4147576" y="4177367"/>
            <a:ext cx="737358" cy="3319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</a:rPr>
              <a:t>Age &gt; 45? </a:t>
            </a:r>
          </a:p>
        </p:txBody>
      </p:sp>
      <p:sp>
        <p:nvSpPr>
          <p:cNvPr id="189" name="Rounded Rectangle 188"/>
          <p:cNvSpPr/>
          <p:nvPr/>
        </p:nvSpPr>
        <p:spPr>
          <a:xfrm>
            <a:off x="5177992" y="4176207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Class #0 </a:t>
            </a:r>
            <a:endParaRPr lang="en-CA" sz="800" dirty="0">
              <a:solidFill>
                <a:schemeClr val="tx1"/>
              </a:solidFill>
            </a:endParaRPr>
          </a:p>
        </p:txBody>
      </p:sp>
      <p:cxnSp>
        <p:nvCxnSpPr>
          <p:cNvPr id="190" name="Straight Arrow Connector 189"/>
          <p:cNvCxnSpPr>
            <a:stCxn id="187" idx="2"/>
          </p:cNvCxnSpPr>
          <p:nvPr/>
        </p:nvCxnSpPr>
        <p:spPr>
          <a:xfrm flipH="1">
            <a:off x="4469592" y="3680606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7" idx="2"/>
          </p:cNvCxnSpPr>
          <p:nvPr/>
        </p:nvCxnSpPr>
        <p:spPr>
          <a:xfrm>
            <a:off x="4964331" y="3680606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5269175" y="3793076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193" name="TextBox 192"/>
          <p:cNvSpPr txBox="1"/>
          <p:nvPr/>
        </p:nvSpPr>
        <p:spPr>
          <a:xfrm>
            <a:off x="4469592" y="3753442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194" name="Rounded Rectangle 193"/>
          <p:cNvSpPr/>
          <p:nvPr/>
        </p:nvSpPr>
        <p:spPr>
          <a:xfrm>
            <a:off x="3660923" y="5006527"/>
            <a:ext cx="737358" cy="3319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bg1"/>
                </a:solidFill>
              </a:rPr>
              <a:t>Class #1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4691339" y="5005367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Class #0 </a:t>
            </a:r>
            <a:endParaRPr lang="en-CA" sz="800" dirty="0">
              <a:solidFill>
                <a:schemeClr val="tx1"/>
              </a:solidFill>
            </a:endParaRPr>
          </a:p>
        </p:txBody>
      </p:sp>
      <p:cxnSp>
        <p:nvCxnSpPr>
          <p:cNvPr id="196" name="Straight Arrow Connector 195"/>
          <p:cNvCxnSpPr/>
          <p:nvPr/>
        </p:nvCxnSpPr>
        <p:spPr>
          <a:xfrm flipH="1">
            <a:off x="3982939" y="4509766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4477678" y="4509766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4782522" y="4622236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199" name="TextBox 198"/>
          <p:cNvSpPr txBox="1"/>
          <p:nvPr/>
        </p:nvSpPr>
        <p:spPr>
          <a:xfrm>
            <a:off x="3982939" y="4582602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200" name="Rounded Rectangle 199"/>
          <p:cNvSpPr/>
          <p:nvPr/>
        </p:nvSpPr>
        <p:spPr>
          <a:xfrm>
            <a:off x="9600598" y="3298144"/>
            <a:ext cx="799705" cy="3824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Savings&gt;$1M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9183696" y="4177367"/>
            <a:ext cx="737358" cy="3319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</a:rPr>
              <a:t>Age &gt; 45? </a:t>
            </a:r>
          </a:p>
        </p:txBody>
      </p:sp>
      <p:sp>
        <p:nvSpPr>
          <p:cNvPr id="202" name="Rounded Rectangle 201"/>
          <p:cNvSpPr/>
          <p:nvPr/>
        </p:nvSpPr>
        <p:spPr>
          <a:xfrm>
            <a:off x="10214112" y="4176207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Class #0 </a:t>
            </a:r>
            <a:endParaRPr lang="en-CA" sz="800" dirty="0">
              <a:solidFill>
                <a:schemeClr val="tx1"/>
              </a:solidFill>
            </a:endParaRPr>
          </a:p>
        </p:txBody>
      </p:sp>
      <p:cxnSp>
        <p:nvCxnSpPr>
          <p:cNvPr id="203" name="Straight Arrow Connector 202"/>
          <p:cNvCxnSpPr>
            <a:stCxn id="200" idx="2"/>
          </p:cNvCxnSpPr>
          <p:nvPr/>
        </p:nvCxnSpPr>
        <p:spPr>
          <a:xfrm flipH="1">
            <a:off x="9505712" y="3680606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2"/>
          </p:cNvCxnSpPr>
          <p:nvPr/>
        </p:nvCxnSpPr>
        <p:spPr>
          <a:xfrm>
            <a:off x="10000451" y="3680606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10305295" y="3793076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206" name="TextBox 205"/>
          <p:cNvSpPr txBox="1"/>
          <p:nvPr/>
        </p:nvSpPr>
        <p:spPr>
          <a:xfrm>
            <a:off x="9505712" y="3753442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207" name="Rounded Rectangle 206"/>
          <p:cNvSpPr/>
          <p:nvPr/>
        </p:nvSpPr>
        <p:spPr>
          <a:xfrm>
            <a:off x="8697043" y="5006527"/>
            <a:ext cx="737358" cy="3319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bg1"/>
                </a:solidFill>
              </a:rPr>
              <a:t>Class #1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9727459" y="5005367"/>
            <a:ext cx="724315" cy="339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 smtClean="0">
                <a:solidFill>
                  <a:schemeClr val="tx1"/>
                </a:solidFill>
              </a:rPr>
              <a:t>Class #0 </a:t>
            </a:r>
            <a:endParaRPr lang="en-CA" sz="800" dirty="0">
              <a:solidFill>
                <a:schemeClr val="tx1"/>
              </a:solidFill>
            </a:endParaRPr>
          </a:p>
        </p:txBody>
      </p:sp>
      <p:cxnSp>
        <p:nvCxnSpPr>
          <p:cNvPr id="209" name="Straight Arrow Connector 208"/>
          <p:cNvCxnSpPr/>
          <p:nvPr/>
        </p:nvCxnSpPr>
        <p:spPr>
          <a:xfrm flipH="1">
            <a:off x="9019059" y="4509766"/>
            <a:ext cx="494739" cy="484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9513798" y="4509766"/>
            <a:ext cx="575819" cy="5231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9818642" y="4622236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No</a:t>
            </a:r>
            <a:endParaRPr lang="en-CA" sz="800" dirty="0"/>
          </a:p>
        </p:txBody>
      </p:sp>
      <p:sp>
        <p:nvSpPr>
          <p:cNvPr id="212" name="TextBox 211"/>
          <p:cNvSpPr txBox="1"/>
          <p:nvPr/>
        </p:nvSpPr>
        <p:spPr>
          <a:xfrm>
            <a:off x="9019059" y="4582602"/>
            <a:ext cx="34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/>
              <a:t>Yes</a:t>
            </a:r>
            <a:endParaRPr lang="en-CA" sz="800" dirty="0"/>
          </a:p>
        </p:txBody>
      </p:sp>
      <p:sp>
        <p:nvSpPr>
          <p:cNvPr id="213" name="Oval 212"/>
          <p:cNvSpPr/>
          <p:nvPr/>
        </p:nvSpPr>
        <p:spPr>
          <a:xfrm>
            <a:off x="6373228" y="4234550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4" name="Oval 213"/>
          <p:cNvSpPr/>
          <p:nvPr/>
        </p:nvSpPr>
        <p:spPr>
          <a:xfrm>
            <a:off x="6742486" y="4210729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5" name="Oval 214"/>
          <p:cNvSpPr/>
          <p:nvPr/>
        </p:nvSpPr>
        <p:spPr>
          <a:xfrm>
            <a:off x="7474608" y="4183162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6" name="Oval 215"/>
          <p:cNvSpPr/>
          <p:nvPr/>
        </p:nvSpPr>
        <p:spPr>
          <a:xfrm>
            <a:off x="7108547" y="4206359"/>
            <a:ext cx="152400" cy="156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7" name="TextBox 216"/>
          <p:cNvSpPr txBox="1"/>
          <p:nvPr/>
        </p:nvSpPr>
        <p:spPr>
          <a:xfrm>
            <a:off x="2285398" y="274575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TREE #1</a:t>
            </a:r>
            <a:endParaRPr lang="en-CA" dirty="0"/>
          </a:p>
        </p:txBody>
      </p:sp>
      <p:sp>
        <p:nvSpPr>
          <p:cNvPr id="218" name="TextBox 217"/>
          <p:cNvSpPr txBox="1"/>
          <p:nvPr/>
        </p:nvSpPr>
        <p:spPr>
          <a:xfrm>
            <a:off x="4587663" y="277497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TREE #2</a:t>
            </a:r>
            <a:endParaRPr lang="en-CA" dirty="0"/>
          </a:p>
        </p:txBody>
      </p:sp>
      <p:sp>
        <p:nvSpPr>
          <p:cNvPr id="219" name="TextBox 218"/>
          <p:cNvSpPr txBox="1"/>
          <p:nvPr/>
        </p:nvSpPr>
        <p:spPr>
          <a:xfrm>
            <a:off x="9498397" y="28163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TREE #N</a:t>
            </a:r>
            <a:endParaRPr lang="en-CA" dirty="0"/>
          </a:p>
        </p:txBody>
      </p:sp>
      <p:sp>
        <p:nvSpPr>
          <p:cNvPr id="220" name="Left Brace 219"/>
          <p:cNvSpPr/>
          <p:nvPr/>
        </p:nvSpPr>
        <p:spPr>
          <a:xfrm rot="16200000">
            <a:off x="6157931" y="1125349"/>
            <a:ext cx="430593" cy="9808745"/>
          </a:xfrm>
          <a:prstGeom prst="leftBrace">
            <a:avLst>
              <a:gd name="adj1" fmla="val 111364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1" name="TextBox 220"/>
          <p:cNvSpPr txBox="1"/>
          <p:nvPr/>
        </p:nvSpPr>
        <p:spPr>
          <a:xfrm>
            <a:off x="5177992" y="6336268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MAJORITY VOTE = CLASS #1</a:t>
            </a:r>
            <a:endParaRPr lang="en-CA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1941550" y="560520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OUT = CLASS #1</a:t>
            </a:r>
            <a:endParaRPr lang="en-CA" dirty="0"/>
          </a:p>
        </p:txBody>
      </p:sp>
      <p:sp>
        <p:nvSpPr>
          <p:cNvPr id="223" name="TextBox 222"/>
          <p:cNvSpPr txBox="1"/>
          <p:nvPr/>
        </p:nvSpPr>
        <p:spPr>
          <a:xfrm>
            <a:off x="3850281" y="560520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OUT = CLASS #1</a:t>
            </a:r>
            <a:endParaRPr lang="en-CA" dirty="0"/>
          </a:p>
        </p:txBody>
      </p:sp>
      <p:sp>
        <p:nvSpPr>
          <p:cNvPr id="224" name="TextBox 223"/>
          <p:cNvSpPr txBox="1"/>
          <p:nvPr/>
        </p:nvSpPr>
        <p:spPr>
          <a:xfrm>
            <a:off x="9171167" y="557683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OUT = CLASS #0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63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RANDOM FOREST: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WHY AND HOW?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66801" y="1447800"/>
            <a:ext cx="5311730" cy="5019070"/>
          </a:xfrm>
        </p:spPr>
        <p:txBody>
          <a:bodyPr>
            <a:normAutofit/>
          </a:bodyPr>
          <a:lstStyle/>
          <a:p>
            <a:r>
              <a:rPr lang="en-CA" sz="2000" dirty="0"/>
              <a:t>It overcomes the issues with single decision trees </a:t>
            </a:r>
            <a:r>
              <a:rPr lang="en-CA" sz="2000" dirty="0" smtClean="0"/>
              <a:t>by reducing </a:t>
            </a:r>
            <a:r>
              <a:rPr lang="en-CA" sz="2000" dirty="0"/>
              <a:t>the effect of noise</a:t>
            </a:r>
            <a:r>
              <a:rPr lang="en-CA" sz="2000" dirty="0" smtClean="0"/>
              <a:t>.</a:t>
            </a:r>
          </a:p>
          <a:p>
            <a:r>
              <a:rPr lang="en-CA" sz="2000" dirty="0"/>
              <a:t>Overcomes </a:t>
            </a:r>
            <a:r>
              <a:rPr lang="en-CA" sz="2000" b="1" dirty="0"/>
              <a:t>overfitting problem </a:t>
            </a:r>
            <a:r>
              <a:rPr lang="en-CA" sz="2000" dirty="0"/>
              <a:t>by </a:t>
            </a:r>
            <a:r>
              <a:rPr lang="en-CA" sz="2000" dirty="0" smtClean="0"/>
              <a:t>taking </a:t>
            </a:r>
            <a:r>
              <a:rPr lang="en-CA" sz="2000" b="1" dirty="0" smtClean="0"/>
              <a:t>average </a:t>
            </a:r>
            <a:r>
              <a:rPr lang="en-CA" sz="2000" b="1" dirty="0"/>
              <a:t>of all the predictions</a:t>
            </a:r>
            <a:r>
              <a:rPr lang="en-CA" sz="2000" dirty="0"/>
              <a:t>, </a:t>
            </a:r>
            <a:r>
              <a:rPr lang="en-CA" sz="2000" dirty="0" smtClean="0"/>
              <a:t>canceling out biases.</a:t>
            </a:r>
            <a:endParaRPr lang="en-CA" sz="2000" dirty="0"/>
          </a:p>
          <a:p>
            <a:r>
              <a:rPr lang="en-CA" sz="2000" dirty="0"/>
              <a:t>Suppose training </a:t>
            </a:r>
            <a:r>
              <a:rPr lang="en-CA" sz="2000" dirty="0" smtClean="0"/>
              <a:t>set: [X1</a:t>
            </a:r>
            <a:r>
              <a:rPr lang="en-CA" sz="2000" dirty="0"/>
              <a:t>, X2, X3, X4] </a:t>
            </a:r>
            <a:r>
              <a:rPr lang="en-CA" sz="2000" dirty="0" smtClean="0"/>
              <a:t>with labels: [L1</a:t>
            </a:r>
            <a:r>
              <a:rPr lang="en-CA" sz="2000" dirty="0"/>
              <a:t>, L2, L3, </a:t>
            </a:r>
            <a:r>
              <a:rPr lang="en-CA" sz="2000" dirty="0" smtClean="0"/>
              <a:t>L4]</a:t>
            </a:r>
          </a:p>
          <a:p>
            <a:r>
              <a:rPr lang="en-CA" sz="2000" dirty="0"/>
              <a:t>R</a:t>
            </a:r>
            <a:r>
              <a:rPr lang="en-CA" sz="2000" dirty="0" smtClean="0"/>
              <a:t>andom </a:t>
            </a:r>
            <a:r>
              <a:rPr lang="en-CA" sz="2000" dirty="0"/>
              <a:t>forest </a:t>
            </a:r>
            <a:r>
              <a:rPr lang="en-CA" sz="2000" dirty="0" smtClean="0"/>
              <a:t>creates </a:t>
            </a:r>
            <a:r>
              <a:rPr lang="en-CA" sz="2000" dirty="0"/>
              <a:t>three decision trees taking </a:t>
            </a:r>
            <a:r>
              <a:rPr lang="en-CA" sz="2000" dirty="0" smtClean="0"/>
              <a:t>inputs as follows:</a:t>
            </a:r>
            <a:endParaRPr lang="en-CA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000" dirty="0"/>
              <a:t>[X1, X2, </a:t>
            </a:r>
            <a:r>
              <a:rPr lang="en-CA" sz="2000" dirty="0" smtClean="0"/>
              <a:t>X3], [X1</a:t>
            </a:r>
            <a:r>
              <a:rPr lang="en-CA" sz="2000" dirty="0"/>
              <a:t>, X2, X4</a:t>
            </a:r>
            <a:r>
              <a:rPr lang="en-CA" sz="2000" dirty="0" smtClean="0"/>
              <a:t>], [</a:t>
            </a:r>
            <a:r>
              <a:rPr lang="en-CA" sz="2000" dirty="0"/>
              <a:t>X2, X3, X4]</a:t>
            </a:r>
          </a:p>
          <a:p>
            <a:r>
              <a:rPr lang="en-CA" sz="2000" dirty="0" smtClean="0"/>
              <a:t>Example: Combining votes from a pool of experts, each will bring their own experience and background to solve the problem resulting in a better outcome. </a:t>
            </a:r>
          </a:p>
          <a:p>
            <a:endParaRPr lang="en-CA" sz="2000" dirty="0"/>
          </a:p>
        </p:txBody>
      </p:sp>
      <p:sp>
        <p:nvSpPr>
          <p:cNvPr id="2" name="Rounded Rectangle 1"/>
          <p:cNvSpPr/>
          <p:nvPr/>
        </p:nvSpPr>
        <p:spPr>
          <a:xfrm>
            <a:off x="6503965" y="1724025"/>
            <a:ext cx="1600200" cy="1752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Complete Training set</a:t>
            </a:r>
            <a:endParaRPr lang="en-CA" dirty="0"/>
          </a:p>
        </p:txBody>
      </p:sp>
      <p:sp>
        <p:nvSpPr>
          <p:cNvPr id="76" name="Rounded Rectangle 75"/>
          <p:cNvSpPr/>
          <p:nvPr/>
        </p:nvSpPr>
        <p:spPr>
          <a:xfrm>
            <a:off x="8229600" y="1747874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Training </a:t>
            </a:r>
          </a:p>
          <a:p>
            <a:pPr algn="ctr"/>
            <a:r>
              <a:rPr lang="en-CA" sz="1600" dirty="0" smtClean="0"/>
              <a:t>set #1</a:t>
            </a:r>
            <a:endParaRPr lang="en-CA" sz="1600" dirty="0"/>
          </a:p>
        </p:txBody>
      </p:sp>
      <p:sp>
        <p:nvSpPr>
          <p:cNvPr id="77" name="Rounded Rectangle 76"/>
          <p:cNvSpPr/>
          <p:nvPr/>
        </p:nvSpPr>
        <p:spPr>
          <a:xfrm>
            <a:off x="9532030" y="1747874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Training </a:t>
            </a:r>
          </a:p>
          <a:p>
            <a:pPr algn="ctr"/>
            <a:r>
              <a:rPr lang="en-CA" sz="1600" dirty="0" smtClean="0"/>
              <a:t>set #2</a:t>
            </a:r>
            <a:endParaRPr lang="en-CA" sz="1600" dirty="0"/>
          </a:p>
        </p:txBody>
      </p:sp>
      <p:sp>
        <p:nvSpPr>
          <p:cNvPr id="80" name="Rounded Rectangle 79"/>
          <p:cNvSpPr/>
          <p:nvPr/>
        </p:nvSpPr>
        <p:spPr>
          <a:xfrm>
            <a:off x="10835706" y="1747874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Training </a:t>
            </a:r>
          </a:p>
          <a:p>
            <a:pPr algn="ctr"/>
            <a:r>
              <a:rPr lang="en-CA" sz="1600" dirty="0" smtClean="0"/>
              <a:t>set #3</a:t>
            </a:r>
            <a:endParaRPr lang="en-CA" sz="1600" dirty="0"/>
          </a:p>
        </p:txBody>
      </p:sp>
      <p:sp>
        <p:nvSpPr>
          <p:cNvPr id="81" name="Rounded Rectangle 80"/>
          <p:cNvSpPr/>
          <p:nvPr/>
        </p:nvSpPr>
        <p:spPr>
          <a:xfrm>
            <a:off x="8229600" y="3607346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Decision Tree #1</a:t>
            </a:r>
            <a:endParaRPr lang="en-CA" sz="1600" dirty="0"/>
          </a:p>
        </p:txBody>
      </p:sp>
      <p:sp>
        <p:nvSpPr>
          <p:cNvPr id="83" name="Rounded Rectangle 82"/>
          <p:cNvSpPr/>
          <p:nvPr/>
        </p:nvSpPr>
        <p:spPr>
          <a:xfrm>
            <a:off x="9579804" y="3607346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Decision Tree </a:t>
            </a:r>
            <a:r>
              <a:rPr lang="en-CA" sz="1600" dirty="0" smtClean="0"/>
              <a:t>#2</a:t>
            </a:r>
            <a:endParaRPr lang="en-CA" sz="1600" dirty="0"/>
          </a:p>
        </p:txBody>
      </p:sp>
      <p:sp>
        <p:nvSpPr>
          <p:cNvPr id="87" name="Rounded Rectangle 86"/>
          <p:cNvSpPr/>
          <p:nvPr/>
        </p:nvSpPr>
        <p:spPr>
          <a:xfrm>
            <a:off x="10894104" y="3607346"/>
            <a:ext cx="1208064" cy="7620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Decision Tree </a:t>
            </a:r>
            <a:r>
              <a:rPr lang="en-CA" sz="1600" dirty="0" smtClean="0"/>
              <a:t>#3</a:t>
            </a:r>
            <a:endParaRPr lang="en-CA" sz="1600" dirty="0"/>
          </a:p>
        </p:txBody>
      </p:sp>
      <p:sp>
        <p:nvSpPr>
          <p:cNvPr id="3" name="Down Arrow 2"/>
          <p:cNvSpPr/>
          <p:nvPr/>
        </p:nvSpPr>
        <p:spPr>
          <a:xfrm>
            <a:off x="8690016" y="2600325"/>
            <a:ext cx="301584" cy="876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Down Arrow 94"/>
          <p:cNvSpPr/>
          <p:nvPr/>
        </p:nvSpPr>
        <p:spPr>
          <a:xfrm>
            <a:off x="9985270" y="2600325"/>
            <a:ext cx="301584" cy="876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Down Arrow 97"/>
          <p:cNvSpPr/>
          <p:nvPr/>
        </p:nvSpPr>
        <p:spPr>
          <a:xfrm>
            <a:off x="11280524" y="2600325"/>
            <a:ext cx="301584" cy="876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Down Arrow 101"/>
          <p:cNvSpPr/>
          <p:nvPr/>
        </p:nvSpPr>
        <p:spPr>
          <a:xfrm rot="19695937">
            <a:off x="9092140" y="4399575"/>
            <a:ext cx="301584" cy="1246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Down Arrow 102"/>
          <p:cNvSpPr/>
          <p:nvPr/>
        </p:nvSpPr>
        <p:spPr>
          <a:xfrm rot="1367472">
            <a:off x="11009611" y="4376554"/>
            <a:ext cx="301584" cy="1311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Down Arrow 107"/>
          <p:cNvSpPr/>
          <p:nvPr/>
        </p:nvSpPr>
        <p:spPr>
          <a:xfrm>
            <a:off x="10033044" y="4413410"/>
            <a:ext cx="301584" cy="10156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9437664" y="5429030"/>
            <a:ext cx="1506048" cy="762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VOTING</a:t>
            </a:r>
            <a:endParaRPr lang="en-CA" dirty="0"/>
          </a:p>
        </p:txBody>
      </p:sp>
      <p:sp>
        <p:nvSpPr>
          <p:cNvPr id="110" name="Down Arrow 109"/>
          <p:cNvSpPr/>
          <p:nvPr/>
        </p:nvSpPr>
        <p:spPr>
          <a:xfrm>
            <a:off x="10033044" y="6196994"/>
            <a:ext cx="301584" cy="560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3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01302"/>
            <a:ext cx="89154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/>
              </a:rPr>
              <a:t>RANDOM FOREST: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ADDITIONAL READING MATERIAL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66800" y="1595474"/>
            <a:ext cx="5105400" cy="302516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Additional Resources, Page #255: </a:t>
            </a:r>
            <a:r>
              <a:rPr lang="en-CA" sz="2000" dirty="0" smtClean="0">
                <a:hlinkClick r:id="rId3"/>
              </a:rPr>
              <a:t>http</a:t>
            </a:r>
            <a:r>
              <a:rPr lang="en-CA" sz="2000" dirty="0">
                <a:hlinkClick r:id="rId3"/>
              </a:rPr>
              <a:t>://www.cs.huji.ac.il/~</a:t>
            </a:r>
            <a:r>
              <a:rPr lang="en-CA" sz="2000" dirty="0" smtClean="0">
                <a:hlinkClick r:id="rId3"/>
              </a:rPr>
              <a:t>shais/UnderstandingMachineLearning/understanding-machine-learning-theory-algorithms.pdf</a:t>
            </a: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057" y="2895600"/>
            <a:ext cx="2637856" cy="3733800"/>
          </a:xfrm>
          <a:prstGeom prst="rect">
            <a:avLst/>
          </a:prstGeom>
        </p:spPr>
      </p:pic>
      <p:sp>
        <p:nvSpPr>
          <p:cNvPr id="60" name="Content Placeholder 2"/>
          <p:cNvSpPr txBox="1">
            <a:spLocks/>
          </p:cNvSpPr>
          <p:nvPr/>
        </p:nvSpPr>
        <p:spPr>
          <a:xfrm>
            <a:off x="6629400" y="1595474"/>
            <a:ext cx="5105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 smtClean="0"/>
              <a:t>Additional Resources, Page #320: </a:t>
            </a:r>
          </a:p>
          <a:p>
            <a:pPr marL="0" indent="0">
              <a:buNone/>
            </a:pPr>
            <a:r>
              <a:rPr lang="en-CA" sz="2000" dirty="0" smtClean="0">
                <a:hlinkClick r:id="rId5"/>
              </a:rPr>
              <a:t>http</a:t>
            </a:r>
            <a:r>
              <a:rPr lang="en-CA" sz="2000" dirty="0">
                <a:hlinkClick r:id="rId5"/>
              </a:rPr>
              <a:t>://</a:t>
            </a:r>
            <a:r>
              <a:rPr lang="en-CA" sz="2000" dirty="0" smtClean="0">
                <a:hlinkClick r:id="rId5"/>
              </a:rPr>
              <a:t>www-bcf.usc.edu</a:t>
            </a:r>
            <a:r>
              <a:rPr lang="en-CA" sz="2000" dirty="0">
                <a:hlinkClick r:id="rId5"/>
              </a:rPr>
              <a:t>/~</a:t>
            </a:r>
            <a:r>
              <a:rPr lang="en-CA" sz="2000" dirty="0" smtClean="0">
                <a:hlinkClick r:id="rId5"/>
              </a:rPr>
              <a:t>gareth/ISL/ISLR%20Seventh%20Printing.pdf</a:t>
            </a: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0925" y="2895600"/>
            <a:ext cx="2590800" cy="38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3003</TotalTime>
  <Words>320</Words>
  <Application>Microsoft Office PowerPoint</Application>
  <PresentationFormat>Widescreen</PresentationFormat>
  <Paragraphs>65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Manem, SureshRao (Cognizant)</cp:lastModifiedBy>
  <cp:revision>396</cp:revision>
  <cp:lastPrinted>2015-02-18T03:35:51Z</cp:lastPrinted>
  <dcterms:created xsi:type="dcterms:W3CDTF">2006-08-16T00:00:00Z</dcterms:created>
  <dcterms:modified xsi:type="dcterms:W3CDTF">2020-01-17T14:30:38Z</dcterms:modified>
</cp:coreProperties>
</file>