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5"/>
  </p:notesMasterIdLst>
  <p:sldIdLst>
    <p:sldId id="401" r:id="rId2"/>
    <p:sldId id="407" r:id="rId3"/>
    <p:sldId id="404" r:id="rId4"/>
    <p:sldId id="402" r:id="rId5"/>
    <p:sldId id="403" r:id="rId6"/>
    <p:sldId id="405" r:id="rId7"/>
    <p:sldId id="406" r:id="rId8"/>
    <p:sldId id="409" r:id="rId9"/>
    <p:sldId id="414" r:id="rId10"/>
    <p:sldId id="415" r:id="rId11"/>
    <p:sldId id="410" r:id="rId12"/>
    <p:sldId id="411" r:id="rId13"/>
    <p:sldId id="412" r:id="rId14"/>
    <p:sldId id="413" r:id="rId15"/>
    <p:sldId id="416" r:id="rId16"/>
    <p:sldId id="417" r:id="rId17"/>
    <p:sldId id="418" r:id="rId18"/>
    <p:sldId id="419" r:id="rId19"/>
    <p:sldId id="425" r:id="rId20"/>
    <p:sldId id="426" r:id="rId21"/>
    <p:sldId id="427" r:id="rId22"/>
    <p:sldId id="420" r:id="rId23"/>
    <p:sldId id="421" r:id="rId24"/>
    <p:sldId id="422" r:id="rId25"/>
    <p:sldId id="423" r:id="rId26"/>
    <p:sldId id="424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 ML Big Picture" id="{0CEFBDFD-1095-425D-8113-C616B59CEF06}">
          <p14:sldIdLst>
            <p14:sldId id="401"/>
            <p14:sldId id="407"/>
            <p14:sldId id="404"/>
            <p14:sldId id="402"/>
            <p14:sldId id="403"/>
            <p14:sldId id="405"/>
            <p14:sldId id="406"/>
            <p14:sldId id="409"/>
          </p14:sldIdLst>
        </p14:section>
        <p14:section name="02 Confusion Matrix" id="{92B8D4EE-09E2-46AC-BF5E-4118A8A8C53C}">
          <p14:sldIdLst>
            <p14:sldId id="414"/>
            <p14:sldId id="415"/>
          </p14:sldIdLst>
        </p14:section>
        <p14:section name="03 Logistic Regression" id="{10A08838-362D-4A94-BF21-4BC0A145240C}">
          <p14:sldIdLst>
            <p14:sldId id="410"/>
            <p14:sldId id="411"/>
            <p14:sldId id="412"/>
            <p14:sldId id="413"/>
          </p14:sldIdLst>
        </p14:section>
        <p14:section name="04 Support Vector Machines" id="{FA6B03B8-CC78-4871-BA05-E36F29931B3E}">
          <p14:sldIdLst>
            <p14:sldId id="416"/>
            <p14:sldId id="417"/>
            <p14:sldId id="418"/>
            <p14:sldId id="419"/>
            <p14:sldId id="425"/>
            <p14:sldId id="426"/>
            <p14:sldId id="427"/>
          </p14:sldIdLst>
        </p14:section>
        <p14:section name="05 KNN" id="{9716BC58-3B5E-48F8-AB05-947B699A8243}">
          <p14:sldIdLst>
            <p14:sldId id="420"/>
            <p14:sldId id="421"/>
            <p14:sldId id="422"/>
            <p14:sldId id="423"/>
            <p14:sldId id="424"/>
          </p14:sldIdLst>
        </p14:section>
        <p14:section name="06 Decision Trees" id="{2A26A182-9CE0-4DB9-A289-174D924A7782}">
          <p14:sldIdLst>
            <p14:sldId id="428"/>
            <p14:sldId id="429"/>
            <p14:sldId id="430"/>
            <p14:sldId id="431"/>
          </p14:sldIdLst>
        </p14:section>
        <p14:section name="07 Random Forest" id="{9E45970B-8369-45BE-967B-CB9996F4F362}">
          <p14:sldIdLst>
            <p14:sldId id="432"/>
            <p14:sldId id="433"/>
            <p14:sldId id="434"/>
          </p14:sldIdLst>
        </p14:section>
        <p14:section name="08 Naive Bayes" id="{927CB56C-75C4-4FBA-A6A5-7E7476BABCF7}">
          <p14:sldIdLst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63" d="100"/>
          <a:sy n="63" d="100"/>
        </p:scale>
        <p:origin x="88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EDF6D-A6A0-40AC-BDA4-4513656C219C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BC37BBA-1BC9-484B-9295-5DC370346028}">
      <dgm:prSet phldrT="[Text]" custT="1"/>
      <dgm:spPr/>
      <dgm:t>
        <a:bodyPr/>
        <a:lstStyle/>
        <a:p>
          <a:r>
            <a:rPr lang="en-CA" sz="1400" b="1" dirty="0" smtClean="0"/>
            <a:t>Artificial Intelligence </a:t>
          </a:r>
          <a:endParaRPr lang="en-CA" sz="1400" b="1" dirty="0"/>
        </a:p>
      </dgm:t>
    </dgm:pt>
    <dgm:pt modelId="{7B13A423-C4B1-4BCE-BFCE-C15DD81C79EE}" type="parTrans" cxnId="{149C608A-8ABC-4289-A04D-CD0CCDD95D56}">
      <dgm:prSet/>
      <dgm:spPr/>
      <dgm:t>
        <a:bodyPr/>
        <a:lstStyle/>
        <a:p>
          <a:endParaRPr lang="en-CA"/>
        </a:p>
      </dgm:t>
    </dgm:pt>
    <dgm:pt modelId="{A15438E5-56F7-42E4-ACB6-136E4891075A}" type="sibTrans" cxnId="{149C608A-8ABC-4289-A04D-CD0CCDD95D56}">
      <dgm:prSet/>
      <dgm:spPr/>
      <dgm:t>
        <a:bodyPr/>
        <a:lstStyle/>
        <a:p>
          <a:endParaRPr lang="en-CA"/>
        </a:p>
      </dgm:t>
    </dgm:pt>
    <dgm:pt modelId="{F1565600-C196-4041-8CC2-27B82837A56E}">
      <dgm:prSet phldrT="[Text]" custT="1"/>
      <dgm:spPr/>
      <dgm:t>
        <a:bodyPr/>
        <a:lstStyle/>
        <a:p>
          <a:r>
            <a:rPr lang="en-CA" sz="1400" b="1" dirty="0" smtClean="0"/>
            <a:t>Machine Learning</a:t>
          </a:r>
          <a:endParaRPr lang="en-CA" sz="1400" b="1" dirty="0"/>
        </a:p>
      </dgm:t>
    </dgm:pt>
    <dgm:pt modelId="{31FFBE4C-DC54-4A75-B096-816F1087EF45}" type="parTrans" cxnId="{FC32F26F-6C6E-4CE5-974F-CB3716CE4F85}">
      <dgm:prSet/>
      <dgm:spPr/>
      <dgm:t>
        <a:bodyPr/>
        <a:lstStyle/>
        <a:p>
          <a:endParaRPr lang="en-CA"/>
        </a:p>
      </dgm:t>
    </dgm:pt>
    <dgm:pt modelId="{B2D231E5-F0FA-4812-8FBD-58C9743E2B65}" type="sibTrans" cxnId="{FC32F26F-6C6E-4CE5-974F-CB3716CE4F85}">
      <dgm:prSet/>
      <dgm:spPr/>
      <dgm:t>
        <a:bodyPr/>
        <a:lstStyle/>
        <a:p>
          <a:endParaRPr lang="en-CA"/>
        </a:p>
      </dgm:t>
    </dgm:pt>
    <dgm:pt modelId="{4476F2B2-2E70-4F2F-BD16-5171F3715C8F}">
      <dgm:prSet phldrT="[Text]" custT="1"/>
      <dgm:spPr/>
      <dgm:t>
        <a:bodyPr/>
        <a:lstStyle/>
        <a:p>
          <a:r>
            <a:rPr lang="en-CA" sz="1400" b="1" dirty="0" smtClean="0"/>
            <a:t>Deep Learning</a:t>
          </a:r>
          <a:endParaRPr lang="en-CA" sz="1400" b="1" dirty="0"/>
        </a:p>
      </dgm:t>
    </dgm:pt>
    <dgm:pt modelId="{64351001-646C-4F0F-A665-94744559C834}" type="parTrans" cxnId="{A2899C1F-B2C5-43B5-93D9-E10B5E874441}">
      <dgm:prSet/>
      <dgm:spPr/>
      <dgm:t>
        <a:bodyPr/>
        <a:lstStyle/>
        <a:p>
          <a:endParaRPr lang="en-CA"/>
        </a:p>
      </dgm:t>
    </dgm:pt>
    <dgm:pt modelId="{9A78B596-E343-4DAA-9E60-D10568DB98CC}" type="sibTrans" cxnId="{A2899C1F-B2C5-43B5-93D9-E10B5E874441}">
      <dgm:prSet/>
      <dgm:spPr/>
      <dgm:t>
        <a:bodyPr/>
        <a:lstStyle/>
        <a:p>
          <a:endParaRPr lang="en-CA"/>
        </a:p>
      </dgm:t>
    </dgm:pt>
    <dgm:pt modelId="{F657A530-A5C8-43FB-975A-EE3F392C8696}" type="pres">
      <dgm:prSet presAssocID="{A41EDF6D-A6A0-40AC-BDA4-4513656C219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12B5F76-761E-4886-86F7-797F2E115874}" type="pres">
      <dgm:prSet presAssocID="{A41EDF6D-A6A0-40AC-BDA4-4513656C219C}" presName="comp1" presStyleCnt="0"/>
      <dgm:spPr/>
    </dgm:pt>
    <dgm:pt modelId="{95C323E4-4C37-46E4-A601-52A2C3C240C4}" type="pres">
      <dgm:prSet presAssocID="{A41EDF6D-A6A0-40AC-BDA4-4513656C219C}" presName="circle1" presStyleLbl="node1" presStyleIdx="0" presStyleCnt="3"/>
      <dgm:spPr/>
      <dgm:t>
        <a:bodyPr/>
        <a:lstStyle/>
        <a:p>
          <a:endParaRPr lang="en-CA"/>
        </a:p>
      </dgm:t>
    </dgm:pt>
    <dgm:pt modelId="{54CFF1A6-CBFC-4567-9A82-05C5B274AFFD}" type="pres">
      <dgm:prSet presAssocID="{A41EDF6D-A6A0-40AC-BDA4-4513656C219C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F06380-3F20-4CA5-BA75-BE4BA2E9C295}" type="pres">
      <dgm:prSet presAssocID="{A41EDF6D-A6A0-40AC-BDA4-4513656C219C}" presName="comp2" presStyleCnt="0"/>
      <dgm:spPr/>
    </dgm:pt>
    <dgm:pt modelId="{818A5729-2D2C-4EDE-A832-D57B8DF17880}" type="pres">
      <dgm:prSet presAssocID="{A41EDF6D-A6A0-40AC-BDA4-4513656C219C}" presName="circle2" presStyleLbl="node1" presStyleIdx="1" presStyleCnt="3"/>
      <dgm:spPr/>
      <dgm:t>
        <a:bodyPr/>
        <a:lstStyle/>
        <a:p>
          <a:endParaRPr lang="en-CA"/>
        </a:p>
      </dgm:t>
    </dgm:pt>
    <dgm:pt modelId="{60A60506-C669-4BED-A3E6-C411D220F07B}" type="pres">
      <dgm:prSet presAssocID="{A41EDF6D-A6A0-40AC-BDA4-4513656C219C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6E9309-CF86-414D-89E3-E79DBF240FC4}" type="pres">
      <dgm:prSet presAssocID="{A41EDF6D-A6A0-40AC-BDA4-4513656C219C}" presName="comp3" presStyleCnt="0"/>
      <dgm:spPr/>
    </dgm:pt>
    <dgm:pt modelId="{5AE4C8BC-097D-482A-ADA1-27367542F39A}" type="pres">
      <dgm:prSet presAssocID="{A41EDF6D-A6A0-40AC-BDA4-4513656C219C}" presName="circle3" presStyleLbl="node1" presStyleIdx="2" presStyleCnt="3"/>
      <dgm:spPr/>
      <dgm:t>
        <a:bodyPr/>
        <a:lstStyle/>
        <a:p>
          <a:endParaRPr lang="en-CA"/>
        </a:p>
      </dgm:t>
    </dgm:pt>
    <dgm:pt modelId="{D28AA3DF-EC77-4375-B6D9-B0103680750D}" type="pres">
      <dgm:prSet presAssocID="{A41EDF6D-A6A0-40AC-BDA4-4513656C219C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899C1F-B2C5-43B5-93D9-E10B5E874441}" srcId="{A41EDF6D-A6A0-40AC-BDA4-4513656C219C}" destId="{4476F2B2-2E70-4F2F-BD16-5171F3715C8F}" srcOrd="2" destOrd="0" parTransId="{64351001-646C-4F0F-A665-94744559C834}" sibTransId="{9A78B596-E343-4DAA-9E60-D10568DB98CC}"/>
    <dgm:cxn modelId="{FC32F26F-6C6E-4CE5-974F-CB3716CE4F85}" srcId="{A41EDF6D-A6A0-40AC-BDA4-4513656C219C}" destId="{F1565600-C196-4041-8CC2-27B82837A56E}" srcOrd="1" destOrd="0" parTransId="{31FFBE4C-DC54-4A75-B096-816F1087EF45}" sibTransId="{B2D231E5-F0FA-4812-8FBD-58C9743E2B65}"/>
    <dgm:cxn modelId="{19622BC9-F278-4EBE-B8F6-FEE4AA02C417}" type="presOf" srcId="{F1565600-C196-4041-8CC2-27B82837A56E}" destId="{818A5729-2D2C-4EDE-A832-D57B8DF17880}" srcOrd="0" destOrd="0" presId="urn:microsoft.com/office/officeart/2005/8/layout/venn2"/>
    <dgm:cxn modelId="{734ACA09-4208-4A1D-81DF-98C2E8FB7AEC}" type="presOf" srcId="{9BC37BBA-1BC9-484B-9295-5DC370346028}" destId="{95C323E4-4C37-46E4-A601-52A2C3C240C4}" srcOrd="0" destOrd="0" presId="urn:microsoft.com/office/officeart/2005/8/layout/venn2"/>
    <dgm:cxn modelId="{B407BEDC-E7BC-45B6-95AC-196FDCD9E185}" type="presOf" srcId="{4476F2B2-2E70-4F2F-BD16-5171F3715C8F}" destId="{5AE4C8BC-097D-482A-ADA1-27367542F39A}" srcOrd="0" destOrd="0" presId="urn:microsoft.com/office/officeart/2005/8/layout/venn2"/>
    <dgm:cxn modelId="{6E727374-1537-4559-8690-208F8E78FF1F}" type="presOf" srcId="{4476F2B2-2E70-4F2F-BD16-5171F3715C8F}" destId="{D28AA3DF-EC77-4375-B6D9-B0103680750D}" srcOrd="1" destOrd="0" presId="urn:microsoft.com/office/officeart/2005/8/layout/venn2"/>
    <dgm:cxn modelId="{149C608A-8ABC-4289-A04D-CD0CCDD95D56}" srcId="{A41EDF6D-A6A0-40AC-BDA4-4513656C219C}" destId="{9BC37BBA-1BC9-484B-9295-5DC370346028}" srcOrd="0" destOrd="0" parTransId="{7B13A423-C4B1-4BCE-BFCE-C15DD81C79EE}" sibTransId="{A15438E5-56F7-42E4-ACB6-136E4891075A}"/>
    <dgm:cxn modelId="{5B921984-F85B-433C-9A73-EB1AC4660B37}" type="presOf" srcId="{9BC37BBA-1BC9-484B-9295-5DC370346028}" destId="{54CFF1A6-CBFC-4567-9A82-05C5B274AFFD}" srcOrd="1" destOrd="0" presId="urn:microsoft.com/office/officeart/2005/8/layout/venn2"/>
    <dgm:cxn modelId="{DBCABA89-252C-4376-B962-662BDB0BD698}" type="presOf" srcId="{F1565600-C196-4041-8CC2-27B82837A56E}" destId="{60A60506-C669-4BED-A3E6-C411D220F07B}" srcOrd="1" destOrd="0" presId="urn:microsoft.com/office/officeart/2005/8/layout/venn2"/>
    <dgm:cxn modelId="{A248764C-F002-4712-BE85-396CB0DDC789}" type="presOf" srcId="{A41EDF6D-A6A0-40AC-BDA4-4513656C219C}" destId="{F657A530-A5C8-43FB-975A-EE3F392C8696}" srcOrd="0" destOrd="0" presId="urn:microsoft.com/office/officeart/2005/8/layout/venn2"/>
    <dgm:cxn modelId="{339FF182-E025-487F-826A-77C6FEC8FB22}" type="presParOf" srcId="{F657A530-A5C8-43FB-975A-EE3F392C8696}" destId="{D12B5F76-761E-4886-86F7-797F2E115874}" srcOrd="0" destOrd="0" presId="urn:microsoft.com/office/officeart/2005/8/layout/venn2"/>
    <dgm:cxn modelId="{7FF648D9-11A8-4D9A-9DB8-2D5101E5BB3C}" type="presParOf" srcId="{D12B5F76-761E-4886-86F7-797F2E115874}" destId="{95C323E4-4C37-46E4-A601-52A2C3C240C4}" srcOrd="0" destOrd="0" presId="urn:microsoft.com/office/officeart/2005/8/layout/venn2"/>
    <dgm:cxn modelId="{B64DFEB2-413D-479F-A862-450D316C7E06}" type="presParOf" srcId="{D12B5F76-761E-4886-86F7-797F2E115874}" destId="{54CFF1A6-CBFC-4567-9A82-05C5B274AFFD}" srcOrd="1" destOrd="0" presId="urn:microsoft.com/office/officeart/2005/8/layout/venn2"/>
    <dgm:cxn modelId="{4855EBFB-0715-49D3-A1B7-9D743E511122}" type="presParOf" srcId="{F657A530-A5C8-43FB-975A-EE3F392C8696}" destId="{94F06380-3F20-4CA5-BA75-BE4BA2E9C295}" srcOrd="1" destOrd="0" presId="urn:microsoft.com/office/officeart/2005/8/layout/venn2"/>
    <dgm:cxn modelId="{DD3C248D-C415-4899-AFB8-96F9D30F93F5}" type="presParOf" srcId="{94F06380-3F20-4CA5-BA75-BE4BA2E9C295}" destId="{818A5729-2D2C-4EDE-A832-D57B8DF17880}" srcOrd="0" destOrd="0" presId="urn:microsoft.com/office/officeart/2005/8/layout/venn2"/>
    <dgm:cxn modelId="{F6305DFE-359E-403C-BB18-993066B25136}" type="presParOf" srcId="{94F06380-3F20-4CA5-BA75-BE4BA2E9C295}" destId="{60A60506-C669-4BED-A3E6-C411D220F07B}" srcOrd="1" destOrd="0" presId="urn:microsoft.com/office/officeart/2005/8/layout/venn2"/>
    <dgm:cxn modelId="{DA42F535-BB6C-47D3-8ACE-40CA680227DA}" type="presParOf" srcId="{F657A530-A5C8-43FB-975A-EE3F392C8696}" destId="{1F6E9309-CF86-414D-89E3-E79DBF240FC4}" srcOrd="2" destOrd="0" presId="urn:microsoft.com/office/officeart/2005/8/layout/venn2"/>
    <dgm:cxn modelId="{09777A37-1623-4487-B087-99D8E604C6B4}" type="presParOf" srcId="{1F6E9309-CF86-414D-89E3-E79DBF240FC4}" destId="{5AE4C8BC-097D-482A-ADA1-27367542F39A}" srcOrd="0" destOrd="0" presId="urn:microsoft.com/office/officeart/2005/8/layout/venn2"/>
    <dgm:cxn modelId="{BB56DA8C-3C15-4C19-98DB-1559137BADB5}" type="presParOf" srcId="{1F6E9309-CF86-414D-89E3-E79DBF240FC4}" destId="{D28AA3DF-EC77-4375-B6D9-B010368075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52224-9E23-4611-B118-29566F2DBEEB}" type="doc">
      <dgm:prSet loTypeId="urn:microsoft.com/office/officeart/2005/8/layout/hList1" loCatId="list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3B3D49E-FCD3-4FA3-BAD9-B2000B5EEF0C}">
      <dgm:prSet phldrT="[Text]"/>
      <dgm:spPr/>
      <dgm:t>
        <a:bodyPr/>
        <a:lstStyle/>
        <a:p>
          <a:r>
            <a:rPr lang="en-CA" dirty="0" smtClean="0"/>
            <a:t>Classification</a:t>
          </a:r>
          <a:endParaRPr lang="en-CA" dirty="0"/>
        </a:p>
      </dgm:t>
    </dgm:pt>
    <dgm:pt modelId="{E1A53AA2-4443-4DFA-8E41-1B1FC75A6C21}" type="parTrans" cxnId="{EC603C1D-C05A-4F6F-AB33-B658AC5E8F01}">
      <dgm:prSet/>
      <dgm:spPr/>
      <dgm:t>
        <a:bodyPr/>
        <a:lstStyle/>
        <a:p>
          <a:endParaRPr lang="en-CA"/>
        </a:p>
      </dgm:t>
    </dgm:pt>
    <dgm:pt modelId="{BF0D56EA-14ED-4872-A5AC-BECE57B763B8}" type="sibTrans" cxnId="{EC603C1D-C05A-4F6F-AB33-B658AC5E8F01}">
      <dgm:prSet/>
      <dgm:spPr/>
      <dgm:t>
        <a:bodyPr/>
        <a:lstStyle/>
        <a:p>
          <a:endParaRPr lang="en-CA"/>
        </a:p>
      </dgm:t>
    </dgm:pt>
    <dgm:pt modelId="{DCEA9D0D-3750-4B1A-A7C4-70BE1E7F1452}">
      <dgm:prSet phldrT="[Text]"/>
      <dgm:spPr/>
      <dgm:t>
        <a:bodyPr/>
        <a:lstStyle/>
        <a:p>
          <a:r>
            <a:rPr lang="en-CA" dirty="0" smtClean="0"/>
            <a:t>Discrete outputs 0,1</a:t>
          </a:r>
          <a:endParaRPr lang="en-CA" dirty="0"/>
        </a:p>
      </dgm:t>
    </dgm:pt>
    <dgm:pt modelId="{83DA8203-8217-4AD6-BCBB-A6DB13A06FB4}" type="parTrans" cxnId="{B328324C-31B6-4872-8CF5-1FB8DED59D9F}">
      <dgm:prSet/>
      <dgm:spPr/>
      <dgm:t>
        <a:bodyPr/>
        <a:lstStyle/>
        <a:p>
          <a:endParaRPr lang="en-CA"/>
        </a:p>
      </dgm:t>
    </dgm:pt>
    <dgm:pt modelId="{0B5BFB2D-529D-46EC-9504-5AB6950654C3}" type="sibTrans" cxnId="{B328324C-31B6-4872-8CF5-1FB8DED59D9F}">
      <dgm:prSet/>
      <dgm:spPr/>
      <dgm:t>
        <a:bodyPr/>
        <a:lstStyle/>
        <a:p>
          <a:endParaRPr lang="en-CA"/>
        </a:p>
      </dgm:t>
    </dgm:pt>
    <dgm:pt modelId="{197F802A-811E-4601-A084-CAFF80251B83}">
      <dgm:prSet phldrT="[Text]"/>
      <dgm:spPr/>
      <dgm:t>
        <a:bodyPr/>
        <a:lstStyle/>
        <a:p>
          <a:r>
            <a:rPr lang="en-CA" dirty="0" smtClean="0"/>
            <a:t>Regression</a:t>
          </a:r>
          <a:endParaRPr lang="en-CA" dirty="0"/>
        </a:p>
      </dgm:t>
    </dgm:pt>
    <dgm:pt modelId="{FCA842B3-5C93-4704-966A-E82466F3580A}" type="parTrans" cxnId="{A28C20CF-FFFB-4066-BEFE-F99E5766C484}">
      <dgm:prSet/>
      <dgm:spPr/>
      <dgm:t>
        <a:bodyPr/>
        <a:lstStyle/>
        <a:p>
          <a:endParaRPr lang="en-CA"/>
        </a:p>
      </dgm:t>
    </dgm:pt>
    <dgm:pt modelId="{F3714B18-A43E-4425-BBEE-650F974AE160}" type="sibTrans" cxnId="{A28C20CF-FFFB-4066-BEFE-F99E5766C484}">
      <dgm:prSet/>
      <dgm:spPr/>
      <dgm:t>
        <a:bodyPr/>
        <a:lstStyle/>
        <a:p>
          <a:endParaRPr lang="en-CA"/>
        </a:p>
      </dgm:t>
    </dgm:pt>
    <dgm:pt modelId="{4C04C171-A962-4D50-A2CC-C034FBB5CC8A}">
      <dgm:prSet phldrT="[Text]"/>
      <dgm:spPr/>
      <dgm:t>
        <a:bodyPr/>
        <a:lstStyle/>
        <a:p>
          <a:r>
            <a:rPr lang="en-CA" b="1" dirty="0" smtClean="0"/>
            <a:t>Simple Linear Regression </a:t>
          </a:r>
          <a:endParaRPr lang="en-CA" b="1" dirty="0"/>
        </a:p>
      </dgm:t>
    </dgm:pt>
    <dgm:pt modelId="{9936713A-2E68-4EEF-B3CB-657EACE380D0}" type="parTrans" cxnId="{23094061-7FFA-447F-A3C0-16EEF772C4B1}">
      <dgm:prSet/>
      <dgm:spPr/>
      <dgm:t>
        <a:bodyPr/>
        <a:lstStyle/>
        <a:p>
          <a:endParaRPr lang="en-CA"/>
        </a:p>
      </dgm:t>
    </dgm:pt>
    <dgm:pt modelId="{697836CF-F51B-45FC-B9F3-656EE39EEC15}" type="sibTrans" cxnId="{23094061-7FFA-447F-A3C0-16EEF772C4B1}">
      <dgm:prSet/>
      <dgm:spPr/>
      <dgm:t>
        <a:bodyPr/>
        <a:lstStyle/>
        <a:p>
          <a:endParaRPr lang="en-CA"/>
        </a:p>
      </dgm:t>
    </dgm:pt>
    <dgm:pt modelId="{81E9AD19-E2A9-4E79-BEDD-C78C7EECF4FC}">
      <dgm:prSet phldrT="[Text]"/>
      <dgm:spPr/>
      <dgm:t>
        <a:bodyPr/>
        <a:lstStyle/>
        <a:p>
          <a:r>
            <a:rPr lang="en-CA" b="1" dirty="0" smtClean="0"/>
            <a:t>Polynomial Regression </a:t>
          </a:r>
          <a:endParaRPr lang="en-CA" b="1" dirty="0"/>
        </a:p>
      </dgm:t>
    </dgm:pt>
    <dgm:pt modelId="{FD8EE7A2-33B4-4EEC-A2B8-8AC0B391FDEA}" type="parTrans" cxnId="{79AA9347-9987-4390-BBC8-3DF2F08501D0}">
      <dgm:prSet/>
      <dgm:spPr/>
      <dgm:t>
        <a:bodyPr/>
        <a:lstStyle/>
        <a:p>
          <a:endParaRPr lang="en-CA"/>
        </a:p>
      </dgm:t>
    </dgm:pt>
    <dgm:pt modelId="{80C0D136-B351-4842-AD6C-B9869DADBA03}" type="sibTrans" cxnId="{79AA9347-9987-4390-BBC8-3DF2F08501D0}">
      <dgm:prSet/>
      <dgm:spPr/>
      <dgm:t>
        <a:bodyPr/>
        <a:lstStyle/>
        <a:p>
          <a:endParaRPr lang="en-CA"/>
        </a:p>
      </dgm:t>
    </dgm:pt>
    <dgm:pt modelId="{84F06AAE-5604-4C41-9486-FE764FFB4383}">
      <dgm:prSet phldrT="[Text]"/>
      <dgm:spPr/>
      <dgm:t>
        <a:bodyPr/>
        <a:lstStyle/>
        <a:p>
          <a:r>
            <a:rPr lang="en-CA" dirty="0" smtClean="0"/>
            <a:t>Clustering</a:t>
          </a:r>
          <a:endParaRPr lang="en-CA" dirty="0"/>
        </a:p>
      </dgm:t>
    </dgm:pt>
    <dgm:pt modelId="{02AE9C9B-DB6F-46A2-95B2-466376F8F04F}" type="parTrans" cxnId="{1DB889DA-160B-4359-87ED-6DBAD417990A}">
      <dgm:prSet/>
      <dgm:spPr/>
      <dgm:t>
        <a:bodyPr/>
        <a:lstStyle/>
        <a:p>
          <a:endParaRPr lang="en-CA"/>
        </a:p>
      </dgm:t>
    </dgm:pt>
    <dgm:pt modelId="{13A1CECE-C056-44C3-BB1A-2F7C1658A963}" type="sibTrans" cxnId="{1DB889DA-160B-4359-87ED-6DBAD417990A}">
      <dgm:prSet/>
      <dgm:spPr/>
      <dgm:t>
        <a:bodyPr/>
        <a:lstStyle/>
        <a:p>
          <a:endParaRPr lang="en-CA"/>
        </a:p>
      </dgm:t>
    </dgm:pt>
    <dgm:pt modelId="{34F8C370-79A9-41AF-B23E-0E58238C016C}">
      <dgm:prSet phldrT="[Text]"/>
      <dgm:spPr/>
      <dgm:t>
        <a:bodyPr/>
        <a:lstStyle/>
        <a:p>
          <a:r>
            <a:rPr lang="en-CA" b="1" dirty="0" smtClean="0"/>
            <a:t>K-Means Clustering</a:t>
          </a:r>
          <a:endParaRPr lang="en-CA" b="1" dirty="0"/>
        </a:p>
      </dgm:t>
    </dgm:pt>
    <dgm:pt modelId="{8D6A76F7-CBA7-49F8-8AB3-683C870C63ED}" type="parTrans" cxnId="{197D9B5E-CBC9-4CAA-947A-0BA4B134F098}">
      <dgm:prSet/>
      <dgm:spPr/>
      <dgm:t>
        <a:bodyPr/>
        <a:lstStyle/>
        <a:p>
          <a:endParaRPr lang="en-CA"/>
        </a:p>
      </dgm:t>
    </dgm:pt>
    <dgm:pt modelId="{0A188351-1D00-49A9-864B-FC387557F898}" type="sibTrans" cxnId="{197D9B5E-CBC9-4CAA-947A-0BA4B134F098}">
      <dgm:prSet/>
      <dgm:spPr/>
      <dgm:t>
        <a:bodyPr/>
        <a:lstStyle/>
        <a:p>
          <a:endParaRPr lang="en-CA"/>
        </a:p>
      </dgm:t>
    </dgm:pt>
    <dgm:pt modelId="{BC259443-00A5-49B7-8AC0-6B4C17E7467F}">
      <dgm:prSet phldrT="[Text]"/>
      <dgm:spPr/>
      <dgm:t>
        <a:bodyPr/>
        <a:lstStyle/>
        <a:p>
          <a:r>
            <a:rPr lang="en-CA" b="1" dirty="0" smtClean="0"/>
            <a:t>Support Vector Machines </a:t>
          </a:r>
          <a:endParaRPr lang="en-CA" b="1" dirty="0"/>
        </a:p>
      </dgm:t>
    </dgm:pt>
    <dgm:pt modelId="{0AF08AB0-8911-4D94-A6D9-3F7F04A1A8D6}" type="parTrans" cxnId="{A7837D31-491E-43EB-8FEA-4901AD444A2F}">
      <dgm:prSet/>
      <dgm:spPr/>
      <dgm:t>
        <a:bodyPr/>
        <a:lstStyle/>
        <a:p>
          <a:endParaRPr lang="en-CA"/>
        </a:p>
      </dgm:t>
    </dgm:pt>
    <dgm:pt modelId="{559387B6-5B2A-4E19-929A-17C288321CFF}" type="sibTrans" cxnId="{A7837D31-491E-43EB-8FEA-4901AD444A2F}">
      <dgm:prSet/>
      <dgm:spPr/>
      <dgm:t>
        <a:bodyPr/>
        <a:lstStyle/>
        <a:p>
          <a:endParaRPr lang="en-CA"/>
        </a:p>
      </dgm:t>
    </dgm:pt>
    <dgm:pt modelId="{BE02E92F-1E31-4634-BF27-28208C34F2FE}">
      <dgm:prSet phldrT="[Text]"/>
      <dgm:spPr/>
      <dgm:t>
        <a:bodyPr/>
        <a:lstStyle/>
        <a:p>
          <a:r>
            <a:rPr lang="en-CA" b="1" dirty="0" smtClean="0"/>
            <a:t>Naïve Bayes</a:t>
          </a:r>
          <a:endParaRPr lang="en-CA" b="1" dirty="0"/>
        </a:p>
      </dgm:t>
    </dgm:pt>
    <dgm:pt modelId="{D28817B2-10D2-47A0-B327-CA8A8A2609E2}" type="parTrans" cxnId="{C8E765E7-32D6-40DB-8920-AD7068B5BFED}">
      <dgm:prSet/>
      <dgm:spPr/>
      <dgm:t>
        <a:bodyPr/>
        <a:lstStyle/>
        <a:p>
          <a:endParaRPr lang="en-CA"/>
        </a:p>
      </dgm:t>
    </dgm:pt>
    <dgm:pt modelId="{A21C423D-EA83-44A5-A2F8-38BB3409E2FD}" type="sibTrans" cxnId="{C8E765E7-32D6-40DB-8920-AD7068B5BFED}">
      <dgm:prSet/>
      <dgm:spPr/>
      <dgm:t>
        <a:bodyPr/>
        <a:lstStyle/>
        <a:p>
          <a:endParaRPr lang="en-CA"/>
        </a:p>
      </dgm:t>
    </dgm:pt>
    <dgm:pt modelId="{784E8391-F139-4B5F-BD11-8640B3311248}">
      <dgm:prSet phldrT="[Text]"/>
      <dgm:spPr/>
      <dgm:t>
        <a:bodyPr/>
        <a:lstStyle/>
        <a:p>
          <a:r>
            <a:rPr lang="en-CA" b="1" dirty="0" smtClean="0"/>
            <a:t>Random forest</a:t>
          </a:r>
          <a:endParaRPr lang="en-CA" b="1" dirty="0"/>
        </a:p>
      </dgm:t>
    </dgm:pt>
    <dgm:pt modelId="{62E0AACE-6999-4BD9-AA95-80E1B9D275D8}" type="parTrans" cxnId="{21B390A8-C87B-4D1A-A736-E2424FD1E0CF}">
      <dgm:prSet/>
      <dgm:spPr/>
      <dgm:t>
        <a:bodyPr/>
        <a:lstStyle/>
        <a:p>
          <a:endParaRPr lang="en-CA"/>
        </a:p>
      </dgm:t>
    </dgm:pt>
    <dgm:pt modelId="{B9CB82F4-43D9-4396-AF1A-21A60BD17A87}" type="sibTrans" cxnId="{21B390A8-C87B-4D1A-A736-E2424FD1E0CF}">
      <dgm:prSet/>
      <dgm:spPr/>
      <dgm:t>
        <a:bodyPr/>
        <a:lstStyle/>
        <a:p>
          <a:endParaRPr lang="en-CA"/>
        </a:p>
      </dgm:t>
    </dgm:pt>
    <dgm:pt modelId="{9524F460-BC02-42FE-B577-FDB10BECAF0C}">
      <dgm:prSet phldrT="[Text]"/>
      <dgm:spPr/>
      <dgm:t>
        <a:bodyPr/>
        <a:lstStyle/>
        <a:p>
          <a:r>
            <a:rPr lang="en-CA" b="1" dirty="0" smtClean="0"/>
            <a:t>K Nearest Neighbours</a:t>
          </a:r>
          <a:endParaRPr lang="en-CA" b="1" dirty="0"/>
        </a:p>
      </dgm:t>
    </dgm:pt>
    <dgm:pt modelId="{CC893C12-7B84-424C-879F-CB9468E180D3}" type="parTrans" cxnId="{D05C8B6D-A9D2-4D47-AA50-3A6792F42DF4}">
      <dgm:prSet/>
      <dgm:spPr/>
      <dgm:t>
        <a:bodyPr/>
        <a:lstStyle/>
        <a:p>
          <a:endParaRPr lang="en-CA"/>
        </a:p>
      </dgm:t>
    </dgm:pt>
    <dgm:pt modelId="{5A035F67-8AFD-492F-9C6D-20230C96B845}" type="sibTrans" cxnId="{D05C8B6D-A9D2-4D47-AA50-3A6792F42DF4}">
      <dgm:prSet/>
      <dgm:spPr/>
      <dgm:t>
        <a:bodyPr/>
        <a:lstStyle/>
        <a:p>
          <a:endParaRPr lang="en-CA"/>
        </a:p>
      </dgm:t>
    </dgm:pt>
    <dgm:pt modelId="{7A44B455-9528-4719-B02C-E242F9FAC8DA}">
      <dgm:prSet phldrT="[Text]"/>
      <dgm:spPr/>
      <dgm:t>
        <a:bodyPr/>
        <a:lstStyle/>
        <a:p>
          <a:r>
            <a:rPr lang="en-CA" b="1" dirty="0" smtClean="0"/>
            <a:t>Logistic regression</a:t>
          </a:r>
          <a:endParaRPr lang="en-CA" b="1" dirty="0"/>
        </a:p>
      </dgm:t>
    </dgm:pt>
    <dgm:pt modelId="{ADA6403F-8B92-4866-8F58-16ED1C2E9F0E}" type="parTrans" cxnId="{460A9EC1-04F8-4579-837F-7279731C7F6A}">
      <dgm:prSet/>
      <dgm:spPr/>
      <dgm:t>
        <a:bodyPr/>
        <a:lstStyle/>
        <a:p>
          <a:endParaRPr lang="en-CA"/>
        </a:p>
      </dgm:t>
    </dgm:pt>
    <dgm:pt modelId="{76D10ED2-BC5F-48F2-899E-CC589CB2809D}" type="sibTrans" cxnId="{460A9EC1-04F8-4579-837F-7279731C7F6A}">
      <dgm:prSet/>
      <dgm:spPr/>
      <dgm:t>
        <a:bodyPr/>
        <a:lstStyle/>
        <a:p>
          <a:endParaRPr lang="en-CA"/>
        </a:p>
      </dgm:t>
    </dgm:pt>
    <dgm:pt modelId="{B0FFC90E-A31B-46C3-AA43-912875DCD65B}">
      <dgm:prSet phldrT="[Text]"/>
      <dgm:spPr/>
      <dgm:t>
        <a:bodyPr/>
        <a:lstStyle/>
        <a:p>
          <a:r>
            <a:rPr lang="en-CA" b="1" dirty="0" smtClean="0"/>
            <a:t>Multiple Linear Regression</a:t>
          </a:r>
          <a:endParaRPr lang="en-CA" b="1" dirty="0"/>
        </a:p>
      </dgm:t>
    </dgm:pt>
    <dgm:pt modelId="{31DFA662-B89C-4A2D-993E-3E4DF14C2EF3}" type="parTrans" cxnId="{A59C57EB-DB75-467C-8A49-FB36ED0B36AB}">
      <dgm:prSet/>
      <dgm:spPr/>
      <dgm:t>
        <a:bodyPr/>
        <a:lstStyle/>
        <a:p>
          <a:endParaRPr lang="en-CA"/>
        </a:p>
      </dgm:t>
    </dgm:pt>
    <dgm:pt modelId="{F49A4190-9A70-4002-AFD9-60127261B9F3}" type="sibTrans" cxnId="{A59C57EB-DB75-467C-8A49-FB36ED0B36AB}">
      <dgm:prSet/>
      <dgm:spPr/>
      <dgm:t>
        <a:bodyPr/>
        <a:lstStyle/>
        <a:p>
          <a:endParaRPr lang="en-CA"/>
        </a:p>
      </dgm:t>
    </dgm:pt>
    <dgm:pt modelId="{02DB16D6-247C-44D0-8B4E-38D7D150BFF7}">
      <dgm:prSet phldrT="[Text]"/>
      <dgm:spPr/>
      <dgm:t>
        <a:bodyPr/>
        <a:lstStyle/>
        <a:p>
          <a:r>
            <a:rPr lang="en-CA" dirty="0" smtClean="0"/>
            <a:t>Predicting continuous values such as temperature</a:t>
          </a:r>
          <a:endParaRPr lang="en-CA" dirty="0"/>
        </a:p>
      </dgm:t>
    </dgm:pt>
    <dgm:pt modelId="{28F46562-A0FA-4E10-9890-51314E96655B}" type="parTrans" cxnId="{88B75E05-09F8-4283-B4E0-E897038CD149}">
      <dgm:prSet/>
      <dgm:spPr/>
      <dgm:t>
        <a:bodyPr/>
        <a:lstStyle/>
        <a:p>
          <a:endParaRPr lang="en-CA"/>
        </a:p>
      </dgm:t>
    </dgm:pt>
    <dgm:pt modelId="{D645899A-16D2-43EB-AD39-1FFF0B96A4AC}" type="sibTrans" cxnId="{88B75E05-09F8-4283-B4E0-E897038CD149}">
      <dgm:prSet/>
      <dgm:spPr/>
      <dgm:t>
        <a:bodyPr/>
        <a:lstStyle/>
        <a:p>
          <a:endParaRPr lang="en-CA"/>
        </a:p>
      </dgm:t>
    </dgm:pt>
    <dgm:pt modelId="{4CBFEB9B-6884-430F-9331-E9D0572CE6A8}">
      <dgm:prSet phldrT="[Text]"/>
      <dgm:spPr/>
      <dgm:t>
        <a:bodyPr/>
        <a:lstStyle/>
        <a:p>
          <a:r>
            <a:rPr lang="en-CA" dirty="0" smtClean="0"/>
            <a:t>No labelled data </a:t>
          </a:r>
          <a:endParaRPr lang="en-CA" dirty="0"/>
        </a:p>
      </dgm:t>
    </dgm:pt>
    <dgm:pt modelId="{CF9DEF33-B677-4F8D-9959-4F20C95C1DBE}" type="parTrans" cxnId="{2947C56C-31F0-401A-B879-40BCB8AA6A5E}">
      <dgm:prSet/>
      <dgm:spPr/>
      <dgm:t>
        <a:bodyPr/>
        <a:lstStyle/>
        <a:p>
          <a:endParaRPr lang="en-CA"/>
        </a:p>
      </dgm:t>
    </dgm:pt>
    <dgm:pt modelId="{4752875A-B55F-41FD-8AD1-1598701DB060}" type="sibTrans" cxnId="{2947C56C-31F0-401A-B879-40BCB8AA6A5E}">
      <dgm:prSet/>
      <dgm:spPr/>
      <dgm:t>
        <a:bodyPr/>
        <a:lstStyle/>
        <a:p>
          <a:endParaRPr lang="en-CA"/>
        </a:p>
      </dgm:t>
    </dgm:pt>
    <dgm:pt modelId="{8634E637-2D4B-4D41-8F07-9B55584D6208}">
      <dgm:prSet phldrT="[Text]"/>
      <dgm:spPr/>
      <dgm:t>
        <a:bodyPr/>
        <a:lstStyle/>
        <a:p>
          <a:r>
            <a:rPr lang="en-CA" dirty="0" smtClean="0"/>
            <a:t>Finding Patterns in data is  required</a:t>
          </a:r>
          <a:endParaRPr lang="en-CA" dirty="0"/>
        </a:p>
      </dgm:t>
    </dgm:pt>
    <dgm:pt modelId="{58915530-9C08-46B3-8C8A-0F2BC8C0AB4D}" type="parTrans" cxnId="{B95A398F-3AE9-4F18-A8C8-E49E1852C5D0}">
      <dgm:prSet/>
      <dgm:spPr/>
      <dgm:t>
        <a:bodyPr/>
        <a:lstStyle/>
        <a:p>
          <a:endParaRPr lang="en-CA"/>
        </a:p>
      </dgm:t>
    </dgm:pt>
    <dgm:pt modelId="{FF4E6025-90F2-44E0-A609-C196C4C65CF4}" type="sibTrans" cxnId="{B95A398F-3AE9-4F18-A8C8-E49E1852C5D0}">
      <dgm:prSet/>
      <dgm:spPr/>
      <dgm:t>
        <a:bodyPr/>
        <a:lstStyle/>
        <a:p>
          <a:endParaRPr lang="en-CA"/>
        </a:p>
      </dgm:t>
    </dgm:pt>
    <dgm:pt modelId="{39A81B20-A540-4B25-8AD2-B6248AEEFD86}">
      <dgm:prSet phldrT="[Text]"/>
      <dgm:spPr/>
      <dgm:t>
        <a:bodyPr/>
        <a:lstStyle/>
        <a:p>
          <a:r>
            <a:rPr lang="en-CA" dirty="0" smtClean="0"/>
            <a:t>Market segmentation</a:t>
          </a:r>
          <a:endParaRPr lang="en-CA" dirty="0"/>
        </a:p>
      </dgm:t>
    </dgm:pt>
    <dgm:pt modelId="{6E04E4CB-E9F9-4999-8245-6C89EEA601C3}" type="parTrans" cxnId="{EFDD0E38-ACA5-40F1-B2B9-186F27869884}">
      <dgm:prSet/>
      <dgm:spPr/>
      <dgm:t>
        <a:bodyPr/>
        <a:lstStyle/>
        <a:p>
          <a:endParaRPr lang="en-CA"/>
        </a:p>
      </dgm:t>
    </dgm:pt>
    <dgm:pt modelId="{57AAC0F2-45B9-4AAD-A429-B74B8AB20656}" type="sibTrans" cxnId="{EFDD0E38-ACA5-40F1-B2B9-186F27869884}">
      <dgm:prSet/>
      <dgm:spPr/>
      <dgm:t>
        <a:bodyPr/>
        <a:lstStyle/>
        <a:p>
          <a:endParaRPr lang="en-CA"/>
        </a:p>
      </dgm:t>
    </dgm:pt>
    <dgm:pt modelId="{33165655-7CA8-4E2B-AC3D-EB7DFC58181C}" type="pres">
      <dgm:prSet presAssocID="{A9052224-9E23-4611-B118-29566F2DBE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D3FAA4A-657B-48B5-B1CE-E1502E306ED1}" type="pres">
      <dgm:prSet presAssocID="{C3B3D49E-FCD3-4FA3-BAD9-B2000B5EEF0C}" presName="composite" presStyleCnt="0"/>
      <dgm:spPr/>
    </dgm:pt>
    <dgm:pt modelId="{2C2138D7-6D46-4C14-BA4D-986CFCC4BC0A}" type="pres">
      <dgm:prSet presAssocID="{C3B3D49E-FCD3-4FA3-BAD9-B2000B5EEF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24A05D-8F70-4D9C-9A3A-CEC9E18E72F2}" type="pres">
      <dgm:prSet presAssocID="{C3B3D49E-FCD3-4FA3-BAD9-B2000B5EEF0C}" presName="desTx" presStyleLbl="alignAccFollowNode1" presStyleIdx="0" presStyleCnt="3" custLinFactNeighborX="-3028" custLinFactNeighborY="79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B4E246F-A9DD-4BCA-871B-E4E113233200}" type="pres">
      <dgm:prSet presAssocID="{BF0D56EA-14ED-4872-A5AC-BECE57B763B8}" presName="space" presStyleCnt="0"/>
      <dgm:spPr/>
    </dgm:pt>
    <dgm:pt modelId="{CF1A2C48-23BA-4C0C-84F1-7D817CD31C1D}" type="pres">
      <dgm:prSet presAssocID="{197F802A-811E-4601-A084-CAFF80251B83}" presName="composite" presStyleCnt="0"/>
      <dgm:spPr/>
    </dgm:pt>
    <dgm:pt modelId="{EC924514-E0AC-4D54-8238-63AD0F43A282}" type="pres">
      <dgm:prSet presAssocID="{197F802A-811E-4601-A084-CAFF80251B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C9ACA0-D664-4CA2-9F7B-226A591B0FD6}" type="pres">
      <dgm:prSet presAssocID="{197F802A-811E-4601-A084-CAFF80251B8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9FC0F4-BC3D-4BE1-8F43-CF4E42EBF224}" type="pres">
      <dgm:prSet presAssocID="{F3714B18-A43E-4425-BBEE-650F974AE160}" presName="space" presStyleCnt="0"/>
      <dgm:spPr/>
    </dgm:pt>
    <dgm:pt modelId="{5541C41F-0FAC-4812-A51A-DB379359C033}" type="pres">
      <dgm:prSet presAssocID="{84F06AAE-5604-4C41-9486-FE764FFB4383}" presName="composite" presStyleCnt="0"/>
      <dgm:spPr/>
    </dgm:pt>
    <dgm:pt modelId="{35D06FD8-46A8-4A84-BC48-8C68B08AF87C}" type="pres">
      <dgm:prSet presAssocID="{84F06AAE-5604-4C41-9486-FE764FFB43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882CB48-4493-4BF7-9BDB-575F722CB289}" type="pres">
      <dgm:prSet presAssocID="{84F06AAE-5604-4C41-9486-FE764FFB43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34F1BC2-88BD-4951-90BD-9F965C1F1A75}" type="presOf" srcId="{9524F460-BC02-42FE-B577-FDB10BECAF0C}" destId="{0724A05D-8F70-4D9C-9A3A-CEC9E18E72F2}" srcOrd="0" destOrd="4" presId="urn:microsoft.com/office/officeart/2005/8/layout/hList1"/>
    <dgm:cxn modelId="{61D7E953-286E-4AC6-BD93-2104702F588C}" type="presOf" srcId="{A9052224-9E23-4611-B118-29566F2DBEEB}" destId="{33165655-7CA8-4E2B-AC3D-EB7DFC58181C}" srcOrd="0" destOrd="0" presId="urn:microsoft.com/office/officeart/2005/8/layout/hList1"/>
    <dgm:cxn modelId="{460A9EC1-04F8-4579-837F-7279731C7F6A}" srcId="{C3B3D49E-FCD3-4FA3-BAD9-B2000B5EEF0C}" destId="{7A44B455-9528-4719-B02C-E242F9FAC8DA}" srcOrd="5" destOrd="0" parTransId="{ADA6403F-8B92-4866-8F58-16ED1C2E9F0E}" sibTransId="{76D10ED2-BC5F-48F2-899E-CC589CB2809D}"/>
    <dgm:cxn modelId="{79AA9347-9987-4390-BBC8-3DF2F08501D0}" srcId="{197F802A-811E-4601-A084-CAFF80251B83}" destId="{81E9AD19-E2A9-4E79-BEDD-C78C7EECF4FC}" srcOrd="3" destOrd="0" parTransId="{FD8EE7A2-33B4-4EEC-A2B8-8AC0B391FDEA}" sibTransId="{80C0D136-B351-4842-AD6C-B9869DADBA03}"/>
    <dgm:cxn modelId="{A28C20CF-FFFB-4066-BEFE-F99E5766C484}" srcId="{A9052224-9E23-4611-B118-29566F2DBEEB}" destId="{197F802A-811E-4601-A084-CAFF80251B83}" srcOrd="1" destOrd="0" parTransId="{FCA842B3-5C93-4704-966A-E82466F3580A}" sibTransId="{F3714B18-A43E-4425-BBEE-650F974AE160}"/>
    <dgm:cxn modelId="{F7083D8C-F344-4AC2-9991-1F464505B4A5}" type="presOf" srcId="{197F802A-811E-4601-A084-CAFF80251B83}" destId="{EC924514-E0AC-4D54-8238-63AD0F43A282}" srcOrd="0" destOrd="0" presId="urn:microsoft.com/office/officeart/2005/8/layout/hList1"/>
    <dgm:cxn modelId="{A59C57EB-DB75-467C-8A49-FB36ED0B36AB}" srcId="{197F802A-811E-4601-A084-CAFF80251B83}" destId="{B0FFC90E-A31B-46C3-AA43-912875DCD65B}" srcOrd="2" destOrd="0" parTransId="{31DFA662-B89C-4A2D-993E-3E4DF14C2EF3}" sibTransId="{F49A4190-9A70-4002-AFD9-60127261B9F3}"/>
    <dgm:cxn modelId="{AAF87536-16E4-4768-BC08-E2375F98B02C}" type="presOf" srcId="{BE02E92F-1E31-4634-BF27-28208C34F2FE}" destId="{0724A05D-8F70-4D9C-9A3A-CEC9E18E72F2}" srcOrd="0" destOrd="2" presId="urn:microsoft.com/office/officeart/2005/8/layout/hList1"/>
    <dgm:cxn modelId="{AA8DFE6F-4AC1-42C9-9406-47729415F2D1}" type="presOf" srcId="{4C04C171-A962-4D50-A2CC-C034FBB5CC8A}" destId="{A5C9ACA0-D664-4CA2-9F7B-226A591B0FD6}" srcOrd="0" destOrd="1" presId="urn:microsoft.com/office/officeart/2005/8/layout/hList1"/>
    <dgm:cxn modelId="{8B1ED50B-6AF2-44DC-9E6C-97F3A81017D0}" type="presOf" srcId="{784E8391-F139-4B5F-BD11-8640B3311248}" destId="{0724A05D-8F70-4D9C-9A3A-CEC9E18E72F2}" srcOrd="0" destOrd="3" presId="urn:microsoft.com/office/officeart/2005/8/layout/hList1"/>
    <dgm:cxn modelId="{2947C56C-31F0-401A-B879-40BCB8AA6A5E}" srcId="{84F06AAE-5604-4C41-9486-FE764FFB4383}" destId="{4CBFEB9B-6884-430F-9331-E9D0572CE6A8}" srcOrd="0" destOrd="0" parTransId="{CF9DEF33-B677-4F8D-9959-4F20C95C1DBE}" sibTransId="{4752875A-B55F-41FD-8AD1-1598701DB060}"/>
    <dgm:cxn modelId="{643E9D6B-C3F3-4E90-9549-D418FC55F54D}" type="presOf" srcId="{34F8C370-79A9-41AF-B23E-0E58238C016C}" destId="{C882CB48-4493-4BF7-9BDB-575F722CB289}" srcOrd="0" destOrd="3" presId="urn:microsoft.com/office/officeart/2005/8/layout/hList1"/>
    <dgm:cxn modelId="{1DB889DA-160B-4359-87ED-6DBAD417990A}" srcId="{A9052224-9E23-4611-B118-29566F2DBEEB}" destId="{84F06AAE-5604-4C41-9486-FE764FFB4383}" srcOrd="2" destOrd="0" parTransId="{02AE9C9B-DB6F-46A2-95B2-466376F8F04F}" sibTransId="{13A1CECE-C056-44C3-BB1A-2F7C1658A963}"/>
    <dgm:cxn modelId="{A7837D31-491E-43EB-8FEA-4901AD444A2F}" srcId="{C3B3D49E-FCD3-4FA3-BAD9-B2000B5EEF0C}" destId="{BC259443-00A5-49B7-8AC0-6B4C17E7467F}" srcOrd="1" destOrd="0" parTransId="{0AF08AB0-8911-4D94-A6D9-3F7F04A1A8D6}" sibTransId="{559387B6-5B2A-4E19-929A-17C288321CFF}"/>
    <dgm:cxn modelId="{69994AB5-9638-440F-BD83-C160C7594D35}" type="presOf" srcId="{BC259443-00A5-49B7-8AC0-6B4C17E7467F}" destId="{0724A05D-8F70-4D9C-9A3A-CEC9E18E72F2}" srcOrd="0" destOrd="1" presId="urn:microsoft.com/office/officeart/2005/8/layout/hList1"/>
    <dgm:cxn modelId="{88B75E05-09F8-4283-B4E0-E897038CD149}" srcId="{197F802A-811E-4601-A084-CAFF80251B83}" destId="{02DB16D6-247C-44D0-8B4E-38D7D150BFF7}" srcOrd="0" destOrd="0" parTransId="{28F46562-A0FA-4E10-9890-51314E96655B}" sibTransId="{D645899A-16D2-43EB-AD39-1FFF0B96A4AC}"/>
    <dgm:cxn modelId="{AF3EC819-591D-4FDA-BA7B-0943063EC14C}" type="presOf" srcId="{81E9AD19-E2A9-4E79-BEDD-C78C7EECF4FC}" destId="{A5C9ACA0-D664-4CA2-9F7B-226A591B0FD6}" srcOrd="0" destOrd="3" presId="urn:microsoft.com/office/officeart/2005/8/layout/hList1"/>
    <dgm:cxn modelId="{6B02A47C-5A38-4CAA-A878-DF48FABBD8B5}" type="presOf" srcId="{39A81B20-A540-4B25-8AD2-B6248AEEFD86}" destId="{C882CB48-4493-4BF7-9BDB-575F722CB289}" srcOrd="0" destOrd="2" presId="urn:microsoft.com/office/officeart/2005/8/layout/hList1"/>
    <dgm:cxn modelId="{F0278145-E856-4C71-B4C7-87B17005D2CB}" type="presOf" srcId="{DCEA9D0D-3750-4B1A-A7C4-70BE1E7F1452}" destId="{0724A05D-8F70-4D9C-9A3A-CEC9E18E72F2}" srcOrd="0" destOrd="0" presId="urn:microsoft.com/office/officeart/2005/8/layout/hList1"/>
    <dgm:cxn modelId="{23094061-7FFA-447F-A3C0-16EEF772C4B1}" srcId="{197F802A-811E-4601-A084-CAFF80251B83}" destId="{4C04C171-A962-4D50-A2CC-C034FBB5CC8A}" srcOrd="1" destOrd="0" parTransId="{9936713A-2E68-4EEF-B3CB-657EACE380D0}" sibTransId="{697836CF-F51B-45FC-B9F3-656EE39EEC15}"/>
    <dgm:cxn modelId="{B95A398F-3AE9-4F18-A8C8-E49E1852C5D0}" srcId="{84F06AAE-5604-4C41-9486-FE764FFB4383}" destId="{8634E637-2D4B-4D41-8F07-9B55584D6208}" srcOrd="1" destOrd="0" parTransId="{58915530-9C08-46B3-8C8A-0F2BC8C0AB4D}" sibTransId="{FF4E6025-90F2-44E0-A609-C196C4C65CF4}"/>
    <dgm:cxn modelId="{E01DA085-2078-41B0-8979-A0E7BFDC6E32}" type="presOf" srcId="{4CBFEB9B-6884-430F-9331-E9D0572CE6A8}" destId="{C882CB48-4493-4BF7-9BDB-575F722CB289}" srcOrd="0" destOrd="0" presId="urn:microsoft.com/office/officeart/2005/8/layout/hList1"/>
    <dgm:cxn modelId="{EBEA821F-682F-42B9-A11D-95CE985FC0DC}" type="presOf" srcId="{84F06AAE-5604-4C41-9486-FE764FFB4383}" destId="{35D06FD8-46A8-4A84-BC48-8C68B08AF87C}" srcOrd="0" destOrd="0" presId="urn:microsoft.com/office/officeart/2005/8/layout/hList1"/>
    <dgm:cxn modelId="{21B390A8-C87B-4D1A-A736-E2424FD1E0CF}" srcId="{C3B3D49E-FCD3-4FA3-BAD9-B2000B5EEF0C}" destId="{784E8391-F139-4B5F-BD11-8640B3311248}" srcOrd="3" destOrd="0" parTransId="{62E0AACE-6999-4BD9-AA95-80E1B9D275D8}" sibTransId="{B9CB82F4-43D9-4396-AF1A-21A60BD17A87}"/>
    <dgm:cxn modelId="{EFDD0E38-ACA5-40F1-B2B9-186F27869884}" srcId="{84F06AAE-5604-4C41-9486-FE764FFB4383}" destId="{39A81B20-A540-4B25-8AD2-B6248AEEFD86}" srcOrd="2" destOrd="0" parTransId="{6E04E4CB-E9F9-4999-8245-6C89EEA601C3}" sibTransId="{57AAC0F2-45B9-4AAD-A429-B74B8AB20656}"/>
    <dgm:cxn modelId="{73376D31-03ED-4F0A-921C-B4531B55A176}" type="presOf" srcId="{C3B3D49E-FCD3-4FA3-BAD9-B2000B5EEF0C}" destId="{2C2138D7-6D46-4C14-BA4D-986CFCC4BC0A}" srcOrd="0" destOrd="0" presId="urn:microsoft.com/office/officeart/2005/8/layout/hList1"/>
    <dgm:cxn modelId="{2167C542-FE68-42E1-8511-CB03832031F6}" type="presOf" srcId="{8634E637-2D4B-4D41-8F07-9B55584D6208}" destId="{C882CB48-4493-4BF7-9BDB-575F722CB289}" srcOrd="0" destOrd="1" presId="urn:microsoft.com/office/officeart/2005/8/layout/hList1"/>
    <dgm:cxn modelId="{A5DFEF52-4DFB-49F0-BE5A-59AE6E5A46D0}" type="presOf" srcId="{02DB16D6-247C-44D0-8B4E-38D7D150BFF7}" destId="{A5C9ACA0-D664-4CA2-9F7B-226A591B0FD6}" srcOrd="0" destOrd="0" presId="urn:microsoft.com/office/officeart/2005/8/layout/hList1"/>
    <dgm:cxn modelId="{B328324C-31B6-4872-8CF5-1FB8DED59D9F}" srcId="{C3B3D49E-FCD3-4FA3-BAD9-B2000B5EEF0C}" destId="{DCEA9D0D-3750-4B1A-A7C4-70BE1E7F1452}" srcOrd="0" destOrd="0" parTransId="{83DA8203-8217-4AD6-BCBB-A6DB13A06FB4}" sibTransId="{0B5BFB2D-529D-46EC-9504-5AB6950654C3}"/>
    <dgm:cxn modelId="{EC603C1D-C05A-4F6F-AB33-B658AC5E8F01}" srcId="{A9052224-9E23-4611-B118-29566F2DBEEB}" destId="{C3B3D49E-FCD3-4FA3-BAD9-B2000B5EEF0C}" srcOrd="0" destOrd="0" parTransId="{E1A53AA2-4443-4DFA-8E41-1B1FC75A6C21}" sibTransId="{BF0D56EA-14ED-4872-A5AC-BECE57B763B8}"/>
    <dgm:cxn modelId="{184B84C3-2CF9-4488-BB79-6DB6F1B2509E}" type="presOf" srcId="{B0FFC90E-A31B-46C3-AA43-912875DCD65B}" destId="{A5C9ACA0-D664-4CA2-9F7B-226A591B0FD6}" srcOrd="0" destOrd="2" presId="urn:microsoft.com/office/officeart/2005/8/layout/hList1"/>
    <dgm:cxn modelId="{D05C8B6D-A9D2-4D47-AA50-3A6792F42DF4}" srcId="{C3B3D49E-FCD3-4FA3-BAD9-B2000B5EEF0C}" destId="{9524F460-BC02-42FE-B577-FDB10BECAF0C}" srcOrd="4" destOrd="0" parTransId="{CC893C12-7B84-424C-879F-CB9468E180D3}" sibTransId="{5A035F67-8AFD-492F-9C6D-20230C96B845}"/>
    <dgm:cxn modelId="{C8E765E7-32D6-40DB-8920-AD7068B5BFED}" srcId="{C3B3D49E-FCD3-4FA3-BAD9-B2000B5EEF0C}" destId="{BE02E92F-1E31-4634-BF27-28208C34F2FE}" srcOrd="2" destOrd="0" parTransId="{D28817B2-10D2-47A0-B327-CA8A8A2609E2}" sibTransId="{A21C423D-EA83-44A5-A2F8-38BB3409E2FD}"/>
    <dgm:cxn modelId="{197D9B5E-CBC9-4CAA-947A-0BA4B134F098}" srcId="{84F06AAE-5604-4C41-9486-FE764FFB4383}" destId="{34F8C370-79A9-41AF-B23E-0E58238C016C}" srcOrd="3" destOrd="0" parTransId="{8D6A76F7-CBA7-49F8-8AB3-683C870C63ED}" sibTransId="{0A188351-1D00-49A9-864B-FC387557F898}"/>
    <dgm:cxn modelId="{06DC365C-457B-4B6A-8456-2DA49E5EA842}" type="presOf" srcId="{7A44B455-9528-4719-B02C-E242F9FAC8DA}" destId="{0724A05D-8F70-4D9C-9A3A-CEC9E18E72F2}" srcOrd="0" destOrd="5" presId="urn:microsoft.com/office/officeart/2005/8/layout/hList1"/>
    <dgm:cxn modelId="{91563B9E-7CB4-47C8-B0E1-02030911E662}" type="presParOf" srcId="{33165655-7CA8-4E2B-AC3D-EB7DFC58181C}" destId="{CD3FAA4A-657B-48B5-B1CE-E1502E306ED1}" srcOrd="0" destOrd="0" presId="urn:microsoft.com/office/officeart/2005/8/layout/hList1"/>
    <dgm:cxn modelId="{B65A760A-73A4-4855-9399-C5ACAD67CA3B}" type="presParOf" srcId="{CD3FAA4A-657B-48B5-B1CE-E1502E306ED1}" destId="{2C2138D7-6D46-4C14-BA4D-986CFCC4BC0A}" srcOrd="0" destOrd="0" presId="urn:microsoft.com/office/officeart/2005/8/layout/hList1"/>
    <dgm:cxn modelId="{55B3C141-BBA5-4A96-8EA3-A85AA45B986E}" type="presParOf" srcId="{CD3FAA4A-657B-48B5-B1CE-E1502E306ED1}" destId="{0724A05D-8F70-4D9C-9A3A-CEC9E18E72F2}" srcOrd="1" destOrd="0" presId="urn:microsoft.com/office/officeart/2005/8/layout/hList1"/>
    <dgm:cxn modelId="{0D9378C9-41D6-4A6B-85A5-6C78764F9198}" type="presParOf" srcId="{33165655-7CA8-4E2B-AC3D-EB7DFC58181C}" destId="{8B4E246F-A9DD-4BCA-871B-E4E113233200}" srcOrd="1" destOrd="0" presId="urn:microsoft.com/office/officeart/2005/8/layout/hList1"/>
    <dgm:cxn modelId="{D27ABB3F-EC13-4B11-885B-5D26634C1954}" type="presParOf" srcId="{33165655-7CA8-4E2B-AC3D-EB7DFC58181C}" destId="{CF1A2C48-23BA-4C0C-84F1-7D817CD31C1D}" srcOrd="2" destOrd="0" presId="urn:microsoft.com/office/officeart/2005/8/layout/hList1"/>
    <dgm:cxn modelId="{4B12E18C-6448-49C1-9A44-153D353F677C}" type="presParOf" srcId="{CF1A2C48-23BA-4C0C-84F1-7D817CD31C1D}" destId="{EC924514-E0AC-4D54-8238-63AD0F43A282}" srcOrd="0" destOrd="0" presId="urn:microsoft.com/office/officeart/2005/8/layout/hList1"/>
    <dgm:cxn modelId="{F14B3896-8CAE-48BB-B1AE-74B3AADDA169}" type="presParOf" srcId="{CF1A2C48-23BA-4C0C-84F1-7D817CD31C1D}" destId="{A5C9ACA0-D664-4CA2-9F7B-226A591B0FD6}" srcOrd="1" destOrd="0" presId="urn:microsoft.com/office/officeart/2005/8/layout/hList1"/>
    <dgm:cxn modelId="{13A2DC4A-2EBE-454E-A676-278FB76232EA}" type="presParOf" srcId="{33165655-7CA8-4E2B-AC3D-EB7DFC58181C}" destId="{FB9FC0F4-BC3D-4BE1-8F43-CF4E42EBF224}" srcOrd="3" destOrd="0" presId="urn:microsoft.com/office/officeart/2005/8/layout/hList1"/>
    <dgm:cxn modelId="{231DC4C9-749A-49C7-A535-FA1C77466E12}" type="presParOf" srcId="{33165655-7CA8-4E2B-AC3D-EB7DFC58181C}" destId="{5541C41F-0FAC-4812-A51A-DB379359C033}" srcOrd="4" destOrd="0" presId="urn:microsoft.com/office/officeart/2005/8/layout/hList1"/>
    <dgm:cxn modelId="{3E693F84-8463-4BAF-9C47-73E9D841322F}" type="presParOf" srcId="{5541C41F-0FAC-4812-A51A-DB379359C033}" destId="{35D06FD8-46A8-4A84-BC48-8C68B08AF87C}" srcOrd="0" destOrd="0" presId="urn:microsoft.com/office/officeart/2005/8/layout/hList1"/>
    <dgm:cxn modelId="{87780DF7-2FC6-43DD-86F1-81B7E4CE418C}" type="presParOf" srcId="{5541C41F-0FAC-4812-A51A-DB379359C033}" destId="{C882CB48-4493-4BF7-9BDB-575F722CB2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323E4-4C37-46E4-A601-52A2C3C240C4}">
      <dsp:nvSpPr>
        <dsp:cNvPr id="0" name=""/>
        <dsp:cNvSpPr/>
      </dsp:nvSpPr>
      <dsp:spPr>
        <a:xfrm>
          <a:off x="1320531" y="0"/>
          <a:ext cx="3292973" cy="32929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Artificial Intelligence </a:t>
          </a:r>
          <a:endParaRPr lang="en-CA" sz="1400" b="1" kern="1200" dirty="0"/>
        </a:p>
      </dsp:txBody>
      <dsp:txXfrm>
        <a:off x="2391570" y="164648"/>
        <a:ext cx="1150894" cy="493945"/>
      </dsp:txXfrm>
    </dsp:sp>
    <dsp:sp modelId="{818A5729-2D2C-4EDE-A832-D57B8DF17880}">
      <dsp:nvSpPr>
        <dsp:cNvPr id="0" name=""/>
        <dsp:cNvSpPr/>
      </dsp:nvSpPr>
      <dsp:spPr>
        <a:xfrm>
          <a:off x="1732153" y="823243"/>
          <a:ext cx="2469729" cy="246972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Machine Learning</a:t>
          </a:r>
          <a:endParaRPr lang="en-CA" sz="1400" b="1" kern="1200" dirty="0"/>
        </a:p>
      </dsp:txBody>
      <dsp:txXfrm>
        <a:off x="2391570" y="977601"/>
        <a:ext cx="1150894" cy="463074"/>
      </dsp:txXfrm>
    </dsp:sp>
    <dsp:sp modelId="{5AE4C8BC-097D-482A-ADA1-27367542F39A}">
      <dsp:nvSpPr>
        <dsp:cNvPr id="0" name=""/>
        <dsp:cNvSpPr/>
      </dsp:nvSpPr>
      <dsp:spPr>
        <a:xfrm>
          <a:off x="2143774" y="1646486"/>
          <a:ext cx="1646486" cy="164648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/>
            <a:t>Deep Learning</a:t>
          </a:r>
          <a:endParaRPr lang="en-CA" sz="1400" b="1" kern="1200" dirty="0"/>
        </a:p>
      </dsp:txBody>
      <dsp:txXfrm>
        <a:off x="2384897" y="2058108"/>
        <a:ext cx="1164241" cy="823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138D7-6D46-4C14-BA4D-986CFCC4BC0A}">
      <dsp:nvSpPr>
        <dsp:cNvPr id="0" name=""/>
        <dsp:cNvSpPr/>
      </dsp:nvSpPr>
      <dsp:spPr>
        <a:xfrm>
          <a:off x="2671" y="113065"/>
          <a:ext cx="2604432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Classification</a:t>
          </a:r>
          <a:endParaRPr lang="en-CA" sz="2500" kern="1200" dirty="0"/>
        </a:p>
      </dsp:txBody>
      <dsp:txXfrm>
        <a:off x="2671" y="113065"/>
        <a:ext cx="2604432" cy="720000"/>
      </dsp:txXfrm>
    </dsp:sp>
    <dsp:sp modelId="{0724A05D-8F70-4D9C-9A3A-CEC9E18E72F2}">
      <dsp:nvSpPr>
        <dsp:cNvPr id="0" name=""/>
        <dsp:cNvSpPr/>
      </dsp:nvSpPr>
      <dsp:spPr>
        <a:xfrm>
          <a:off x="0" y="865757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Discrete outputs 0,1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Support Vector Machines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Naïve Bayes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Random forest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 Nearest Neighbours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Logistic regression</a:t>
          </a:r>
          <a:endParaRPr lang="en-CA" sz="2500" b="1" kern="1200" dirty="0"/>
        </a:p>
      </dsp:txBody>
      <dsp:txXfrm>
        <a:off x="0" y="865757"/>
        <a:ext cx="2604432" cy="4117500"/>
      </dsp:txXfrm>
    </dsp:sp>
    <dsp:sp modelId="{EC924514-E0AC-4D54-8238-63AD0F43A282}">
      <dsp:nvSpPr>
        <dsp:cNvPr id="0" name=""/>
        <dsp:cNvSpPr/>
      </dsp:nvSpPr>
      <dsp:spPr>
        <a:xfrm>
          <a:off x="2971724" y="113065"/>
          <a:ext cx="2604432" cy="7200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Regression</a:t>
          </a:r>
          <a:endParaRPr lang="en-CA" sz="2500" kern="1200" dirty="0"/>
        </a:p>
      </dsp:txBody>
      <dsp:txXfrm>
        <a:off x="2971724" y="113065"/>
        <a:ext cx="2604432" cy="720000"/>
      </dsp:txXfrm>
    </dsp:sp>
    <dsp:sp modelId="{A5C9ACA0-D664-4CA2-9F7B-226A591B0FD6}">
      <dsp:nvSpPr>
        <dsp:cNvPr id="0" name=""/>
        <dsp:cNvSpPr/>
      </dsp:nvSpPr>
      <dsp:spPr>
        <a:xfrm>
          <a:off x="2971724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Predicting continuous values such as temperature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Simple Linear Regression 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Multiple Linear Regression</a:t>
          </a:r>
          <a:endParaRPr lang="en-CA" sz="25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Polynomial Regression </a:t>
          </a:r>
          <a:endParaRPr lang="en-CA" sz="2500" b="1" kern="1200" dirty="0"/>
        </a:p>
      </dsp:txBody>
      <dsp:txXfrm>
        <a:off x="2971724" y="833065"/>
        <a:ext cx="2604432" cy="4117500"/>
      </dsp:txXfrm>
    </dsp:sp>
    <dsp:sp modelId="{35D06FD8-46A8-4A84-BC48-8C68B08AF87C}">
      <dsp:nvSpPr>
        <dsp:cNvPr id="0" name=""/>
        <dsp:cNvSpPr/>
      </dsp:nvSpPr>
      <dsp:spPr>
        <a:xfrm>
          <a:off x="5940777" y="113065"/>
          <a:ext cx="2604432" cy="7200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  <a:sp3d extrusionH="28000" prstMaterial="matte"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Clustering</a:t>
          </a:r>
          <a:endParaRPr lang="en-CA" sz="2500" kern="1200" dirty="0"/>
        </a:p>
      </dsp:txBody>
      <dsp:txXfrm>
        <a:off x="5940777" y="113065"/>
        <a:ext cx="2604432" cy="720000"/>
      </dsp:txXfrm>
    </dsp:sp>
    <dsp:sp modelId="{C882CB48-4493-4BF7-9BDB-575F722CB289}">
      <dsp:nvSpPr>
        <dsp:cNvPr id="0" name=""/>
        <dsp:cNvSpPr/>
      </dsp:nvSpPr>
      <dsp:spPr>
        <a:xfrm>
          <a:off x="5940777" y="833065"/>
          <a:ext cx="2604432" cy="41175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No labelled data 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Finding Patterns in data is  required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kern="1200" dirty="0" smtClean="0"/>
            <a:t>Market segmentation</a:t>
          </a:r>
          <a:endParaRPr lang="en-CA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500" b="1" kern="1200" dirty="0" smtClean="0"/>
            <a:t>K-Means Clustering</a:t>
          </a:r>
          <a:endParaRPr lang="en-CA" sz="2500" b="1" kern="1200" dirty="0"/>
        </a:p>
      </dsp:txBody>
      <dsp:txXfrm>
        <a:off x="5940777" y="833065"/>
        <a:ext cx="2604432" cy="4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2020-01-24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96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593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78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629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255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77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880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829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155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22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0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822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990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81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510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894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262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316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395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374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89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701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312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95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895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599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89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61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9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57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6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21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2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INTRODUCTION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050" name="Picture 2" descr="Image result for machine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46" y="2939543"/>
            <a:ext cx="4419600" cy="35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71" y="2944467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20" y="4345441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37" y="4670281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8811234" y="2926843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93" y="552429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elf driving c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1" y="5386781"/>
            <a:ext cx="1830725" cy="12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9013" y="755967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17389" y="364409"/>
            <a:ext cx="408767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CONFUSION MATRIX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142790" y="1729633"/>
          <a:ext cx="4389120" cy="4389120"/>
        </p:xfrm>
        <a:graphic>
          <a:graphicData uri="http://schemas.openxmlformats.org/drawingml/2006/table">
            <a:tbl>
              <a:tblPr firstRow="1" bandRow="1"/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7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38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Left Brace 34"/>
          <p:cNvSpPr/>
          <p:nvPr/>
        </p:nvSpPr>
        <p:spPr>
          <a:xfrm>
            <a:off x="3471456" y="1729633"/>
            <a:ext cx="424543" cy="4389120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Left Brace 35"/>
          <p:cNvSpPr/>
          <p:nvPr/>
        </p:nvSpPr>
        <p:spPr>
          <a:xfrm rot="5400000">
            <a:off x="6125079" y="-918962"/>
            <a:ext cx="424543" cy="4389122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075238" y="3693360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PREDICTIONS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9781" y="45720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TRUE CLASS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0970" y="2613221"/>
            <a:ext cx="1652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True Positives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 (TP) = 30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69662" y="4889848"/>
            <a:ext cx="1905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TRUE Negatives 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(TN) = 50 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67009" y="263434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3766" y="479475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27680" y="13308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4494" y="1314145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8366" y="2616665"/>
            <a:ext cx="179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FALSE Positives</a:t>
            </a:r>
          </a:p>
          <a:p>
            <a:pPr algn="ctr"/>
            <a:r>
              <a:rPr lang="en-US" sz="2000" b="1" smtClean="0">
                <a:solidFill>
                  <a:srgbClr val="FFC000"/>
                </a:solidFill>
              </a:rPr>
              <a:t>(FP) </a:t>
            </a:r>
            <a:r>
              <a:rPr lang="en-US" sz="2000" b="1" dirty="0" smtClean="0">
                <a:solidFill>
                  <a:srgbClr val="FFC000"/>
                </a:solidFill>
              </a:rPr>
              <a:t>= 20</a:t>
            </a:r>
            <a:endParaRPr lang="en-CA" sz="2000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60451" y="4788465"/>
            <a:ext cx="1898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FALSE Negatives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(FN) = 5</a:t>
            </a:r>
            <a:endParaRPr lang="en-CA" sz="2000" b="1" dirty="0">
              <a:solidFill>
                <a:srgbClr val="FF000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3011304" y="5161607"/>
            <a:ext cx="1523149" cy="81932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7966660" y="2067897"/>
            <a:ext cx="1655221" cy="55286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1435" y="5692471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34323" y="2240228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418" y="1828391"/>
            <a:ext cx="30955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True Positives (TP)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True Negatives (TN)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False Positives (FP)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False Negatives (FN)</a:t>
            </a:r>
            <a:endParaRPr lang="en-C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37190" y="3597341"/>
            <a:ext cx="3453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Accuracy = (TP+TN)/Total </a:t>
            </a:r>
          </a:p>
          <a:p>
            <a:r>
              <a:rPr lang="en-CA" sz="2400" b="1" dirty="0" smtClean="0"/>
              <a:t>Accuracy = 80/105=0.76</a:t>
            </a:r>
            <a:endParaRPr lang="en-CA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637190" y="3226635"/>
            <a:ext cx="317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Total Data points = 105 </a:t>
            </a:r>
          </a:p>
        </p:txBody>
      </p:sp>
    </p:spTree>
    <p:extLst>
      <p:ext uri="{BB962C8B-B14F-4D97-AF65-F5344CB8AC3E}">
        <p14:creationId xmlns:p14="http://schemas.microsoft.com/office/powerpoint/2010/main" val="37709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39" grpId="0"/>
      <p:bldP spid="40" grpId="0"/>
      <p:bldP spid="45" grpId="0"/>
      <p:bldP spid="46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H="1">
            <a:off x="2216796" y="352636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46394"/>
            <a:ext cx="11125200" cy="3025168"/>
          </a:xfrm>
        </p:spPr>
        <p:txBody>
          <a:bodyPr>
            <a:normAutofit/>
          </a:bodyPr>
          <a:lstStyle/>
          <a:p>
            <a:r>
              <a:rPr lang="en-CA" sz="2000" b="1" dirty="0"/>
              <a:t>Linear regression </a:t>
            </a:r>
            <a:r>
              <a:rPr lang="en-CA" sz="2000" dirty="0" smtClean="0"/>
              <a:t>is used to predict outputs on </a:t>
            </a:r>
            <a:r>
              <a:rPr lang="en-CA" sz="2000" dirty="0"/>
              <a:t>a continuous </a:t>
            </a:r>
            <a:r>
              <a:rPr lang="en-CA" sz="2000" dirty="0" smtClean="0"/>
              <a:t>spectrum.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 smtClean="0"/>
              <a:t>Example: predicting revenue based on the outside air temperature. </a:t>
            </a:r>
            <a:endParaRPr lang="en-CA" sz="2000" dirty="0"/>
          </a:p>
          <a:p>
            <a:r>
              <a:rPr lang="en-CA" sz="2000" b="1" dirty="0" smtClean="0"/>
              <a:t>Logistic regression is used to predict binary outputs</a:t>
            </a:r>
            <a:r>
              <a:rPr lang="en-CA" sz="2000" dirty="0" smtClean="0"/>
              <a:t> with two possible values </a:t>
            </a:r>
            <a:r>
              <a:rPr lang="en-CA" sz="2000" dirty="0"/>
              <a:t>labeled </a:t>
            </a:r>
            <a:r>
              <a:rPr lang="en-CA" sz="2000" dirty="0" smtClean="0"/>
              <a:t>"0</a:t>
            </a:r>
            <a:r>
              <a:rPr lang="en-CA" sz="2000" dirty="0"/>
              <a:t>" </a:t>
            </a:r>
            <a:r>
              <a:rPr lang="en-CA" sz="2000" dirty="0" smtClean="0"/>
              <a:t>or "1</a:t>
            </a:r>
            <a:r>
              <a:rPr lang="en-CA" sz="2000" dirty="0"/>
              <a:t>"</a:t>
            </a:r>
            <a:endParaRPr lang="en-CA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Logistic model output can be one of two classes: pass/fail, win/lose, </a:t>
            </a:r>
            <a:r>
              <a:rPr lang="en-CA" sz="2000" dirty="0" smtClean="0"/>
              <a:t>healthy/sick</a:t>
            </a:r>
            <a:endParaRPr lang="en-CA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240228" y="589210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216794" y="300088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389945" y="575650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86536" y="57624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3543706" y="575650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909539" y="34054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773022" y="33763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6214114" y="33763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340352" y="338595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91142" y="338538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855643" y="5912511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1155415" y="425102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31" name="Oval 30"/>
          <p:cNvSpPr/>
          <p:nvPr/>
        </p:nvSpPr>
        <p:spPr>
          <a:xfrm>
            <a:off x="4097039" y="575031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555367" y="57624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711041" y="3048589"/>
          <a:ext cx="35335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Hours</a:t>
                      </a:r>
                      <a:r>
                        <a:rPr lang="en-CA" baseline="0" dirty="0" smtClean="0"/>
                        <a:t> Studying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Pass/Fail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>
          <a:xfrm flipH="1">
            <a:off x="4034493" y="2971800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4239139" y="4195851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1849" y="4378815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LINEAR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fai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68" y="4345910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6" grpId="0"/>
      <p:bldP spid="57" grpId="0"/>
      <p:bldP spid="31" grpId="0" animBg="1"/>
      <p:bldP spid="32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44904" y="326867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336" y="5634412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744902" y="27432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18053" y="54988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14644" y="55047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9095" y="550698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37647" y="31477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01130" y="311861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42222" y="311861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85054" y="31332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9250" y="312769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2799" y="5777200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683523" y="3993337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18" name="Oval 17"/>
          <p:cNvSpPr/>
          <p:nvPr/>
        </p:nvSpPr>
        <p:spPr>
          <a:xfrm>
            <a:off x="5601446" y="54770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249" y="54770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562600" y="2209800"/>
            <a:ext cx="1674261" cy="422574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6009100" y="2667168"/>
            <a:ext cx="1001460" cy="34370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37895" y="2714111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LINEAR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189270" y="3321034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75391" y="3881270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4798843" y="4263905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47824" y="1407790"/>
            <a:ext cx="9520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L</a:t>
            </a:r>
            <a:r>
              <a:rPr lang="en-CA" sz="2000" dirty="0" smtClean="0">
                <a:latin typeface="+mj-lt"/>
              </a:rPr>
              <a:t>inear </a:t>
            </a:r>
            <a:r>
              <a:rPr lang="en-CA" sz="2000" dirty="0">
                <a:latin typeface="+mj-lt"/>
              </a:rPr>
              <a:t>regression is not suitable for classification problem</a:t>
            </a:r>
            <a:r>
              <a:rPr lang="en-CA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+mj-lt"/>
              </a:rPr>
              <a:t>Linear </a:t>
            </a:r>
            <a:r>
              <a:rPr lang="en-CA" sz="2000" dirty="0">
                <a:latin typeface="+mj-lt"/>
              </a:rPr>
              <a:t>regression is unbounded, </a:t>
            </a:r>
            <a:r>
              <a:rPr lang="en-CA" sz="2000" dirty="0" smtClean="0">
                <a:latin typeface="+mj-lt"/>
              </a:rPr>
              <a:t>so logistic regression will be better candidate in which the output value ranges from </a:t>
            </a:r>
            <a:r>
              <a:rPr lang="en-CA" sz="2000" dirty="0">
                <a:latin typeface="+mj-lt"/>
              </a:rPr>
              <a:t>0 to 1.</a:t>
            </a:r>
          </a:p>
        </p:txBody>
      </p:sp>
    </p:spTree>
    <p:extLst>
      <p:ext uri="{BB962C8B-B14F-4D97-AF65-F5344CB8AC3E}">
        <p14:creationId xmlns:p14="http://schemas.microsoft.com/office/powerpoint/2010/main" val="327709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2" grpId="0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77023" y="3157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00455" y="5523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477021" y="2632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50172" y="5387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246763" y="5393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861214" y="5396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169766" y="3036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033249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474341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4617173" y="3022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751369" y="3016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3943138" y="5655024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15642" y="388239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18" name="Oval 17"/>
          <p:cNvSpPr/>
          <p:nvPr/>
        </p:nvSpPr>
        <p:spPr>
          <a:xfrm>
            <a:off x="3333565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3751368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>
            <a:off x="1921389" y="3210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1807510" y="3770329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2530962" y="4152964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  <a:blipFill rotWithShape="0">
                <a:blip r:embed="rId3"/>
                <a:stretch>
                  <a:fillRect l="-1400" t="-1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147824" y="1407790"/>
            <a:ext cx="9672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Logistic regression algorithm </a:t>
            </a:r>
            <a:r>
              <a:rPr lang="en-CA" sz="2000" dirty="0" smtClean="0"/>
              <a:t>works by implementing a linear </a:t>
            </a:r>
            <a:r>
              <a:rPr lang="en-CA" sz="2000" dirty="0"/>
              <a:t>equation </a:t>
            </a:r>
            <a:r>
              <a:rPr lang="en-CA" sz="2000" dirty="0" smtClean="0"/>
              <a:t>first with </a:t>
            </a:r>
            <a:r>
              <a:rPr lang="en-CA" sz="2000" dirty="0"/>
              <a:t>independent predictors to predict a value. </a:t>
            </a: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We then need to convert this value into a probability that could range from 0 to 1.</a:t>
            </a:r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5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31113" y="4280249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Class 0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5567" y="3186910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Class 1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77023" y="3157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00455" y="5523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477021" y="2632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50172" y="5387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46763" y="5393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61214" y="5396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69766" y="3036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3249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74341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17173" y="3022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1369" y="3016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4918" y="566625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HOURS OF STUDYING</a:t>
            </a:r>
            <a:endParaRPr lang="en-CA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7803" y="3835728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PASS/FAIL</a:t>
            </a:r>
            <a:endParaRPr lang="en-CA" sz="2400" b="1" dirty="0"/>
          </a:p>
        </p:txBody>
      </p:sp>
      <p:sp>
        <p:nvSpPr>
          <p:cNvPr id="18" name="Oval 17"/>
          <p:cNvSpPr/>
          <p:nvPr/>
        </p:nvSpPr>
        <p:spPr>
          <a:xfrm>
            <a:off x="3333565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51368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921389" y="3210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033249" y="4282737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FROM PROBABILITY TO CLASS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573108" y="2590325"/>
                <a:ext cx="6096000" cy="25496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 smtClean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 smtClean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108" y="2590325"/>
                <a:ext cx="6096000" cy="254967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16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023193" y="1697073"/>
            <a:ext cx="10663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Now we need to convert from a probability to a class value which is “0” or “1”.</a:t>
            </a:r>
            <a:endParaRPr lang="en-CA" sz="2000" dirty="0"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587712" y="421012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69035" y="4732367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THRESHOLD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4493" y="399388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0.5</a:t>
            </a:r>
            <a:endParaRPr lang="en-CA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21982" y="3434265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LOGISTIC REGRESSION MODEL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>
            <a:off x="2666900" y="3760258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31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09210" y="1380758"/>
            <a:ext cx="11092957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Assume that you are data scientist working at a major bank in NYC. </a:t>
            </a:r>
          </a:p>
          <a:p>
            <a:r>
              <a:rPr lang="en-CA" sz="2000" dirty="0" smtClean="0"/>
              <a:t>You want to classify a new client as eligible to retire or not, customer features are: </a:t>
            </a:r>
            <a:r>
              <a:rPr lang="en-CA" sz="2000" b="1" dirty="0"/>
              <a:t>A</a:t>
            </a:r>
            <a:r>
              <a:rPr lang="en-CA" sz="2000" b="1" dirty="0" smtClean="0"/>
              <a:t>ge </a:t>
            </a:r>
            <a:r>
              <a:rPr lang="en-CA" sz="2000" dirty="0" smtClean="0"/>
              <a:t>and </a:t>
            </a:r>
            <a:r>
              <a:rPr lang="en-CA" sz="2000" b="1" dirty="0" smtClean="0"/>
              <a:t>Savings</a:t>
            </a:r>
            <a:r>
              <a:rPr lang="en-CA" sz="2000" dirty="0" smtClean="0"/>
              <a:t>.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2221979" y="5855847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2221979" y="2039443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535903" y="346788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7017595" y="31648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7278528" y="354526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8134871" y="32608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7850672" y="27292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7708572" y="213265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8448152" y="229089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8590251" y="279709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8670654" y="35518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7571069" y="34791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9187730" y="30294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9187730" y="22973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2914959" y="4701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3396651" y="43988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3657584" y="47792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4513927" y="44947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4229728" y="3963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/>
          <p:cNvSpPr/>
          <p:nvPr/>
        </p:nvSpPr>
        <p:spPr>
          <a:xfrm>
            <a:off x="4087628" y="33666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4827208" y="35248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4969307" y="40310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5049710" y="47857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4765511" y="51784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/>
          <p:cNvSpPr/>
          <p:nvPr/>
        </p:nvSpPr>
        <p:spPr>
          <a:xfrm>
            <a:off x="5566786" y="42633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5566786" y="35313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945208" y="2447432"/>
            <a:ext cx="3390919" cy="32749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753220" y="5955268"/>
            <a:ext cx="18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#1: AGE</a:t>
            </a:r>
            <a:endParaRPr lang="en-CA" b="1" dirty="0"/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775859" y="3576917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#2: SAVINGS</a:t>
            </a:r>
            <a:endParaRPr lang="en-CA" b="1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5690204" y="2184410"/>
            <a:ext cx="1237643" cy="36345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5924209" y="2132655"/>
            <a:ext cx="421256" cy="371780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91212" y="2290890"/>
            <a:ext cx="1297340" cy="3606691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133750" y="2132655"/>
            <a:ext cx="1310977" cy="3680877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17158" y="4799448"/>
            <a:ext cx="3240080" cy="1078452"/>
            <a:chOff x="2597348" y="1529440"/>
            <a:chExt cx="3240080" cy="1078452"/>
          </a:xfrm>
        </p:grpSpPr>
        <p:cxnSp>
          <p:nvCxnSpPr>
            <p:cNvPr id="159" name="Curved Connector 158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597348" y="2023117"/>
              <a:ext cx="1587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 smtClean="0">
                  <a:solidFill>
                    <a:srgbClr val="FF0000"/>
                  </a:solidFill>
                </a:rPr>
                <a:t>HYPERPLANE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02932" y="2722854"/>
            <a:ext cx="3591057" cy="829283"/>
            <a:chOff x="3233664" y="700158"/>
            <a:chExt cx="3591057" cy="829283"/>
          </a:xfrm>
        </p:grpSpPr>
        <p:cxnSp>
          <p:nvCxnSpPr>
            <p:cNvPr id="162" name="Curved Connector 161"/>
            <p:cNvCxnSpPr/>
            <p:nvPr/>
          </p:nvCxnSpPr>
          <p:spPr>
            <a:xfrm>
              <a:off x="4472399" y="966111"/>
              <a:ext cx="1365029" cy="563330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233664" y="700158"/>
              <a:ext cx="1290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SUPPORT VECTORS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4" name="Curved Connector 163"/>
            <p:cNvCxnSpPr/>
            <p:nvPr/>
          </p:nvCxnSpPr>
          <p:spPr>
            <a:xfrm>
              <a:off x="4453873" y="903612"/>
              <a:ext cx="2370848" cy="566818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7121781" y="5040899"/>
            <a:ext cx="3119587" cy="595157"/>
            <a:chOff x="2184067" y="5187096"/>
            <a:chExt cx="3119587" cy="595157"/>
          </a:xfrm>
        </p:grpSpPr>
        <p:cxnSp>
          <p:nvCxnSpPr>
            <p:cNvPr id="166" name="Curved Connector 165"/>
            <p:cNvCxnSpPr/>
            <p:nvPr/>
          </p:nvCxnSpPr>
          <p:spPr>
            <a:xfrm rot="10800000" flipV="1">
              <a:off x="2184067" y="5335657"/>
              <a:ext cx="972130" cy="44659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168133" y="5187096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MAXIMUM MARGIN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68" name="Straight Connector 167"/>
          <p:cNvCxnSpPr/>
          <p:nvPr/>
        </p:nvCxnSpPr>
        <p:spPr>
          <a:xfrm flipV="1">
            <a:off x="6438437" y="5495779"/>
            <a:ext cx="860267" cy="2266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769159" y="566947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769159" y="185306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83083" y="32815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7564775" y="29785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825708" y="335889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682051" y="30744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397852" y="254291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255752" y="194627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995332" y="210451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9137431" y="26107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9217834" y="33654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8118249" y="32927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9734910" y="284303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9734910" y="21109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3462139" y="451546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3943831" y="42124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4204764" y="45928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5061107" y="4308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4776908" y="3776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4634808" y="31802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5374388" y="33384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5516487" y="384467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5596890" y="4599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5312691" y="49921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6113966" y="40769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6113966" y="3344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6260343" y="575202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1662215" y="309396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5984698" y="1376986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545403" y="1455649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501578" y="1371600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Image result for cat looks like a d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47" y="1740109"/>
            <a:ext cx="1092570" cy="13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urved Connector 82"/>
          <p:cNvCxnSpPr/>
          <p:nvPr/>
        </p:nvCxnSpPr>
        <p:spPr>
          <a:xfrm>
            <a:off x="4712326" y="286862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>
            <a:off x="4693800" y="2806126"/>
            <a:ext cx="2370848" cy="56681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>
            <a:off x="2139507" y="404520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64" idx="5"/>
          </p:cNvCxnSpPr>
          <p:nvPr/>
        </p:nvCxnSpPr>
        <p:spPr>
          <a:xfrm rot="10800000">
            <a:off x="9977489" y="2367163"/>
            <a:ext cx="691126" cy="47482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6" descr="Image result for dog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4" y="3303285"/>
            <a:ext cx="1612398" cy="12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Image result for cat 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62" y="2411114"/>
            <a:ext cx="1487238" cy="15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1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911703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MODEL EVALUATION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5566787" y="577880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433970" y="349926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586275" y="1529440"/>
            <a:ext cx="3251153" cy="1189321"/>
            <a:chOff x="2586275" y="1529440"/>
            <a:chExt cx="3251153" cy="1189321"/>
          </a:xfrm>
        </p:grpSpPr>
        <p:cxnSp>
          <p:nvCxnSpPr>
            <p:cNvPr id="115" name="Curved Connector 114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586275" y="1887764"/>
              <a:ext cx="19458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TRAINED MODEL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(</a:t>
              </a:r>
              <a:r>
                <a:rPr lang="en-CA" sz="1600" b="1" dirty="0" smtClean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 smtClean="0">
                  <a:solidFill>
                    <a:srgbClr val="FF0000"/>
                  </a:solidFill>
                </a:rPr>
                <a:t>HYPERPLANE)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7" name="Oval 116"/>
          <p:cNvSpPr/>
          <p:nvPr/>
        </p:nvSpPr>
        <p:spPr>
          <a:xfrm>
            <a:off x="7528235" y="3752055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746046" y="4215979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5202844" y="2626456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0" name="Group 119"/>
          <p:cNvGrpSpPr/>
          <p:nvPr/>
        </p:nvGrpSpPr>
        <p:grpSpPr>
          <a:xfrm>
            <a:off x="5592101" y="2785210"/>
            <a:ext cx="5697964" cy="1884476"/>
            <a:chOff x="-452431" y="492811"/>
            <a:chExt cx="5697964" cy="1884476"/>
          </a:xfrm>
        </p:grpSpPr>
        <p:cxnSp>
          <p:nvCxnSpPr>
            <p:cNvPr id="121" name="Curved Connector 120"/>
            <p:cNvCxnSpPr>
              <a:endCxn id="117" idx="6"/>
            </p:cNvCxnSpPr>
            <p:nvPr/>
          </p:nvCxnSpPr>
          <p:spPr>
            <a:xfrm rot="10800000">
              <a:off x="1767902" y="1609716"/>
              <a:ext cx="1396294" cy="52019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122901" y="2038733"/>
              <a:ext cx="2122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TESTING DATASET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3" name="Curved Connector 122"/>
            <p:cNvCxnSpPr/>
            <p:nvPr/>
          </p:nvCxnSpPr>
          <p:spPr>
            <a:xfrm rot="10800000">
              <a:off x="1921398" y="1902730"/>
              <a:ext cx="1255825" cy="347469"/>
            </a:xfrm>
            <a:prstGeom prst="curvedConnector3">
              <a:avLst>
                <a:gd name="adj1" fmla="val 670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0800000">
              <a:off x="-452431" y="492811"/>
              <a:ext cx="3656828" cy="1600168"/>
            </a:xfrm>
            <a:prstGeom prst="curvedConnector3">
              <a:avLst>
                <a:gd name="adj1" fmla="val 1820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45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11715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#202: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57" y="2711841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411715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#337: </a:t>
            </a:r>
          </a:p>
          <a:p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25" y="2711841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4582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GENERALIZATION INTUITION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2123178" y="5587884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123178" y="1771480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6437102" y="31999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7" name="Oval 176"/>
          <p:cNvSpPr/>
          <p:nvPr/>
        </p:nvSpPr>
        <p:spPr>
          <a:xfrm>
            <a:off x="6918794" y="28969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Oval 177"/>
          <p:cNvSpPr/>
          <p:nvPr/>
        </p:nvSpPr>
        <p:spPr>
          <a:xfrm>
            <a:off x="7122020" y="32731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Oval 178"/>
          <p:cNvSpPr/>
          <p:nvPr/>
        </p:nvSpPr>
        <p:spPr>
          <a:xfrm>
            <a:off x="8036070" y="299287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Oval 179"/>
          <p:cNvSpPr/>
          <p:nvPr/>
        </p:nvSpPr>
        <p:spPr>
          <a:xfrm>
            <a:off x="7751871" y="246133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1" name="Oval 180"/>
          <p:cNvSpPr/>
          <p:nvPr/>
        </p:nvSpPr>
        <p:spPr>
          <a:xfrm>
            <a:off x="7609771" y="186469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2" name="Oval 181"/>
          <p:cNvSpPr/>
          <p:nvPr/>
        </p:nvSpPr>
        <p:spPr>
          <a:xfrm>
            <a:off x="8349351" y="202292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Oval 182"/>
          <p:cNvSpPr/>
          <p:nvPr/>
        </p:nvSpPr>
        <p:spPr>
          <a:xfrm>
            <a:off x="8491450" y="252913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Oval 183"/>
          <p:cNvSpPr/>
          <p:nvPr/>
        </p:nvSpPr>
        <p:spPr>
          <a:xfrm>
            <a:off x="8571853" y="328387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5" name="Oval 184"/>
          <p:cNvSpPr/>
          <p:nvPr/>
        </p:nvSpPr>
        <p:spPr>
          <a:xfrm>
            <a:off x="7472268" y="3211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6" name="Oval 185"/>
          <p:cNvSpPr/>
          <p:nvPr/>
        </p:nvSpPr>
        <p:spPr>
          <a:xfrm>
            <a:off x="9088929" y="27614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7" name="Oval 186"/>
          <p:cNvSpPr/>
          <p:nvPr/>
        </p:nvSpPr>
        <p:spPr>
          <a:xfrm>
            <a:off x="9088929" y="20294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8" name="Oval 187"/>
          <p:cNvSpPr/>
          <p:nvPr/>
        </p:nvSpPr>
        <p:spPr>
          <a:xfrm>
            <a:off x="2816158" y="443387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9" name="Oval 188"/>
          <p:cNvSpPr/>
          <p:nvPr/>
        </p:nvSpPr>
        <p:spPr>
          <a:xfrm>
            <a:off x="3297850" y="41308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0" name="Oval 189"/>
          <p:cNvSpPr/>
          <p:nvPr/>
        </p:nvSpPr>
        <p:spPr>
          <a:xfrm>
            <a:off x="3558783" y="45112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Oval 190"/>
          <p:cNvSpPr/>
          <p:nvPr/>
        </p:nvSpPr>
        <p:spPr>
          <a:xfrm>
            <a:off x="4415126" y="422683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2" name="Oval 191"/>
          <p:cNvSpPr/>
          <p:nvPr/>
        </p:nvSpPr>
        <p:spPr>
          <a:xfrm>
            <a:off x="4130927" y="36952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3" name="Oval 192"/>
          <p:cNvSpPr/>
          <p:nvPr/>
        </p:nvSpPr>
        <p:spPr>
          <a:xfrm>
            <a:off x="3988827" y="30986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Oval 193"/>
          <p:cNvSpPr/>
          <p:nvPr/>
        </p:nvSpPr>
        <p:spPr>
          <a:xfrm>
            <a:off x="4728407" y="32568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5" name="Oval 194"/>
          <p:cNvSpPr/>
          <p:nvPr/>
        </p:nvSpPr>
        <p:spPr>
          <a:xfrm>
            <a:off x="4870506" y="37630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Oval 195"/>
          <p:cNvSpPr/>
          <p:nvPr/>
        </p:nvSpPr>
        <p:spPr>
          <a:xfrm>
            <a:off x="4950909" y="451783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Oval 196"/>
          <p:cNvSpPr/>
          <p:nvPr/>
        </p:nvSpPr>
        <p:spPr>
          <a:xfrm>
            <a:off x="4666710" y="49105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8" name="Oval 197"/>
          <p:cNvSpPr/>
          <p:nvPr/>
        </p:nvSpPr>
        <p:spPr>
          <a:xfrm>
            <a:off x="5830732" y="34115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Oval 198"/>
          <p:cNvSpPr/>
          <p:nvPr/>
        </p:nvSpPr>
        <p:spPr>
          <a:xfrm>
            <a:off x="5467985" y="32633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0" name="TextBox 199"/>
          <p:cNvSpPr txBox="1"/>
          <p:nvPr/>
        </p:nvSpPr>
        <p:spPr>
          <a:xfrm>
            <a:off x="5301198" y="5729746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925984" y="3469714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5338717" y="129540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flipV="1">
            <a:off x="3632148" y="1521074"/>
            <a:ext cx="1751799" cy="79074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132794" y="1879398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GENERALIZED 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MODEL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7349078" y="4633289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OVERFITTED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MODEL </a:t>
            </a:r>
          </a:p>
        </p:txBody>
      </p:sp>
      <p:cxnSp>
        <p:nvCxnSpPr>
          <p:cNvPr id="206" name="Curved Connector 205"/>
          <p:cNvCxnSpPr>
            <a:endCxn id="212" idx="4"/>
          </p:cNvCxnSpPr>
          <p:nvPr/>
        </p:nvCxnSpPr>
        <p:spPr>
          <a:xfrm rot="10800000">
            <a:off x="6556919" y="4313263"/>
            <a:ext cx="947064" cy="6703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5047134" y="29408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8" name="Oval 207"/>
          <p:cNvSpPr/>
          <p:nvPr/>
        </p:nvSpPr>
        <p:spPr>
          <a:xfrm>
            <a:off x="4808809" y="20274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9" name="Oval 208"/>
          <p:cNvSpPr/>
          <p:nvPr/>
        </p:nvSpPr>
        <p:spPr>
          <a:xfrm>
            <a:off x="6043931" y="41720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0" name="Oval 209"/>
          <p:cNvSpPr/>
          <p:nvPr/>
        </p:nvSpPr>
        <p:spPr>
          <a:xfrm>
            <a:off x="6040740" y="28716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1" name="Oval 210"/>
          <p:cNvSpPr/>
          <p:nvPr/>
        </p:nvSpPr>
        <p:spPr>
          <a:xfrm>
            <a:off x="6261542" y="36599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2" name="Freeform 211"/>
          <p:cNvSpPr/>
          <p:nvPr/>
        </p:nvSpPr>
        <p:spPr>
          <a:xfrm>
            <a:off x="5457540" y="1798663"/>
            <a:ext cx="1114478" cy="3744685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6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05" grpId="0"/>
      <p:bldP spid="2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20962"/>
            <a:ext cx="11035368" cy="4525963"/>
          </a:xfrm>
        </p:spPr>
        <p:txBody>
          <a:bodyPr>
            <a:normAutofit/>
          </a:bodyPr>
          <a:lstStyle/>
          <a:p>
            <a:r>
              <a:rPr lang="en-CA" sz="2000" dirty="0"/>
              <a:t>Machine learning is </a:t>
            </a:r>
            <a:r>
              <a:rPr lang="en-CA" sz="2000" dirty="0" smtClean="0"/>
              <a:t>the study of algorithms that teach </a:t>
            </a:r>
            <a:r>
              <a:rPr lang="en-CA" sz="2000" dirty="0"/>
              <a:t>computers to </a:t>
            </a:r>
            <a:r>
              <a:rPr lang="en-CA" sz="2000" dirty="0" smtClean="0"/>
              <a:t>learn from experience.</a:t>
            </a:r>
          </a:p>
          <a:p>
            <a:r>
              <a:rPr lang="en-CA" sz="2000" dirty="0" smtClean="0"/>
              <a:t>Through experience (more training data), computers can continuously improve their performance.</a:t>
            </a:r>
          </a:p>
          <a:p>
            <a:pPr marL="0" indent="0">
              <a:buNone/>
            </a:pPr>
            <a:r>
              <a:rPr lang="en-CA" sz="2000" dirty="0" smtClean="0"/>
              <a:t> </a:t>
            </a:r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920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 AND ARTIFICIAL INTELLIGENCE: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PROCESS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2560370" y="3115059"/>
            <a:ext cx="2027544" cy="2023190"/>
            <a:chOff x="1437462" y="2610442"/>
            <a:chExt cx="1834854" cy="1830914"/>
          </a:xfrm>
        </p:grpSpPr>
        <p:sp>
          <p:nvSpPr>
            <p:cNvPr id="8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>
            <a:spLocks noChangeArrowheads="1"/>
          </p:cNvSpPr>
          <p:nvPr/>
        </p:nvSpPr>
        <p:spPr bwMode="auto">
          <a:xfrm>
            <a:off x="231258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99395" y="3115060"/>
            <a:ext cx="2027545" cy="2023190"/>
            <a:chOff x="1437463" y="2610443"/>
            <a:chExt cx="1834855" cy="1830914"/>
          </a:xfrm>
        </p:grpSpPr>
        <p:sp>
          <p:nvSpPr>
            <p:cNvPr id="13" name="Freeform 84"/>
            <p:cNvSpPr>
              <a:spLocks/>
            </p:cNvSpPr>
            <p:nvPr/>
          </p:nvSpPr>
          <p:spPr bwMode="auto">
            <a:xfrm>
              <a:off x="1437463" y="2610443"/>
              <a:ext cx="1834855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7"/>
            <p:cNvSpPr>
              <a:spLocks noChangeArrowheads="1"/>
            </p:cNvSpPr>
            <p:nvPr/>
          </p:nvSpPr>
          <p:spPr bwMode="auto">
            <a:xfrm>
              <a:off x="1710450" y="2882256"/>
              <a:ext cx="1288877" cy="1287287"/>
            </a:xfrm>
            <a:prstGeom prst="ellipse">
              <a:avLst/>
            </a:prstGeom>
            <a:solidFill>
              <a:srgbClr val="38906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8420" y="3115059"/>
            <a:ext cx="2027544" cy="2023190"/>
            <a:chOff x="1437462" y="2610442"/>
            <a:chExt cx="1834854" cy="1830914"/>
          </a:xfrm>
        </p:grpSpPr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FEA34F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FE8D2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77445" y="3115059"/>
            <a:ext cx="2027544" cy="2023190"/>
            <a:chOff x="1437462" y="2610442"/>
            <a:chExt cx="1834854" cy="1830914"/>
          </a:xfrm>
        </p:grpSpPr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7C7C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6471" y="3115059"/>
            <a:ext cx="2027544" cy="2023190"/>
            <a:chOff x="1437462" y="2610442"/>
            <a:chExt cx="1834854" cy="1830914"/>
          </a:xfrm>
        </p:grpSpPr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1437462" y="2610442"/>
              <a:ext cx="1834854" cy="1830914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rgbClr val="016AA3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>
              <a:off x="1710450" y="2882255"/>
              <a:ext cx="1288877" cy="1287287"/>
            </a:xfrm>
            <a:prstGeom prst="ellipse">
              <a:avLst/>
            </a:prstGeom>
            <a:solidFill>
              <a:srgbClr val="01568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/>
            <p:cNvSpPr>
              <a:spLocks noChangeArrowheads="1"/>
            </p:cNvSpPr>
            <p:nvPr/>
          </p:nvSpPr>
          <p:spPr bwMode="auto">
            <a:xfrm>
              <a:off x="1822295" y="2993961"/>
              <a:ext cx="1065187" cy="10638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Arc 28"/>
          <p:cNvSpPr>
            <a:spLocks noChangeArrowheads="1"/>
          </p:cNvSpPr>
          <p:nvPr/>
        </p:nvSpPr>
        <p:spPr bwMode="auto">
          <a:xfrm flipV="1">
            <a:off x="375161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rc 29"/>
          <p:cNvSpPr>
            <a:spLocks noChangeArrowheads="1"/>
          </p:cNvSpPr>
          <p:nvPr/>
        </p:nvSpPr>
        <p:spPr bwMode="auto">
          <a:xfrm>
            <a:off x="5190636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30"/>
          <p:cNvSpPr>
            <a:spLocks noChangeArrowheads="1"/>
          </p:cNvSpPr>
          <p:nvPr/>
        </p:nvSpPr>
        <p:spPr bwMode="auto">
          <a:xfrm flipV="1">
            <a:off x="6629661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rc 31"/>
          <p:cNvSpPr>
            <a:spLocks noChangeArrowheads="1"/>
          </p:cNvSpPr>
          <p:nvPr/>
        </p:nvSpPr>
        <p:spPr bwMode="auto">
          <a:xfrm>
            <a:off x="8068687" y="2866655"/>
            <a:ext cx="2523113" cy="2520000"/>
          </a:xfrm>
          <a:prstGeom prst="arc">
            <a:avLst>
              <a:gd name="adj1" fmla="val 13742682"/>
              <a:gd name="adj2" fmla="val 18423165"/>
            </a:avLst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57414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708547" y="2133600"/>
            <a:ext cx="1731191" cy="381192"/>
            <a:chOff x="857762" y="1255897"/>
            <a:chExt cx="1731191" cy="381192"/>
          </a:xfrm>
        </p:grpSpPr>
        <p:sp>
          <p:nvSpPr>
            <p:cNvPr id="35" name="TextBox 3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Feed training data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1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452192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/>
          <p:nvPr/>
        </p:nvCxnSpPr>
        <p:spPr>
          <a:xfrm>
            <a:off x="9330243" y="2590800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/>
          <p:nvPr/>
        </p:nvCxnSpPr>
        <p:spPr>
          <a:xfrm>
            <a:off x="501316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/>
          <p:nvPr/>
        </p:nvCxnSpPr>
        <p:spPr>
          <a:xfrm>
            <a:off x="7891217" y="5386655"/>
            <a:ext cx="0" cy="274789"/>
          </a:xfrm>
          <a:prstGeom prst="line">
            <a:avLst/>
          </a:prstGeom>
          <a:noFill/>
          <a:ln w="57150" cap="rnd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5586597" y="2133600"/>
            <a:ext cx="1731191" cy="381192"/>
            <a:chOff x="857762" y="1255897"/>
            <a:chExt cx="1731191" cy="381192"/>
          </a:xfrm>
        </p:grpSpPr>
        <p:sp>
          <p:nvSpPr>
            <p:cNvPr id="42" name="TextBox 41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Find patterns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EA34F"/>
                  </a:solidFill>
                </a:rPr>
                <a:t>STEP 3</a:t>
              </a:r>
              <a:endParaRPr lang="en-US" sz="1200" b="1" dirty="0">
                <a:solidFill>
                  <a:srgbClr val="FEA34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64648" y="2133600"/>
            <a:ext cx="1731191" cy="381192"/>
            <a:chOff x="857762" y="1255897"/>
            <a:chExt cx="1731191" cy="381192"/>
          </a:xfrm>
        </p:grpSpPr>
        <p:sp>
          <p:nvSpPr>
            <p:cNvPr id="45" name="TextBox 44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Learn from experience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16AA3"/>
                  </a:solidFill>
                </a:rPr>
                <a:t>STEP 5</a:t>
              </a:r>
              <a:endParaRPr lang="en-US" sz="1200" b="1" dirty="0">
                <a:solidFill>
                  <a:srgbClr val="016AA3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47572" y="5756925"/>
            <a:ext cx="1731191" cy="381192"/>
            <a:chOff x="857762" y="1255897"/>
            <a:chExt cx="1731191" cy="381192"/>
          </a:xfrm>
        </p:grpSpPr>
        <p:sp>
          <p:nvSpPr>
            <p:cNvPr id="48" name="TextBox 47"/>
            <p:cNvSpPr txBox="1"/>
            <p:nvPr/>
          </p:nvSpPr>
          <p:spPr>
            <a:xfrm>
              <a:off x="857762" y="1452423"/>
              <a:ext cx="1731191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Analyze Data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6B688"/>
                  </a:solidFill>
                </a:rPr>
                <a:t>STEP 2</a:t>
              </a:r>
              <a:endParaRPr lang="en-US" sz="1200" b="1" dirty="0">
                <a:solidFill>
                  <a:srgbClr val="46B688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25622" y="5756925"/>
            <a:ext cx="2451270" cy="381192"/>
            <a:chOff x="857762" y="1255897"/>
            <a:chExt cx="2451270" cy="381192"/>
          </a:xfrm>
        </p:grpSpPr>
        <p:sp>
          <p:nvSpPr>
            <p:cNvPr id="51" name="TextBox 50"/>
            <p:cNvSpPr txBox="1"/>
            <p:nvPr/>
          </p:nvSpPr>
          <p:spPr>
            <a:xfrm>
              <a:off x="857762" y="1452423"/>
              <a:ext cx="2451270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/>
                <a:t>Perform prediction/Make </a:t>
              </a:r>
              <a:r>
                <a:rPr lang="en-US" sz="1200" dirty="0"/>
                <a:t>a decision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6584" y="1255897"/>
              <a:ext cx="573546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AAAAAA"/>
                  </a:solidFill>
                </a:rPr>
                <a:t>STEP 4</a:t>
              </a:r>
              <a:endParaRPr lang="en-US" sz="1200" b="1" dirty="0">
                <a:solidFill>
                  <a:srgbClr val="AAAAAA"/>
                </a:solidFill>
              </a:endParaRPr>
            </a:p>
          </p:txBody>
        </p:sp>
      </p:grpSp>
      <p:sp>
        <p:nvSpPr>
          <p:cNvPr id="53" name="Freeform 1496"/>
          <p:cNvSpPr>
            <a:spLocks noEditPoints="1"/>
          </p:cNvSpPr>
          <p:nvPr/>
        </p:nvSpPr>
        <p:spPr bwMode="auto">
          <a:xfrm>
            <a:off x="3463811" y="3982985"/>
            <a:ext cx="220663" cy="287338"/>
          </a:xfrm>
          <a:custGeom>
            <a:avLst/>
            <a:gdLst>
              <a:gd name="T0" fmla="*/ 91 w 693"/>
              <a:gd name="T1" fmla="*/ 120 h 906"/>
              <a:gd name="T2" fmla="*/ 347 w 693"/>
              <a:gd name="T3" fmla="*/ 845 h 906"/>
              <a:gd name="T4" fmla="*/ 322 w 693"/>
              <a:gd name="T5" fmla="*/ 837 h 906"/>
              <a:gd name="T6" fmla="*/ 305 w 693"/>
              <a:gd name="T7" fmla="*/ 817 h 906"/>
              <a:gd name="T8" fmla="*/ 302 w 693"/>
              <a:gd name="T9" fmla="*/ 791 h 906"/>
              <a:gd name="T10" fmla="*/ 315 w 693"/>
              <a:gd name="T11" fmla="*/ 767 h 906"/>
              <a:gd name="T12" fmla="*/ 337 w 693"/>
              <a:gd name="T13" fmla="*/ 755 h 906"/>
              <a:gd name="T14" fmla="*/ 364 w 693"/>
              <a:gd name="T15" fmla="*/ 759 h 906"/>
              <a:gd name="T16" fmla="*/ 384 w 693"/>
              <a:gd name="T17" fmla="*/ 774 h 906"/>
              <a:gd name="T18" fmla="*/ 392 w 693"/>
              <a:gd name="T19" fmla="*/ 799 h 906"/>
              <a:gd name="T20" fmla="*/ 384 w 693"/>
              <a:gd name="T21" fmla="*/ 825 h 906"/>
              <a:gd name="T22" fmla="*/ 364 w 693"/>
              <a:gd name="T23" fmla="*/ 842 h 906"/>
              <a:gd name="T24" fmla="*/ 347 w 693"/>
              <a:gd name="T25" fmla="*/ 53 h 906"/>
              <a:gd name="T26" fmla="*/ 359 w 693"/>
              <a:gd name="T27" fmla="*/ 57 h 906"/>
              <a:gd name="T28" fmla="*/ 367 w 693"/>
              <a:gd name="T29" fmla="*/ 67 h 906"/>
              <a:gd name="T30" fmla="*/ 369 w 693"/>
              <a:gd name="T31" fmla="*/ 80 h 906"/>
              <a:gd name="T32" fmla="*/ 363 w 693"/>
              <a:gd name="T33" fmla="*/ 91 h 906"/>
              <a:gd name="T34" fmla="*/ 352 w 693"/>
              <a:gd name="T35" fmla="*/ 98 h 906"/>
              <a:gd name="T36" fmla="*/ 338 w 693"/>
              <a:gd name="T37" fmla="*/ 96 h 906"/>
              <a:gd name="T38" fmla="*/ 328 w 693"/>
              <a:gd name="T39" fmla="*/ 88 h 906"/>
              <a:gd name="T40" fmla="*/ 324 w 693"/>
              <a:gd name="T41" fmla="*/ 76 h 906"/>
              <a:gd name="T42" fmla="*/ 328 w 693"/>
              <a:gd name="T43" fmla="*/ 63 h 906"/>
              <a:gd name="T44" fmla="*/ 338 w 693"/>
              <a:gd name="T45" fmla="*/ 55 h 906"/>
              <a:gd name="T46" fmla="*/ 347 w 693"/>
              <a:gd name="T47" fmla="*/ 53 h 906"/>
              <a:gd name="T48" fmla="*/ 81 w 693"/>
              <a:gd name="T49" fmla="*/ 1 h 906"/>
              <a:gd name="T50" fmla="*/ 55 w 693"/>
              <a:gd name="T51" fmla="*/ 7 h 906"/>
              <a:gd name="T52" fmla="*/ 33 w 693"/>
              <a:gd name="T53" fmla="*/ 21 h 906"/>
              <a:gd name="T54" fmla="*/ 15 w 693"/>
              <a:gd name="T55" fmla="*/ 39 h 906"/>
              <a:gd name="T56" fmla="*/ 3 w 693"/>
              <a:gd name="T57" fmla="*/ 64 h 906"/>
              <a:gd name="T58" fmla="*/ 0 w 693"/>
              <a:gd name="T59" fmla="*/ 90 h 906"/>
              <a:gd name="T60" fmla="*/ 1 w 693"/>
              <a:gd name="T61" fmla="*/ 833 h 906"/>
              <a:gd name="T62" fmla="*/ 11 w 693"/>
              <a:gd name="T63" fmla="*/ 858 h 906"/>
              <a:gd name="T64" fmla="*/ 27 w 693"/>
              <a:gd name="T65" fmla="*/ 879 h 906"/>
              <a:gd name="T66" fmla="*/ 48 w 693"/>
              <a:gd name="T67" fmla="*/ 895 h 906"/>
              <a:gd name="T68" fmla="*/ 72 w 693"/>
              <a:gd name="T69" fmla="*/ 903 h 906"/>
              <a:gd name="T70" fmla="*/ 603 w 693"/>
              <a:gd name="T71" fmla="*/ 906 h 906"/>
              <a:gd name="T72" fmla="*/ 630 w 693"/>
              <a:gd name="T73" fmla="*/ 901 h 906"/>
              <a:gd name="T74" fmla="*/ 654 w 693"/>
              <a:gd name="T75" fmla="*/ 890 h 906"/>
              <a:gd name="T76" fmla="*/ 674 w 693"/>
              <a:gd name="T77" fmla="*/ 872 h 906"/>
              <a:gd name="T78" fmla="*/ 687 w 693"/>
              <a:gd name="T79" fmla="*/ 850 h 906"/>
              <a:gd name="T80" fmla="*/ 693 w 693"/>
              <a:gd name="T81" fmla="*/ 824 h 906"/>
              <a:gd name="T82" fmla="*/ 693 w 693"/>
              <a:gd name="T83" fmla="*/ 82 h 906"/>
              <a:gd name="T84" fmla="*/ 687 w 693"/>
              <a:gd name="T85" fmla="*/ 55 h 906"/>
              <a:gd name="T86" fmla="*/ 674 w 693"/>
              <a:gd name="T87" fmla="*/ 33 h 906"/>
              <a:gd name="T88" fmla="*/ 654 w 693"/>
              <a:gd name="T89" fmla="*/ 15 h 906"/>
              <a:gd name="T90" fmla="*/ 630 w 693"/>
              <a:gd name="T91" fmla="*/ 4 h 906"/>
              <a:gd name="T92" fmla="*/ 603 w 693"/>
              <a:gd name="T93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3" h="906">
                <a:moveTo>
                  <a:pt x="603" y="724"/>
                </a:moveTo>
                <a:lnTo>
                  <a:pt x="91" y="724"/>
                </a:lnTo>
                <a:lnTo>
                  <a:pt x="91" y="120"/>
                </a:lnTo>
                <a:lnTo>
                  <a:pt x="603" y="120"/>
                </a:lnTo>
                <a:lnTo>
                  <a:pt x="603" y="724"/>
                </a:lnTo>
                <a:close/>
                <a:moveTo>
                  <a:pt x="347" y="845"/>
                </a:moveTo>
                <a:lnTo>
                  <a:pt x="337" y="844"/>
                </a:lnTo>
                <a:lnTo>
                  <a:pt x="330" y="842"/>
                </a:lnTo>
                <a:lnTo>
                  <a:pt x="322" y="837"/>
                </a:lnTo>
                <a:lnTo>
                  <a:pt x="315" y="832"/>
                </a:lnTo>
                <a:lnTo>
                  <a:pt x="310" y="825"/>
                </a:lnTo>
                <a:lnTo>
                  <a:pt x="305" y="817"/>
                </a:lnTo>
                <a:lnTo>
                  <a:pt x="302" y="809"/>
                </a:lnTo>
                <a:lnTo>
                  <a:pt x="302" y="799"/>
                </a:lnTo>
                <a:lnTo>
                  <a:pt x="302" y="791"/>
                </a:lnTo>
                <a:lnTo>
                  <a:pt x="305" y="782"/>
                </a:lnTo>
                <a:lnTo>
                  <a:pt x="310" y="774"/>
                </a:lnTo>
                <a:lnTo>
                  <a:pt x="315" y="767"/>
                </a:lnTo>
                <a:lnTo>
                  <a:pt x="322" y="762"/>
                </a:lnTo>
                <a:lnTo>
                  <a:pt x="330" y="759"/>
                </a:lnTo>
                <a:lnTo>
                  <a:pt x="337" y="755"/>
                </a:lnTo>
                <a:lnTo>
                  <a:pt x="347" y="754"/>
                </a:lnTo>
                <a:lnTo>
                  <a:pt x="356" y="755"/>
                </a:lnTo>
                <a:lnTo>
                  <a:pt x="364" y="759"/>
                </a:lnTo>
                <a:lnTo>
                  <a:pt x="372" y="762"/>
                </a:lnTo>
                <a:lnTo>
                  <a:pt x="378" y="767"/>
                </a:lnTo>
                <a:lnTo>
                  <a:pt x="384" y="774"/>
                </a:lnTo>
                <a:lnTo>
                  <a:pt x="388" y="782"/>
                </a:lnTo>
                <a:lnTo>
                  <a:pt x="392" y="791"/>
                </a:lnTo>
                <a:lnTo>
                  <a:pt x="392" y="799"/>
                </a:lnTo>
                <a:lnTo>
                  <a:pt x="392" y="809"/>
                </a:lnTo>
                <a:lnTo>
                  <a:pt x="388" y="817"/>
                </a:lnTo>
                <a:lnTo>
                  <a:pt x="384" y="825"/>
                </a:lnTo>
                <a:lnTo>
                  <a:pt x="378" y="832"/>
                </a:lnTo>
                <a:lnTo>
                  <a:pt x="372" y="837"/>
                </a:lnTo>
                <a:lnTo>
                  <a:pt x="364" y="842"/>
                </a:lnTo>
                <a:lnTo>
                  <a:pt x="356" y="844"/>
                </a:lnTo>
                <a:lnTo>
                  <a:pt x="347" y="845"/>
                </a:lnTo>
                <a:close/>
                <a:moveTo>
                  <a:pt x="347" y="53"/>
                </a:moveTo>
                <a:lnTo>
                  <a:pt x="352" y="53"/>
                </a:lnTo>
                <a:lnTo>
                  <a:pt x="356" y="55"/>
                </a:lnTo>
                <a:lnTo>
                  <a:pt x="359" y="57"/>
                </a:lnTo>
                <a:lnTo>
                  <a:pt x="363" y="59"/>
                </a:lnTo>
                <a:lnTo>
                  <a:pt x="366" y="63"/>
                </a:lnTo>
                <a:lnTo>
                  <a:pt x="367" y="67"/>
                </a:lnTo>
                <a:lnTo>
                  <a:pt x="369" y="70"/>
                </a:lnTo>
                <a:lnTo>
                  <a:pt x="369" y="76"/>
                </a:lnTo>
                <a:lnTo>
                  <a:pt x="369" y="80"/>
                </a:lnTo>
                <a:lnTo>
                  <a:pt x="367" y="85"/>
                </a:lnTo>
                <a:lnTo>
                  <a:pt x="366" y="88"/>
                </a:lnTo>
                <a:lnTo>
                  <a:pt x="363" y="91"/>
                </a:lnTo>
                <a:lnTo>
                  <a:pt x="359" y="95"/>
                </a:lnTo>
                <a:lnTo>
                  <a:pt x="356" y="96"/>
                </a:lnTo>
                <a:lnTo>
                  <a:pt x="352" y="98"/>
                </a:lnTo>
                <a:lnTo>
                  <a:pt x="347" y="98"/>
                </a:lnTo>
                <a:lnTo>
                  <a:pt x="342" y="98"/>
                </a:lnTo>
                <a:lnTo>
                  <a:pt x="338" y="96"/>
                </a:lnTo>
                <a:lnTo>
                  <a:pt x="334" y="95"/>
                </a:lnTo>
                <a:lnTo>
                  <a:pt x="331" y="91"/>
                </a:lnTo>
                <a:lnTo>
                  <a:pt x="328" y="88"/>
                </a:lnTo>
                <a:lnTo>
                  <a:pt x="326" y="85"/>
                </a:lnTo>
                <a:lnTo>
                  <a:pt x="324" y="80"/>
                </a:lnTo>
                <a:lnTo>
                  <a:pt x="324" y="76"/>
                </a:lnTo>
                <a:lnTo>
                  <a:pt x="324" y="70"/>
                </a:lnTo>
                <a:lnTo>
                  <a:pt x="326" y="67"/>
                </a:lnTo>
                <a:lnTo>
                  <a:pt x="328" y="63"/>
                </a:lnTo>
                <a:lnTo>
                  <a:pt x="331" y="59"/>
                </a:lnTo>
                <a:lnTo>
                  <a:pt x="334" y="57"/>
                </a:lnTo>
                <a:lnTo>
                  <a:pt x="338" y="55"/>
                </a:lnTo>
                <a:lnTo>
                  <a:pt x="342" y="54"/>
                </a:lnTo>
                <a:lnTo>
                  <a:pt x="347" y="53"/>
                </a:lnTo>
                <a:lnTo>
                  <a:pt x="347" y="53"/>
                </a:lnTo>
                <a:close/>
                <a:moveTo>
                  <a:pt x="603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7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7" y="55"/>
                </a:lnTo>
                <a:lnTo>
                  <a:pt x="3" y="64"/>
                </a:lnTo>
                <a:lnTo>
                  <a:pt x="1" y="73"/>
                </a:lnTo>
                <a:lnTo>
                  <a:pt x="0" y="82"/>
                </a:lnTo>
                <a:lnTo>
                  <a:pt x="0" y="90"/>
                </a:lnTo>
                <a:lnTo>
                  <a:pt x="0" y="815"/>
                </a:lnTo>
                <a:lnTo>
                  <a:pt x="0" y="824"/>
                </a:lnTo>
                <a:lnTo>
                  <a:pt x="1" y="833"/>
                </a:lnTo>
                <a:lnTo>
                  <a:pt x="3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0" y="890"/>
                </a:lnTo>
                <a:lnTo>
                  <a:pt x="48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603" y="906"/>
                </a:lnTo>
                <a:lnTo>
                  <a:pt x="613" y="905"/>
                </a:lnTo>
                <a:lnTo>
                  <a:pt x="622" y="903"/>
                </a:lnTo>
                <a:lnTo>
                  <a:pt x="630" y="901"/>
                </a:lnTo>
                <a:lnTo>
                  <a:pt x="638" y="898"/>
                </a:lnTo>
                <a:lnTo>
                  <a:pt x="646" y="895"/>
                </a:lnTo>
                <a:lnTo>
                  <a:pt x="654" y="890"/>
                </a:lnTo>
                <a:lnTo>
                  <a:pt x="660" y="885"/>
                </a:lnTo>
                <a:lnTo>
                  <a:pt x="667" y="879"/>
                </a:lnTo>
                <a:lnTo>
                  <a:pt x="674" y="872"/>
                </a:lnTo>
                <a:lnTo>
                  <a:pt x="678" y="866"/>
                </a:lnTo>
                <a:lnTo>
                  <a:pt x="682" y="858"/>
                </a:lnTo>
                <a:lnTo>
                  <a:pt x="687" y="850"/>
                </a:lnTo>
                <a:lnTo>
                  <a:pt x="690" y="842"/>
                </a:lnTo>
                <a:lnTo>
                  <a:pt x="692" y="833"/>
                </a:lnTo>
                <a:lnTo>
                  <a:pt x="693" y="824"/>
                </a:lnTo>
                <a:lnTo>
                  <a:pt x="693" y="815"/>
                </a:lnTo>
                <a:lnTo>
                  <a:pt x="693" y="90"/>
                </a:lnTo>
                <a:lnTo>
                  <a:pt x="693" y="82"/>
                </a:lnTo>
                <a:lnTo>
                  <a:pt x="692" y="73"/>
                </a:lnTo>
                <a:lnTo>
                  <a:pt x="690" y="64"/>
                </a:lnTo>
                <a:lnTo>
                  <a:pt x="687" y="55"/>
                </a:lnTo>
                <a:lnTo>
                  <a:pt x="682" y="47"/>
                </a:lnTo>
                <a:lnTo>
                  <a:pt x="678" y="39"/>
                </a:lnTo>
                <a:lnTo>
                  <a:pt x="674" y="33"/>
                </a:lnTo>
                <a:lnTo>
                  <a:pt x="667" y="26"/>
                </a:lnTo>
                <a:lnTo>
                  <a:pt x="660" y="21"/>
                </a:lnTo>
                <a:lnTo>
                  <a:pt x="654" y="15"/>
                </a:lnTo>
                <a:lnTo>
                  <a:pt x="646" y="11"/>
                </a:lnTo>
                <a:lnTo>
                  <a:pt x="638" y="7"/>
                </a:lnTo>
                <a:lnTo>
                  <a:pt x="630" y="4"/>
                </a:lnTo>
                <a:lnTo>
                  <a:pt x="622" y="2"/>
                </a:lnTo>
                <a:lnTo>
                  <a:pt x="613" y="1"/>
                </a:lnTo>
                <a:lnTo>
                  <a:pt x="603" y="0"/>
                </a:lnTo>
                <a:lnTo>
                  <a:pt x="603" y="0"/>
                </a:lnTo>
                <a:close/>
              </a:path>
            </a:pathLst>
          </a:custGeom>
          <a:solidFill>
            <a:srgbClr val="016AA3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4840694" y="3962309"/>
            <a:ext cx="320632" cy="297478"/>
            <a:chOff x="9879013" y="2500313"/>
            <a:chExt cx="285750" cy="265113"/>
          </a:xfrm>
          <a:solidFill>
            <a:srgbClr val="AAAAAA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74" name="Freeform 3859"/>
            <p:cNvSpPr>
              <a:spLocks noEditPoints="1"/>
            </p:cNvSpPr>
            <p:nvPr/>
          </p:nvSpPr>
          <p:spPr bwMode="auto">
            <a:xfrm>
              <a:off x="10031413" y="2500313"/>
              <a:ext cx="133350" cy="265113"/>
            </a:xfrm>
            <a:custGeom>
              <a:avLst/>
              <a:gdLst>
                <a:gd name="T0" fmla="*/ 156 w 420"/>
                <a:gd name="T1" fmla="*/ 795 h 832"/>
                <a:gd name="T2" fmla="*/ 95 w 420"/>
                <a:gd name="T3" fmla="*/ 761 h 832"/>
                <a:gd name="T4" fmla="*/ 51 w 420"/>
                <a:gd name="T5" fmla="*/ 708 h 832"/>
                <a:gd name="T6" fmla="*/ 31 w 420"/>
                <a:gd name="T7" fmla="*/ 640 h 832"/>
                <a:gd name="T8" fmla="*/ 38 w 420"/>
                <a:gd name="T9" fmla="*/ 576 h 832"/>
                <a:gd name="T10" fmla="*/ 73 w 420"/>
                <a:gd name="T11" fmla="*/ 517 h 832"/>
                <a:gd name="T12" fmla="*/ 128 w 420"/>
                <a:gd name="T13" fmla="*/ 469 h 832"/>
                <a:gd name="T14" fmla="*/ 186 w 420"/>
                <a:gd name="T15" fmla="*/ 446 h 832"/>
                <a:gd name="T16" fmla="*/ 224 w 420"/>
                <a:gd name="T17" fmla="*/ 444 h 832"/>
                <a:gd name="T18" fmla="*/ 263 w 420"/>
                <a:gd name="T19" fmla="*/ 451 h 832"/>
                <a:gd name="T20" fmla="*/ 300 w 420"/>
                <a:gd name="T21" fmla="*/ 470 h 832"/>
                <a:gd name="T22" fmla="*/ 344 w 420"/>
                <a:gd name="T23" fmla="*/ 505 h 832"/>
                <a:gd name="T24" fmla="*/ 378 w 420"/>
                <a:gd name="T25" fmla="*/ 556 h 832"/>
                <a:gd name="T26" fmla="*/ 390 w 420"/>
                <a:gd name="T27" fmla="*/ 609 h 832"/>
                <a:gd name="T28" fmla="*/ 383 w 420"/>
                <a:gd name="T29" fmla="*/ 676 h 832"/>
                <a:gd name="T30" fmla="*/ 350 w 420"/>
                <a:gd name="T31" fmla="*/ 737 h 832"/>
                <a:gd name="T32" fmla="*/ 296 w 420"/>
                <a:gd name="T33" fmla="*/ 781 h 832"/>
                <a:gd name="T34" fmla="*/ 228 w 420"/>
                <a:gd name="T35" fmla="*/ 802 h 832"/>
                <a:gd name="T36" fmla="*/ 388 w 420"/>
                <a:gd name="T37" fmla="*/ 508 h 832"/>
                <a:gd name="T38" fmla="*/ 208 w 420"/>
                <a:gd name="T39" fmla="*/ 178 h 832"/>
                <a:gd name="T40" fmla="*/ 145 w 420"/>
                <a:gd name="T41" fmla="*/ 20 h 832"/>
                <a:gd name="T42" fmla="*/ 109 w 420"/>
                <a:gd name="T43" fmla="*/ 4 h 832"/>
                <a:gd name="T44" fmla="*/ 66 w 420"/>
                <a:gd name="T45" fmla="*/ 0 h 832"/>
                <a:gd name="T46" fmla="*/ 27 w 420"/>
                <a:gd name="T47" fmla="*/ 11 h 832"/>
                <a:gd name="T48" fmla="*/ 2 w 420"/>
                <a:gd name="T49" fmla="*/ 28 h 832"/>
                <a:gd name="T50" fmla="*/ 0 w 420"/>
                <a:gd name="T51" fmla="*/ 263 h 832"/>
                <a:gd name="T52" fmla="*/ 55 w 420"/>
                <a:gd name="T53" fmla="*/ 273 h 832"/>
                <a:gd name="T54" fmla="*/ 97 w 420"/>
                <a:gd name="T55" fmla="*/ 293 h 832"/>
                <a:gd name="T56" fmla="*/ 125 w 420"/>
                <a:gd name="T57" fmla="*/ 320 h 832"/>
                <a:gd name="T58" fmla="*/ 135 w 420"/>
                <a:gd name="T59" fmla="*/ 352 h 832"/>
                <a:gd name="T60" fmla="*/ 131 w 420"/>
                <a:gd name="T61" fmla="*/ 362 h 832"/>
                <a:gd name="T62" fmla="*/ 120 w 420"/>
                <a:gd name="T63" fmla="*/ 367 h 832"/>
                <a:gd name="T64" fmla="*/ 109 w 420"/>
                <a:gd name="T65" fmla="*/ 362 h 832"/>
                <a:gd name="T66" fmla="*/ 105 w 420"/>
                <a:gd name="T67" fmla="*/ 352 h 832"/>
                <a:gd name="T68" fmla="*/ 97 w 420"/>
                <a:gd name="T69" fmla="*/ 333 h 832"/>
                <a:gd name="T70" fmla="*/ 76 w 420"/>
                <a:gd name="T71" fmla="*/ 315 h 832"/>
                <a:gd name="T72" fmla="*/ 0 w 420"/>
                <a:gd name="T73" fmla="*/ 293 h 832"/>
                <a:gd name="T74" fmla="*/ 2 w 420"/>
                <a:gd name="T75" fmla="*/ 648 h 832"/>
                <a:gd name="T76" fmla="*/ 27 w 420"/>
                <a:gd name="T77" fmla="*/ 725 h 832"/>
                <a:gd name="T78" fmla="*/ 78 w 420"/>
                <a:gd name="T79" fmla="*/ 786 h 832"/>
                <a:gd name="T80" fmla="*/ 149 w 420"/>
                <a:gd name="T81" fmla="*/ 823 h 832"/>
                <a:gd name="T82" fmla="*/ 221 w 420"/>
                <a:gd name="T83" fmla="*/ 832 h 832"/>
                <a:gd name="T84" fmla="*/ 272 w 420"/>
                <a:gd name="T85" fmla="*/ 823 h 832"/>
                <a:gd name="T86" fmla="*/ 344 w 420"/>
                <a:gd name="T87" fmla="*/ 785 h 832"/>
                <a:gd name="T88" fmla="*/ 396 w 420"/>
                <a:gd name="T89" fmla="*/ 723 h 832"/>
                <a:gd name="T90" fmla="*/ 418 w 420"/>
                <a:gd name="T91" fmla="*/ 654 h 832"/>
                <a:gd name="T92" fmla="*/ 420 w 420"/>
                <a:gd name="T93" fmla="*/ 608 h 832"/>
                <a:gd name="T94" fmla="*/ 408 w 420"/>
                <a:gd name="T95" fmla="*/ 55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832">
                  <a:moveTo>
                    <a:pt x="210" y="802"/>
                  </a:moveTo>
                  <a:lnTo>
                    <a:pt x="192" y="802"/>
                  </a:lnTo>
                  <a:lnTo>
                    <a:pt x="174" y="799"/>
                  </a:lnTo>
                  <a:lnTo>
                    <a:pt x="156" y="795"/>
                  </a:lnTo>
                  <a:lnTo>
                    <a:pt x="140" y="788"/>
                  </a:lnTo>
                  <a:lnTo>
                    <a:pt x="124" y="781"/>
                  </a:lnTo>
                  <a:lnTo>
                    <a:pt x="109" y="772"/>
                  </a:lnTo>
                  <a:lnTo>
                    <a:pt x="95" y="761"/>
                  </a:lnTo>
                  <a:lnTo>
                    <a:pt x="82" y="749"/>
                  </a:lnTo>
                  <a:lnTo>
                    <a:pt x="71" y="737"/>
                  </a:lnTo>
                  <a:lnTo>
                    <a:pt x="61" y="723"/>
                  </a:lnTo>
                  <a:lnTo>
                    <a:pt x="51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3" y="658"/>
                  </a:lnTo>
                  <a:lnTo>
                    <a:pt x="31" y="640"/>
                  </a:lnTo>
                  <a:lnTo>
                    <a:pt x="30" y="622"/>
                  </a:lnTo>
                  <a:lnTo>
                    <a:pt x="31" y="607"/>
                  </a:lnTo>
                  <a:lnTo>
                    <a:pt x="34" y="592"/>
                  </a:lnTo>
                  <a:lnTo>
                    <a:pt x="38" y="576"/>
                  </a:lnTo>
                  <a:lnTo>
                    <a:pt x="45" y="561"/>
                  </a:lnTo>
                  <a:lnTo>
                    <a:pt x="52" y="546"/>
                  </a:lnTo>
                  <a:lnTo>
                    <a:pt x="62" y="531"/>
                  </a:lnTo>
                  <a:lnTo>
                    <a:pt x="73" y="517"/>
                  </a:lnTo>
                  <a:lnTo>
                    <a:pt x="85" y="503"/>
                  </a:lnTo>
                  <a:lnTo>
                    <a:pt x="97" y="490"/>
                  </a:lnTo>
                  <a:lnTo>
                    <a:pt x="112" y="479"/>
                  </a:lnTo>
                  <a:lnTo>
                    <a:pt x="128" y="469"/>
                  </a:lnTo>
                  <a:lnTo>
                    <a:pt x="144" y="460"/>
                  </a:lnTo>
                  <a:lnTo>
                    <a:pt x="161" y="454"/>
                  </a:lnTo>
                  <a:lnTo>
                    <a:pt x="178" y="448"/>
                  </a:lnTo>
                  <a:lnTo>
                    <a:pt x="186" y="446"/>
                  </a:lnTo>
                  <a:lnTo>
                    <a:pt x="196" y="445"/>
                  </a:lnTo>
                  <a:lnTo>
                    <a:pt x="205" y="444"/>
                  </a:lnTo>
                  <a:lnTo>
                    <a:pt x="214" y="444"/>
                  </a:lnTo>
                  <a:lnTo>
                    <a:pt x="224" y="444"/>
                  </a:lnTo>
                  <a:lnTo>
                    <a:pt x="234" y="445"/>
                  </a:lnTo>
                  <a:lnTo>
                    <a:pt x="243" y="447"/>
                  </a:lnTo>
                  <a:lnTo>
                    <a:pt x="253" y="449"/>
                  </a:lnTo>
                  <a:lnTo>
                    <a:pt x="263" y="451"/>
                  </a:lnTo>
                  <a:lnTo>
                    <a:pt x="272" y="456"/>
                  </a:lnTo>
                  <a:lnTo>
                    <a:pt x="281" y="459"/>
                  </a:lnTo>
                  <a:lnTo>
                    <a:pt x="291" y="464"/>
                  </a:lnTo>
                  <a:lnTo>
                    <a:pt x="300" y="470"/>
                  </a:lnTo>
                  <a:lnTo>
                    <a:pt x="309" y="475"/>
                  </a:lnTo>
                  <a:lnTo>
                    <a:pt x="317" y="481"/>
                  </a:lnTo>
                  <a:lnTo>
                    <a:pt x="327" y="489"/>
                  </a:lnTo>
                  <a:lnTo>
                    <a:pt x="344" y="505"/>
                  </a:lnTo>
                  <a:lnTo>
                    <a:pt x="360" y="522"/>
                  </a:lnTo>
                  <a:lnTo>
                    <a:pt x="367" y="534"/>
                  </a:lnTo>
                  <a:lnTo>
                    <a:pt x="373" y="545"/>
                  </a:lnTo>
                  <a:lnTo>
                    <a:pt x="378" y="556"/>
                  </a:lnTo>
                  <a:lnTo>
                    <a:pt x="383" y="569"/>
                  </a:lnTo>
                  <a:lnTo>
                    <a:pt x="386" y="582"/>
                  </a:lnTo>
                  <a:lnTo>
                    <a:pt x="388" y="595"/>
                  </a:lnTo>
                  <a:lnTo>
                    <a:pt x="390" y="609"/>
                  </a:lnTo>
                  <a:lnTo>
                    <a:pt x="390" y="622"/>
                  </a:lnTo>
                  <a:lnTo>
                    <a:pt x="389" y="640"/>
                  </a:lnTo>
                  <a:lnTo>
                    <a:pt x="387" y="658"/>
                  </a:lnTo>
                  <a:lnTo>
                    <a:pt x="383" y="676"/>
                  </a:lnTo>
                  <a:lnTo>
                    <a:pt x="376" y="693"/>
                  </a:lnTo>
                  <a:lnTo>
                    <a:pt x="369" y="708"/>
                  </a:lnTo>
                  <a:lnTo>
                    <a:pt x="359" y="723"/>
                  </a:lnTo>
                  <a:lnTo>
                    <a:pt x="350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8" y="802"/>
                  </a:lnTo>
                  <a:lnTo>
                    <a:pt x="210" y="802"/>
                  </a:lnTo>
                  <a:close/>
                  <a:moveTo>
                    <a:pt x="390" y="515"/>
                  </a:moveTo>
                  <a:lnTo>
                    <a:pt x="389" y="511"/>
                  </a:lnTo>
                  <a:lnTo>
                    <a:pt x="388" y="508"/>
                  </a:lnTo>
                  <a:lnTo>
                    <a:pt x="269" y="240"/>
                  </a:lnTo>
                  <a:lnTo>
                    <a:pt x="268" y="238"/>
                  </a:lnTo>
                  <a:lnTo>
                    <a:pt x="266" y="236"/>
                  </a:lnTo>
                  <a:lnTo>
                    <a:pt x="208" y="178"/>
                  </a:lnTo>
                  <a:lnTo>
                    <a:pt x="154" y="31"/>
                  </a:lnTo>
                  <a:lnTo>
                    <a:pt x="153" y="28"/>
                  </a:lnTo>
                  <a:lnTo>
                    <a:pt x="151" y="26"/>
                  </a:lnTo>
                  <a:lnTo>
                    <a:pt x="145" y="20"/>
                  </a:lnTo>
                  <a:lnTo>
                    <a:pt x="137" y="15"/>
                  </a:lnTo>
                  <a:lnTo>
                    <a:pt x="129" y="11"/>
                  </a:lnTo>
                  <a:lnTo>
                    <a:pt x="119" y="6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89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4"/>
                  </a:lnTo>
                  <a:lnTo>
                    <a:pt x="35" y="6"/>
                  </a:lnTo>
                  <a:lnTo>
                    <a:pt x="27" y="11"/>
                  </a:lnTo>
                  <a:lnTo>
                    <a:pt x="18" y="15"/>
                  </a:lnTo>
                  <a:lnTo>
                    <a:pt x="11" y="20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263"/>
                  </a:lnTo>
                  <a:lnTo>
                    <a:pt x="14" y="265"/>
                  </a:lnTo>
                  <a:lnTo>
                    <a:pt x="28" y="267"/>
                  </a:lnTo>
                  <a:lnTo>
                    <a:pt x="42" y="270"/>
                  </a:lnTo>
                  <a:lnTo>
                    <a:pt x="55" y="273"/>
                  </a:lnTo>
                  <a:lnTo>
                    <a:pt x="66" y="278"/>
                  </a:lnTo>
                  <a:lnTo>
                    <a:pt x="77" y="282"/>
                  </a:lnTo>
                  <a:lnTo>
                    <a:pt x="88" y="287"/>
                  </a:lnTo>
                  <a:lnTo>
                    <a:pt x="97" y="293"/>
                  </a:lnTo>
                  <a:lnTo>
                    <a:pt x="106" y="299"/>
                  </a:lnTo>
                  <a:lnTo>
                    <a:pt x="114" y="306"/>
                  </a:lnTo>
                  <a:lnTo>
                    <a:pt x="120" y="312"/>
                  </a:lnTo>
                  <a:lnTo>
                    <a:pt x="125" y="320"/>
                  </a:lnTo>
                  <a:lnTo>
                    <a:pt x="130" y="327"/>
                  </a:lnTo>
                  <a:lnTo>
                    <a:pt x="133" y="336"/>
                  </a:lnTo>
                  <a:lnTo>
                    <a:pt x="134" y="343"/>
                  </a:lnTo>
                  <a:lnTo>
                    <a:pt x="135" y="352"/>
                  </a:lnTo>
                  <a:lnTo>
                    <a:pt x="135" y="355"/>
                  </a:lnTo>
                  <a:lnTo>
                    <a:pt x="134" y="358"/>
                  </a:lnTo>
                  <a:lnTo>
                    <a:pt x="133" y="360"/>
                  </a:lnTo>
                  <a:lnTo>
                    <a:pt x="131" y="362"/>
                  </a:lnTo>
                  <a:lnTo>
                    <a:pt x="129" y="365"/>
                  </a:lnTo>
                  <a:lnTo>
                    <a:pt x="125" y="366"/>
                  </a:lnTo>
                  <a:lnTo>
                    <a:pt x="123" y="367"/>
                  </a:lnTo>
                  <a:lnTo>
                    <a:pt x="120" y="367"/>
                  </a:lnTo>
                  <a:lnTo>
                    <a:pt x="117" y="367"/>
                  </a:lnTo>
                  <a:lnTo>
                    <a:pt x="115" y="366"/>
                  </a:lnTo>
                  <a:lnTo>
                    <a:pt x="111" y="365"/>
                  </a:lnTo>
                  <a:lnTo>
                    <a:pt x="109" y="362"/>
                  </a:lnTo>
                  <a:lnTo>
                    <a:pt x="107" y="360"/>
                  </a:lnTo>
                  <a:lnTo>
                    <a:pt x="106" y="358"/>
                  </a:lnTo>
                  <a:lnTo>
                    <a:pt x="105" y="355"/>
                  </a:lnTo>
                  <a:lnTo>
                    <a:pt x="105" y="352"/>
                  </a:lnTo>
                  <a:lnTo>
                    <a:pt x="105" y="347"/>
                  </a:lnTo>
                  <a:lnTo>
                    <a:pt x="103" y="342"/>
                  </a:lnTo>
                  <a:lnTo>
                    <a:pt x="101" y="338"/>
                  </a:lnTo>
                  <a:lnTo>
                    <a:pt x="97" y="333"/>
                  </a:lnTo>
                  <a:lnTo>
                    <a:pt x="93" y="328"/>
                  </a:lnTo>
                  <a:lnTo>
                    <a:pt x="89" y="324"/>
                  </a:lnTo>
                  <a:lnTo>
                    <a:pt x="82" y="320"/>
                  </a:lnTo>
                  <a:lnTo>
                    <a:pt x="76" y="315"/>
                  </a:lnTo>
                  <a:lnTo>
                    <a:pt x="61" y="308"/>
                  </a:lnTo>
                  <a:lnTo>
                    <a:pt x="43" y="301"/>
                  </a:lnTo>
                  <a:lnTo>
                    <a:pt x="22" y="297"/>
                  </a:lnTo>
                  <a:lnTo>
                    <a:pt x="0" y="29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27"/>
                  </a:lnTo>
                  <a:lnTo>
                    <a:pt x="2" y="648"/>
                  </a:lnTo>
                  <a:lnTo>
                    <a:pt x="5" y="669"/>
                  </a:lnTo>
                  <a:lnTo>
                    <a:pt x="11" y="688"/>
                  </a:lnTo>
                  <a:lnTo>
                    <a:pt x="18" y="707"/>
                  </a:lnTo>
                  <a:lnTo>
                    <a:pt x="27" y="725"/>
                  </a:lnTo>
                  <a:lnTo>
                    <a:pt x="37" y="742"/>
                  </a:lnTo>
                  <a:lnTo>
                    <a:pt x="49" y="758"/>
                  </a:lnTo>
                  <a:lnTo>
                    <a:pt x="63" y="772"/>
                  </a:lnTo>
                  <a:lnTo>
                    <a:pt x="78" y="786"/>
                  </a:lnTo>
                  <a:lnTo>
                    <a:pt x="94" y="798"/>
                  </a:lnTo>
                  <a:lnTo>
                    <a:pt x="111" y="807"/>
                  </a:lnTo>
                  <a:lnTo>
                    <a:pt x="130" y="816"/>
                  </a:lnTo>
                  <a:lnTo>
                    <a:pt x="149" y="823"/>
                  </a:lnTo>
                  <a:lnTo>
                    <a:pt x="168" y="829"/>
                  </a:lnTo>
                  <a:lnTo>
                    <a:pt x="189" y="831"/>
                  </a:lnTo>
                  <a:lnTo>
                    <a:pt x="210" y="832"/>
                  </a:lnTo>
                  <a:lnTo>
                    <a:pt x="221" y="832"/>
                  </a:lnTo>
                  <a:lnTo>
                    <a:pt x="232" y="831"/>
                  </a:lnTo>
                  <a:lnTo>
                    <a:pt x="242" y="830"/>
                  </a:lnTo>
                  <a:lnTo>
                    <a:pt x="253" y="828"/>
                  </a:lnTo>
                  <a:lnTo>
                    <a:pt x="272" y="823"/>
                  </a:lnTo>
                  <a:lnTo>
                    <a:pt x="292" y="816"/>
                  </a:lnTo>
                  <a:lnTo>
                    <a:pt x="311" y="807"/>
                  </a:lnTo>
                  <a:lnTo>
                    <a:pt x="328" y="797"/>
                  </a:lnTo>
                  <a:lnTo>
                    <a:pt x="344" y="785"/>
                  </a:lnTo>
                  <a:lnTo>
                    <a:pt x="359" y="771"/>
                  </a:lnTo>
                  <a:lnTo>
                    <a:pt x="372" y="756"/>
                  </a:lnTo>
                  <a:lnTo>
                    <a:pt x="385" y="740"/>
                  </a:lnTo>
                  <a:lnTo>
                    <a:pt x="396" y="723"/>
                  </a:lnTo>
                  <a:lnTo>
                    <a:pt x="404" y="704"/>
                  </a:lnTo>
                  <a:lnTo>
                    <a:pt x="411" y="685"/>
                  </a:lnTo>
                  <a:lnTo>
                    <a:pt x="416" y="665"/>
                  </a:lnTo>
                  <a:lnTo>
                    <a:pt x="418" y="654"/>
                  </a:lnTo>
                  <a:lnTo>
                    <a:pt x="419" y="643"/>
                  </a:lnTo>
                  <a:lnTo>
                    <a:pt x="420" y="633"/>
                  </a:lnTo>
                  <a:lnTo>
                    <a:pt x="420" y="622"/>
                  </a:lnTo>
                  <a:lnTo>
                    <a:pt x="420" y="608"/>
                  </a:lnTo>
                  <a:lnTo>
                    <a:pt x="418" y="593"/>
                  </a:lnTo>
                  <a:lnTo>
                    <a:pt x="416" y="579"/>
                  </a:lnTo>
                  <a:lnTo>
                    <a:pt x="413" y="565"/>
                  </a:lnTo>
                  <a:lnTo>
                    <a:pt x="408" y="552"/>
                  </a:lnTo>
                  <a:lnTo>
                    <a:pt x="403" y="539"/>
                  </a:lnTo>
                  <a:lnTo>
                    <a:pt x="397" y="526"/>
                  </a:lnTo>
                  <a:lnTo>
                    <a:pt x="390" y="5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60"/>
            <p:cNvSpPr>
              <a:spLocks noEditPoints="1"/>
            </p:cNvSpPr>
            <p:nvPr/>
          </p:nvSpPr>
          <p:spPr bwMode="auto">
            <a:xfrm>
              <a:off x="9879013" y="2500313"/>
              <a:ext cx="133350" cy="265113"/>
            </a:xfrm>
            <a:custGeom>
              <a:avLst/>
              <a:gdLst>
                <a:gd name="T0" fmla="*/ 382 w 421"/>
                <a:gd name="T1" fmla="*/ 676 h 832"/>
                <a:gd name="T2" fmla="*/ 349 w 421"/>
                <a:gd name="T3" fmla="*/ 737 h 832"/>
                <a:gd name="T4" fmla="*/ 296 w 421"/>
                <a:gd name="T5" fmla="*/ 781 h 832"/>
                <a:gd name="T6" fmla="*/ 229 w 421"/>
                <a:gd name="T7" fmla="*/ 802 h 832"/>
                <a:gd name="T8" fmla="*/ 157 w 421"/>
                <a:gd name="T9" fmla="*/ 795 h 832"/>
                <a:gd name="T10" fmla="*/ 96 w 421"/>
                <a:gd name="T11" fmla="*/ 761 h 832"/>
                <a:gd name="T12" fmla="*/ 52 w 421"/>
                <a:gd name="T13" fmla="*/ 708 h 832"/>
                <a:gd name="T14" fmla="*/ 30 w 421"/>
                <a:gd name="T15" fmla="*/ 640 h 832"/>
                <a:gd name="T16" fmla="*/ 35 w 421"/>
                <a:gd name="T17" fmla="*/ 582 h 832"/>
                <a:gd name="T18" fmla="*/ 53 w 421"/>
                <a:gd name="T19" fmla="*/ 534 h 832"/>
                <a:gd name="T20" fmla="*/ 103 w 421"/>
                <a:gd name="T21" fmla="*/ 481 h 832"/>
                <a:gd name="T22" fmla="*/ 139 w 421"/>
                <a:gd name="T23" fmla="*/ 459 h 832"/>
                <a:gd name="T24" fmla="*/ 177 w 421"/>
                <a:gd name="T25" fmla="*/ 447 h 832"/>
                <a:gd name="T26" fmla="*/ 216 w 421"/>
                <a:gd name="T27" fmla="*/ 444 h 832"/>
                <a:gd name="T28" fmla="*/ 260 w 421"/>
                <a:gd name="T29" fmla="*/ 454 h 832"/>
                <a:gd name="T30" fmla="*/ 322 w 421"/>
                <a:gd name="T31" fmla="*/ 490 h 832"/>
                <a:gd name="T32" fmla="*/ 368 w 421"/>
                <a:gd name="T33" fmla="*/ 546 h 832"/>
                <a:gd name="T34" fmla="*/ 390 w 421"/>
                <a:gd name="T35" fmla="*/ 607 h 832"/>
                <a:gd name="T36" fmla="*/ 332 w 421"/>
                <a:gd name="T37" fmla="*/ 0 h 832"/>
                <a:gd name="T38" fmla="*/ 292 w 421"/>
                <a:gd name="T39" fmla="*/ 11 h 832"/>
                <a:gd name="T40" fmla="*/ 267 w 421"/>
                <a:gd name="T41" fmla="*/ 28 h 832"/>
                <a:gd name="T42" fmla="*/ 153 w 421"/>
                <a:gd name="T43" fmla="*/ 238 h 832"/>
                <a:gd name="T44" fmla="*/ 30 w 421"/>
                <a:gd name="T45" fmla="*/ 514 h 832"/>
                <a:gd name="T46" fmla="*/ 8 w 421"/>
                <a:gd name="T47" fmla="*/ 565 h 832"/>
                <a:gd name="T48" fmla="*/ 0 w 421"/>
                <a:gd name="T49" fmla="*/ 622 h 832"/>
                <a:gd name="T50" fmla="*/ 5 w 421"/>
                <a:gd name="T51" fmla="*/ 665 h 832"/>
                <a:gd name="T52" fmla="*/ 36 w 421"/>
                <a:gd name="T53" fmla="*/ 740 h 832"/>
                <a:gd name="T54" fmla="*/ 93 w 421"/>
                <a:gd name="T55" fmla="*/ 797 h 832"/>
                <a:gd name="T56" fmla="*/ 168 w 421"/>
                <a:gd name="T57" fmla="*/ 828 h 832"/>
                <a:gd name="T58" fmla="*/ 211 w 421"/>
                <a:gd name="T59" fmla="*/ 832 h 832"/>
                <a:gd name="T60" fmla="*/ 291 w 421"/>
                <a:gd name="T61" fmla="*/ 816 h 832"/>
                <a:gd name="T62" fmla="*/ 358 w 421"/>
                <a:gd name="T63" fmla="*/ 772 h 832"/>
                <a:gd name="T64" fmla="*/ 403 w 421"/>
                <a:gd name="T65" fmla="*/ 708 h 832"/>
                <a:gd name="T66" fmla="*/ 421 w 421"/>
                <a:gd name="T67" fmla="*/ 627 h 832"/>
                <a:gd name="T68" fmla="*/ 398 w 421"/>
                <a:gd name="T69" fmla="*/ 297 h 832"/>
                <a:gd name="T70" fmla="*/ 337 w 421"/>
                <a:gd name="T71" fmla="*/ 320 h 832"/>
                <a:gd name="T72" fmla="*/ 320 w 421"/>
                <a:gd name="T73" fmla="*/ 338 h 832"/>
                <a:gd name="T74" fmla="*/ 316 w 421"/>
                <a:gd name="T75" fmla="*/ 355 h 832"/>
                <a:gd name="T76" fmla="*/ 309 w 421"/>
                <a:gd name="T77" fmla="*/ 365 h 832"/>
                <a:gd name="T78" fmla="*/ 297 w 421"/>
                <a:gd name="T79" fmla="*/ 367 h 832"/>
                <a:gd name="T80" fmla="*/ 288 w 421"/>
                <a:gd name="T81" fmla="*/ 360 h 832"/>
                <a:gd name="T82" fmla="*/ 286 w 421"/>
                <a:gd name="T83" fmla="*/ 343 h 832"/>
                <a:gd name="T84" fmla="*/ 301 w 421"/>
                <a:gd name="T85" fmla="*/ 312 h 832"/>
                <a:gd name="T86" fmla="*/ 333 w 421"/>
                <a:gd name="T87" fmla="*/ 287 h 832"/>
                <a:gd name="T88" fmla="*/ 379 w 421"/>
                <a:gd name="T89" fmla="*/ 270 h 832"/>
                <a:gd name="T90" fmla="*/ 421 w 421"/>
                <a:gd name="T91" fmla="*/ 36 h 832"/>
                <a:gd name="T92" fmla="*/ 417 w 421"/>
                <a:gd name="T93" fmla="*/ 26 h 832"/>
                <a:gd name="T94" fmla="*/ 384 w 421"/>
                <a:gd name="T95" fmla="*/ 6 h 832"/>
                <a:gd name="T96" fmla="*/ 343 w 421"/>
                <a:gd name="T97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832">
                  <a:moveTo>
                    <a:pt x="391" y="622"/>
                  </a:moveTo>
                  <a:lnTo>
                    <a:pt x="390" y="640"/>
                  </a:lnTo>
                  <a:lnTo>
                    <a:pt x="386" y="658"/>
                  </a:lnTo>
                  <a:lnTo>
                    <a:pt x="382" y="676"/>
                  </a:lnTo>
                  <a:lnTo>
                    <a:pt x="377" y="693"/>
                  </a:lnTo>
                  <a:lnTo>
                    <a:pt x="369" y="708"/>
                  </a:lnTo>
                  <a:lnTo>
                    <a:pt x="360" y="723"/>
                  </a:lnTo>
                  <a:lnTo>
                    <a:pt x="349" y="737"/>
                  </a:lnTo>
                  <a:lnTo>
                    <a:pt x="338" y="749"/>
                  </a:lnTo>
                  <a:lnTo>
                    <a:pt x="325" y="761"/>
                  </a:lnTo>
                  <a:lnTo>
                    <a:pt x="311" y="772"/>
                  </a:lnTo>
                  <a:lnTo>
                    <a:pt x="296" y="781"/>
                  </a:lnTo>
                  <a:lnTo>
                    <a:pt x="280" y="788"/>
                  </a:lnTo>
                  <a:lnTo>
                    <a:pt x="264" y="795"/>
                  </a:lnTo>
                  <a:lnTo>
                    <a:pt x="247" y="799"/>
                  </a:lnTo>
                  <a:lnTo>
                    <a:pt x="229" y="802"/>
                  </a:lnTo>
                  <a:lnTo>
                    <a:pt x="211" y="802"/>
                  </a:lnTo>
                  <a:lnTo>
                    <a:pt x="192" y="802"/>
                  </a:lnTo>
                  <a:lnTo>
                    <a:pt x="174" y="799"/>
                  </a:lnTo>
                  <a:lnTo>
                    <a:pt x="157" y="795"/>
                  </a:lnTo>
                  <a:lnTo>
                    <a:pt x="140" y="788"/>
                  </a:lnTo>
                  <a:lnTo>
                    <a:pt x="125" y="781"/>
                  </a:lnTo>
                  <a:lnTo>
                    <a:pt x="110" y="772"/>
                  </a:lnTo>
                  <a:lnTo>
                    <a:pt x="96" y="761"/>
                  </a:lnTo>
                  <a:lnTo>
                    <a:pt x="83" y="749"/>
                  </a:lnTo>
                  <a:lnTo>
                    <a:pt x="71" y="737"/>
                  </a:lnTo>
                  <a:lnTo>
                    <a:pt x="60" y="723"/>
                  </a:lnTo>
                  <a:lnTo>
                    <a:pt x="52" y="708"/>
                  </a:lnTo>
                  <a:lnTo>
                    <a:pt x="44" y="693"/>
                  </a:lnTo>
                  <a:lnTo>
                    <a:pt x="38" y="676"/>
                  </a:lnTo>
                  <a:lnTo>
                    <a:pt x="34" y="658"/>
                  </a:lnTo>
                  <a:lnTo>
                    <a:pt x="30" y="640"/>
                  </a:lnTo>
                  <a:lnTo>
                    <a:pt x="30" y="622"/>
                  </a:lnTo>
                  <a:lnTo>
                    <a:pt x="30" y="609"/>
                  </a:lnTo>
                  <a:lnTo>
                    <a:pt x="33" y="595"/>
                  </a:lnTo>
                  <a:lnTo>
                    <a:pt x="35" y="582"/>
                  </a:lnTo>
                  <a:lnTo>
                    <a:pt x="38" y="569"/>
                  </a:lnTo>
                  <a:lnTo>
                    <a:pt x="42" y="556"/>
                  </a:lnTo>
                  <a:lnTo>
                    <a:pt x="48" y="545"/>
                  </a:lnTo>
                  <a:lnTo>
                    <a:pt x="53" y="534"/>
                  </a:lnTo>
                  <a:lnTo>
                    <a:pt x="60" y="522"/>
                  </a:lnTo>
                  <a:lnTo>
                    <a:pt x="77" y="505"/>
                  </a:lnTo>
                  <a:lnTo>
                    <a:pt x="94" y="489"/>
                  </a:lnTo>
                  <a:lnTo>
                    <a:pt x="103" y="481"/>
                  </a:lnTo>
                  <a:lnTo>
                    <a:pt x="112" y="475"/>
                  </a:lnTo>
                  <a:lnTo>
                    <a:pt x="121" y="470"/>
                  </a:lnTo>
                  <a:lnTo>
                    <a:pt x="130" y="464"/>
                  </a:lnTo>
                  <a:lnTo>
                    <a:pt x="139" y="459"/>
                  </a:lnTo>
                  <a:lnTo>
                    <a:pt x="148" y="456"/>
                  </a:lnTo>
                  <a:lnTo>
                    <a:pt x="158" y="451"/>
                  </a:lnTo>
                  <a:lnTo>
                    <a:pt x="168" y="449"/>
                  </a:lnTo>
                  <a:lnTo>
                    <a:pt x="177" y="447"/>
                  </a:lnTo>
                  <a:lnTo>
                    <a:pt x="187" y="445"/>
                  </a:lnTo>
                  <a:lnTo>
                    <a:pt x="197" y="444"/>
                  </a:lnTo>
                  <a:lnTo>
                    <a:pt x="206" y="444"/>
                  </a:lnTo>
                  <a:lnTo>
                    <a:pt x="216" y="444"/>
                  </a:lnTo>
                  <a:lnTo>
                    <a:pt x="225" y="445"/>
                  </a:lnTo>
                  <a:lnTo>
                    <a:pt x="234" y="446"/>
                  </a:lnTo>
                  <a:lnTo>
                    <a:pt x="243" y="448"/>
                  </a:lnTo>
                  <a:lnTo>
                    <a:pt x="260" y="454"/>
                  </a:lnTo>
                  <a:lnTo>
                    <a:pt x="277" y="460"/>
                  </a:lnTo>
                  <a:lnTo>
                    <a:pt x="293" y="469"/>
                  </a:lnTo>
                  <a:lnTo>
                    <a:pt x="308" y="479"/>
                  </a:lnTo>
                  <a:lnTo>
                    <a:pt x="322" y="490"/>
                  </a:lnTo>
                  <a:lnTo>
                    <a:pt x="336" y="503"/>
                  </a:lnTo>
                  <a:lnTo>
                    <a:pt x="348" y="517"/>
                  </a:lnTo>
                  <a:lnTo>
                    <a:pt x="359" y="531"/>
                  </a:lnTo>
                  <a:lnTo>
                    <a:pt x="368" y="546"/>
                  </a:lnTo>
                  <a:lnTo>
                    <a:pt x="376" y="561"/>
                  </a:lnTo>
                  <a:lnTo>
                    <a:pt x="382" y="576"/>
                  </a:lnTo>
                  <a:lnTo>
                    <a:pt x="386" y="592"/>
                  </a:lnTo>
                  <a:lnTo>
                    <a:pt x="390" y="607"/>
                  </a:lnTo>
                  <a:lnTo>
                    <a:pt x="391" y="622"/>
                  </a:lnTo>
                  <a:lnTo>
                    <a:pt x="391" y="622"/>
                  </a:lnTo>
                  <a:close/>
                  <a:moveTo>
                    <a:pt x="343" y="0"/>
                  </a:moveTo>
                  <a:lnTo>
                    <a:pt x="332" y="0"/>
                  </a:lnTo>
                  <a:lnTo>
                    <a:pt x="321" y="2"/>
                  </a:lnTo>
                  <a:lnTo>
                    <a:pt x="310" y="4"/>
                  </a:lnTo>
                  <a:lnTo>
                    <a:pt x="301" y="6"/>
                  </a:lnTo>
                  <a:lnTo>
                    <a:pt x="292" y="11"/>
                  </a:lnTo>
                  <a:lnTo>
                    <a:pt x="284" y="15"/>
                  </a:lnTo>
                  <a:lnTo>
                    <a:pt x="276" y="20"/>
                  </a:lnTo>
                  <a:lnTo>
                    <a:pt x="270" y="26"/>
                  </a:lnTo>
                  <a:lnTo>
                    <a:pt x="267" y="28"/>
                  </a:lnTo>
                  <a:lnTo>
                    <a:pt x="266" y="31"/>
                  </a:lnTo>
                  <a:lnTo>
                    <a:pt x="213" y="178"/>
                  </a:lnTo>
                  <a:lnTo>
                    <a:pt x="155" y="236"/>
                  </a:lnTo>
                  <a:lnTo>
                    <a:pt x="153" y="238"/>
                  </a:lnTo>
                  <a:lnTo>
                    <a:pt x="152" y="240"/>
                  </a:lnTo>
                  <a:lnTo>
                    <a:pt x="31" y="510"/>
                  </a:lnTo>
                  <a:lnTo>
                    <a:pt x="31" y="513"/>
                  </a:lnTo>
                  <a:lnTo>
                    <a:pt x="30" y="514"/>
                  </a:lnTo>
                  <a:lnTo>
                    <a:pt x="24" y="525"/>
                  </a:lnTo>
                  <a:lnTo>
                    <a:pt x="18" y="538"/>
                  </a:lnTo>
                  <a:lnTo>
                    <a:pt x="12" y="551"/>
                  </a:lnTo>
                  <a:lnTo>
                    <a:pt x="8" y="565"/>
                  </a:lnTo>
                  <a:lnTo>
                    <a:pt x="5" y="579"/>
                  </a:lnTo>
                  <a:lnTo>
                    <a:pt x="3" y="593"/>
                  </a:lnTo>
                  <a:lnTo>
                    <a:pt x="0" y="607"/>
                  </a:lnTo>
                  <a:lnTo>
                    <a:pt x="0" y="622"/>
                  </a:lnTo>
                  <a:lnTo>
                    <a:pt x="0" y="633"/>
                  </a:lnTo>
                  <a:lnTo>
                    <a:pt x="1" y="643"/>
                  </a:lnTo>
                  <a:lnTo>
                    <a:pt x="3" y="654"/>
                  </a:lnTo>
                  <a:lnTo>
                    <a:pt x="5" y="665"/>
                  </a:lnTo>
                  <a:lnTo>
                    <a:pt x="9" y="685"/>
                  </a:lnTo>
                  <a:lnTo>
                    <a:pt x="16" y="704"/>
                  </a:lnTo>
                  <a:lnTo>
                    <a:pt x="25" y="723"/>
                  </a:lnTo>
                  <a:lnTo>
                    <a:pt x="36" y="740"/>
                  </a:lnTo>
                  <a:lnTo>
                    <a:pt x="48" y="756"/>
                  </a:lnTo>
                  <a:lnTo>
                    <a:pt x="62" y="771"/>
                  </a:lnTo>
                  <a:lnTo>
                    <a:pt x="77" y="785"/>
                  </a:lnTo>
                  <a:lnTo>
                    <a:pt x="93" y="797"/>
                  </a:lnTo>
                  <a:lnTo>
                    <a:pt x="110" y="807"/>
                  </a:lnTo>
                  <a:lnTo>
                    <a:pt x="128" y="816"/>
                  </a:lnTo>
                  <a:lnTo>
                    <a:pt x="147" y="823"/>
                  </a:lnTo>
                  <a:lnTo>
                    <a:pt x="168" y="828"/>
                  </a:lnTo>
                  <a:lnTo>
                    <a:pt x="178" y="830"/>
                  </a:lnTo>
                  <a:lnTo>
                    <a:pt x="189" y="831"/>
                  </a:lnTo>
                  <a:lnTo>
                    <a:pt x="200" y="832"/>
                  </a:lnTo>
                  <a:lnTo>
                    <a:pt x="211" y="832"/>
                  </a:lnTo>
                  <a:lnTo>
                    <a:pt x="232" y="831"/>
                  </a:lnTo>
                  <a:lnTo>
                    <a:pt x="252" y="829"/>
                  </a:lnTo>
                  <a:lnTo>
                    <a:pt x="272" y="823"/>
                  </a:lnTo>
                  <a:lnTo>
                    <a:pt x="291" y="816"/>
                  </a:lnTo>
                  <a:lnTo>
                    <a:pt x="309" y="807"/>
                  </a:lnTo>
                  <a:lnTo>
                    <a:pt x="326" y="798"/>
                  </a:lnTo>
                  <a:lnTo>
                    <a:pt x="343" y="786"/>
                  </a:lnTo>
                  <a:lnTo>
                    <a:pt x="358" y="772"/>
                  </a:lnTo>
                  <a:lnTo>
                    <a:pt x="370" y="758"/>
                  </a:lnTo>
                  <a:lnTo>
                    <a:pt x="383" y="742"/>
                  </a:lnTo>
                  <a:lnTo>
                    <a:pt x="394" y="725"/>
                  </a:lnTo>
                  <a:lnTo>
                    <a:pt x="403" y="708"/>
                  </a:lnTo>
                  <a:lnTo>
                    <a:pt x="410" y="688"/>
                  </a:lnTo>
                  <a:lnTo>
                    <a:pt x="415" y="669"/>
                  </a:lnTo>
                  <a:lnTo>
                    <a:pt x="419" y="648"/>
                  </a:lnTo>
                  <a:lnTo>
                    <a:pt x="421" y="627"/>
                  </a:lnTo>
                  <a:lnTo>
                    <a:pt x="421" y="626"/>
                  </a:lnTo>
                  <a:lnTo>
                    <a:pt x="421" y="626"/>
                  </a:lnTo>
                  <a:lnTo>
                    <a:pt x="421" y="293"/>
                  </a:lnTo>
                  <a:lnTo>
                    <a:pt x="398" y="297"/>
                  </a:lnTo>
                  <a:lnTo>
                    <a:pt x="377" y="301"/>
                  </a:lnTo>
                  <a:lnTo>
                    <a:pt x="360" y="308"/>
                  </a:lnTo>
                  <a:lnTo>
                    <a:pt x="344" y="315"/>
                  </a:lnTo>
                  <a:lnTo>
                    <a:pt x="337" y="320"/>
                  </a:lnTo>
                  <a:lnTo>
                    <a:pt x="332" y="324"/>
                  </a:lnTo>
                  <a:lnTo>
                    <a:pt x="328" y="328"/>
                  </a:lnTo>
                  <a:lnTo>
                    <a:pt x="323" y="333"/>
                  </a:lnTo>
                  <a:lnTo>
                    <a:pt x="320" y="338"/>
                  </a:lnTo>
                  <a:lnTo>
                    <a:pt x="318" y="342"/>
                  </a:lnTo>
                  <a:lnTo>
                    <a:pt x="316" y="347"/>
                  </a:lnTo>
                  <a:lnTo>
                    <a:pt x="316" y="352"/>
                  </a:lnTo>
                  <a:lnTo>
                    <a:pt x="316" y="355"/>
                  </a:lnTo>
                  <a:lnTo>
                    <a:pt x="315" y="358"/>
                  </a:lnTo>
                  <a:lnTo>
                    <a:pt x="312" y="360"/>
                  </a:lnTo>
                  <a:lnTo>
                    <a:pt x="311" y="362"/>
                  </a:lnTo>
                  <a:lnTo>
                    <a:pt x="309" y="365"/>
                  </a:lnTo>
                  <a:lnTo>
                    <a:pt x="306" y="366"/>
                  </a:lnTo>
                  <a:lnTo>
                    <a:pt x="304" y="367"/>
                  </a:lnTo>
                  <a:lnTo>
                    <a:pt x="301" y="367"/>
                  </a:lnTo>
                  <a:lnTo>
                    <a:pt x="297" y="367"/>
                  </a:lnTo>
                  <a:lnTo>
                    <a:pt x="294" y="366"/>
                  </a:lnTo>
                  <a:lnTo>
                    <a:pt x="292" y="365"/>
                  </a:lnTo>
                  <a:lnTo>
                    <a:pt x="290" y="362"/>
                  </a:lnTo>
                  <a:lnTo>
                    <a:pt x="288" y="360"/>
                  </a:lnTo>
                  <a:lnTo>
                    <a:pt x="287" y="358"/>
                  </a:lnTo>
                  <a:lnTo>
                    <a:pt x="286" y="355"/>
                  </a:lnTo>
                  <a:lnTo>
                    <a:pt x="286" y="352"/>
                  </a:lnTo>
                  <a:lnTo>
                    <a:pt x="286" y="343"/>
                  </a:lnTo>
                  <a:lnTo>
                    <a:pt x="288" y="336"/>
                  </a:lnTo>
                  <a:lnTo>
                    <a:pt x="291" y="327"/>
                  </a:lnTo>
                  <a:lnTo>
                    <a:pt x="295" y="320"/>
                  </a:lnTo>
                  <a:lnTo>
                    <a:pt x="301" y="312"/>
                  </a:lnTo>
                  <a:lnTo>
                    <a:pt x="307" y="306"/>
                  </a:lnTo>
                  <a:lnTo>
                    <a:pt x="315" y="299"/>
                  </a:lnTo>
                  <a:lnTo>
                    <a:pt x="323" y="293"/>
                  </a:lnTo>
                  <a:lnTo>
                    <a:pt x="333" y="287"/>
                  </a:lnTo>
                  <a:lnTo>
                    <a:pt x="344" y="282"/>
                  </a:lnTo>
                  <a:lnTo>
                    <a:pt x="354" y="278"/>
                  </a:lnTo>
                  <a:lnTo>
                    <a:pt x="366" y="273"/>
                  </a:lnTo>
                  <a:lnTo>
                    <a:pt x="379" y="270"/>
                  </a:lnTo>
                  <a:lnTo>
                    <a:pt x="392" y="267"/>
                  </a:lnTo>
                  <a:lnTo>
                    <a:pt x="406" y="265"/>
                  </a:lnTo>
                  <a:lnTo>
                    <a:pt x="421" y="263"/>
                  </a:lnTo>
                  <a:lnTo>
                    <a:pt x="421" y="36"/>
                  </a:lnTo>
                  <a:lnTo>
                    <a:pt x="421" y="33"/>
                  </a:lnTo>
                  <a:lnTo>
                    <a:pt x="420" y="31"/>
                  </a:lnTo>
                  <a:lnTo>
                    <a:pt x="419" y="28"/>
                  </a:lnTo>
                  <a:lnTo>
                    <a:pt x="417" y="26"/>
                  </a:lnTo>
                  <a:lnTo>
                    <a:pt x="410" y="20"/>
                  </a:lnTo>
                  <a:lnTo>
                    <a:pt x="403" y="15"/>
                  </a:lnTo>
                  <a:lnTo>
                    <a:pt x="394" y="11"/>
                  </a:lnTo>
                  <a:lnTo>
                    <a:pt x="384" y="6"/>
                  </a:lnTo>
                  <a:lnTo>
                    <a:pt x="375" y="4"/>
                  </a:lnTo>
                  <a:lnTo>
                    <a:pt x="365" y="2"/>
                  </a:lnTo>
                  <a:lnTo>
                    <a:pt x="354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61"/>
            <p:cNvSpPr>
              <a:spLocks/>
            </p:cNvSpPr>
            <p:nvPr/>
          </p:nvSpPr>
          <p:spPr bwMode="auto">
            <a:xfrm>
              <a:off x="9902825" y="2659063"/>
              <a:ext cx="46038" cy="46038"/>
            </a:xfrm>
            <a:custGeom>
              <a:avLst/>
              <a:gdLst>
                <a:gd name="T0" fmla="*/ 2 w 144"/>
                <a:gd name="T1" fmla="*/ 132 h 143"/>
                <a:gd name="T2" fmla="*/ 4 w 144"/>
                <a:gd name="T3" fmla="*/ 137 h 143"/>
                <a:gd name="T4" fmla="*/ 7 w 144"/>
                <a:gd name="T5" fmla="*/ 140 h 143"/>
                <a:gd name="T6" fmla="*/ 12 w 144"/>
                <a:gd name="T7" fmla="*/ 143 h 143"/>
                <a:gd name="T8" fmla="*/ 19 w 144"/>
                <a:gd name="T9" fmla="*/ 143 h 143"/>
                <a:gd name="T10" fmla="*/ 24 w 144"/>
                <a:gd name="T11" fmla="*/ 140 h 143"/>
                <a:gd name="T12" fmla="*/ 28 w 144"/>
                <a:gd name="T13" fmla="*/ 137 h 143"/>
                <a:gd name="T14" fmla="*/ 31 w 144"/>
                <a:gd name="T15" fmla="*/ 132 h 143"/>
                <a:gd name="T16" fmla="*/ 32 w 144"/>
                <a:gd name="T17" fmla="*/ 118 h 143"/>
                <a:gd name="T18" fmla="*/ 35 w 144"/>
                <a:gd name="T19" fmla="*/ 98 h 143"/>
                <a:gd name="T20" fmla="*/ 42 w 144"/>
                <a:gd name="T21" fmla="*/ 81 h 143"/>
                <a:gd name="T22" fmla="*/ 53 w 144"/>
                <a:gd name="T23" fmla="*/ 65 h 143"/>
                <a:gd name="T24" fmla="*/ 67 w 144"/>
                <a:gd name="T25" fmla="*/ 52 h 143"/>
                <a:gd name="T26" fmla="*/ 82 w 144"/>
                <a:gd name="T27" fmla="*/ 41 h 143"/>
                <a:gd name="T28" fmla="*/ 100 w 144"/>
                <a:gd name="T29" fmla="*/ 34 h 143"/>
                <a:gd name="T30" fmla="*/ 120 w 144"/>
                <a:gd name="T31" fmla="*/ 30 h 143"/>
                <a:gd name="T32" fmla="*/ 132 w 144"/>
                <a:gd name="T33" fmla="*/ 30 h 143"/>
                <a:gd name="T34" fmla="*/ 138 w 144"/>
                <a:gd name="T35" fmla="*/ 26 h 143"/>
                <a:gd name="T36" fmla="*/ 142 w 144"/>
                <a:gd name="T37" fmla="*/ 23 h 143"/>
                <a:gd name="T38" fmla="*/ 144 w 144"/>
                <a:gd name="T39" fmla="*/ 18 h 143"/>
                <a:gd name="T40" fmla="*/ 144 w 144"/>
                <a:gd name="T41" fmla="*/ 11 h 143"/>
                <a:gd name="T42" fmla="*/ 142 w 144"/>
                <a:gd name="T43" fmla="*/ 6 h 143"/>
                <a:gd name="T44" fmla="*/ 138 w 144"/>
                <a:gd name="T45" fmla="*/ 2 h 143"/>
                <a:gd name="T46" fmla="*/ 132 w 144"/>
                <a:gd name="T47" fmla="*/ 0 h 143"/>
                <a:gd name="T48" fmla="*/ 116 w 144"/>
                <a:gd name="T49" fmla="*/ 0 h 143"/>
                <a:gd name="T50" fmla="*/ 92 w 144"/>
                <a:gd name="T51" fmla="*/ 5 h 143"/>
                <a:gd name="T52" fmla="*/ 68 w 144"/>
                <a:gd name="T53" fmla="*/ 15 h 143"/>
                <a:gd name="T54" fmla="*/ 48 w 144"/>
                <a:gd name="T55" fmla="*/ 29 h 143"/>
                <a:gd name="T56" fmla="*/ 31 w 144"/>
                <a:gd name="T57" fmla="*/ 46 h 143"/>
                <a:gd name="T58" fmla="*/ 17 w 144"/>
                <a:gd name="T59" fmla="*/ 67 h 143"/>
                <a:gd name="T60" fmla="*/ 7 w 144"/>
                <a:gd name="T61" fmla="*/ 90 h 143"/>
                <a:gd name="T62" fmla="*/ 2 w 144"/>
                <a:gd name="T63" fmla="*/ 1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0" y="128"/>
                  </a:moveTo>
                  <a:lnTo>
                    <a:pt x="2" y="132"/>
                  </a:lnTo>
                  <a:lnTo>
                    <a:pt x="2" y="134"/>
                  </a:lnTo>
                  <a:lnTo>
                    <a:pt x="4" y="137"/>
                  </a:lnTo>
                  <a:lnTo>
                    <a:pt x="5" y="139"/>
                  </a:lnTo>
                  <a:lnTo>
                    <a:pt x="7" y="140"/>
                  </a:lnTo>
                  <a:lnTo>
                    <a:pt x="10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9" y="143"/>
                  </a:lnTo>
                  <a:lnTo>
                    <a:pt x="22" y="142"/>
                  </a:lnTo>
                  <a:lnTo>
                    <a:pt x="24" y="140"/>
                  </a:lnTo>
                  <a:lnTo>
                    <a:pt x="26" y="139"/>
                  </a:lnTo>
                  <a:lnTo>
                    <a:pt x="28" y="137"/>
                  </a:lnTo>
                  <a:lnTo>
                    <a:pt x="29" y="134"/>
                  </a:lnTo>
                  <a:lnTo>
                    <a:pt x="31" y="132"/>
                  </a:lnTo>
                  <a:lnTo>
                    <a:pt x="31" y="128"/>
                  </a:lnTo>
                  <a:lnTo>
                    <a:pt x="32" y="118"/>
                  </a:lnTo>
                  <a:lnTo>
                    <a:pt x="33" y="108"/>
                  </a:lnTo>
                  <a:lnTo>
                    <a:pt x="35" y="98"/>
                  </a:lnTo>
                  <a:lnTo>
                    <a:pt x="39" y="90"/>
                  </a:lnTo>
                  <a:lnTo>
                    <a:pt x="42" y="81"/>
                  </a:lnTo>
                  <a:lnTo>
                    <a:pt x="48" y="73"/>
                  </a:lnTo>
                  <a:lnTo>
                    <a:pt x="53" y="65"/>
                  </a:lnTo>
                  <a:lnTo>
                    <a:pt x="59" y="59"/>
                  </a:lnTo>
                  <a:lnTo>
                    <a:pt x="67" y="52"/>
                  </a:lnTo>
                  <a:lnTo>
                    <a:pt x="74" y="47"/>
                  </a:lnTo>
                  <a:lnTo>
                    <a:pt x="82" y="41"/>
                  </a:lnTo>
                  <a:lnTo>
                    <a:pt x="92" y="37"/>
                  </a:lnTo>
                  <a:lnTo>
                    <a:pt x="100" y="34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6" y="29"/>
                  </a:lnTo>
                  <a:lnTo>
                    <a:pt x="138" y="26"/>
                  </a:lnTo>
                  <a:lnTo>
                    <a:pt x="140" y="25"/>
                  </a:lnTo>
                  <a:lnTo>
                    <a:pt x="142" y="23"/>
                  </a:lnTo>
                  <a:lnTo>
                    <a:pt x="143" y="20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3" y="8"/>
                  </a:lnTo>
                  <a:lnTo>
                    <a:pt x="142" y="6"/>
                  </a:lnTo>
                  <a:lnTo>
                    <a:pt x="140" y="4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92" y="5"/>
                  </a:lnTo>
                  <a:lnTo>
                    <a:pt x="80" y="9"/>
                  </a:lnTo>
                  <a:lnTo>
                    <a:pt x="68" y="15"/>
                  </a:lnTo>
                  <a:lnTo>
                    <a:pt x="57" y="21"/>
                  </a:lnTo>
                  <a:lnTo>
                    <a:pt x="48" y="29"/>
                  </a:lnTo>
                  <a:lnTo>
                    <a:pt x="38" y="37"/>
                  </a:lnTo>
                  <a:lnTo>
                    <a:pt x="31" y="46"/>
                  </a:lnTo>
                  <a:lnTo>
                    <a:pt x="23" y="56"/>
                  </a:lnTo>
                  <a:lnTo>
                    <a:pt x="17" y="67"/>
                  </a:lnTo>
                  <a:lnTo>
                    <a:pt x="11" y="78"/>
                  </a:lnTo>
                  <a:lnTo>
                    <a:pt x="7" y="90"/>
                  </a:lnTo>
                  <a:lnTo>
                    <a:pt x="4" y="103"/>
                  </a:lnTo>
                  <a:lnTo>
                    <a:pt x="2" y="115"/>
                  </a:lnTo>
                  <a:lnTo>
                    <a:pt x="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62"/>
            <p:cNvSpPr>
              <a:spLocks/>
            </p:cNvSpPr>
            <p:nvPr/>
          </p:nvSpPr>
          <p:spPr bwMode="auto">
            <a:xfrm>
              <a:off x="10059988" y="2659063"/>
              <a:ext cx="44450" cy="46038"/>
            </a:xfrm>
            <a:custGeom>
              <a:avLst/>
              <a:gdLst>
                <a:gd name="T0" fmla="*/ 115 w 144"/>
                <a:gd name="T1" fmla="*/ 0 h 143"/>
                <a:gd name="T2" fmla="*/ 90 w 144"/>
                <a:gd name="T3" fmla="*/ 5 h 143"/>
                <a:gd name="T4" fmla="*/ 66 w 144"/>
                <a:gd name="T5" fmla="*/ 15 h 143"/>
                <a:gd name="T6" fmla="*/ 46 w 144"/>
                <a:gd name="T7" fmla="*/ 29 h 143"/>
                <a:gd name="T8" fmla="*/ 29 w 144"/>
                <a:gd name="T9" fmla="*/ 46 h 143"/>
                <a:gd name="T10" fmla="*/ 15 w 144"/>
                <a:gd name="T11" fmla="*/ 67 h 143"/>
                <a:gd name="T12" fmla="*/ 5 w 144"/>
                <a:gd name="T13" fmla="*/ 90 h 143"/>
                <a:gd name="T14" fmla="*/ 0 w 144"/>
                <a:gd name="T15" fmla="*/ 115 h 143"/>
                <a:gd name="T16" fmla="*/ 0 w 144"/>
                <a:gd name="T17" fmla="*/ 132 h 143"/>
                <a:gd name="T18" fmla="*/ 2 w 144"/>
                <a:gd name="T19" fmla="*/ 137 h 143"/>
                <a:gd name="T20" fmla="*/ 6 w 144"/>
                <a:gd name="T21" fmla="*/ 140 h 143"/>
                <a:gd name="T22" fmla="*/ 12 w 144"/>
                <a:gd name="T23" fmla="*/ 143 h 143"/>
                <a:gd name="T24" fmla="*/ 17 w 144"/>
                <a:gd name="T25" fmla="*/ 143 h 143"/>
                <a:gd name="T26" fmla="*/ 22 w 144"/>
                <a:gd name="T27" fmla="*/ 140 h 143"/>
                <a:gd name="T28" fmla="*/ 27 w 144"/>
                <a:gd name="T29" fmla="*/ 137 h 143"/>
                <a:gd name="T30" fmla="*/ 29 w 144"/>
                <a:gd name="T31" fmla="*/ 132 h 143"/>
                <a:gd name="T32" fmla="*/ 30 w 144"/>
                <a:gd name="T33" fmla="*/ 118 h 143"/>
                <a:gd name="T34" fmla="*/ 34 w 144"/>
                <a:gd name="T35" fmla="*/ 98 h 143"/>
                <a:gd name="T36" fmla="*/ 42 w 144"/>
                <a:gd name="T37" fmla="*/ 81 h 143"/>
                <a:gd name="T38" fmla="*/ 52 w 144"/>
                <a:gd name="T39" fmla="*/ 65 h 143"/>
                <a:gd name="T40" fmla="*/ 65 w 144"/>
                <a:gd name="T41" fmla="*/ 52 h 143"/>
                <a:gd name="T42" fmla="*/ 81 w 144"/>
                <a:gd name="T43" fmla="*/ 41 h 143"/>
                <a:gd name="T44" fmla="*/ 98 w 144"/>
                <a:gd name="T45" fmla="*/ 34 h 143"/>
                <a:gd name="T46" fmla="*/ 118 w 144"/>
                <a:gd name="T47" fmla="*/ 30 h 143"/>
                <a:gd name="T48" fmla="*/ 131 w 144"/>
                <a:gd name="T49" fmla="*/ 30 h 143"/>
                <a:gd name="T50" fmla="*/ 136 w 144"/>
                <a:gd name="T51" fmla="*/ 26 h 143"/>
                <a:gd name="T52" fmla="*/ 140 w 144"/>
                <a:gd name="T53" fmla="*/ 23 h 143"/>
                <a:gd name="T54" fmla="*/ 142 w 144"/>
                <a:gd name="T55" fmla="*/ 18 h 143"/>
                <a:gd name="T56" fmla="*/ 142 w 144"/>
                <a:gd name="T57" fmla="*/ 11 h 143"/>
                <a:gd name="T58" fmla="*/ 140 w 144"/>
                <a:gd name="T59" fmla="*/ 6 h 143"/>
                <a:gd name="T60" fmla="*/ 136 w 144"/>
                <a:gd name="T61" fmla="*/ 2 h 143"/>
                <a:gd name="T62" fmla="*/ 131 w 144"/>
                <a:gd name="T63" fmla="*/ 0 h 143"/>
                <a:gd name="T64" fmla="*/ 129 w 144"/>
                <a:gd name="T6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43">
                  <a:moveTo>
                    <a:pt x="129" y="0"/>
                  </a:moveTo>
                  <a:lnTo>
                    <a:pt x="115" y="0"/>
                  </a:lnTo>
                  <a:lnTo>
                    <a:pt x="102" y="2"/>
                  </a:lnTo>
                  <a:lnTo>
                    <a:pt x="90" y="5"/>
                  </a:lnTo>
                  <a:lnTo>
                    <a:pt x="78" y="9"/>
                  </a:lnTo>
                  <a:lnTo>
                    <a:pt x="66" y="15"/>
                  </a:lnTo>
                  <a:lnTo>
                    <a:pt x="57" y="21"/>
                  </a:lnTo>
                  <a:lnTo>
                    <a:pt x="46" y="29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7"/>
                  </a:lnTo>
                  <a:lnTo>
                    <a:pt x="9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5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7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3"/>
                  </a:lnTo>
                  <a:lnTo>
                    <a:pt x="15" y="143"/>
                  </a:lnTo>
                  <a:lnTo>
                    <a:pt x="17" y="143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4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8"/>
                  </a:lnTo>
                  <a:lnTo>
                    <a:pt x="37" y="90"/>
                  </a:lnTo>
                  <a:lnTo>
                    <a:pt x="42" y="81"/>
                  </a:lnTo>
                  <a:lnTo>
                    <a:pt x="46" y="73"/>
                  </a:lnTo>
                  <a:lnTo>
                    <a:pt x="52" y="65"/>
                  </a:lnTo>
                  <a:lnTo>
                    <a:pt x="59" y="59"/>
                  </a:lnTo>
                  <a:lnTo>
                    <a:pt x="65" y="52"/>
                  </a:lnTo>
                  <a:lnTo>
                    <a:pt x="73" y="47"/>
                  </a:lnTo>
                  <a:lnTo>
                    <a:pt x="81" y="41"/>
                  </a:lnTo>
                  <a:lnTo>
                    <a:pt x="90" y="37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9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6"/>
                  </a:lnTo>
                  <a:lnTo>
                    <a:pt x="138" y="25"/>
                  </a:lnTo>
                  <a:lnTo>
                    <a:pt x="140" y="23"/>
                  </a:lnTo>
                  <a:lnTo>
                    <a:pt x="141" y="20"/>
                  </a:lnTo>
                  <a:lnTo>
                    <a:pt x="142" y="18"/>
                  </a:lnTo>
                  <a:lnTo>
                    <a:pt x="144" y="15"/>
                  </a:lnTo>
                  <a:lnTo>
                    <a:pt x="142" y="11"/>
                  </a:lnTo>
                  <a:lnTo>
                    <a:pt x="141" y="8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Chevron 387"/>
          <p:cNvSpPr>
            <a:spLocks noChangeAspect="1"/>
          </p:cNvSpPr>
          <p:nvPr/>
        </p:nvSpPr>
        <p:spPr>
          <a:xfrm rot="5400000">
            <a:off x="9075326" y="3846244"/>
            <a:ext cx="515795" cy="522720"/>
          </a:xfrm>
          <a:prstGeom prst="roundRect">
            <a:avLst/>
          </a:prstGeom>
          <a:solidFill>
            <a:srgbClr val="46B688"/>
          </a:solidFill>
          <a:ln w="25400">
            <a:solidFill>
              <a:schemeClr val="bg1"/>
            </a:solidFill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9189554" y="3968698"/>
            <a:ext cx="287338" cy="277813"/>
            <a:chOff x="4892675" y="2501900"/>
            <a:chExt cx="287338" cy="277813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82" name="Freeform 300"/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1"/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Freeform 3091"/>
          <p:cNvSpPr>
            <a:spLocks noEditPoints="1"/>
          </p:cNvSpPr>
          <p:nvPr/>
        </p:nvSpPr>
        <p:spPr bwMode="auto">
          <a:xfrm>
            <a:off x="6285526" y="3909670"/>
            <a:ext cx="312740" cy="312740"/>
          </a:xfrm>
          <a:custGeom>
            <a:avLst/>
            <a:gdLst>
              <a:gd name="T0" fmla="*/ 175 w 360"/>
              <a:gd name="T1" fmla="*/ 322 h 359"/>
              <a:gd name="T2" fmla="*/ 166 w 360"/>
              <a:gd name="T3" fmla="*/ 319 h 359"/>
              <a:gd name="T4" fmla="*/ 161 w 360"/>
              <a:gd name="T5" fmla="*/ 313 h 359"/>
              <a:gd name="T6" fmla="*/ 157 w 360"/>
              <a:gd name="T7" fmla="*/ 303 h 359"/>
              <a:gd name="T8" fmla="*/ 157 w 360"/>
              <a:gd name="T9" fmla="*/ 294 h 359"/>
              <a:gd name="T10" fmla="*/ 161 w 360"/>
              <a:gd name="T11" fmla="*/ 286 h 359"/>
              <a:gd name="T12" fmla="*/ 166 w 360"/>
              <a:gd name="T13" fmla="*/ 280 h 359"/>
              <a:gd name="T14" fmla="*/ 175 w 360"/>
              <a:gd name="T15" fmla="*/ 276 h 359"/>
              <a:gd name="T16" fmla="*/ 184 w 360"/>
              <a:gd name="T17" fmla="*/ 276 h 359"/>
              <a:gd name="T18" fmla="*/ 194 w 360"/>
              <a:gd name="T19" fmla="*/ 280 h 359"/>
              <a:gd name="T20" fmla="*/ 200 w 360"/>
              <a:gd name="T21" fmla="*/ 286 h 359"/>
              <a:gd name="T22" fmla="*/ 203 w 360"/>
              <a:gd name="T23" fmla="*/ 294 h 359"/>
              <a:gd name="T24" fmla="*/ 203 w 360"/>
              <a:gd name="T25" fmla="*/ 303 h 359"/>
              <a:gd name="T26" fmla="*/ 200 w 360"/>
              <a:gd name="T27" fmla="*/ 313 h 359"/>
              <a:gd name="T28" fmla="*/ 194 w 360"/>
              <a:gd name="T29" fmla="*/ 319 h 359"/>
              <a:gd name="T30" fmla="*/ 184 w 360"/>
              <a:gd name="T31" fmla="*/ 322 h 359"/>
              <a:gd name="T32" fmla="*/ 168 w 360"/>
              <a:gd name="T33" fmla="*/ 140 h 359"/>
              <a:gd name="T34" fmla="*/ 171 w 360"/>
              <a:gd name="T35" fmla="*/ 132 h 359"/>
              <a:gd name="T36" fmla="*/ 180 w 360"/>
              <a:gd name="T37" fmla="*/ 128 h 359"/>
              <a:gd name="T38" fmla="*/ 188 w 360"/>
              <a:gd name="T39" fmla="*/ 132 h 359"/>
              <a:gd name="T40" fmla="*/ 191 w 360"/>
              <a:gd name="T41" fmla="*/ 140 h 359"/>
              <a:gd name="T42" fmla="*/ 191 w 360"/>
              <a:gd name="T43" fmla="*/ 244 h 359"/>
              <a:gd name="T44" fmla="*/ 184 w 360"/>
              <a:gd name="T45" fmla="*/ 250 h 359"/>
              <a:gd name="T46" fmla="*/ 175 w 360"/>
              <a:gd name="T47" fmla="*/ 250 h 359"/>
              <a:gd name="T48" fmla="*/ 169 w 360"/>
              <a:gd name="T49" fmla="*/ 244 h 359"/>
              <a:gd name="T50" fmla="*/ 168 w 360"/>
              <a:gd name="T51" fmla="*/ 140 h 359"/>
              <a:gd name="T52" fmla="*/ 190 w 360"/>
              <a:gd name="T53" fmla="*/ 6 h 359"/>
              <a:gd name="T54" fmla="*/ 187 w 360"/>
              <a:gd name="T55" fmla="*/ 1 h 359"/>
              <a:gd name="T56" fmla="*/ 180 w 360"/>
              <a:gd name="T57" fmla="*/ 0 h 359"/>
              <a:gd name="T58" fmla="*/ 174 w 360"/>
              <a:gd name="T59" fmla="*/ 1 h 359"/>
              <a:gd name="T60" fmla="*/ 169 w 360"/>
              <a:gd name="T61" fmla="*/ 6 h 359"/>
              <a:gd name="T62" fmla="*/ 1 w 360"/>
              <a:gd name="T63" fmla="*/ 344 h 359"/>
              <a:gd name="T64" fmla="*/ 1 w 360"/>
              <a:gd name="T65" fmla="*/ 351 h 359"/>
              <a:gd name="T66" fmla="*/ 4 w 360"/>
              <a:gd name="T67" fmla="*/ 356 h 359"/>
              <a:gd name="T68" fmla="*/ 9 w 360"/>
              <a:gd name="T69" fmla="*/ 358 h 359"/>
              <a:gd name="T70" fmla="*/ 347 w 360"/>
              <a:gd name="T71" fmla="*/ 359 h 359"/>
              <a:gd name="T72" fmla="*/ 348 w 360"/>
              <a:gd name="T73" fmla="*/ 359 h 359"/>
              <a:gd name="T74" fmla="*/ 357 w 360"/>
              <a:gd name="T75" fmla="*/ 356 h 359"/>
              <a:gd name="T76" fmla="*/ 360 w 360"/>
              <a:gd name="T77" fmla="*/ 347 h 359"/>
              <a:gd name="T78" fmla="*/ 358 w 360"/>
              <a:gd name="T79" fmla="*/ 34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0" h="359">
                <a:moveTo>
                  <a:pt x="180" y="322"/>
                </a:moveTo>
                <a:lnTo>
                  <a:pt x="175" y="322"/>
                </a:lnTo>
                <a:lnTo>
                  <a:pt x="171" y="321"/>
                </a:lnTo>
                <a:lnTo>
                  <a:pt x="166" y="319"/>
                </a:lnTo>
                <a:lnTo>
                  <a:pt x="163" y="316"/>
                </a:lnTo>
                <a:lnTo>
                  <a:pt x="161" y="313"/>
                </a:lnTo>
                <a:lnTo>
                  <a:pt x="158" y="308"/>
                </a:lnTo>
                <a:lnTo>
                  <a:pt x="157" y="303"/>
                </a:lnTo>
                <a:lnTo>
                  <a:pt x="156" y="299"/>
                </a:lnTo>
                <a:lnTo>
                  <a:pt x="157" y="294"/>
                </a:lnTo>
                <a:lnTo>
                  <a:pt x="158" y="290"/>
                </a:lnTo>
                <a:lnTo>
                  <a:pt x="161" y="286"/>
                </a:lnTo>
                <a:lnTo>
                  <a:pt x="163" y="282"/>
                </a:lnTo>
                <a:lnTo>
                  <a:pt x="166" y="280"/>
                </a:lnTo>
                <a:lnTo>
                  <a:pt x="171" y="277"/>
                </a:lnTo>
                <a:lnTo>
                  <a:pt x="175" y="276"/>
                </a:lnTo>
                <a:lnTo>
                  <a:pt x="180" y="275"/>
                </a:lnTo>
                <a:lnTo>
                  <a:pt x="184" y="276"/>
                </a:lnTo>
                <a:lnTo>
                  <a:pt x="189" y="277"/>
                </a:lnTo>
                <a:lnTo>
                  <a:pt x="194" y="280"/>
                </a:lnTo>
                <a:lnTo>
                  <a:pt x="197" y="282"/>
                </a:lnTo>
                <a:lnTo>
                  <a:pt x="200" y="286"/>
                </a:lnTo>
                <a:lnTo>
                  <a:pt x="202" y="290"/>
                </a:lnTo>
                <a:lnTo>
                  <a:pt x="203" y="294"/>
                </a:lnTo>
                <a:lnTo>
                  <a:pt x="205" y="299"/>
                </a:lnTo>
                <a:lnTo>
                  <a:pt x="203" y="303"/>
                </a:lnTo>
                <a:lnTo>
                  <a:pt x="202" y="308"/>
                </a:lnTo>
                <a:lnTo>
                  <a:pt x="200" y="313"/>
                </a:lnTo>
                <a:lnTo>
                  <a:pt x="197" y="316"/>
                </a:lnTo>
                <a:lnTo>
                  <a:pt x="194" y="319"/>
                </a:lnTo>
                <a:lnTo>
                  <a:pt x="189" y="321"/>
                </a:lnTo>
                <a:lnTo>
                  <a:pt x="184" y="322"/>
                </a:lnTo>
                <a:lnTo>
                  <a:pt x="180" y="322"/>
                </a:lnTo>
                <a:close/>
                <a:moveTo>
                  <a:pt x="168" y="140"/>
                </a:moveTo>
                <a:lnTo>
                  <a:pt x="169" y="136"/>
                </a:lnTo>
                <a:lnTo>
                  <a:pt x="171" y="132"/>
                </a:lnTo>
                <a:lnTo>
                  <a:pt x="175" y="130"/>
                </a:lnTo>
                <a:lnTo>
                  <a:pt x="180" y="128"/>
                </a:lnTo>
                <a:lnTo>
                  <a:pt x="184" y="130"/>
                </a:lnTo>
                <a:lnTo>
                  <a:pt x="188" y="132"/>
                </a:lnTo>
                <a:lnTo>
                  <a:pt x="191" y="136"/>
                </a:lnTo>
                <a:lnTo>
                  <a:pt x="191" y="140"/>
                </a:lnTo>
                <a:lnTo>
                  <a:pt x="191" y="239"/>
                </a:lnTo>
                <a:lnTo>
                  <a:pt x="191" y="244"/>
                </a:lnTo>
                <a:lnTo>
                  <a:pt x="188" y="247"/>
                </a:lnTo>
                <a:lnTo>
                  <a:pt x="184" y="250"/>
                </a:lnTo>
                <a:lnTo>
                  <a:pt x="180" y="251"/>
                </a:lnTo>
                <a:lnTo>
                  <a:pt x="175" y="250"/>
                </a:lnTo>
                <a:lnTo>
                  <a:pt x="171" y="247"/>
                </a:lnTo>
                <a:lnTo>
                  <a:pt x="169" y="244"/>
                </a:lnTo>
                <a:lnTo>
                  <a:pt x="168" y="239"/>
                </a:lnTo>
                <a:lnTo>
                  <a:pt x="168" y="140"/>
                </a:lnTo>
                <a:close/>
                <a:moveTo>
                  <a:pt x="358" y="339"/>
                </a:moveTo>
                <a:lnTo>
                  <a:pt x="190" y="6"/>
                </a:lnTo>
                <a:lnTo>
                  <a:pt x="189" y="4"/>
                </a:lnTo>
                <a:lnTo>
                  <a:pt x="187" y="1"/>
                </a:lnTo>
                <a:lnTo>
                  <a:pt x="183" y="0"/>
                </a:lnTo>
                <a:lnTo>
                  <a:pt x="180" y="0"/>
                </a:lnTo>
                <a:lnTo>
                  <a:pt x="177" y="0"/>
                </a:lnTo>
                <a:lnTo>
                  <a:pt x="174" y="1"/>
                </a:lnTo>
                <a:lnTo>
                  <a:pt x="171" y="4"/>
                </a:lnTo>
                <a:lnTo>
                  <a:pt x="169" y="6"/>
                </a:lnTo>
                <a:lnTo>
                  <a:pt x="1" y="341"/>
                </a:lnTo>
                <a:lnTo>
                  <a:pt x="1" y="344"/>
                </a:lnTo>
                <a:lnTo>
                  <a:pt x="0" y="347"/>
                </a:lnTo>
                <a:lnTo>
                  <a:pt x="1" y="351"/>
                </a:lnTo>
                <a:lnTo>
                  <a:pt x="2" y="353"/>
                </a:lnTo>
                <a:lnTo>
                  <a:pt x="4" y="356"/>
                </a:lnTo>
                <a:lnTo>
                  <a:pt x="7" y="357"/>
                </a:lnTo>
                <a:lnTo>
                  <a:pt x="9" y="358"/>
                </a:lnTo>
                <a:lnTo>
                  <a:pt x="12" y="359"/>
                </a:lnTo>
                <a:lnTo>
                  <a:pt x="347" y="359"/>
                </a:lnTo>
                <a:lnTo>
                  <a:pt x="347" y="359"/>
                </a:lnTo>
                <a:lnTo>
                  <a:pt x="348" y="359"/>
                </a:lnTo>
                <a:lnTo>
                  <a:pt x="352" y="358"/>
                </a:lnTo>
                <a:lnTo>
                  <a:pt x="357" y="356"/>
                </a:lnTo>
                <a:lnTo>
                  <a:pt x="359" y="352"/>
                </a:lnTo>
                <a:lnTo>
                  <a:pt x="360" y="347"/>
                </a:lnTo>
                <a:lnTo>
                  <a:pt x="359" y="343"/>
                </a:lnTo>
                <a:lnTo>
                  <a:pt x="358" y="340"/>
                </a:lnTo>
                <a:lnTo>
                  <a:pt x="358" y="339"/>
                </a:lnTo>
                <a:close/>
              </a:path>
            </a:pathLst>
          </a:custGeom>
          <a:solidFill>
            <a:srgbClr val="FEA34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05" y="3905794"/>
            <a:ext cx="576976" cy="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_images/kernel_adatr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06" y="2337429"/>
            <a:ext cx="3958167" cy="37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PARAMETERS OPTIMIZATION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72" name="Google Shape;121;p17"/>
          <p:cNvSpPr txBox="1"/>
          <p:nvPr/>
        </p:nvSpPr>
        <p:spPr>
          <a:xfrm>
            <a:off x="785666" y="107940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505" y="1371600"/>
            <a:ext cx="10836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C parameter: </a:t>
            </a:r>
            <a:r>
              <a:rPr lang="en-CA" dirty="0" smtClean="0"/>
              <a:t>Controls trade-off between classifying training points correctly and having a smooth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Small </a:t>
            </a:r>
            <a:r>
              <a:rPr lang="en-CA" b="1" dirty="0" smtClean="0"/>
              <a:t>C </a:t>
            </a:r>
            <a:r>
              <a:rPr lang="en-CA" b="1" dirty="0"/>
              <a:t>(</a:t>
            </a:r>
            <a:r>
              <a:rPr lang="en-CA" b="1" dirty="0" smtClean="0"/>
              <a:t>loose) </a:t>
            </a:r>
            <a:r>
              <a:rPr lang="en-CA" dirty="0"/>
              <a:t>makes </a:t>
            </a:r>
            <a:r>
              <a:rPr lang="en-CA" dirty="0" smtClean="0"/>
              <a:t>cost (penalty) of misclassification </a:t>
            </a:r>
            <a:r>
              <a:rPr lang="en-CA" dirty="0"/>
              <a:t>low</a:t>
            </a:r>
            <a:r>
              <a:rPr lang="en-CA" b="1" dirty="0"/>
              <a:t> </a:t>
            </a:r>
            <a:r>
              <a:rPr lang="en-CA" dirty="0" smtClean="0"/>
              <a:t>(soft margin)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Large C </a:t>
            </a:r>
            <a:r>
              <a:rPr lang="en-CA" b="1" dirty="0" smtClean="0"/>
              <a:t>(strict) </a:t>
            </a:r>
            <a:r>
              <a:rPr lang="en-CA" dirty="0" smtClean="0"/>
              <a:t>makes cost </a:t>
            </a:r>
            <a:r>
              <a:rPr lang="en-CA" dirty="0"/>
              <a:t>of misclassification high</a:t>
            </a:r>
            <a:r>
              <a:rPr lang="en-CA" b="1" dirty="0"/>
              <a:t> </a:t>
            </a:r>
            <a:r>
              <a:rPr lang="en-CA" dirty="0" smtClean="0"/>
              <a:t>(hard margin), forcing </a:t>
            </a:r>
            <a:r>
              <a:rPr lang="en-CA" dirty="0"/>
              <a:t>the </a:t>
            </a:r>
            <a:r>
              <a:rPr lang="en-CA" dirty="0" smtClean="0"/>
              <a:t>model to explain </a:t>
            </a:r>
            <a:r>
              <a:rPr lang="en-CA" dirty="0"/>
              <a:t>input data stricter and potentially </a:t>
            </a:r>
            <a:r>
              <a:rPr lang="en-CA" dirty="0" smtClean="0"/>
              <a:t>over fit.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255994" y="597810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255994" y="2133600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104675" y="365460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4586367" y="33516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789593" y="372780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703643" y="34475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5139841" y="366586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2082699" y="46815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798500" y="41499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656400" y="35533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2395980" y="371156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2538079" y="4217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2618482" y="49725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2334283" y="53652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3498305" y="38661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3135558" y="37180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TextBox 60"/>
          <p:cNvSpPr txBox="1"/>
          <p:nvPr/>
        </p:nvSpPr>
        <p:spPr>
          <a:xfrm>
            <a:off x="3262823" y="601914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84" y="389140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439502" y="2880774"/>
            <a:ext cx="1055294" cy="303975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714707" y="3395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3711504" y="46266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3708313" y="332638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3929115" y="411458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reeform 67"/>
          <p:cNvSpPr/>
          <p:nvPr/>
        </p:nvSpPr>
        <p:spPr>
          <a:xfrm rot="1068680">
            <a:off x="3110959" y="2811487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560351" y="5896030"/>
            <a:ext cx="3781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http://mlpy.sourceforge.net/docs/3.4/svm.html</a:t>
            </a:r>
          </a:p>
        </p:txBody>
      </p:sp>
    </p:spTree>
    <p:extLst>
      <p:ext uri="{BB962C8B-B14F-4D97-AF65-F5344CB8AC3E}">
        <p14:creationId xmlns:p14="http://schemas.microsoft.com/office/powerpoint/2010/main" val="14937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PARAMETERS OPTIMIZATION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72" name="Google Shape;121;p17"/>
          <p:cNvSpPr txBox="1"/>
          <p:nvPr/>
        </p:nvSpPr>
        <p:spPr>
          <a:xfrm>
            <a:off x="785666" y="107940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6800" y="1371600"/>
            <a:ext cx="100636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/>
              <a:t>Gamma parameter: </a:t>
            </a:r>
            <a:r>
              <a:rPr lang="en-CA" sz="2000" dirty="0" smtClean="0"/>
              <a:t>controls how far the influence of a single training set reaches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Large gamma: </a:t>
            </a:r>
            <a:r>
              <a:rPr lang="en-CA" sz="2000" dirty="0" smtClean="0"/>
              <a:t>close reach (closer data points have high 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Small gamma: </a:t>
            </a:r>
            <a:r>
              <a:rPr lang="en-CA" sz="2000" dirty="0"/>
              <a:t>far </a:t>
            </a:r>
            <a:r>
              <a:rPr lang="en-CA" sz="2000" dirty="0" smtClean="0"/>
              <a:t>reach (more generalized solution)</a:t>
            </a:r>
            <a:endParaRPr lang="en-CA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549691" y="605430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549691" y="2387263"/>
            <a:ext cx="19234" cy="372197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354828" y="36110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6836520" y="33080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039746" y="368425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953796" y="340401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669597" y="287246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389994" y="36223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4332852" y="46379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4048653" y="41064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4646133" y="36680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4788232" y="41742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4868635" y="49289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584436" y="53216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5748458" y="38226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5385711" y="36745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TextBox 75"/>
          <p:cNvSpPr txBox="1"/>
          <p:nvPr/>
        </p:nvSpPr>
        <p:spPr>
          <a:xfrm>
            <a:off x="5556520" y="609534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90337" y="3847862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56520" y="2438542"/>
            <a:ext cx="1190252" cy="352355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964860" y="33520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5961657" y="45831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5958466" y="32828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6179268" y="40710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6836520" y="2209800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3851066" y="3519129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ounded Rectangle 85"/>
          <p:cNvSpPr/>
          <p:nvPr/>
        </p:nvSpPr>
        <p:spPr>
          <a:xfrm rot="20455119">
            <a:off x="5757493" y="2893546"/>
            <a:ext cx="686145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Curved Connector 86"/>
          <p:cNvCxnSpPr/>
          <p:nvPr/>
        </p:nvCxnSpPr>
        <p:spPr>
          <a:xfrm rot="10800000">
            <a:off x="8286833" y="2848679"/>
            <a:ext cx="1805887" cy="125774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0800000" flipV="1">
            <a:off x="5270020" y="4282303"/>
            <a:ext cx="4798192" cy="130478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167372" y="39895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IGNORED!</a:t>
            </a:r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728526" y="2653121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26" y="2653121"/>
                <a:ext cx="10166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2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ounded Rectangle 90"/>
          <p:cNvSpPr/>
          <p:nvPr/>
        </p:nvSpPr>
        <p:spPr>
          <a:xfrm rot="20455119">
            <a:off x="5370778" y="2825312"/>
            <a:ext cx="1925969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846515" y="2280106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𝐦𝐚𝐥𝐥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515" y="2280106"/>
                <a:ext cx="98616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Freeform 92"/>
          <p:cNvSpPr/>
          <p:nvPr/>
        </p:nvSpPr>
        <p:spPr>
          <a:xfrm rot="1068680">
            <a:off x="5423033" y="2646195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14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9" grpId="0"/>
      <p:bldP spid="89" grpId="1"/>
      <p:bldP spid="90" grpId="0"/>
      <p:bldP spid="90" grpId="1"/>
      <p:bldP spid="91" grpId="0" animBg="1"/>
      <p:bldP spid="92" grpId="0"/>
      <p:bldP spid="93" grpId="0" animBg="1"/>
      <p:bldP spid="9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369634"/>
            <a:ext cx="98298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k-nearest </a:t>
            </a:r>
            <a:r>
              <a:rPr lang="en-CA" sz="2000" dirty="0"/>
              <a:t>neighbors algorithm </a:t>
            </a:r>
            <a:r>
              <a:rPr lang="en-CA" sz="2000" dirty="0" smtClean="0"/>
              <a:t>(</a:t>
            </a:r>
            <a:r>
              <a:rPr lang="en-CA" sz="2000" dirty="0"/>
              <a:t>K</a:t>
            </a:r>
            <a:r>
              <a:rPr lang="en-CA" sz="2000" dirty="0" smtClean="0"/>
              <a:t>NN</a:t>
            </a:r>
            <a:r>
              <a:rPr lang="en-CA" sz="2000" dirty="0"/>
              <a:t>) </a:t>
            </a:r>
            <a:r>
              <a:rPr lang="en-CA" sz="2000" dirty="0" smtClean="0"/>
              <a:t>is a classification algorithm.</a:t>
            </a:r>
          </a:p>
          <a:p>
            <a:r>
              <a:rPr lang="en-CA" sz="2000" dirty="0" smtClean="0"/>
              <a:t>KNN works by </a:t>
            </a:r>
            <a:r>
              <a:rPr lang="en-CA" sz="2000" dirty="0"/>
              <a:t>finding the </a:t>
            </a:r>
            <a:r>
              <a:rPr lang="en-CA" sz="2000" b="1" dirty="0"/>
              <a:t>most similar </a:t>
            </a:r>
            <a:r>
              <a:rPr lang="en-CA" sz="2000" dirty="0"/>
              <a:t>data points in the training data, and </a:t>
            </a:r>
            <a:r>
              <a:rPr lang="en-CA" sz="2000" dirty="0" smtClean="0"/>
              <a:t>attempt to make an </a:t>
            </a:r>
            <a:r>
              <a:rPr lang="en-CA" sz="2000" b="1" dirty="0"/>
              <a:t>educated guess </a:t>
            </a:r>
            <a:r>
              <a:rPr lang="en-CA" sz="2000" dirty="0"/>
              <a:t>based on their classifications. 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90800" y="5940322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585927" y="2490297"/>
            <a:ext cx="35531" cy="349812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423133" y="29453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4788133" y="35745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5138934" y="3960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5183146" y="34445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716546" y="32744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6111558" y="38008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5574446" y="38108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6184065" y="5985775"/>
            <a:ext cx="199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WEIGHT (KGS)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820208" y="323566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HEIGHT (CMS)</a:t>
            </a:r>
            <a:endParaRPr lang="en-CA" sz="2400" b="1" dirty="0"/>
          </a:p>
        </p:txBody>
      </p:sp>
      <p:sp>
        <p:nvSpPr>
          <p:cNvPr id="27" name="Oval 26"/>
          <p:cNvSpPr/>
          <p:nvPr/>
        </p:nvSpPr>
        <p:spPr>
          <a:xfrm>
            <a:off x="3677122" y="38424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42122" y="44717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92923" y="48580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437135" y="434164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81348" y="414347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86335" y="5158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28435" y="4707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781783" y="4734746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?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20428106">
            <a:off x="4791056" y="2642135"/>
            <a:ext cx="1665605" cy="24407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 rot="20428106">
            <a:off x="2913431" y="3421409"/>
            <a:ext cx="1665605" cy="2440700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522838" y="2941943"/>
            <a:ext cx="954376" cy="774921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77214" y="2797111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SIZE: LARGE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9009" y="2426439"/>
            <a:ext cx="17251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SIZE: SMALL</a:t>
            </a:r>
            <a:endParaRPr lang="en-CA" sz="2400" b="1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2907148" y="2526839"/>
            <a:ext cx="1002041" cy="928958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04379" y="599973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55      60      65       70</a:t>
            </a:r>
            <a:endParaRPr lang="en-CA" sz="24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731801" y="3836178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150    160      170      180</a:t>
            </a:r>
            <a:endParaRPr lang="en-CA" sz="2400" b="1" dirty="0"/>
          </a:p>
        </p:txBody>
      </p:sp>
      <p:pic>
        <p:nvPicPr>
          <p:cNvPr id="1028" name="Picture 4" descr="Image result for t shirt siz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50" y="2941943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 shirt si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771169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40317" y="3960911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05880" y="3226606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1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56" grpId="0"/>
      <p:bldP spid="57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" grpId="0" animBg="1"/>
      <p:bldP spid="36" grpId="0" animBg="1"/>
      <p:bldP spid="39" grpId="0"/>
      <p:bldP spid="42" grpId="0" animBg="1"/>
      <p:bldP spid="51" grpId="0"/>
      <p:bldP spid="53" grpId="0"/>
      <p:bldP spid="16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30251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Select a value for k (e.g.: 1, 2, 3, 10..)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Calculate the Euclidian </a:t>
            </a:r>
            <a:r>
              <a:rPr lang="en-CA" sz="2000" dirty="0"/>
              <a:t>distance </a:t>
            </a:r>
            <a:r>
              <a:rPr lang="en-CA" sz="2000" dirty="0" smtClean="0"/>
              <a:t>between </a:t>
            </a:r>
            <a:r>
              <a:rPr lang="en-CA" sz="2000" dirty="0"/>
              <a:t>the </a:t>
            </a:r>
            <a:r>
              <a:rPr lang="en-CA" sz="2000" dirty="0" smtClean="0"/>
              <a:t>point to </a:t>
            </a:r>
            <a:r>
              <a:rPr lang="en-CA" sz="2000" dirty="0"/>
              <a:t>be classified and every </a:t>
            </a:r>
            <a:r>
              <a:rPr lang="en-CA" sz="2000" dirty="0" smtClean="0"/>
              <a:t>other point in </a:t>
            </a:r>
            <a:r>
              <a:rPr lang="en-CA" sz="2000" dirty="0"/>
              <a:t>the training data-set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Pick </a:t>
            </a:r>
            <a:r>
              <a:rPr lang="en-CA" sz="2000" dirty="0"/>
              <a:t>the k closest data points </a:t>
            </a:r>
            <a:r>
              <a:rPr lang="en-CA" sz="2000" dirty="0" smtClean="0"/>
              <a:t>(points with </a:t>
            </a:r>
            <a:r>
              <a:rPr lang="en-CA" sz="2000" dirty="0"/>
              <a:t>the k </a:t>
            </a:r>
            <a:r>
              <a:rPr lang="en-CA" sz="2000" dirty="0" smtClean="0"/>
              <a:t>smallest </a:t>
            </a:r>
            <a:r>
              <a:rPr lang="en-CA" sz="2000" dirty="0"/>
              <a:t>distances)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Run a majority vote among selected data points, the </a:t>
            </a:r>
            <a:r>
              <a:rPr lang="en-CA" sz="2000" dirty="0"/>
              <a:t>dominating classification </a:t>
            </a:r>
            <a:r>
              <a:rPr lang="en-CA" sz="2000" dirty="0" smtClean="0"/>
              <a:t>is the winner! Point is classified based on the dominant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Repeat!</a:t>
            </a:r>
            <a:endParaRPr lang="en-CA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6800" y="601302"/>
            <a:ext cx="93726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ALGORITHM</a:t>
            </a: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STEPS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31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03147" y="5609475"/>
            <a:ext cx="5286869" cy="58137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33805" y="2285629"/>
            <a:ext cx="0" cy="34050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54600" y="2660415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2186" y="4263575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165056" y="3143010"/>
            <a:ext cx="4066" cy="246039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33805" y="4279241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54600" y="3177063"/>
            <a:ext cx="3710456" cy="3723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EUCLIDEAN DISTANCE: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47327" y="2695079"/>
                <a:ext cx="747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27" y="2695079"/>
                <a:ext cx="74770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785071" y="3884523"/>
                <a:ext cx="7369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71" y="3884523"/>
                <a:ext cx="73699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93647" y="5603401"/>
                <a:ext cx="7336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647" y="5603401"/>
                <a:ext cx="73366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015690" y="5549975"/>
                <a:ext cx="744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3600" dirty="0" smtClean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90" y="5549975"/>
                <a:ext cx="74437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91517" y="3036646"/>
                <a:ext cx="2334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𝑃𝑜𝑖𝑛𝑡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 smtClean="0"/>
                  <a:t> </a:t>
                </a:r>
                <a:endParaRPr lang="en-CA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17" y="3036646"/>
                <a:ext cx="233442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22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07568" y="4307643"/>
                <a:ext cx="2308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𝑃𝑜𝑖𝑛𝑡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 smtClean="0"/>
                  <a:t> </a:t>
                </a:r>
                <a:endParaRPr lang="en-CA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68" y="4307643"/>
                <a:ext cx="230851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28" b="-18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4874397" y="41291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7003252" y="29868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46553" y="1552628"/>
                <a:ext cx="812549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𝑬𝒖𝒄𝒍𝒊𝒅𝒆𝒂𝒏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𝑫𝒊𝒔𝒕𝒂𝒏𝒄𝒆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53" y="1552628"/>
                <a:ext cx="8125494" cy="5241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EXAMPLE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1028" name="Picture 4" descr="Image result for t shirt siz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 shirt si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50" y="4258226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79967" y="444796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S</a:t>
            </a:r>
            <a:endParaRPr lang="en-CA" sz="3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5530" y="371366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799" y="1322760"/>
            <a:ext cx="55573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KNN will look for the 5 data points that are closest to the new customer data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The algorithm will determine which category (class) are these 5 points 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Since 4 points </a:t>
            </a:r>
            <a:r>
              <a:rPr lang="en-CA" sz="2000" dirty="0" smtClean="0"/>
              <a:t>had class </a:t>
            </a:r>
            <a:r>
              <a:rPr lang="en-CA" sz="2000" dirty="0"/>
              <a:t>‘Small’ and 1 had ‘Large’, then </a:t>
            </a:r>
            <a:r>
              <a:rPr lang="en-CA" sz="2000" dirty="0" smtClean="0"/>
              <a:t>new </a:t>
            </a:r>
            <a:r>
              <a:rPr lang="en-CA" sz="2000" dirty="0"/>
              <a:t>customer shall be assigned Small size.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782" y="1333827"/>
            <a:ext cx="4674701" cy="48128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6799" y="6137135"/>
            <a:ext cx="547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https</a:t>
            </a:r>
            <a:r>
              <a:rPr lang="en-CA" sz="1200" dirty="0"/>
              <a:t>://www.listendata.com/2017/12/k-nearest-neighbor-step-by-step-tutorial.html </a:t>
            </a:r>
          </a:p>
        </p:txBody>
      </p:sp>
    </p:spTree>
    <p:extLst>
      <p:ext uri="{BB962C8B-B14F-4D97-AF65-F5344CB8AC3E}">
        <p14:creationId xmlns:p14="http://schemas.microsoft.com/office/powerpoint/2010/main" val="10994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K NEAREST NEIGHBORS (KNN):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EXAMPLE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369634"/>
            <a:ext cx="98298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Let’s understand this example visually!</a:t>
            </a:r>
            <a:r>
              <a:rPr lang="en-CA" sz="2000" dirty="0"/>
              <a:t> 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259850" y="5506014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259850" y="1830175"/>
            <a:ext cx="30658" cy="3723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92183" y="25110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4457183" y="31402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4807984" y="35266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4852196" y="30102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5385596" y="28401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780608" y="33665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5243496" y="33765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5853115" y="5551467"/>
            <a:ext cx="199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WEIGHT (KGS)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3041" y="2464886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HEIGHT (CMS)</a:t>
            </a:r>
            <a:endParaRPr lang="en-CA" sz="2400" b="1" dirty="0"/>
          </a:p>
        </p:txBody>
      </p:sp>
      <p:sp>
        <p:nvSpPr>
          <p:cNvPr id="27" name="Oval 26"/>
          <p:cNvSpPr/>
          <p:nvPr/>
        </p:nvSpPr>
        <p:spPr>
          <a:xfrm>
            <a:off x="3346172" y="34081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11172" y="40374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17761" y="46300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06185" y="39073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50398" y="37091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117637" y="4690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97485" y="42736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13360" y="4064860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?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191888" y="2507635"/>
            <a:ext cx="954376" cy="774921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6264" y="2362803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SIZE: LARGE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21426" y="1633574"/>
            <a:ext cx="17251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70C0"/>
                </a:solidFill>
              </a:rPr>
              <a:t>SIZE: SMALL</a:t>
            </a:r>
            <a:endParaRPr lang="en-CA" sz="2400" b="1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2421570" y="2247158"/>
            <a:ext cx="1234353" cy="852013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73429" y="5565423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55      60      65       70</a:t>
            </a:r>
            <a:endParaRPr lang="en-CA" sz="24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400851" y="3401870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150    160      170      180</a:t>
            </a:r>
            <a:endParaRPr lang="en-CA" sz="2400" b="1" dirty="0"/>
          </a:p>
        </p:txBody>
      </p:sp>
      <p:pic>
        <p:nvPicPr>
          <p:cNvPr id="1028" name="Picture 4" descr="Image result for t shirt siz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07635"/>
            <a:ext cx="2541274" cy="24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t shirt siz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250" y="3336861"/>
            <a:ext cx="1681133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609367" y="3526603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74930" y="2792298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</a:rPr>
              <a:t>L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34" idx="1"/>
            <a:endCxn id="31" idx="5"/>
          </p:cNvCxnSpPr>
          <p:nvPr/>
        </p:nvCxnSpPr>
        <p:spPr>
          <a:xfrm flipH="1" flipV="1">
            <a:off x="3992977" y="3965334"/>
            <a:ext cx="262003" cy="1434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0" idx="6"/>
          </p:cNvCxnSpPr>
          <p:nvPr/>
        </p:nvCxnSpPr>
        <p:spPr>
          <a:xfrm flipH="1" flipV="1">
            <a:off x="3390384" y="4057393"/>
            <a:ext cx="822976" cy="157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3"/>
          </p:cNvCxnSpPr>
          <p:nvPr/>
        </p:nvCxnSpPr>
        <p:spPr>
          <a:xfrm flipH="1">
            <a:off x="3819938" y="4321027"/>
            <a:ext cx="435042" cy="1092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4"/>
            <a:endCxn id="32" idx="0"/>
          </p:cNvCxnSpPr>
          <p:nvPr/>
        </p:nvCxnSpPr>
        <p:spPr>
          <a:xfrm flipH="1">
            <a:off x="4259737" y="4364978"/>
            <a:ext cx="95723" cy="3254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45" idx="3"/>
          </p:cNvCxnSpPr>
          <p:nvPr/>
        </p:nvCxnSpPr>
        <p:spPr>
          <a:xfrm flipV="1">
            <a:off x="4455939" y="3782770"/>
            <a:ext cx="393665" cy="3260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3656" y="3468050"/>
            <a:ext cx="2746952" cy="1522175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4213126" y="40736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cxnSp>
        <p:nvCxnSpPr>
          <p:cNvPr id="60" name="Curved Connector 59"/>
          <p:cNvCxnSpPr>
            <a:endCxn id="34" idx="5"/>
          </p:cNvCxnSpPr>
          <p:nvPr/>
        </p:nvCxnSpPr>
        <p:spPr>
          <a:xfrm rot="10800000" flipV="1">
            <a:off x="4455939" y="3849231"/>
            <a:ext cx="1815542" cy="471795"/>
          </a:xfrm>
          <a:prstGeom prst="curvedConnector4">
            <a:avLst>
              <a:gd name="adj1" fmla="val 48854"/>
              <a:gd name="adj2" fmla="val 157769"/>
            </a:avLst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71479" y="3704400"/>
            <a:ext cx="25457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CA" dirty="0"/>
              <a:t>POINT CLASSIFIED AS BLUE </a:t>
            </a:r>
            <a:r>
              <a:rPr lang="en-CA" dirty="0" smtClean="0"/>
              <a:t>(S SIZE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83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/>
      <p:bldP spid="42" grpId="0" animBg="1"/>
      <p:bldP spid="20" grpId="0" animBg="1"/>
      <p:bldP spid="59" grpId="0" animBg="1"/>
      <p:bldP spid="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24484" y="1418844"/>
            <a:ext cx="8399363" cy="3025168"/>
          </a:xfrm>
        </p:spPr>
        <p:txBody>
          <a:bodyPr>
            <a:normAutofit/>
          </a:bodyPr>
          <a:lstStyle/>
          <a:p>
            <a:r>
              <a:rPr lang="en-CA" sz="2000" dirty="0"/>
              <a:t>Decision Trees </a:t>
            </a:r>
            <a:r>
              <a:rPr lang="en-CA" sz="2000" dirty="0" smtClean="0"/>
              <a:t>are supervised </a:t>
            </a:r>
            <a:r>
              <a:rPr lang="en-CA" sz="2000" dirty="0"/>
              <a:t>Machine Learning </a:t>
            </a:r>
            <a:r>
              <a:rPr lang="en-CA" sz="2000" dirty="0" smtClean="0"/>
              <a:t>technique where </a:t>
            </a:r>
            <a:r>
              <a:rPr lang="en-CA" sz="2000" dirty="0"/>
              <a:t>the data is </a:t>
            </a:r>
            <a:r>
              <a:rPr lang="en-CA" sz="2000" dirty="0" smtClean="0"/>
              <a:t>split </a:t>
            </a:r>
            <a:r>
              <a:rPr lang="en-CA" sz="2000" dirty="0"/>
              <a:t>according to a certain </a:t>
            </a:r>
            <a:r>
              <a:rPr lang="en-CA" sz="2000" dirty="0" smtClean="0"/>
              <a:t>condition/parameter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Let’s assume we want to classify whether a customer could retire or not based on their savings and age.</a:t>
            </a:r>
          </a:p>
          <a:p>
            <a:endParaRPr lang="en-CA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154005" y="5805007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154005" y="2528118"/>
            <a:ext cx="1" cy="33353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75351" y="46264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157043" y="43234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7417976" y="47037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6533251" y="39693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099367" y="38722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9336274" y="39149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729699" y="39556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7766587" y="43215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6934831" y="50039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9680617" y="42436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8648861" y="49342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10429956" y="5909657"/>
            <a:ext cx="13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SAVINGS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5528562" y="2817934"/>
            <a:ext cx="713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AGE</a:t>
            </a:r>
            <a:endParaRPr lang="en-CA" sz="2400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8300141" y="2630167"/>
            <a:ext cx="39565" cy="3174839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59555" y="32089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7041247" y="29059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7302180" y="3286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6218016" y="35824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7705919" y="28013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7666561" y="38101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6819035" y="35864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7716552" y="49342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7325446" y="52991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6460754" y="53170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6279869" y="47490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6199150" y="41670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9184574" y="47942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8597200" y="44715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9052075" y="53101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9693559" y="4860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9058924" y="43170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9663547" y="52578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10106223" y="43456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10535708" y="50108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10221264" y="53420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10488365" y="45243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473179" y="45413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63390" y="2528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8531634" y="321877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067347" y="30787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8934848" y="35946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76332" y="31448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8941697" y="26015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9546320" y="35423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9988996" y="26301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073315" y="3174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10104037" y="36265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0371138" y="28088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9355952" y="28258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10131095" y="48319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7838576" y="5939135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$</a:t>
            </a:r>
            <a:r>
              <a:rPr lang="en-CA" sz="2400" b="1" dirty="0" smtClean="0"/>
              <a:t>1 Million</a:t>
            </a:r>
            <a:endParaRPr lang="en-CA" sz="2400" b="1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8300141" y="3882178"/>
            <a:ext cx="2903650" cy="237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814220" y="3626538"/>
            <a:ext cx="1312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45 years </a:t>
            </a:r>
            <a:endParaRPr lang="en-CA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667832" y="2805860"/>
            <a:ext cx="1242592" cy="6321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Savings&gt;$1M</a:t>
            </a:r>
            <a:endParaRPr lang="en-CA" sz="1400" dirty="0"/>
          </a:p>
        </p:txBody>
      </p:sp>
      <p:sp>
        <p:nvSpPr>
          <p:cNvPr id="113" name="Rounded Rectangle 112"/>
          <p:cNvSpPr/>
          <p:nvPr/>
        </p:nvSpPr>
        <p:spPr>
          <a:xfrm>
            <a:off x="1711044" y="4025644"/>
            <a:ext cx="1145716" cy="548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Age &gt; 45? 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3679918" y="4025644"/>
            <a:ext cx="1125449" cy="5607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#0 </a:t>
            </a:r>
            <a:endParaRPr lang="en-CA" sz="1400" dirty="0"/>
          </a:p>
        </p:txBody>
      </p:sp>
      <p:cxnSp>
        <p:nvCxnSpPr>
          <p:cNvPr id="16" name="Straight Arrow Connector 15"/>
          <p:cNvCxnSpPr>
            <a:stCxn id="14" idx="2"/>
            <a:endCxn id="113" idx="0"/>
          </p:cNvCxnSpPr>
          <p:nvPr/>
        </p:nvCxnSpPr>
        <p:spPr>
          <a:xfrm flipH="1">
            <a:off x="2283902" y="3438037"/>
            <a:ext cx="1005226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4" idx="2"/>
            <a:endCxn id="114" idx="0"/>
          </p:cNvCxnSpPr>
          <p:nvPr/>
        </p:nvCxnSpPr>
        <p:spPr>
          <a:xfrm>
            <a:off x="3289128" y="3438037"/>
            <a:ext cx="953515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32389" y="334274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61916" y="340311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1140108" y="4601803"/>
            <a:ext cx="1140340" cy="659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280448" y="4601803"/>
            <a:ext cx="1020319" cy="667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102066" y="468198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20" name="Rounded Rectangle 119"/>
          <p:cNvSpPr/>
          <p:nvPr/>
        </p:nvSpPr>
        <p:spPr>
          <a:xfrm>
            <a:off x="580117" y="5274671"/>
            <a:ext cx="1230596" cy="577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#1</a:t>
            </a:r>
            <a:endParaRPr lang="en-CA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2710737" y="5277725"/>
            <a:ext cx="1235739" cy="5744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Class #0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04818" y="469931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8876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41" grpId="0" animBg="1"/>
      <p:bldP spid="42" grpId="0" animBg="1"/>
      <p:bldP spid="55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2" grpId="0" animBg="1"/>
      <p:bldP spid="84" grpId="0" animBg="1"/>
      <p:bldP spid="85" grpId="0" animBg="1"/>
      <p:bldP spid="86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4" grpId="0" animBg="1"/>
      <p:bldP spid="105" grpId="0" animBg="1"/>
      <p:bldP spid="106" grpId="0" animBg="1"/>
      <p:bldP spid="107" grpId="0" animBg="1"/>
      <p:bldP spid="109" grpId="0"/>
      <p:bldP spid="112" grpId="0"/>
      <p:bldP spid="14" grpId="0" animBg="1"/>
      <p:bldP spid="113" grpId="0" animBg="1"/>
      <p:bldP spid="114" grpId="0" animBg="1"/>
      <p:bldP spid="19" grpId="0"/>
      <p:bldP spid="116" grpId="0"/>
      <p:bldP spid="119" grpId="0"/>
      <p:bldP spid="120" grpId="0" animBg="1"/>
      <p:bldP spid="121" grpId="0" animBg="1"/>
      <p:bldP spid="1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DEFINITIONS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0616" y="1491124"/>
            <a:ext cx="10439400" cy="3025168"/>
          </a:xfrm>
        </p:spPr>
        <p:txBody>
          <a:bodyPr>
            <a:normAutofit/>
          </a:bodyPr>
          <a:lstStyle/>
          <a:p>
            <a:r>
              <a:rPr lang="en-CA" sz="2000" dirty="0"/>
              <a:t>The tree consists of </a:t>
            </a:r>
            <a:r>
              <a:rPr lang="en-CA" sz="2000" b="1" dirty="0"/>
              <a:t>decision nodes</a:t>
            </a:r>
            <a:r>
              <a:rPr lang="en-CA" sz="2000" dirty="0"/>
              <a:t> and </a:t>
            </a:r>
            <a:r>
              <a:rPr lang="en-CA" sz="2000" b="1" dirty="0"/>
              <a:t>leaves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/>
              <a:t>L</a:t>
            </a:r>
            <a:r>
              <a:rPr lang="en-CA" sz="2000" dirty="0" smtClean="0"/>
              <a:t>eaves </a:t>
            </a:r>
            <a:r>
              <a:rPr lang="en-CA" sz="2000" dirty="0"/>
              <a:t>are the decisions or the final outcomes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Decision </a:t>
            </a:r>
            <a:r>
              <a:rPr lang="en-CA" sz="2000" dirty="0"/>
              <a:t>nodes are where the data is </a:t>
            </a:r>
            <a:r>
              <a:rPr lang="en-CA" sz="2000" dirty="0" smtClean="0"/>
              <a:t>split based on a certain attribute.</a:t>
            </a:r>
          </a:p>
          <a:p>
            <a:r>
              <a:rPr lang="en-CA" sz="2000" dirty="0" smtClean="0"/>
              <a:t>Objective is to minimize the entropy which provides the optimum split </a:t>
            </a:r>
            <a:endParaRPr lang="en-CA" sz="2000" dirty="0"/>
          </a:p>
          <a:p>
            <a:endParaRPr lang="en-CA" sz="2000" dirty="0"/>
          </a:p>
        </p:txBody>
      </p:sp>
      <p:sp>
        <p:nvSpPr>
          <p:cNvPr id="75" name="Rounded Rectangle 74"/>
          <p:cNvSpPr/>
          <p:nvPr/>
        </p:nvSpPr>
        <p:spPr>
          <a:xfrm>
            <a:off x="5859525" y="3048000"/>
            <a:ext cx="1242592" cy="6321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Savings&gt;$1M</a:t>
            </a:r>
            <a:endParaRPr lang="en-CA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4902737" y="4267784"/>
            <a:ext cx="1145716" cy="548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Age &gt; 45? 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871611" y="4267784"/>
            <a:ext cx="1125449" cy="5607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#0 </a:t>
            </a:r>
            <a:endParaRPr lang="en-CA" sz="1400" dirty="0"/>
          </a:p>
        </p:txBody>
      </p:sp>
      <p:cxnSp>
        <p:nvCxnSpPr>
          <p:cNvPr id="80" name="Straight Arrow Connector 79"/>
          <p:cNvCxnSpPr>
            <a:stCxn id="75" idx="2"/>
            <a:endCxn id="76" idx="0"/>
          </p:cNvCxnSpPr>
          <p:nvPr/>
        </p:nvCxnSpPr>
        <p:spPr>
          <a:xfrm flipH="1">
            <a:off x="5475595" y="3680177"/>
            <a:ext cx="1005226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2"/>
            <a:endCxn id="77" idx="0"/>
          </p:cNvCxnSpPr>
          <p:nvPr/>
        </p:nvCxnSpPr>
        <p:spPr>
          <a:xfrm>
            <a:off x="6480821" y="3680177"/>
            <a:ext cx="953515" cy="587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424082" y="358488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53609" y="364525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4331801" y="4843943"/>
            <a:ext cx="1140340" cy="659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472141" y="4843943"/>
            <a:ext cx="1020319" cy="667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293759" y="492412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3771810" y="5516811"/>
            <a:ext cx="1230596" cy="577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Class #1</a:t>
            </a:r>
            <a:endParaRPr lang="en-CA" sz="1400" dirty="0"/>
          </a:p>
        </p:txBody>
      </p:sp>
      <p:sp>
        <p:nvSpPr>
          <p:cNvPr id="108" name="Rounded Rectangle 107"/>
          <p:cNvSpPr/>
          <p:nvPr/>
        </p:nvSpPr>
        <p:spPr>
          <a:xfrm>
            <a:off x="5902430" y="5519865"/>
            <a:ext cx="1235739" cy="5744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Class #0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096511" y="494145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No</a:t>
            </a:r>
            <a:endParaRPr lang="en-CA" sz="1400" dirty="0"/>
          </a:p>
        </p:txBody>
      </p:sp>
      <p:cxnSp>
        <p:nvCxnSpPr>
          <p:cNvPr id="3" name="Curved Connector 2"/>
          <p:cNvCxnSpPr/>
          <p:nvPr/>
        </p:nvCxnSpPr>
        <p:spPr>
          <a:xfrm>
            <a:off x="7997060" y="4478199"/>
            <a:ext cx="1291465" cy="445928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79000" y="4829008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LEAVES</a:t>
            </a:r>
            <a:endParaRPr lang="en-CA" b="1" dirty="0"/>
          </a:p>
        </p:txBody>
      </p:sp>
      <p:cxnSp>
        <p:nvCxnSpPr>
          <p:cNvPr id="123" name="Curved Connector 122"/>
          <p:cNvCxnSpPr>
            <a:stCxn id="76" idx="1"/>
          </p:cNvCxnSpPr>
          <p:nvPr/>
        </p:nvCxnSpPr>
        <p:spPr>
          <a:xfrm rot="10800000">
            <a:off x="3976777" y="3397751"/>
            <a:ext cx="925960" cy="114434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124200" y="3052637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DECISION NODES</a:t>
            </a:r>
            <a:endParaRPr lang="en-CA" b="1" dirty="0"/>
          </a:p>
        </p:txBody>
      </p:sp>
      <p:cxnSp>
        <p:nvCxnSpPr>
          <p:cNvPr id="125" name="Curved Connector 124"/>
          <p:cNvCxnSpPr>
            <a:stCxn id="108" idx="3"/>
            <a:endCxn id="4" idx="1"/>
          </p:cNvCxnSpPr>
          <p:nvPr/>
        </p:nvCxnSpPr>
        <p:spPr>
          <a:xfrm flipV="1">
            <a:off x="7138169" y="5013674"/>
            <a:ext cx="2140831" cy="79341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75" idx="1"/>
            <a:endCxn id="124" idx="2"/>
          </p:cNvCxnSpPr>
          <p:nvPr/>
        </p:nvCxnSpPr>
        <p:spPr>
          <a:xfrm rot="10800000" flipV="1">
            <a:off x="4063303" y="3364089"/>
            <a:ext cx="1796222" cy="57880"/>
          </a:xfrm>
          <a:prstGeom prst="curvedConnector4">
            <a:avLst>
              <a:gd name="adj1" fmla="val 23859"/>
              <a:gd name="adj2" fmla="val 9410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47706" y="42881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CUSTOMER SEGMENTATION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11762" y="1162929"/>
            <a:ext cx="1147463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Credit Score&lt;750</a:t>
            </a:r>
            <a:endParaRPr lang="en-CA" sz="1600" dirty="0"/>
          </a:p>
        </p:txBody>
      </p:sp>
      <p:sp>
        <p:nvSpPr>
          <p:cNvPr id="113" name="Rounded Rectangle 112"/>
          <p:cNvSpPr/>
          <p:nvPr/>
        </p:nvSpPr>
        <p:spPr>
          <a:xfrm>
            <a:off x="6909788" y="2616980"/>
            <a:ext cx="1530197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Income&lt;$200K</a:t>
            </a:r>
            <a:endParaRPr lang="en-CA" sz="1600" dirty="0"/>
          </a:p>
        </p:txBody>
      </p:sp>
      <p:cxnSp>
        <p:nvCxnSpPr>
          <p:cNvPr id="16" name="Straight Arrow Connector 15"/>
          <p:cNvCxnSpPr>
            <a:stCxn id="14" idx="2"/>
            <a:endCxn id="113" idx="0"/>
          </p:cNvCxnSpPr>
          <p:nvPr/>
        </p:nvCxnSpPr>
        <p:spPr>
          <a:xfrm flipH="1">
            <a:off x="7674887" y="1753884"/>
            <a:ext cx="910607" cy="8630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4" idx="2"/>
          </p:cNvCxnSpPr>
          <p:nvPr/>
        </p:nvCxnSpPr>
        <p:spPr>
          <a:xfrm>
            <a:off x="8585494" y="1753884"/>
            <a:ext cx="991386" cy="840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00723" y="1923440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16" name="TextBox 115"/>
          <p:cNvSpPr txBox="1"/>
          <p:nvPr/>
        </p:nvSpPr>
        <p:spPr>
          <a:xfrm>
            <a:off x="9269572" y="1985216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60522" y="5440136"/>
            <a:ext cx="5233701" cy="2349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041409" y="180974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81868" y="4261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2063560" y="39585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2324493" y="433892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1439768" y="36044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005884" y="350733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3711408" y="37000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3187586" y="37087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673104" y="3956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1841348" y="46390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306767" y="45236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024830" y="46520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336473" y="5544786"/>
            <a:ext cx="1258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INCOME</a:t>
            </a:r>
            <a:endParaRPr lang="en-CA" sz="2400" b="1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257458" y="1798354"/>
            <a:ext cx="207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CREDIT SCORE</a:t>
            </a:r>
            <a:endParaRPr lang="en-CA" sz="2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28053" y="1738959"/>
            <a:ext cx="19125" cy="170388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21460" y="29208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2612436" y="243647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2623069" y="357536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2623069" y="45694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231963" y="49343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367271" y="49521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1186386" y="43841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105667" y="38021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474500" y="45636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3006350" y="42340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2647580" y="50461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3535758" y="51113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483423" y="41496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4170764" y="50212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438435" y="49796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4909221" y="46292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7781" y="49771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411980" y="45257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3166018" y="50566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2363381" y="28335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291797" y="24952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2441435" y="188264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379881" y="300562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5235664" y="36948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4207132" y="36808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4814762" y="36103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1850961" y="245485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4136486" y="41066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4696263" y="43389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4575192" y="39435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4977671" y="40211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2233997" y="21803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554164" y="49175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3586204" y="5517646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$</a:t>
            </a:r>
            <a:r>
              <a:rPr lang="en-CA" sz="2400" b="1" dirty="0" smtClean="0"/>
              <a:t>200K</a:t>
            </a:r>
            <a:endParaRPr lang="en-CA" sz="2400" b="1" dirty="0"/>
          </a:p>
        </p:txBody>
      </p:sp>
      <p:cxnSp>
        <p:nvCxnSpPr>
          <p:cNvPr id="75" name="Straight Connector 74"/>
          <p:cNvCxnSpPr>
            <a:endCxn id="153" idx="3"/>
          </p:cNvCxnSpPr>
          <p:nvPr/>
        </p:nvCxnSpPr>
        <p:spPr>
          <a:xfrm flipH="1">
            <a:off x="1032140" y="3383466"/>
            <a:ext cx="4799525" cy="3987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385511" y="41096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8" name="Straight Connector 77"/>
          <p:cNvCxnSpPr/>
          <p:nvPr/>
        </p:nvCxnSpPr>
        <p:spPr>
          <a:xfrm flipH="1" flipV="1">
            <a:off x="4031995" y="3494918"/>
            <a:ext cx="25795" cy="194521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484968" y="21068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868004" y="18322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2680870" y="30833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3593576" y="23345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4075268" y="203159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4336201" y="24119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3451476" y="16775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3723194" y="19975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5723116" y="17730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5199294" y="17817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4684812" y="20296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3853056" y="271209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5036538" y="27251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4434447" y="16973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4634777" y="26424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4243671" y="30073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3378979" y="30252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3198094" y="24571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3117375" y="18751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5486208" y="26367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5018058" y="23071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4659288" y="31191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5547466" y="31844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5495131" y="22227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/>
          <p:cNvSpPr/>
          <p:nvPr/>
        </p:nvSpPr>
        <p:spPr>
          <a:xfrm>
            <a:off x="5177726" y="31296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Connector 122"/>
          <p:cNvCxnSpPr/>
          <p:nvPr/>
        </p:nvCxnSpPr>
        <p:spPr>
          <a:xfrm flipH="1" flipV="1">
            <a:off x="4042432" y="4555869"/>
            <a:ext cx="1736898" cy="579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9269572" y="2637716"/>
            <a:ext cx="1530197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Income&lt;$100K</a:t>
            </a:r>
            <a:endParaRPr lang="en-CA" sz="1600" dirty="0"/>
          </a:p>
        </p:txBody>
      </p:sp>
      <p:sp>
        <p:nvSpPr>
          <p:cNvPr id="127" name="Rounded Rectangle 126"/>
          <p:cNvSpPr/>
          <p:nvPr/>
        </p:nvSpPr>
        <p:spPr>
          <a:xfrm>
            <a:off x="9018147" y="4152822"/>
            <a:ext cx="1239438" cy="5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#0</a:t>
            </a:r>
            <a:endParaRPr lang="en-CA" dirty="0"/>
          </a:p>
        </p:txBody>
      </p:sp>
      <p:cxnSp>
        <p:nvCxnSpPr>
          <p:cNvPr id="128" name="Straight Arrow Connector 127"/>
          <p:cNvCxnSpPr>
            <a:stCxn id="125" idx="2"/>
            <a:endCxn id="127" idx="0"/>
          </p:cNvCxnSpPr>
          <p:nvPr/>
        </p:nvCxnSpPr>
        <p:spPr>
          <a:xfrm flipH="1">
            <a:off x="9637866" y="3228671"/>
            <a:ext cx="396805" cy="924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056874" y="3258145"/>
            <a:ext cx="991386" cy="840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79515" y="3486387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31" name="TextBox 130"/>
          <p:cNvSpPr txBox="1"/>
          <p:nvPr/>
        </p:nvSpPr>
        <p:spPr>
          <a:xfrm>
            <a:off x="10740952" y="3489477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132" name="Rounded Rectangle 131"/>
          <p:cNvSpPr/>
          <p:nvPr/>
        </p:nvSpPr>
        <p:spPr>
          <a:xfrm>
            <a:off x="10552567" y="4142528"/>
            <a:ext cx="1218635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#1</a:t>
            </a:r>
            <a:endParaRPr lang="en-CA" dirty="0"/>
          </a:p>
        </p:txBody>
      </p:sp>
      <p:sp>
        <p:nvSpPr>
          <p:cNvPr id="140" name="Rounded Rectangle 139"/>
          <p:cNvSpPr/>
          <p:nvPr/>
        </p:nvSpPr>
        <p:spPr>
          <a:xfrm>
            <a:off x="5977016" y="4157214"/>
            <a:ext cx="1173513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 </a:t>
            </a:r>
            <a:r>
              <a:rPr lang="en-CA" dirty="0" smtClean="0"/>
              <a:t>#1</a:t>
            </a:r>
            <a:endParaRPr lang="en-CA" dirty="0"/>
          </a:p>
        </p:txBody>
      </p:sp>
      <p:cxnSp>
        <p:nvCxnSpPr>
          <p:cNvPr id="141" name="Straight Arrow Connector 140"/>
          <p:cNvCxnSpPr>
            <a:endCxn id="140" idx="0"/>
          </p:cNvCxnSpPr>
          <p:nvPr/>
        </p:nvCxnSpPr>
        <p:spPr>
          <a:xfrm flipH="1">
            <a:off x="6563773" y="3242212"/>
            <a:ext cx="858536" cy="91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427748" y="3256677"/>
            <a:ext cx="991386" cy="840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550389" y="3484919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44" name="TextBox 143"/>
          <p:cNvSpPr txBox="1"/>
          <p:nvPr/>
        </p:nvSpPr>
        <p:spPr>
          <a:xfrm>
            <a:off x="8111826" y="3488009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145" name="Rounded Rectangle 144"/>
          <p:cNvSpPr/>
          <p:nvPr/>
        </p:nvSpPr>
        <p:spPr>
          <a:xfrm>
            <a:off x="7696448" y="4140509"/>
            <a:ext cx="1270371" cy="5909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Credit Score&lt;650</a:t>
            </a:r>
            <a:endParaRPr lang="en-CA" dirty="0"/>
          </a:p>
        </p:txBody>
      </p:sp>
      <p:sp>
        <p:nvSpPr>
          <p:cNvPr id="151" name="TextBox 150"/>
          <p:cNvSpPr txBox="1"/>
          <p:nvPr/>
        </p:nvSpPr>
        <p:spPr>
          <a:xfrm>
            <a:off x="2401698" y="5517100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$100K</a:t>
            </a:r>
            <a:endParaRPr lang="en-CA" sz="2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85342" y="41961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650</a:t>
            </a:r>
            <a:endParaRPr lang="en-CA" sz="2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81000" y="31925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750</a:t>
            </a:r>
            <a:endParaRPr lang="en-CA" sz="2400" b="1" dirty="0"/>
          </a:p>
        </p:txBody>
      </p:sp>
      <p:sp>
        <p:nvSpPr>
          <p:cNvPr id="154" name="Rounded Rectangle 153"/>
          <p:cNvSpPr/>
          <p:nvPr/>
        </p:nvSpPr>
        <p:spPr>
          <a:xfrm>
            <a:off x="7003733" y="5657618"/>
            <a:ext cx="1173513" cy="5909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 #1</a:t>
            </a:r>
          </a:p>
        </p:txBody>
      </p:sp>
      <p:cxnSp>
        <p:nvCxnSpPr>
          <p:cNvPr id="155" name="Straight Arrow Connector 154"/>
          <p:cNvCxnSpPr>
            <a:endCxn id="157" idx="0"/>
          </p:cNvCxnSpPr>
          <p:nvPr/>
        </p:nvCxnSpPr>
        <p:spPr>
          <a:xfrm>
            <a:off x="8419134" y="4712381"/>
            <a:ext cx="939217" cy="928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427748" y="4901525"/>
            <a:ext cx="7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157" name="Rounded Rectangle 156"/>
          <p:cNvSpPr/>
          <p:nvPr/>
        </p:nvSpPr>
        <p:spPr>
          <a:xfrm>
            <a:off x="8723165" y="5640913"/>
            <a:ext cx="1270371" cy="5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Class #0</a:t>
            </a:r>
            <a:endParaRPr lang="en-CA" dirty="0"/>
          </a:p>
        </p:txBody>
      </p:sp>
      <p:sp>
        <p:nvSpPr>
          <p:cNvPr id="158" name="TextBox 157"/>
          <p:cNvSpPr txBox="1"/>
          <p:nvPr/>
        </p:nvSpPr>
        <p:spPr>
          <a:xfrm>
            <a:off x="8983167" y="4987074"/>
            <a:ext cx="5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7445511" y="4720071"/>
            <a:ext cx="858536" cy="91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3" grpId="0" animBg="1"/>
      <p:bldP spid="19" grpId="0"/>
      <p:bldP spid="116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7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7" grpId="0" animBg="1"/>
      <p:bldP spid="82" grpId="0" animBg="1"/>
      <p:bldP spid="83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5" grpId="0" animBg="1"/>
      <p:bldP spid="127" grpId="0" animBg="1"/>
      <p:bldP spid="130" grpId="0"/>
      <p:bldP spid="131" grpId="0"/>
      <p:bldP spid="132" grpId="0" animBg="1"/>
      <p:bldP spid="140" grpId="0" animBg="1"/>
      <p:bldP spid="143" grpId="0"/>
      <p:bldP spid="144" grpId="0"/>
      <p:bldP spid="145" grpId="0" animBg="1"/>
      <p:bldP spid="151" grpId="0"/>
      <p:bldP spid="152" grpId="0"/>
      <p:bldP spid="153" grpId="0"/>
      <p:bldP spid="154" grpId="0" animBg="1"/>
      <p:bldP spid="156" grpId="0"/>
      <p:bldP spid="157" grpId="0" animBg="1"/>
      <p:bldP spid="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DECISION TREES: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595474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#250: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57" y="2895600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595474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</a:t>
            </a:r>
            <a:r>
              <a:rPr lang="en-CA" sz="2000" smtClean="0"/>
              <a:t>#303: </a:t>
            </a:r>
            <a:endParaRPr lang="en-CA" sz="2000" dirty="0" smtClean="0"/>
          </a:p>
          <a:p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25" y="2895600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48605" y="1305530"/>
            <a:ext cx="10762395" cy="4333270"/>
          </a:xfrm>
        </p:spPr>
        <p:txBody>
          <a:bodyPr>
            <a:normAutofit/>
          </a:bodyPr>
          <a:lstStyle/>
          <a:p>
            <a:r>
              <a:rPr lang="en-CA" sz="2000" dirty="0"/>
              <a:t>Random Forest Classifier is </a:t>
            </a:r>
            <a:r>
              <a:rPr lang="en-CA" sz="2000" dirty="0" smtClean="0"/>
              <a:t>a type of </a:t>
            </a:r>
            <a:r>
              <a:rPr lang="en-CA" sz="2000" b="1" dirty="0" smtClean="0"/>
              <a:t>ensemble </a:t>
            </a:r>
            <a:r>
              <a:rPr lang="en-CA" sz="2000" b="1" dirty="0"/>
              <a:t>algorithm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It creates </a:t>
            </a:r>
            <a:r>
              <a:rPr lang="en-CA" sz="2000" dirty="0"/>
              <a:t>a set of decision trees from randomly selected subset of training set. </a:t>
            </a:r>
            <a:endParaRPr lang="en-CA" sz="2000" dirty="0" smtClean="0"/>
          </a:p>
          <a:p>
            <a:r>
              <a:rPr lang="en-CA" sz="2000" dirty="0" smtClean="0"/>
              <a:t>It </a:t>
            </a:r>
            <a:r>
              <a:rPr lang="en-CA" sz="2000" dirty="0"/>
              <a:t>then </a:t>
            </a:r>
            <a:r>
              <a:rPr lang="en-CA" sz="2000" b="1" dirty="0" smtClean="0"/>
              <a:t>combines votes </a:t>
            </a:r>
            <a:r>
              <a:rPr lang="en-CA" sz="2000" dirty="0"/>
              <a:t>from different decision trees to decide the final class of the test object</a:t>
            </a:r>
            <a:r>
              <a:rPr lang="en-CA" sz="2000" dirty="0" smtClean="0"/>
              <a:t>.</a:t>
            </a:r>
          </a:p>
          <a:p>
            <a:endParaRPr lang="en-CA" sz="2000" dirty="0" smtClean="0"/>
          </a:p>
        </p:txBody>
      </p:sp>
      <p:sp>
        <p:nvSpPr>
          <p:cNvPr id="174" name="Rounded Rectangle 173"/>
          <p:cNvSpPr/>
          <p:nvPr/>
        </p:nvSpPr>
        <p:spPr>
          <a:xfrm>
            <a:off x="228539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86849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289891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/>
          <p:cNvCxnSpPr>
            <a:stCxn id="174" idx="2"/>
          </p:cNvCxnSpPr>
          <p:nvPr/>
        </p:nvCxnSpPr>
        <p:spPr>
          <a:xfrm flipH="1">
            <a:off x="219051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4" idx="2"/>
          </p:cNvCxnSpPr>
          <p:nvPr/>
        </p:nvCxnSpPr>
        <p:spPr>
          <a:xfrm>
            <a:off x="268525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9009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19051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81" name="Rounded Rectangle 180"/>
          <p:cNvSpPr/>
          <p:nvPr/>
        </p:nvSpPr>
        <p:spPr>
          <a:xfrm>
            <a:off x="138184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41225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170385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19859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50344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70385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87" name="Rounded Rectangle 186"/>
          <p:cNvSpPr/>
          <p:nvPr/>
        </p:nvSpPr>
        <p:spPr>
          <a:xfrm>
            <a:off x="456447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14757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517799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87" idx="2"/>
          </p:cNvCxnSpPr>
          <p:nvPr/>
        </p:nvCxnSpPr>
        <p:spPr>
          <a:xfrm flipH="1">
            <a:off x="446959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</p:cNvCxnSpPr>
          <p:nvPr/>
        </p:nvCxnSpPr>
        <p:spPr>
          <a:xfrm>
            <a:off x="496433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26917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6959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94" name="Rounded Rectangle 193"/>
          <p:cNvSpPr/>
          <p:nvPr/>
        </p:nvSpPr>
        <p:spPr>
          <a:xfrm>
            <a:off x="366092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469133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398293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447767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78252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98293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00" name="Rounded Rectangle 199"/>
          <p:cNvSpPr/>
          <p:nvPr/>
        </p:nvSpPr>
        <p:spPr>
          <a:xfrm>
            <a:off x="960059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918369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1021411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200" idx="2"/>
          </p:cNvCxnSpPr>
          <p:nvPr/>
        </p:nvCxnSpPr>
        <p:spPr>
          <a:xfrm flipH="1">
            <a:off x="950571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2"/>
          </p:cNvCxnSpPr>
          <p:nvPr/>
        </p:nvCxnSpPr>
        <p:spPr>
          <a:xfrm>
            <a:off x="1000045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030529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206" name="TextBox 205"/>
          <p:cNvSpPr txBox="1"/>
          <p:nvPr/>
        </p:nvSpPr>
        <p:spPr>
          <a:xfrm>
            <a:off x="950571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69704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972745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901905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951379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81864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901905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13" name="Oval 212"/>
          <p:cNvSpPr/>
          <p:nvPr/>
        </p:nvSpPr>
        <p:spPr>
          <a:xfrm>
            <a:off x="6373228" y="4234550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" name="Oval 213"/>
          <p:cNvSpPr/>
          <p:nvPr/>
        </p:nvSpPr>
        <p:spPr>
          <a:xfrm>
            <a:off x="6742486" y="4210729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5" name="Oval 214"/>
          <p:cNvSpPr/>
          <p:nvPr/>
        </p:nvSpPr>
        <p:spPr>
          <a:xfrm>
            <a:off x="7474608" y="4183162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6" name="Oval 215"/>
          <p:cNvSpPr/>
          <p:nvPr/>
        </p:nvSpPr>
        <p:spPr>
          <a:xfrm>
            <a:off x="7108547" y="4206359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7" name="TextBox 216"/>
          <p:cNvSpPr txBox="1"/>
          <p:nvPr/>
        </p:nvSpPr>
        <p:spPr>
          <a:xfrm>
            <a:off x="2285398" y="274575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#1</a:t>
            </a:r>
            <a:endParaRPr lang="en-CA" dirty="0"/>
          </a:p>
        </p:txBody>
      </p:sp>
      <p:sp>
        <p:nvSpPr>
          <p:cNvPr id="218" name="TextBox 217"/>
          <p:cNvSpPr txBox="1"/>
          <p:nvPr/>
        </p:nvSpPr>
        <p:spPr>
          <a:xfrm>
            <a:off x="4587663" y="277497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#2</a:t>
            </a:r>
            <a:endParaRPr lang="en-CA" dirty="0"/>
          </a:p>
        </p:txBody>
      </p:sp>
      <p:sp>
        <p:nvSpPr>
          <p:cNvPr id="219" name="TextBox 218"/>
          <p:cNvSpPr txBox="1"/>
          <p:nvPr/>
        </p:nvSpPr>
        <p:spPr>
          <a:xfrm>
            <a:off x="9498397" y="28163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#N</a:t>
            </a:r>
            <a:endParaRPr lang="en-CA" dirty="0"/>
          </a:p>
        </p:txBody>
      </p:sp>
      <p:sp>
        <p:nvSpPr>
          <p:cNvPr id="220" name="Left Brace 219"/>
          <p:cNvSpPr/>
          <p:nvPr/>
        </p:nvSpPr>
        <p:spPr>
          <a:xfrm rot="16200000">
            <a:off x="6157931" y="1125349"/>
            <a:ext cx="430593" cy="9808745"/>
          </a:xfrm>
          <a:prstGeom prst="leftBrace">
            <a:avLst>
              <a:gd name="adj1" fmla="val 11136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1" name="TextBox 220"/>
          <p:cNvSpPr txBox="1"/>
          <p:nvPr/>
        </p:nvSpPr>
        <p:spPr>
          <a:xfrm>
            <a:off x="5177992" y="633626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MAJORITY VOTE = CLASS #1</a:t>
            </a:r>
            <a:endParaRPr lang="en-CA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941550" y="560520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223" name="TextBox 222"/>
          <p:cNvSpPr txBox="1"/>
          <p:nvPr/>
        </p:nvSpPr>
        <p:spPr>
          <a:xfrm>
            <a:off x="3850281" y="560520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224" name="TextBox 223"/>
          <p:cNvSpPr txBox="1"/>
          <p:nvPr/>
        </p:nvSpPr>
        <p:spPr>
          <a:xfrm>
            <a:off x="9171167" y="55768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29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AND HOW?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1" y="1447800"/>
            <a:ext cx="5311730" cy="5019070"/>
          </a:xfrm>
        </p:spPr>
        <p:txBody>
          <a:bodyPr>
            <a:normAutofit/>
          </a:bodyPr>
          <a:lstStyle/>
          <a:p>
            <a:r>
              <a:rPr lang="en-CA" sz="2000" dirty="0"/>
              <a:t>It overcomes the issues with single decision trees </a:t>
            </a:r>
            <a:r>
              <a:rPr lang="en-CA" sz="2000" dirty="0" smtClean="0"/>
              <a:t>by reducing </a:t>
            </a:r>
            <a:r>
              <a:rPr lang="en-CA" sz="2000" dirty="0"/>
              <a:t>the effect of noise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Overcomes </a:t>
            </a:r>
            <a:r>
              <a:rPr lang="en-CA" sz="2000" b="1" dirty="0"/>
              <a:t>overfitting problem </a:t>
            </a:r>
            <a:r>
              <a:rPr lang="en-CA" sz="2000" dirty="0"/>
              <a:t>by </a:t>
            </a:r>
            <a:r>
              <a:rPr lang="en-CA" sz="2000" dirty="0" smtClean="0"/>
              <a:t>taking </a:t>
            </a:r>
            <a:r>
              <a:rPr lang="en-CA" sz="2000" b="1" dirty="0" smtClean="0"/>
              <a:t>average </a:t>
            </a:r>
            <a:r>
              <a:rPr lang="en-CA" sz="2000" b="1" dirty="0"/>
              <a:t>of all the predictions</a:t>
            </a:r>
            <a:r>
              <a:rPr lang="en-CA" sz="2000" dirty="0"/>
              <a:t>, </a:t>
            </a:r>
            <a:r>
              <a:rPr lang="en-CA" sz="2000" dirty="0" smtClean="0"/>
              <a:t>canceling out biases.</a:t>
            </a:r>
            <a:endParaRPr lang="en-CA" sz="2000" dirty="0"/>
          </a:p>
          <a:p>
            <a:r>
              <a:rPr lang="en-CA" sz="2000" dirty="0"/>
              <a:t>Suppose training </a:t>
            </a:r>
            <a:r>
              <a:rPr lang="en-CA" sz="2000" dirty="0" smtClean="0"/>
              <a:t>set: [X1</a:t>
            </a:r>
            <a:r>
              <a:rPr lang="en-CA" sz="2000" dirty="0"/>
              <a:t>, X2, X3, X4] </a:t>
            </a:r>
            <a:r>
              <a:rPr lang="en-CA" sz="2000" dirty="0" smtClean="0"/>
              <a:t>with labels: [L1</a:t>
            </a:r>
            <a:r>
              <a:rPr lang="en-CA" sz="2000" dirty="0"/>
              <a:t>, L2, L3, </a:t>
            </a:r>
            <a:r>
              <a:rPr lang="en-CA" sz="2000" dirty="0" smtClean="0"/>
              <a:t>L4]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andom </a:t>
            </a:r>
            <a:r>
              <a:rPr lang="en-CA" sz="2000" dirty="0"/>
              <a:t>forest </a:t>
            </a:r>
            <a:r>
              <a:rPr lang="en-CA" sz="2000" dirty="0" smtClean="0"/>
              <a:t>creates </a:t>
            </a:r>
            <a:r>
              <a:rPr lang="en-CA" sz="2000" dirty="0"/>
              <a:t>three decision trees taking </a:t>
            </a:r>
            <a:r>
              <a:rPr lang="en-CA" sz="2000" dirty="0" smtClean="0"/>
              <a:t>inputs as follows: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[X1, X2, </a:t>
            </a:r>
            <a:r>
              <a:rPr lang="en-CA" sz="2000" dirty="0" smtClean="0"/>
              <a:t>X3], [X1</a:t>
            </a:r>
            <a:r>
              <a:rPr lang="en-CA" sz="2000" dirty="0"/>
              <a:t>, X2, X4</a:t>
            </a:r>
            <a:r>
              <a:rPr lang="en-CA" sz="2000" dirty="0" smtClean="0"/>
              <a:t>], [</a:t>
            </a:r>
            <a:r>
              <a:rPr lang="en-CA" sz="2000" dirty="0"/>
              <a:t>X2, X3, X4]</a:t>
            </a:r>
          </a:p>
          <a:p>
            <a:r>
              <a:rPr lang="en-CA" sz="2000" dirty="0" smtClean="0"/>
              <a:t>Example: Combining votes from a pool of experts, each will bring their own experience and background to solve the problem resulting in a better outcome. </a:t>
            </a:r>
          </a:p>
          <a:p>
            <a:endParaRPr lang="en-CA" sz="2000" dirty="0"/>
          </a:p>
        </p:txBody>
      </p:sp>
      <p:sp>
        <p:nvSpPr>
          <p:cNvPr id="2" name="Rounded Rectangle 1"/>
          <p:cNvSpPr/>
          <p:nvPr/>
        </p:nvSpPr>
        <p:spPr>
          <a:xfrm>
            <a:off x="6503965" y="1724025"/>
            <a:ext cx="1600200" cy="1752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Complete Training set</a:t>
            </a:r>
            <a:endParaRPr lang="en-CA" dirty="0"/>
          </a:p>
        </p:txBody>
      </p:sp>
      <p:sp>
        <p:nvSpPr>
          <p:cNvPr id="76" name="Rounded Rectangle 75"/>
          <p:cNvSpPr/>
          <p:nvPr/>
        </p:nvSpPr>
        <p:spPr>
          <a:xfrm>
            <a:off x="8229600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#1</a:t>
            </a:r>
            <a:endParaRPr lang="en-CA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9532030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#2</a:t>
            </a:r>
            <a:endParaRPr lang="en-CA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10835706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#3</a:t>
            </a:r>
            <a:endParaRPr lang="en-CA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8229600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Decision Tree #1</a:t>
            </a:r>
            <a:endParaRPr lang="en-CA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9579804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#2</a:t>
            </a:r>
            <a:endParaRPr lang="en-CA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10894104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#3</a:t>
            </a:r>
            <a:endParaRPr lang="en-CA" sz="1600" dirty="0"/>
          </a:p>
        </p:txBody>
      </p:sp>
      <p:sp>
        <p:nvSpPr>
          <p:cNvPr id="3" name="Down Arrow 2"/>
          <p:cNvSpPr/>
          <p:nvPr/>
        </p:nvSpPr>
        <p:spPr>
          <a:xfrm>
            <a:off x="8690016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Down Arrow 94"/>
          <p:cNvSpPr/>
          <p:nvPr/>
        </p:nvSpPr>
        <p:spPr>
          <a:xfrm>
            <a:off x="9985270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Down Arrow 97"/>
          <p:cNvSpPr/>
          <p:nvPr/>
        </p:nvSpPr>
        <p:spPr>
          <a:xfrm>
            <a:off x="11280524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Down Arrow 101"/>
          <p:cNvSpPr/>
          <p:nvPr/>
        </p:nvSpPr>
        <p:spPr>
          <a:xfrm rot="19695937">
            <a:off x="9092140" y="4399575"/>
            <a:ext cx="301584" cy="1246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Down Arrow 102"/>
          <p:cNvSpPr/>
          <p:nvPr/>
        </p:nvSpPr>
        <p:spPr>
          <a:xfrm rot="1367472">
            <a:off x="11009611" y="4376554"/>
            <a:ext cx="301584" cy="1311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Down Arrow 107"/>
          <p:cNvSpPr/>
          <p:nvPr/>
        </p:nvSpPr>
        <p:spPr>
          <a:xfrm>
            <a:off x="10033044" y="4413410"/>
            <a:ext cx="301584" cy="101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9437664" y="5429030"/>
            <a:ext cx="1506048" cy="76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VOTING</a:t>
            </a:r>
            <a:endParaRPr lang="en-CA" dirty="0"/>
          </a:p>
        </p:txBody>
      </p:sp>
      <p:sp>
        <p:nvSpPr>
          <p:cNvPr id="110" name="Down Arrow 109"/>
          <p:cNvSpPr/>
          <p:nvPr/>
        </p:nvSpPr>
        <p:spPr>
          <a:xfrm>
            <a:off x="10033044" y="6196994"/>
            <a:ext cx="301584" cy="5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4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595474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#255: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57" y="2895600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595474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#320: </a:t>
            </a:r>
          </a:p>
          <a:p>
            <a:pPr marL="0" indent="0">
              <a:buNone/>
            </a:pPr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25" y="2895600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8022977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</a:t>
            </a:r>
            <a:r>
              <a:rPr lang="en-CA" sz="2000" b="1" dirty="0"/>
              <a:t>Bayes’ </a:t>
            </a:r>
            <a:r>
              <a:rPr lang="en-CA" sz="2000" b="1" dirty="0" smtClean="0"/>
              <a:t>Theorem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Let’s assume that you are data scientist working major bank in NYC and you want to classify a new client as </a:t>
            </a:r>
            <a:r>
              <a:rPr lang="en-CA" sz="2000" b="1" dirty="0" smtClean="0"/>
              <a:t>eligible to retire or not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C</a:t>
            </a:r>
            <a:r>
              <a:rPr lang="en-CA" sz="2000" dirty="0" smtClean="0"/>
              <a:t>ustomer </a:t>
            </a:r>
            <a:r>
              <a:rPr lang="en-CA" sz="2000" b="1" dirty="0" smtClean="0"/>
              <a:t>features</a:t>
            </a:r>
            <a:r>
              <a:rPr lang="en-CA" sz="2000" dirty="0" smtClean="0"/>
              <a:t> are his/her </a:t>
            </a:r>
            <a:r>
              <a:rPr lang="en-CA" sz="2000" b="1" dirty="0" smtClean="0"/>
              <a:t>age</a:t>
            </a:r>
            <a:r>
              <a:rPr lang="en-CA" sz="2000" dirty="0" smtClean="0"/>
              <a:t> and </a:t>
            </a:r>
            <a:r>
              <a:rPr lang="en-CA" sz="2000" b="1" dirty="0" smtClean="0"/>
              <a:t>salary</a:t>
            </a:r>
            <a:r>
              <a:rPr lang="en-CA" sz="2000" dirty="0" smtClean="0"/>
              <a:t>.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2219" y="5953837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603419" y="2589585"/>
            <a:ext cx="28801" cy="33992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153565" y="47517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7635257" y="44487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520830" y="48982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011465" y="40946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577581" y="3997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8636412" y="41422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413045" y="51292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7108930" y="5914468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4734481" y="3756123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7780394" y="34117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297436" y="34597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144775" y="39355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297249" y="371182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316790" y="444240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7796312" y="492921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6758083" y="487434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6677364" y="42923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090686" y="23654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041604" y="26534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009848" y="33441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545561" y="32040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413062" y="37199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054546" y="327018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419911" y="27269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024534" y="366766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467210" y="27555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551529" y="33000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582251" y="37518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0849352" y="2934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834166" y="29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728450" y="39498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159721" y="42671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9741392" y="45665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9711380" y="4964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154056" y="405189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238375" y="45964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269097" y="504826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536198" y="4230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9941253" y="43191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052334" y="36497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574166" y="2805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215650" y="235559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185638" y="27530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8712633" y="23854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9681523" y="237000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8627208" y="2770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020861" y="26735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566586" y="31745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166810" y="29952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8712535" y="34963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8750715" y="4596759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8713661" y="452270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196753" y="2317450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887270" y="557413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183703" y="20574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38842" y="536765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920611" y="4874341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6638842" y="4748148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4648201" y="3270188"/>
            <a:ext cx="4156829" cy="13490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0499" y="3090414"/>
            <a:ext cx="1771511" cy="369332"/>
          </a:xfrm>
          <a:prstGeom prst="rect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NEW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69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9" grpId="0" animBg="1"/>
      <p:bldP spid="110" grpId="0" animBg="1"/>
      <p:bldP spid="112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1. PRIOR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4661421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Points can be classified as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or </a:t>
            </a:r>
            <a:r>
              <a:rPr lang="en-CA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</a:p>
          <a:p>
            <a:pPr fontAlgn="base"/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Our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task is to classify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a new point to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or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</a:t>
            </a:r>
          </a:p>
          <a:p>
            <a:pPr fontAlgn="base"/>
            <a:r>
              <a:rPr lang="en-CA" sz="2000" b="1" dirty="0" smtClean="0">
                <a:solidFill>
                  <a:srgbClr val="333333"/>
                </a:solidFill>
                <a:latin typeface="+mj-lt"/>
              </a:rPr>
              <a:t>Prior Probability: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Since we have more </a:t>
            </a:r>
            <a:r>
              <a:rPr lang="en-CA" sz="2000" dirty="0">
                <a:solidFill>
                  <a:srgbClr val="0070C0"/>
                </a:solidFill>
              </a:rPr>
              <a:t>BLUE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compared to </a:t>
            </a:r>
            <a:r>
              <a:rPr lang="en-CA" sz="2000" dirty="0" smtClean="0">
                <a:solidFill>
                  <a:srgbClr val="FF0000"/>
                </a:solidFill>
              </a:rPr>
              <a:t>RED</a:t>
            </a:r>
            <a:r>
              <a:rPr lang="en-CA" sz="2000" dirty="0" smtClean="0"/>
              <a:t>, we can assume that our new point is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twice </a:t>
            </a:r>
            <a:r>
              <a:rPr lang="en-CA" sz="2000" dirty="0">
                <a:solidFill>
                  <a:srgbClr val="333333"/>
                </a:solidFill>
                <a:latin typeface="+mj-lt"/>
              </a:rPr>
              <a:t>as likely to 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be </a:t>
            </a:r>
            <a:r>
              <a:rPr lang="en-CA" sz="2000" dirty="0" smtClean="0">
                <a:solidFill>
                  <a:srgbClr val="0070C0"/>
                </a:solidFill>
                <a:latin typeface="+mj-lt"/>
              </a:rPr>
              <a:t>BLUE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 than </a:t>
            </a:r>
            <a:r>
              <a:rPr lang="en-CA" sz="2000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CA" sz="2000" dirty="0" smtClean="0">
                <a:solidFill>
                  <a:srgbClr val="333333"/>
                </a:solidFill>
                <a:latin typeface="+mj-lt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3" y="4058309"/>
                <a:ext cx="6145720" cy="5751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2" y="4818626"/>
                <a:ext cx="6274666" cy="5751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/>
          <p:cNvSpPr txBox="1"/>
          <p:nvPr/>
        </p:nvSpPr>
        <p:spPr>
          <a:xfrm>
            <a:off x="8370752" y="5423655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271057" y="241514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Oval 122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val 124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Oval 130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Oval 131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Oval 138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Oval 139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Oval 140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Oval 144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Oval 145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Oval 146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Oval 147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val 150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Oval 151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Oval 152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val 153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Oval 155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Oval 156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Oval 157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Oval 158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0" name="Oval 159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TextBox 160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212080" y="487599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14715" y="46189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209630" y="4643533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2. LIKELIHOOD 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8988152" y="5421826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19792" y="1893506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989364" y="1504623"/>
            <a:ext cx="5341923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For the new point, if there are more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 points in its vicinity, it is </a:t>
            </a:r>
            <a:r>
              <a:rPr lang="en-CA" sz="2000" dirty="0"/>
              <a:t>more likely that the new </a:t>
            </a:r>
            <a:r>
              <a:rPr lang="en-CA" sz="2000" dirty="0" smtClean="0"/>
              <a:t>point will be classified as </a:t>
            </a:r>
            <a:r>
              <a:rPr lang="en-CA" sz="2000" b="1" dirty="0" smtClean="0">
                <a:solidFill>
                  <a:srgbClr val="0070C0"/>
                </a:solidFill>
              </a:rPr>
              <a:t>BLUE</a:t>
            </a:r>
            <a:r>
              <a:rPr lang="en-CA" sz="2000" dirty="0" smtClean="0"/>
              <a:t>. </a:t>
            </a:r>
          </a:p>
          <a:p>
            <a:pPr fontAlgn="base"/>
            <a:r>
              <a:rPr lang="en-CA" sz="2000" dirty="0" smtClean="0"/>
              <a:t>So we draw a circle around the point</a:t>
            </a:r>
          </a:p>
          <a:p>
            <a:pPr fontAlgn="base"/>
            <a:r>
              <a:rPr lang="en-CA" sz="2000" dirty="0" smtClean="0"/>
              <a:t>Then </a:t>
            </a:r>
            <a:r>
              <a:rPr lang="en-CA" sz="2000" dirty="0"/>
              <a:t>we calculate the number of points in the circle belonging to each class label. </a:t>
            </a:r>
            <a:br>
              <a:rPr lang="en-CA" sz="2000" dirty="0"/>
            </a:b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𝑅𝐸𝐷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" y="3784817"/>
                <a:ext cx="6432082" cy="5112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798335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891584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𝑣𝑖𝑐𝑖𝑛𝑖𝑡𝑦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𝐵𝐿𝑈𝐸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den>
                      </m:f>
                      <m:r>
                        <a:rPr lang="en-CA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6" y="4470526"/>
                <a:ext cx="6657272" cy="5270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883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3. POSTERIOR PROBABILITY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49065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2526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7044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4015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8509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30474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9502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950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819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9008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444015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364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4124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882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6645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951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8270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2450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775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3182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6062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968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1568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6727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2229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796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6204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7082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2527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7046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869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9038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902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2198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5193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9168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30046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5491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40010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833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271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886013" y="11215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6024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916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822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2422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7581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3083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7650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7058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936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3381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9723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893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7233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626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1273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9480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4490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5495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4754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56" y="3962400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3469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4401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8475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10" y="5138566"/>
                <a:ext cx="5638795" cy="943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3250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121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REVIEW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48303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1764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6282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3253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7747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29712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8740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188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057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8246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070172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2882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3362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120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588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7508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1688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01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2420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530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20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080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596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146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03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544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632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176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6284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10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827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8263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1436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443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840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29284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4729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39248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071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1956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02121" y="10394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5262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154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060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1660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6819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2321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6888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6296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174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2619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8961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131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6471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5500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0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8718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3728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4733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3992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2707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3639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7713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2488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06302" y="1475731"/>
            <a:ext cx="9838390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Bayes’ </a:t>
            </a:r>
            <a:r>
              <a:rPr lang="en-CA" sz="2000" dirty="0" smtClean="0"/>
              <a:t>Theorem.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probability of customer retiring given his/her features, such as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6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likelihood</a:t>
                </a:r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620000" y="1905000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 smtClean="0"/>
                  <a:t>: New Customer’s features;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7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>
            <a:off x="6248400" y="3354612"/>
            <a:ext cx="1191291" cy="4439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276600" y="2134896"/>
            <a:ext cx="2019974" cy="4767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Prior probability of retiring, without any prior knowledge </a:t>
                </a:r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0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Marginal likelihood, the probability of any point added lies into the circle</a:t>
                </a:r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37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9311902" y="161755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1030" y="194496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0" y="3523296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10" grpId="0"/>
      <p:bldP spid="17" grpId="0"/>
      <p:bldP spid="18" grpId="0"/>
      <p:bldP spid="15" grpId="0"/>
      <p:bldP spid="20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16469" y="5193536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092570" y="3234687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107221" y="5469129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107221" y="5773495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Supervised: </a:t>
            </a:r>
            <a:r>
              <a:rPr lang="en-CA" sz="2000" dirty="0" smtClean="0"/>
              <a:t>used to train </a:t>
            </a:r>
            <a:r>
              <a:rPr lang="en-CA" sz="2000" dirty="0"/>
              <a:t>algorithms </a:t>
            </a:r>
            <a:r>
              <a:rPr lang="en-CA" sz="2000" dirty="0" smtClean="0"/>
              <a:t>using labeled </a:t>
            </a:r>
            <a:r>
              <a:rPr lang="en-CA" sz="2000" dirty="0"/>
              <a:t>input and output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42397" y="4221989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206866" y="4410689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646283" y="2009333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8581" y="3234687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829882" y="2794747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993511" y="281166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64258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70" y="3431393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644" y="4765445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94" y="4765445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940161" y="443152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062715" y="2856120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3095174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387217" y="2463946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2582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=1/40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642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655395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572370" y="1486206"/>
            <a:ext cx="740608" cy="49360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 40/60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694544" y="72864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0230" y="127112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2990754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</p:spTree>
    <p:extLst>
      <p:ext uri="{BB962C8B-B14F-4D97-AF65-F5344CB8AC3E}">
        <p14:creationId xmlns:p14="http://schemas.microsoft.com/office/powerpoint/2010/main" val="3613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81000"/>
            <a:ext cx="95250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765" r="-2890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196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8151" y="304238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=3/20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584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819400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388010" y="1721116"/>
            <a:ext cx="924968" cy="2586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=20/60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785829" y="1300368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NO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3106" y="1516568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3154759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𝑵𝑶𝑻𝑬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𝑵𝒐𝒏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𝑹𝒆𝒕𝒊𝒓𝒆</m:t>
                          </m:r>
                        </m:e>
                      </m:d>
                      <m:r>
                        <a:rPr lang="en-C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NAÏVE?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5733508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It is called naive because it </a:t>
            </a:r>
            <a:r>
              <a:rPr lang="en-CA" sz="2000" dirty="0"/>
              <a:t>assumes </a:t>
            </a:r>
            <a:r>
              <a:rPr lang="en-CA" sz="2000" dirty="0" smtClean="0"/>
              <a:t>that the presence </a:t>
            </a:r>
            <a:r>
              <a:rPr lang="en-CA" sz="2000" dirty="0"/>
              <a:t>of a </a:t>
            </a:r>
            <a:r>
              <a:rPr lang="en-CA" sz="2000" dirty="0" smtClean="0"/>
              <a:t>certain feature </a:t>
            </a:r>
            <a:r>
              <a:rPr lang="en-CA" sz="2000" dirty="0"/>
              <a:t>in a class is </a:t>
            </a:r>
            <a:r>
              <a:rPr lang="en-CA" sz="2000" dirty="0" smtClean="0"/>
              <a:t>independent of the </a:t>
            </a:r>
            <a:r>
              <a:rPr lang="en-CA" sz="2000" dirty="0"/>
              <a:t>presence of </a:t>
            </a:r>
            <a:r>
              <a:rPr lang="en-CA" sz="2000" dirty="0" smtClean="0"/>
              <a:t>other features. </a:t>
            </a:r>
          </a:p>
          <a:p>
            <a:r>
              <a:rPr lang="en-CA" sz="2000" dirty="0" smtClean="0"/>
              <a:t>EXAMPLE #1: Age/savings, the assumption is not necessarily true since age and savings might be dependant on each others</a:t>
            </a:r>
          </a:p>
          <a:p>
            <a:r>
              <a:rPr lang="en-CA" sz="2000" dirty="0" smtClean="0"/>
              <a:t>EXAMPLE #2: fruit </a:t>
            </a:r>
            <a:r>
              <a:rPr lang="en-CA" sz="2000" dirty="0"/>
              <a:t>can be classified as watermelon if its color is green, tastes sweet, </a:t>
            </a:r>
            <a:r>
              <a:rPr lang="en-CA" sz="2000" dirty="0" smtClean="0"/>
              <a:t>and round.</a:t>
            </a:r>
          </a:p>
          <a:p>
            <a:r>
              <a:rPr lang="en-CA" sz="2000" dirty="0" smtClean="0"/>
              <a:t>These features might be dependant on each others, however, we assume they are all independent and that’s why its ‘Naive’!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047766" y="5774042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7028653" y="212015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569112" y="45719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8050804" y="42689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936377" y="47184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427012" y="3914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993128" y="38177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9051959" y="39624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828592" y="49494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8273913" y="5839724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5185699" y="2824149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8195941" y="3231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712983" y="32799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560322" y="37557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712796" y="35320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732337" y="42626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211859" y="47494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7173630" y="4694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092911" y="41125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10112808" y="21449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506233" y="21856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457151" y="24736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425395" y="31643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961108" y="3024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828609" y="3540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470093" y="309039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835458" y="25471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440081" y="34878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882757" y="25757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967076" y="3120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997798" y="35720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1264899" y="27544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10249713" y="27713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10143997" y="37700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75268" y="40873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10156939" y="43867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10126927" y="47842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569603" y="38721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653922" y="4416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684644" y="4868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951745" y="40508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10356800" y="41393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890381" y="18390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467881" y="34699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618255" y="15590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7586499" y="2249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8122212" y="21096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989713" y="2625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631197" y="2175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/>
          <p:cNvSpPr/>
          <p:nvPr/>
        </p:nvSpPr>
        <p:spPr>
          <a:xfrm>
            <a:off x="7996562" y="16325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601185" y="25732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9043861" y="1661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9128180" y="22056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9426003" y="18398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8410817" y="1856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9042755" y="25907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436408" y="2493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982133" y="29947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582357" y="28154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9128082" y="3316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166262" y="441696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9129208" y="434290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707645" y="121440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02817" y="5394339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17876" y="87796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54389" y="518786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336158" y="4694546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7054389" y="4568353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b="1" dirty="0" smtClean="0"/>
              <a:t>Unsupervised learning: </a:t>
            </a:r>
            <a:r>
              <a:rPr lang="en-CA" sz="2000" dirty="0" smtClean="0"/>
              <a:t>provides </a:t>
            </a:r>
            <a:r>
              <a:rPr lang="en-CA" sz="2000" dirty="0"/>
              <a:t>the algorithm with no labeled </a:t>
            </a:r>
            <a:r>
              <a:rPr lang="en-CA" sz="2000" dirty="0" smtClean="0"/>
              <a:t>data.</a:t>
            </a:r>
          </a:p>
          <a:p>
            <a:r>
              <a:rPr lang="en-CA" sz="2000" dirty="0" smtClean="0"/>
              <a:t>The algorithm attempts at discovering </a:t>
            </a:r>
            <a:r>
              <a:rPr lang="en-CA" sz="2000" dirty="0"/>
              <a:t>hidden patterns within </a:t>
            </a:r>
            <a:r>
              <a:rPr lang="en-CA" sz="2000" dirty="0" smtClean="0"/>
              <a:t>the training data.</a:t>
            </a:r>
          </a:p>
          <a:p>
            <a:r>
              <a:rPr lang="en-CA" sz="2000" dirty="0" smtClean="0"/>
              <a:t>Unsupervised </a:t>
            </a:r>
            <a:r>
              <a:rPr lang="en-CA" sz="2000" dirty="0"/>
              <a:t>learning methods can </a:t>
            </a:r>
            <a:r>
              <a:rPr lang="en-CA" sz="2000" dirty="0" smtClean="0"/>
              <a:t>analyze complex data that humans might find difficult to interpret. </a:t>
            </a:r>
          </a:p>
          <a:p>
            <a:r>
              <a:rPr lang="en-CA" sz="2000" dirty="0" smtClean="0"/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UNSUPERVISED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739403" y="63803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040956" y="629224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432419" y="57813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756835" y="611334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290554" y="592863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115457" y="584131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365055" y="547770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9994446" y="418517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094891" y="4548781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236523" y="4283299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171502" y="4910089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466500" y="420571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727355" y="4050774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753549" y="4299181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9768" y="3144981"/>
            <a:ext cx="5396952" cy="320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Reinforcement learning allows </a:t>
            </a:r>
            <a:r>
              <a:rPr lang="en-CA" sz="2000" dirty="0" smtClean="0"/>
              <a:t>machines take </a:t>
            </a:r>
            <a:r>
              <a:rPr lang="en-CA" sz="2000" dirty="0"/>
              <a:t>actions to maximize cumulative reward.</a:t>
            </a:r>
          </a:p>
          <a:p>
            <a:r>
              <a:rPr lang="en-CA" sz="2000" dirty="0"/>
              <a:t>Reinforcement algorithms </a:t>
            </a:r>
            <a:r>
              <a:rPr lang="en-CA" sz="2000" dirty="0" smtClean="0"/>
              <a:t>learn by </a:t>
            </a:r>
            <a:r>
              <a:rPr lang="en-CA" sz="2000" dirty="0"/>
              <a:t>trial and </a:t>
            </a:r>
            <a:r>
              <a:rPr lang="en-CA" sz="2000" dirty="0" smtClean="0"/>
              <a:t>error through reward and penalty. </a:t>
            </a:r>
          </a:p>
          <a:p>
            <a:r>
              <a:rPr lang="en-CA" sz="2000" dirty="0" smtClean="0"/>
              <a:t>Two elements: </a:t>
            </a:r>
            <a:r>
              <a:rPr lang="en-CA" sz="2000" b="1" dirty="0" smtClean="0"/>
              <a:t>environment</a:t>
            </a:r>
            <a:r>
              <a:rPr lang="en-CA" sz="2000" dirty="0" smtClean="0"/>
              <a:t> </a:t>
            </a:r>
            <a:r>
              <a:rPr lang="en-CA" sz="2000" dirty="0"/>
              <a:t>and </a:t>
            </a:r>
            <a:r>
              <a:rPr lang="en-CA" sz="2000" b="1" dirty="0" smtClean="0"/>
              <a:t>learning </a:t>
            </a:r>
            <a:r>
              <a:rPr lang="en-CA" sz="2000" b="1" dirty="0"/>
              <a:t>agent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The </a:t>
            </a:r>
            <a:r>
              <a:rPr lang="en-CA" sz="2000" dirty="0"/>
              <a:t>environment rewards the agent for correct </a:t>
            </a:r>
            <a:r>
              <a:rPr lang="en-CA" sz="2000" dirty="0" smtClean="0"/>
              <a:t>actions. </a:t>
            </a:r>
          </a:p>
          <a:p>
            <a:r>
              <a:rPr lang="en-CA" sz="2000" dirty="0" smtClean="0"/>
              <a:t>Based on the reward or penalty, agent </a:t>
            </a:r>
            <a:r>
              <a:rPr lang="en-CA" sz="2000" dirty="0"/>
              <a:t>improves its environment knowledge to </a:t>
            </a:r>
            <a:r>
              <a:rPr lang="en-CA" sz="2000" dirty="0" smtClean="0"/>
              <a:t>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REINFORCEMENT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76460" y="5970287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5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13538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Deep learning is a subset of machine learning that utilizes multi-layer Artificial </a:t>
            </a:r>
            <a:r>
              <a:rPr lang="en-CA" sz="2000" dirty="0"/>
              <a:t>N</a:t>
            </a:r>
            <a:r>
              <a:rPr lang="en-CA" sz="2000" dirty="0" smtClean="0"/>
              <a:t>eural Networks.</a:t>
            </a:r>
          </a:p>
          <a:p>
            <a:r>
              <a:rPr lang="en-CA" sz="2000" dirty="0" smtClean="0"/>
              <a:t>Deep Neural </a:t>
            </a:r>
            <a:r>
              <a:rPr lang="en-CA" sz="2000" dirty="0"/>
              <a:t>Networks are inspired by </a:t>
            </a:r>
            <a:r>
              <a:rPr lang="en-CA" sz="2000" dirty="0" smtClean="0"/>
              <a:t>the human brain and mimics the operation of biological neurons</a:t>
            </a:r>
            <a:r>
              <a:rPr lang="en-CA" sz="2000" dirty="0"/>
              <a:t>.</a:t>
            </a:r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99951"/>
              </p:ext>
            </p:extLst>
          </p:nvPr>
        </p:nvGraphicFramePr>
        <p:xfrm>
          <a:off x="-441552" y="2221430"/>
          <a:ext cx="5934036" cy="3292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deep learn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69" y="2165717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 Brace 18"/>
          <p:cNvSpPr/>
          <p:nvPr/>
        </p:nvSpPr>
        <p:spPr>
          <a:xfrm>
            <a:off x="5597748" y="2165717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/>
          <p:cNvSpPr/>
          <p:nvPr/>
        </p:nvSpPr>
        <p:spPr>
          <a:xfrm rot="10800000">
            <a:off x="9896754" y="2220596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56950" y="5694759"/>
            <a:ext cx="4059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/>
              <a:t>https</a:t>
            </a:r>
            <a:r>
              <a:rPr lang="en-CA" sz="1400" dirty="0"/>
              <a:t>://pixabay.com/en/neural-network-thought-mind-mental-3816319/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34234" y="379947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32054" y="3834971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2597" y="5979777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03106" y="5562492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1" grpId="0" animBg="1"/>
      <p:bldP spid="24" grpId="0"/>
      <p:bldP spid="2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7301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MACHINE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WHICH TECHNIQUE SHOULD BE USED?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3223890"/>
              </p:ext>
            </p:extLst>
          </p:nvPr>
        </p:nvGraphicFramePr>
        <p:xfrm>
          <a:off x="2133600" y="658235"/>
          <a:ext cx="8547882" cy="506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52958" y="755967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17389" y="364409"/>
            <a:ext cx="501283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CONFUSION MATRIX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945335" y="1805833"/>
          <a:ext cx="4389120" cy="4389120"/>
        </p:xfrm>
        <a:graphic>
          <a:graphicData uri="http://schemas.openxmlformats.org/drawingml/2006/table">
            <a:tbl>
              <a:tblPr firstRow="1" bandRow="1"/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7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38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Left Brace 34"/>
          <p:cNvSpPr/>
          <p:nvPr/>
        </p:nvSpPr>
        <p:spPr>
          <a:xfrm>
            <a:off x="4274001" y="1805833"/>
            <a:ext cx="424543" cy="4389120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Left Brace 35"/>
          <p:cNvSpPr/>
          <p:nvPr/>
        </p:nvSpPr>
        <p:spPr>
          <a:xfrm rot="5400000">
            <a:off x="6927624" y="-842762"/>
            <a:ext cx="424543" cy="4389122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877783" y="3769560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PREDICTIONS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12326" y="53340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TRUE CLASS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68560" y="271054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TRUE +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8617" y="504277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TRUE -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69554" y="271054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86311" y="487095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0225" y="14070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37039" y="1390345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70553" y="271054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FALSE +</a:t>
            </a:r>
            <a:endParaRPr lang="en-CA" sz="2400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92139" y="5042772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FALSE 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3813849" y="5237807"/>
            <a:ext cx="1523149" cy="81932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8769205" y="2144097"/>
            <a:ext cx="1655221" cy="55286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53980" y="5768671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36868" y="2316428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8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39" grpId="0"/>
      <p:bldP spid="40" grpId="0"/>
      <p:bldP spid="45" grpId="0"/>
      <p:bldP spid="46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</TotalTime>
  <Words>2794</Words>
  <Application>Microsoft Office PowerPoint</Application>
  <PresentationFormat>Widescreen</PresentationFormat>
  <Paragraphs>575</Paragraphs>
  <Slides>43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medium-content-serif-font</vt:lpstr>
      <vt:lpstr>Montserrat Black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Classification</dc:title>
  <dc:creator>Suresh.Manem@cognizant.com</dc:creator>
  <cp:lastModifiedBy>Manem, SureshRao (Cognizant)</cp:lastModifiedBy>
  <cp:revision>415</cp:revision>
  <cp:lastPrinted>2015-02-18T03:35:51Z</cp:lastPrinted>
  <dcterms:created xsi:type="dcterms:W3CDTF">2006-08-16T00:00:00Z</dcterms:created>
  <dcterms:modified xsi:type="dcterms:W3CDTF">2020-01-24T09:57:36Z</dcterms:modified>
</cp:coreProperties>
</file>