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6" r:id="rId6"/>
    <p:sldId id="267" r:id="rId7"/>
    <p:sldId id="272" r:id="rId8"/>
    <p:sldId id="269" r:id="rId9"/>
    <p:sldId id="274" r:id="rId10"/>
    <p:sldId id="275" r:id="rId11"/>
    <p:sldId id="276" r:id="rId12"/>
    <p:sldId id="257" r:id="rId13"/>
    <p:sldId id="268" r:id="rId14"/>
    <p:sldId id="258" r:id="rId15"/>
    <p:sldId id="259" r:id="rId16"/>
    <p:sldId id="260" r:id="rId17"/>
    <p:sldId id="26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L Insights" id="{9BF8A815-0C4D-41A4-A5B3-9B3FD6699F6E}">
          <p14:sldIdLst>
            <p14:sldId id="256"/>
            <p14:sldId id="263"/>
            <p14:sldId id="264"/>
            <p14:sldId id="265"/>
            <p14:sldId id="266"/>
            <p14:sldId id="267"/>
            <p14:sldId id="272"/>
            <p14:sldId id="269"/>
            <p14:sldId id="274"/>
            <p14:sldId id="275"/>
            <p14:sldId id="276"/>
          </p14:sldIdLst>
        </p14:section>
        <p14:section name="Appendix" id="{F0642FE0-A58F-43CC-8F20-7CFF88EE0D3B}">
          <p14:sldIdLst>
            <p14:sldId id="257"/>
            <p14:sldId id="268"/>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6" d="100"/>
          <a:sy n="116"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1/30/20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1.xml"/><Relationship Id="rId4" Type="http://schemas.openxmlformats.org/officeDocument/2006/relationships/image" Target="../media/image13.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Foundation Project</a:t>
            </a:r>
          </a:p>
        </p:txBody>
      </p:sp>
      <p:sp>
        <p:nvSpPr>
          <p:cNvPr id="3" name="Subtitle 2"/>
          <p:cNvSpPr>
            <a:spLocks noGrp="1"/>
          </p:cNvSpPr>
          <p:nvPr>
            <p:ph type="subTitle" idx="1"/>
          </p:nvPr>
        </p:nvSpPr>
        <p:spPr/>
        <p:txBody>
          <a:bodyPr/>
          <a:lstStyle/>
          <a:p>
            <a:r>
              <a:rPr lang="en-US" dirty="0">
                <a:solidFill>
                  <a:schemeClr val="tx1"/>
                </a:solidFill>
              </a:rPr>
              <a:t>Alexa Reviews Analysis using Decision Tree and Random Forest Algorithm</a:t>
            </a:r>
          </a:p>
          <a:p>
            <a:endParaRPr lang="en-US" dirty="0">
              <a:solidFill>
                <a:schemeClr val="tx1"/>
              </a:solidFill>
            </a:endParaRPr>
          </a:p>
          <a:p>
            <a:r>
              <a:rPr lang="en-US" dirty="0">
                <a:solidFill>
                  <a:schemeClr val="tx1"/>
                </a:solidFill>
              </a:rPr>
              <a:t>By SURESH MANEM</a:t>
            </a:r>
          </a:p>
        </p:txBody>
      </p:sp>
    </p:spTree>
    <p:extLst>
      <p:ext uri="{BB962C8B-B14F-4D97-AF65-F5344CB8AC3E}">
        <p14:creationId xmlns:p14="http://schemas.microsoft.com/office/powerpoint/2010/main" val="326884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636" y="0"/>
            <a:ext cx="57791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Improved Model</a:t>
            </a:r>
          </a:p>
        </p:txBody>
      </p:sp>
      <p:graphicFrame>
        <p:nvGraphicFramePr>
          <p:cNvPr id="6" name="Table 5"/>
          <p:cNvGraphicFramePr>
            <a:graphicFrameLocks noGrp="1"/>
          </p:cNvGraphicFramePr>
          <p:nvPr>
            <p:extLst>
              <p:ext uri="{D42A27DB-BD31-4B8C-83A1-F6EECF244321}">
                <p14:modId xmlns:p14="http://schemas.microsoft.com/office/powerpoint/2010/main" val="2783715607"/>
              </p:ext>
            </p:extLst>
          </p:nvPr>
        </p:nvGraphicFramePr>
        <p:xfrm>
          <a:off x="129993" y="805089"/>
          <a:ext cx="12062007" cy="891014"/>
        </p:xfrm>
        <a:graphic>
          <a:graphicData uri="http://schemas.openxmlformats.org/drawingml/2006/table">
            <a:tbl>
              <a:tblPr firstRow="1" bandRow="1">
                <a:tableStyleId>{5C22544A-7EE6-4342-B048-85BDC9FD1C3A}</a:tableStyleId>
              </a:tblPr>
              <a:tblGrid>
                <a:gridCol w="1613643">
                  <a:extLst>
                    <a:ext uri="{9D8B030D-6E8A-4147-A177-3AD203B41FA5}">
                      <a16:colId xmlns:a16="http://schemas.microsoft.com/office/drawing/2014/main" val="2676290955"/>
                    </a:ext>
                  </a:extLst>
                </a:gridCol>
                <a:gridCol w="1277471">
                  <a:extLst>
                    <a:ext uri="{9D8B030D-6E8A-4147-A177-3AD203B41FA5}">
                      <a16:colId xmlns:a16="http://schemas.microsoft.com/office/drawing/2014/main" val="1200809876"/>
                    </a:ext>
                  </a:extLst>
                </a:gridCol>
                <a:gridCol w="1290917">
                  <a:extLst>
                    <a:ext uri="{9D8B030D-6E8A-4147-A177-3AD203B41FA5}">
                      <a16:colId xmlns:a16="http://schemas.microsoft.com/office/drawing/2014/main" val="3112788921"/>
                    </a:ext>
                  </a:extLst>
                </a:gridCol>
                <a:gridCol w="1178861">
                  <a:extLst>
                    <a:ext uri="{9D8B030D-6E8A-4147-A177-3AD203B41FA5}">
                      <a16:colId xmlns:a16="http://schemas.microsoft.com/office/drawing/2014/main" val="1505795452"/>
                    </a:ext>
                  </a:extLst>
                </a:gridCol>
                <a:gridCol w="1340223">
                  <a:extLst>
                    <a:ext uri="{9D8B030D-6E8A-4147-A177-3AD203B41FA5}">
                      <a16:colId xmlns:a16="http://schemas.microsoft.com/office/drawing/2014/main" val="348592680"/>
                    </a:ext>
                  </a:extLst>
                </a:gridCol>
                <a:gridCol w="1340223">
                  <a:extLst>
                    <a:ext uri="{9D8B030D-6E8A-4147-A177-3AD203B41FA5}">
                      <a16:colId xmlns:a16="http://schemas.microsoft.com/office/drawing/2014/main" val="2208141033"/>
                    </a:ext>
                  </a:extLst>
                </a:gridCol>
                <a:gridCol w="1340223">
                  <a:extLst>
                    <a:ext uri="{9D8B030D-6E8A-4147-A177-3AD203B41FA5}">
                      <a16:colId xmlns:a16="http://schemas.microsoft.com/office/drawing/2014/main" val="1796241461"/>
                    </a:ext>
                  </a:extLst>
                </a:gridCol>
                <a:gridCol w="1340223">
                  <a:extLst>
                    <a:ext uri="{9D8B030D-6E8A-4147-A177-3AD203B41FA5}">
                      <a16:colId xmlns:a16="http://schemas.microsoft.com/office/drawing/2014/main" val="712582271"/>
                    </a:ext>
                  </a:extLst>
                </a:gridCol>
                <a:gridCol w="1340223">
                  <a:extLst>
                    <a:ext uri="{9D8B030D-6E8A-4147-A177-3AD203B41FA5}">
                      <a16:colId xmlns:a16="http://schemas.microsoft.com/office/drawing/2014/main" val="2891500591"/>
                    </a:ext>
                  </a:extLst>
                </a:gridCol>
              </a:tblGrid>
              <a:tr h="586214">
                <a:tc>
                  <a:txBody>
                    <a:bodyPr/>
                    <a:lstStyle/>
                    <a:p>
                      <a:pPr algn="ctr"/>
                      <a:r>
                        <a:rPr lang="en-US" sz="1600" dirty="0">
                          <a:solidFill>
                            <a:schemeClr val="bg1"/>
                          </a:solidFill>
                        </a:rPr>
                        <a:t>Data Set</a:t>
                      </a:r>
                    </a:p>
                  </a:txBody>
                  <a:tcPr>
                    <a:solidFill>
                      <a:schemeClr val="accent6">
                        <a:lumMod val="40000"/>
                        <a:lumOff val="60000"/>
                      </a:schemeClr>
                    </a:solidFill>
                  </a:tcPr>
                </a:tc>
                <a:tc>
                  <a:txBody>
                    <a:bodyPr/>
                    <a:lstStyle/>
                    <a:p>
                      <a:pPr algn="ctr"/>
                      <a:r>
                        <a:rPr lang="en-US" sz="1600" dirty="0">
                          <a:solidFill>
                            <a:schemeClr val="bg1"/>
                          </a:solidFill>
                        </a:rPr>
                        <a:t>True Positive</a:t>
                      </a:r>
                    </a:p>
                  </a:txBody>
                  <a:tcPr>
                    <a:solidFill>
                      <a:schemeClr val="accent6">
                        <a:lumMod val="40000"/>
                        <a:lumOff val="60000"/>
                      </a:schemeClr>
                    </a:solidFill>
                  </a:tcPr>
                </a:tc>
                <a:tc>
                  <a:txBody>
                    <a:bodyPr/>
                    <a:lstStyle/>
                    <a:p>
                      <a:pPr algn="ctr"/>
                      <a:r>
                        <a:rPr lang="en-US" sz="1600" dirty="0">
                          <a:solidFill>
                            <a:schemeClr val="bg1"/>
                          </a:solidFill>
                        </a:rPr>
                        <a:t>True Negative</a:t>
                      </a:r>
                    </a:p>
                  </a:txBody>
                  <a:tcPr>
                    <a:solidFill>
                      <a:schemeClr val="accent6">
                        <a:lumMod val="40000"/>
                        <a:lumOff val="60000"/>
                      </a:schemeClr>
                    </a:solidFill>
                  </a:tcPr>
                </a:tc>
                <a:tc>
                  <a:txBody>
                    <a:bodyPr/>
                    <a:lstStyle/>
                    <a:p>
                      <a:pPr algn="ctr"/>
                      <a:r>
                        <a:rPr lang="en-US" sz="1600" dirty="0">
                          <a:solidFill>
                            <a:schemeClr val="bg1"/>
                          </a:solidFill>
                        </a:rPr>
                        <a:t>False Positive</a:t>
                      </a:r>
                    </a:p>
                  </a:txBody>
                  <a:tcPr>
                    <a:solidFill>
                      <a:schemeClr val="accent6">
                        <a:lumMod val="40000"/>
                        <a:lumOff val="60000"/>
                      </a:schemeClr>
                    </a:solidFill>
                  </a:tcPr>
                </a:tc>
                <a:tc>
                  <a:txBody>
                    <a:bodyPr/>
                    <a:lstStyle/>
                    <a:p>
                      <a:pPr algn="ctr"/>
                      <a:r>
                        <a:rPr lang="en-US" sz="1600" dirty="0">
                          <a:solidFill>
                            <a:schemeClr val="bg1"/>
                          </a:solidFill>
                        </a:rPr>
                        <a:t>False Negative</a:t>
                      </a:r>
                    </a:p>
                  </a:txBody>
                  <a:tcPr>
                    <a:solidFill>
                      <a:schemeClr val="accent6">
                        <a:lumMod val="40000"/>
                        <a:lumOff val="60000"/>
                      </a:schemeClr>
                    </a:solidFill>
                  </a:tcPr>
                </a:tc>
                <a:tc>
                  <a:txBody>
                    <a:bodyPr/>
                    <a:lstStyle/>
                    <a:p>
                      <a:pPr algn="ctr"/>
                      <a:r>
                        <a:rPr lang="en-US" sz="1600" dirty="0">
                          <a:solidFill>
                            <a:schemeClr val="tx1"/>
                          </a:solidFill>
                        </a:rPr>
                        <a:t>Accuracy</a:t>
                      </a:r>
                    </a:p>
                  </a:txBody>
                  <a:tcPr>
                    <a:solidFill>
                      <a:schemeClr val="accent6">
                        <a:lumMod val="75000"/>
                      </a:schemeClr>
                    </a:solidFill>
                  </a:tcPr>
                </a:tc>
                <a:tc>
                  <a:txBody>
                    <a:bodyPr/>
                    <a:lstStyle/>
                    <a:p>
                      <a:pPr algn="ctr"/>
                      <a:r>
                        <a:rPr lang="en-US" sz="1600" dirty="0">
                          <a:solidFill>
                            <a:schemeClr val="tx1"/>
                          </a:solidFill>
                        </a:rPr>
                        <a:t>Precision</a:t>
                      </a:r>
                    </a:p>
                  </a:txBody>
                  <a:tcPr>
                    <a:solidFill>
                      <a:schemeClr val="accent6">
                        <a:lumMod val="75000"/>
                      </a:schemeClr>
                    </a:solidFill>
                  </a:tcPr>
                </a:tc>
                <a:tc>
                  <a:txBody>
                    <a:bodyPr/>
                    <a:lstStyle/>
                    <a:p>
                      <a:pPr algn="ctr"/>
                      <a:r>
                        <a:rPr lang="en-US" sz="1600" dirty="0">
                          <a:solidFill>
                            <a:schemeClr val="tx1"/>
                          </a:solidFill>
                        </a:rPr>
                        <a:t>Recall</a:t>
                      </a:r>
                    </a:p>
                  </a:txBody>
                  <a:tcPr>
                    <a:solidFill>
                      <a:schemeClr val="accent6">
                        <a:lumMod val="75000"/>
                      </a:schemeClr>
                    </a:solidFill>
                  </a:tcPr>
                </a:tc>
                <a:tc>
                  <a:txBody>
                    <a:bodyPr/>
                    <a:lstStyle/>
                    <a:p>
                      <a:pPr algn="ctr"/>
                      <a:r>
                        <a:rPr lang="en-US" sz="1600" dirty="0">
                          <a:solidFill>
                            <a:schemeClr val="tx1"/>
                          </a:solidFill>
                        </a:rPr>
                        <a:t>F-Score</a:t>
                      </a:r>
                    </a:p>
                  </a:txBody>
                  <a:tcPr>
                    <a:solidFill>
                      <a:schemeClr val="accent6">
                        <a:lumMod val="75000"/>
                      </a:schemeClr>
                    </a:solidFill>
                  </a:tcPr>
                </a:tc>
                <a:extLst>
                  <a:ext uri="{0D108BD9-81ED-4DB2-BD59-A6C34878D82A}">
                    <a16:rowId xmlns:a16="http://schemas.microsoft.com/office/drawing/2014/main" val="1376390873"/>
                  </a:ext>
                </a:extLst>
              </a:tr>
              <a:tr h="214753">
                <a:tc>
                  <a:txBody>
                    <a:bodyPr/>
                    <a:lstStyle/>
                    <a:p>
                      <a:pPr marL="0" algn="ctr" defTabSz="457200" rtl="0" eaLnBrk="1" latinLnBrk="0" hangingPunct="1"/>
                      <a:r>
                        <a:rPr lang="en-US" sz="1400" kern="1200" dirty="0">
                          <a:solidFill>
                            <a:schemeClr val="dk1"/>
                          </a:solidFill>
                          <a:latin typeface="+mn-lt"/>
                          <a:ea typeface="+mn-ea"/>
                          <a:cs typeface="+mn-cs"/>
                        </a:rPr>
                        <a:t>Test Set</a:t>
                      </a:r>
                    </a:p>
                  </a:txBody>
                  <a:tcPr/>
                </a:tc>
                <a:tc>
                  <a:txBody>
                    <a:bodyPr/>
                    <a:lstStyle/>
                    <a:p>
                      <a:pPr algn="ctr"/>
                      <a:r>
                        <a:rPr lang="en-US" sz="1400" dirty="0"/>
                        <a:t>576</a:t>
                      </a:r>
                    </a:p>
                  </a:txBody>
                  <a:tcPr/>
                </a:tc>
                <a:tc>
                  <a:txBody>
                    <a:bodyPr/>
                    <a:lstStyle/>
                    <a:p>
                      <a:pPr algn="ctr"/>
                      <a:r>
                        <a:rPr lang="en-US" sz="1400" dirty="0"/>
                        <a:t>11</a:t>
                      </a:r>
                    </a:p>
                  </a:txBody>
                  <a:tcPr/>
                </a:tc>
                <a:tc>
                  <a:txBody>
                    <a:bodyPr/>
                    <a:lstStyle/>
                    <a:p>
                      <a:pPr algn="ctr"/>
                      <a:r>
                        <a:rPr lang="en-US" sz="1400" dirty="0"/>
                        <a:t>43</a:t>
                      </a:r>
                    </a:p>
                  </a:txBody>
                  <a:tcPr/>
                </a:tc>
                <a:tc>
                  <a:txBody>
                    <a:bodyPr/>
                    <a:lstStyle/>
                    <a:p>
                      <a:pPr algn="ctr"/>
                      <a:r>
                        <a:rPr lang="en-US" sz="1400" dirty="0"/>
                        <a:t>0</a:t>
                      </a:r>
                    </a:p>
                  </a:txBody>
                  <a:tcPr/>
                </a:tc>
                <a:tc>
                  <a:txBody>
                    <a:bodyPr/>
                    <a:lstStyle/>
                    <a:p>
                      <a:pPr algn="ctr"/>
                      <a:r>
                        <a:rPr lang="en-US" sz="1400" dirty="0"/>
                        <a:t>93.1%</a:t>
                      </a:r>
                    </a:p>
                  </a:txBody>
                  <a:tcPr/>
                </a:tc>
                <a:tc>
                  <a:txBody>
                    <a:bodyPr/>
                    <a:lstStyle/>
                    <a:p>
                      <a:pPr algn="ctr"/>
                      <a:r>
                        <a:rPr lang="en-US" sz="1400" dirty="0"/>
                        <a:t>93.1%</a:t>
                      </a:r>
                    </a:p>
                  </a:txBody>
                  <a:tcPr/>
                </a:tc>
                <a:tc>
                  <a:txBody>
                    <a:bodyPr/>
                    <a:lstStyle/>
                    <a:p>
                      <a:pPr algn="ctr"/>
                      <a:r>
                        <a:rPr lang="en-US" sz="1400" dirty="0"/>
                        <a:t>99.8%</a:t>
                      </a:r>
                    </a:p>
                  </a:txBody>
                  <a:tcPr/>
                </a:tc>
                <a:tc>
                  <a:txBody>
                    <a:bodyPr/>
                    <a:lstStyle/>
                    <a:p>
                      <a:pPr algn="ctr"/>
                      <a:r>
                        <a:rPr lang="en-US" sz="1400" dirty="0"/>
                        <a:t>96.3%</a:t>
                      </a:r>
                    </a:p>
                  </a:txBody>
                  <a:tcPr/>
                </a:tc>
                <a:extLst>
                  <a:ext uri="{0D108BD9-81ED-4DB2-BD59-A6C34878D82A}">
                    <a16:rowId xmlns:a16="http://schemas.microsoft.com/office/drawing/2014/main" val="1930900793"/>
                  </a:ext>
                </a:extLst>
              </a:tr>
            </a:tbl>
          </a:graphicData>
        </a:graphic>
      </p:graphicFrame>
      <p:pic>
        <p:nvPicPr>
          <p:cNvPr id="7" name="Picture 6">
            <a:extLst>
              <a:ext uri="{FF2B5EF4-FFF2-40B4-BE49-F238E27FC236}">
                <a16:creationId xmlns:a16="http://schemas.microsoft.com/office/drawing/2014/main" id="{F88668D7-95C5-0244-AA31-599954375DF1}"/>
              </a:ext>
            </a:extLst>
          </p:cNvPr>
          <p:cNvPicPr>
            <a:picLocks noChangeAspect="1"/>
          </p:cNvPicPr>
          <p:nvPr/>
        </p:nvPicPr>
        <p:blipFill>
          <a:blip r:embed="rId2"/>
          <a:stretch>
            <a:fillRect/>
          </a:stretch>
        </p:blipFill>
        <p:spPr>
          <a:xfrm>
            <a:off x="129993" y="2735701"/>
            <a:ext cx="5809615" cy="2100703"/>
          </a:xfrm>
          <a:prstGeom prst="rect">
            <a:avLst/>
          </a:prstGeom>
        </p:spPr>
      </p:pic>
      <p:sp>
        <p:nvSpPr>
          <p:cNvPr id="8" name="TextBox 7">
            <a:extLst>
              <a:ext uri="{FF2B5EF4-FFF2-40B4-BE49-F238E27FC236}">
                <a16:creationId xmlns:a16="http://schemas.microsoft.com/office/drawing/2014/main" id="{52477BD9-01F2-FC4A-BA2A-EE6CFBC6A484}"/>
              </a:ext>
            </a:extLst>
          </p:cNvPr>
          <p:cNvSpPr txBox="1"/>
          <p:nvPr/>
        </p:nvSpPr>
        <p:spPr>
          <a:xfrm>
            <a:off x="129993" y="2131860"/>
            <a:ext cx="5257255" cy="646331"/>
          </a:xfrm>
          <a:prstGeom prst="rect">
            <a:avLst/>
          </a:prstGeom>
          <a:noFill/>
        </p:spPr>
        <p:txBody>
          <a:bodyPr wrap="square" rtlCol="0">
            <a:spAutoFit/>
          </a:bodyPr>
          <a:lstStyle/>
          <a:p>
            <a:r>
              <a:rPr lang="en-US" dirty="0">
                <a:solidFill>
                  <a:schemeClr val="accent1">
                    <a:lumMod val="50000"/>
                  </a:schemeClr>
                </a:solidFill>
              </a:rPr>
              <a:t>Random Forest Classifier training the data for 300 estimators</a:t>
            </a:r>
          </a:p>
        </p:txBody>
      </p:sp>
      <p:pic>
        <p:nvPicPr>
          <p:cNvPr id="10" name="Picture 9">
            <a:extLst>
              <a:ext uri="{FF2B5EF4-FFF2-40B4-BE49-F238E27FC236}">
                <a16:creationId xmlns:a16="http://schemas.microsoft.com/office/drawing/2014/main" id="{85F34EF9-CFE3-524B-8F62-E1C2088D701A}"/>
              </a:ext>
            </a:extLst>
          </p:cNvPr>
          <p:cNvPicPr>
            <a:picLocks noChangeAspect="1"/>
          </p:cNvPicPr>
          <p:nvPr/>
        </p:nvPicPr>
        <p:blipFill>
          <a:blip r:embed="rId3"/>
          <a:stretch>
            <a:fillRect/>
          </a:stretch>
        </p:blipFill>
        <p:spPr>
          <a:xfrm>
            <a:off x="6581597" y="1961001"/>
            <a:ext cx="5348676" cy="4625631"/>
          </a:xfrm>
          <a:prstGeom prst="rect">
            <a:avLst/>
          </a:prstGeom>
        </p:spPr>
      </p:pic>
    </p:spTree>
    <p:extLst>
      <p:ext uri="{BB962C8B-B14F-4D97-AF65-F5344CB8AC3E}">
        <p14:creationId xmlns:p14="http://schemas.microsoft.com/office/powerpoint/2010/main" val="134110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2610" y="104503"/>
            <a:ext cx="391164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Conclusion</a:t>
            </a:r>
          </a:p>
        </p:txBody>
      </p:sp>
      <p:sp>
        <p:nvSpPr>
          <p:cNvPr id="2" name="TextBox 1">
            <a:extLst>
              <a:ext uri="{FF2B5EF4-FFF2-40B4-BE49-F238E27FC236}">
                <a16:creationId xmlns:a16="http://schemas.microsoft.com/office/drawing/2014/main" id="{D6486EE8-0086-9E4B-BE86-CA9A0D4DEE9B}"/>
              </a:ext>
            </a:extLst>
          </p:cNvPr>
          <p:cNvSpPr txBox="1"/>
          <p:nvPr/>
        </p:nvSpPr>
        <p:spPr>
          <a:xfrm>
            <a:off x="716096" y="1311008"/>
            <a:ext cx="8527055" cy="646331"/>
          </a:xfrm>
          <a:prstGeom prst="rect">
            <a:avLst/>
          </a:prstGeom>
          <a:noFill/>
        </p:spPr>
        <p:txBody>
          <a:bodyPr wrap="square" rtlCol="0">
            <a:spAutoFit/>
          </a:bodyPr>
          <a:lstStyle/>
          <a:p>
            <a:r>
              <a:rPr lang="en-US" dirty="0">
                <a:solidFill>
                  <a:schemeClr val="accent1">
                    <a:lumMod val="50000"/>
                  </a:schemeClr>
                </a:solidFill>
              </a:rPr>
              <a:t>Observed the improvement in the model in terms of Precision and Recall when compared with change in the estimators</a:t>
            </a:r>
          </a:p>
        </p:txBody>
      </p:sp>
    </p:spTree>
    <p:extLst>
      <p:ext uri="{BB962C8B-B14F-4D97-AF65-F5344CB8AC3E}">
        <p14:creationId xmlns:p14="http://schemas.microsoft.com/office/powerpoint/2010/main" val="225110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aPPENDIX</a:t>
            </a:r>
            <a:endParaRPr lang="en-US" dirty="0"/>
          </a:p>
        </p:txBody>
      </p:sp>
    </p:spTree>
    <p:extLst>
      <p:ext uri="{BB962C8B-B14F-4D97-AF65-F5344CB8AC3E}">
        <p14:creationId xmlns:p14="http://schemas.microsoft.com/office/powerpoint/2010/main" val="165710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885" y="57768"/>
            <a:ext cx="609333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Sensitivity Analysis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86" y="1666688"/>
            <a:ext cx="4334480" cy="1514686"/>
          </a:xfrm>
          <a:prstGeom prst="rect">
            <a:avLst/>
          </a:prstGeom>
        </p:spPr>
      </p:pic>
      <p:sp>
        <p:nvSpPr>
          <p:cNvPr id="4" name="TextBox 3"/>
          <p:cNvSpPr txBox="1"/>
          <p:nvPr/>
        </p:nvSpPr>
        <p:spPr>
          <a:xfrm>
            <a:off x="457200" y="1110343"/>
            <a:ext cx="2625634" cy="369332"/>
          </a:xfrm>
          <a:prstGeom prst="rect">
            <a:avLst/>
          </a:prstGeom>
          <a:noFill/>
        </p:spPr>
        <p:txBody>
          <a:bodyPr wrap="square" rtlCol="0">
            <a:spAutoFit/>
          </a:bodyPr>
          <a:lstStyle/>
          <a:p>
            <a:r>
              <a:rPr lang="en-US" dirty="0"/>
              <a:t>Training Set</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012" y="1700030"/>
            <a:ext cx="4324954" cy="1448002"/>
          </a:xfrm>
          <a:prstGeom prst="rect">
            <a:avLst/>
          </a:prstGeom>
        </p:spPr>
      </p:pic>
      <p:sp>
        <p:nvSpPr>
          <p:cNvPr id="6" name="TextBox 5"/>
          <p:cNvSpPr txBox="1"/>
          <p:nvPr/>
        </p:nvSpPr>
        <p:spPr>
          <a:xfrm>
            <a:off x="6514012" y="1110343"/>
            <a:ext cx="2625634" cy="369332"/>
          </a:xfrm>
          <a:prstGeom prst="rect">
            <a:avLst/>
          </a:prstGeom>
          <a:noFill/>
        </p:spPr>
        <p:txBody>
          <a:bodyPr wrap="square" rtlCol="0">
            <a:spAutoFit/>
          </a:bodyPr>
          <a:lstStyle/>
          <a:p>
            <a:r>
              <a:rPr lang="en-US" dirty="0"/>
              <a:t>Test Set</a:t>
            </a:r>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4330" y="4790294"/>
            <a:ext cx="4372585" cy="1457528"/>
          </a:xfrm>
          <a:prstGeom prst="rect">
            <a:avLst/>
          </a:prstGeom>
        </p:spPr>
      </p:pic>
      <p:sp>
        <p:nvSpPr>
          <p:cNvPr id="8" name="TextBox 7"/>
          <p:cNvSpPr txBox="1"/>
          <p:nvPr/>
        </p:nvSpPr>
        <p:spPr>
          <a:xfrm>
            <a:off x="4684330" y="4233949"/>
            <a:ext cx="2625634" cy="369332"/>
          </a:xfrm>
          <a:prstGeom prst="rect">
            <a:avLst/>
          </a:prstGeom>
          <a:noFill/>
        </p:spPr>
        <p:txBody>
          <a:bodyPr wrap="square" rtlCol="0">
            <a:spAutoFit/>
          </a:bodyPr>
          <a:lstStyle/>
          <a:p>
            <a:r>
              <a:rPr lang="en-US" dirty="0"/>
              <a:t>Improved Model</a:t>
            </a:r>
          </a:p>
        </p:txBody>
      </p:sp>
    </p:spTree>
    <p:extLst>
      <p:ext uri="{BB962C8B-B14F-4D97-AF65-F5344CB8AC3E}">
        <p14:creationId xmlns:p14="http://schemas.microsoft.com/office/powerpoint/2010/main" val="180245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0308" y="-27768"/>
            <a:ext cx="7623216"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3200" dirty="0">
                <a:solidFill>
                  <a:schemeClr val="bg1">
                    <a:lumMod val="50000"/>
                  </a:schemeClr>
                </a:solidFill>
                <a:latin typeface="Calibri Light" panose="020F0302020204030204"/>
              </a:rPr>
              <a:t>DECISION TREES: </a:t>
            </a:r>
            <a:r>
              <a:rPr lang="en-CA" sz="3200" dirty="0">
                <a:solidFill>
                  <a:srgbClr val="FF0000"/>
                </a:solidFill>
                <a:latin typeface="Calibri Light" panose="020F0302020204030204"/>
              </a:rPr>
              <a:t>INTUITION</a:t>
            </a:r>
          </a:p>
        </p:txBody>
      </p:sp>
      <p:sp>
        <p:nvSpPr>
          <p:cNvPr id="5" name="Content Placeholder 2"/>
          <p:cNvSpPr>
            <a:spLocks noGrp="1"/>
          </p:cNvSpPr>
          <p:nvPr>
            <p:ph idx="1"/>
          </p:nvPr>
        </p:nvSpPr>
        <p:spPr>
          <a:xfrm>
            <a:off x="771727" y="373548"/>
            <a:ext cx="8399363" cy="3025168"/>
          </a:xfrm>
        </p:spPr>
        <p:txBody>
          <a:bodyPr>
            <a:normAutofit/>
          </a:bodyPr>
          <a:lstStyle/>
          <a:p>
            <a:r>
              <a:rPr lang="en-CA" sz="2000" dirty="0"/>
              <a:t>Decision Trees are supervised Machine Learning technique where the data is split according to a certain condition/parameter. </a:t>
            </a:r>
          </a:p>
          <a:p>
            <a:r>
              <a:rPr lang="en-CA" sz="2000" dirty="0"/>
              <a:t>Let’s assume we want to classify whether a customer could retire or not based on their savings and age.</a:t>
            </a:r>
          </a:p>
          <a:p>
            <a:endParaRPr lang="en-CA" sz="2000" dirty="0"/>
          </a:p>
        </p:txBody>
      </p:sp>
      <p:cxnSp>
        <p:nvCxnSpPr>
          <p:cNvPr id="6" name="Straight Arrow Connector 5"/>
          <p:cNvCxnSpPr/>
          <p:nvPr/>
        </p:nvCxnSpPr>
        <p:spPr>
          <a:xfrm flipV="1">
            <a:off x="6154005" y="6053204"/>
            <a:ext cx="5233701" cy="23496"/>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154005" y="2776315"/>
            <a:ext cx="1" cy="333534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675351" y="487461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7157043" y="457161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17976" y="495199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533251" y="421753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7099367" y="412040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9336274" y="416314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8729699" y="420382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7766587" y="456970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6934831" y="525211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9680617" y="449181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8648861" y="518247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10429956" y="6157854"/>
            <a:ext cx="1304844" cy="461665"/>
          </a:xfrm>
          <a:prstGeom prst="rect">
            <a:avLst/>
          </a:prstGeom>
          <a:noFill/>
        </p:spPr>
        <p:txBody>
          <a:bodyPr wrap="none" rtlCol="0">
            <a:spAutoFit/>
          </a:bodyPr>
          <a:lstStyle/>
          <a:p>
            <a:r>
              <a:rPr lang="en-CA" sz="2400" b="1" dirty="0"/>
              <a:t>SAVINGS</a:t>
            </a:r>
          </a:p>
        </p:txBody>
      </p:sp>
      <p:sp>
        <p:nvSpPr>
          <p:cNvPr id="20" name="TextBox 19"/>
          <p:cNvSpPr txBox="1"/>
          <p:nvPr/>
        </p:nvSpPr>
        <p:spPr>
          <a:xfrm rot="16200000">
            <a:off x="5528562" y="3066131"/>
            <a:ext cx="713080" cy="461665"/>
          </a:xfrm>
          <a:prstGeom prst="rect">
            <a:avLst/>
          </a:prstGeom>
          <a:noFill/>
        </p:spPr>
        <p:txBody>
          <a:bodyPr wrap="none" rtlCol="0">
            <a:spAutoFit/>
          </a:bodyPr>
          <a:lstStyle/>
          <a:p>
            <a:r>
              <a:rPr lang="en-CA" sz="2400" b="1" dirty="0"/>
              <a:t>AGE</a:t>
            </a:r>
          </a:p>
        </p:txBody>
      </p:sp>
      <p:cxnSp>
        <p:nvCxnSpPr>
          <p:cNvPr id="21" name="Straight Connector 20"/>
          <p:cNvCxnSpPr/>
          <p:nvPr/>
        </p:nvCxnSpPr>
        <p:spPr>
          <a:xfrm>
            <a:off x="8300141" y="2878364"/>
            <a:ext cx="39565" cy="3174839"/>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559555" y="345718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7041247" y="315418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7302180" y="353456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6218016" y="383063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7705919" y="304954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7666561" y="405837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6819035" y="383468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7716552" y="518247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7325446" y="554737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6460754" y="556526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6279869" y="499720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6199150" y="441520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9184574" y="504242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8597200" y="471976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9052075" y="555835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9693559" y="510855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9058924" y="456526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9663547" y="550603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10106223" y="459386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10535708" y="525905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10221264" y="559023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10488365" y="477259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a:off x="9473179" y="478950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a:off x="9563390" y="277631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8531634" y="346697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9067347" y="332691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8934848" y="384285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Oval 48"/>
          <p:cNvSpPr/>
          <p:nvPr/>
        </p:nvSpPr>
        <p:spPr>
          <a:xfrm>
            <a:off x="9576332" y="3393050"/>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p:cNvSpPr/>
          <p:nvPr/>
        </p:nvSpPr>
        <p:spPr>
          <a:xfrm>
            <a:off x="8941697" y="284976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val 50"/>
          <p:cNvSpPr/>
          <p:nvPr/>
        </p:nvSpPr>
        <p:spPr>
          <a:xfrm>
            <a:off x="9546320" y="3790531"/>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9988996" y="2878364"/>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10073315" y="342288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Oval 53"/>
          <p:cNvSpPr/>
          <p:nvPr/>
        </p:nvSpPr>
        <p:spPr>
          <a:xfrm>
            <a:off x="10104037" y="387473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p:nvSpPr>
        <p:spPr>
          <a:xfrm>
            <a:off x="10371138" y="3057091"/>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Oval 55"/>
          <p:cNvSpPr/>
          <p:nvPr/>
        </p:nvSpPr>
        <p:spPr>
          <a:xfrm>
            <a:off x="9355952" y="3074004"/>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Oval 56"/>
          <p:cNvSpPr/>
          <p:nvPr/>
        </p:nvSpPr>
        <p:spPr>
          <a:xfrm>
            <a:off x="10131095" y="508017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TextBox 57"/>
          <p:cNvSpPr txBox="1"/>
          <p:nvPr/>
        </p:nvSpPr>
        <p:spPr>
          <a:xfrm>
            <a:off x="7838576" y="6187332"/>
            <a:ext cx="1465466" cy="461665"/>
          </a:xfrm>
          <a:prstGeom prst="rect">
            <a:avLst/>
          </a:prstGeom>
          <a:noFill/>
        </p:spPr>
        <p:txBody>
          <a:bodyPr wrap="none" rtlCol="0">
            <a:spAutoFit/>
          </a:bodyPr>
          <a:lstStyle/>
          <a:p>
            <a:r>
              <a:rPr lang="en-CA" sz="2400" b="1" dirty="0"/>
              <a:t>$1 Million</a:t>
            </a:r>
          </a:p>
        </p:txBody>
      </p:sp>
      <p:cxnSp>
        <p:nvCxnSpPr>
          <p:cNvPr id="59" name="Straight Connector 58"/>
          <p:cNvCxnSpPr/>
          <p:nvPr/>
        </p:nvCxnSpPr>
        <p:spPr>
          <a:xfrm flipH="1">
            <a:off x="8300141" y="4130375"/>
            <a:ext cx="2903650" cy="2377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814220" y="3874735"/>
            <a:ext cx="1312347" cy="461665"/>
          </a:xfrm>
          <a:prstGeom prst="rect">
            <a:avLst/>
          </a:prstGeom>
          <a:noFill/>
        </p:spPr>
        <p:txBody>
          <a:bodyPr wrap="none" rtlCol="0">
            <a:spAutoFit/>
          </a:bodyPr>
          <a:lstStyle/>
          <a:p>
            <a:r>
              <a:rPr lang="en-CA" sz="2400" b="1" dirty="0"/>
              <a:t>45 years </a:t>
            </a:r>
          </a:p>
        </p:txBody>
      </p:sp>
      <p:sp>
        <p:nvSpPr>
          <p:cNvPr id="61" name="Rounded Rectangle 60"/>
          <p:cNvSpPr/>
          <p:nvPr/>
        </p:nvSpPr>
        <p:spPr>
          <a:xfrm>
            <a:off x="2667832" y="3054057"/>
            <a:ext cx="1242592" cy="6321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Savings&gt;$1M</a:t>
            </a:r>
          </a:p>
        </p:txBody>
      </p:sp>
      <p:sp>
        <p:nvSpPr>
          <p:cNvPr id="62" name="Rounded Rectangle 61"/>
          <p:cNvSpPr/>
          <p:nvPr/>
        </p:nvSpPr>
        <p:spPr>
          <a:xfrm>
            <a:off x="1711044" y="4273841"/>
            <a:ext cx="1145716" cy="5486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Age &gt; 45? </a:t>
            </a:r>
          </a:p>
        </p:txBody>
      </p:sp>
      <p:sp>
        <p:nvSpPr>
          <p:cNvPr id="63" name="Rounded Rectangle 62"/>
          <p:cNvSpPr/>
          <p:nvPr/>
        </p:nvSpPr>
        <p:spPr>
          <a:xfrm>
            <a:off x="3679918" y="4273841"/>
            <a:ext cx="1125449" cy="56077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Class #0 </a:t>
            </a:r>
          </a:p>
        </p:txBody>
      </p:sp>
      <p:cxnSp>
        <p:nvCxnSpPr>
          <p:cNvPr id="64" name="Straight Arrow Connector 63"/>
          <p:cNvCxnSpPr>
            <a:stCxn id="61" idx="2"/>
            <a:endCxn id="62" idx="0"/>
          </p:cNvCxnSpPr>
          <p:nvPr/>
        </p:nvCxnSpPr>
        <p:spPr>
          <a:xfrm flipH="1">
            <a:off x="2283902" y="3686234"/>
            <a:ext cx="1005226" cy="5876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1" idx="2"/>
            <a:endCxn id="63" idx="0"/>
          </p:cNvCxnSpPr>
          <p:nvPr/>
        </p:nvCxnSpPr>
        <p:spPr>
          <a:xfrm>
            <a:off x="3289128" y="3686234"/>
            <a:ext cx="953515" cy="5876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232389" y="3590944"/>
            <a:ext cx="420243" cy="307777"/>
          </a:xfrm>
          <a:prstGeom prst="rect">
            <a:avLst/>
          </a:prstGeom>
          <a:noFill/>
        </p:spPr>
        <p:txBody>
          <a:bodyPr wrap="none" rtlCol="0">
            <a:spAutoFit/>
          </a:bodyPr>
          <a:lstStyle/>
          <a:p>
            <a:r>
              <a:rPr lang="en-CA" sz="1400" dirty="0"/>
              <a:t>Yes</a:t>
            </a:r>
          </a:p>
        </p:txBody>
      </p:sp>
      <p:sp>
        <p:nvSpPr>
          <p:cNvPr id="67" name="TextBox 66"/>
          <p:cNvSpPr txBox="1"/>
          <p:nvPr/>
        </p:nvSpPr>
        <p:spPr>
          <a:xfrm>
            <a:off x="4061916" y="3651312"/>
            <a:ext cx="394660" cy="307777"/>
          </a:xfrm>
          <a:prstGeom prst="rect">
            <a:avLst/>
          </a:prstGeom>
          <a:noFill/>
        </p:spPr>
        <p:txBody>
          <a:bodyPr wrap="none" rtlCol="0">
            <a:spAutoFit/>
          </a:bodyPr>
          <a:lstStyle/>
          <a:p>
            <a:r>
              <a:rPr lang="en-CA" sz="1400" dirty="0"/>
              <a:t>No</a:t>
            </a:r>
          </a:p>
        </p:txBody>
      </p:sp>
      <p:cxnSp>
        <p:nvCxnSpPr>
          <p:cNvPr id="68" name="Straight Arrow Connector 67"/>
          <p:cNvCxnSpPr/>
          <p:nvPr/>
        </p:nvCxnSpPr>
        <p:spPr>
          <a:xfrm flipH="1">
            <a:off x="1140108" y="4850000"/>
            <a:ext cx="1140340" cy="659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280448" y="4850000"/>
            <a:ext cx="1020319" cy="6670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102066" y="4930184"/>
            <a:ext cx="420243" cy="307777"/>
          </a:xfrm>
          <a:prstGeom prst="rect">
            <a:avLst/>
          </a:prstGeom>
          <a:noFill/>
        </p:spPr>
        <p:txBody>
          <a:bodyPr wrap="none" rtlCol="0">
            <a:spAutoFit/>
          </a:bodyPr>
          <a:lstStyle/>
          <a:p>
            <a:r>
              <a:rPr lang="en-CA" sz="1400" dirty="0"/>
              <a:t>Yes</a:t>
            </a:r>
          </a:p>
        </p:txBody>
      </p:sp>
      <p:sp>
        <p:nvSpPr>
          <p:cNvPr id="71" name="Rounded Rectangle 70"/>
          <p:cNvSpPr/>
          <p:nvPr/>
        </p:nvSpPr>
        <p:spPr>
          <a:xfrm>
            <a:off x="580117" y="5522868"/>
            <a:ext cx="1230596" cy="577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Class #1</a:t>
            </a:r>
          </a:p>
        </p:txBody>
      </p:sp>
      <p:sp>
        <p:nvSpPr>
          <p:cNvPr id="72" name="Rounded Rectangle 71"/>
          <p:cNvSpPr/>
          <p:nvPr/>
        </p:nvSpPr>
        <p:spPr>
          <a:xfrm>
            <a:off x="2710737" y="5525922"/>
            <a:ext cx="1235739" cy="57444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Class #0</a:t>
            </a:r>
          </a:p>
        </p:txBody>
      </p:sp>
      <p:sp>
        <p:nvSpPr>
          <p:cNvPr id="73" name="TextBox 72"/>
          <p:cNvSpPr txBox="1"/>
          <p:nvPr/>
        </p:nvSpPr>
        <p:spPr>
          <a:xfrm>
            <a:off x="2904818" y="4947513"/>
            <a:ext cx="394660" cy="307777"/>
          </a:xfrm>
          <a:prstGeom prst="rect">
            <a:avLst/>
          </a:prstGeom>
          <a:noFill/>
        </p:spPr>
        <p:txBody>
          <a:bodyPr wrap="none" rtlCol="0">
            <a:spAutoFit/>
          </a:bodyPr>
          <a:lstStyle/>
          <a:p>
            <a:r>
              <a:rPr lang="en-CA" sz="1400" dirty="0"/>
              <a:t>No</a:t>
            </a:r>
          </a:p>
        </p:txBody>
      </p:sp>
    </p:spTree>
    <p:extLst>
      <p:ext uri="{BB962C8B-B14F-4D97-AF65-F5344CB8AC3E}">
        <p14:creationId xmlns:p14="http://schemas.microsoft.com/office/powerpoint/2010/main" val="423799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500"/>
                                        <p:tgtEl>
                                          <p:spTgt spid="1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500"/>
                                        <p:tgtEl>
                                          <p:spTgt spid="1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500"/>
                                        <p:tgtEl>
                                          <p:spTgt spid="3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fade">
                                      <p:cBhvr>
                                        <p:cTn id="105" dur="500"/>
                                        <p:tgtEl>
                                          <p:spTgt spid="3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500"/>
                                        <p:tgtEl>
                                          <p:spTgt spid="4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fade">
                                      <p:cBhvr>
                                        <p:cTn id="111" dur="500"/>
                                        <p:tgtEl>
                                          <p:spTgt spid="5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fade">
                                      <p:cBhvr>
                                        <p:cTn id="114" dur="500"/>
                                        <p:tgtEl>
                                          <p:spTgt spid="4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500"/>
                                        <p:tgtEl>
                                          <p:spTgt spid="4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fade">
                                      <p:cBhvr>
                                        <p:cTn id="123" dur="500"/>
                                        <p:tgtEl>
                                          <p:spTgt spid="3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50"/>
                                        </p:tgtEl>
                                        <p:attrNameLst>
                                          <p:attrName>style.visibility</p:attrName>
                                        </p:attrNameLst>
                                      </p:cBhvr>
                                      <p:to>
                                        <p:strVal val="visible"/>
                                      </p:to>
                                    </p:set>
                                    <p:animEffect transition="in" filter="fade">
                                      <p:cBhvr>
                                        <p:cTn id="126" dur="500"/>
                                        <p:tgtEl>
                                          <p:spTgt spid="5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500"/>
                                        <p:tgtEl>
                                          <p:spTgt spid="46"/>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fade">
                                      <p:cBhvr>
                                        <p:cTn id="132" dur="500"/>
                                        <p:tgtEl>
                                          <p:spTgt spid="47"/>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500"/>
                                        <p:tgtEl>
                                          <p:spTgt spid="4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fade">
                                      <p:cBhvr>
                                        <p:cTn id="141" dur="500"/>
                                        <p:tgtEl>
                                          <p:spTgt spid="52"/>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3"/>
                                        </p:tgtEl>
                                        <p:attrNameLst>
                                          <p:attrName>style.visibility</p:attrName>
                                        </p:attrNameLst>
                                      </p:cBhvr>
                                      <p:to>
                                        <p:strVal val="visible"/>
                                      </p:to>
                                    </p:set>
                                    <p:animEffect transition="in" filter="fade">
                                      <p:cBhvr>
                                        <p:cTn id="147" dur="500"/>
                                        <p:tgtEl>
                                          <p:spTgt spid="53"/>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fade">
                                      <p:cBhvr>
                                        <p:cTn id="150" dur="500"/>
                                        <p:tgtEl>
                                          <p:spTgt spid="4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51"/>
                                        </p:tgtEl>
                                        <p:attrNameLst>
                                          <p:attrName>style.visibility</p:attrName>
                                        </p:attrNameLst>
                                      </p:cBhvr>
                                      <p:to>
                                        <p:strVal val="visible"/>
                                      </p:to>
                                    </p:set>
                                    <p:animEffect transition="in" filter="fade">
                                      <p:cBhvr>
                                        <p:cTn id="153" dur="500"/>
                                        <p:tgtEl>
                                          <p:spTgt spid="51"/>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4"/>
                                        </p:tgtEl>
                                        <p:attrNameLst>
                                          <p:attrName>style.visibility</p:attrName>
                                        </p:attrNameLst>
                                      </p:cBhvr>
                                      <p:to>
                                        <p:strVal val="visible"/>
                                      </p:to>
                                    </p:set>
                                    <p:animEffect transition="in" filter="fade">
                                      <p:cBhvr>
                                        <p:cTn id="156" dur="500"/>
                                        <p:tgtEl>
                                          <p:spTgt spid="54"/>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48"/>
                                        </p:tgtEl>
                                        <p:attrNameLst>
                                          <p:attrName>style.visibility</p:attrName>
                                        </p:attrNameLst>
                                      </p:cBhvr>
                                      <p:to>
                                        <p:strVal val="visible"/>
                                      </p:to>
                                    </p:set>
                                    <p:animEffect transition="in" filter="fade">
                                      <p:cBhvr>
                                        <p:cTn id="159" dur="500"/>
                                        <p:tgtEl>
                                          <p:spTgt spid="48"/>
                                        </p:tgtEl>
                                      </p:cBhvr>
                                    </p:animEffec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58"/>
                                        </p:tgtEl>
                                        <p:attrNameLst>
                                          <p:attrName>style.visibility</p:attrName>
                                        </p:attrNameLst>
                                      </p:cBhvr>
                                      <p:to>
                                        <p:strVal val="visible"/>
                                      </p:to>
                                    </p:set>
                                    <p:anim calcmode="lin" valueType="num">
                                      <p:cBhvr additive="base">
                                        <p:cTn id="164" dur="500" fill="hold"/>
                                        <p:tgtEl>
                                          <p:spTgt spid="58"/>
                                        </p:tgtEl>
                                        <p:attrNameLst>
                                          <p:attrName>ppt_x</p:attrName>
                                        </p:attrNameLst>
                                      </p:cBhvr>
                                      <p:tavLst>
                                        <p:tav tm="0">
                                          <p:val>
                                            <p:strVal val="#ppt_x"/>
                                          </p:val>
                                        </p:tav>
                                        <p:tav tm="100000">
                                          <p:val>
                                            <p:strVal val="#ppt_x"/>
                                          </p:val>
                                        </p:tav>
                                      </p:tavLst>
                                    </p:anim>
                                    <p:anim calcmode="lin" valueType="num">
                                      <p:cBhvr additive="base">
                                        <p:cTn id="165" dur="500" fill="hold"/>
                                        <p:tgtEl>
                                          <p:spTgt spid="58"/>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21"/>
                                        </p:tgtEl>
                                        <p:attrNameLst>
                                          <p:attrName>style.visibility</p:attrName>
                                        </p:attrNameLst>
                                      </p:cBhvr>
                                      <p:to>
                                        <p:strVal val="visible"/>
                                      </p:to>
                                    </p:set>
                                    <p:anim calcmode="lin" valueType="num">
                                      <p:cBhvr additive="base">
                                        <p:cTn id="168" dur="500" fill="hold"/>
                                        <p:tgtEl>
                                          <p:spTgt spid="21"/>
                                        </p:tgtEl>
                                        <p:attrNameLst>
                                          <p:attrName>ppt_x</p:attrName>
                                        </p:attrNameLst>
                                      </p:cBhvr>
                                      <p:tavLst>
                                        <p:tav tm="0">
                                          <p:val>
                                            <p:strVal val="#ppt_x"/>
                                          </p:val>
                                        </p:tav>
                                        <p:tav tm="100000">
                                          <p:val>
                                            <p:strVal val="#ppt_x"/>
                                          </p:val>
                                        </p:tav>
                                      </p:tavLst>
                                    </p:anim>
                                    <p:anim calcmode="lin" valueType="num">
                                      <p:cBhvr additive="base">
                                        <p:cTn id="169" dur="500" fill="hold"/>
                                        <p:tgtEl>
                                          <p:spTgt spid="21"/>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61"/>
                                        </p:tgtEl>
                                        <p:attrNameLst>
                                          <p:attrName>style.visibility</p:attrName>
                                        </p:attrNameLst>
                                      </p:cBhvr>
                                      <p:to>
                                        <p:strVal val="visible"/>
                                      </p:to>
                                    </p:set>
                                    <p:anim calcmode="lin" valueType="num">
                                      <p:cBhvr additive="base">
                                        <p:cTn id="172" dur="500" fill="hold"/>
                                        <p:tgtEl>
                                          <p:spTgt spid="61"/>
                                        </p:tgtEl>
                                        <p:attrNameLst>
                                          <p:attrName>ppt_x</p:attrName>
                                        </p:attrNameLst>
                                      </p:cBhvr>
                                      <p:tavLst>
                                        <p:tav tm="0">
                                          <p:val>
                                            <p:strVal val="#ppt_x"/>
                                          </p:val>
                                        </p:tav>
                                        <p:tav tm="100000">
                                          <p:val>
                                            <p:strVal val="#ppt_x"/>
                                          </p:val>
                                        </p:tav>
                                      </p:tavLst>
                                    </p:anim>
                                    <p:anim calcmode="lin" valueType="num">
                                      <p:cBhvr additive="base">
                                        <p:cTn id="173" dur="500" fill="hold"/>
                                        <p:tgtEl>
                                          <p:spTgt spid="61"/>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66"/>
                                        </p:tgtEl>
                                        <p:attrNameLst>
                                          <p:attrName>style.visibility</p:attrName>
                                        </p:attrNameLst>
                                      </p:cBhvr>
                                      <p:to>
                                        <p:strVal val="visible"/>
                                      </p:to>
                                    </p:set>
                                    <p:anim calcmode="lin" valueType="num">
                                      <p:cBhvr additive="base">
                                        <p:cTn id="176" dur="500" fill="hold"/>
                                        <p:tgtEl>
                                          <p:spTgt spid="66"/>
                                        </p:tgtEl>
                                        <p:attrNameLst>
                                          <p:attrName>ppt_x</p:attrName>
                                        </p:attrNameLst>
                                      </p:cBhvr>
                                      <p:tavLst>
                                        <p:tav tm="0">
                                          <p:val>
                                            <p:strVal val="#ppt_x"/>
                                          </p:val>
                                        </p:tav>
                                        <p:tav tm="100000">
                                          <p:val>
                                            <p:strVal val="#ppt_x"/>
                                          </p:val>
                                        </p:tav>
                                      </p:tavLst>
                                    </p:anim>
                                    <p:anim calcmode="lin" valueType="num">
                                      <p:cBhvr additive="base">
                                        <p:cTn id="177" dur="500" fill="hold"/>
                                        <p:tgtEl>
                                          <p:spTgt spid="66"/>
                                        </p:tgtEl>
                                        <p:attrNameLst>
                                          <p:attrName>ppt_y</p:attrName>
                                        </p:attrNameLst>
                                      </p:cBhvr>
                                      <p:tavLst>
                                        <p:tav tm="0">
                                          <p:val>
                                            <p:strVal val="1+#ppt_h/2"/>
                                          </p:val>
                                        </p:tav>
                                        <p:tav tm="100000">
                                          <p:val>
                                            <p:strVal val="#ppt_y"/>
                                          </p:val>
                                        </p:tav>
                                      </p:tavLst>
                                    </p:anim>
                                  </p:childTnLst>
                                </p:cTn>
                              </p:par>
                              <p:par>
                                <p:cTn id="178" presetID="2" presetClass="entr" presetSubtype="4" fill="hold" nodeType="withEffect">
                                  <p:stCondLst>
                                    <p:cond delay="0"/>
                                  </p:stCondLst>
                                  <p:childTnLst>
                                    <p:set>
                                      <p:cBhvr>
                                        <p:cTn id="179" dur="1" fill="hold">
                                          <p:stCondLst>
                                            <p:cond delay="0"/>
                                          </p:stCondLst>
                                        </p:cTn>
                                        <p:tgtEl>
                                          <p:spTgt spid="64"/>
                                        </p:tgtEl>
                                        <p:attrNameLst>
                                          <p:attrName>style.visibility</p:attrName>
                                        </p:attrNameLst>
                                      </p:cBhvr>
                                      <p:to>
                                        <p:strVal val="visible"/>
                                      </p:to>
                                    </p:set>
                                    <p:anim calcmode="lin" valueType="num">
                                      <p:cBhvr additive="base">
                                        <p:cTn id="180" dur="500" fill="hold"/>
                                        <p:tgtEl>
                                          <p:spTgt spid="64"/>
                                        </p:tgtEl>
                                        <p:attrNameLst>
                                          <p:attrName>ppt_x</p:attrName>
                                        </p:attrNameLst>
                                      </p:cBhvr>
                                      <p:tavLst>
                                        <p:tav tm="0">
                                          <p:val>
                                            <p:strVal val="#ppt_x"/>
                                          </p:val>
                                        </p:tav>
                                        <p:tav tm="100000">
                                          <p:val>
                                            <p:strVal val="#ppt_x"/>
                                          </p:val>
                                        </p:tav>
                                      </p:tavLst>
                                    </p:anim>
                                    <p:anim calcmode="lin" valueType="num">
                                      <p:cBhvr additive="base">
                                        <p:cTn id="181" dur="500" fill="hold"/>
                                        <p:tgtEl>
                                          <p:spTgt spid="64"/>
                                        </p:tgtEl>
                                        <p:attrNameLst>
                                          <p:attrName>ppt_y</p:attrName>
                                        </p:attrNameLst>
                                      </p:cBhvr>
                                      <p:tavLst>
                                        <p:tav tm="0">
                                          <p:val>
                                            <p:strVal val="1+#ppt_h/2"/>
                                          </p:val>
                                        </p:tav>
                                        <p:tav tm="100000">
                                          <p:val>
                                            <p:strVal val="#ppt_y"/>
                                          </p:val>
                                        </p:tav>
                                      </p:tavLst>
                                    </p:anim>
                                  </p:childTnLst>
                                </p:cTn>
                              </p:par>
                              <p:par>
                                <p:cTn id="182" presetID="2" presetClass="entr" presetSubtype="4" fill="hold" nodeType="withEffect">
                                  <p:stCondLst>
                                    <p:cond delay="0"/>
                                  </p:stCondLst>
                                  <p:childTnLst>
                                    <p:set>
                                      <p:cBhvr>
                                        <p:cTn id="183" dur="1" fill="hold">
                                          <p:stCondLst>
                                            <p:cond delay="0"/>
                                          </p:stCondLst>
                                        </p:cTn>
                                        <p:tgtEl>
                                          <p:spTgt spid="65"/>
                                        </p:tgtEl>
                                        <p:attrNameLst>
                                          <p:attrName>style.visibility</p:attrName>
                                        </p:attrNameLst>
                                      </p:cBhvr>
                                      <p:to>
                                        <p:strVal val="visible"/>
                                      </p:to>
                                    </p:set>
                                    <p:anim calcmode="lin" valueType="num">
                                      <p:cBhvr additive="base">
                                        <p:cTn id="184" dur="500" fill="hold"/>
                                        <p:tgtEl>
                                          <p:spTgt spid="65"/>
                                        </p:tgtEl>
                                        <p:attrNameLst>
                                          <p:attrName>ppt_x</p:attrName>
                                        </p:attrNameLst>
                                      </p:cBhvr>
                                      <p:tavLst>
                                        <p:tav tm="0">
                                          <p:val>
                                            <p:strVal val="#ppt_x"/>
                                          </p:val>
                                        </p:tav>
                                        <p:tav tm="100000">
                                          <p:val>
                                            <p:strVal val="#ppt_x"/>
                                          </p:val>
                                        </p:tav>
                                      </p:tavLst>
                                    </p:anim>
                                    <p:anim calcmode="lin" valueType="num">
                                      <p:cBhvr additive="base">
                                        <p:cTn id="185" dur="500" fill="hold"/>
                                        <p:tgtEl>
                                          <p:spTgt spid="65"/>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67"/>
                                        </p:tgtEl>
                                        <p:attrNameLst>
                                          <p:attrName>style.visibility</p:attrName>
                                        </p:attrNameLst>
                                      </p:cBhvr>
                                      <p:to>
                                        <p:strVal val="visible"/>
                                      </p:to>
                                    </p:set>
                                    <p:anim calcmode="lin" valueType="num">
                                      <p:cBhvr additive="base">
                                        <p:cTn id="188" dur="500" fill="hold"/>
                                        <p:tgtEl>
                                          <p:spTgt spid="67"/>
                                        </p:tgtEl>
                                        <p:attrNameLst>
                                          <p:attrName>ppt_x</p:attrName>
                                        </p:attrNameLst>
                                      </p:cBhvr>
                                      <p:tavLst>
                                        <p:tav tm="0">
                                          <p:val>
                                            <p:strVal val="#ppt_x"/>
                                          </p:val>
                                        </p:tav>
                                        <p:tav tm="100000">
                                          <p:val>
                                            <p:strVal val="#ppt_x"/>
                                          </p:val>
                                        </p:tav>
                                      </p:tavLst>
                                    </p:anim>
                                    <p:anim calcmode="lin" valueType="num">
                                      <p:cBhvr additive="base">
                                        <p:cTn id="189" dur="500" fill="hold"/>
                                        <p:tgtEl>
                                          <p:spTgt spid="67"/>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62"/>
                                        </p:tgtEl>
                                        <p:attrNameLst>
                                          <p:attrName>style.visibility</p:attrName>
                                        </p:attrNameLst>
                                      </p:cBhvr>
                                      <p:to>
                                        <p:strVal val="visible"/>
                                      </p:to>
                                    </p:set>
                                    <p:anim calcmode="lin" valueType="num">
                                      <p:cBhvr additive="base">
                                        <p:cTn id="192" dur="500" fill="hold"/>
                                        <p:tgtEl>
                                          <p:spTgt spid="62"/>
                                        </p:tgtEl>
                                        <p:attrNameLst>
                                          <p:attrName>ppt_x</p:attrName>
                                        </p:attrNameLst>
                                      </p:cBhvr>
                                      <p:tavLst>
                                        <p:tav tm="0">
                                          <p:val>
                                            <p:strVal val="#ppt_x"/>
                                          </p:val>
                                        </p:tav>
                                        <p:tav tm="100000">
                                          <p:val>
                                            <p:strVal val="#ppt_x"/>
                                          </p:val>
                                        </p:tav>
                                      </p:tavLst>
                                    </p:anim>
                                    <p:anim calcmode="lin" valueType="num">
                                      <p:cBhvr additive="base">
                                        <p:cTn id="193" dur="500" fill="hold"/>
                                        <p:tgtEl>
                                          <p:spTgt spid="62"/>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63"/>
                                        </p:tgtEl>
                                        <p:attrNameLst>
                                          <p:attrName>style.visibility</p:attrName>
                                        </p:attrNameLst>
                                      </p:cBhvr>
                                      <p:to>
                                        <p:strVal val="visible"/>
                                      </p:to>
                                    </p:set>
                                    <p:anim calcmode="lin" valueType="num">
                                      <p:cBhvr additive="base">
                                        <p:cTn id="196" dur="500" fill="hold"/>
                                        <p:tgtEl>
                                          <p:spTgt spid="63"/>
                                        </p:tgtEl>
                                        <p:attrNameLst>
                                          <p:attrName>ppt_x</p:attrName>
                                        </p:attrNameLst>
                                      </p:cBhvr>
                                      <p:tavLst>
                                        <p:tav tm="0">
                                          <p:val>
                                            <p:strVal val="#ppt_x"/>
                                          </p:val>
                                        </p:tav>
                                        <p:tav tm="100000">
                                          <p:val>
                                            <p:strVal val="#ppt_x"/>
                                          </p:val>
                                        </p:tav>
                                      </p:tavLst>
                                    </p:anim>
                                    <p:anim calcmode="lin" valueType="num">
                                      <p:cBhvr additive="base">
                                        <p:cTn id="197"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60"/>
                                        </p:tgtEl>
                                        <p:attrNameLst>
                                          <p:attrName>style.visibility</p:attrName>
                                        </p:attrNameLst>
                                      </p:cBhvr>
                                      <p:to>
                                        <p:strVal val="visible"/>
                                      </p:to>
                                    </p:set>
                                    <p:anim calcmode="lin" valueType="num">
                                      <p:cBhvr additive="base">
                                        <p:cTn id="202" dur="500" fill="hold"/>
                                        <p:tgtEl>
                                          <p:spTgt spid="60"/>
                                        </p:tgtEl>
                                        <p:attrNameLst>
                                          <p:attrName>ppt_x</p:attrName>
                                        </p:attrNameLst>
                                      </p:cBhvr>
                                      <p:tavLst>
                                        <p:tav tm="0">
                                          <p:val>
                                            <p:strVal val="#ppt_x"/>
                                          </p:val>
                                        </p:tav>
                                        <p:tav tm="100000">
                                          <p:val>
                                            <p:strVal val="#ppt_x"/>
                                          </p:val>
                                        </p:tav>
                                      </p:tavLst>
                                    </p:anim>
                                    <p:anim calcmode="lin" valueType="num">
                                      <p:cBhvr additive="base">
                                        <p:cTn id="203" dur="500" fill="hold"/>
                                        <p:tgtEl>
                                          <p:spTgt spid="60"/>
                                        </p:tgtEl>
                                        <p:attrNameLst>
                                          <p:attrName>ppt_y</p:attrName>
                                        </p:attrNameLst>
                                      </p:cBhvr>
                                      <p:tavLst>
                                        <p:tav tm="0">
                                          <p:val>
                                            <p:strVal val="1+#ppt_h/2"/>
                                          </p:val>
                                        </p:tav>
                                        <p:tav tm="100000">
                                          <p:val>
                                            <p:strVal val="#ppt_y"/>
                                          </p:val>
                                        </p:tav>
                                      </p:tavLst>
                                    </p:anim>
                                  </p:childTnLst>
                                </p:cTn>
                              </p:par>
                              <p:par>
                                <p:cTn id="204" presetID="2" presetClass="entr" presetSubtype="4" fill="hold" nodeType="withEffect">
                                  <p:stCondLst>
                                    <p:cond delay="0"/>
                                  </p:stCondLst>
                                  <p:childTnLst>
                                    <p:set>
                                      <p:cBhvr>
                                        <p:cTn id="205" dur="1" fill="hold">
                                          <p:stCondLst>
                                            <p:cond delay="0"/>
                                          </p:stCondLst>
                                        </p:cTn>
                                        <p:tgtEl>
                                          <p:spTgt spid="59"/>
                                        </p:tgtEl>
                                        <p:attrNameLst>
                                          <p:attrName>style.visibility</p:attrName>
                                        </p:attrNameLst>
                                      </p:cBhvr>
                                      <p:to>
                                        <p:strVal val="visible"/>
                                      </p:to>
                                    </p:set>
                                    <p:anim calcmode="lin" valueType="num">
                                      <p:cBhvr additive="base">
                                        <p:cTn id="206" dur="500" fill="hold"/>
                                        <p:tgtEl>
                                          <p:spTgt spid="59"/>
                                        </p:tgtEl>
                                        <p:attrNameLst>
                                          <p:attrName>ppt_x</p:attrName>
                                        </p:attrNameLst>
                                      </p:cBhvr>
                                      <p:tavLst>
                                        <p:tav tm="0">
                                          <p:val>
                                            <p:strVal val="#ppt_x"/>
                                          </p:val>
                                        </p:tav>
                                        <p:tav tm="100000">
                                          <p:val>
                                            <p:strVal val="#ppt_x"/>
                                          </p:val>
                                        </p:tav>
                                      </p:tavLst>
                                    </p:anim>
                                    <p:anim calcmode="lin" valueType="num">
                                      <p:cBhvr additive="base">
                                        <p:cTn id="20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2" presetClass="entr" presetSubtype="4" fill="hold" grpId="0" nodeType="clickEffect">
                                  <p:stCondLst>
                                    <p:cond delay="0"/>
                                  </p:stCondLst>
                                  <p:childTnLst>
                                    <p:set>
                                      <p:cBhvr>
                                        <p:cTn id="211" dur="1" fill="hold">
                                          <p:stCondLst>
                                            <p:cond delay="0"/>
                                          </p:stCondLst>
                                        </p:cTn>
                                        <p:tgtEl>
                                          <p:spTgt spid="70"/>
                                        </p:tgtEl>
                                        <p:attrNameLst>
                                          <p:attrName>style.visibility</p:attrName>
                                        </p:attrNameLst>
                                      </p:cBhvr>
                                      <p:to>
                                        <p:strVal val="visible"/>
                                      </p:to>
                                    </p:set>
                                    <p:anim calcmode="lin" valueType="num">
                                      <p:cBhvr additive="base">
                                        <p:cTn id="212" dur="500" fill="hold"/>
                                        <p:tgtEl>
                                          <p:spTgt spid="70"/>
                                        </p:tgtEl>
                                        <p:attrNameLst>
                                          <p:attrName>ppt_x</p:attrName>
                                        </p:attrNameLst>
                                      </p:cBhvr>
                                      <p:tavLst>
                                        <p:tav tm="0">
                                          <p:val>
                                            <p:strVal val="#ppt_x"/>
                                          </p:val>
                                        </p:tav>
                                        <p:tav tm="100000">
                                          <p:val>
                                            <p:strVal val="#ppt_x"/>
                                          </p:val>
                                        </p:tav>
                                      </p:tavLst>
                                    </p:anim>
                                    <p:anim calcmode="lin" valueType="num">
                                      <p:cBhvr additive="base">
                                        <p:cTn id="213" dur="500" fill="hold"/>
                                        <p:tgtEl>
                                          <p:spTgt spid="70"/>
                                        </p:tgtEl>
                                        <p:attrNameLst>
                                          <p:attrName>ppt_y</p:attrName>
                                        </p:attrNameLst>
                                      </p:cBhvr>
                                      <p:tavLst>
                                        <p:tav tm="0">
                                          <p:val>
                                            <p:strVal val="1+#ppt_h/2"/>
                                          </p:val>
                                        </p:tav>
                                        <p:tav tm="100000">
                                          <p:val>
                                            <p:strVal val="#ppt_y"/>
                                          </p:val>
                                        </p:tav>
                                      </p:tavLst>
                                    </p:anim>
                                  </p:childTnLst>
                                </p:cTn>
                              </p:par>
                              <p:par>
                                <p:cTn id="214" presetID="2" presetClass="entr" presetSubtype="4" fill="hold" nodeType="withEffect">
                                  <p:stCondLst>
                                    <p:cond delay="0"/>
                                  </p:stCondLst>
                                  <p:childTnLst>
                                    <p:set>
                                      <p:cBhvr>
                                        <p:cTn id="215" dur="1" fill="hold">
                                          <p:stCondLst>
                                            <p:cond delay="0"/>
                                          </p:stCondLst>
                                        </p:cTn>
                                        <p:tgtEl>
                                          <p:spTgt spid="68"/>
                                        </p:tgtEl>
                                        <p:attrNameLst>
                                          <p:attrName>style.visibility</p:attrName>
                                        </p:attrNameLst>
                                      </p:cBhvr>
                                      <p:to>
                                        <p:strVal val="visible"/>
                                      </p:to>
                                    </p:set>
                                    <p:anim calcmode="lin" valueType="num">
                                      <p:cBhvr additive="base">
                                        <p:cTn id="216" dur="500" fill="hold"/>
                                        <p:tgtEl>
                                          <p:spTgt spid="68"/>
                                        </p:tgtEl>
                                        <p:attrNameLst>
                                          <p:attrName>ppt_x</p:attrName>
                                        </p:attrNameLst>
                                      </p:cBhvr>
                                      <p:tavLst>
                                        <p:tav tm="0">
                                          <p:val>
                                            <p:strVal val="#ppt_x"/>
                                          </p:val>
                                        </p:tav>
                                        <p:tav tm="100000">
                                          <p:val>
                                            <p:strVal val="#ppt_x"/>
                                          </p:val>
                                        </p:tav>
                                      </p:tavLst>
                                    </p:anim>
                                    <p:anim calcmode="lin" valueType="num">
                                      <p:cBhvr additive="base">
                                        <p:cTn id="217" dur="500" fill="hold"/>
                                        <p:tgtEl>
                                          <p:spTgt spid="68"/>
                                        </p:tgtEl>
                                        <p:attrNameLst>
                                          <p:attrName>ppt_y</p:attrName>
                                        </p:attrNameLst>
                                      </p:cBhvr>
                                      <p:tavLst>
                                        <p:tav tm="0">
                                          <p:val>
                                            <p:strVal val="1+#ppt_h/2"/>
                                          </p:val>
                                        </p:tav>
                                        <p:tav tm="100000">
                                          <p:val>
                                            <p:strVal val="#ppt_y"/>
                                          </p:val>
                                        </p:tav>
                                      </p:tavLst>
                                    </p:anim>
                                  </p:childTnLst>
                                </p:cTn>
                              </p:par>
                              <p:par>
                                <p:cTn id="218" presetID="2" presetClass="entr" presetSubtype="4" fill="hold" nodeType="withEffect">
                                  <p:stCondLst>
                                    <p:cond delay="0"/>
                                  </p:stCondLst>
                                  <p:childTnLst>
                                    <p:set>
                                      <p:cBhvr>
                                        <p:cTn id="219" dur="1" fill="hold">
                                          <p:stCondLst>
                                            <p:cond delay="0"/>
                                          </p:stCondLst>
                                        </p:cTn>
                                        <p:tgtEl>
                                          <p:spTgt spid="69"/>
                                        </p:tgtEl>
                                        <p:attrNameLst>
                                          <p:attrName>style.visibility</p:attrName>
                                        </p:attrNameLst>
                                      </p:cBhvr>
                                      <p:to>
                                        <p:strVal val="visible"/>
                                      </p:to>
                                    </p:set>
                                    <p:anim calcmode="lin" valueType="num">
                                      <p:cBhvr additive="base">
                                        <p:cTn id="220" dur="500" fill="hold"/>
                                        <p:tgtEl>
                                          <p:spTgt spid="69"/>
                                        </p:tgtEl>
                                        <p:attrNameLst>
                                          <p:attrName>ppt_x</p:attrName>
                                        </p:attrNameLst>
                                      </p:cBhvr>
                                      <p:tavLst>
                                        <p:tav tm="0">
                                          <p:val>
                                            <p:strVal val="#ppt_x"/>
                                          </p:val>
                                        </p:tav>
                                        <p:tav tm="100000">
                                          <p:val>
                                            <p:strVal val="#ppt_x"/>
                                          </p:val>
                                        </p:tav>
                                      </p:tavLst>
                                    </p:anim>
                                    <p:anim calcmode="lin" valueType="num">
                                      <p:cBhvr additive="base">
                                        <p:cTn id="221" dur="500" fill="hold"/>
                                        <p:tgtEl>
                                          <p:spTgt spid="69"/>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73"/>
                                        </p:tgtEl>
                                        <p:attrNameLst>
                                          <p:attrName>style.visibility</p:attrName>
                                        </p:attrNameLst>
                                      </p:cBhvr>
                                      <p:to>
                                        <p:strVal val="visible"/>
                                      </p:to>
                                    </p:set>
                                    <p:anim calcmode="lin" valueType="num">
                                      <p:cBhvr additive="base">
                                        <p:cTn id="224" dur="500" fill="hold"/>
                                        <p:tgtEl>
                                          <p:spTgt spid="73"/>
                                        </p:tgtEl>
                                        <p:attrNameLst>
                                          <p:attrName>ppt_x</p:attrName>
                                        </p:attrNameLst>
                                      </p:cBhvr>
                                      <p:tavLst>
                                        <p:tav tm="0">
                                          <p:val>
                                            <p:strVal val="#ppt_x"/>
                                          </p:val>
                                        </p:tav>
                                        <p:tav tm="100000">
                                          <p:val>
                                            <p:strVal val="#ppt_x"/>
                                          </p:val>
                                        </p:tav>
                                      </p:tavLst>
                                    </p:anim>
                                    <p:anim calcmode="lin" valueType="num">
                                      <p:cBhvr additive="base">
                                        <p:cTn id="225" dur="500" fill="hold"/>
                                        <p:tgtEl>
                                          <p:spTgt spid="73"/>
                                        </p:tgtEl>
                                        <p:attrNameLst>
                                          <p:attrName>ppt_y</p:attrName>
                                        </p:attrNameLst>
                                      </p:cBhvr>
                                      <p:tavLst>
                                        <p:tav tm="0">
                                          <p:val>
                                            <p:strVal val="1+#ppt_h/2"/>
                                          </p:val>
                                        </p:tav>
                                        <p:tav tm="100000">
                                          <p:val>
                                            <p:strVal val="#ppt_y"/>
                                          </p:val>
                                        </p:tav>
                                      </p:tavLst>
                                    </p:anim>
                                  </p:childTnLst>
                                </p:cTn>
                              </p:par>
                              <p:par>
                                <p:cTn id="226" presetID="2" presetClass="entr" presetSubtype="4" fill="hold" grpId="0" nodeType="withEffect">
                                  <p:stCondLst>
                                    <p:cond delay="0"/>
                                  </p:stCondLst>
                                  <p:childTnLst>
                                    <p:set>
                                      <p:cBhvr>
                                        <p:cTn id="227" dur="1" fill="hold">
                                          <p:stCondLst>
                                            <p:cond delay="0"/>
                                          </p:stCondLst>
                                        </p:cTn>
                                        <p:tgtEl>
                                          <p:spTgt spid="71"/>
                                        </p:tgtEl>
                                        <p:attrNameLst>
                                          <p:attrName>style.visibility</p:attrName>
                                        </p:attrNameLst>
                                      </p:cBhvr>
                                      <p:to>
                                        <p:strVal val="visible"/>
                                      </p:to>
                                    </p:set>
                                    <p:anim calcmode="lin" valueType="num">
                                      <p:cBhvr additive="base">
                                        <p:cTn id="228" dur="500" fill="hold"/>
                                        <p:tgtEl>
                                          <p:spTgt spid="71"/>
                                        </p:tgtEl>
                                        <p:attrNameLst>
                                          <p:attrName>ppt_x</p:attrName>
                                        </p:attrNameLst>
                                      </p:cBhvr>
                                      <p:tavLst>
                                        <p:tav tm="0">
                                          <p:val>
                                            <p:strVal val="#ppt_x"/>
                                          </p:val>
                                        </p:tav>
                                        <p:tav tm="100000">
                                          <p:val>
                                            <p:strVal val="#ppt_x"/>
                                          </p:val>
                                        </p:tav>
                                      </p:tavLst>
                                    </p:anim>
                                    <p:anim calcmode="lin" valueType="num">
                                      <p:cBhvr additive="base">
                                        <p:cTn id="229" dur="500" fill="hold"/>
                                        <p:tgtEl>
                                          <p:spTgt spid="71"/>
                                        </p:tgtEl>
                                        <p:attrNameLst>
                                          <p:attrName>ppt_y</p:attrName>
                                        </p:attrNameLst>
                                      </p:cBhvr>
                                      <p:tavLst>
                                        <p:tav tm="0">
                                          <p:val>
                                            <p:strVal val="1+#ppt_h/2"/>
                                          </p:val>
                                        </p:tav>
                                        <p:tav tm="100000">
                                          <p:val>
                                            <p:strVal val="#ppt_y"/>
                                          </p:val>
                                        </p:tav>
                                      </p:tavLst>
                                    </p:anim>
                                  </p:childTnLst>
                                </p:cTn>
                              </p:par>
                              <p:par>
                                <p:cTn id="230" presetID="2" presetClass="entr" presetSubtype="4" fill="hold" grpId="0" nodeType="withEffect">
                                  <p:stCondLst>
                                    <p:cond delay="0"/>
                                  </p:stCondLst>
                                  <p:childTnLst>
                                    <p:set>
                                      <p:cBhvr>
                                        <p:cTn id="231" dur="1" fill="hold">
                                          <p:stCondLst>
                                            <p:cond delay="0"/>
                                          </p:stCondLst>
                                        </p:cTn>
                                        <p:tgtEl>
                                          <p:spTgt spid="72"/>
                                        </p:tgtEl>
                                        <p:attrNameLst>
                                          <p:attrName>style.visibility</p:attrName>
                                        </p:attrNameLst>
                                      </p:cBhvr>
                                      <p:to>
                                        <p:strVal val="visible"/>
                                      </p:to>
                                    </p:set>
                                    <p:anim calcmode="lin" valueType="num">
                                      <p:cBhvr additive="base">
                                        <p:cTn id="232" dur="500" fill="hold"/>
                                        <p:tgtEl>
                                          <p:spTgt spid="72"/>
                                        </p:tgtEl>
                                        <p:attrNameLst>
                                          <p:attrName>ppt_x</p:attrName>
                                        </p:attrNameLst>
                                      </p:cBhvr>
                                      <p:tavLst>
                                        <p:tav tm="0">
                                          <p:val>
                                            <p:strVal val="#ppt_x"/>
                                          </p:val>
                                        </p:tav>
                                        <p:tav tm="100000">
                                          <p:val>
                                            <p:strVal val="#ppt_x"/>
                                          </p:val>
                                        </p:tav>
                                      </p:tavLst>
                                    </p:anim>
                                    <p:anim calcmode="lin" valueType="num">
                                      <p:cBhvr additive="base">
                                        <p:cTn id="233"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60" grpId="0"/>
      <p:bldP spid="61" grpId="0" animBg="1"/>
      <p:bldP spid="62" grpId="0" animBg="1"/>
      <p:bldP spid="63" grpId="0" animBg="1"/>
      <p:bldP spid="66" grpId="0"/>
      <p:bldP spid="67" grpId="0"/>
      <p:bldP spid="70" grpId="0"/>
      <p:bldP spid="71" grpId="0" animBg="1"/>
      <p:bldP spid="72" grpId="0" animBg="1"/>
      <p:bldP spid="7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859525" y="3048000"/>
            <a:ext cx="1242592" cy="6321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Savings&gt;$1M</a:t>
            </a:r>
          </a:p>
        </p:txBody>
      </p:sp>
      <p:sp>
        <p:nvSpPr>
          <p:cNvPr id="5" name="Rounded Rectangle 4"/>
          <p:cNvSpPr/>
          <p:nvPr/>
        </p:nvSpPr>
        <p:spPr>
          <a:xfrm>
            <a:off x="4902737" y="4267784"/>
            <a:ext cx="1145716" cy="5486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Age &gt; 45? </a:t>
            </a:r>
          </a:p>
        </p:txBody>
      </p:sp>
      <p:sp>
        <p:nvSpPr>
          <p:cNvPr id="6" name="Rounded Rectangle 5"/>
          <p:cNvSpPr/>
          <p:nvPr/>
        </p:nvSpPr>
        <p:spPr>
          <a:xfrm>
            <a:off x="6871611" y="4267784"/>
            <a:ext cx="1125449" cy="56077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Class #0 </a:t>
            </a:r>
          </a:p>
        </p:txBody>
      </p:sp>
      <p:cxnSp>
        <p:nvCxnSpPr>
          <p:cNvPr id="7" name="Straight Arrow Connector 6"/>
          <p:cNvCxnSpPr>
            <a:stCxn id="4" idx="2"/>
            <a:endCxn id="5" idx="0"/>
          </p:cNvCxnSpPr>
          <p:nvPr/>
        </p:nvCxnSpPr>
        <p:spPr>
          <a:xfrm flipH="1">
            <a:off x="5475595" y="3680177"/>
            <a:ext cx="1005226" cy="5876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2"/>
            <a:endCxn id="6" idx="0"/>
          </p:cNvCxnSpPr>
          <p:nvPr/>
        </p:nvCxnSpPr>
        <p:spPr>
          <a:xfrm>
            <a:off x="6480821" y="3680177"/>
            <a:ext cx="953515" cy="5876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24082" y="3584887"/>
            <a:ext cx="420243" cy="307777"/>
          </a:xfrm>
          <a:prstGeom prst="rect">
            <a:avLst/>
          </a:prstGeom>
          <a:noFill/>
        </p:spPr>
        <p:txBody>
          <a:bodyPr wrap="none" rtlCol="0">
            <a:spAutoFit/>
          </a:bodyPr>
          <a:lstStyle/>
          <a:p>
            <a:r>
              <a:rPr lang="en-CA" sz="1400" dirty="0"/>
              <a:t>Yes</a:t>
            </a:r>
          </a:p>
        </p:txBody>
      </p:sp>
      <p:sp>
        <p:nvSpPr>
          <p:cNvPr id="10" name="TextBox 9"/>
          <p:cNvSpPr txBox="1"/>
          <p:nvPr/>
        </p:nvSpPr>
        <p:spPr>
          <a:xfrm>
            <a:off x="7253609" y="3645255"/>
            <a:ext cx="394660" cy="307777"/>
          </a:xfrm>
          <a:prstGeom prst="rect">
            <a:avLst/>
          </a:prstGeom>
          <a:noFill/>
        </p:spPr>
        <p:txBody>
          <a:bodyPr wrap="none" rtlCol="0">
            <a:spAutoFit/>
          </a:bodyPr>
          <a:lstStyle/>
          <a:p>
            <a:r>
              <a:rPr lang="en-CA" sz="1400" dirty="0"/>
              <a:t>No</a:t>
            </a:r>
          </a:p>
        </p:txBody>
      </p:sp>
      <p:cxnSp>
        <p:nvCxnSpPr>
          <p:cNvPr id="11" name="Straight Arrow Connector 10"/>
          <p:cNvCxnSpPr/>
          <p:nvPr/>
        </p:nvCxnSpPr>
        <p:spPr>
          <a:xfrm flipH="1">
            <a:off x="4331801" y="4843943"/>
            <a:ext cx="1140340" cy="659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72141" y="4843943"/>
            <a:ext cx="1020319" cy="6670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93759" y="4924127"/>
            <a:ext cx="420243" cy="307777"/>
          </a:xfrm>
          <a:prstGeom prst="rect">
            <a:avLst/>
          </a:prstGeom>
          <a:noFill/>
        </p:spPr>
        <p:txBody>
          <a:bodyPr wrap="none" rtlCol="0">
            <a:spAutoFit/>
          </a:bodyPr>
          <a:lstStyle/>
          <a:p>
            <a:r>
              <a:rPr lang="en-CA" sz="1400" dirty="0"/>
              <a:t>Yes</a:t>
            </a:r>
          </a:p>
        </p:txBody>
      </p:sp>
      <p:sp>
        <p:nvSpPr>
          <p:cNvPr id="14" name="Rounded Rectangle 13"/>
          <p:cNvSpPr/>
          <p:nvPr/>
        </p:nvSpPr>
        <p:spPr>
          <a:xfrm>
            <a:off x="3771810" y="5516811"/>
            <a:ext cx="1230596" cy="577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Class #1</a:t>
            </a:r>
          </a:p>
        </p:txBody>
      </p:sp>
      <p:sp>
        <p:nvSpPr>
          <p:cNvPr id="15" name="Rounded Rectangle 14"/>
          <p:cNvSpPr/>
          <p:nvPr/>
        </p:nvSpPr>
        <p:spPr>
          <a:xfrm>
            <a:off x="5902430" y="5519865"/>
            <a:ext cx="1235739" cy="57444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Class #0</a:t>
            </a:r>
          </a:p>
        </p:txBody>
      </p:sp>
      <p:sp>
        <p:nvSpPr>
          <p:cNvPr id="16" name="TextBox 15"/>
          <p:cNvSpPr txBox="1"/>
          <p:nvPr/>
        </p:nvSpPr>
        <p:spPr>
          <a:xfrm>
            <a:off x="6096511" y="4941456"/>
            <a:ext cx="394660" cy="307777"/>
          </a:xfrm>
          <a:prstGeom prst="rect">
            <a:avLst/>
          </a:prstGeom>
          <a:noFill/>
        </p:spPr>
        <p:txBody>
          <a:bodyPr wrap="none" rtlCol="0">
            <a:spAutoFit/>
          </a:bodyPr>
          <a:lstStyle/>
          <a:p>
            <a:r>
              <a:rPr lang="en-CA" sz="1400" dirty="0"/>
              <a:t>No</a:t>
            </a:r>
          </a:p>
        </p:txBody>
      </p:sp>
      <p:cxnSp>
        <p:nvCxnSpPr>
          <p:cNvPr id="17" name="Curved Connector 16"/>
          <p:cNvCxnSpPr/>
          <p:nvPr/>
        </p:nvCxnSpPr>
        <p:spPr>
          <a:xfrm>
            <a:off x="7997060" y="4478199"/>
            <a:ext cx="1291465" cy="445928"/>
          </a:xfrm>
          <a:prstGeom prst="curved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279000" y="4829008"/>
            <a:ext cx="874663" cy="369332"/>
          </a:xfrm>
          <a:prstGeom prst="rect">
            <a:avLst/>
          </a:prstGeom>
          <a:noFill/>
        </p:spPr>
        <p:txBody>
          <a:bodyPr wrap="none" rtlCol="0">
            <a:spAutoFit/>
          </a:bodyPr>
          <a:lstStyle/>
          <a:p>
            <a:r>
              <a:rPr lang="en-CA" b="1" dirty="0"/>
              <a:t>LEAVES</a:t>
            </a:r>
          </a:p>
        </p:txBody>
      </p:sp>
      <p:cxnSp>
        <p:nvCxnSpPr>
          <p:cNvPr id="19" name="Curved Connector 18"/>
          <p:cNvCxnSpPr>
            <a:stCxn id="5" idx="1"/>
          </p:cNvCxnSpPr>
          <p:nvPr/>
        </p:nvCxnSpPr>
        <p:spPr>
          <a:xfrm rot="10800000">
            <a:off x="3976777" y="3397751"/>
            <a:ext cx="925960" cy="114434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24200" y="3052637"/>
            <a:ext cx="1878206" cy="369332"/>
          </a:xfrm>
          <a:prstGeom prst="rect">
            <a:avLst/>
          </a:prstGeom>
          <a:noFill/>
        </p:spPr>
        <p:txBody>
          <a:bodyPr wrap="none" rtlCol="0">
            <a:spAutoFit/>
          </a:bodyPr>
          <a:lstStyle/>
          <a:p>
            <a:r>
              <a:rPr lang="en-CA" b="1" dirty="0"/>
              <a:t>DECISION NODES</a:t>
            </a:r>
          </a:p>
        </p:txBody>
      </p:sp>
      <p:cxnSp>
        <p:nvCxnSpPr>
          <p:cNvPr id="21" name="Curved Connector 20"/>
          <p:cNvCxnSpPr>
            <a:stCxn id="15" idx="3"/>
            <a:endCxn id="18" idx="1"/>
          </p:cNvCxnSpPr>
          <p:nvPr/>
        </p:nvCxnSpPr>
        <p:spPr>
          <a:xfrm flipV="1">
            <a:off x="7138169" y="5013674"/>
            <a:ext cx="2140831" cy="793414"/>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4" idx="1"/>
            <a:endCxn id="20" idx="2"/>
          </p:cNvCxnSpPr>
          <p:nvPr/>
        </p:nvCxnSpPr>
        <p:spPr>
          <a:xfrm rot="10800000" flipV="1">
            <a:off x="4063303" y="3364089"/>
            <a:ext cx="1796222" cy="57880"/>
          </a:xfrm>
          <a:prstGeom prst="curvedConnector4">
            <a:avLst>
              <a:gd name="adj1" fmla="val 23859"/>
              <a:gd name="adj2" fmla="val 94106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165168" y="-104251"/>
            <a:ext cx="7623216"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3200" dirty="0">
                <a:solidFill>
                  <a:schemeClr val="bg1">
                    <a:lumMod val="50000"/>
                  </a:schemeClr>
                </a:solidFill>
                <a:latin typeface="Calibri Light" panose="020F0302020204030204"/>
              </a:rPr>
              <a:t>DECISION TREES: </a:t>
            </a:r>
            <a:r>
              <a:rPr lang="en-CA" sz="3200" dirty="0">
                <a:solidFill>
                  <a:srgbClr val="FF0000"/>
                </a:solidFill>
                <a:latin typeface="Calibri Light" panose="020F0302020204030204"/>
              </a:rPr>
              <a:t>DEFINITIONS</a:t>
            </a:r>
          </a:p>
        </p:txBody>
      </p:sp>
      <p:sp>
        <p:nvSpPr>
          <p:cNvPr id="24" name="Content Placeholder 2"/>
          <p:cNvSpPr>
            <a:spLocks noGrp="1"/>
          </p:cNvSpPr>
          <p:nvPr>
            <p:ph idx="1"/>
          </p:nvPr>
        </p:nvSpPr>
        <p:spPr>
          <a:xfrm>
            <a:off x="408984" y="785571"/>
            <a:ext cx="10439400" cy="3025168"/>
          </a:xfrm>
        </p:spPr>
        <p:txBody>
          <a:bodyPr>
            <a:normAutofit/>
          </a:bodyPr>
          <a:lstStyle/>
          <a:p>
            <a:r>
              <a:rPr lang="en-CA" sz="2000" dirty="0"/>
              <a:t>The tree consists of </a:t>
            </a:r>
            <a:r>
              <a:rPr lang="en-CA" sz="2000" b="1" dirty="0"/>
              <a:t>decision nodes</a:t>
            </a:r>
            <a:r>
              <a:rPr lang="en-CA" sz="2000" dirty="0"/>
              <a:t> and </a:t>
            </a:r>
            <a:r>
              <a:rPr lang="en-CA" sz="2000" b="1" dirty="0"/>
              <a:t>leaves</a:t>
            </a:r>
            <a:r>
              <a:rPr lang="en-CA" sz="2000" dirty="0"/>
              <a:t>. </a:t>
            </a:r>
          </a:p>
          <a:p>
            <a:r>
              <a:rPr lang="en-CA" sz="2000" dirty="0"/>
              <a:t>Leaves are the decisions or the final outcomes.</a:t>
            </a:r>
          </a:p>
          <a:p>
            <a:r>
              <a:rPr lang="en-CA" sz="2000" dirty="0"/>
              <a:t>Decision nodes are where the data is split based on a certain attribute.</a:t>
            </a:r>
          </a:p>
          <a:p>
            <a:r>
              <a:rPr lang="en-CA" sz="2000" dirty="0"/>
              <a:t>Objective is to minimize the entropy which provides the optimum split </a:t>
            </a:r>
          </a:p>
          <a:p>
            <a:endParaRPr lang="en-CA" sz="2000" dirty="0"/>
          </a:p>
        </p:txBody>
      </p:sp>
    </p:spTree>
    <p:extLst>
      <p:ext uri="{BB962C8B-B14F-4D97-AF65-F5344CB8AC3E}">
        <p14:creationId xmlns:p14="http://schemas.microsoft.com/office/powerpoint/2010/main" val="276985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5032" y="-96469"/>
            <a:ext cx="7623216"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defRPr/>
            </a:pPr>
            <a:r>
              <a:rPr lang="en-CA" sz="3200" dirty="0">
                <a:solidFill>
                  <a:schemeClr val="bg1">
                    <a:lumMod val="50000"/>
                  </a:schemeClr>
                </a:solidFill>
                <a:latin typeface="Calibri Light" panose="020F0302020204030204"/>
              </a:rPr>
              <a:t>DECISION TREES: </a:t>
            </a:r>
            <a:r>
              <a:rPr lang="en-CA" sz="3200" dirty="0">
                <a:solidFill>
                  <a:srgbClr val="FF0000"/>
                </a:solidFill>
                <a:latin typeface="Calibri Light" panose="020F0302020204030204"/>
              </a:rPr>
              <a:t>CUSTOMER SEGMENTATION</a:t>
            </a:r>
          </a:p>
        </p:txBody>
      </p:sp>
      <p:sp>
        <p:nvSpPr>
          <p:cNvPr id="5" name="Rounded Rectangle 4"/>
          <p:cNvSpPr/>
          <p:nvPr/>
        </p:nvSpPr>
        <p:spPr>
          <a:xfrm>
            <a:off x="8011762" y="1162929"/>
            <a:ext cx="1147463" cy="5909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Credit Score&lt;750</a:t>
            </a:r>
          </a:p>
        </p:txBody>
      </p:sp>
      <p:sp>
        <p:nvSpPr>
          <p:cNvPr id="6" name="Rounded Rectangle 5"/>
          <p:cNvSpPr/>
          <p:nvPr/>
        </p:nvSpPr>
        <p:spPr>
          <a:xfrm>
            <a:off x="6909788" y="2616980"/>
            <a:ext cx="1530197" cy="5909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Income&lt;$200K</a:t>
            </a:r>
          </a:p>
        </p:txBody>
      </p:sp>
      <p:cxnSp>
        <p:nvCxnSpPr>
          <p:cNvPr id="7" name="Straight Arrow Connector 6"/>
          <p:cNvCxnSpPr>
            <a:stCxn id="5" idx="2"/>
            <a:endCxn id="6" idx="0"/>
          </p:cNvCxnSpPr>
          <p:nvPr/>
        </p:nvCxnSpPr>
        <p:spPr>
          <a:xfrm flipH="1">
            <a:off x="7674887" y="1753884"/>
            <a:ext cx="910607" cy="863096"/>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a:off x="8585494" y="1753884"/>
            <a:ext cx="991386" cy="840983"/>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0723" y="1923440"/>
            <a:ext cx="768139" cy="369332"/>
          </a:xfrm>
          <a:prstGeom prst="rect">
            <a:avLst/>
          </a:prstGeom>
          <a:noFill/>
        </p:spPr>
        <p:txBody>
          <a:bodyPr wrap="square" rtlCol="0">
            <a:spAutoFit/>
          </a:bodyPr>
          <a:lstStyle/>
          <a:p>
            <a:r>
              <a:rPr lang="en-CA" dirty="0"/>
              <a:t>Yes</a:t>
            </a:r>
          </a:p>
        </p:txBody>
      </p:sp>
      <p:sp>
        <p:nvSpPr>
          <p:cNvPr id="10" name="TextBox 9"/>
          <p:cNvSpPr txBox="1"/>
          <p:nvPr/>
        </p:nvSpPr>
        <p:spPr>
          <a:xfrm>
            <a:off x="9269572" y="1985216"/>
            <a:ext cx="576008" cy="369332"/>
          </a:xfrm>
          <a:prstGeom prst="rect">
            <a:avLst/>
          </a:prstGeom>
          <a:noFill/>
        </p:spPr>
        <p:txBody>
          <a:bodyPr wrap="square" rtlCol="0">
            <a:spAutoFit/>
          </a:bodyPr>
          <a:lstStyle/>
          <a:p>
            <a:r>
              <a:rPr lang="en-CA" dirty="0"/>
              <a:t>No</a:t>
            </a:r>
          </a:p>
        </p:txBody>
      </p:sp>
      <p:cxnSp>
        <p:nvCxnSpPr>
          <p:cNvPr id="11" name="Straight Arrow Connector 10"/>
          <p:cNvCxnSpPr/>
          <p:nvPr/>
        </p:nvCxnSpPr>
        <p:spPr>
          <a:xfrm flipV="1">
            <a:off x="1060522" y="5440136"/>
            <a:ext cx="5233701" cy="23496"/>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041409" y="1809746"/>
            <a:ext cx="19114" cy="368884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81868" y="426154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2063560" y="395854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2324493" y="433892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1439768" y="360446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2005884" y="350733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3711408" y="370005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3187586" y="370870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2673104" y="395663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1841348" y="463904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4307410" y="464097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3024830" y="465208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p:cNvSpPr txBox="1"/>
          <p:nvPr/>
        </p:nvSpPr>
        <p:spPr>
          <a:xfrm>
            <a:off x="5336473" y="5544786"/>
            <a:ext cx="1258037" cy="461665"/>
          </a:xfrm>
          <a:prstGeom prst="rect">
            <a:avLst/>
          </a:prstGeom>
          <a:noFill/>
        </p:spPr>
        <p:txBody>
          <a:bodyPr wrap="none" rtlCol="0">
            <a:spAutoFit/>
          </a:bodyPr>
          <a:lstStyle/>
          <a:p>
            <a:r>
              <a:rPr lang="en-CA" sz="2400" b="1" dirty="0"/>
              <a:t>INCOME</a:t>
            </a:r>
          </a:p>
        </p:txBody>
      </p:sp>
      <p:sp>
        <p:nvSpPr>
          <p:cNvPr id="25" name="TextBox 24"/>
          <p:cNvSpPr txBox="1"/>
          <p:nvPr/>
        </p:nvSpPr>
        <p:spPr>
          <a:xfrm rot="16200000">
            <a:off x="-257458" y="1798354"/>
            <a:ext cx="2077172" cy="461665"/>
          </a:xfrm>
          <a:prstGeom prst="rect">
            <a:avLst/>
          </a:prstGeom>
          <a:noFill/>
        </p:spPr>
        <p:txBody>
          <a:bodyPr wrap="none" rtlCol="0">
            <a:spAutoFit/>
          </a:bodyPr>
          <a:lstStyle/>
          <a:p>
            <a:r>
              <a:rPr lang="en-CA" sz="2400" b="1" dirty="0"/>
              <a:t>CREDIT SCORE</a:t>
            </a:r>
          </a:p>
        </p:txBody>
      </p:sp>
      <p:cxnSp>
        <p:nvCxnSpPr>
          <p:cNvPr id="26" name="Straight Connector 25"/>
          <p:cNvCxnSpPr/>
          <p:nvPr/>
        </p:nvCxnSpPr>
        <p:spPr>
          <a:xfrm>
            <a:off x="3028053" y="1738959"/>
            <a:ext cx="19125" cy="1703883"/>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921460" y="2920889"/>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2612436" y="2436479"/>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2623069" y="357536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2623069" y="456940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2231963" y="493430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1367271" y="495219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1186386" y="438413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1105667" y="380214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3474500" y="456367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3006350" y="423407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2647580" y="504610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3535758" y="511137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3483423" y="414965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4170764" y="502126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5438435" y="497967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4909221" y="462929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5127781" y="497716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a:off x="5413648" y="464097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a:off x="3166018" y="505663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2363381" y="283354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1291797" y="2495283"/>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2441435" y="1882644"/>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Oval 48"/>
          <p:cNvSpPr/>
          <p:nvPr/>
        </p:nvSpPr>
        <p:spPr>
          <a:xfrm>
            <a:off x="1379881" y="300562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p:cNvSpPr/>
          <p:nvPr/>
        </p:nvSpPr>
        <p:spPr>
          <a:xfrm>
            <a:off x="5235664" y="369480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val 50"/>
          <p:cNvSpPr/>
          <p:nvPr/>
        </p:nvSpPr>
        <p:spPr>
          <a:xfrm>
            <a:off x="4207132" y="3680802"/>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4814762" y="3610373"/>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1850961" y="245485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Oval 53"/>
          <p:cNvSpPr/>
          <p:nvPr/>
        </p:nvSpPr>
        <p:spPr>
          <a:xfrm>
            <a:off x="4136486" y="4106693"/>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p:nvSpPr>
        <p:spPr>
          <a:xfrm>
            <a:off x="4696263" y="4234424"/>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Oval 55"/>
          <p:cNvSpPr/>
          <p:nvPr/>
        </p:nvSpPr>
        <p:spPr>
          <a:xfrm>
            <a:off x="4575192" y="394356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Oval 56"/>
          <p:cNvSpPr/>
          <p:nvPr/>
        </p:nvSpPr>
        <p:spPr>
          <a:xfrm>
            <a:off x="4977671" y="4021123"/>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Oval 57"/>
          <p:cNvSpPr/>
          <p:nvPr/>
        </p:nvSpPr>
        <p:spPr>
          <a:xfrm>
            <a:off x="2233997" y="2180333"/>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val 58"/>
          <p:cNvSpPr/>
          <p:nvPr/>
        </p:nvSpPr>
        <p:spPr>
          <a:xfrm>
            <a:off x="4554164" y="491751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TextBox 59"/>
          <p:cNvSpPr txBox="1"/>
          <p:nvPr/>
        </p:nvSpPr>
        <p:spPr>
          <a:xfrm>
            <a:off x="3586204" y="5517646"/>
            <a:ext cx="974947" cy="461665"/>
          </a:xfrm>
          <a:prstGeom prst="rect">
            <a:avLst/>
          </a:prstGeom>
          <a:noFill/>
        </p:spPr>
        <p:txBody>
          <a:bodyPr wrap="none" rtlCol="0">
            <a:spAutoFit/>
          </a:bodyPr>
          <a:lstStyle/>
          <a:p>
            <a:r>
              <a:rPr lang="en-CA" sz="2400" b="1" dirty="0"/>
              <a:t>$200K</a:t>
            </a:r>
          </a:p>
        </p:txBody>
      </p:sp>
      <p:cxnSp>
        <p:nvCxnSpPr>
          <p:cNvPr id="61" name="Straight Connector 60"/>
          <p:cNvCxnSpPr>
            <a:endCxn id="105" idx="3"/>
          </p:cNvCxnSpPr>
          <p:nvPr/>
        </p:nvCxnSpPr>
        <p:spPr>
          <a:xfrm flipH="1">
            <a:off x="1032140" y="3383466"/>
            <a:ext cx="4799525" cy="3987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5385511" y="410962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3" name="Straight Connector 62"/>
          <p:cNvCxnSpPr/>
          <p:nvPr/>
        </p:nvCxnSpPr>
        <p:spPr>
          <a:xfrm flipH="1" flipV="1">
            <a:off x="4031995" y="3494918"/>
            <a:ext cx="25795" cy="1945218"/>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484968" y="2106821"/>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Oval 64"/>
          <p:cNvSpPr/>
          <p:nvPr/>
        </p:nvSpPr>
        <p:spPr>
          <a:xfrm>
            <a:off x="1868004" y="183229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Oval 65"/>
          <p:cNvSpPr/>
          <p:nvPr/>
        </p:nvSpPr>
        <p:spPr>
          <a:xfrm>
            <a:off x="2680870" y="308334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Oval 66"/>
          <p:cNvSpPr/>
          <p:nvPr/>
        </p:nvSpPr>
        <p:spPr>
          <a:xfrm>
            <a:off x="3593576" y="233459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4075268" y="203159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p:cNvSpPr/>
          <p:nvPr/>
        </p:nvSpPr>
        <p:spPr>
          <a:xfrm>
            <a:off x="4336201" y="241197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Oval 69"/>
          <p:cNvSpPr/>
          <p:nvPr/>
        </p:nvSpPr>
        <p:spPr>
          <a:xfrm>
            <a:off x="3451476" y="167751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Oval 70"/>
          <p:cNvSpPr/>
          <p:nvPr/>
        </p:nvSpPr>
        <p:spPr>
          <a:xfrm>
            <a:off x="3723194" y="199758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Oval 71"/>
          <p:cNvSpPr/>
          <p:nvPr/>
        </p:nvSpPr>
        <p:spPr>
          <a:xfrm>
            <a:off x="5723116" y="177309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5199294" y="178175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Oval 73"/>
          <p:cNvSpPr/>
          <p:nvPr/>
        </p:nvSpPr>
        <p:spPr>
          <a:xfrm>
            <a:off x="4684812" y="202968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Oval 74"/>
          <p:cNvSpPr/>
          <p:nvPr/>
        </p:nvSpPr>
        <p:spPr>
          <a:xfrm>
            <a:off x="3853056" y="271209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Oval 75"/>
          <p:cNvSpPr/>
          <p:nvPr/>
        </p:nvSpPr>
        <p:spPr>
          <a:xfrm>
            <a:off x="5036538" y="272513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Oval 76"/>
          <p:cNvSpPr/>
          <p:nvPr/>
        </p:nvSpPr>
        <p:spPr>
          <a:xfrm>
            <a:off x="4434447" y="169730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p:cNvSpPr/>
          <p:nvPr/>
        </p:nvSpPr>
        <p:spPr>
          <a:xfrm>
            <a:off x="4634777" y="264245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Oval 78"/>
          <p:cNvSpPr/>
          <p:nvPr/>
        </p:nvSpPr>
        <p:spPr>
          <a:xfrm>
            <a:off x="4243671" y="300735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Oval 79"/>
          <p:cNvSpPr/>
          <p:nvPr/>
        </p:nvSpPr>
        <p:spPr>
          <a:xfrm>
            <a:off x="3378979" y="302524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Oval 80"/>
          <p:cNvSpPr/>
          <p:nvPr/>
        </p:nvSpPr>
        <p:spPr>
          <a:xfrm>
            <a:off x="3198094" y="245718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Oval 81"/>
          <p:cNvSpPr/>
          <p:nvPr/>
        </p:nvSpPr>
        <p:spPr>
          <a:xfrm>
            <a:off x="3117375" y="187518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Oval 82"/>
          <p:cNvSpPr/>
          <p:nvPr/>
        </p:nvSpPr>
        <p:spPr>
          <a:xfrm>
            <a:off x="5486208" y="263672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4" name="Oval 83"/>
          <p:cNvSpPr/>
          <p:nvPr/>
        </p:nvSpPr>
        <p:spPr>
          <a:xfrm>
            <a:off x="5018058" y="230712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5" name="Oval 84"/>
          <p:cNvSpPr/>
          <p:nvPr/>
        </p:nvSpPr>
        <p:spPr>
          <a:xfrm>
            <a:off x="4776876" y="298943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p:cNvSpPr/>
          <p:nvPr/>
        </p:nvSpPr>
        <p:spPr>
          <a:xfrm>
            <a:off x="5547466" y="300154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7" name="Oval 86"/>
          <p:cNvSpPr/>
          <p:nvPr/>
        </p:nvSpPr>
        <p:spPr>
          <a:xfrm>
            <a:off x="5495131" y="222270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Oval 87"/>
          <p:cNvSpPr/>
          <p:nvPr/>
        </p:nvSpPr>
        <p:spPr>
          <a:xfrm>
            <a:off x="3974758" y="2373405"/>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9" name="Straight Connector 88"/>
          <p:cNvCxnSpPr/>
          <p:nvPr/>
        </p:nvCxnSpPr>
        <p:spPr>
          <a:xfrm flipH="1" flipV="1">
            <a:off x="4042432" y="4555869"/>
            <a:ext cx="1736898" cy="5795"/>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0" name="Rounded Rectangle 89"/>
          <p:cNvSpPr/>
          <p:nvPr/>
        </p:nvSpPr>
        <p:spPr>
          <a:xfrm>
            <a:off x="9269572" y="2637716"/>
            <a:ext cx="1530197" cy="5909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Income&lt;$100K</a:t>
            </a:r>
          </a:p>
        </p:txBody>
      </p:sp>
      <p:sp>
        <p:nvSpPr>
          <p:cNvPr id="91" name="Rounded Rectangle 90"/>
          <p:cNvSpPr/>
          <p:nvPr/>
        </p:nvSpPr>
        <p:spPr>
          <a:xfrm>
            <a:off x="9018147" y="4152822"/>
            <a:ext cx="1239438" cy="590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Class #0</a:t>
            </a:r>
          </a:p>
        </p:txBody>
      </p:sp>
      <p:cxnSp>
        <p:nvCxnSpPr>
          <p:cNvPr id="92" name="Straight Arrow Connector 91"/>
          <p:cNvCxnSpPr>
            <a:stCxn id="90" idx="2"/>
            <a:endCxn id="91" idx="0"/>
          </p:cNvCxnSpPr>
          <p:nvPr/>
        </p:nvCxnSpPr>
        <p:spPr>
          <a:xfrm flipH="1">
            <a:off x="9637866" y="3228671"/>
            <a:ext cx="396805" cy="924151"/>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0056874" y="3258145"/>
            <a:ext cx="991386" cy="840983"/>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9179515" y="3486387"/>
            <a:ext cx="768139" cy="369332"/>
          </a:xfrm>
          <a:prstGeom prst="rect">
            <a:avLst/>
          </a:prstGeom>
          <a:noFill/>
        </p:spPr>
        <p:txBody>
          <a:bodyPr wrap="square" rtlCol="0">
            <a:spAutoFit/>
          </a:bodyPr>
          <a:lstStyle/>
          <a:p>
            <a:r>
              <a:rPr lang="en-CA" dirty="0"/>
              <a:t>Yes</a:t>
            </a:r>
          </a:p>
        </p:txBody>
      </p:sp>
      <p:sp>
        <p:nvSpPr>
          <p:cNvPr id="95" name="TextBox 94"/>
          <p:cNvSpPr txBox="1"/>
          <p:nvPr/>
        </p:nvSpPr>
        <p:spPr>
          <a:xfrm>
            <a:off x="10740952" y="3489477"/>
            <a:ext cx="576008" cy="369332"/>
          </a:xfrm>
          <a:prstGeom prst="rect">
            <a:avLst/>
          </a:prstGeom>
          <a:noFill/>
        </p:spPr>
        <p:txBody>
          <a:bodyPr wrap="square" rtlCol="0">
            <a:spAutoFit/>
          </a:bodyPr>
          <a:lstStyle/>
          <a:p>
            <a:r>
              <a:rPr lang="en-CA" dirty="0"/>
              <a:t>No</a:t>
            </a:r>
          </a:p>
        </p:txBody>
      </p:sp>
      <p:sp>
        <p:nvSpPr>
          <p:cNvPr id="96" name="Rounded Rectangle 95"/>
          <p:cNvSpPr/>
          <p:nvPr/>
        </p:nvSpPr>
        <p:spPr>
          <a:xfrm>
            <a:off x="10552567" y="4142528"/>
            <a:ext cx="1218635" cy="59095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Class #1</a:t>
            </a:r>
          </a:p>
        </p:txBody>
      </p:sp>
      <p:sp>
        <p:nvSpPr>
          <p:cNvPr id="97" name="Rounded Rectangle 96"/>
          <p:cNvSpPr/>
          <p:nvPr/>
        </p:nvSpPr>
        <p:spPr>
          <a:xfrm>
            <a:off x="5977016" y="4157214"/>
            <a:ext cx="1173513" cy="59095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Class #1</a:t>
            </a:r>
          </a:p>
        </p:txBody>
      </p:sp>
      <p:cxnSp>
        <p:nvCxnSpPr>
          <p:cNvPr id="98" name="Straight Arrow Connector 97"/>
          <p:cNvCxnSpPr>
            <a:endCxn id="97" idx="0"/>
          </p:cNvCxnSpPr>
          <p:nvPr/>
        </p:nvCxnSpPr>
        <p:spPr>
          <a:xfrm flipH="1">
            <a:off x="6563773" y="3242212"/>
            <a:ext cx="858536" cy="91500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7427748" y="3256677"/>
            <a:ext cx="991386" cy="840983"/>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550389" y="3484919"/>
            <a:ext cx="768139" cy="369332"/>
          </a:xfrm>
          <a:prstGeom prst="rect">
            <a:avLst/>
          </a:prstGeom>
          <a:noFill/>
        </p:spPr>
        <p:txBody>
          <a:bodyPr wrap="square" rtlCol="0">
            <a:spAutoFit/>
          </a:bodyPr>
          <a:lstStyle/>
          <a:p>
            <a:r>
              <a:rPr lang="en-CA" dirty="0"/>
              <a:t>Yes</a:t>
            </a:r>
          </a:p>
        </p:txBody>
      </p:sp>
      <p:sp>
        <p:nvSpPr>
          <p:cNvPr id="101" name="TextBox 100"/>
          <p:cNvSpPr txBox="1"/>
          <p:nvPr/>
        </p:nvSpPr>
        <p:spPr>
          <a:xfrm>
            <a:off x="8111826" y="3488009"/>
            <a:ext cx="576008" cy="369332"/>
          </a:xfrm>
          <a:prstGeom prst="rect">
            <a:avLst/>
          </a:prstGeom>
          <a:noFill/>
        </p:spPr>
        <p:txBody>
          <a:bodyPr wrap="square" rtlCol="0">
            <a:spAutoFit/>
          </a:bodyPr>
          <a:lstStyle/>
          <a:p>
            <a:r>
              <a:rPr lang="en-CA" dirty="0"/>
              <a:t>No</a:t>
            </a:r>
          </a:p>
        </p:txBody>
      </p:sp>
      <p:sp>
        <p:nvSpPr>
          <p:cNvPr id="102" name="Rounded Rectangle 101"/>
          <p:cNvSpPr/>
          <p:nvPr/>
        </p:nvSpPr>
        <p:spPr>
          <a:xfrm>
            <a:off x="7696448" y="4140509"/>
            <a:ext cx="1270371" cy="5909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Credit Score&lt;650</a:t>
            </a:r>
          </a:p>
        </p:txBody>
      </p:sp>
      <p:sp>
        <p:nvSpPr>
          <p:cNvPr id="103" name="TextBox 102"/>
          <p:cNvSpPr txBox="1"/>
          <p:nvPr/>
        </p:nvSpPr>
        <p:spPr>
          <a:xfrm>
            <a:off x="2401698" y="5517100"/>
            <a:ext cx="974947" cy="461665"/>
          </a:xfrm>
          <a:prstGeom prst="rect">
            <a:avLst/>
          </a:prstGeom>
          <a:noFill/>
        </p:spPr>
        <p:txBody>
          <a:bodyPr wrap="none" rtlCol="0">
            <a:spAutoFit/>
          </a:bodyPr>
          <a:lstStyle/>
          <a:p>
            <a:r>
              <a:rPr lang="en-CA" sz="2400" b="1" dirty="0"/>
              <a:t>$100K</a:t>
            </a:r>
          </a:p>
        </p:txBody>
      </p:sp>
      <p:sp>
        <p:nvSpPr>
          <p:cNvPr id="104" name="TextBox 103"/>
          <p:cNvSpPr txBox="1"/>
          <p:nvPr/>
        </p:nvSpPr>
        <p:spPr>
          <a:xfrm>
            <a:off x="385342" y="4196103"/>
            <a:ext cx="651140" cy="461665"/>
          </a:xfrm>
          <a:prstGeom prst="rect">
            <a:avLst/>
          </a:prstGeom>
          <a:noFill/>
        </p:spPr>
        <p:txBody>
          <a:bodyPr wrap="none" rtlCol="0">
            <a:spAutoFit/>
          </a:bodyPr>
          <a:lstStyle/>
          <a:p>
            <a:r>
              <a:rPr lang="en-CA" sz="2400" b="1" dirty="0"/>
              <a:t>650</a:t>
            </a:r>
          </a:p>
        </p:txBody>
      </p:sp>
      <p:sp>
        <p:nvSpPr>
          <p:cNvPr id="105" name="TextBox 104"/>
          <p:cNvSpPr txBox="1"/>
          <p:nvPr/>
        </p:nvSpPr>
        <p:spPr>
          <a:xfrm>
            <a:off x="381000" y="3192503"/>
            <a:ext cx="651140" cy="461665"/>
          </a:xfrm>
          <a:prstGeom prst="rect">
            <a:avLst/>
          </a:prstGeom>
          <a:noFill/>
        </p:spPr>
        <p:txBody>
          <a:bodyPr wrap="none" rtlCol="0">
            <a:spAutoFit/>
          </a:bodyPr>
          <a:lstStyle/>
          <a:p>
            <a:r>
              <a:rPr lang="en-CA" sz="2400" b="1" dirty="0"/>
              <a:t>750</a:t>
            </a:r>
          </a:p>
        </p:txBody>
      </p:sp>
      <p:sp>
        <p:nvSpPr>
          <p:cNvPr id="106" name="Rounded Rectangle 105"/>
          <p:cNvSpPr/>
          <p:nvPr/>
        </p:nvSpPr>
        <p:spPr>
          <a:xfrm>
            <a:off x="7003733" y="5657618"/>
            <a:ext cx="1173513" cy="59095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Class #1</a:t>
            </a:r>
          </a:p>
        </p:txBody>
      </p:sp>
      <p:cxnSp>
        <p:nvCxnSpPr>
          <p:cNvPr id="107" name="Straight Arrow Connector 106"/>
          <p:cNvCxnSpPr>
            <a:endCxn id="109" idx="0"/>
          </p:cNvCxnSpPr>
          <p:nvPr/>
        </p:nvCxnSpPr>
        <p:spPr>
          <a:xfrm>
            <a:off x="8419134" y="4712381"/>
            <a:ext cx="939217" cy="92853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427748" y="4901525"/>
            <a:ext cx="768139" cy="369332"/>
          </a:xfrm>
          <a:prstGeom prst="rect">
            <a:avLst/>
          </a:prstGeom>
          <a:noFill/>
        </p:spPr>
        <p:txBody>
          <a:bodyPr wrap="square" rtlCol="0">
            <a:spAutoFit/>
          </a:bodyPr>
          <a:lstStyle/>
          <a:p>
            <a:r>
              <a:rPr lang="en-CA" dirty="0"/>
              <a:t>Yes</a:t>
            </a:r>
          </a:p>
        </p:txBody>
      </p:sp>
      <p:sp>
        <p:nvSpPr>
          <p:cNvPr id="109" name="Rounded Rectangle 108"/>
          <p:cNvSpPr/>
          <p:nvPr/>
        </p:nvSpPr>
        <p:spPr>
          <a:xfrm>
            <a:off x="8723165" y="5640913"/>
            <a:ext cx="1270371" cy="590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Class #0</a:t>
            </a:r>
          </a:p>
        </p:txBody>
      </p:sp>
      <p:sp>
        <p:nvSpPr>
          <p:cNvPr id="110" name="TextBox 109"/>
          <p:cNvSpPr txBox="1"/>
          <p:nvPr/>
        </p:nvSpPr>
        <p:spPr>
          <a:xfrm>
            <a:off x="8983167" y="4987074"/>
            <a:ext cx="576008" cy="369332"/>
          </a:xfrm>
          <a:prstGeom prst="rect">
            <a:avLst/>
          </a:prstGeom>
          <a:noFill/>
        </p:spPr>
        <p:txBody>
          <a:bodyPr wrap="square" rtlCol="0">
            <a:spAutoFit/>
          </a:bodyPr>
          <a:lstStyle/>
          <a:p>
            <a:r>
              <a:rPr lang="en-CA" dirty="0"/>
              <a:t>No</a:t>
            </a:r>
          </a:p>
        </p:txBody>
      </p:sp>
      <p:cxnSp>
        <p:nvCxnSpPr>
          <p:cNvPr id="111" name="Straight Arrow Connector 110"/>
          <p:cNvCxnSpPr/>
          <p:nvPr/>
        </p:nvCxnSpPr>
        <p:spPr>
          <a:xfrm flipH="1">
            <a:off x="7445511" y="4720071"/>
            <a:ext cx="858536" cy="91500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32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500"/>
                                        <p:tgtEl>
                                          <p:spTgt spid="4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500"/>
                                        <p:tgtEl>
                                          <p:spTgt spid="4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500"/>
                                        <p:tgtEl>
                                          <p:spTgt spid="4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500"/>
                                        <p:tgtEl>
                                          <p:spTgt spid="4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fade">
                                      <p:cBhvr>
                                        <p:cTn id="109" dur="500"/>
                                        <p:tgtEl>
                                          <p:spTgt spid="4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fade">
                                      <p:cBhvr>
                                        <p:cTn id="115" dur="500"/>
                                        <p:tgtEl>
                                          <p:spTgt spid="4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fade">
                                      <p:cBhvr>
                                        <p:cTn id="118" dur="500"/>
                                        <p:tgtEl>
                                          <p:spTgt spid="4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fade">
                                      <p:cBhvr>
                                        <p:cTn id="121" dur="500"/>
                                        <p:tgtEl>
                                          <p:spTgt spid="5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500"/>
                                        <p:tgtEl>
                                          <p:spTgt spid="5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animEffect transition="in" filter="fade">
                                      <p:cBhvr>
                                        <p:cTn id="127" dur="500"/>
                                        <p:tgtEl>
                                          <p:spTgt spid="5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fade">
                                      <p:cBhvr>
                                        <p:cTn id="130" dur="500"/>
                                        <p:tgtEl>
                                          <p:spTgt spid="5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fade">
                                      <p:cBhvr>
                                        <p:cTn id="133" dur="500"/>
                                        <p:tgtEl>
                                          <p:spTgt spid="5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fade">
                                      <p:cBhvr>
                                        <p:cTn id="136" dur="500"/>
                                        <p:tgtEl>
                                          <p:spTgt spid="5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fade">
                                      <p:cBhvr>
                                        <p:cTn id="139" dur="500"/>
                                        <p:tgtEl>
                                          <p:spTgt spid="5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7"/>
                                        </p:tgtEl>
                                        <p:attrNameLst>
                                          <p:attrName>style.visibility</p:attrName>
                                        </p:attrNameLst>
                                      </p:cBhvr>
                                      <p:to>
                                        <p:strVal val="visible"/>
                                      </p:to>
                                    </p:set>
                                    <p:animEffect transition="in" filter="fade">
                                      <p:cBhvr>
                                        <p:cTn id="142" dur="500"/>
                                        <p:tgtEl>
                                          <p:spTgt spid="5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58"/>
                                        </p:tgtEl>
                                        <p:attrNameLst>
                                          <p:attrName>style.visibility</p:attrName>
                                        </p:attrNameLst>
                                      </p:cBhvr>
                                      <p:to>
                                        <p:strVal val="visible"/>
                                      </p:to>
                                    </p:set>
                                    <p:animEffect transition="in" filter="fade">
                                      <p:cBhvr>
                                        <p:cTn id="145" dur="500"/>
                                        <p:tgtEl>
                                          <p:spTgt spid="58"/>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59"/>
                                        </p:tgtEl>
                                        <p:attrNameLst>
                                          <p:attrName>style.visibility</p:attrName>
                                        </p:attrNameLst>
                                      </p:cBhvr>
                                      <p:to>
                                        <p:strVal val="visible"/>
                                      </p:to>
                                    </p:set>
                                    <p:animEffect transition="in" filter="fade">
                                      <p:cBhvr>
                                        <p:cTn id="148" dur="500"/>
                                        <p:tgtEl>
                                          <p:spTgt spid="5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0"/>
                                        </p:tgtEl>
                                        <p:attrNameLst>
                                          <p:attrName>style.visibility</p:attrName>
                                        </p:attrNameLst>
                                      </p:cBhvr>
                                      <p:to>
                                        <p:strVal val="visible"/>
                                      </p:to>
                                    </p:set>
                                    <p:animEffect transition="in" filter="fade">
                                      <p:cBhvr>
                                        <p:cTn id="151" dur="500"/>
                                        <p:tgtEl>
                                          <p:spTgt spid="6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2"/>
                                        </p:tgtEl>
                                        <p:attrNameLst>
                                          <p:attrName>style.visibility</p:attrName>
                                        </p:attrNameLst>
                                      </p:cBhvr>
                                      <p:to>
                                        <p:strVal val="visible"/>
                                      </p:to>
                                    </p:set>
                                    <p:animEffect transition="in" filter="fade">
                                      <p:cBhvr>
                                        <p:cTn id="154" dur="500"/>
                                        <p:tgtEl>
                                          <p:spTgt spid="62"/>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animEffect transition="in" filter="fade">
                                      <p:cBhvr>
                                        <p:cTn id="157" dur="500"/>
                                        <p:tgtEl>
                                          <p:spTgt spid="6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65"/>
                                        </p:tgtEl>
                                        <p:attrNameLst>
                                          <p:attrName>style.visibility</p:attrName>
                                        </p:attrNameLst>
                                      </p:cBhvr>
                                      <p:to>
                                        <p:strVal val="visible"/>
                                      </p:to>
                                    </p:set>
                                    <p:animEffect transition="in" filter="fade">
                                      <p:cBhvr>
                                        <p:cTn id="160" dur="500"/>
                                        <p:tgtEl>
                                          <p:spTgt spid="6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66"/>
                                        </p:tgtEl>
                                        <p:attrNameLst>
                                          <p:attrName>style.visibility</p:attrName>
                                        </p:attrNameLst>
                                      </p:cBhvr>
                                      <p:to>
                                        <p:strVal val="visible"/>
                                      </p:to>
                                    </p:set>
                                    <p:animEffect transition="in" filter="fade">
                                      <p:cBhvr>
                                        <p:cTn id="163" dur="500"/>
                                        <p:tgtEl>
                                          <p:spTgt spid="6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67"/>
                                        </p:tgtEl>
                                        <p:attrNameLst>
                                          <p:attrName>style.visibility</p:attrName>
                                        </p:attrNameLst>
                                      </p:cBhvr>
                                      <p:to>
                                        <p:strVal val="visible"/>
                                      </p:to>
                                    </p:set>
                                    <p:animEffect transition="in" filter="fade">
                                      <p:cBhvr>
                                        <p:cTn id="166" dur="500"/>
                                        <p:tgtEl>
                                          <p:spTgt spid="6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8"/>
                                        </p:tgtEl>
                                        <p:attrNameLst>
                                          <p:attrName>style.visibility</p:attrName>
                                        </p:attrNameLst>
                                      </p:cBhvr>
                                      <p:to>
                                        <p:strVal val="visible"/>
                                      </p:to>
                                    </p:set>
                                    <p:animEffect transition="in" filter="fade">
                                      <p:cBhvr>
                                        <p:cTn id="169" dur="500"/>
                                        <p:tgtEl>
                                          <p:spTgt spid="6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9"/>
                                        </p:tgtEl>
                                        <p:attrNameLst>
                                          <p:attrName>style.visibility</p:attrName>
                                        </p:attrNameLst>
                                      </p:cBhvr>
                                      <p:to>
                                        <p:strVal val="visible"/>
                                      </p:to>
                                    </p:set>
                                    <p:animEffect transition="in" filter="fade">
                                      <p:cBhvr>
                                        <p:cTn id="172" dur="500"/>
                                        <p:tgtEl>
                                          <p:spTgt spid="69"/>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0"/>
                                        </p:tgtEl>
                                        <p:attrNameLst>
                                          <p:attrName>style.visibility</p:attrName>
                                        </p:attrNameLst>
                                      </p:cBhvr>
                                      <p:to>
                                        <p:strVal val="visible"/>
                                      </p:to>
                                    </p:set>
                                    <p:animEffect transition="in" filter="fade">
                                      <p:cBhvr>
                                        <p:cTn id="175" dur="500"/>
                                        <p:tgtEl>
                                          <p:spTgt spid="7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71"/>
                                        </p:tgtEl>
                                        <p:attrNameLst>
                                          <p:attrName>style.visibility</p:attrName>
                                        </p:attrNameLst>
                                      </p:cBhvr>
                                      <p:to>
                                        <p:strVal val="visible"/>
                                      </p:to>
                                    </p:set>
                                    <p:animEffect transition="in" filter="fade">
                                      <p:cBhvr>
                                        <p:cTn id="178" dur="500"/>
                                        <p:tgtEl>
                                          <p:spTgt spid="7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500"/>
                                        <p:tgtEl>
                                          <p:spTgt spid="7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73"/>
                                        </p:tgtEl>
                                        <p:attrNameLst>
                                          <p:attrName>style.visibility</p:attrName>
                                        </p:attrNameLst>
                                      </p:cBhvr>
                                      <p:to>
                                        <p:strVal val="visible"/>
                                      </p:to>
                                    </p:set>
                                    <p:animEffect transition="in" filter="fade">
                                      <p:cBhvr>
                                        <p:cTn id="184" dur="500"/>
                                        <p:tgtEl>
                                          <p:spTgt spid="7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fade">
                                      <p:cBhvr>
                                        <p:cTn id="187" dur="500"/>
                                        <p:tgtEl>
                                          <p:spTgt spid="7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75"/>
                                        </p:tgtEl>
                                        <p:attrNameLst>
                                          <p:attrName>style.visibility</p:attrName>
                                        </p:attrNameLst>
                                      </p:cBhvr>
                                      <p:to>
                                        <p:strVal val="visible"/>
                                      </p:to>
                                    </p:set>
                                    <p:animEffect transition="in" filter="fade">
                                      <p:cBhvr>
                                        <p:cTn id="190" dur="500"/>
                                        <p:tgtEl>
                                          <p:spTgt spid="7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76"/>
                                        </p:tgtEl>
                                        <p:attrNameLst>
                                          <p:attrName>style.visibility</p:attrName>
                                        </p:attrNameLst>
                                      </p:cBhvr>
                                      <p:to>
                                        <p:strVal val="visible"/>
                                      </p:to>
                                    </p:set>
                                    <p:animEffect transition="in" filter="fade">
                                      <p:cBhvr>
                                        <p:cTn id="193" dur="500"/>
                                        <p:tgtEl>
                                          <p:spTgt spid="7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7"/>
                                        </p:tgtEl>
                                        <p:attrNameLst>
                                          <p:attrName>style.visibility</p:attrName>
                                        </p:attrNameLst>
                                      </p:cBhvr>
                                      <p:to>
                                        <p:strVal val="visible"/>
                                      </p:to>
                                    </p:set>
                                    <p:animEffect transition="in" filter="fade">
                                      <p:cBhvr>
                                        <p:cTn id="196" dur="500"/>
                                        <p:tgtEl>
                                          <p:spTgt spid="7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78"/>
                                        </p:tgtEl>
                                        <p:attrNameLst>
                                          <p:attrName>style.visibility</p:attrName>
                                        </p:attrNameLst>
                                      </p:cBhvr>
                                      <p:to>
                                        <p:strVal val="visible"/>
                                      </p:to>
                                    </p:set>
                                    <p:animEffect transition="in" filter="fade">
                                      <p:cBhvr>
                                        <p:cTn id="199" dur="500"/>
                                        <p:tgtEl>
                                          <p:spTgt spid="7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79"/>
                                        </p:tgtEl>
                                        <p:attrNameLst>
                                          <p:attrName>style.visibility</p:attrName>
                                        </p:attrNameLst>
                                      </p:cBhvr>
                                      <p:to>
                                        <p:strVal val="visible"/>
                                      </p:to>
                                    </p:set>
                                    <p:animEffect transition="in" filter="fade">
                                      <p:cBhvr>
                                        <p:cTn id="202" dur="500"/>
                                        <p:tgtEl>
                                          <p:spTgt spid="79"/>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80"/>
                                        </p:tgtEl>
                                        <p:attrNameLst>
                                          <p:attrName>style.visibility</p:attrName>
                                        </p:attrNameLst>
                                      </p:cBhvr>
                                      <p:to>
                                        <p:strVal val="visible"/>
                                      </p:to>
                                    </p:set>
                                    <p:animEffect transition="in" filter="fade">
                                      <p:cBhvr>
                                        <p:cTn id="205" dur="500"/>
                                        <p:tgtEl>
                                          <p:spTgt spid="8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81"/>
                                        </p:tgtEl>
                                        <p:attrNameLst>
                                          <p:attrName>style.visibility</p:attrName>
                                        </p:attrNameLst>
                                      </p:cBhvr>
                                      <p:to>
                                        <p:strVal val="visible"/>
                                      </p:to>
                                    </p:set>
                                    <p:animEffect transition="in" filter="fade">
                                      <p:cBhvr>
                                        <p:cTn id="208" dur="500"/>
                                        <p:tgtEl>
                                          <p:spTgt spid="8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3"/>
                                        </p:tgtEl>
                                        <p:attrNameLst>
                                          <p:attrName>style.visibility</p:attrName>
                                        </p:attrNameLst>
                                      </p:cBhvr>
                                      <p:to>
                                        <p:strVal val="visible"/>
                                      </p:to>
                                    </p:set>
                                    <p:animEffect transition="in" filter="fade">
                                      <p:cBhvr>
                                        <p:cTn id="214" dur="500"/>
                                        <p:tgtEl>
                                          <p:spTgt spid="8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84"/>
                                        </p:tgtEl>
                                        <p:attrNameLst>
                                          <p:attrName>style.visibility</p:attrName>
                                        </p:attrNameLst>
                                      </p:cBhvr>
                                      <p:to>
                                        <p:strVal val="visible"/>
                                      </p:to>
                                    </p:set>
                                    <p:animEffect transition="in" filter="fade">
                                      <p:cBhvr>
                                        <p:cTn id="217" dur="500"/>
                                        <p:tgtEl>
                                          <p:spTgt spid="84"/>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85"/>
                                        </p:tgtEl>
                                        <p:attrNameLst>
                                          <p:attrName>style.visibility</p:attrName>
                                        </p:attrNameLst>
                                      </p:cBhvr>
                                      <p:to>
                                        <p:strVal val="visible"/>
                                      </p:to>
                                    </p:set>
                                    <p:animEffect transition="in" filter="fade">
                                      <p:cBhvr>
                                        <p:cTn id="220" dur="500"/>
                                        <p:tgtEl>
                                          <p:spTgt spid="85"/>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Effect transition="in" filter="fade">
                                      <p:cBhvr>
                                        <p:cTn id="223" dur="500"/>
                                        <p:tgtEl>
                                          <p:spTgt spid="86"/>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87"/>
                                        </p:tgtEl>
                                        <p:attrNameLst>
                                          <p:attrName>style.visibility</p:attrName>
                                        </p:attrNameLst>
                                      </p:cBhvr>
                                      <p:to>
                                        <p:strVal val="visible"/>
                                      </p:to>
                                    </p:set>
                                    <p:animEffect transition="in" filter="fade">
                                      <p:cBhvr>
                                        <p:cTn id="226" dur="500"/>
                                        <p:tgtEl>
                                          <p:spTgt spid="87"/>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88"/>
                                        </p:tgtEl>
                                        <p:attrNameLst>
                                          <p:attrName>style.visibility</p:attrName>
                                        </p:attrNameLst>
                                      </p:cBhvr>
                                      <p:to>
                                        <p:strVal val="visible"/>
                                      </p:to>
                                    </p:set>
                                    <p:animEffect transition="in" filter="fade">
                                      <p:cBhvr>
                                        <p:cTn id="229" dur="500"/>
                                        <p:tgtEl>
                                          <p:spTgt spid="88"/>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03"/>
                                        </p:tgtEl>
                                        <p:attrNameLst>
                                          <p:attrName>style.visibility</p:attrName>
                                        </p:attrNameLst>
                                      </p:cBhvr>
                                      <p:to>
                                        <p:strVal val="visible"/>
                                      </p:to>
                                    </p:set>
                                    <p:animEffect transition="in" filter="fade">
                                      <p:cBhvr>
                                        <p:cTn id="232" dur="500"/>
                                        <p:tgtEl>
                                          <p:spTgt spid="103"/>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4"/>
                                        </p:tgtEl>
                                        <p:attrNameLst>
                                          <p:attrName>style.visibility</p:attrName>
                                        </p:attrNameLst>
                                      </p:cBhvr>
                                      <p:to>
                                        <p:strVal val="visible"/>
                                      </p:to>
                                    </p:set>
                                    <p:animEffect transition="in" filter="fade">
                                      <p:cBhvr>
                                        <p:cTn id="235" dur="500"/>
                                        <p:tgtEl>
                                          <p:spTgt spid="104"/>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05"/>
                                        </p:tgtEl>
                                        <p:attrNameLst>
                                          <p:attrName>style.visibility</p:attrName>
                                        </p:attrNameLst>
                                      </p:cBhvr>
                                      <p:to>
                                        <p:strVal val="visible"/>
                                      </p:to>
                                    </p:set>
                                    <p:animEffect transition="in" filter="fade">
                                      <p:cBhvr>
                                        <p:cTn id="238" dur="500"/>
                                        <p:tgtEl>
                                          <p:spTgt spid="105"/>
                                        </p:tgtEl>
                                      </p:cBhvr>
                                    </p:animEffect>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grpId="0" nodeType="clickEffect">
                                  <p:stCondLst>
                                    <p:cond delay="0"/>
                                  </p:stCondLst>
                                  <p:childTnLst>
                                    <p:set>
                                      <p:cBhvr>
                                        <p:cTn id="242" dur="1" fill="hold">
                                          <p:stCondLst>
                                            <p:cond delay="0"/>
                                          </p:stCondLst>
                                        </p:cTn>
                                        <p:tgtEl>
                                          <p:spTgt spid="5"/>
                                        </p:tgtEl>
                                        <p:attrNameLst>
                                          <p:attrName>style.visibility</p:attrName>
                                        </p:attrNameLst>
                                      </p:cBhvr>
                                      <p:to>
                                        <p:strVal val="visible"/>
                                      </p:to>
                                    </p:set>
                                    <p:anim calcmode="lin" valueType="num">
                                      <p:cBhvr additive="base">
                                        <p:cTn id="243" dur="500" fill="hold"/>
                                        <p:tgtEl>
                                          <p:spTgt spid="5"/>
                                        </p:tgtEl>
                                        <p:attrNameLst>
                                          <p:attrName>ppt_x</p:attrName>
                                        </p:attrNameLst>
                                      </p:cBhvr>
                                      <p:tavLst>
                                        <p:tav tm="0">
                                          <p:val>
                                            <p:strVal val="#ppt_x"/>
                                          </p:val>
                                        </p:tav>
                                        <p:tav tm="100000">
                                          <p:val>
                                            <p:strVal val="#ppt_x"/>
                                          </p:val>
                                        </p:tav>
                                      </p:tavLst>
                                    </p:anim>
                                    <p:anim calcmode="lin" valueType="num">
                                      <p:cBhvr additive="base">
                                        <p:cTn id="244" dur="500" fill="hold"/>
                                        <p:tgtEl>
                                          <p:spTgt spid="5"/>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
                                        </p:tgtEl>
                                        <p:attrNameLst>
                                          <p:attrName>style.visibility</p:attrName>
                                        </p:attrNameLst>
                                      </p:cBhvr>
                                      <p:to>
                                        <p:strVal val="visible"/>
                                      </p:to>
                                    </p:set>
                                    <p:anim calcmode="lin" valueType="num">
                                      <p:cBhvr additive="base">
                                        <p:cTn id="247" dur="500" fill="hold"/>
                                        <p:tgtEl>
                                          <p:spTgt spid="9"/>
                                        </p:tgtEl>
                                        <p:attrNameLst>
                                          <p:attrName>ppt_x</p:attrName>
                                        </p:attrNameLst>
                                      </p:cBhvr>
                                      <p:tavLst>
                                        <p:tav tm="0">
                                          <p:val>
                                            <p:strVal val="#ppt_x"/>
                                          </p:val>
                                        </p:tav>
                                        <p:tav tm="100000">
                                          <p:val>
                                            <p:strVal val="#ppt_x"/>
                                          </p:val>
                                        </p:tav>
                                      </p:tavLst>
                                    </p:anim>
                                    <p:anim calcmode="lin" valueType="num">
                                      <p:cBhvr additive="base">
                                        <p:cTn id="248" dur="500" fill="hold"/>
                                        <p:tgtEl>
                                          <p:spTgt spid="9"/>
                                        </p:tgtEl>
                                        <p:attrNameLst>
                                          <p:attrName>ppt_y</p:attrName>
                                        </p:attrNameLst>
                                      </p:cBhvr>
                                      <p:tavLst>
                                        <p:tav tm="0">
                                          <p:val>
                                            <p:strVal val="1+#ppt_h/2"/>
                                          </p:val>
                                        </p:tav>
                                        <p:tav tm="100000">
                                          <p:val>
                                            <p:strVal val="#ppt_y"/>
                                          </p:val>
                                        </p:tav>
                                      </p:tavLst>
                                    </p:anim>
                                  </p:childTnLst>
                                </p:cTn>
                              </p:par>
                              <p:par>
                                <p:cTn id="249" presetID="2" presetClass="entr" presetSubtype="4" fill="hold" nodeType="withEffect">
                                  <p:stCondLst>
                                    <p:cond delay="0"/>
                                  </p:stCondLst>
                                  <p:childTnLst>
                                    <p:set>
                                      <p:cBhvr>
                                        <p:cTn id="250" dur="1" fill="hold">
                                          <p:stCondLst>
                                            <p:cond delay="0"/>
                                          </p:stCondLst>
                                        </p:cTn>
                                        <p:tgtEl>
                                          <p:spTgt spid="7"/>
                                        </p:tgtEl>
                                        <p:attrNameLst>
                                          <p:attrName>style.visibility</p:attrName>
                                        </p:attrNameLst>
                                      </p:cBhvr>
                                      <p:to>
                                        <p:strVal val="visible"/>
                                      </p:to>
                                    </p:set>
                                    <p:anim calcmode="lin" valueType="num">
                                      <p:cBhvr additive="base">
                                        <p:cTn id="251" dur="500" fill="hold"/>
                                        <p:tgtEl>
                                          <p:spTgt spid="7"/>
                                        </p:tgtEl>
                                        <p:attrNameLst>
                                          <p:attrName>ppt_x</p:attrName>
                                        </p:attrNameLst>
                                      </p:cBhvr>
                                      <p:tavLst>
                                        <p:tav tm="0">
                                          <p:val>
                                            <p:strVal val="#ppt_x"/>
                                          </p:val>
                                        </p:tav>
                                        <p:tav tm="100000">
                                          <p:val>
                                            <p:strVal val="#ppt_x"/>
                                          </p:val>
                                        </p:tav>
                                      </p:tavLst>
                                    </p:anim>
                                    <p:anim calcmode="lin" valueType="num">
                                      <p:cBhvr additive="base">
                                        <p:cTn id="252" dur="500" fill="hold"/>
                                        <p:tgtEl>
                                          <p:spTgt spid="7"/>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8"/>
                                        </p:tgtEl>
                                        <p:attrNameLst>
                                          <p:attrName>style.visibility</p:attrName>
                                        </p:attrNameLst>
                                      </p:cBhvr>
                                      <p:to>
                                        <p:strVal val="visible"/>
                                      </p:to>
                                    </p:set>
                                    <p:anim calcmode="lin" valueType="num">
                                      <p:cBhvr additive="base">
                                        <p:cTn id="255" dur="500" fill="hold"/>
                                        <p:tgtEl>
                                          <p:spTgt spid="8"/>
                                        </p:tgtEl>
                                        <p:attrNameLst>
                                          <p:attrName>ppt_x</p:attrName>
                                        </p:attrNameLst>
                                      </p:cBhvr>
                                      <p:tavLst>
                                        <p:tav tm="0">
                                          <p:val>
                                            <p:strVal val="#ppt_x"/>
                                          </p:val>
                                        </p:tav>
                                        <p:tav tm="100000">
                                          <p:val>
                                            <p:strVal val="#ppt_x"/>
                                          </p:val>
                                        </p:tav>
                                      </p:tavLst>
                                    </p:anim>
                                    <p:anim calcmode="lin" valueType="num">
                                      <p:cBhvr additive="base">
                                        <p:cTn id="256" dur="500" fill="hold"/>
                                        <p:tgtEl>
                                          <p:spTgt spid="8"/>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10"/>
                                        </p:tgtEl>
                                        <p:attrNameLst>
                                          <p:attrName>style.visibility</p:attrName>
                                        </p:attrNameLst>
                                      </p:cBhvr>
                                      <p:to>
                                        <p:strVal val="visible"/>
                                      </p:to>
                                    </p:set>
                                    <p:anim calcmode="lin" valueType="num">
                                      <p:cBhvr additive="base">
                                        <p:cTn id="259" dur="500" fill="hold"/>
                                        <p:tgtEl>
                                          <p:spTgt spid="10"/>
                                        </p:tgtEl>
                                        <p:attrNameLst>
                                          <p:attrName>ppt_x</p:attrName>
                                        </p:attrNameLst>
                                      </p:cBhvr>
                                      <p:tavLst>
                                        <p:tav tm="0">
                                          <p:val>
                                            <p:strVal val="#ppt_x"/>
                                          </p:val>
                                        </p:tav>
                                        <p:tav tm="100000">
                                          <p:val>
                                            <p:strVal val="#ppt_x"/>
                                          </p:val>
                                        </p:tav>
                                      </p:tavLst>
                                    </p:anim>
                                    <p:anim calcmode="lin" valueType="num">
                                      <p:cBhvr additive="base">
                                        <p:cTn id="260" dur="500" fill="hold"/>
                                        <p:tgtEl>
                                          <p:spTgt spid="10"/>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6"/>
                                        </p:tgtEl>
                                        <p:attrNameLst>
                                          <p:attrName>style.visibility</p:attrName>
                                        </p:attrNameLst>
                                      </p:cBhvr>
                                      <p:to>
                                        <p:strVal val="visible"/>
                                      </p:to>
                                    </p:set>
                                    <p:anim calcmode="lin" valueType="num">
                                      <p:cBhvr additive="base">
                                        <p:cTn id="263" dur="500" fill="hold"/>
                                        <p:tgtEl>
                                          <p:spTgt spid="6"/>
                                        </p:tgtEl>
                                        <p:attrNameLst>
                                          <p:attrName>ppt_x</p:attrName>
                                        </p:attrNameLst>
                                      </p:cBhvr>
                                      <p:tavLst>
                                        <p:tav tm="0">
                                          <p:val>
                                            <p:strVal val="#ppt_x"/>
                                          </p:val>
                                        </p:tav>
                                        <p:tav tm="100000">
                                          <p:val>
                                            <p:strVal val="#ppt_x"/>
                                          </p:val>
                                        </p:tav>
                                      </p:tavLst>
                                    </p:anim>
                                    <p:anim calcmode="lin" valueType="num">
                                      <p:cBhvr additive="base">
                                        <p:cTn id="264" dur="500" fill="hold"/>
                                        <p:tgtEl>
                                          <p:spTgt spid="6"/>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90"/>
                                        </p:tgtEl>
                                        <p:attrNameLst>
                                          <p:attrName>style.visibility</p:attrName>
                                        </p:attrNameLst>
                                      </p:cBhvr>
                                      <p:to>
                                        <p:strVal val="visible"/>
                                      </p:to>
                                    </p:set>
                                    <p:anim calcmode="lin" valueType="num">
                                      <p:cBhvr additive="base">
                                        <p:cTn id="267" dur="500" fill="hold"/>
                                        <p:tgtEl>
                                          <p:spTgt spid="90"/>
                                        </p:tgtEl>
                                        <p:attrNameLst>
                                          <p:attrName>ppt_x</p:attrName>
                                        </p:attrNameLst>
                                      </p:cBhvr>
                                      <p:tavLst>
                                        <p:tav tm="0">
                                          <p:val>
                                            <p:strVal val="#ppt_x"/>
                                          </p:val>
                                        </p:tav>
                                        <p:tav tm="100000">
                                          <p:val>
                                            <p:strVal val="#ppt_x"/>
                                          </p:val>
                                        </p:tav>
                                      </p:tavLst>
                                    </p:anim>
                                    <p:anim calcmode="lin" valueType="num">
                                      <p:cBhvr additive="base">
                                        <p:cTn id="268" dur="500" fill="hold"/>
                                        <p:tgtEl>
                                          <p:spTgt spid="90"/>
                                        </p:tgtEl>
                                        <p:attrNameLst>
                                          <p:attrName>ppt_y</p:attrName>
                                        </p:attrNameLst>
                                      </p:cBhvr>
                                      <p:tavLst>
                                        <p:tav tm="0">
                                          <p:val>
                                            <p:strVal val="1+#ppt_h/2"/>
                                          </p:val>
                                        </p:tav>
                                        <p:tav tm="100000">
                                          <p:val>
                                            <p:strVal val="#ppt_y"/>
                                          </p:val>
                                        </p:tav>
                                      </p:tavLst>
                                    </p:anim>
                                  </p:childTnLst>
                                </p:cTn>
                              </p:par>
                              <p:par>
                                <p:cTn id="269" presetID="10" presetClass="entr" presetSubtype="0" fill="hold" nodeType="withEffect">
                                  <p:stCondLst>
                                    <p:cond delay="0"/>
                                  </p:stCondLst>
                                  <p:childTnLst>
                                    <p:set>
                                      <p:cBhvr>
                                        <p:cTn id="270" dur="1" fill="hold">
                                          <p:stCondLst>
                                            <p:cond delay="0"/>
                                          </p:stCondLst>
                                        </p:cTn>
                                        <p:tgtEl>
                                          <p:spTgt spid="61"/>
                                        </p:tgtEl>
                                        <p:attrNameLst>
                                          <p:attrName>style.visibility</p:attrName>
                                        </p:attrNameLst>
                                      </p:cBhvr>
                                      <p:to>
                                        <p:strVal val="visible"/>
                                      </p:to>
                                    </p:set>
                                    <p:animEffect transition="in" filter="fade">
                                      <p:cBhvr>
                                        <p:cTn id="271" dur="500"/>
                                        <p:tgtEl>
                                          <p:spTgt spid="61"/>
                                        </p:tgtEl>
                                      </p:cBhvr>
                                    </p:animEffect>
                                  </p:childTnLst>
                                </p:cTn>
                              </p:par>
                            </p:childTnLst>
                          </p:cTn>
                        </p:par>
                      </p:childTnLst>
                    </p:cTn>
                  </p:par>
                  <p:par>
                    <p:cTn id="272" fill="hold">
                      <p:stCondLst>
                        <p:cond delay="indefinite"/>
                      </p:stCondLst>
                      <p:childTnLst>
                        <p:par>
                          <p:cTn id="273" fill="hold">
                            <p:stCondLst>
                              <p:cond delay="0"/>
                            </p:stCondLst>
                            <p:childTnLst>
                              <p:par>
                                <p:cTn id="274" presetID="2" presetClass="entr" presetSubtype="4" fill="hold" grpId="0" nodeType="clickEffect">
                                  <p:stCondLst>
                                    <p:cond delay="0"/>
                                  </p:stCondLst>
                                  <p:childTnLst>
                                    <p:set>
                                      <p:cBhvr>
                                        <p:cTn id="275" dur="1" fill="hold">
                                          <p:stCondLst>
                                            <p:cond delay="0"/>
                                          </p:stCondLst>
                                        </p:cTn>
                                        <p:tgtEl>
                                          <p:spTgt spid="94"/>
                                        </p:tgtEl>
                                        <p:attrNameLst>
                                          <p:attrName>style.visibility</p:attrName>
                                        </p:attrNameLst>
                                      </p:cBhvr>
                                      <p:to>
                                        <p:strVal val="visible"/>
                                      </p:to>
                                    </p:set>
                                    <p:anim calcmode="lin" valueType="num">
                                      <p:cBhvr additive="base">
                                        <p:cTn id="276" dur="500" fill="hold"/>
                                        <p:tgtEl>
                                          <p:spTgt spid="94"/>
                                        </p:tgtEl>
                                        <p:attrNameLst>
                                          <p:attrName>ppt_x</p:attrName>
                                        </p:attrNameLst>
                                      </p:cBhvr>
                                      <p:tavLst>
                                        <p:tav tm="0">
                                          <p:val>
                                            <p:strVal val="#ppt_x"/>
                                          </p:val>
                                        </p:tav>
                                        <p:tav tm="100000">
                                          <p:val>
                                            <p:strVal val="#ppt_x"/>
                                          </p:val>
                                        </p:tav>
                                      </p:tavLst>
                                    </p:anim>
                                    <p:anim calcmode="lin" valueType="num">
                                      <p:cBhvr additive="base">
                                        <p:cTn id="277" dur="500" fill="hold"/>
                                        <p:tgtEl>
                                          <p:spTgt spid="94"/>
                                        </p:tgtEl>
                                        <p:attrNameLst>
                                          <p:attrName>ppt_y</p:attrName>
                                        </p:attrNameLst>
                                      </p:cBhvr>
                                      <p:tavLst>
                                        <p:tav tm="0">
                                          <p:val>
                                            <p:strVal val="1+#ppt_h/2"/>
                                          </p:val>
                                        </p:tav>
                                        <p:tav tm="100000">
                                          <p:val>
                                            <p:strVal val="#ppt_y"/>
                                          </p:val>
                                        </p:tav>
                                      </p:tavLst>
                                    </p:anim>
                                  </p:childTnLst>
                                </p:cTn>
                              </p:par>
                              <p:par>
                                <p:cTn id="278" presetID="2" presetClass="entr" presetSubtype="4" fill="hold" nodeType="withEffect">
                                  <p:stCondLst>
                                    <p:cond delay="0"/>
                                  </p:stCondLst>
                                  <p:childTnLst>
                                    <p:set>
                                      <p:cBhvr>
                                        <p:cTn id="279" dur="1" fill="hold">
                                          <p:stCondLst>
                                            <p:cond delay="0"/>
                                          </p:stCondLst>
                                        </p:cTn>
                                        <p:tgtEl>
                                          <p:spTgt spid="93"/>
                                        </p:tgtEl>
                                        <p:attrNameLst>
                                          <p:attrName>style.visibility</p:attrName>
                                        </p:attrNameLst>
                                      </p:cBhvr>
                                      <p:to>
                                        <p:strVal val="visible"/>
                                      </p:to>
                                    </p:set>
                                    <p:anim calcmode="lin" valueType="num">
                                      <p:cBhvr additive="base">
                                        <p:cTn id="280" dur="500" fill="hold"/>
                                        <p:tgtEl>
                                          <p:spTgt spid="93"/>
                                        </p:tgtEl>
                                        <p:attrNameLst>
                                          <p:attrName>ppt_x</p:attrName>
                                        </p:attrNameLst>
                                      </p:cBhvr>
                                      <p:tavLst>
                                        <p:tav tm="0">
                                          <p:val>
                                            <p:strVal val="#ppt_x"/>
                                          </p:val>
                                        </p:tav>
                                        <p:tav tm="100000">
                                          <p:val>
                                            <p:strVal val="#ppt_x"/>
                                          </p:val>
                                        </p:tav>
                                      </p:tavLst>
                                    </p:anim>
                                    <p:anim calcmode="lin" valueType="num">
                                      <p:cBhvr additive="base">
                                        <p:cTn id="281" dur="500" fill="hold"/>
                                        <p:tgtEl>
                                          <p:spTgt spid="93"/>
                                        </p:tgtEl>
                                        <p:attrNameLst>
                                          <p:attrName>ppt_y</p:attrName>
                                        </p:attrNameLst>
                                      </p:cBhvr>
                                      <p:tavLst>
                                        <p:tav tm="0">
                                          <p:val>
                                            <p:strVal val="1+#ppt_h/2"/>
                                          </p:val>
                                        </p:tav>
                                        <p:tav tm="100000">
                                          <p:val>
                                            <p:strVal val="#ppt_y"/>
                                          </p:val>
                                        </p:tav>
                                      </p:tavLst>
                                    </p:anim>
                                  </p:childTnLst>
                                </p:cTn>
                              </p:par>
                              <p:par>
                                <p:cTn id="282" presetID="2" presetClass="entr" presetSubtype="4" fill="hold" nodeType="withEffect">
                                  <p:stCondLst>
                                    <p:cond delay="0"/>
                                  </p:stCondLst>
                                  <p:childTnLst>
                                    <p:set>
                                      <p:cBhvr>
                                        <p:cTn id="283" dur="1" fill="hold">
                                          <p:stCondLst>
                                            <p:cond delay="0"/>
                                          </p:stCondLst>
                                        </p:cTn>
                                        <p:tgtEl>
                                          <p:spTgt spid="92"/>
                                        </p:tgtEl>
                                        <p:attrNameLst>
                                          <p:attrName>style.visibility</p:attrName>
                                        </p:attrNameLst>
                                      </p:cBhvr>
                                      <p:to>
                                        <p:strVal val="visible"/>
                                      </p:to>
                                    </p:set>
                                    <p:anim calcmode="lin" valueType="num">
                                      <p:cBhvr additive="base">
                                        <p:cTn id="284" dur="500" fill="hold"/>
                                        <p:tgtEl>
                                          <p:spTgt spid="92"/>
                                        </p:tgtEl>
                                        <p:attrNameLst>
                                          <p:attrName>ppt_x</p:attrName>
                                        </p:attrNameLst>
                                      </p:cBhvr>
                                      <p:tavLst>
                                        <p:tav tm="0">
                                          <p:val>
                                            <p:strVal val="#ppt_x"/>
                                          </p:val>
                                        </p:tav>
                                        <p:tav tm="100000">
                                          <p:val>
                                            <p:strVal val="#ppt_x"/>
                                          </p:val>
                                        </p:tav>
                                      </p:tavLst>
                                    </p:anim>
                                    <p:anim calcmode="lin" valueType="num">
                                      <p:cBhvr additive="base">
                                        <p:cTn id="285" dur="500" fill="hold"/>
                                        <p:tgtEl>
                                          <p:spTgt spid="92"/>
                                        </p:tgtEl>
                                        <p:attrNameLst>
                                          <p:attrName>ppt_y</p:attrName>
                                        </p:attrNameLst>
                                      </p:cBhvr>
                                      <p:tavLst>
                                        <p:tav tm="0">
                                          <p:val>
                                            <p:strVal val="1+#ppt_h/2"/>
                                          </p:val>
                                        </p:tav>
                                        <p:tav tm="100000">
                                          <p:val>
                                            <p:strVal val="#ppt_y"/>
                                          </p:val>
                                        </p:tav>
                                      </p:tavLst>
                                    </p:anim>
                                  </p:childTnLst>
                                </p:cTn>
                              </p:par>
                              <p:par>
                                <p:cTn id="286" presetID="2" presetClass="entr" presetSubtype="4" fill="hold" grpId="0" nodeType="withEffect">
                                  <p:stCondLst>
                                    <p:cond delay="0"/>
                                  </p:stCondLst>
                                  <p:childTnLst>
                                    <p:set>
                                      <p:cBhvr>
                                        <p:cTn id="287" dur="1" fill="hold">
                                          <p:stCondLst>
                                            <p:cond delay="0"/>
                                          </p:stCondLst>
                                        </p:cTn>
                                        <p:tgtEl>
                                          <p:spTgt spid="95"/>
                                        </p:tgtEl>
                                        <p:attrNameLst>
                                          <p:attrName>style.visibility</p:attrName>
                                        </p:attrNameLst>
                                      </p:cBhvr>
                                      <p:to>
                                        <p:strVal val="visible"/>
                                      </p:to>
                                    </p:set>
                                    <p:anim calcmode="lin" valueType="num">
                                      <p:cBhvr additive="base">
                                        <p:cTn id="288" dur="500" fill="hold"/>
                                        <p:tgtEl>
                                          <p:spTgt spid="95"/>
                                        </p:tgtEl>
                                        <p:attrNameLst>
                                          <p:attrName>ppt_x</p:attrName>
                                        </p:attrNameLst>
                                      </p:cBhvr>
                                      <p:tavLst>
                                        <p:tav tm="0">
                                          <p:val>
                                            <p:strVal val="#ppt_x"/>
                                          </p:val>
                                        </p:tav>
                                        <p:tav tm="100000">
                                          <p:val>
                                            <p:strVal val="#ppt_x"/>
                                          </p:val>
                                        </p:tav>
                                      </p:tavLst>
                                    </p:anim>
                                    <p:anim calcmode="lin" valueType="num">
                                      <p:cBhvr additive="base">
                                        <p:cTn id="289" dur="500" fill="hold"/>
                                        <p:tgtEl>
                                          <p:spTgt spid="95"/>
                                        </p:tgtEl>
                                        <p:attrNameLst>
                                          <p:attrName>ppt_y</p:attrName>
                                        </p:attrNameLst>
                                      </p:cBhvr>
                                      <p:tavLst>
                                        <p:tav tm="0">
                                          <p:val>
                                            <p:strVal val="1+#ppt_h/2"/>
                                          </p:val>
                                        </p:tav>
                                        <p:tav tm="100000">
                                          <p:val>
                                            <p:strVal val="#ppt_y"/>
                                          </p:val>
                                        </p:tav>
                                      </p:tavLst>
                                    </p:anim>
                                  </p:childTnLst>
                                </p:cTn>
                              </p:par>
                              <p:par>
                                <p:cTn id="290" presetID="2" presetClass="entr" presetSubtype="4" fill="hold" grpId="0" nodeType="withEffect">
                                  <p:stCondLst>
                                    <p:cond delay="0"/>
                                  </p:stCondLst>
                                  <p:childTnLst>
                                    <p:set>
                                      <p:cBhvr>
                                        <p:cTn id="291" dur="1" fill="hold">
                                          <p:stCondLst>
                                            <p:cond delay="0"/>
                                          </p:stCondLst>
                                        </p:cTn>
                                        <p:tgtEl>
                                          <p:spTgt spid="91"/>
                                        </p:tgtEl>
                                        <p:attrNameLst>
                                          <p:attrName>style.visibility</p:attrName>
                                        </p:attrNameLst>
                                      </p:cBhvr>
                                      <p:to>
                                        <p:strVal val="visible"/>
                                      </p:to>
                                    </p:set>
                                    <p:anim calcmode="lin" valueType="num">
                                      <p:cBhvr additive="base">
                                        <p:cTn id="292" dur="500" fill="hold"/>
                                        <p:tgtEl>
                                          <p:spTgt spid="91"/>
                                        </p:tgtEl>
                                        <p:attrNameLst>
                                          <p:attrName>ppt_x</p:attrName>
                                        </p:attrNameLst>
                                      </p:cBhvr>
                                      <p:tavLst>
                                        <p:tav tm="0">
                                          <p:val>
                                            <p:strVal val="#ppt_x"/>
                                          </p:val>
                                        </p:tav>
                                        <p:tav tm="100000">
                                          <p:val>
                                            <p:strVal val="#ppt_x"/>
                                          </p:val>
                                        </p:tav>
                                      </p:tavLst>
                                    </p:anim>
                                    <p:anim calcmode="lin" valueType="num">
                                      <p:cBhvr additive="base">
                                        <p:cTn id="293" dur="500" fill="hold"/>
                                        <p:tgtEl>
                                          <p:spTgt spid="91"/>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96"/>
                                        </p:tgtEl>
                                        <p:attrNameLst>
                                          <p:attrName>style.visibility</p:attrName>
                                        </p:attrNameLst>
                                      </p:cBhvr>
                                      <p:to>
                                        <p:strVal val="visible"/>
                                      </p:to>
                                    </p:set>
                                    <p:anim calcmode="lin" valueType="num">
                                      <p:cBhvr additive="base">
                                        <p:cTn id="296" dur="500" fill="hold"/>
                                        <p:tgtEl>
                                          <p:spTgt spid="96"/>
                                        </p:tgtEl>
                                        <p:attrNameLst>
                                          <p:attrName>ppt_x</p:attrName>
                                        </p:attrNameLst>
                                      </p:cBhvr>
                                      <p:tavLst>
                                        <p:tav tm="0">
                                          <p:val>
                                            <p:strVal val="#ppt_x"/>
                                          </p:val>
                                        </p:tav>
                                        <p:tav tm="100000">
                                          <p:val>
                                            <p:strVal val="#ppt_x"/>
                                          </p:val>
                                        </p:tav>
                                      </p:tavLst>
                                    </p:anim>
                                    <p:anim calcmode="lin" valueType="num">
                                      <p:cBhvr additive="base">
                                        <p:cTn id="297" dur="500" fill="hold"/>
                                        <p:tgtEl>
                                          <p:spTgt spid="96"/>
                                        </p:tgtEl>
                                        <p:attrNameLst>
                                          <p:attrName>ppt_y</p:attrName>
                                        </p:attrNameLst>
                                      </p:cBhvr>
                                      <p:tavLst>
                                        <p:tav tm="0">
                                          <p:val>
                                            <p:strVal val="1+#ppt_h/2"/>
                                          </p:val>
                                        </p:tav>
                                        <p:tav tm="100000">
                                          <p:val>
                                            <p:strVal val="#ppt_y"/>
                                          </p:val>
                                        </p:tav>
                                      </p:tavLst>
                                    </p:anim>
                                  </p:childTnLst>
                                </p:cTn>
                              </p:par>
                              <p:par>
                                <p:cTn id="298" presetID="2" presetClass="entr" presetSubtype="4" fill="hold" nodeType="withEffect">
                                  <p:stCondLst>
                                    <p:cond delay="0"/>
                                  </p:stCondLst>
                                  <p:childTnLst>
                                    <p:set>
                                      <p:cBhvr>
                                        <p:cTn id="299" dur="1" fill="hold">
                                          <p:stCondLst>
                                            <p:cond delay="0"/>
                                          </p:stCondLst>
                                        </p:cTn>
                                        <p:tgtEl>
                                          <p:spTgt spid="26"/>
                                        </p:tgtEl>
                                        <p:attrNameLst>
                                          <p:attrName>style.visibility</p:attrName>
                                        </p:attrNameLst>
                                      </p:cBhvr>
                                      <p:to>
                                        <p:strVal val="visible"/>
                                      </p:to>
                                    </p:set>
                                    <p:anim calcmode="lin" valueType="num">
                                      <p:cBhvr additive="base">
                                        <p:cTn id="300" dur="500" fill="hold"/>
                                        <p:tgtEl>
                                          <p:spTgt spid="26"/>
                                        </p:tgtEl>
                                        <p:attrNameLst>
                                          <p:attrName>ppt_x</p:attrName>
                                        </p:attrNameLst>
                                      </p:cBhvr>
                                      <p:tavLst>
                                        <p:tav tm="0">
                                          <p:val>
                                            <p:strVal val="#ppt_x"/>
                                          </p:val>
                                        </p:tav>
                                        <p:tav tm="100000">
                                          <p:val>
                                            <p:strVal val="#ppt_x"/>
                                          </p:val>
                                        </p:tav>
                                      </p:tavLst>
                                    </p:anim>
                                    <p:anim calcmode="lin" valueType="num">
                                      <p:cBhvr additive="base">
                                        <p:cTn id="30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02" fill="hold">
                      <p:stCondLst>
                        <p:cond delay="indefinite"/>
                      </p:stCondLst>
                      <p:childTnLst>
                        <p:par>
                          <p:cTn id="303" fill="hold">
                            <p:stCondLst>
                              <p:cond delay="0"/>
                            </p:stCondLst>
                            <p:childTnLst>
                              <p:par>
                                <p:cTn id="304" presetID="42" presetClass="entr" presetSubtype="0" fill="hold" grpId="0" nodeType="clickEffect">
                                  <p:stCondLst>
                                    <p:cond delay="0"/>
                                  </p:stCondLst>
                                  <p:childTnLst>
                                    <p:set>
                                      <p:cBhvr>
                                        <p:cTn id="305" dur="1" fill="hold">
                                          <p:stCondLst>
                                            <p:cond delay="0"/>
                                          </p:stCondLst>
                                        </p:cTn>
                                        <p:tgtEl>
                                          <p:spTgt spid="100"/>
                                        </p:tgtEl>
                                        <p:attrNameLst>
                                          <p:attrName>style.visibility</p:attrName>
                                        </p:attrNameLst>
                                      </p:cBhvr>
                                      <p:to>
                                        <p:strVal val="visible"/>
                                      </p:to>
                                    </p:set>
                                    <p:animEffect transition="in" filter="fade">
                                      <p:cBhvr>
                                        <p:cTn id="306" dur="1000"/>
                                        <p:tgtEl>
                                          <p:spTgt spid="100"/>
                                        </p:tgtEl>
                                      </p:cBhvr>
                                    </p:animEffect>
                                    <p:anim calcmode="lin" valueType="num">
                                      <p:cBhvr>
                                        <p:cTn id="307" dur="1000" fill="hold"/>
                                        <p:tgtEl>
                                          <p:spTgt spid="100"/>
                                        </p:tgtEl>
                                        <p:attrNameLst>
                                          <p:attrName>ppt_x</p:attrName>
                                        </p:attrNameLst>
                                      </p:cBhvr>
                                      <p:tavLst>
                                        <p:tav tm="0">
                                          <p:val>
                                            <p:strVal val="#ppt_x"/>
                                          </p:val>
                                        </p:tav>
                                        <p:tav tm="100000">
                                          <p:val>
                                            <p:strVal val="#ppt_x"/>
                                          </p:val>
                                        </p:tav>
                                      </p:tavLst>
                                    </p:anim>
                                    <p:anim calcmode="lin" valueType="num">
                                      <p:cBhvr>
                                        <p:cTn id="308" dur="1000" fill="hold"/>
                                        <p:tgtEl>
                                          <p:spTgt spid="100"/>
                                        </p:tgtEl>
                                        <p:attrNameLst>
                                          <p:attrName>ppt_y</p:attrName>
                                        </p:attrNameLst>
                                      </p:cBhvr>
                                      <p:tavLst>
                                        <p:tav tm="0">
                                          <p:val>
                                            <p:strVal val="#ppt_y+.1"/>
                                          </p:val>
                                        </p:tav>
                                        <p:tav tm="100000">
                                          <p:val>
                                            <p:strVal val="#ppt_y"/>
                                          </p:val>
                                        </p:tav>
                                      </p:tavLst>
                                    </p:anim>
                                  </p:childTnLst>
                                </p:cTn>
                              </p:par>
                              <p:par>
                                <p:cTn id="309" presetID="42" presetClass="entr" presetSubtype="0" fill="hold" nodeType="withEffect">
                                  <p:stCondLst>
                                    <p:cond delay="0"/>
                                  </p:stCondLst>
                                  <p:childTnLst>
                                    <p:set>
                                      <p:cBhvr>
                                        <p:cTn id="310" dur="1" fill="hold">
                                          <p:stCondLst>
                                            <p:cond delay="0"/>
                                          </p:stCondLst>
                                        </p:cTn>
                                        <p:tgtEl>
                                          <p:spTgt spid="98"/>
                                        </p:tgtEl>
                                        <p:attrNameLst>
                                          <p:attrName>style.visibility</p:attrName>
                                        </p:attrNameLst>
                                      </p:cBhvr>
                                      <p:to>
                                        <p:strVal val="visible"/>
                                      </p:to>
                                    </p:set>
                                    <p:animEffect transition="in" filter="fade">
                                      <p:cBhvr>
                                        <p:cTn id="311" dur="1000"/>
                                        <p:tgtEl>
                                          <p:spTgt spid="98"/>
                                        </p:tgtEl>
                                      </p:cBhvr>
                                    </p:animEffect>
                                    <p:anim calcmode="lin" valueType="num">
                                      <p:cBhvr>
                                        <p:cTn id="312" dur="1000" fill="hold"/>
                                        <p:tgtEl>
                                          <p:spTgt spid="98"/>
                                        </p:tgtEl>
                                        <p:attrNameLst>
                                          <p:attrName>ppt_x</p:attrName>
                                        </p:attrNameLst>
                                      </p:cBhvr>
                                      <p:tavLst>
                                        <p:tav tm="0">
                                          <p:val>
                                            <p:strVal val="#ppt_x"/>
                                          </p:val>
                                        </p:tav>
                                        <p:tav tm="100000">
                                          <p:val>
                                            <p:strVal val="#ppt_x"/>
                                          </p:val>
                                        </p:tav>
                                      </p:tavLst>
                                    </p:anim>
                                    <p:anim calcmode="lin" valueType="num">
                                      <p:cBhvr>
                                        <p:cTn id="313" dur="1000" fill="hold"/>
                                        <p:tgtEl>
                                          <p:spTgt spid="98"/>
                                        </p:tgtEl>
                                        <p:attrNameLst>
                                          <p:attrName>ppt_y</p:attrName>
                                        </p:attrNameLst>
                                      </p:cBhvr>
                                      <p:tavLst>
                                        <p:tav tm="0">
                                          <p:val>
                                            <p:strVal val="#ppt_y+.1"/>
                                          </p:val>
                                        </p:tav>
                                        <p:tav tm="100000">
                                          <p:val>
                                            <p:strVal val="#ppt_y"/>
                                          </p:val>
                                        </p:tav>
                                      </p:tavLst>
                                    </p:anim>
                                  </p:childTnLst>
                                </p:cTn>
                              </p:par>
                              <p:par>
                                <p:cTn id="314" presetID="42" presetClass="entr" presetSubtype="0" fill="hold" grpId="0" nodeType="withEffect">
                                  <p:stCondLst>
                                    <p:cond delay="0"/>
                                  </p:stCondLst>
                                  <p:childTnLst>
                                    <p:set>
                                      <p:cBhvr>
                                        <p:cTn id="315" dur="1" fill="hold">
                                          <p:stCondLst>
                                            <p:cond delay="0"/>
                                          </p:stCondLst>
                                        </p:cTn>
                                        <p:tgtEl>
                                          <p:spTgt spid="101"/>
                                        </p:tgtEl>
                                        <p:attrNameLst>
                                          <p:attrName>style.visibility</p:attrName>
                                        </p:attrNameLst>
                                      </p:cBhvr>
                                      <p:to>
                                        <p:strVal val="visible"/>
                                      </p:to>
                                    </p:set>
                                    <p:animEffect transition="in" filter="fade">
                                      <p:cBhvr>
                                        <p:cTn id="316" dur="1000"/>
                                        <p:tgtEl>
                                          <p:spTgt spid="101"/>
                                        </p:tgtEl>
                                      </p:cBhvr>
                                    </p:animEffect>
                                    <p:anim calcmode="lin" valueType="num">
                                      <p:cBhvr>
                                        <p:cTn id="317" dur="1000" fill="hold"/>
                                        <p:tgtEl>
                                          <p:spTgt spid="101"/>
                                        </p:tgtEl>
                                        <p:attrNameLst>
                                          <p:attrName>ppt_x</p:attrName>
                                        </p:attrNameLst>
                                      </p:cBhvr>
                                      <p:tavLst>
                                        <p:tav tm="0">
                                          <p:val>
                                            <p:strVal val="#ppt_x"/>
                                          </p:val>
                                        </p:tav>
                                        <p:tav tm="100000">
                                          <p:val>
                                            <p:strVal val="#ppt_x"/>
                                          </p:val>
                                        </p:tav>
                                      </p:tavLst>
                                    </p:anim>
                                    <p:anim calcmode="lin" valueType="num">
                                      <p:cBhvr>
                                        <p:cTn id="318" dur="1000" fill="hold"/>
                                        <p:tgtEl>
                                          <p:spTgt spid="101"/>
                                        </p:tgtEl>
                                        <p:attrNameLst>
                                          <p:attrName>ppt_y</p:attrName>
                                        </p:attrNameLst>
                                      </p:cBhvr>
                                      <p:tavLst>
                                        <p:tav tm="0">
                                          <p:val>
                                            <p:strVal val="#ppt_y+.1"/>
                                          </p:val>
                                        </p:tav>
                                        <p:tav tm="100000">
                                          <p:val>
                                            <p:strVal val="#ppt_y"/>
                                          </p:val>
                                        </p:tav>
                                      </p:tavLst>
                                    </p:anim>
                                  </p:childTnLst>
                                </p:cTn>
                              </p:par>
                              <p:par>
                                <p:cTn id="319" presetID="42" presetClass="entr" presetSubtype="0" fill="hold" nodeType="withEffect">
                                  <p:stCondLst>
                                    <p:cond delay="0"/>
                                  </p:stCondLst>
                                  <p:childTnLst>
                                    <p:set>
                                      <p:cBhvr>
                                        <p:cTn id="320" dur="1" fill="hold">
                                          <p:stCondLst>
                                            <p:cond delay="0"/>
                                          </p:stCondLst>
                                        </p:cTn>
                                        <p:tgtEl>
                                          <p:spTgt spid="99"/>
                                        </p:tgtEl>
                                        <p:attrNameLst>
                                          <p:attrName>style.visibility</p:attrName>
                                        </p:attrNameLst>
                                      </p:cBhvr>
                                      <p:to>
                                        <p:strVal val="visible"/>
                                      </p:to>
                                    </p:set>
                                    <p:animEffect transition="in" filter="fade">
                                      <p:cBhvr>
                                        <p:cTn id="321" dur="1000"/>
                                        <p:tgtEl>
                                          <p:spTgt spid="99"/>
                                        </p:tgtEl>
                                      </p:cBhvr>
                                    </p:animEffect>
                                    <p:anim calcmode="lin" valueType="num">
                                      <p:cBhvr>
                                        <p:cTn id="322" dur="1000" fill="hold"/>
                                        <p:tgtEl>
                                          <p:spTgt spid="99"/>
                                        </p:tgtEl>
                                        <p:attrNameLst>
                                          <p:attrName>ppt_x</p:attrName>
                                        </p:attrNameLst>
                                      </p:cBhvr>
                                      <p:tavLst>
                                        <p:tav tm="0">
                                          <p:val>
                                            <p:strVal val="#ppt_x"/>
                                          </p:val>
                                        </p:tav>
                                        <p:tav tm="100000">
                                          <p:val>
                                            <p:strVal val="#ppt_x"/>
                                          </p:val>
                                        </p:tav>
                                      </p:tavLst>
                                    </p:anim>
                                    <p:anim calcmode="lin" valueType="num">
                                      <p:cBhvr>
                                        <p:cTn id="323" dur="1000" fill="hold"/>
                                        <p:tgtEl>
                                          <p:spTgt spid="99"/>
                                        </p:tgtEl>
                                        <p:attrNameLst>
                                          <p:attrName>ppt_y</p:attrName>
                                        </p:attrNameLst>
                                      </p:cBhvr>
                                      <p:tavLst>
                                        <p:tav tm="0">
                                          <p:val>
                                            <p:strVal val="#ppt_y+.1"/>
                                          </p:val>
                                        </p:tav>
                                        <p:tav tm="100000">
                                          <p:val>
                                            <p:strVal val="#ppt_y"/>
                                          </p:val>
                                        </p:tav>
                                      </p:tavLst>
                                    </p:anim>
                                  </p:childTnLst>
                                </p:cTn>
                              </p:par>
                              <p:par>
                                <p:cTn id="324" presetID="42" presetClass="entr" presetSubtype="0" fill="hold" grpId="0" nodeType="withEffect">
                                  <p:stCondLst>
                                    <p:cond delay="0"/>
                                  </p:stCondLst>
                                  <p:childTnLst>
                                    <p:set>
                                      <p:cBhvr>
                                        <p:cTn id="325" dur="1" fill="hold">
                                          <p:stCondLst>
                                            <p:cond delay="0"/>
                                          </p:stCondLst>
                                        </p:cTn>
                                        <p:tgtEl>
                                          <p:spTgt spid="97"/>
                                        </p:tgtEl>
                                        <p:attrNameLst>
                                          <p:attrName>style.visibility</p:attrName>
                                        </p:attrNameLst>
                                      </p:cBhvr>
                                      <p:to>
                                        <p:strVal val="visible"/>
                                      </p:to>
                                    </p:set>
                                    <p:animEffect transition="in" filter="fade">
                                      <p:cBhvr>
                                        <p:cTn id="326" dur="1000"/>
                                        <p:tgtEl>
                                          <p:spTgt spid="97"/>
                                        </p:tgtEl>
                                      </p:cBhvr>
                                    </p:animEffect>
                                    <p:anim calcmode="lin" valueType="num">
                                      <p:cBhvr>
                                        <p:cTn id="327" dur="1000" fill="hold"/>
                                        <p:tgtEl>
                                          <p:spTgt spid="97"/>
                                        </p:tgtEl>
                                        <p:attrNameLst>
                                          <p:attrName>ppt_x</p:attrName>
                                        </p:attrNameLst>
                                      </p:cBhvr>
                                      <p:tavLst>
                                        <p:tav tm="0">
                                          <p:val>
                                            <p:strVal val="#ppt_x"/>
                                          </p:val>
                                        </p:tav>
                                        <p:tav tm="100000">
                                          <p:val>
                                            <p:strVal val="#ppt_x"/>
                                          </p:val>
                                        </p:tav>
                                      </p:tavLst>
                                    </p:anim>
                                    <p:anim calcmode="lin" valueType="num">
                                      <p:cBhvr>
                                        <p:cTn id="328" dur="1000" fill="hold"/>
                                        <p:tgtEl>
                                          <p:spTgt spid="97"/>
                                        </p:tgtEl>
                                        <p:attrNameLst>
                                          <p:attrName>ppt_y</p:attrName>
                                        </p:attrNameLst>
                                      </p:cBhvr>
                                      <p:tavLst>
                                        <p:tav tm="0">
                                          <p:val>
                                            <p:strVal val="#ppt_y+.1"/>
                                          </p:val>
                                        </p:tav>
                                        <p:tav tm="100000">
                                          <p:val>
                                            <p:strVal val="#ppt_y"/>
                                          </p:val>
                                        </p:tav>
                                      </p:tavLst>
                                    </p:anim>
                                  </p:childTnLst>
                                </p:cTn>
                              </p:par>
                              <p:par>
                                <p:cTn id="329" presetID="42" presetClass="entr" presetSubtype="0" fill="hold" grpId="0" nodeType="withEffect">
                                  <p:stCondLst>
                                    <p:cond delay="0"/>
                                  </p:stCondLst>
                                  <p:childTnLst>
                                    <p:set>
                                      <p:cBhvr>
                                        <p:cTn id="330" dur="1" fill="hold">
                                          <p:stCondLst>
                                            <p:cond delay="0"/>
                                          </p:stCondLst>
                                        </p:cTn>
                                        <p:tgtEl>
                                          <p:spTgt spid="102"/>
                                        </p:tgtEl>
                                        <p:attrNameLst>
                                          <p:attrName>style.visibility</p:attrName>
                                        </p:attrNameLst>
                                      </p:cBhvr>
                                      <p:to>
                                        <p:strVal val="visible"/>
                                      </p:to>
                                    </p:set>
                                    <p:animEffect transition="in" filter="fade">
                                      <p:cBhvr>
                                        <p:cTn id="331" dur="1000"/>
                                        <p:tgtEl>
                                          <p:spTgt spid="102"/>
                                        </p:tgtEl>
                                      </p:cBhvr>
                                    </p:animEffect>
                                    <p:anim calcmode="lin" valueType="num">
                                      <p:cBhvr>
                                        <p:cTn id="332" dur="1000" fill="hold"/>
                                        <p:tgtEl>
                                          <p:spTgt spid="102"/>
                                        </p:tgtEl>
                                        <p:attrNameLst>
                                          <p:attrName>ppt_x</p:attrName>
                                        </p:attrNameLst>
                                      </p:cBhvr>
                                      <p:tavLst>
                                        <p:tav tm="0">
                                          <p:val>
                                            <p:strVal val="#ppt_x"/>
                                          </p:val>
                                        </p:tav>
                                        <p:tav tm="100000">
                                          <p:val>
                                            <p:strVal val="#ppt_x"/>
                                          </p:val>
                                        </p:tav>
                                      </p:tavLst>
                                    </p:anim>
                                    <p:anim calcmode="lin" valueType="num">
                                      <p:cBhvr>
                                        <p:cTn id="333" dur="1000" fill="hold"/>
                                        <p:tgtEl>
                                          <p:spTgt spid="102"/>
                                        </p:tgtEl>
                                        <p:attrNameLst>
                                          <p:attrName>ppt_y</p:attrName>
                                        </p:attrNameLst>
                                      </p:cBhvr>
                                      <p:tavLst>
                                        <p:tav tm="0">
                                          <p:val>
                                            <p:strVal val="#ppt_y+.1"/>
                                          </p:val>
                                        </p:tav>
                                        <p:tav tm="100000">
                                          <p:val>
                                            <p:strVal val="#ppt_y"/>
                                          </p:val>
                                        </p:tav>
                                      </p:tavLst>
                                    </p:anim>
                                  </p:childTnLst>
                                </p:cTn>
                              </p:par>
                              <p:par>
                                <p:cTn id="334" presetID="2" presetClass="entr" presetSubtype="4" fill="hold" nodeType="withEffect">
                                  <p:stCondLst>
                                    <p:cond delay="0"/>
                                  </p:stCondLst>
                                  <p:childTnLst>
                                    <p:set>
                                      <p:cBhvr>
                                        <p:cTn id="335" dur="1" fill="hold">
                                          <p:stCondLst>
                                            <p:cond delay="0"/>
                                          </p:stCondLst>
                                        </p:cTn>
                                        <p:tgtEl>
                                          <p:spTgt spid="63"/>
                                        </p:tgtEl>
                                        <p:attrNameLst>
                                          <p:attrName>style.visibility</p:attrName>
                                        </p:attrNameLst>
                                      </p:cBhvr>
                                      <p:to>
                                        <p:strVal val="visible"/>
                                      </p:to>
                                    </p:set>
                                    <p:anim calcmode="lin" valueType="num">
                                      <p:cBhvr additive="base">
                                        <p:cTn id="336" dur="500" fill="hold"/>
                                        <p:tgtEl>
                                          <p:spTgt spid="63"/>
                                        </p:tgtEl>
                                        <p:attrNameLst>
                                          <p:attrName>ppt_x</p:attrName>
                                        </p:attrNameLst>
                                      </p:cBhvr>
                                      <p:tavLst>
                                        <p:tav tm="0">
                                          <p:val>
                                            <p:strVal val="#ppt_x"/>
                                          </p:val>
                                        </p:tav>
                                        <p:tav tm="100000">
                                          <p:val>
                                            <p:strVal val="#ppt_x"/>
                                          </p:val>
                                        </p:tav>
                                      </p:tavLst>
                                    </p:anim>
                                    <p:anim calcmode="lin" valueType="num">
                                      <p:cBhvr additive="base">
                                        <p:cTn id="337"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38" fill="hold">
                      <p:stCondLst>
                        <p:cond delay="indefinite"/>
                      </p:stCondLst>
                      <p:childTnLst>
                        <p:par>
                          <p:cTn id="339" fill="hold">
                            <p:stCondLst>
                              <p:cond delay="0"/>
                            </p:stCondLst>
                            <p:childTnLst>
                              <p:par>
                                <p:cTn id="340" presetID="2" presetClass="entr" presetSubtype="4" fill="hold" nodeType="clickEffect">
                                  <p:stCondLst>
                                    <p:cond delay="0"/>
                                  </p:stCondLst>
                                  <p:childTnLst>
                                    <p:set>
                                      <p:cBhvr>
                                        <p:cTn id="341" dur="1" fill="hold">
                                          <p:stCondLst>
                                            <p:cond delay="0"/>
                                          </p:stCondLst>
                                        </p:cTn>
                                        <p:tgtEl>
                                          <p:spTgt spid="111"/>
                                        </p:tgtEl>
                                        <p:attrNameLst>
                                          <p:attrName>style.visibility</p:attrName>
                                        </p:attrNameLst>
                                      </p:cBhvr>
                                      <p:to>
                                        <p:strVal val="visible"/>
                                      </p:to>
                                    </p:set>
                                    <p:anim calcmode="lin" valueType="num">
                                      <p:cBhvr additive="base">
                                        <p:cTn id="342" dur="500" fill="hold"/>
                                        <p:tgtEl>
                                          <p:spTgt spid="111"/>
                                        </p:tgtEl>
                                        <p:attrNameLst>
                                          <p:attrName>ppt_x</p:attrName>
                                        </p:attrNameLst>
                                      </p:cBhvr>
                                      <p:tavLst>
                                        <p:tav tm="0">
                                          <p:val>
                                            <p:strVal val="#ppt_x"/>
                                          </p:val>
                                        </p:tav>
                                        <p:tav tm="100000">
                                          <p:val>
                                            <p:strVal val="#ppt_x"/>
                                          </p:val>
                                        </p:tav>
                                      </p:tavLst>
                                    </p:anim>
                                    <p:anim calcmode="lin" valueType="num">
                                      <p:cBhvr additive="base">
                                        <p:cTn id="343" dur="500" fill="hold"/>
                                        <p:tgtEl>
                                          <p:spTgt spid="111"/>
                                        </p:tgtEl>
                                        <p:attrNameLst>
                                          <p:attrName>ppt_y</p:attrName>
                                        </p:attrNameLst>
                                      </p:cBhvr>
                                      <p:tavLst>
                                        <p:tav tm="0">
                                          <p:val>
                                            <p:strVal val="1+#ppt_h/2"/>
                                          </p:val>
                                        </p:tav>
                                        <p:tav tm="100000">
                                          <p:val>
                                            <p:strVal val="#ppt_y"/>
                                          </p:val>
                                        </p:tav>
                                      </p:tavLst>
                                    </p:anim>
                                  </p:childTnLst>
                                </p:cTn>
                              </p:par>
                              <p:par>
                                <p:cTn id="344" presetID="2" presetClass="entr" presetSubtype="4" fill="hold" grpId="0" nodeType="withEffect">
                                  <p:stCondLst>
                                    <p:cond delay="0"/>
                                  </p:stCondLst>
                                  <p:childTnLst>
                                    <p:set>
                                      <p:cBhvr>
                                        <p:cTn id="345" dur="1" fill="hold">
                                          <p:stCondLst>
                                            <p:cond delay="0"/>
                                          </p:stCondLst>
                                        </p:cTn>
                                        <p:tgtEl>
                                          <p:spTgt spid="108"/>
                                        </p:tgtEl>
                                        <p:attrNameLst>
                                          <p:attrName>style.visibility</p:attrName>
                                        </p:attrNameLst>
                                      </p:cBhvr>
                                      <p:to>
                                        <p:strVal val="visible"/>
                                      </p:to>
                                    </p:set>
                                    <p:anim calcmode="lin" valueType="num">
                                      <p:cBhvr additive="base">
                                        <p:cTn id="346" dur="500" fill="hold"/>
                                        <p:tgtEl>
                                          <p:spTgt spid="108"/>
                                        </p:tgtEl>
                                        <p:attrNameLst>
                                          <p:attrName>ppt_x</p:attrName>
                                        </p:attrNameLst>
                                      </p:cBhvr>
                                      <p:tavLst>
                                        <p:tav tm="0">
                                          <p:val>
                                            <p:strVal val="#ppt_x"/>
                                          </p:val>
                                        </p:tav>
                                        <p:tav tm="100000">
                                          <p:val>
                                            <p:strVal val="#ppt_x"/>
                                          </p:val>
                                        </p:tav>
                                      </p:tavLst>
                                    </p:anim>
                                    <p:anim calcmode="lin" valueType="num">
                                      <p:cBhvr additive="base">
                                        <p:cTn id="347" dur="500" fill="hold"/>
                                        <p:tgtEl>
                                          <p:spTgt spid="108"/>
                                        </p:tgtEl>
                                        <p:attrNameLst>
                                          <p:attrName>ppt_y</p:attrName>
                                        </p:attrNameLst>
                                      </p:cBhvr>
                                      <p:tavLst>
                                        <p:tav tm="0">
                                          <p:val>
                                            <p:strVal val="1+#ppt_h/2"/>
                                          </p:val>
                                        </p:tav>
                                        <p:tav tm="100000">
                                          <p:val>
                                            <p:strVal val="#ppt_y"/>
                                          </p:val>
                                        </p:tav>
                                      </p:tavLst>
                                    </p:anim>
                                  </p:childTnLst>
                                </p:cTn>
                              </p:par>
                              <p:par>
                                <p:cTn id="348" presetID="2" presetClass="entr" presetSubtype="4" fill="hold" nodeType="withEffect">
                                  <p:stCondLst>
                                    <p:cond delay="0"/>
                                  </p:stCondLst>
                                  <p:childTnLst>
                                    <p:set>
                                      <p:cBhvr>
                                        <p:cTn id="349" dur="1" fill="hold">
                                          <p:stCondLst>
                                            <p:cond delay="0"/>
                                          </p:stCondLst>
                                        </p:cTn>
                                        <p:tgtEl>
                                          <p:spTgt spid="107"/>
                                        </p:tgtEl>
                                        <p:attrNameLst>
                                          <p:attrName>style.visibility</p:attrName>
                                        </p:attrNameLst>
                                      </p:cBhvr>
                                      <p:to>
                                        <p:strVal val="visible"/>
                                      </p:to>
                                    </p:set>
                                    <p:anim calcmode="lin" valueType="num">
                                      <p:cBhvr additive="base">
                                        <p:cTn id="350" dur="500" fill="hold"/>
                                        <p:tgtEl>
                                          <p:spTgt spid="107"/>
                                        </p:tgtEl>
                                        <p:attrNameLst>
                                          <p:attrName>ppt_x</p:attrName>
                                        </p:attrNameLst>
                                      </p:cBhvr>
                                      <p:tavLst>
                                        <p:tav tm="0">
                                          <p:val>
                                            <p:strVal val="#ppt_x"/>
                                          </p:val>
                                        </p:tav>
                                        <p:tav tm="100000">
                                          <p:val>
                                            <p:strVal val="#ppt_x"/>
                                          </p:val>
                                        </p:tav>
                                      </p:tavLst>
                                    </p:anim>
                                    <p:anim calcmode="lin" valueType="num">
                                      <p:cBhvr additive="base">
                                        <p:cTn id="351" dur="500" fill="hold"/>
                                        <p:tgtEl>
                                          <p:spTgt spid="107"/>
                                        </p:tgtEl>
                                        <p:attrNameLst>
                                          <p:attrName>ppt_y</p:attrName>
                                        </p:attrNameLst>
                                      </p:cBhvr>
                                      <p:tavLst>
                                        <p:tav tm="0">
                                          <p:val>
                                            <p:strVal val="1+#ppt_h/2"/>
                                          </p:val>
                                        </p:tav>
                                        <p:tav tm="100000">
                                          <p:val>
                                            <p:strVal val="#ppt_y"/>
                                          </p:val>
                                        </p:tav>
                                      </p:tavLst>
                                    </p:anim>
                                  </p:childTnLst>
                                </p:cTn>
                              </p:par>
                              <p:par>
                                <p:cTn id="352" presetID="2" presetClass="entr" presetSubtype="4" fill="hold" grpId="0" nodeType="withEffect">
                                  <p:stCondLst>
                                    <p:cond delay="0"/>
                                  </p:stCondLst>
                                  <p:childTnLst>
                                    <p:set>
                                      <p:cBhvr>
                                        <p:cTn id="353" dur="1" fill="hold">
                                          <p:stCondLst>
                                            <p:cond delay="0"/>
                                          </p:stCondLst>
                                        </p:cTn>
                                        <p:tgtEl>
                                          <p:spTgt spid="110"/>
                                        </p:tgtEl>
                                        <p:attrNameLst>
                                          <p:attrName>style.visibility</p:attrName>
                                        </p:attrNameLst>
                                      </p:cBhvr>
                                      <p:to>
                                        <p:strVal val="visible"/>
                                      </p:to>
                                    </p:set>
                                    <p:anim calcmode="lin" valueType="num">
                                      <p:cBhvr additive="base">
                                        <p:cTn id="354" dur="500" fill="hold"/>
                                        <p:tgtEl>
                                          <p:spTgt spid="110"/>
                                        </p:tgtEl>
                                        <p:attrNameLst>
                                          <p:attrName>ppt_x</p:attrName>
                                        </p:attrNameLst>
                                      </p:cBhvr>
                                      <p:tavLst>
                                        <p:tav tm="0">
                                          <p:val>
                                            <p:strVal val="#ppt_x"/>
                                          </p:val>
                                        </p:tav>
                                        <p:tav tm="100000">
                                          <p:val>
                                            <p:strVal val="#ppt_x"/>
                                          </p:val>
                                        </p:tav>
                                      </p:tavLst>
                                    </p:anim>
                                    <p:anim calcmode="lin" valueType="num">
                                      <p:cBhvr additive="base">
                                        <p:cTn id="355" dur="500" fill="hold"/>
                                        <p:tgtEl>
                                          <p:spTgt spid="110"/>
                                        </p:tgtEl>
                                        <p:attrNameLst>
                                          <p:attrName>ppt_y</p:attrName>
                                        </p:attrNameLst>
                                      </p:cBhvr>
                                      <p:tavLst>
                                        <p:tav tm="0">
                                          <p:val>
                                            <p:strVal val="1+#ppt_h/2"/>
                                          </p:val>
                                        </p:tav>
                                        <p:tav tm="100000">
                                          <p:val>
                                            <p:strVal val="#ppt_y"/>
                                          </p:val>
                                        </p:tav>
                                      </p:tavLst>
                                    </p:anim>
                                  </p:childTnLst>
                                </p:cTn>
                              </p:par>
                              <p:par>
                                <p:cTn id="356" presetID="2" presetClass="entr" presetSubtype="4" fill="hold" grpId="0" nodeType="withEffect">
                                  <p:stCondLst>
                                    <p:cond delay="0"/>
                                  </p:stCondLst>
                                  <p:childTnLst>
                                    <p:set>
                                      <p:cBhvr>
                                        <p:cTn id="357" dur="1" fill="hold">
                                          <p:stCondLst>
                                            <p:cond delay="0"/>
                                          </p:stCondLst>
                                        </p:cTn>
                                        <p:tgtEl>
                                          <p:spTgt spid="109"/>
                                        </p:tgtEl>
                                        <p:attrNameLst>
                                          <p:attrName>style.visibility</p:attrName>
                                        </p:attrNameLst>
                                      </p:cBhvr>
                                      <p:to>
                                        <p:strVal val="visible"/>
                                      </p:to>
                                    </p:set>
                                    <p:anim calcmode="lin" valueType="num">
                                      <p:cBhvr additive="base">
                                        <p:cTn id="358" dur="500" fill="hold"/>
                                        <p:tgtEl>
                                          <p:spTgt spid="109"/>
                                        </p:tgtEl>
                                        <p:attrNameLst>
                                          <p:attrName>ppt_x</p:attrName>
                                        </p:attrNameLst>
                                      </p:cBhvr>
                                      <p:tavLst>
                                        <p:tav tm="0">
                                          <p:val>
                                            <p:strVal val="#ppt_x"/>
                                          </p:val>
                                        </p:tav>
                                        <p:tav tm="100000">
                                          <p:val>
                                            <p:strVal val="#ppt_x"/>
                                          </p:val>
                                        </p:tav>
                                      </p:tavLst>
                                    </p:anim>
                                    <p:anim calcmode="lin" valueType="num">
                                      <p:cBhvr additive="base">
                                        <p:cTn id="359" dur="500" fill="hold"/>
                                        <p:tgtEl>
                                          <p:spTgt spid="109"/>
                                        </p:tgtEl>
                                        <p:attrNameLst>
                                          <p:attrName>ppt_y</p:attrName>
                                        </p:attrNameLst>
                                      </p:cBhvr>
                                      <p:tavLst>
                                        <p:tav tm="0">
                                          <p:val>
                                            <p:strVal val="1+#ppt_h/2"/>
                                          </p:val>
                                        </p:tav>
                                        <p:tav tm="100000">
                                          <p:val>
                                            <p:strVal val="#ppt_y"/>
                                          </p:val>
                                        </p:tav>
                                      </p:tavLst>
                                    </p:anim>
                                  </p:childTnLst>
                                </p:cTn>
                              </p:par>
                              <p:par>
                                <p:cTn id="360" presetID="2" presetClass="entr" presetSubtype="4"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 calcmode="lin" valueType="num">
                                      <p:cBhvr additive="base">
                                        <p:cTn id="362" dur="500" fill="hold"/>
                                        <p:tgtEl>
                                          <p:spTgt spid="106"/>
                                        </p:tgtEl>
                                        <p:attrNameLst>
                                          <p:attrName>ppt_x</p:attrName>
                                        </p:attrNameLst>
                                      </p:cBhvr>
                                      <p:tavLst>
                                        <p:tav tm="0">
                                          <p:val>
                                            <p:strVal val="#ppt_x"/>
                                          </p:val>
                                        </p:tav>
                                        <p:tav tm="100000">
                                          <p:val>
                                            <p:strVal val="#ppt_x"/>
                                          </p:val>
                                        </p:tav>
                                      </p:tavLst>
                                    </p:anim>
                                    <p:anim calcmode="lin" valueType="num">
                                      <p:cBhvr additive="base">
                                        <p:cTn id="363" dur="500" fill="hold"/>
                                        <p:tgtEl>
                                          <p:spTgt spid="106"/>
                                        </p:tgtEl>
                                        <p:attrNameLst>
                                          <p:attrName>ppt_y</p:attrName>
                                        </p:attrNameLst>
                                      </p:cBhvr>
                                      <p:tavLst>
                                        <p:tav tm="0">
                                          <p:val>
                                            <p:strVal val="1+#ppt_h/2"/>
                                          </p:val>
                                        </p:tav>
                                        <p:tav tm="100000">
                                          <p:val>
                                            <p:strVal val="#ppt_y"/>
                                          </p:val>
                                        </p:tav>
                                      </p:tavLst>
                                    </p:anim>
                                  </p:childTnLst>
                                </p:cTn>
                              </p:par>
                              <p:par>
                                <p:cTn id="364" presetID="2" presetClass="entr" presetSubtype="4" fill="hold" nodeType="withEffect">
                                  <p:stCondLst>
                                    <p:cond delay="0"/>
                                  </p:stCondLst>
                                  <p:childTnLst>
                                    <p:set>
                                      <p:cBhvr>
                                        <p:cTn id="365" dur="1" fill="hold">
                                          <p:stCondLst>
                                            <p:cond delay="0"/>
                                          </p:stCondLst>
                                        </p:cTn>
                                        <p:tgtEl>
                                          <p:spTgt spid="89"/>
                                        </p:tgtEl>
                                        <p:attrNameLst>
                                          <p:attrName>style.visibility</p:attrName>
                                        </p:attrNameLst>
                                      </p:cBhvr>
                                      <p:to>
                                        <p:strVal val="visible"/>
                                      </p:to>
                                    </p:set>
                                    <p:anim calcmode="lin" valueType="num">
                                      <p:cBhvr additive="base">
                                        <p:cTn id="366" dur="500" fill="hold"/>
                                        <p:tgtEl>
                                          <p:spTgt spid="89"/>
                                        </p:tgtEl>
                                        <p:attrNameLst>
                                          <p:attrName>ppt_x</p:attrName>
                                        </p:attrNameLst>
                                      </p:cBhvr>
                                      <p:tavLst>
                                        <p:tav tm="0">
                                          <p:val>
                                            <p:strVal val="#ppt_x"/>
                                          </p:val>
                                        </p:tav>
                                        <p:tav tm="100000">
                                          <p:val>
                                            <p:strVal val="#ppt_x"/>
                                          </p:val>
                                        </p:tav>
                                      </p:tavLst>
                                    </p:anim>
                                    <p:anim calcmode="lin" valueType="num">
                                      <p:cBhvr additive="base">
                                        <p:cTn id="367"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p:bldP spid="62"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nimBg="1"/>
      <p:bldP spid="94" grpId="0"/>
      <p:bldP spid="95" grpId="0"/>
      <p:bldP spid="96" grpId="0" animBg="1"/>
      <p:bldP spid="97" grpId="0" animBg="1"/>
      <p:bldP spid="100" grpId="0"/>
      <p:bldP spid="101" grpId="0"/>
      <p:bldP spid="102" grpId="0" animBg="1"/>
      <p:bldP spid="103" grpId="0"/>
      <p:bldP spid="104" grpId="0"/>
      <p:bldP spid="105" grpId="0"/>
      <p:bldP spid="106" grpId="0" animBg="1"/>
      <p:bldP spid="108" grpId="0"/>
      <p:bldP spid="109" grpId="0" animBg="1"/>
      <p:bldP spid="1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898" y="-73169"/>
            <a:ext cx="7623216" cy="994172"/>
          </a:xfrm>
          <a:prstGeom prst="rect">
            <a:avLst/>
          </a:prstGeom>
        </p:spPr>
        <p:txBody>
          <a:bodyPr vert="horz" lIns="68580" tIns="34290" rIns="68580" bIns="3429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CA" sz="3200" b="1" dirty="0">
                <a:solidFill>
                  <a:schemeClr val="bg1">
                    <a:lumMod val="50000"/>
                  </a:schemeClr>
                </a:solidFill>
                <a:latin typeface="Calibri Light" panose="020F0302020204030204"/>
              </a:rPr>
              <a:t>RANDOM FOREST</a:t>
            </a:r>
            <a:r>
              <a:rPr lang="en-CA" sz="3200" dirty="0">
                <a:solidFill>
                  <a:schemeClr val="bg1">
                    <a:lumMod val="50000"/>
                  </a:schemeClr>
                </a:solidFill>
                <a:latin typeface="Calibri Light" panose="020F0302020204030204"/>
              </a:rPr>
              <a:t>: </a:t>
            </a:r>
            <a:r>
              <a:rPr lang="en-CA" sz="3200" dirty="0">
                <a:solidFill>
                  <a:srgbClr val="FF0000"/>
                </a:solidFill>
                <a:latin typeface="Calibri Light" panose="020F0302020204030204"/>
              </a:rPr>
              <a:t>INTUITION</a:t>
            </a:r>
          </a:p>
        </p:txBody>
      </p:sp>
      <p:sp>
        <p:nvSpPr>
          <p:cNvPr id="5" name="Content Placeholder 2"/>
          <p:cNvSpPr>
            <a:spLocks noGrp="1"/>
          </p:cNvSpPr>
          <p:nvPr/>
        </p:nvSpPr>
        <p:spPr>
          <a:xfrm>
            <a:off x="518860" y="809490"/>
            <a:ext cx="10762395" cy="43332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000" dirty="0"/>
              <a:t>Random Forest Classifier is a type of </a:t>
            </a:r>
            <a:r>
              <a:rPr lang="en-CA" sz="2000" b="1" dirty="0"/>
              <a:t>ensemble algorithm</a:t>
            </a:r>
            <a:r>
              <a:rPr lang="en-CA" sz="2000" dirty="0"/>
              <a:t>. </a:t>
            </a:r>
          </a:p>
          <a:p>
            <a:r>
              <a:rPr lang="en-CA" sz="2000" dirty="0"/>
              <a:t>It creates a set of decision trees from randomly selected subset of training set. </a:t>
            </a:r>
          </a:p>
          <a:p>
            <a:r>
              <a:rPr lang="en-CA" sz="2000" dirty="0"/>
              <a:t>It then </a:t>
            </a:r>
            <a:r>
              <a:rPr lang="en-CA" sz="2000" b="1" dirty="0"/>
              <a:t>combines votes </a:t>
            </a:r>
            <a:r>
              <a:rPr lang="en-CA" sz="2000" dirty="0"/>
              <a:t>from different decision trees to decide the final class of the test object.</a:t>
            </a:r>
          </a:p>
          <a:p>
            <a:endParaRPr lang="en-CA" sz="2000" dirty="0"/>
          </a:p>
        </p:txBody>
      </p:sp>
      <p:sp>
        <p:nvSpPr>
          <p:cNvPr id="6" name="Rounded Rectangle 5"/>
          <p:cNvSpPr/>
          <p:nvPr/>
        </p:nvSpPr>
        <p:spPr>
          <a:xfrm>
            <a:off x="1951596" y="3073693"/>
            <a:ext cx="799705" cy="38246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Savings&gt;$1M</a:t>
            </a:r>
          </a:p>
        </p:txBody>
      </p:sp>
      <p:sp>
        <p:nvSpPr>
          <p:cNvPr id="7" name="Rounded Rectangle 6"/>
          <p:cNvSpPr/>
          <p:nvPr/>
        </p:nvSpPr>
        <p:spPr>
          <a:xfrm>
            <a:off x="1534694" y="3952916"/>
            <a:ext cx="737358" cy="33191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Age &gt; 45? </a:t>
            </a:r>
          </a:p>
        </p:txBody>
      </p:sp>
      <p:sp>
        <p:nvSpPr>
          <p:cNvPr id="8" name="Rounded Rectangle 7"/>
          <p:cNvSpPr/>
          <p:nvPr/>
        </p:nvSpPr>
        <p:spPr>
          <a:xfrm>
            <a:off x="2565110" y="3951756"/>
            <a:ext cx="724315" cy="33926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Class #0 </a:t>
            </a:r>
          </a:p>
        </p:txBody>
      </p:sp>
      <p:cxnSp>
        <p:nvCxnSpPr>
          <p:cNvPr id="9" name="Straight Arrow Connector 8"/>
          <p:cNvCxnSpPr>
            <a:stCxn id="6" idx="2"/>
          </p:cNvCxnSpPr>
          <p:nvPr/>
        </p:nvCxnSpPr>
        <p:spPr>
          <a:xfrm flipH="1">
            <a:off x="1856710" y="3456155"/>
            <a:ext cx="494739" cy="48471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a:off x="2351449" y="3456155"/>
            <a:ext cx="575819" cy="523168"/>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78"/>
          <p:cNvSpPr txBox="1"/>
          <p:nvPr/>
        </p:nvSpPr>
        <p:spPr>
          <a:xfrm>
            <a:off x="2656293" y="3568625"/>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No</a:t>
            </a:r>
          </a:p>
        </p:txBody>
      </p:sp>
      <p:sp>
        <p:nvSpPr>
          <p:cNvPr id="12" name="TextBox 179"/>
          <p:cNvSpPr txBox="1"/>
          <p:nvPr/>
        </p:nvSpPr>
        <p:spPr>
          <a:xfrm>
            <a:off x="1856710" y="3528991"/>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Yes</a:t>
            </a:r>
          </a:p>
        </p:txBody>
      </p:sp>
      <p:sp>
        <p:nvSpPr>
          <p:cNvPr id="13" name="Rounded Rectangle 12"/>
          <p:cNvSpPr/>
          <p:nvPr/>
        </p:nvSpPr>
        <p:spPr>
          <a:xfrm>
            <a:off x="1048041" y="4782076"/>
            <a:ext cx="737358" cy="33191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bg1"/>
                </a:solidFill>
              </a:rPr>
              <a:t>Class #1</a:t>
            </a:r>
          </a:p>
        </p:txBody>
      </p:sp>
      <p:sp>
        <p:nvSpPr>
          <p:cNvPr id="14" name="Rounded Rectangle 13"/>
          <p:cNvSpPr/>
          <p:nvPr/>
        </p:nvSpPr>
        <p:spPr>
          <a:xfrm>
            <a:off x="2078457" y="4780916"/>
            <a:ext cx="724315" cy="33926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Class #0 </a:t>
            </a:r>
          </a:p>
        </p:txBody>
      </p:sp>
      <p:cxnSp>
        <p:nvCxnSpPr>
          <p:cNvPr id="15" name="Straight Arrow Connector 14"/>
          <p:cNvCxnSpPr/>
          <p:nvPr/>
        </p:nvCxnSpPr>
        <p:spPr>
          <a:xfrm flipH="1">
            <a:off x="1370057" y="4285315"/>
            <a:ext cx="494739" cy="48471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864796" y="4285315"/>
            <a:ext cx="575819" cy="523168"/>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84"/>
          <p:cNvSpPr txBox="1"/>
          <p:nvPr/>
        </p:nvSpPr>
        <p:spPr>
          <a:xfrm>
            <a:off x="2169640" y="4397785"/>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No</a:t>
            </a:r>
          </a:p>
        </p:txBody>
      </p:sp>
      <p:sp>
        <p:nvSpPr>
          <p:cNvPr id="18" name="TextBox 185"/>
          <p:cNvSpPr txBox="1"/>
          <p:nvPr/>
        </p:nvSpPr>
        <p:spPr>
          <a:xfrm>
            <a:off x="1370057" y="4358151"/>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Yes</a:t>
            </a:r>
          </a:p>
        </p:txBody>
      </p:sp>
      <p:sp>
        <p:nvSpPr>
          <p:cNvPr id="19" name="Rounded Rectangle 18"/>
          <p:cNvSpPr/>
          <p:nvPr/>
        </p:nvSpPr>
        <p:spPr>
          <a:xfrm>
            <a:off x="4230676" y="3073693"/>
            <a:ext cx="799705" cy="38246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Savings&gt;$1M</a:t>
            </a:r>
          </a:p>
        </p:txBody>
      </p:sp>
      <p:sp>
        <p:nvSpPr>
          <p:cNvPr id="20" name="Rounded Rectangle 19"/>
          <p:cNvSpPr/>
          <p:nvPr/>
        </p:nvSpPr>
        <p:spPr>
          <a:xfrm>
            <a:off x="3813774" y="3952916"/>
            <a:ext cx="737358" cy="33191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Age &gt; 45? </a:t>
            </a:r>
          </a:p>
        </p:txBody>
      </p:sp>
      <p:sp>
        <p:nvSpPr>
          <p:cNvPr id="21" name="Rounded Rectangle 20"/>
          <p:cNvSpPr/>
          <p:nvPr/>
        </p:nvSpPr>
        <p:spPr>
          <a:xfrm>
            <a:off x="4844190" y="3951756"/>
            <a:ext cx="724315" cy="33926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Class #0 </a:t>
            </a:r>
          </a:p>
        </p:txBody>
      </p:sp>
      <p:cxnSp>
        <p:nvCxnSpPr>
          <p:cNvPr id="22" name="Straight Arrow Connector 21"/>
          <p:cNvCxnSpPr>
            <a:stCxn id="19" idx="2"/>
          </p:cNvCxnSpPr>
          <p:nvPr/>
        </p:nvCxnSpPr>
        <p:spPr>
          <a:xfrm flipH="1">
            <a:off x="4135790" y="3456155"/>
            <a:ext cx="494739" cy="48471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4630529" y="3456155"/>
            <a:ext cx="575819" cy="523168"/>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191"/>
          <p:cNvSpPr txBox="1"/>
          <p:nvPr/>
        </p:nvSpPr>
        <p:spPr>
          <a:xfrm>
            <a:off x="4935373" y="3568625"/>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No</a:t>
            </a:r>
          </a:p>
        </p:txBody>
      </p:sp>
      <p:sp>
        <p:nvSpPr>
          <p:cNvPr id="25" name="TextBox 192"/>
          <p:cNvSpPr txBox="1"/>
          <p:nvPr/>
        </p:nvSpPr>
        <p:spPr>
          <a:xfrm>
            <a:off x="4135790" y="3528991"/>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Yes</a:t>
            </a:r>
          </a:p>
        </p:txBody>
      </p:sp>
      <p:sp>
        <p:nvSpPr>
          <p:cNvPr id="26" name="Rounded Rectangle 25"/>
          <p:cNvSpPr/>
          <p:nvPr/>
        </p:nvSpPr>
        <p:spPr>
          <a:xfrm>
            <a:off x="3327121" y="4782076"/>
            <a:ext cx="737358" cy="33191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bg1"/>
                </a:solidFill>
              </a:rPr>
              <a:t>Class #1</a:t>
            </a:r>
          </a:p>
        </p:txBody>
      </p:sp>
      <p:sp>
        <p:nvSpPr>
          <p:cNvPr id="27" name="Rounded Rectangle 26"/>
          <p:cNvSpPr/>
          <p:nvPr/>
        </p:nvSpPr>
        <p:spPr>
          <a:xfrm>
            <a:off x="4357537" y="4780916"/>
            <a:ext cx="724315" cy="33926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Class #0 </a:t>
            </a:r>
          </a:p>
        </p:txBody>
      </p:sp>
      <p:cxnSp>
        <p:nvCxnSpPr>
          <p:cNvPr id="28" name="Straight Arrow Connector 27"/>
          <p:cNvCxnSpPr/>
          <p:nvPr/>
        </p:nvCxnSpPr>
        <p:spPr>
          <a:xfrm flipH="1">
            <a:off x="3649137" y="4285315"/>
            <a:ext cx="494739" cy="48471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143876" y="4285315"/>
            <a:ext cx="575819" cy="523168"/>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197"/>
          <p:cNvSpPr txBox="1"/>
          <p:nvPr/>
        </p:nvSpPr>
        <p:spPr>
          <a:xfrm>
            <a:off x="4448720" y="4397785"/>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No</a:t>
            </a:r>
          </a:p>
        </p:txBody>
      </p:sp>
      <p:sp>
        <p:nvSpPr>
          <p:cNvPr id="31" name="TextBox 198"/>
          <p:cNvSpPr txBox="1"/>
          <p:nvPr/>
        </p:nvSpPr>
        <p:spPr>
          <a:xfrm>
            <a:off x="3649137" y="4358151"/>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Yes</a:t>
            </a:r>
          </a:p>
        </p:txBody>
      </p:sp>
      <p:sp>
        <p:nvSpPr>
          <p:cNvPr id="32" name="Rounded Rectangle 31"/>
          <p:cNvSpPr/>
          <p:nvPr/>
        </p:nvSpPr>
        <p:spPr>
          <a:xfrm>
            <a:off x="9266796" y="3073693"/>
            <a:ext cx="799705" cy="38246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Savings&gt;$1M</a:t>
            </a:r>
          </a:p>
        </p:txBody>
      </p:sp>
      <p:sp>
        <p:nvSpPr>
          <p:cNvPr id="33" name="Rounded Rectangle 32"/>
          <p:cNvSpPr/>
          <p:nvPr/>
        </p:nvSpPr>
        <p:spPr>
          <a:xfrm>
            <a:off x="8849894" y="3952916"/>
            <a:ext cx="737358" cy="33191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Age &gt; 45? </a:t>
            </a:r>
          </a:p>
        </p:txBody>
      </p:sp>
      <p:sp>
        <p:nvSpPr>
          <p:cNvPr id="34" name="Rounded Rectangle 33"/>
          <p:cNvSpPr/>
          <p:nvPr/>
        </p:nvSpPr>
        <p:spPr>
          <a:xfrm>
            <a:off x="9880310" y="3951756"/>
            <a:ext cx="724315" cy="33926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Class #0 </a:t>
            </a:r>
          </a:p>
        </p:txBody>
      </p:sp>
      <p:cxnSp>
        <p:nvCxnSpPr>
          <p:cNvPr id="35" name="Straight Arrow Connector 34"/>
          <p:cNvCxnSpPr>
            <a:stCxn id="32" idx="2"/>
          </p:cNvCxnSpPr>
          <p:nvPr/>
        </p:nvCxnSpPr>
        <p:spPr>
          <a:xfrm flipH="1">
            <a:off x="9171910" y="3456155"/>
            <a:ext cx="494739" cy="48471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p:cNvCxnSpPr>
          <p:nvPr/>
        </p:nvCxnSpPr>
        <p:spPr>
          <a:xfrm>
            <a:off x="9666649" y="3456155"/>
            <a:ext cx="575819" cy="523168"/>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204"/>
          <p:cNvSpPr txBox="1"/>
          <p:nvPr/>
        </p:nvSpPr>
        <p:spPr>
          <a:xfrm>
            <a:off x="9971493" y="3568625"/>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No</a:t>
            </a:r>
          </a:p>
        </p:txBody>
      </p:sp>
      <p:sp>
        <p:nvSpPr>
          <p:cNvPr id="38" name="TextBox 205"/>
          <p:cNvSpPr txBox="1"/>
          <p:nvPr/>
        </p:nvSpPr>
        <p:spPr>
          <a:xfrm>
            <a:off x="9171910" y="3528991"/>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Yes</a:t>
            </a:r>
          </a:p>
        </p:txBody>
      </p:sp>
      <p:sp>
        <p:nvSpPr>
          <p:cNvPr id="39" name="Rounded Rectangle 38"/>
          <p:cNvSpPr/>
          <p:nvPr/>
        </p:nvSpPr>
        <p:spPr>
          <a:xfrm>
            <a:off x="8363241" y="4782076"/>
            <a:ext cx="737358" cy="33191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bg1"/>
                </a:solidFill>
              </a:rPr>
              <a:t>Class #1</a:t>
            </a:r>
          </a:p>
        </p:txBody>
      </p:sp>
      <p:sp>
        <p:nvSpPr>
          <p:cNvPr id="40" name="Rounded Rectangle 39"/>
          <p:cNvSpPr/>
          <p:nvPr/>
        </p:nvSpPr>
        <p:spPr>
          <a:xfrm>
            <a:off x="9393657" y="4780916"/>
            <a:ext cx="724315" cy="33926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800" dirty="0">
                <a:solidFill>
                  <a:schemeClr val="tx1"/>
                </a:solidFill>
              </a:rPr>
              <a:t>Class #0 </a:t>
            </a:r>
          </a:p>
        </p:txBody>
      </p:sp>
      <p:cxnSp>
        <p:nvCxnSpPr>
          <p:cNvPr id="41" name="Straight Arrow Connector 40"/>
          <p:cNvCxnSpPr/>
          <p:nvPr/>
        </p:nvCxnSpPr>
        <p:spPr>
          <a:xfrm flipH="1">
            <a:off x="8685257" y="4285315"/>
            <a:ext cx="494739" cy="484712"/>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9179996" y="4285315"/>
            <a:ext cx="575819" cy="523168"/>
          </a:xfrm>
          <a:prstGeom prst="straightConnector1">
            <a:avLst/>
          </a:prstGeom>
          <a:ln w="57150">
            <a:solidFill>
              <a:srgbClr val="FFFF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210"/>
          <p:cNvSpPr txBox="1"/>
          <p:nvPr/>
        </p:nvSpPr>
        <p:spPr>
          <a:xfrm>
            <a:off x="9484840" y="4397785"/>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No</a:t>
            </a:r>
          </a:p>
        </p:txBody>
      </p:sp>
      <p:sp>
        <p:nvSpPr>
          <p:cNvPr id="44" name="TextBox 211"/>
          <p:cNvSpPr txBox="1"/>
          <p:nvPr/>
        </p:nvSpPr>
        <p:spPr>
          <a:xfrm>
            <a:off x="8685257" y="4358151"/>
            <a:ext cx="342317"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Yes</a:t>
            </a:r>
          </a:p>
        </p:txBody>
      </p:sp>
      <p:sp>
        <p:nvSpPr>
          <p:cNvPr id="45" name="Oval 44"/>
          <p:cNvSpPr/>
          <p:nvPr/>
        </p:nvSpPr>
        <p:spPr>
          <a:xfrm>
            <a:off x="6039426" y="4010099"/>
            <a:ext cx="152400" cy="156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6" name="Oval 45"/>
          <p:cNvSpPr/>
          <p:nvPr/>
        </p:nvSpPr>
        <p:spPr>
          <a:xfrm>
            <a:off x="6408684" y="3986278"/>
            <a:ext cx="152400" cy="156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7" name="Oval 46"/>
          <p:cNvSpPr/>
          <p:nvPr/>
        </p:nvSpPr>
        <p:spPr>
          <a:xfrm>
            <a:off x="7140806" y="3958711"/>
            <a:ext cx="152400" cy="156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8" name="Oval 47"/>
          <p:cNvSpPr/>
          <p:nvPr/>
        </p:nvSpPr>
        <p:spPr>
          <a:xfrm>
            <a:off x="6774745" y="3981908"/>
            <a:ext cx="152400" cy="156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9" name="TextBox 216"/>
          <p:cNvSpPr txBox="1"/>
          <p:nvPr/>
        </p:nvSpPr>
        <p:spPr>
          <a:xfrm>
            <a:off x="1951596" y="2521307"/>
            <a:ext cx="931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TREE #1</a:t>
            </a:r>
          </a:p>
        </p:txBody>
      </p:sp>
      <p:sp>
        <p:nvSpPr>
          <p:cNvPr id="50" name="TextBox 217"/>
          <p:cNvSpPr txBox="1"/>
          <p:nvPr/>
        </p:nvSpPr>
        <p:spPr>
          <a:xfrm>
            <a:off x="4253861" y="2550525"/>
            <a:ext cx="931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TREE #2</a:t>
            </a:r>
          </a:p>
        </p:txBody>
      </p:sp>
      <p:sp>
        <p:nvSpPr>
          <p:cNvPr id="51" name="TextBox 218"/>
          <p:cNvSpPr txBox="1"/>
          <p:nvPr/>
        </p:nvSpPr>
        <p:spPr>
          <a:xfrm>
            <a:off x="9164595" y="2591891"/>
            <a:ext cx="9637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TREE #N</a:t>
            </a:r>
          </a:p>
        </p:txBody>
      </p:sp>
      <p:sp>
        <p:nvSpPr>
          <p:cNvPr id="52" name="Left Brace 51"/>
          <p:cNvSpPr/>
          <p:nvPr/>
        </p:nvSpPr>
        <p:spPr>
          <a:xfrm rot="16200000">
            <a:off x="5824129" y="900898"/>
            <a:ext cx="430593" cy="9808745"/>
          </a:xfrm>
          <a:prstGeom prst="leftBrace">
            <a:avLst>
              <a:gd name="adj1" fmla="val 111364"/>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53" name="TextBox 220"/>
          <p:cNvSpPr txBox="1"/>
          <p:nvPr/>
        </p:nvSpPr>
        <p:spPr>
          <a:xfrm>
            <a:off x="4844190" y="6111817"/>
            <a:ext cx="283122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b="1" dirty="0"/>
              <a:t>MAJORITY VOTE = CLASS #1</a:t>
            </a:r>
          </a:p>
        </p:txBody>
      </p:sp>
      <p:sp>
        <p:nvSpPr>
          <p:cNvPr id="54" name="TextBox 221"/>
          <p:cNvSpPr txBox="1"/>
          <p:nvPr/>
        </p:nvSpPr>
        <p:spPr>
          <a:xfrm>
            <a:off x="1607748" y="5380751"/>
            <a:ext cx="166904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OUT = CLASS #1</a:t>
            </a:r>
          </a:p>
        </p:txBody>
      </p:sp>
      <p:sp>
        <p:nvSpPr>
          <p:cNvPr id="55" name="TextBox 222"/>
          <p:cNvSpPr txBox="1"/>
          <p:nvPr/>
        </p:nvSpPr>
        <p:spPr>
          <a:xfrm>
            <a:off x="3516479" y="5380751"/>
            <a:ext cx="166904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OUT = CLASS #1</a:t>
            </a:r>
          </a:p>
        </p:txBody>
      </p:sp>
      <p:sp>
        <p:nvSpPr>
          <p:cNvPr id="56" name="TextBox 223"/>
          <p:cNvSpPr txBox="1"/>
          <p:nvPr/>
        </p:nvSpPr>
        <p:spPr>
          <a:xfrm>
            <a:off x="8837365" y="5352385"/>
            <a:ext cx="166904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OUT = CLASS #0</a:t>
            </a:r>
          </a:p>
        </p:txBody>
      </p:sp>
    </p:spTree>
    <p:extLst>
      <p:ext uri="{BB962C8B-B14F-4D97-AF65-F5344CB8AC3E}">
        <p14:creationId xmlns:p14="http://schemas.microsoft.com/office/powerpoint/2010/main" val="229727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7900" y="-120930"/>
            <a:ext cx="7623216" cy="994172"/>
          </a:xfrm>
          <a:prstGeom prst="rect">
            <a:avLst/>
          </a:prstGeom>
        </p:spPr>
        <p:txBody>
          <a:bodyPr vert="horz" lIns="68580" tIns="34290" rIns="68580" bIns="3429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CA" sz="3200" dirty="0">
                <a:solidFill>
                  <a:schemeClr val="bg1">
                    <a:lumMod val="50000"/>
                  </a:schemeClr>
                </a:solidFill>
                <a:latin typeface="Calibri Light" panose="020F0302020204030204"/>
              </a:rPr>
              <a:t>RANDOM FOREST: </a:t>
            </a:r>
            <a:r>
              <a:rPr lang="en-CA" sz="3200" dirty="0">
                <a:solidFill>
                  <a:srgbClr val="FF0000"/>
                </a:solidFill>
                <a:latin typeface="Calibri Light" panose="020F0302020204030204"/>
              </a:rPr>
              <a:t>WHY AND HOW?</a:t>
            </a:r>
          </a:p>
        </p:txBody>
      </p:sp>
      <p:sp>
        <p:nvSpPr>
          <p:cNvPr id="3" name="Content Placeholder 2"/>
          <p:cNvSpPr>
            <a:spLocks noGrp="1"/>
          </p:cNvSpPr>
          <p:nvPr/>
        </p:nvSpPr>
        <p:spPr>
          <a:xfrm>
            <a:off x="578317" y="1197403"/>
            <a:ext cx="5311730" cy="501907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000" dirty="0"/>
              <a:t>It overcomes the issues with single decision trees by reducing the effect of noise.</a:t>
            </a:r>
          </a:p>
          <a:p>
            <a:r>
              <a:rPr lang="en-CA" sz="2000" dirty="0"/>
              <a:t>Overcomes </a:t>
            </a:r>
            <a:r>
              <a:rPr lang="en-CA" sz="2000" b="1" dirty="0"/>
              <a:t>overfitting problem </a:t>
            </a:r>
            <a:r>
              <a:rPr lang="en-CA" sz="2000" dirty="0"/>
              <a:t>by taking </a:t>
            </a:r>
            <a:r>
              <a:rPr lang="en-CA" sz="2000" b="1" dirty="0"/>
              <a:t>average of all the predictions</a:t>
            </a:r>
            <a:r>
              <a:rPr lang="en-CA" sz="2000" dirty="0"/>
              <a:t>, canceling out biases.</a:t>
            </a:r>
          </a:p>
          <a:p>
            <a:r>
              <a:rPr lang="en-CA" sz="2000" dirty="0"/>
              <a:t>Suppose training set: [X1, X2, X3, X4] with labels: [L1, L2, L3, L4]</a:t>
            </a:r>
          </a:p>
          <a:p>
            <a:r>
              <a:rPr lang="en-CA" sz="2000" dirty="0"/>
              <a:t>Random forest creates three decision trees taking inputs as follows:</a:t>
            </a:r>
          </a:p>
          <a:p>
            <a:pPr lvl="1">
              <a:buFont typeface="Courier New" panose="02070309020205020404" pitchFamily="49" charset="0"/>
              <a:buChar char="o"/>
            </a:pPr>
            <a:r>
              <a:rPr lang="en-CA" sz="2000" dirty="0"/>
              <a:t>[X1, X2, X3], [X1, X2, X4], [X2, X3, X4]</a:t>
            </a:r>
          </a:p>
          <a:p>
            <a:r>
              <a:rPr lang="en-CA" sz="2000" dirty="0"/>
              <a:t>Example: Combining votes from a pool of experts, each will bring their own experience and background to solve the problem resulting in a better outcome. </a:t>
            </a:r>
          </a:p>
          <a:p>
            <a:endParaRPr lang="en-CA" sz="2000" dirty="0"/>
          </a:p>
        </p:txBody>
      </p:sp>
      <p:sp>
        <p:nvSpPr>
          <p:cNvPr id="4" name="Rounded Rectangle 3"/>
          <p:cNvSpPr/>
          <p:nvPr/>
        </p:nvSpPr>
        <p:spPr>
          <a:xfrm>
            <a:off x="6015481" y="1473628"/>
            <a:ext cx="1600200" cy="175260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Complete Training set</a:t>
            </a:r>
          </a:p>
        </p:txBody>
      </p:sp>
      <p:sp>
        <p:nvSpPr>
          <p:cNvPr id="5" name="Rounded Rectangle 4"/>
          <p:cNvSpPr/>
          <p:nvPr/>
        </p:nvSpPr>
        <p:spPr>
          <a:xfrm>
            <a:off x="7741116" y="1497477"/>
            <a:ext cx="1208064" cy="762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1600" dirty="0"/>
              <a:t>Training </a:t>
            </a:r>
          </a:p>
          <a:p>
            <a:pPr algn="ctr"/>
            <a:r>
              <a:rPr lang="en-CA" sz="1600" dirty="0"/>
              <a:t>set #1</a:t>
            </a:r>
          </a:p>
        </p:txBody>
      </p:sp>
      <p:sp>
        <p:nvSpPr>
          <p:cNvPr id="6" name="Rounded Rectangle 5"/>
          <p:cNvSpPr/>
          <p:nvPr/>
        </p:nvSpPr>
        <p:spPr>
          <a:xfrm>
            <a:off x="9043546" y="1497477"/>
            <a:ext cx="1208064" cy="762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1600" dirty="0"/>
              <a:t>Training </a:t>
            </a:r>
          </a:p>
          <a:p>
            <a:pPr algn="ctr"/>
            <a:r>
              <a:rPr lang="en-CA" sz="1600" dirty="0"/>
              <a:t>set #2</a:t>
            </a:r>
          </a:p>
        </p:txBody>
      </p:sp>
      <p:sp>
        <p:nvSpPr>
          <p:cNvPr id="7" name="Rounded Rectangle 6"/>
          <p:cNvSpPr/>
          <p:nvPr/>
        </p:nvSpPr>
        <p:spPr>
          <a:xfrm>
            <a:off x="10347222" y="1497477"/>
            <a:ext cx="1208064" cy="762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1600" dirty="0"/>
              <a:t>Training </a:t>
            </a:r>
          </a:p>
          <a:p>
            <a:pPr algn="ctr"/>
            <a:r>
              <a:rPr lang="en-CA" sz="1600" dirty="0"/>
              <a:t>set #3</a:t>
            </a:r>
          </a:p>
        </p:txBody>
      </p:sp>
      <p:sp>
        <p:nvSpPr>
          <p:cNvPr id="8" name="Rounded Rectangle 7"/>
          <p:cNvSpPr/>
          <p:nvPr/>
        </p:nvSpPr>
        <p:spPr>
          <a:xfrm>
            <a:off x="7741116" y="3356949"/>
            <a:ext cx="1208064" cy="762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1600" dirty="0"/>
              <a:t>Decision Tree #1</a:t>
            </a:r>
          </a:p>
        </p:txBody>
      </p:sp>
      <p:sp>
        <p:nvSpPr>
          <p:cNvPr id="9" name="Rounded Rectangle 8"/>
          <p:cNvSpPr/>
          <p:nvPr/>
        </p:nvSpPr>
        <p:spPr>
          <a:xfrm>
            <a:off x="9091320" y="3356949"/>
            <a:ext cx="1208064" cy="762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1600" dirty="0"/>
              <a:t>Decision Tree #2</a:t>
            </a:r>
          </a:p>
        </p:txBody>
      </p:sp>
      <p:sp>
        <p:nvSpPr>
          <p:cNvPr id="10" name="Rounded Rectangle 9"/>
          <p:cNvSpPr/>
          <p:nvPr/>
        </p:nvSpPr>
        <p:spPr>
          <a:xfrm>
            <a:off x="10405620" y="3356949"/>
            <a:ext cx="1208064" cy="762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1600" dirty="0"/>
              <a:t>Decision Tree #3</a:t>
            </a:r>
          </a:p>
        </p:txBody>
      </p:sp>
      <p:sp>
        <p:nvSpPr>
          <p:cNvPr id="11" name="Down Arrow 10"/>
          <p:cNvSpPr/>
          <p:nvPr/>
        </p:nvSpPr>
        <p:spPr>
          <a:xfrm>
            <a:off x="8201532" y="2349928"/>
            <a:ext cx="301584" cy="876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2" name="Down Arrow 11"/>
          <p:cNvSpPr/>
          <p:nvPr/>
        </p:nvSpPr>
        <p:spPr>
          <a:xfrm>
            <a:off x="9496786" y="2349928"/>
            <a:ext cx="301584" cy="876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3" name="Down Arrow 12"/>
          <p:cNvSpPr/>
          <p:nvPr/>
        </p:nvSpPr>
        <p:spPr>
          <a:xfrm>
            <a:off x="10792040" y="2349928"/>
            <a:ext cx="301584" cy="876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Down Arrow 13"/>
          <p:cNvSpPr/>
          <p:nvPr/>
        </p:nvSpPr>
        <p:spPr>
          <a:xfrm rot="19695937">
            <a:off x="8603656" y="4149178"/>
            <a:ext cx="301584" cy="1246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Down Arrow 14"/>
          <p:cNvSpPr/>
          <p:nvPr/>
        </p:nvSpPr>
        <p:spPr>
          <a:xfrm rot="1367472">
            <a:off x="10521127" y="4126157"/>
            <a:ext cx="301584" cy="1311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6" name="Down Arrow 15"/>
          <p:cNvSpPr/>
          <p:nvPr/>
        </p:nvSpPr>
        <p:spPr>
          <a:xfrm>
            <a:off x="9544560" y="4163013"/>
            <a:ext cx="301584" cy="1015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7" name="Oval 16"/>
          <p:cNvSpPr/>
          <p:nvPr/>
        </p:nvSpPr>
        <p:spPr>
          <a:xfrm>
            <a:off x="8949180" y="5178633"/>
            <a:ext cx="1506048" cy="762000"/>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VOTING</a:t>
            </a:r>
          </a:p>
        </p:txBody>
      </p:sp>
      <p:sp>
        <p:nvSpPr>
          <p:cNvPr id="18" name="Down Arrow 17"/>
          <p:cNvSpPr/>
          <p:nvPr/>
        </p:nvSpPr>
        <p:spPr>
          <a:xfrm>
            <a:off x="9544560" y="5946597"/>
            <a:ext cx="301584" cy="560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Tree>
    <p:extLst>
      <p:ext uri="{BB962C8B-B14F-4D97-AF65-F5344CB8AC3E}">
        <p14:creationId xmlns:p14="http://schemas.microsoft.com/office/powerpoint/2010/main" val="280954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5131" y="136662"/>
            <a:ext cx="350288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Objective</a:t>
            </a:r>
          </a:p>
        </p:txBody>
      </p:sp>
      <p:sp>
        <p:nvSpPr>
          <p:cNvPr id="7" name="Rectangle 6"/>
          <p:cNvSpPr/>
          <p:nvPr/>
        </p:nvSpPr>
        <p:spPr>
          <a:xfrm>
            <a:off x="235131" y="1138369"/>
            <a:ext cx="11691258" cy="3970318"/>
          </a:xfrm>
          <a:prstGeom prst="rect">
            <a:avLst/>
          </a:prstGeom>
        </p:spPr>
        <p:txBody>
          <a:bodyPr wrap="square">
            <a:spAutoFit/>
          </a:bodyPr>
          <a:lstStyle/>
          <a:p>
            <a:endParaRPr lang="en-US" sz="2800" dirty="0">
              <a:solidFill>
                <a:schemeClr val="accent1">
                  <a:lumMod val="50000"/>
                </a:schemeClr>
              </a:solidFill>
            </a:endParaRPr>
          </a:p>
          <a:p>
            <a:pPr marL="457200" indent="-457200">
              <a:buFontTx/>
              <a:buChar char="-"/>
            </a:pPr>
            <a:r>
              <a:rPr lang="en-US" sz="2800" dirty="0">
                <a:solidFill>
                  <a:schemeClr val="accent1">
                    <a:lumMod val="50000"/>
                  </a:schemeClr>
                </a:solidFill>
              </a:rPr>
              <a:t>The objective is to discover insights into consumer reviews and perform </a:t>
            </a:r>
            <a:r>
              <a:rPr lang="en-US" sz="2800" b="1" dirty="0">
                <a:solidFill>
                  <a:schemeClr val="accent1">
                    <a:lumMod val="50000"/>
                  </a:schemeClr>
                </a:solidFill>
              </a:rPr>
              <a:t>Sentiment Analysis</a:t>
            </a:r>
            <a:r>
              <a:rPr lang="en-US" sz="2800" dirty="0">
                <a:solidFill>
                  <a:schemeClr val="accent1">
                    <a:lumMod val="50000"/>
                  </a:schemeClr>
                </a:solidFill>
              </a:rPr>
              <a:t> on the data.</a:t>
            </a:r>
          </a:p>
          <a:p>
            <a:pPr marL="457200" indent="-457200">
              <a:buFontTx/>
              <a:buChar char="-"/>
            </a:pPr>
            <a:endParaRPr lang="en-US" sz="2800" dirty="0">
              <a:solidFill>
                <a:schemeClr val="accent1">
                  <a:lumMod val="50000"/>
                </a:schemeClr>
              </a:solidFill>
            </a:endParaRPr>
          </a:p>
          <a:p>
            <a:pPr marL="457200" indent="-457200">
              <a:buFontTx/>
              <a:buChar char="-"/>
            </a:pPr>
            <a:r>
              <a:rPr lang="en-US" sz="2800" dirty="0">
                <a:solidFill>
                  <a:schemeClr val="accent1">
                    <a:lumMod val="50000"/>
                  </a:schemeClr>
                </a:solidFill>
              </a:rPr>
              <a:t>Dataset consists of 3000 Amazon customer reviews, star ratings, date of review, variant and feedback of various amazon Alexa products like Alexa Echo, Echo dots.</a:t>
            </a:r>
          </a:p>
          <a:p>
            <a:pPr marL="457200" indent="-457200">
              <a:buFontTx/>
              <a:buChar char="-"/>
            </a:pPr>
            <a:endParaRPr lang="en-US" sz="2800" dirty="0">
              <a:solidFill>
                <a:schemeClr val="accent1">
                  <a:lumMod val="50000"/>
                </a:schemeClr>
              </a:solidFill>
            </a:endParaRPr>
          </a:p>
          <a:p>
            <a:pPr marL="457200" indent="-457200">
              <a:buFontTx/>
              <a:buChar char="-"/>
            </a:pPr>
            <a:r>
              <a:rPr lang="en-US" sz="2800" dirty="0">
                <a:solidFill>
                  <a:schemeClr val="accent1">
                    <a:lumMod val="50000"/>
                  </a:schemeClr>
                </a:solidFill>
              </a:rPr>
              <a:t>Dataset: www.kaggle.com/sid321axn/amazon-alexa-reviews</a:t>
            </a:r>
          </a:p>
        </p:txBody>
      </p:sp>
    </p:spTree>
    <p:extLst>
      <p:ext uri="{BB962C8B-B14F-4D97-AF65-F5344CB8AC3E}">
        <p14:creationId xmlns:p14="http://schemas.microsoft.com/office/powerpoint/2010/main" val="326285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2" y="97472"/>
            <a:ext cx="6928500"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DataSet</a:t>
            </a:r>
            <a:r>
              <a:rPr lang="en-US" sz="5400" b="0" cap="none" spc="0" dirty="0">
                <a:ln w="0"/>
                <a:solidFill>
                  <a:schemeClr val="accent1"/>
                </a:solidFill>
                <a:effectLst>
                  <a:outerShdw blurRad="38100" dist="25400" dir="5400000" algn="ctr" rotWithShape="0">
                    <a:srgbClr val="6E747A">
                      <a:alpha val="43000"/>
                    </a:srgbClr>
                  </a:outerShdw>
                </a:effectLst>
              </a:rPr>
              <a:t> Information</a:t>
            </a:r>
          </a:p>
        </p:txBody>
      </p:sp>
      <p:sp>
        <p:nvSpPr>
          <p:cNvPr id="3" name="TextBox 2"/>
          <p:cNvSpPr txBox="1"/>
          <p:nvPr/>
        </p:nvSpPr>
        <p:spPr>
          <a:xfrm>
            <a:off x="274320" y="1440995"/>
            <a:ext cx="10097588" cy="1200329"/>
          </a:xfrm>
          <a:prstGeom prst="rect">
            <a:avLst/>
          </a:prstGeom>
          <a:noFill/>
        </p:spPr>
        <p:txBody>
          <a:bodyPr wrap="square" rtlCol="0">
            <a:spAutoFit/>
          </a:bodyPr>
          <a:lstStyle/>
          <a:p>
            <a:r>
              <a:rPr lang="en-US" dirty="0">
                <a:solidFill>
                  <a:schemeClr val="accent1">
                    <a:lumMod val="50000"/>
                  </a:schemeClr>
                </a:solidFill>
              </a:rPr>
              <a:t>Information in </a:t>
            </a:r>
            <a:r>
              <a:rPr lang="en-US" dirty="0" err="1">
                <a:solidFill>
                  <a:schemeClr val="accent1">
                    <a:lumMod val="50000"/>
                  </a:schemeClr>
                </a:solidFill>
              </a:rPr>
              <a:t>DataSet</a:t>
            </a:r>
            <a:r>
              <a:rPr lang="en-US" dirty="0">
                <a:solidFill>
                  <a:schemeClr val="accent1">
                    <a:lumMod val="50000"/>
                  </a:schemeClr>
                </a:solidFill>
              </a:rPr>
              <a:t>: </a:t>
            </a:r>
          </a:p>
          <a:p>
            <a:r>
              <a:rPr lang="en-US" dirty="0">
                <a:solidFill>
                  <a:schemeClr val="accent1">
                    <a:lumMod val="50000"/>
                  </a:schemeClr>
                </a:solidFill>
              </a:rPr>
              <a:t>	'rating', 'date', 'variation', '</a:t>
            </a:r>
            <a:r>
              <a:rPr lang="en-US" dirty="0" err="1">
                <a:solidFill>
                  <a:schemeClr val="accent1">
                    <a:lumMod val="50000"/>
                  </a:schemeClr>
                </a:solidFill>
              </a:rPr>
              <a:t>verified_reviews</a:t>
            </a:r>
            <a:r>
              <a:rPr lang="en-US" dirty="0">
                <a:solidFill>
                  <a:schemeClr val="accent1">
                    <a:lumMod val="50000"/>
                  </a:schemeClr>
                </a:solidFill>
              </a:rPr>
              <a:t>', 'feedback‘</a:t>
            </a:r>
          </a:p>
          <a:p>
            <a:endParaRPr lang="en-US" dirty="0">
              <a:solidFill>
                <a:schemeClr val="accent1">
                  <a:lumMod val="50000"/>
                </a:schemeClr>
              </a:solidFill>
            </a:endParaRPr>
          </a:p>
          <a:p>
            <a:r>
              <a:rPr lang="en-US" b="1" dirty="0">
                <a:solidFill>
                  <a:schemeClr val="accent1">
                    <a:lumMod val="50000"/>
                  </a:schemeClr>
                </a:solidFill>
              </a:rPr>
              <a:t>Total Feedback Count</a:t>
            </a:r>
          </a:p>
        </p:txBody>
      </p:sp>
      <p:graphicFrame>
        <p:nvGraphicFramePr>
          <p:cNvPr id="5" name="Table 4"/>
          <p:cNvGraphicFramePr>
            <a:graphicFrameLocks noGrp="1"/>
          </p:cNvGraphicFramePr>
          <p:nvPr>
            <p:extLst>
              <p:ext uri="{D42A27DB-BD31-4B8C-83A1-F6EECF244321}">
                <p14:modId xmlns:p14="http://schemas.microsoft.com/office/powerpoint/2010/main" val="2686304640"/>
              </p:ext>
            </p:extLst>
          </p:nvPr>
        </p:nvGraphicFramePr>
        <p:xfrm>
          <a:off x="391886" y="3061517"/>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96491735"/>
                    </a:ext>
                  </a:extLst>
                </a:gridCol>
                <a:gridCol w="4064000">
                  <a:extLst>
                    <a:ext uri="{9D8B030D-6E8A-4147-A177-3AD203B41FA5}">
                      <a16:colId xmlns:a16="http://schemas.microsoft.com/office/drawing/2014/main" val="1604676788"/>
                    </a:ext>
                  </a:extLst>
                </a:gridCol>
              </a:tblGrid>
              <a:tr h="370840">
                <a:tc>
                  <a:txBody>
                    <a:bodyPr/>
                    <a:lstStyle/>
                    <a:p>
                      <a:r>
                        <a:rPr lang="en-US" dirty="0"/>
                        <a:t>Field</a:t>
                      </a:r>
                      <a:r>
                        <a:rPr lang="en-US" baseline="0" dirty="0"/>
                        <a:t> Name</a:t>
                      </a:r>
                      <a:endParaRPr lang="en-US" dirty="0"/>
                    </a:p>
                  </a:txBody>
                  <a:tcPr/>
                </a:tc>
                <a:tc>
                  <a:txBody>
                    <a:bodyPr/>
                    <a:lstStyle/>
                    <a:p>
                      <a:r>
                        <a:rPr lang="en-US" dirty="0"/>
                        <a:t>Count</a:t>
                      </a:r>
                    </a:p>
                  </a:txBody>
                  <a:tcPr/>
                </a:tc>
                <a:extLst>
                  <a:ext uri="{0D108BD9-81ED-4DB2-BD59-A6C34878D82A}">
                    <a16:rowId xmlns:a16="http://schemas.microsoft.com/office/drawing/2014/main" val="3229243543"/>
                  </a:ext>
                </a:extLst>
              </a:tr>
              <a:tr h="370840">
                <a:tc>
                  <a:txBody>
                    <a:bodyPr/>
                    <a:lstStyle/>
                    <a:p>
                      <a:r>
                        <a:rPr lang="en-US" dirty="0"/>
                        <a:t>Rating</a:t>
                      </a:r>
                    </a:p>
                  </a:txBody>
                  <a:tcPr/>
                </a:tc>
                <a:tc>
                  <a:txBody>
                    <a:bodyPr/>
                    <a:lstStyle/>
                    <a:p>
                      <a:r>
                        <a:rPr lang="en-US" dirty="0"/>
                        <a:t>3150</a:t>
                      </a:r>
                    </a:p>
                  </a:txBody>
                  <a:tcPr/>
                </a:tc>
                <a:extLst>
                  <a:ext uri="{0D108BD9-81ED-4DB2-BD59-A6C34878D82A}">
                    <a16:rowId xmlns:a16="http://schemas.microsoft.com/office/drawing/2014/main" val="90199818"/>
                  </a:ext>
                </a:extLst>
              </a:tr>
              <a:tr h="370840">
                <a:tc>
                  <a:txBody>
                    <a:bodyPr/>
                    <a:lstStyle/>
                    <a:p>
                      <a:r>
                        <a:rPr lang="en-US" dirty="0"/>
                        <a:t>Date</a:t>
                      </a:r>
                    </a:p>
                  </a:txBody>
                  <a:tcPr/>
                </a:tc>
                <a:tc>
                  <a:txBody>
                    <a:bodyPr/>
                    <a:lstStyle/>
                    <a:p>
                      <a:r>
                        <a:rPr lang="en-US" dirty="0"/>
                        <a:t>3150</a:t>
                      </a:r>
                    </a:p>
                  </a:txBody>
                  <a:tcPr/>
                </a:tc>
                <a:extLst>
                  <a:ext uri="{0D108BD9-81ED-4DB2-BD59-A6C34878D82A}">
                    <a16:rowId xmlns:a16="http://schemas.microsoft.com/office/drawing/2014/main" val="89396111"/>
                  </a:ext>
                </a:extLst>
              </a:tr>
              <a:tr h="370840">
                <a:tc>
                  <a:txBody>
                    <a:bodyPr/>
                    <a:lstStyle/>
                    <a:p>
                      <a:r>
                        <a:rPr lang="en-US" dirty="0"/>
                        <a:t>Variation</a:t>
                      </a:r>
                    </a:p>
                  </a:txBody>
                  <a:tcPr/>
                </a:tc>
                <a:tc>
                  <a:txBody>
                    <a:bodyPr/>
                    <a:lstStyle/>
                    <a:p>
                      <a:r>
                        <a:rPr lang="en-US" dirty="0"/>
                        <a:t>3150</a:t>
                      </a:r>
                    </a:p>
                  </a:txBody>
                  <a:tcPr/>
                </a:tc>
                <a:extLst>
                  <a:ext uri="{0D108BD9-81ED-4DB2-BD59-A6C34878D82A}">
                    <a16:rowId xmlns:a16="http://schemas.microsoft.com/office/drawing/2014/main" val="2902748146"/>
                  </a:ext>
                </a:extLst>
              </a:tr>
              <a:tr h="370840">
                <a:tc>
                  <a:txBody>
                    <a:bodyPr/>
                    <a:lstStyle/>
                    <a:p>
                      <a:r>
                        <a:rPr lang="en-US" dirty="0" err="1"/>
                        <a:t>Verified_Reviews</a:t>
                      </a:r>
                      <a:endParaRPr lang="en-US" dirty="0"/>
                    </a:p>
                  </a:txBody>
                  <a:tcPr/>
                </a:tc>
                <a:tc>
                  <a:txBody>
                    <a:bodyPr/>
                    <a:lstStyle/>
                    <a:p>
                      <a:r>
                        <a:rPr lang="en-US" dirty="0"/>
                        <a:t>3150</a:t>
                      </a:r>
                    </a:p>
                  </a:txBody>
                  <a:tcPr/>
                </a:tc>
                <a:extLst>
                  <a:ext uri="{0D108BD9-81ED-4DB2-BD59-A6C34878D82A}">
                    <a16:rowId xmlns:a16="http://schemas.microsoft.com/office/drawing/2014/main" val="2288790675"/>
                  </a:ext>
                </a:extLst>
              </a:tr>
              <a:tr h="370840">
                <a:tc>
                  <a:txBody>
                    <a:bodyPr/>
                    <a:lstStyle/>
                    <a:p>
                      <a:r>
                        <a:rPr lang="en-US" dirty="0"/>
                        <a:t>Feedback</a:t>
                      </a:r>
                    </a:p>
                  </a:txBody>
                  <a:tcPr/>
                </a:tc>
                <a:tc>
                  <a:txBody>
                    <a:bodyPr/>
                    <a:lstStyle/>
                    <a:p>
                      <a:r>
                        <a:rPr lang="en-US" dirty="0"/>
                        <a:t>3150</a:t>
                      </a:r>
                    </a:p>
                  </a:txBody>
                  <a:tcPr/>
                </a:tc>
                <a:extLst>
                  <a:ext uri="{0D108BD9-81ED-4DB2-BD59-A6C34878D82A}">
                    <a16:rowId xmlns:a16="http://schemas.microsoft.com/office/drawing/2014/main" val="3868268984"/>
                  </a:ext>
                </a:extLst>
              </a:tr>
            </a:tbl>
          </a:graphicData>
        </a:graphic>
      </p:graphicFrame>
    </p:spTree>
    <p:extLst>
      <p:ext uri="{BB962C8B-B14F-4D97-AF65-F5344CB8AC3E}">
        <p14:creationId xmlns:p14="http://schemas.microsoft.com/office/powerpoint/2010/main" val="127926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925" y="1109731"/>
            <a:ext cx="11660778" cy="2062103"/>
          </a:xfrm>
          <a:prstGeom prst="rect">
            <a:avLst/>
          </a:prstGeom>
        </p:spPr>
        <p:txBody>
          <a:bodyPr wrap="square">
            <a:spAutoFit/>
          </a:bodyPr>
          <a:lstStyle/>
          <a:p>
            <a:r>
              <a:rPr lang="en-US" sz="2000" b="1" dirty="0">
                <a:solidFill>
                  <a:schemeClr val="accent1">
                    <a:lumMod val="50000"/>
                  </a:schemeClr>
                </a:solidFill>
              </a:rPr>
              <a:t>Variations</a:t>
            </a:r>
          </a:p>
          <a:p>
            <a:endParaRPr lang="en-US" dirty="0">
              <a:solidFill>
                <a:schemeClr val="accent1">
                  <a:lumMod val="50000"/>
                </a:schemeClr>
              </a:solidFill>
            </a:endParaRPr>
          </a:p>
          <a:p>
            <a:r>
              <a:rPr lang="en-US" dirty="0">
                <a:solidFill>
                  <a:schemeClr val="accent1">
                    <a:lumMod val="50000"/>
                  </a:schemeClr>
                </a:solidFill>
              </a:rPr>
              <a:t>The Alexa Products considered are: 'Charcoal Fabric ', 'Walnut Finish ', 'Heather Gray Fabric ', 'Sandstone Fabric ', 'Oak Finish ', 'Black', 'White', 'Black Spot', 'White Spot', 'Black Show', 'White Show', 'Black Plus', 'White Plus', 'Configuration: Fire TV Stick', 'Black Dot', 'White Dot‘</a:t>
            </a:r>
          </a:p>
          <a:p>
            <a:endParaRPr lang="en-US" dirty="0">
              <a:solidFill>
                <a:schemeClr val="accent1">
                  <a:lumMod val="50000"/>
                </a:schemeClr>
              </a:solidFill>
            </a:endParaRPr>
          </a:p>
          <a:p>
            <a:r>
              <a:rPr lang="en-US" b="1" dirty="0">
                <a:solidFill>
                  <a:schemeClr val="accent1">
                    <a:lumMod val="50000"/>
                  </a:schemeClr>
                </a:solidFill>
              </a:rPr>
              <a:t>Sample Data</a:t>
            </a:r>
          </a:p>
        </p:txBody>
      </p:sp>
      <p:sp>
        <p:nvSpPr>
          <p:cNvPr id="3" name="Rectangle 2"/>
          <p:cNvSpPr/>
          <p:nvPr/>
        </p:nvSpPr>
        <p:spPr>
          <a:xfrm>
            <a:off x="0" y="0"/>
            <a:ext cx="6928500"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DataSet</a:t>
            </a:r>
            <a:r>
              <a:rPr lang="en-US" sz="5400" b="0" cap="none" spc="0" dirty="0">
                <a:ln w="0"/>
                <a:solidFill>
                  <a:schemeClr val="accent1"/>
                </a:solidFill>
                <a:effectLst>
                  <a:outerShdw blurRad="38100" dist="25400" dir="5400000" algn="ctr" rotWithShape="0">
                    <a:srgbClr val="6E747A">
                      <a:alpha val="43000"/>
                    </a:srgbClr>
                  </a:outerShdw>
                </a:effectLst>
              </a:rPr>
              <a:t> Information</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5" y="3171834"/>
            <a:ext cx="10487283" cy="2771853"/>
          </a:xfrm>
          <a:prstGeom prst="rect">
            <a:avLst/>
          </a:prstGeom>
        </p:spPr>
      </p:pic>
    </p:spTree>
    <p:extLst>
      <p:ext uri="{BB962C8B-B14F-4D97-AF65-F5344CB8AC3E}">
        <p14:creationId xmlns:p14="http://schemas.microsoft.com/office/powerpoint/2010/main" val="408448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710" y="0"/>
            <a:ext cx="397576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Count Plots</a:t>
            </a: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40" y="923330"/>
            <a:ext cx="4821274" cy="5490532"/>
          </a:xfrm>
          <a:prstGeom prst="rect">
            <a:avLst/>
          </a:prstGeom>
        </p:spPr>
      </p:pic>
      <p:pic>
        <p:nvPicPr>
          <p:cNvPr id="16" name="Picture 1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632" y="923330"/>
            <a:ext cx="6857448" cy="5490532"/>
          </a:xfrm>
          <a:prstGeom prst="rect">
            <a:avLst/>
          </a:prstGeom>
        </p:spPr>
      </p:pic>
    </p:spTree>
    <p:extLst>
      <p:ext uri="{BB962C8B-B14F-4D97-AF65-F5344CB8AC3E}">
        <p14:creationId xmlns:p14="http://schemas.microsoft.com/office/powerpoint/2010/main" val="45763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468" y="21993"/>
            <a:ext cx="644279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Rating Distributions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48" y="1289090"/>
            <a:ext cx="6077229" cy="4953691"/>
          </a:xfrm>
          <a:prstGeom prst="rect">
            <a:avLst/>
          </a:prstGeom>
        </p:spPr>
      </p:pic>
    </p:spTree>
    <p:extLst>
      <p:ext uri="{BB962C8B-B14F-4D97-AF65-F5344CB8AC3E}">
        <p14:creationId xmlns:p14="http://schemas.microsoft.com/office/powerpoint/2010/main" val="287984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645920"/>
            <a:ext cx="11612880" cy="4826742"/>
          </a:xfrm>
          <a:prstGeom prst="rect">
            <a:avLst/>
          </a:prstGeom>
        </p:spPr>
      </p:pic>
      <p:sp>
        <p:nvSpPr>
          <p:cNvPr id="6" name="Rectangle 5"/>
          <p:cNvSpPr/>
          <p:nvPr/>
        </p:nvSpPr>
        <p:spPr>
          <a:xfrm>
            <a:off x="453850" y="21993"/>
            <a:ext cx="582403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Rating Variations</a:t>
            </a:r>
          </a:p>
        </p:txBody>
      </p:sp>
    </p:spTree>
    <p:extLst>
      <p:ext uri="{BB962C8B-B14F-4D97-AF65-F5344CB8AC3E}">
        <p14:creationId xmlns:p14="http://schemas.microsoft.com/office/powerpoint/2010/main" val="339677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063"/>
            <a:ext cx="509145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Training Model</a:t>
            </a:r>
          </a:p>
        </p:txBody>
      </p:sp>
      <p:sp>
        <p:nvSpPr>
          <p:cNvPr id="7" name="TextBox 6"/>
          <p:cNvSpPr txBox="1"/>
          <p:nvPr/>
        </p:nvSpPr>
        <p:spPr>
          <a:xfrm>
            <a:off x="326570" y="1345474"/>
            <a:ext cx="8477796" cy="369332"/>
          </a:xfrm>
          <a:prstGeom prst="rect">
            <a:avLst/>
          </a:prstGeom>
          <a:noFill/>
        </p:spPr>
        <p:txBody>
          <a:bodyPr wrap="square" rtlCol="0">
            <a:spAutoFit/>
          </a:bodyPr>
          <a:lstStyle/>
          <a:p>
            <a:r>
              <a:rPr lang="en-US" dirty="0">
                <a:solidFill>
                  <a:schemeClr val="accent1">
                    <a:lumMod val="50000"/>
                  </a:schemeClr>
                </a:solidFill>
              </a:rPr>
              <a:t>Random Forest Classifier training the data for 50 estimators</a:t>
            </a:r>
          </a:p>
        </p:txBody>
      </p:sp>
      <p:pic>
        <p:nvPicPr>
          <p:cNvPr id="3" name="Picture 2">
            <a:extLst>
              <a:ext uri="{FF2B5EF4-FFF2-40B4-BE49-F238E27FC236}">
                <a16:creationId xmlns:a16="http://schemas.microsoft.com/office/drawing/2014/main" id="{895BBCBB-096D-8944-91E7-754DBF14A917}"/>
              </a:ext>
            </a:extLst>
          </p:cNvPr>
          <p:cNvPicPr>
            <a:picLocks noChangeAspect="1"/>
          </p:cNvPicPr>
          <p:nvPr/>
        </p:nvPicPr>
        <p:blipFill>
          <a:blip r:embed="rId2"/>
          <a:stretch>
            <a:fillRect/>
          </a:stretch>
        </p:blipFill>
        <p:spPr>
          <a:xfrm>
            <a:off x="326570" y="1902704"/>
            <a:ext cx="8775700" cy="1752600"/>
          </a:xfrm>
          <a:prstGeom prst="rect">
            <a:avLst/>
          </a:prstGeom>
        </p:spPr>
      </p:pic>
    </p:spTree>
    <p:extLst>
      <p:ext uri="{BB962C8B-B14F-4D97-AF65-F5344CB8AC3E}">
        <p14:creationId xmlns:p14="http://schemas.microsoft.com/office/powerpoint/2010/main" val="69108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24241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Evaluating Model</a:t>
            </a:r>
          </a:p>
        </p:txBody>
      </p:sp>
      <p:graphicFrame>
        <p:nvGraphicFramePr>
          <p:cNvPr id="6" name="Table 5"/>
          <p:cNvGraphicFramePr>
            <a:graphicFrameLocks noGrp="1"/>
          </p:cNvGraphicFramePr>
          <p:nvPr>
            <p:extLst>
              <p:ext uri="{D42A27DB-BD31-4B8C-83A1-F6EECF244321}">
                <p14:modId xmlns:p14="http://schemas.microsoft.com/office/powerpoint/2010/main" val="1004292423"/>
              </p:ext>
            </p:extLst>
          </p:nvPr>
        </p:nvGraphicFramePr>
        <p:xfrm>
          <a:off x="267175" y="919197"/>
          <a:ext cx="11737593" cy="1181499"/>
        </p:xfrm>
        <a:graphic>
          <a:graphicData uri="http://schemas.openxmlformats.org/drawingml/2006/table">
            <a:tbl>
              <a:tblPr firstRow="1" bandRow="1">
                <a:tableStyleId>{5C22544A-7EE6-4342-B048-85BDC9FD1C3A}</a:tableStyleId>
              </a:tblPr>
              <a:tblGrid>
                <a:gridCol w="1875134">
                  <a:extLst>
                    <a:ext uri="{9D8B030D-6E8A-4147-A177-3AD203B41FA5}">
                      <a16:colId xmlns:a16="http://schemas.microsoft.com/office/drawing/2014/main" val="2676290955"/>
                    </a:ext>
                  </a:extLst>
                </a:gridCol>
                <a:gridCol w="915643">
                  <a:extLst>
                    <a:ext uri="{9D8B030D-6E8A-4147-A177-3AD203B41FA5}">
                      <a16:colId xmlns:a16="http://schemas.microsoft.com/office/drawing/2014/main" val="1200809876"/>
                    </a:ext>
                  </a:extLst>
                </a:gridCol>
                <a:gridCol w="1278776">
                  <a:extLst>
                    <a:ext uri="{9D8B030D-6E8A-4147-A177-3AD203B41FA5}">
                      <a16:colId xmlns:a16="http://schemas.microsoft.com/office/drawing/2014/main" val="3112788921"/>
                    </a:ext>
                  </a:extLst>
                </a:gridCol>
                <a:gridCol w="1147155">
                  <a:extLst>
                    <a:ext uri="{9D8B030D-6E8A-4147-A177-3AD203B41FA5}">
                      <a16:colId xmlns:a16="http://schemas.microsoft.com/office/drawing/2014/main" val="1505795452"/>
                    </a:ext>
                  </a:extLst>
                </a:gridCol>
                <a:gridCol w="1304177">
                  <a:extLst>
                    <a:ext uri="{9D8B030D-6E8A-4147-A177-3AD203B41FA5}">
                      <a16:colId xmlns:a16="http://schemas.microsoft.com/office/drawing/2014/main" val="348592680"/>
                    </a:ext>
                  </a:extLst>
                </a:gridCol>
                <a:gridCol w="1304177">
                  <a:extLst>
                    <a:ext uri="{9D8B030D-6E8A-4147-A177-3AD203B41FA5}">
                      <a16:colId xmlns:a16="http://schemas.microsoft.com/office/drawing/2014/main" val="2208141033"/>
                    </a:ext>
                  </a:extLst>
                </a:gridCol>
                <a:gridCol w="1304177">
                  <a:extLst>
                    <a:ext uri="{9D8B030D-6E8A-4147-A177-3AD203B41FA5}">
                      <a16:colId xmlns:a16="http://schemas.microsoft.com/office/drawing/2014/main" val="1796241461"/>
                    </a:ext>
                  </a:extLst>
                </a:gridCol>
                <a:gridCol w="1304177">
                  <a:extLst>
                    <a:ext uri="{9D8B030D-6E8A-4147-A177-3AD203B41FA5}">
                      <a16:colId xmlns:a16="http://schemas.microsoft.com/office/drawing/2014/main" val="712582271"/>
                    </a:ext>
                  </a:extLst>
                </a:gridCol>
                <a:gridCol w="1304177">
                  <a:extLst>
                    <a:ext uri="{9D8B030D-6E8A-4147-A177-3AD203B41FA5}">
                      <a16:colId xmlns:a16="http://schemas.microsoft.com/office/drawing/2014/main" val="2891500591"/>
                    </a:ext>
                  </a:extLst>
                </a:gridCol>
              </a:tblGrid>
              <a:tr h="443916">
                <a:tc>
                  <a:txBody>
                    <a:bodyPr/>
                    <a:lstStyle/>
                    <a:p>
                      <a:pPr algn="ctr"/>
                      <a:r>
                        <a:rPr lang="en-US" sz="1400" dirty="0">
                          <a:solidFill>
                            <a:schemeClr val="accent1">
                              <a:lumMod val="50000"/>
                            </a:schemeClr>
                          </a:solidFill>
                        </a:rPr>
                        <a:t>Data Set</a:t>
                      </a:r>
                    </a:p>
                  </a:txBody>
                  <a:tcPr>
                    <a:solidFill>
                      <a:schemeClr val="accent6">
                        <a:lumMod val="40000"/>
                        <a:lumOff val="60000"/>
                      </a:schemeClr>
                    </a:solidFill>
                  </a:tcPr>
                </a:tc>
                <a:tc>
                  <a:txBody>
                    <a:bodyPr/>
                    <a:lstStyle/>
                    <a:p>
                      <a:pPr algn="ctr"/>
                      <a:r>
                        <a:rPr lang="en-US" sz="1400" dirty="0">
                          <a:solidFill>
                            <a:schemeClr val="accent1">
                              <a:lumMod val="50000"/>
                            </a:schemeClr>
                          </a:solidFill>
                        </a:rPr>
                        <a:t>True Positive</a:t>
                      </a:r>
                    </a:p>
                  </a:txBody>
                  <a:tcPr>
                    <a:solidFill>
                      <a:schemeClr val="accent6">
                        <a:lumMod val="40000"/>
                        <a:lumOff val="60000"/>
                      </a:schemeClr>
                    </a:solidFill>
                  </a:tcPr>
                </a:tc>
                <a:tc>
                  <a:txBody>
                    <a:bodyPr/>
                    <a:lstStyle/>
                    <a:p>
                      <a:pPr algn="ctr"/>
                      <a:r>
                        <a:rPr lang="en-US" sz="1400" dirty="0">
                          <a:solidFill>
                            <a:schemeClr val="accent1">
                              <a:lumMod val="50000"/>
                            </a:schemeClr>
                          </a:solidFill>
                        </a:rPr>
                        <a:t>True Negative</a:t>
                      </a:r>
                    </a:p>
                  </a:txBody>
                  <a:tcPr>
                    <a:solidFill>
                      <a:schemeClr val="accent6">
                        <a:lumMod val="40000"/>
                        <a:lumOff val="60000"/>
                      </a:schemeClr>
                    </a:solidFill>
                  </a:tcPr>
                </a:tc>
                <a:tc>
                  <a:txBody>
                    <a:bodyPr/>
                    <a:lstStyle/>
                    <a:p>
                      <a:pPr algn="ctr"/>
                      <a:r>
                        <a:rPr lang="en-US" sz="1400" dirty="0">
                          <a:solidFill>
                            <a:schemeClr val="accent1">
                              <a:lumMod val="50000"/>
                            </a:schemeClr>
                          </a:solidFill>
                        </a:rPr>
                        <a:t>False Positive</a:t>
                      </a:r>
                    </a:p>
                  </a:txBody>
                  <a:tcPr>
                    <a:solidFill>
                      <a:schemeClr val="accent6">
                        <a:lumMod val="40000"/>
                        <a:lumOff val="60000"/>
                      </a:schemeClr>
                    </a:solidFill>
                  </a:tcPr>
                </a:tc>
                <a:tc>
                  <a:txBody>
                    <a:bodyPr/>
                    <a:lstStyle/>
                    <a:p>
                      <a:pPr algn="ctr"/>
                      <a:r>
                        <a:rPr lang="en-US" sz="1400" dirty="0">
                          <a:solidFill>
                            <a:schemeClr val="accent1">
                              <a:lumMod val="50000"/>
                            </a:schemeClr>
                          </a:solidFill>
                        </a:rPr>
                        <a:t>False Negative</a:t>
                      </a:r>
                    </a:p>
                  </a:txBody>
                  <a:tcPr>
                    <a:solidFill>
                      <a:schemeClr val="accent6">
                        <a:lumMod val="40000"/>
                        <a:lumOff val="60000"/>
                      </a:schemeClr>
                    </a:solidFill>
                  </a:tcPr>
                </a:tc>
                <a:tc>
                  <a:txBody>
                    <a:bodyPr/>
                    <a:lstStyle/>
                    <a:p>
                      <a:pPr algn="ctr"/>
                      <a:r>
                        <a:rPr lang="en-US" sz="1400" dirty="0">
                          <a:solidFill>
                            <a:schemeClr val="tx1"/>
                          </a:solidFill>
                        </a:rPr>
                        <a:t>Accuracy</a:t>
                      </a:r>
                    </a:p>
                  </a:txBody>
                  <a:tcPr>
                    <a:solidFill>
                      <a:schemeClr val="accent6">
                        <a:lumMod val="75000"/>
                      </a:schemeClr>
                    </a:solidFill>
                  </a:tcPr>
                </a:tc>
                <a:tc>
                  <a:txBody>
                    <a:bodyPr/>
                    <a:lstStyle/>
                    <a:p>
                      <a:pPr algn="ctr"/>
                      <a:r>
                        <a:rPr lang="en-US" sz="1400" dirty="0">
                          <a:solidFill>
                            <a:schemeClr val="tx1"/>
                          </a:solidFill>
                        </a:rPr>
                        <a:t>Precision</a:t>
                      </a:r>
                    </a:p>
                  </a:txBody>
                  <a:tcPr>
                    <a:solidFill>
                      <a:schemeClr val="accent6">
                        <a:lumMod val="75000"/>
                      </a:schemeClr>
                    </a:solidFill>
                  </a:tcPr>
                </a:tc>
                <a:tc>
                  <a:txBody>
                    <a:bodyPr/>
                    <a:lstStyle/>
                    <a:p>
                      <a:pPr algn="ctr"/>
                      <a:r>
                        <a:rPr lang="en-US" sz="1400" dirty="0">
                          <a:solidFill>
                            <a:schemeClr val="tx1"/>
                          </a:solidFill>
                        </a:rPr>
                        <a:t>Recall</a:t>
                      </a:r>
                    </a:p>
                  </a:txBody>
                  <a:tcPr>
                    <a:solidFill>
                      <a:schemeClr val="accent6">
                        <a:lumMod val="75000"/>
                      </a:schemeClr>
                    </a:solidFill>
                  </a:tcPr>
                </a:tc>
                <a:tc>
                  <a:txBody>
                    <a:bodyPr/>
                    <a:lstStyle/>
                    <a:p>
                      <a:pPr algn="ctr"/>
                      <a:r>
                        <a:rPr lang="en-US" sz="1400" dirty="0">
                          <a:solidFill>
                            <a:schemeClr val="tx1"/>
                          </a:solidFill>
                        </a:rPr>
                        <a:t>F-Score</a:t>
                      </a:r>
                    </a:p>
                  </a:txBody>
                  <a:tcPr>
                    <a:solidFill>
                      <a:schemeClr val="accent6">
                        <a:lumMod val="75000"/>
                      </a:schemeClr>
                    </a:solidFill>
                  </a:tcPr>
                </a:tc>
                <a:extLst>
                  <a:ext uri="{0D108BD9-81ED-4DB2-BD59-A6C34878D82A}">
                    <a16:rowId xmlns:a16="http://schemas.microsoft.com/office/drawing/2014/main" val="1376390873"/>
                  </a:ext>
                </a:extLst>
              </a:tr>
              <a:tr h="121699">
                <a:tc>
                  <a:txBody>
                    <a:bodyPr/>
                    <a:lstStyle/>
                    <a:p>
                      <a:r>
                        <a:rPr lang="en-US" sz="1400" dirty="0"/>
                        <a:t>Training</a:t>
                      </a:r>
                      <a:r>
                        <a:rPr lang="en-US" sz="1400" baseline="0" dirty="0"/>
                        <a:t> Set</a:t>
                      </a:r>
                      <a:endParaRPr lang="en-US" sz="1400" dirty="0"/>
                    </a:p>
                  </a:txBody>
                  <a:tcPr/>
                </a:tc>
                <a:tc>
                  <a:txBody>
                    <a:bodyPr/>
                    <a:lstStyle/>
                    <a:p>
                      <a:pPr algn="ctr"/>
                      <a:r>
                        <a:rPr lang="en-US" sz="1400" dirty="0"/>
                        <a:t>2315</a:t>
                      </a:r>
                    </a:p>
                  </a:txBody>
                  <a:tcPr/>
                </a:tc>
                <a:tc>
                  <a:txBody>
                    <a:bodyPr/>
                    <a:lstStyle/>
                    <a:p>
                      <a:pPr algn="ctr"/>
                      <a:r>
                        <a:rPr lang="en-US" sz="1400" dirty="0"/>
                        <a:t>190</a:t>
                      </a:r>
                    </a:p>
                  </a:txBody>
                  <a:tcPr/>
                </a:tc>
                <a:tc>
                  <a:txBody>
                    <a:bodyPr/>
                    <a:lstStyle/>
                    <a:p>
                      <a:pPr algn="ctr"/>
                      <a:r>
                        <a:rPr lang="en-US" sz="1400" dirty="0"/>
                        <a:t>13</a:t>
                      </a:r>
                    </a:p>
                  </a:txBody>
                  <a:tcPr/>
                </a:tc>
                <a:tc>
                  <a:txBody>
                    <a:bodyPr/>
                    <a:lstStyle/>
                    <a:p>
                      <a:pPr algn="ctr"/>
                      <a:r>
                        <a:rPr lang="en-US" sz="1400" dirty="0"/>
                        <a:t>2</a:t>
                      </a:r>
                    </a:p>
                  </a:txBody>
                  <a:tcPr/>
                </a:tc>
                <a:tc>
                  <a:txBody>
                    <a:bodyPr/>
                    <a:lstStyle/>
                    <a:p>
                      <a:pPr algn="ctr"/>
                      <a:r>
                        <a:rPr lang="en-US" sz="1400" dirty="0"/>
                        <a:t>99.4%</a:t>
                      </a:r>
                    </a:p>
                  </a:txBody>
                  <a:tcPr/>
                </a:tc>
                <a:tc>
                  <a:txBody>
                    <a:bodyPr/>
                    <a:lstStyle/>
                    <a:p>
                      <a:pPr algn="ctr"/>
                      <a:r>
                        <a:rPr lang="en-US" sz="1400" dirty="0"/>
                        <a:t>99.4%</a:t>
                      </a:r>
                    </a:p>
                  </a:txBody>
                  <a:tcPr/>
                </a:tc>
                <a:tc>
                  <a:txBody>
                    <a:bodyPr/>
                    <a:lstStyle/>
                    <a:p>
                      <a:pPr algn="ctr"/>
                      <a:r>
                        <a:rPr lang="en-US" sz="1400" dirty="0"/>
                        <a:t>99.9%</a:t>
                      </a:r>
                    </a:p>
                  </a:txBody>
                  <a:tcPr/>
                </a:tc>
                <a:tc>
                  <a:txBody>
                    <a:bodyPr/>
                    <a:lstStyle/>
                    <a:p>
                      <a:pPr algn="ctr"/>
                      <a:r>
                        <a:rPr lang="en-US" sz="1400" dirty="0"/>
                        <a:t>99.6%</a:t>
                      </a:r>
                    </a:p>
                  </a:txBody>
                  <a:tcPr/>
                </a:tc>
                <a:extLst>
                  <a:ext uri="{0D108BD9-81ED-4DB2-BD59-A6C34878D82A}">
                    <a16:rowId xmlns:a16="http://schemas.microsoft.com/office/drawing/2014/main" val="2971922151"/>
                  </a:ext>
                </a:extLst>
              </a:tr>
              <a:tr h="358539">
                <a:tc>
                  <a:txBody>
                    <a:bodyPr/>
                    <a:lstStyle/>
                    <a:p>
                      <a:r>
                        <a:rPr lang="en-US" sz="1400" dirty="0"/>
                        <a:t>Test Set</a:t>
                      </a:r>
                    </a:p>
                  </a:txBody>
                  <a:tcPr/>
                </a:tc>
                <a:tc>
                  <a:txBody>
                    <a:bodyPr/>
                    <a:lstStyle/>
                    <a:p>
                      <a:pPr algn="ctr"/>
                      <a:r>
                        <a:rPr lang="en-US" sz="1400" dirty="0"/>
                        <a:t>572</a:t>
                      </a:r>
                    </a:p>
                  </a:txBody>
                  <a:tcPr/>
                </a:tc>
                <a:tc>
                  <a:txBody>
                    <a:bodyPr/>
                    <a:lstStyle/>
                    <a:p>
                      <a:pPr algn="ctr"/>
                      <a:r>
                        <a:rPr lang="en-US" sz="1400" dirty="0"/>
                        <a:t>12</a:t>
                      </a:r>
                    </a:p>
                  </a:txBody>
                  <a:tcPr/>
                </a:tc>
                <a:tc>
                  <a:txBody>
                    <a:bodyPr/>
                    <a:lstStyle/>
                    <a:p>
                      <a:pPr algn="ctr"/>
                      <a:r>
                        <a:rPr lang="en-US" sz="1400" dirty="0"/>
                        <a:t>42</a:t>
                      </a:r>
                    </a:p>
                  </a:txBody>
                  <a:tcPr/>
                </a:tc>
                <a:tc>
                  <a:txBody>
                    <a:bodyPr/>
                    <a:lstStyle/>
                    <a:p>
                      <a:pPr algn="ctr"/>
                      <a:r>
                        <a:rPr lang="en-US" sz="1400" dirty="0"/>
                        <a:t>4</a:t>
                      </a:r>
                    </a:p>
                  </a:txBody>
                  <a:tcPr/>
                </a:tc>
                <a:tc>
                  <a:txBody>
                    <a:bodyPr/>
                    <a:lstStyle/>
                    <a:p>
                      <a:pPr algn="ctr"/>
                      <a:r>
                        <a:rPr lang="en-US" sz="1400" dirty="0"/>
                        <a:t>93.1%</a:t>
                      </a:r>
                    </a:p>
                  </a:txBody>
                  <a:tcPr/>
                </a:tc>
                <a:tc>
                  <a:txBody>
                    <a:bodyPr/>
                    <a:lstStyle/>
                    <a:p>
                      <a:pPr algn="ctr"/>
                      <a:r>
                        <a:rPr lang="en-US" sz="1400" dirty="0"/>
                        <a:t>93.1%</a:t>
                      </a:r>
                    </a:p>
                  </a:txBody>
                  <a:tcPr/>
                </a:tc>
                <a:tc>
                  <a:txBody>
                    <a:bodyPr/>
                    <a:lstStyle/>
                    <a:p>
                      <a:pPr algn="ctr"/>
                      <a:r>
                        <a:rPr lang="en-US" sz="1400" dirty="0"/>
                        <a:t>99.8%</a:t>
                      </a:r>
                    </a:p>
                  </a:txBody>
                  <a:tcPr/>
                </a:tc>
                <a:tc>
                  <a:txBody>
                    <a:bodyPr/>
                    <a:lstStyle/>
                    <a:p>
                      <a:pPr algn="ctr"/>
                      <a:r>
                        <a:rPr lang="en-US" sz="1400" dirty="0"/>
                        <a:t>96.3%</a:t>
                      </a:r>
                    </a:p>
                  </a:txBody>
                  <a:tcPr/>
                </a:tc>
                <a:extLst>
                  <a:ext uri="{0D108BD9-81ED-4DB2-BD59-A6C34878D82A}">
                    <a16:rowId xmlns:a16="http://schemas.microsoft.com/office/drawing/2014/main" val="1930900793"/>
                  </a:ext>
                </a:extLst>
              </a:tr>
            </a:tbl>
          </a:graphicData>
        </a:graphic>
      </p:graphicFrame>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74" y="2299064"/>
            <a:ext cx="5767865" cy="4415246"/>
          </a:xfrm>
          <a:prstGeom prst="rect">
            <a:avLst/>
          </a:prstGeom>
        </p:spPr>
      </p:pic>
      <p:pic>
        <p:nvPicPr>
          <p:cNvPr id="3" name="Picture 2">
            <a:extLst>
              <a:ext uri="{FF2B5EF4-FFF2-40B4-BE49-F238E27FC236}">
                <a16:creationId xmlns:a16="http://schemas.microsoft.com/office/drawing/2014/main" id="{D45EEDA8-FBCC-6F43-BDB7-B7AE12EE5F79}"/>
              </a:ext>
            </a:extLst>
          </p:cNvPr>
          <p:cNvPicPr>
            <a:picLocks noChangeAspect="1"/>
          </p:cNvPicPr>
          <p:nvPr/>
        </p:nvPicPr>
        <p:blipFill>
          <a:blip r:embed="rId3"/>
          <a:stretch>
            <a:fillRect/>
          </a:stretch>
        </p:blipFill>
        <p:spPr>
          <a:xfrm>
            <a:off x="6156963" y="2299064"/>
            <a:ext cx="5432781" cy="4396319"/>
          </a:xfrm>
          <a:prstGeom prst="rect">
            <a:avLst/>
          </a:prstGeom>
        </p:spPr>
      </p:pic>
    </p:spTree>
    <p:extLst>
      <p:ext uri="{BB962C8B-B14F-4D97-AF65-F5344CB8AC3E}">
        <p14:creationId xmlns:p14="http://schemas.microsoft.com/office/powerpoint/2010/main" val="88600351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191</TotalTime>
  <Words>782</Words>
  <Application>Microsoft Macintosh PowerPoint</Application>
  <PresentationFormat>Widescreen</PresentationFormat>
  <Paragraphs>206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 Light</vt:lpstr>
      <vt:lpstr>Century Gothic</vt:lpstr>
      <vt:lpstr>Courier New</vt:lpstr>
      <vt:lpstr>Wingdings 3</vt:lpstr>
      <vt:lpstr>Slice</vt:lpstr>
      <vt:lpstr>Machine Learning Foundation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Foundation Project</dc:title>
  <dc:creator>Manem, SureshRao (Cognizant)</dc:creator>
  <cp:lastModifiedBy>Suresh Manem</cp:lastModifiedBy>
  <cp:revision>16</cp:revision>
  <dcterms:created xsi:type="dcterms:W3CDTF">2020-01-30T06:10:54Z</dcterms:created>
  <dcterms:modified xsi:type="dcterms:W3CDTF">2020-01-30T17:11:04Z</dcterms:modified>
</cp:coreProperties>
</file>