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1"/>
  </p:sldMasterIdLst>
  <p:notesMasterIdLst>
    <p:notesMasterId r:id="rId13"/>
  </p:notesMasterIdLst>
  <p:sldIdLst>
    <p:sldId id="402" r:id="rId2"/>
    <p:sldId id="403" r:id="rId3"/>
    <p:sldId id="401" r:id="rId4"/>
    <p:sldId id="404" r:id="rId5"/>
    <p:sldId id="405" r:id="rId6"/>
    <p:sldId id="408" r:id="rId7"/>
    <p:sldId id="409" r:id="rId8"/>
    <p:sldId id="406" r:id="rId9"/>
    <p:sldId id="407" r:id="rId10"/>
    <p:sldId id="410" r:id="rId11"/>
    <p:sldId id="411" r:id="rId12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355" autoAdjust="0"/>
    <p:restoredTop sz="85731" autoAdjust="0"/>
  </p:normalViewPr>
  <p:slideViewPr>
    <p:cSldViewPr>
      <p:cViewPr varScale="1">
        <p:scale>
          <a:sx n="100" d="100"/>
          <a:sy n="100" d="100"/>
        </p:scale>
        <p:origin x="210" y="7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89F4628-A0FA-4377-BB32-737777F2EBC1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35BAFB28-B412-4A06-ACA5-0C67CE6698B4}">
      <dgm:prSet phldrT="[Text]" custT="1"/>
      <dgm:spPr/>
      <dgm:t>
        <a:bodyPr/>
        <a:lstStyle/>
        <a:p>
          <a:r>
            <a:rPr lang="en-CA" sz="2400" b="1" dirty="0" smtClean="0"/>
            <a:t>Step#1: </a:t>
          </a:r>
          <a:r>
            <a:rPr lang="en-CA" sz="2400" dirty="0" smtClean="0"/>
            <a:t>Check the lecture videos for answers</a:t>
          </a:r>
          <a:endParaRPr lang="en-CA" sz="2400" dirty="0"/>
        </a:p>
      </dgm:t>
    </dgm:pt>
    <dgm:pt modelId="{FAE533F8-56DD-4955-BC9C-B1AC5D98C18A}" type="parTrans" cxnId="{832E7DB6-2314-4548-B4FA-B1EFF58E3F9B}">
      <dgm:prSet/>
      <dgm:spPr/>
      <dgm:t>
        <a:bodyPr/>
        <a:lstStyle/>
        <a:p>
          <a:endParaRPr lang="en-CA" sz="2800"/>
        </a:p>
      </dgm:t>
    </dgm:pt>
    <dgm:pt modelId="{719B50CD-E5E4-42DE-A0CB-04B3C09949AF}" type="sibTrans" cxnId="{832E7DB6-2314-4548-B4FA-B1EFF58E3F9B}">
      <dgm:prSet custT="1"/>
      <dgm:spPr/>
      <dgm:t>
        <a:bodyPr/>
        <a:lstStyle/>
        <a:p>
          <a:endParaRPr lang="en-CA" sz="2000"/>
        </a:p>
      </dgm:t>
    </dgm:pt>
    <dgm:pt modelId="{8CADEA2B-D08B-42F1-B442-44B470F77D44}">
      <dgm:prSet custT="1"/>
      <dgm:spPr/>
      <dgm:t>
        <a:bodyPr/>
        <a:lstStyle/>
        <a:p>
          <a:r>
            <a:rPr lang="en-CA" sz="2400" b="1" dirty="0" smtClean="0"/>
            <a:t>Step#2: </a:t>
          </a:r>
          <a:r>
            <a:rPr lang="en-CA" sz="2400" dirty="0" smtClean="0"/>
            <a:t>Search the previous Q&amp;A</a:t>
          </a:r>
        </a:p>
      </dgm:t>
    </dgm:pt>
    <dgm:pt modelId="{D864E142-223F-418F-A148-B69B2C39BE80}" type="parTrans" cxnId="{81EA0C92-4171-4E2C-AF45-3F7A9321BDA3}">
      <dgm:prSet/>
      <dgm:spPr/>
      <dgm:t>
        <a:bodyPr/>
        <a:lstStyle/>
        <a:p>
          <a:endParaRPr lang="en-CA" sz="2800"/>
        </a:p>
      </dgm:t>
    </dgm:pt>
    <dgm:pt modelId="{23DF28C6-F35C-49C0-AD92-DBF84AA6A1A2}" type="sibTrans" cxnId="{81EA0C92-4171-4E2C-AF45-3F7A9321BDA3}">
      <dgm:prSet custT="1"/>
      <dgm:spPr/>
      <dgm:t>
        <a:bodyPr/>
        <a:lstStyle/>
        <a:p>
          <a:endParaRPr lang="en-CA" sz="2000"/>
        </a:p>
      </dgm:t>
    </dgm:pt>
    <dgm:pt modelId="{F65DA97C-6AF6-4CED-AD1D-C9152462CE64}">
      <dgm:prSet custT="1"/>
      <dgm:spPr/>
      <dgm:t>
        <a:bodyPr/>
        <a:lstStyle/>
        <a:p>
          <a:r>
            <a:rPr lang="en-CA" sz="2400" b="1" smtClean="0"/>
            <a:t>Step#3: </a:t>
          </a:r>
          <a:r>
            <a:rPr lang="en-CA" sz="2400" smtClean="0"/>
            <a:t>Search StackOverflow for error messages</a:t>
          </a:r>
          <a:endParaRPr lang="en-CA" sz="2400" dirty="0" smtClean="0"/>
        </a:p>
      </dgm:t>
    </dgm:pt>
    <dgm:pt modelId="{4DE837BB-0DF2-4266-A439-E6166DD6905A}" type="parTrans" cxnId="{6EA41395-0A28-4556-8691-3DBAA7BB1053}">
      <dgm:prSet/>
      <dgm:spPr/>
      <dgm:t>
        <a:bodyPr/>
        <a:lstStyle/>
        <a:p>
          <a:endParaRPr lang="en-CA" sz="2800"/>
        </a:p>
      </dgm:t>
    </dgm:pt>
    <dgm:pt modelId="{A1A4B923-46B3-4F50-9546-1A83B74BB080}" type="sibTrans" cxnId="{6EA41395-0A28-4556-8691-3DBAA7BB1053}">
      <dgm:prSet custT="1"/>
      <dgm:spPr/>
      <dgm:t>
        <a:bodyPr/>
        <a:lstStyle/>
        <a:p>
          <a:endParaRPr lang="en-CA" sz="2000"/>
        </a:p>
      </dgm:t>
    </dgm:pt>
    <dgm:pt modelId="{6D2019B3-84F5-4834-9FDE-BDBBAFFE52E3}">
      <dgm:prSet custT="1"/>
      <dgm:spPr/>
      <dgm:t>
        <a:bodyPr/>
        <a:lstStyle/>
        <a:p>
          <a:r>
            <a:rPr lang="en-CA" sz="2400" b="1" dirty="0" smtClean="0"/>
            <a:t>Step#4: </a:t>
          </a:r>
          <a:r>
            <a:rPr lang="en-CA" sz="2400" dirty="0" smtClean="0"/>
            <a:t>Post in Q&amp;A and our team will be happy to help you out </a:t>
          </a:r>
        </a:p>
      </dgm:t>
    </dgm:pt>
    <dgm:pt modelId="{27C6D89C-A7DE-45F0-9CF6-06E391C64B0B}" type="parTrans" cxnId="{91AC36CB-0FD7-47D9-838E-3D0C1BCF68C4}">
      <dgm:prSet/>
      <dgm:spPr/>
      <dgm:t>
        <a:bodyPr/>
        <a:lstStyle/>
        <a:p>
          <a:endParaRPr lang="en-CA" sz="2800"/>
        </a:p>
      </dgm:t>
    </dgm:pt>
    <dgm:pt modelId="{E0EFA0B6-443E-4BE0-88D5-D0A712A4CD3C}" type="sibTrans" cxnId="{91AC36CB-0FD7-47D9-838E-3D0C1BCF68C4}">
      <dgm:prSet/>
      <dgm:spPr/>
      <dgm:t>
        <a:bodyPr/>
        <a:lstStyle/>
        <a:p>
          <a:endParaRPr lang="en-CA" sz="2800"/>
        </a:p>
      </dgm:t>
    </dgm:pt>
    <dgm:pt modelId="{15657990-9D3B-4BE4-A5C3-47884C5DC168}" type="pres">
      <dgm:prSet presAssocID="{D89F4628-A0FA-4377-BB32-737777F2EBC1}" presName="Name0" presStyleCnt="0">
        <dgm:presLayoutVars>
          <dgm:dir/>
          <dgm:resizeHandles val="exact"/>
        </dgm:presLayoutVars>
      </dgm:prSet>
      <dgm:spPr/>
    </dgm:pt>
    <dgm:pt modelId="{16CF34FB-C006-49DE-83F7-5DC41F18C04B}" type="pres">
      <dgm:prSet presAssocID="{35BAFB28-B412-4A06-ACA5-0C67CE6698B4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FF869540-A66B-4D5E-AC54-51853A5782A8}" type="pres">
      <dgm:prSet presAssocID="{719B50CD-E5E4-42DE-A0CB-04B3C09949AF}" presName="sibTrans" presStyleLbl="sibTrans2D1" presStyleIdx="0" presStyleCnt="3"/>
      <dgm:spPr/>
      <dgm:t>
        <a:bodyPr/>
        <a:lstStyle/>
        <a:p>
          <a:endParaRPr lang="en-CA"/>
        </a:p>
      </dgm:t>
    </dgm:pt>
    <dgm:pt modelId="{4A665EA4-DB8B-4EAD-8587-7A92113DD1F8}" type="pres">
      <dgm:prSet presAssocID="{719B50CD-E5E4-42DE-A0CB-04B3C09949AF}" presName="connectorText" presStyleLbl="sibTrans2D1" presStyleIdx="0" presStyleCnt="3"/>
      <dgm:spPr/>
      <dgm:t>
        <a:bodyPr/>
        <a:lstStyle/>
        <a:p>
          <a:endParaRPr lang="en-CA"/>
        </a:p>
      </dgm:t>
    </dgm:pt>
    <dgm:pt modelId="{12A035DA-1602-4A35-9C31-3804FCA0895D}" type="pres">
      <dgm:prSet presAssocID="{8CADEA2B-D08B-42F1-B442-44B470F77D44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DF64B1DE-53B6-4496-8EC2-A819706E5310}" type="pres">
      <dgm:prSet presAssocID="{23DF28C6-F35C-49C0-AD92-DBF84AA6A1A2}" presName="sibTrans" presStyleLbl="sibTrans2D1" presStyleIdx="1" presStyleCnt="3"/>
      <dgm:spPr/>
      <dgm:t>
        <a:bodyPr/>
        <a:lstStyle/>
        <a:p>
          <a:endParaRPr lang="en-CA"/>
        </a:p>
      </dgm:t>
    </dgm:pt>
    <dgm:pt modelId="{ED1354DE-5410-4D14-8247-E40BB97EE6E1}" type="pres">
      <dgm:prSet presAssocID="{23DF28C6-F35C-49C0-AD92-DBF84AA6A1A2}" presName="connectorText" presStyleLbl="sibTrans2D1" presStyleIdx="1" presStyleCnt="3"/>
      <dgm:spPr/>
      <dgm:t>
        <a:bodyPr/>
        <a:lstStyle/>
        <a:p>
          <a:endParaRPr lang="en-CA"/>
        </a:p>
      </dgm:t>
    </dgm:pt>
    <dgm:pt modelId="{BD914BF3-9A5E-4BD0-A298-32C0C88B04AD}" type="pres">
      <dgm:prSet presAssocID="{F65DA97C-6AF6-4CED-AD1D-C9152462CE64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72877DE1-11CB-4E47-8413-90EA2F6186B7}" type="pres">
      <dgm:prSet presAssocID="{A1A4B923-46B3-4F50-9546-1A83B74BB080}" presName="sibTrans" presStyleLbl="sibTrans2D1" presStyleIdx="2" presStyleCnt="3"/>
      <dgm:spPr/>
      <dgm:t>
        <a:bodyPr/>
        <a:lstStyle/>
        <a:p>
          <a:endParaRPr lang="en-CA"/>
        </a:p>
      </dgm:t>
    </dgm:pt>
    <dgm:pt modelId="{80BD7575-D2F2-41E5-B740-BCBBD8469904}" type="pres">
      <dgm:prSet presAssocID="{A1A4B923-46B3-4F50-9546-1A83B74BB080}" presName="connectorText" presStyleLbl="sibTrans2D1" presStyleIdx="2" presStyleCnt="3"/>
      <dgm:spPr/>
      <dgm:t>
        <a:bodyPr/>
        <a:lstStyle/>
        <a:p>
          <a:endParaRPr lang="en-CA"/>
        </a:p>
      </dgm:t>
    </dgm:pt>
    <dgm:pt modelId="{E511642D-E483-46F3-9353-6D1CA5D59980}" type="pres">
      <dgm:prSet presAssocID="{6D2019B3-84F5-4834-9FDE-BDBBAFFE52E3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45808A3E-DA7B-409A-B735-EF313353F3EC}" type="presOf" srcId="{35BAFB28-B412-4A06-ACA5-0C67CE6698B4}" destId="{16CF34FB-C006-49DE-83F7-5DC41F18C04B}" srcOrd="0" destOrd="0" presId="urn:microsoft.com/office/officeart/2005/8/layout/process1"/>
    <dgm:cxn modelId="{2E5D9EE6-821E-4243-93AB-BCCF06D6CCCA}" type="presOf" srcId="{23DF28C6-F35C-49C0-AD92-DBF84AA6A1A2}" destId="{ED1354DE-5410-4D14-8247-E40BB97EE6E1}" srcOrd="1" destOrd="0" presId="urn:microsoft.com/office/officeart/2005/8/layout/process1"/>
    <dgm:cxn modelId="{47FC82D6-F26E-4BFC-908D-2BA06F0C7518}" type="presOf" srcId="{6D2019B3-84F5-4834-9FDE-BDBBAFFE52E3}" destId="{E511642D-E483-46F3-9353-6D1CA5D59980}" srcOrd="0" destOrd="0" presId="urn:microsoft.com/office/officeart/2005/8/layout/process1"/>
    <dgm:cxn modelId="{91AC36CB-0FD7-47D9-838E-3D0C1BCF68C4}" srcId="{D89F4628-A0FA-4377-BB32-737777F2EBC1}" destId="{6D2019B3-84F5-4834-9FDE-BDBBAFFE52E3}" srcOrd="3" destOrd="0" parTransId="{27C6D89C-A7DE-45F0-9CF6-06E391C64B0B}" sibTransId="{E0EFA0B6-443E-4BE0-88D5-D0A712A4CD3C}"/>
    <dgm:cxn modelId="{832E7DB6-2314-4548-B4FA-B1EFF58E3F9B}" srcId="{D89F4628-A0FA-4377-BB32-737777F2EBC1}" destId="{35BAFB28-B412-4A06-ACA5-0C67CE6698B4}" srcOrd="0" destOrd="0" parTransId="{FAE533F8-56DD-4955-BC9C-B1AC5D98C18A}" sibTransId="{719B50CD-E5E4-42DE-A0CB-04B3C09949AF}"/>
    <dgm:cxn modelId="{6EA41395-0A28-4556-8691-3DBAA7BB1053}" srcId="{D89F4628-A0FA-4377-BB32-737777F2EBC1}" destId="{F65DA97C-6AF6-4CED-AD1D-C9152462CE64}" srcOrd="2" destOrd="0" parTransId="{4DE837BB-0DF2-4266-A439-E6166DD6905A}" sibTransId="{A1A4B923-46B3-4F50-9546-1A83B74BB080}"/>
    <dgm:cxn modelId="{48CB92F4-C4A2-46BE-A5BA-11BF3A36EAC8}" type="presOf" srcId="{F65DA97C-6AF6-4CED-AD1D-C9152462CE64}" destId="{BD914BF3-9A5E-4BD0-A298-32C0C88B04AD}" srcOrd="0" destOrd="0" presId="urn:microsoft.com/office/officeart/2005/8/layout/process1"/>
    <dgm:cxn modelId="{86C46044-5CC3-439C-9845-8EB1DF9DC713}" type="presOf" srcId="{719B50CD-E5E4-42DE-A0CB-04B3C09949AF}" destId="{4A665EA4-DB8B-4EAD-8587-7A92113DD1F8}" srcOrd="1" destOrd="0" presId="urn:microsoft.com/office/officeart/2005/8/layout/process1"/>
    <dgm:cxn modelId="{F185BCCC-F8BF-4E55-9940-B3ABB81A8F20}" type="presOf" srcId="{D89F4628-A0FA-4377-BB32-737777F2EBC1}" destId="{15657990-9D3B-4BE4-A5C3-47884C5DC168}" srcOrd="0" destOrd="0" presId="urn:microsoft.com/office/officeart/2005/8/layout/process1"/>
    <dgm:cxn modelId="{2B3D4C93-DBEF-49C3-81CE-73081F2CA0FF}" type="presOf" srcId="{8CADEA2B-D08B-42F1-B442-44B470F77D44}" destId="{12A035DA-1602-4A35-9C31-3804FCA0895D}" srcOrd="0" destOrd="0" presId="urn:microsoft.com/office/officeart/2005/8/layout/process1"/>
    <dgm:cxn modelId="{81EA0C92-4171-4E2C-AF45-3F7A9321BDA3}" srcId="{D89F4628-A0FA-4377-BB32-737777F2EBC1}" destId="{8CADEA2B-D08B-42F1-B442-44B470F77D44}" srcOrd="1" destOrd="0" parTransId="{D864E142-223F-418F-A148-B69B2C39BE80}" sibTransId="{23DF28C6-F35C-49C0-AD92-DBF84AA6A1A2}"/>
    <dgm:cxn modelId="{94C9E104-A142-47F1-9848-A2BE4B2A83A1}" type="presOf" srcId="{A1A4B923-46B3-4F50-9546-1A83B74BB080}" destId="{80BD7575-D2F2-41E5-B740-BCBBD8469904}" srcOrd="1" destOrd="0" presId="urn:microsoft.com/office/officeart/2005/8/layout/process1"/>
    <dgm:cxn modelId="{4345A5C3-683B-45CD-9EAF-7F79BA4F7307}" type="presOf" srcId="{719B50CD-E5E4-42DE-A0CB-04B3C09949AF}" destId="{FF869540-A66B-4D5E-AC54-51853A5782A8}" srcOrd="0" destOrd="0" presId="urn:microsoft.com/office/officeart/2005/8/layout/process1"/>
    <dgm:cxn modelId="{5F81FF3C-593E-4A6B-A601-7DEB0502E477}" type="presOf" srcId="{23DF28C6-F35C-49C0-AD92-DBF84AA6A1A2}" destId="{DF64B1DE-53B6-4496-8EC2-A819706E5310}" srcOrd="0" destOrd="0" presId="urn:microsoft.com/office/officeart/2005/8/layout/process1"/>
    <dgm:cxn modelId="{5B6A5DE6-678A-4513-A031-78EC03EDEB2A}" type="presOf" srcId="{A1A4B923-46B3-4F50-9546-1A83B74BB080}" destId="{72877DE1-11CB-4E47-8413-90EA2F6186B7}" srcOrd="0" destOrd="0" presId="urn:microsoft.com/office/officeart/2005/8/layout/process1"/>
    <dgm:cxn modelId="{0E72C087-E62C-4BC7-A542-9FE62DED8959}" type="presParOf" srcId="{15657990-9D3B-4BE4-A5C3-47884C5DC168}" destId="{16CF34FB-C006-49DE-83F7-5DC41F18C04B}" srcOrd="0" destOrd="0" presId="urn:microsoft.com/office/officeart/2005/8/layout/process1"/>
    <dgm:cxn modelId="{73CF47DE-A738-4DD7-A885-3BF53E60CA19}" type="presParOf" srcId="{15657990-9D3B-4BE4-A5C3-47884C5DC168}" destId="{FF869540-A66B-4D5E-AC54-51853A5782A8}" srcOrd="1" destOrd="0" presId="urn:microsoft.com/office/officeart/2005/8/layout/process1"/>
    <dgm:cxn modelId="{694D0C1C-DA7A-4A01-AC02-68CCEFE13A1C}" type="presParOf" srcId="{FF869540-A66B-4D5E-AC54-51853A5782A8}" destId="{4A665EA4-DB8B-4EAD-8587-7A92113DD1F8}" srcOrd="0" destOrd="0" presId="urn:microsoft.com/office/officeart/2005/8/layout/process1"/>
    <dgm:cxn modelId="{2ADD6A8D-C604-4AF1-BC7B-69CAFAA25108}" type="presParOf" srcId="{15657990-9D3B-4BE4-A5C3-47884C5DC168}" destId="{12A035DA-1602-4A35-9C31-3804FCA0895D}" srcOrd="2" destOrd="0" presId="urn:microsoft.com/office/officeart/2005/8/layout/process1"/>
    <dgm:cxn modelId="{37DC8FF9-BF9E-4F29-B12B-86AD8BB868AC}" type="presParOf" srcId="{15657990-9D3B-4BE4-A5C3-47884C5DC168}" destId="{DF64B1DE-53B6-4496-8EC2-A819706E5310}" srcOrd="3" destOrd="0" presId="urn:microsoft.com/office/officeart/2005/8/layout/process1"/>
    <dgm:cxn modelId="{73AD34FD-3716-44FB-8D7C-C178A3CDAE57}" type="presParOf" srcId="{DF64B1DE-53B6-4496-8EC2-A819706E5310}" destId="{ED1354DE-5410-4D14-8247-E40BB97EE6E1}" srcOrd="0" destOrd="0" presId="urn:microsoft.com/office/officeart/2005/8/layout/process1"/>
    <dgm:cxn modelId="{6167D3A4-8E02-4E50-8016-68D303D2EB0E}" type="presParOf" srcId="{15657990-9D3B-4BE4-A5C3-47884C5DC168}" destId="{BD914BF3-9A5E-4BD0-A298-32C0C88B04AD}" srcOrd="4" destOrd="0" presId="urn:microsoft.com/office/officeart/2005/8/layout/process1"/>
    <dgm:cxn modelId="{DEB416BC-6DEC-4460-8DB4-63EF11B42602}" type="presParOf" srcId="{15657990-9D3B-4BE4-A5C3-47884C5DC168}" destId="{72877DE1-11CB-4E47-8413-90EA2F6186B7}" srcOrd="5" destOrd="0" presId="urn:microsoft.com/office/officeart/2005/8/layout/process1"/>
    <dgm:cxn modelId="{6EC844FC-C251-44B4-9929-A4B069897E74}" type="presParOf" srcId="{72877DE1-11CB-4E47-8413-90EA2F6186B7}" destId="{80BD7575-D2F2-41E5-B740-BCBBD8469904}" srcOrd="0" destOrd="0" presId="urn:microsoft.com/office/officeart/2005/8/layout/process1"/>
    <dgm:cxn modelId="{BCA07C5F-7A90-438B-8308-CE0F1ED0D833}" type="presParOf" srcId="{15657990-9D3B-4BE4-A5C3-47884C5DC168}" destId="{E511642D-E483-46F3-9353-6D1CA5D59980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CF34FB-C006-49DE-83F7-5DC41F18C04B}">
      <dsp:nvSpPr>
        <dsp:cNvPr id="0" name=""/>
        <dsp:cNvSpPr/>
      </dsp:nvSpPr>
      <dsp:spPr>
        <a:xfrm>
          <a:off x="7537" y="1208634"/>
          <a:ext cx="1560178" cy="30013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2400" b="1" kern="1200" dirty="0" smtClean="0"/>
            <a:t>Step#1: </a:t>
          </a:r>
          <a:r>
            <a:rPr lang="en-CA" sz="2400" kern="1200" dirty="0" smtClean="0"/>
            <a:t>Check the lecture videos for answers</a:t>
          </a:r>
          <a:endParaRPr lang="en-CA" sz="2400" kern="1200" dirty="0"/>
        </a:p>
      </dsp:txBody>
      <dsp:txXfrm>
        <a:off x="53233" y="1254330"/>
        <a:ext cx="1468786" cy="2910006"/>
      </dsp:txXfrm>
    </dsp:sp>
    <dsp:sp modelId="{FF869540-A66B-4D5E-AC54-51853A5782A8}">
      <dsp:nvSpPr>
        <dsp:cNvPr id="0" name=""/>
        <dsp:cNvSpPr/>
      </dsp:nvSpPr>
      <dsp:spPr>
        <a:xfrm>
          <a:off x="1723732" y="2515871"/>
          <a:ext cx="330757" cy="38692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2000" kern="1200"/>
        </a:p>
      </dsp:txBody>
      <dsp:txXfrm>
        <a:off x="1723732" y="2593256"/>
        <a:ext cx="231530" cy="232154"/>
      </dsp:txXfrm>
    </dsp:sp>
    <dsp:sp modelId="{12A035DA-1602-4A35-9C31-3804FCA0895D}">
      <dsp:nvSpPr>
        <dsp:cNvPr id="0" name=""/>
        <dsp:cNvSpPr/>
      </dsp:nvSpPr>
      <dsp:spPr>
        <a:xfrm>
          <a:off x="2191786" y="1208634"/>
          <a:ext cx="1560178" cy="30013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2400" b="1" kern="1200" dirty="0" smtClean="0"/>
            <a:t>Step#2: </a:t>
          </a:r>
          <a:r>
            <a:rPr lang="en-CA" sz="2400" kern="1200" dirty="0" smtClean="0"/>
            <a:t>Search the previous Q&amp;A</a:t>
          </a:r>
        </a:p>
      </dsp:txBody>
      <dsp:txXfrm>
        <a:off x="2237482" y="1254330"/>
        <a:ext cx="1468786" cy="2910006"/>
      </dsp:txXfrm>
    </dsp:sp>
    <dsp:sp modelId="{DF64B1DE-53B6-4496-8EC2-A819706E5310}">
      <dsp:nvSpPr>
        <dsp:cNvPr id="0" name=""/>
        <dsp:cNvSpPr/>
      </dsp:nvSpPr>
      <dsp:spPr>
        <a:xfrm>
          <a:off x="3907982" y="2515871"/>
          <a:ext cx="330757" cy="38692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2000" kern="1200"/>
        </a:p>
      </dsp:txBody>
      <dsp:txXfrm>
        <a:off x="3907982" y="2593256"/>
        <a:ext cx="231530" cy="232154"/>
      </dsp:txXfrm>
    </dsp:sp>
    <dsp:sp modelId="{BD914BF3-9A5E-4BD0-A298-32C0C88B04AD}">
      <dsp:nvSpPr>
        <dsp:cNvPr id="0" name=""/>
        <dsp:cNvSpPr/>
      </dsp:nvSpPr>
      <dsp:spPr>
        <a:xfrm>
          <a:off x="4376035" y="1208634"/>
          <a:ext cx="1560178" cy="30013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2400" b="1" kern="1200" smtClean="0"/>
            <a:t>Step#3: </a:t>
          </a:r>
          <a:r>
            <a:rPr lang="en-CA" sz="2400" kern="1200" smtClean="0"/>
            <a:t>Search StackOverflow for error messages</a:t>
          </a:r>
          <a:endParaRPr lang="en-CA" sz="2400" kern="1200" dirty="0" smtClean="0"/>
        </a:p>
      </dsp:txBody>
      <dsp:txXfrm>
        <a:off x="4421731" y="1254330"/>
        <a:ext cx="1468786" cy="2910006"/>
      </dsp:txXfrm>
    </dsp:sp>
    <dsp:sp modelId="{72877DE1-11CB-4E47-8413-90EA2F6186B7}">
      <dsp:nvSpPr>
        <dsp:cNvPr id="0" name=""/>
        <dsp:cNvSpPr/>
      </dsp:nvSpPr>
      <dsp:spPr>
        <a:xfrm>
          <a:off x="6092231" y="2515871"/>
          <a:ext cx="330757" cy="38692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2000" kern="1200"/>
        </a:p>
      </dsp:txBody>
      <dsp:txXfrm>
        <a:off x="6092231" y="2593256"/>
        <a:ext cx="231530" cy="232154"/>
      </dsp:txXfrm>
    </dsp:sp>
    <dsp:sp modelId="{E511642D-E483-46F3-9353-6D1CA5D59980}">
      <dsp:nvSpPr>
        <dsp:cNvPr id="0" name=""/>
        <dsp:cNvSpPr/>
      </dsp:nvSpPr>
      <dsp:spPr>
        <a:xfrm>
          <a:off x="6560284" y="1208634"/>
          <a:ext cx="1560178" cy="30013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2400" b="1" kern="1200" dirty="0" smtClean="0"/>
            <a:t>Step#4: </a:t>
          </a:r>
          <a:r>
            <a:rPr lang="en-CA" sz="2400" kern="1200" dirty="0" smtClean="0"/>
            <a:t>Post in Q&amp;A and our team will be happy to help you out </a:t>
          </a:r>
        </a:p>
      </dsp:txBody>
      <dsp:txXfrm>
        <a:off x="6605980" y="1254330"/>
        <a:ext cx="1468786" cy="29100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4EB26B05-8AC1-4E0B-A3B8-236B9C8A91A0}" type="datetimeFigureOut">
              <a:rPr lang="en-CA" smtClean="0"/>
              <a:t>2019-01-27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170F4B42-2F75-4BBF-889F-4C6D6FF5705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885313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9F37A9-9944-454A-95D7-E9DF676EB12F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039936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9F37A9-9944-454A-95D7-E9DF676EB12F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100341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9F37A9-9944-454A-95D7-E9DF676EB12F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222736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9F37A9-9944-454A-95D7-E9DF676EB12F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657402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9F37A9-9944-454A-95D7-E9DF676EB12F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48975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9F37A9-9944-454A-95D7-E9DF676EB12F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2588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5A5AA-69D5-4933-A4C2-31B04EBDF0FE}" type="datetime1">
              <a:rPr lang="en-US" smtClean="0"/>
              <a:t>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398E5-BC60-4CD4-9104-1F07995282A6}" type="datetime1">
              <a:rPr lang="en-US" smtClean="0"/>
              <a:t>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436BF-9F11-40A1-9525-9D44733D4299}" type="datetime1">
              <a:rPr lang="en-US" smtClean="0"/>
              <a:t>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3582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19B2C-F822-4B41-BDDD-C06B398C8A0D}" type="datetime1">
              <a:rPr lang="en-US" smtClean="0"/>
              <a:t>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3A7D8-BC2E-4C3C-AD3E-1EC25EC7A93D}" type="datetime1">
              <a:rPr lang="en-US" smtClean="0"/>
              <a:t>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5FBF4-B0A3-4B72-AC23-4A5CD24F3750}" type="datetime1">
              <a:rPr lang="en-US" smtClean="0"/>
              <a:t>1/27/2019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5F765-66F6-4919-A445-096E89A7BAAB}" type="datetime1">
              <a:rPr lang="en-US" smtClean="0"/>
              <a:t>1/27/2019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A1BFB-0BCA-43B7-BD7B-39CEB48F2525}" type="datetime1">
              <a:rPr lang="en-US" smtClean="0"/>
              <a:t>1/27/2019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343F5-0288-47DD-B910-BC1133EE387E}" type="datetime1">
              <a:rPr lang="en-US" smtClean="0"/>
              <a:t>1/27/2019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B485-DB6D-4EC3-86C8-B75072A9223B}" type="datetime1">
              <a:rPr lang="en-US" smtClean="0"/>
              <a:t>1/27/2019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407D9-D71E-483A-93A9-094E0F2BD74E}" type="datetime1">
              <a:rPr lang="en-US" smtClean="0"/>
              <a:t>1/27/2019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F486B8-69E9-40D6-90A8-99105F74591D}" type="datetime1">
              <a:rPr lang="en-US" smtClean="0"/>
              <a:t>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2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machine learni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00" b="7761"/>
          <a:stretch/>
        </p:blipFill>
        <p:spPr bwMode="auto">
          <a:xfrm>
            <a:off x="7079151" y="0"/>
            <a:ext cx="511284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304800" y="1905000"/>
            <a:ext cx="6248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CA" sz="5400" dirty="0" smtClean="0">
                <a:solidFill>
                  <a:srgbClr val="0070C0"/>
                </a:solidFill>
                <a:latin typeface="Calibri Light" panose="020F0302020204030204"/>
              </a:rPr>
              <a:t>WELCOME TO MACHINE LEARNING (CLASSIFICATION) BOOTCAMP IN PYTHON </a:t>
            </a:r>
            <a:endParaRPr lang="en-CA" sz="5400" dirty="0">
              <a:solidFill>
                <a:srgbClr val="0070C0"/>
              </a:solidFill>
              <a:latin typeface="Calibri Light" panose="020F03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134107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927648" y="328463"/>
            <a:ext cx="897835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CA" sz="3200" dirty="0">
                <a:solidFill>
                  <a:srgbClr val="0070C0"/>
                </a:solidFill>
                <a:latin typeface="Calibri Light" panose="020F0302020204030204"/>
              </a:rPr>
              <a:t>HOW TO GET </a:t>
            </a:r>
            <a:r>
              <a:rPr lang="en-CA" sz="3200" dirty="0" smtClean="0">
                <a:solidFill>
                  <a:srgbClr val="0070C0"/>
                </a:solidFill>
                <a:latin typeface="Calibri Light" panose="020F0302020204030204"/>
              </a:rPr>
              <a:t>CERTIFICATE OF COMPLETION?</a:t>
            </a:r>
            <a:endParaRPr lang="en-CA" sz="3200" dirty="0">
              <a:solidFill>
                <a:srgbClr val="0070C0"/>
              </a:solidFill>
              <a:latin typeface="Calibri Light" panose="020F0302020204030204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676400" y="3886200"/>
            <a:ext cx="977845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A" sz="2200" dirty="0" smtClean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965748" y="1587086"/>
            <a:ext cx="642565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000" dirty="0"/>
              <a:t>When you complete </a:t>
            </a:r>
            <a:r>
              <a:rPr lang="en-CA" sz="2000" dirty="0" smtClean="0"/>
              <a:t>this course, </a:t>
            </a:r>
            <a:r>
              <a:rPr lang="en-CA" sz="2000" dirty="0"/>
              <a:t>you will receive a certificate of </a:t>
            </a:r>
            <a:r>
              <a:rPr lang="en-CA" sz="2000" dirty="0" smtClean="0"/>
              <a:t>completion</a:t>
            </a:r>
            <a:r>
              <a:rPr lang="en-CA" sz="2000" dirty="0"/>
              <a:t>.</a:t>
            </a:r>
            <a:endParaRPr lang="en-CA" sz="2000" dirty="0" smtClean="0"/>
          </a:p>
          <a:p>
            <a:r>
              <a:rPr lang="en-CA" sz="2000" dirty="0" smtClean="0"/>
              <a:t>You can </a:t>
            </a:r>
            <a:r>
              <a:rPr lang="en-CA" sz="2000" dirty="0"/>
              <a:t>share with </a:t>
            </a:r>
            <a:r>
              <a:rPr lang="en-CA" sz="2000" dirty="0" smtClean="0"/>
              <a:t>co-workers </a:t>
            </a:r>
            <a:r>
              <a:rPr lang="en-CA" sz="2000" dirty="0"/>
              <a:t>and potential employers. </a:t>
            </a:r>
            <a:endParaRPr lang="en-CA" sz="2000" dirty="0" smtClean="0"/>
          </a:p>
          <a:p>
            <a:r>
              <a:rPr lang="en-CA" sz="2000" dirty="0" smtClean="0"/>
              <a:t>When </a:t>
            </a:r>
            <a:r>
              <a:rPr lang="en-CA" sz="2000" dirty="0"/>
              <a:t>all </a:t>
            </a:r>
            <a:r>
              <a:rPr lang="en-CA" sz="2000" dirty="0" smtClean="0"/>
              <a:t>curriculum </a:t>
            </a:r>
            <a:r>
              <a:rPr lang="en-CA" sz="2000" dirty="0"/>
              <a:t>items </a:t>
            </a:r>
            <a:r>
              <a:rPr lang="en-CA" sz="2000" dirty="0" smtClean="0"/>
              <a:t>of have </a:t>
            </a:r>
            <a:r>
              <a:rPr lang="en-CA" sz="2000" dirty="0"/>
              <a:t>been completed, a red or white trophy will appear on the course dashboard, </a:t>
            </a:r>
            <a:r>
              <a:rPr lang="en-CA" sz="2000" dirty="0" smtClean="0"/>
              <a:t>indicating that the certificate </a:t>
            </a:r>
            <a:r>
              <a:rPr lang="en-CA" sz="2000" dirty="0"/>
              <a:t>of completion is ready. </a:t>
            </a:r>
            <a:endParaRPr lang="en-CA" sz="2000" dirty="0" smtClean="0"/>
          </a:p>
          <a:p>
            <a:r>
              <a:rPr lang="en-CA" sz="2000" dirty="0" smtClean="0"/>
              <a:t>More information: https</a:t>
            </a:r>
            <a:r>
              <a:rPr lang="en-CA" sz="2000" dirty="0"/>
              <a:t>://support.udemy.com/hc/en-us/articles/229603868-Certificate-of-Completion</a:t>
            </a:r>
          </a:p>
        </p:txBody>
      </p:sp>
      <p:pic>
        <p:nvPicPr>
          <p:cNvPr id="3074" name="Picture 2" descr="certifica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500" y="1654026"/>
            <a:ext cx="3746226" cy="2669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285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191000" y="2548347"/>
            <a:ext cx="897835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CA" sz="4000" dirty="0" smtClean="0">
                <a:solidFill>
                  <a:srgbClr val="0070C0"/>
                </a:solidFill>
                <a:latin typeface="Calibri Light" panose="020F0302020204030204"/>
              </a:rPr>
              <a:t>THANK YOU</a:t>
            </a:r>
            <a:endParaRPr lang="en-CA" sz="4000" dirty="0">
              <a:solidFill>
                <a:srgbClr val="0070C0"/>
              </a:solidFill>
              <a:latin typeface="Calibri Light" panose="020F0302020204030204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676400" y="3886200"/>
            <a:ext cx="977845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A" sz="2200" dirty="0" smtClean="0"/>
          </a:p>
        </p:txBody>
      </p:sp>
    </p:spTree>
    <p:extLst>
      <p:ext uri="{BB962C8B-B14F-4D97-AF65-F5344CB8AC3E}">
        <p14:creationId xmlns:p14="http://schemas.microsoft.com/office/powerpoint/2010/main" val="1691871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828800"/>
            <a:ext cx="8610600" cy="4525963"/>
          </a:xfrm>
        </p:spPr>
        <p:txBody>
          <a:bodyPr>
            <a:normAutofit/>
          </a:bodyPr>
          <a:lstStyle/>
          <a:p>
            <a:r>
              <a:rPr lang="en-CA" dirty="0" smtClean="0"/>
              <a:t>BEST PRACTICES </a:t>
            </a:r>
          </a:p>
          <a:p>
            <a:r>
              <a:rPr lang="en-CA" dirty="0" smtClean="0"/>
              <a:t>HOW TO DOWNLOAD THE COURSE MATERIAL </a:t>
            </a:r>
          </a:p>
          <a:p>
            <a:r>
              <a:rPr lang="en-CA" dirty="0" smtClean="0"/>
              <a:t>HOW TO GET HELP/ASK QUESTIONS</a:t>
            </a:r>
          </a:p>
          <a:p>
            <a:r>
              <a:rPr lang="en-CA" dirty="0" smtClean="0"/>
              <a:t>HOW TO SUCCEED IN THIS COURSE? </a:t>
            </a:r>
          </a:p>
          <a:p>
            <a:r>
              <a:rPr lang="en-CA" dirty="0" smtClean="0"/>
              <a:t>HOW TO GET CERTIFICATE?</a:t>
            </a:r>
          </a:p>
          <a:p>
            <a:pPr marL="0" indent="0">
              <a:buNone/>
            </a:pPr>
            <a:endParaRPr lang="en-CA" dirty="0" smtClean="0"/>
          </a:p>
          <a:p>
            <a:endParaRPr lang="en-CA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927648" y="328463"/>
            <a:ext cx="897835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CA" sz="3200" dirty="0">
                <a:solidFill>
                  <a:srgbClr val="0070C0"/>
                </a:solidFill>
                <a:latin typeface="Calibri Light" panose="020F0302020204030204"/>
              </a:rPr>
              <a:t>MACHINE LEARNING (CLASSIFICATION) BOOTCAMP IN </a:t>
            </a:r>
            <a:r>
              <a:rPr lang="en-CA" sz="3200" dirty="0" smtClean="0">
                <a:solidFill>
                  <a:srgbClr val="0070C0"/>
                </a:solidFill>
                <a:latin typeface="Calibri Light" panose="020F0302020204030204"/>
              </a:rPr>
              <a:t>PYTHON: </a:t>
            </a:r>
            <a:r>
              <a:rPr lang="en-CA" sz="3200" dirty="0" smtClean="0">
                <a:solidFill>
                  <a:srgbClr val="FF0000"/>
                </a:solidFill>
                <a:latin typeface="Calibri Light" panose="020F0302020204030204"/>
              </a:rPr>
              <a:t>AGENDA</a:t>
            </a:r>
            <a:endParaRPr lang="en-CA" sz="3200" dirty="0">
              <a:solidFill>
                <a:srgbClr val="FF0000"/>
              </a:solidFill>
              <a:latin typeface="Calibri Light" panose="020F0302020204030204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3836" y="46470"/>
            <a:ext cx="1918332" cy="1172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677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6223" y="1673076"/>
            <a:ext cx="10591800" cy="4525963"/>
          </a:xfrm>
        </p:spPr>
        <p:txBody>
          <a:bodyPr>
            <a:normAutofit/>
          </a:bodyPr>
          <a:lstStyle/>
          <a:p>
            <a:r>
              <a:rPr lang="en-CA" sz="2200" dirty="0"/>
              <a:t>You have the option to play </a:t>
            </a:r>
            <a:r>
              <a:rPr lang="en-CA" sz="2200" dirty="0" smtClean="0"/>
              <a:t>the lectures </a:t>
            </a:r>
            <a:r>
              <a:rPr lang="en-CA" sz="2200" dirty="0"/>
              <a:t>at different </a:t>
            </a:r>
            <a:r>
              <a:rPr lang="en-CA" sz="2200" dirty="0" smtClean="0"/>
              <a:t>speeds: (.</a:t>
            </a:r>
            <a:r>
              <a:rPr lang="en-CA" sz="2200" dirty="0"/>
              <a:t>5x, 1x, 1.25x, 1.5x or </a:t>
            </a:r>
            <a:r>
              <a:rPr lang="en-CA" sz="2200" dirty="0" smtClean="0"/>
              <a:t>2x)</a:t>
            </a:r>
            <a:endParaRPr lang="en-CA" sz="2200" dirty="0"/>
          </a:p>
          <a:p>
            <a:r>
              <a:rPr lang="en-CA" sz="2200" dirty="0"/>
              <a:t>I</a:t>
            </a:r>
            <a:r>
              <a:rPr lang="en-CA" sz="2200" dirty="0" smtClean="0"/>
              <a:t>n </a:t>
            </a:r>
            <a:r>
              <a:rPr lang="en-CA" sz="2200" dirty="0"/>
              <a:t>the bottom-left corner of the </a:t>
            </a:r>
            <a:r>
              <a:rPr lang="en-CA" sz="2200" dirty="0" smtClean="0"/>
              <a:t>video, you can select change </a:t>
            </a:r>
            <a:r>
              <a:rPr lang="en-CA" sz="2200" dirty="0"/>
              <a:t>the </a:t>
            </a:r>
            <a:r>
              <a:rPr lang="en-CA" sz="2200" dirty="0" smtClean="0"/>
              <a:t>speed</a:t>
            </a:r>
            <a:r>
              <a:rPr lang="en-CA" sz="2200" dirty="0"/>
              <a:t> </a:t>
            </a:r>
            <a:r>
              <a:rPr lang="en-CA" sz="2200" dirty="0" smtClean="0"/>
              <a:t>of the video.</a:t>
            </a:r>
            <a:endParaRPr lang="en-CA" sz="2200" dirty="0"/>
          </a:p>
          <a:p>
            <a:pPr marL="0" indent="0">
              <a:buNone/>
            </a:pPr>
            <a:r>
              <a:rPr lang="en-CA" sz="2200" dirty="0"/>
              <a:t/>
            </a:r>
            <a:br>
              <a:rPr lang="en-CA" sz="2200" dirty="0"/>
            </a:br>
            <a:endParaRPr lang="en-CA" sz="2200" dirty="0" smtClean="0"/>
          </a:p>
          <a:p>
            <a:endParaRPr lang="en-CA" sz="2200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927648" y="328463"/>
            <a:ext cx="897835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CA" sz="3200" dirty="0" smtClean="0">
                <a:solidFill>
                  <a:srgbClr val="0070C0"/>
                </a:solidFill>
                <a:latin typeface="Calibri Light" panose="020F0302020204030204"/>
              </a:rPr>
              <a:t>BEST PRACTICES: </a:t>
            </a:r>
            <a:r>
              <a:rPr lang="en-CA" sz="3200" dirty="0" smtClean="0">
                <a:solidFill>
                  <a:srgbClr val="FF0000"/>
                </a:solidFill>
                <a:latin typeface="Calibri Light" panose="020F0302020204030204"/>
              </a:rPr>
              <a:t>CHANGE VIDEO SPEEDS</a:t>
            </a:r>
            <a:endParaRPr lang="en-CA" sz="3200" dirty="0">
              <a:solidFill>
                <a:srgbClr val="FF0000"/>
              </a:solidFill>
              <a:latin typeface="Calibri Light" panose="020F0302020204030204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3836" y="46470"/>
            <a:ext cx="1918332" cy="1172730"/>
          </a:xfrm>
          <a:prstGeom prst="rect">
            <a:avLst/>
          </a:prstGeom>
        </p:spPr>
      </p:pic>
      <p:pic>
        <p:nvPicPr>
          <p:cNvPr id="1026" name="Picture 2" descr="adjust_speed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2590800"/>
            <a:ext cx="5029200" cy="326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7924800" y="5925701"/>
            <a:ext cx="4267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600" dirty="0"/>
              <a:t>https://support.udemy.com/hc/en-us/articles/229231247-Change-the-Video-Speed</a:t>
            </a:r>
          </a:p>
        </p:txBody>
      </p:sp>
    </p:spTree>
    <p:extLst>
      <p:ext uri="{BB962C8B-B14F-4D97-AF65-F5344CB8AC3E}">
        <p14:creationId xmlns:p14="http://schemas.microsoft.com/office/powerpoint/2010/main" val="20257159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5748" y="1587086"/>
            <a:ext cx="11226252" cy="4525963"/>
          </a:xfrm>
        </p:spPr>
        <p:txBody>
          <a:bodyPr>
            <a:normAutofit/>
          </a:bodyPr>
          <a:lstStyle/>
          <a:p>
            <a:r>
              <a:rPr lang="en-CA" sz="2200" dirty="0" err="1"/>
              <a:t>Udemy</a:t>
            </a:r>
            <a:r>
              <a:rPr lang="en-CA" sz="2200" dirty="0"/>
              <a:t> automatically optimizes video resolution based on your internet connection </a:t>
            </a:r>
            <a:r>
              <a:rPr lang="en-CA" sz="2200" dirty="0" smtClean="0"/>
              <a:t>speed</a:t>
            </a:r>
            <a:r>
              <a:rPr lang="en-CA" sz="2200" dirty="0"/>
              <a:t>.</a:t>
            </a:r>
            <a:endParaRPr lang="en-CA" sz="2200" dirty="0" smtClean="0"/>
          </a:p>
          <a:p>
            <a:r>
              <a:rPr lang="en-CA" sz="2200" dirty="0" smtClean="0"/>
              <a:t>Alternatively, you </a:t>
            </a:r>
            <a:r>
              <a:rPr lang="en-CA" sz="2200" dirty="0"/>
              <a:t>can select resolutions of 360p, 480p, 720p and 1080p </a:t>
            </a:r>
            <a:r>
              <a:rPr lang="en-CA" sz="2200" dirty="0" smtClean="0"/>
              <a:t>for </a:t>
            </a:r>
            <a:r>
              <a:rPr lang="en-CA" sz="2200" dirty="0"/>
              <a:t>the video quality</a:t>
            </a:r>
            <a:r>
              <a:rPr lang="en-CA" sz="2200" dirty="0" smtClean="0"/>
              <a:t>.</a:t>
            </a:r>
          </a:p>
          <a:p>
            <a:r>
              <a:rPr lang="en-CA" sz="2200" dirty="0" smtClean="0"/>
              <a:t>All course lectures are filmed with HD quality 1080p.</a:t>
            </a:r>
            <a:endParaRPr lang="en-CA" sz="2200" dirty="0"/>
          </a:p>
          <a:p>
            <a:pPr marL="0" indent="0">
              <a:buNone/>
            </a:pPr>
            <a:r>
              <a:rPr lang="en-CA" sz="2200" dirty="0"/>
              <a:t/>
            </a:r>
            <a:br>
              <a:rPr lang="en-CA" sz="2200" dirty="0"/>
            </a:br>
            <a:endParaRPr lang="en-CA" sz="2200" dirty="0" smtClean="0"/>
          </a:p>
          <a:p>
            <a:endParaRPr lang="en-CA" sz="2200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927648" y="328463"/>
            <a:ext cx="897835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CA" sz="3200" dirty="0" smtClean="0">
                <a:solidFill>
                  <a:srgbClr val="0070C0"/>
                </a:solidFill>
                <a:latin typeface="Calibri Light" panose="020F0302020204030204"/>
              </a:rPr>
              <a:t>BEST PRACTICES: </a:t>
            </a:r>
            <a:r>
              <a:rPr lang="en-CA" sz="3200" dirty="0" smtClean="0">
                <a:solidFill>
                  <a:srgbClr val="FF0000"/>
                </a:solidFill>
                <a:latin typeface="Calibri Light" panose="020F0302020204030204"/>
              </a:rPr>
              <a:t>CHANGE THE VIDEO PLAYBACK QUALITY</a:t>
            </a:r>
            <a:endParaRPr lang="en-CA" sz="3200" dirty="0">
              <a:solidFill>
                <a:srgbClr val="FF0000"/>
              </a:solidFill>
              <a:latin typeface="Calibri Light" panose="020F0302020204030204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3836" y="46470"/>
            <a:ext cx="1918332" cy="117273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8229600" y="6019800"/>
            <a:ext cx="413942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600" dirty="0"/>
              <a:t>https://support.udemy.com/hc/en-us/articles/229603888-Adjust-Video-Quality</a:t>
            </a:r>
          </a:p>
        </p:txBody>
      </p:sp>
      <p:pic>
        <p:nvPicPr>
          <p:cNvPr id="2050" name="Picture 2" descr="adjust_video_quality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874549"/>
            <a:ext cx="4661672" cy="3350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1135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19400" y="3240467"/>
            <a:ext cx="6654252" cy="1219200"/>
          </a:xfrm>
        </p:spPr>
        <p:txBody>
          <a:bodyPr>
            <a:normAutofit/>
          </a:bodyPr>
          <a:lstStyle/>
          <a:p>
            <a:r>
              <a:rPr lang="en-CA" sz="4400" dirty="0"/>
              <a:t>s</a:t>
            </a:r>
            <a:r>
              <a:rPr lang="en-CA" sz="4400" dirty="0" smtClean="0"/>
              <a:t>upport@udemy.com</a:t>
            </a:r>
          </a:p>
          <a:p>
            <a:endParaRPr lang="en-CA" sz="4400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927648" y="328463"/>
            <a:ext cx="897835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CA" sz="3200" dirty="0" smtClean="0">
                <a:solidFill>
                  <a:srgbClr val="0070C0"/>
                </a:solidFill>
                <a:latin typeface="Calibri Light" panose="020F0302020204030204"/>
              </a:rPr>
              <a:t>BEST PRACTICES: </a:t>
            </a:r>
            <a:r>
              <a:rPr lang="en-CA" sz="3200" dirty="0" smtClean="0">
                <a:solidFill>
                  <a:srgbClr val="FF0000"/>
                </a:solidFill>
                <a:latin typeface="Calibri Light" panose="020F0302020204030204"/>
              </a:rPr>
              <a:t>HOW TO REACH OUT FOR HELP WITH UDEMY PLATFORM ISSUES?</a:t>
            </a:r>
            <a:endParaRPr lang="en-CA" sz="3200" dirty="0">
              <a:solidFill>
                <a:srgbClr val="FF0000"/>
              </a:solidFill>
              <a:latin typeface="Calibri Light" panose="020F0302020204030204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3836" y="46470"/>
            <a:ext cx="1918332" cy="1172730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965748" y="1587086"/>
            <a:ext cx="1153105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200" dirty="0" smtClean="0"/>
              <a:t>No control over platform issues</a:t>
            </a:r>
          </a:p>
          <a:p>
            <a:r>
              <a:rPr lang="en-CA" sz="2200" dirty="0" smtClean="0"/>
              <a:t>If encounter any platform problems, please e-mail support at:</a:t>
            </a:r>
          </a:p>
        </p:txBody>
      </p:sp>
    </p:spTree>
    <p:extLst>
      <p:ext uri="{BB962C8B-B14F-4D97-AF65-F5344CB8AC3E}">
        <p14:creationId xmlns:p14="http://schemas.microsoft.com/office/powerpoint/2010/main" val="2361549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927648" y="328463"/>
            <a:ext cx="897835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CA" sz="3200" dirty="0" smtClean="0">
                <a:solidFill>
                  <a:srgbClr val="0070C0"/>
                </a:solidFill>
                <a:latin typeface="Calibri Light" panose="020F0302020204030204"/>
              </a:rPr>
              <a:t>HOW TO DOWNLOAD THE COURSE MATERIALS?</a:t>
            </a:r>
            <a:endParaRPr lang="en-CA" sz="3200" dirty="0">
              <a:solidFill>
                <a:srgbClr val="FF0000"/>
              </a:solidFill>
              <a:latin typeface="Calibri Light" panose="020F0302020204030204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965748" y="1587086"/>
            <a:ext cx="977845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200" dirty="0" smtClean="0"/>
              <a:t>In the introduction section, you will find a zipped file that contains all notebooks and slides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590800"/>
            <a:ext cx="10062693" cy="2119011"/>
          </a:xfrm>
          <a:prstGeom prst="rect">
            <a:avLst/>
          </a:prstGeom>
        </p:spPr>
      </p:pic>
      <p:cxnSp>
        <p:nvCxnSpPr>
          <p:cNvPr id="9" name="Curved Connector 8"/>
          <p:cNvCxnSpPr/>
          <p:nvPr/>
        </p:nvCxnSpPr>
        <p:spPr>
          <a:xfrm rot="10800000">
            <a:off x="4343400" y="4343400"/>
            <a:ext cx="2133600" cy="1219200"/>
          </a:xfrm>
          <a:prstGeom prst="curvedConnector3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930762" y="5542203"/>
            <a:ext cx="5851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 smtClean="0">
                <a:solidFill>
                  <a:srgbClr val="FF0000"/>
                </a:solidFill>
              </a:rPr>
              <a:t>COURSE MATERIAL, DOWNLOAD AND UNZIP</a:t>
            </a:r>
            <a:endParaRPr lang="en-CA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245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927648" y="328463"/>
            <a:ext cx="897835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CA" sz="3200" dirty="0">
                <a:solidFill>
                  <a:srgbClr val="0070C0"/>
                </a:solidFill>
                <a:latin typeface="Calibri Light" panose="020F0302020204030204"/>
              </a:rPr>
              <a:t>HOW TO GET HELP/ASK QUESTIONS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676400" y="3886200"/>
            <a:ext cx="977845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A" sz="2200" dirty="0" smtClean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095233977"/>
              </p:ext>
            </p:extLst>
          </p:nvPr>
        </p:nvGraphicFramePr>
        <p:xfrm>
          <a:off x="1841774" y="533400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841774" y="5334000"/>
            <a:ext cx="84945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dirty="0" smtClean="0"/>
              <a:t>NOTE: PLEASE INCLUDE A SCREENSHOT OF THE ERROR AND LECTURE NUMBER</a:t>
            </a: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175334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927648" y="328463"/>
            <a:ext cx="897835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CA" sz="3200" dirty="0" smtClean="0">
                <a:solidFill>
                  <a:srgbClr val="0070C0"/>
                </a:solidFill>
                <a:latin typeface="Calibri Light" panose="020F0302020204030204"/>
              </a:rPr>
              <a:t>HOW TO SUCCEED IN THIS COURSE? </a:t>
            </a:r>
            <a:r>
              <a:rPr lang="en-CA" sz="3200" dirty="0" smtClean="0">
                <a:solidFill>
                  <a:srgbClr val="FF0000"/>
                </a:solidFill>
                <a:latin typeface="Calibri Light" panose="020F0302020204030204"/>
              </a:rPr>
              <a:t>WRITE THE CODE OR RUN JUPYTER NOTEBOOKS?</a:t>
            </a:r>
            <a:endParaRPr lang="en-CA" sz="3200" dirty="0">
              <a:solidFill>
                <a:srgbClr val="FF0000"/>
              </a:solidFill>
              <a:latin typeface="Calibri Light" panose="020F0302020204030204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3836" y="46470"/>
            <a:ext cx="1918332" cy="1172730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965748" y="1587086"/>
            <a:ext cx="1153105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A" sz="2200" dirty="0" smtClean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946698" y="1466585"/>
            <a:ext cx="1107385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sz="2200" b="1" u="sng" dirty="0" smtClean="0"/>
              <a:t>For Project #1: Concept Introduction</a:t>
            </a:r>
          </a:p>
          <a:p>
            <a:r>
              <a:rPr lang="en-CA" sz="2200" b="1" dirty="0" smtClean="0"/>
              <a:t>Step #1: </a:t>
            </a:r>
            <a:r>
              <a:rPr lang="en-CA" sz="2200" dirty="0" smtClean="0"/>
              <a:t>Run the code script first. Make sure everything is running well on your computer.</a:t>
            </a:r>
          </a:p>
          <a:p>
            <a:r>
              <a:rPr lang="en-CA" sz="2200" b="1" dirty="0" smtClean="0"/>
              <a:t>Step #2: </a:t>
            </a:r>
            <a:r>
              <a:rPr lang="en-CA" sz="2200" dirty="0" smtClean="0"/>
              <a:t>Start a blank </a:t>
            </a:r>
            <a:r>
              <a:rPr lang="en-CA" sz="2200" dirty="0" err="1" smtClean="0"/>
              <a:t>Jupyter</a:t>
            </a:r>
            <a:r>
              <a:rPr lang="en-CA" sz="2200" dirty="0" smtClean="0"/>
              <a:t> notebook and </a:t>
            </a:r>
            <a:r>
              <a:rPr lang="en-CA" sz="2200" dirty="0"/>
              <a:t>c</a:t>
            </a:r>
            <a:r>
              <a:rPr lang="en-CA" sz="2200" dirty="0" smtClean="0"/>
              <a:t>ode along with me while watching the videos.</a:t>
            </a:r>
          </a:p>
          <a:p>
            <a:pPr marL="0" indent="0">
              <a:buNone/>
            </a:pPr>
            <a:r>
              <a:rPr lang="en-CA" sz="2200" b="1" u="sng" dirty="0" smtClean="0"/>
              <a:t>For Project #2: Practice Portfolio Project</a:t>
            </a:r>
          </a:p>
          <a:p>
            <a:r>
              <a:rPr lang="en-CA" sz="2200" b="1" dirty="0" smtClean="0"/>
              <a:t>Step #1: </a:t>
            </a:r>
            <a:r>
              <a:rPr lang="en-CA" sz="2200" dirty="0" smtClean="0"/>
              <a:t>Attempt to solve the project on your own.</a:t>
            </a:r>
          </a:p>
          <a:p>
            <a:r>
              <a:rPr lang="en-CA" sz="2200" b="1" dirty="0" smtClean="0"/>
              <a:t>Step #2: </a:t>
            </a:r>
            <a:r>
              <a:rPr lang="en-CA" sz="2200" dirty="0" smtClean="0"/>
              <a:t>Compare your answers with solutions notebook while watching the solutions video lecture.</a:t>
            </a:r>
          </a:p>
          <a:p>
            <a:endParaRPr lang="en-CA" sz="22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r="32601" b="20388"/>
          <a:stretch/>
        </p:blipFill>
        <p:spPr>
          <a:xfrm>
            <a:off x="2626404" y="3909725"/>
            <a:ext cx="7162800" cy="2082823"/>
          </a:xfrm>
          <a:prstGeom prst="rect">
            <a:avLst/>
          </a:prstGeom>
        </p:spPr>
      </p:pic>
      <p:sp>
        <p:nvSpPr>
          <p:cNvPr id="11" name="Curved Left Arrow 10"/>
          <p:cNvSpPr/>
          <p:nvPr/>
        </p:nvSpPr>
        <p:spPr>
          <a:xfrm>
            <a:off x="10704852" y="4344458"/>
            <a:ext cx="838200" cy="1905000"/>
          </a:xfrm>
          <a:prstGeom prst="curved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118742" y="5872691"/>
            <a:ext cx="3586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 smtClean="0">
                <a:solidFill>
                  <a:srgbClr val="FF0000"/>
                </a:solidFill>
              </a:rPr>
              <a:t>MORE DETAILS NEXT SLIDE</a:t>
            </a:r>
            <a:endParaRPr lang="en-CA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7916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96523"/>
            <a:ext cx="5765047" cy="643286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3200" y="96523"/>
            <a:ext cx="5029200" cy="6520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940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3160</TotalTime>
  <Words>443</Words>
  <Application>Microsoft Office PowerPoint</Application>
  <PresentationFormat>Widescreen</PresentationFormat>
  <Paragraphs>56</Paragraphs>
  <Slides>11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Ahmed Ryan (FCA)</dc:creator>
  <cp:lastModifiedBy>Ryan Ahmed</cp:lastModifiedBy>
  <cp:revision>436</cp:revision>
  <cp:lastPrinted>2015-02-18T03:35:51Z</cp:lastPrinted>
  <dcterms:created xsi:type="dcterms:W3CDTF">2006-08-16T00:00:00Z</dcterms:created>
  <dcterms:modified xsi:type="dcterms:W3CDTF">2019-01-27T15:54:41Z</dcterms:modified>
</cp:coreProperties>
</file>