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399" r:id="rId2"/>
    <p:sldId id="400" r:id="rId3"/>
    <p:sldId id="401" r:id="rId4"/>
    <p:sldId id="402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45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72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45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06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bcf.usc.edu/~gareth/ISL/ISLR%20Seventh%20Printing.pd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09210" y="1380758"/>
            <a:ext cx="11092957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Assume that you are data scientist working at a major bank in NYC. </a:t>
            </a:r>
          </a:p>
          <a:p>
            <a:r>
              <a:rPr lang="en-CA" sz="2000" dirty="0" smtClean="0"/>
              <a:t>You want to classify a new client as eligible to retire or </a:t>
            </a:r>
            <a:r>
              <a:rPr lang="en-CA" sz="2000" dirty="0" smtClean="0"/>
              <a:t>not, customer </a:t>
            </a:r>
            <a:r>
              <a:rPr lang="en-CA" sz="2000" dirty="0" smtClean="0"/>
              <a:t>features are: </a:t>
            </a:r>
            <a:r>
              <a:rPr lang="en-CA" sz="2000" b="1" dirty="0"/>
              <a:t>A</a:t>
            </a:r>
            <a:r>
              <a:rPr lang="en-CA" sz="2000" b="1" dirty="0" smtClean="0"/>
              <a:t>ge </a:t>
            </a:r>
            <a:r>
              <a:rPr lang="en-CA" sz="2000" dirty="0" smtClean="0"/>
              <a:t>and </a:t>
            </a:r>
            <a:r>
              <a:rPr lang="en-CA" sz="2000" b="1" dirty="0" smtClean="0"/>
              <a:t>Savings</a:t>
            </a:r>
            <a:r>
              <a:rPr lang="en-CA" sz="20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106" name="Straight Arrow Connector 105"/>
          <p:cNvCxnSpPr/>
          <p:nvPr/>
        </p:nvCxnSpPr>
        <p:spPr>
          <a:xfrm flipV="1">
            <a:off x="2221979" y="5855847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2221979" y="2039443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6535903" y="346788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7017595" y="31648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/>
          <p:cNvSpPr/>
          <p:nvPr/>
        </p:nvSpPr>
        <p:spPr>
          <a:xfrm>
            <a:off x="7278528" y="354526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/>
          <p:cNvSpPr/>
          <p:nvPr/>
        </p:nvSpPr>
        <p:spPr>
          <a:xfrm>
            <a:off x="8134871" y="326083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/>
          <p:cNvSpPr/>
          <p:nvPr/>
        </p:nvSpPr>
        <p:spPr>
          <a:xfrm>
            <a:off x="7850672" y="272929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Oval 131"/>
          <p:cNvSpPr/>
          <p:nvPr/>
        </p:nvSpPr>
        <p:spPr>
          <a:xfrm>
            <a:off x="7708572" y="213265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Oval 132"/>
          <p:cNvSpPr/>
          <p:nvPr/>
        </p:nvSpPr>
        <p:spPr>
          <a:xfrm>
            <a:off x="8448152" y="229089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/>
          <p:cNvSpPr/>
          <p:nvPr/>
        </p:nvSpPr>
        <p:spPr>
          <a:xfrm>
            <a:off x="8590251" y="279709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/>
          <p:cNvSpPr/>
          <p:nvPr/>
        </p:nvSpPr>
        <p:spPr>
          <a:xfrm>
            <a:off x="8670654" y="355183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/>
          <p:cNvSpPr/>
          <p:nvPr/>
        </p:nvSpPr>
        <p:spPr>
          <a:xfrm>
            <a:off x="7571069" y="347914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Oval 136"/>
          <p:cNvSpPr/>
          <p:nvPr/>
        </p:nvSpPr>
        <p:spPr>
          <a:xfrm>
            <a:off x="9187730" y="302941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Oval 137"/>
          <p:cNvSpPr/>
          <p:nvPr/>
        </p:nvSpPr>
        <p:spPr>
          <a:xfrm>
            <a:off x="9187730" y="22973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Oval 138"/>
          <p:cNvSpPr/>
          <p:nvPr/>
        </p:nvSpPr>
        <p:spPr>
          <a:xfrm>
            <a:off x="2914959" y="4701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/>
          <p:cNvSpPr/>
          <p:nvPr/>
        </p:nvSpPr>
        <p:spPr>
          <a:xfrm>
            <a:off x="3396651" y="43988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Oval 140"/>
          <p:cNvSpPr/>
          <p:nvPr/>
        </p:nvSpPr>
        <p:spPr>
          <a:xfrm>
            <a:off x="3657584" y="47792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/>
          <p:cNvSpPr/>
          <p:nvPr/>
        </p:nvSpPr>
        <p:spPr>
          <a:xfrm>
            <a:off x="4513927" y="44947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/>
          <p:cNvSpPr/>
          <p:nvPr/>
        </p:nvSpPr>
        <p:spPr>
          <a:xfrm>
            <a:off x="4229728" y="3963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val 143"/>
          <p:cNvSpPr/>
          <p:nvPr/>
        </p:nvSpPr>
        <p:spPr>
          <a:xfrm>
            <a:off x="4087628" y="33666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Oval 144"/>
          <p:cNvSpPr/>
          <p:nvPr/>
        </p:nvSpPr>
        <p:spPr>
          <a:xfrm>
            <a:off x="4827208" y="35248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Oval 145"/>
          <p:cNvSpPr/>
          <p:nvPr/>
        </p:nvSpPr>
        <p:spPr>
          <a:xfrm>
            <a:off x="4969307" y="40310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Oval 146"/>
          <p:cNvSpPr/>
          <p:nvPr/>
        </p:nvSpPr>
        <p:spPr>
          <a:xfrm>
            <a:off x="5049710" y="47857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Oval 147"/>
          <p:cNvSpPr/>
          <p:nvPr/>
        </p:nvSpPr>
        <p:spPr>
          <a:xfrm>
            <a:off x="4765511" y="51784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val 148"/>
          <p:cNvSpPr/>
          <p:nvPr/>
        </p:nvSpPr>
        <p:spPr>
          <a:xfrm>
            <a:off x="5566786" y="42633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val 149"/>
          <p:cNvSpPr/>
          <p:nvPr/>
        </p:nvSpPr>
        <p:spPr>
          <a:xfrm>
            <a:off x="5566786" y="35313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945208" y="2447432"/>
            <a:ext cx="3390919" cy="32749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753220" y="5955268"/>
            <a:ext cx="187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#1: AGE</a:t>
            </a:r>
            <a:endParaRPr lang="en-CA" b="1" dirty="0"/>
          </a:p>
        </p:txBody>
      </p:sp>
      <p:sp>
        <p:nvSpPr>
          <p:cNvPr id="153" name="TextBox 152"/>
          <p:cNvSpPr txBox="1"/>
          <p:nvPr/>
        </p:nvSpPr>
        <p:spPr>
          <a:xfrm rot="16200000">
            <a:off x="775859" y="3576917"/>
            <a:ext cx="23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#2: SAVINGS</a:t>
            </a:r>
            <a:endParaRPr lang="en-CA" b="1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5690204" y="2184410"/>
            <a:ext cx="1237643" cy="36345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5924209" y="2132655"/>
            <a:ext cx="421256" cy="371780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191212" y="2290890"/>
            <a:ext cx="1297340" cy="3606691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133750" y="2132655"/>
            <a:ext cx="1310977" cy="3680877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317158" y="4799448"/>
            <a:ext cx="3240080" cy="1078452"/>
            <a:chOff x="2597348" y="1529440"/>
            <a:chExt cx="3240080" cy="1078452"/>
          </a:xfrm>
        </p:grpSpPr>
        <p:cxnSp>
          <p:nvCxnSpPr>
            <p:cNvPr id="159" name="Curved Connector 158"/>
            <p:cNvCxnSpPr/>
            <p:nvPr/>
          </p:nvCxnSpPr>
          <p:spPr>
            <a:xfrm flipV="1">
              <a:off x="4085629" y="1529440"/>
              <a:ext cx="1751799" cy="79074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2597348" y="2023117"/>
              <a:ext cx="15872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MAX MARGIN </a:t>
              </a:r>
            </a:p>
            <a:p>
              <a:r>
                <a:rPr lang="en-CA" sz="1600" b="1" dirty="0" smtClean="0">
                  <a:solidFill>
                    <a:srgbClr val="FF0000"/>
                  </a:solidFill>
                </a:rPr>
                <a:t>HYPERPLANE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02932" y="2722854"/>
            <a:ext cx="3591057" cy="829283"/>
            <a:chOff x="3233664" y="700158"/>
            <a:chExt cx="3591057" cy="829283"/>
          </a:xfrm>
        </p:grpSpPr>
        <p:cxnSp>
          <p:nvCxnSpPr>
            <p:cNvPr id="162" name="Curved Connector 161"/>
            <p:cNvCxnSpPr/>
            <p:nvPr/>
          </p:nvCxnSpPr>
          <p:spPr>
            <a:xfrm>
              <a:off x="4472399" y="966111"/>
              <a:ext cx="1365029" cy="563330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233664" y="700158"/>
              <a:ext cx="1290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SUPPORT VECTORS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4" name="Curved Connector 163"/>
            <p:cNvCxnSpPr/>
            <p:nvPr/>
          </p:nvCxnSpPr>
          <p:spPr>
            <a:xfrm>
              <a:off x="4453873" y="903612"/>
              <a:ext cx="2370848" cy="566818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7121781" y="5040899"/>
            <a:ext cx="3119587" cy="595157"/>
            <a:chOff x="2184067" y="5187096"/>
            <a:chExt cx="3119587" cy="595157"/>
          </a:xfrm>
        </p:grpSpPr>
        <p:cxnSp>
          <p:nvCxnSpPr>
            <p:cNvPr id="166" name="Curved Connector 165"/>
            <p:cNvCxnSpPr/>
            <p:nvPr/>
          </p:nvCxnSpPr>
          <p:spPr>
            <a:xfrm rot="10800000" flipV="1">
              <a:off x="2184067" y="5335657"/>
              <a:ext cx="972130" cy="446596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168133" y="5187096"/>
              <a:ext cx="21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MAXIMUM MARGIN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68" name="Straight Connector 167"/>
          <p:cNvCxnSpPr/>
          <p:nvPr/>
        </p:nvCxnSpPr>
        <p:spPr>
          <a:xfrm flipV="1">
            <a:off x="6438437" y="5495779"/>
            <a:ext cx="860267" cy="22661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2769159" y="566947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769159" y="185306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083083" y="32815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7564775" y="29785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7825708" y="335889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682051" y="30744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397852" y="254291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255752" y="194627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995332" y="210451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9137431" y="261071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9217834" y="33654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8118249" y="32927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9734910" y="284303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9734910" y="211099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3462139" y="451546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3943831" y="421246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4204764" y="45928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5061107" y="43084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4776908" y="37768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4634808" y="31802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5374388" y="33384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5516487" y="384467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5596890" y="45994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5312691" y="499211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6113966" y="40769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6113966" y="3344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6260343" y="575202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1662215" y="309396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5984698" y="1376986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545403" y="1455649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501578" y="1371600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Image result for cat looks like a do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447" y="1740109"/>
            <a:ext cx="1092570" cy="13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urved Connector 82"/>
          <p:cNvCxnSpPr/>
          <p:nvPr/>
        </p:nvCxnSpPr>
        <p:spPr>
          <a:xfrm>
            <a:off x="4712326" y="2868625"/>
            <a:ext cx="1365029" cy="5633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>
            <a:off x="4693800" y="2806126"/>
            <a:ext cx="2370848" cy="56681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>
            <a:off x="2139507" y="4045205"/>
            <a:ext cx="1365029" cy="5633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64" idx="5"/>
          </p:cNvCxnSpPr>
          <p:nvPr/>
        </p:nvCxnSpPr>
        <p:spPr>
          <a:xfrm rot="10800000">
            <a:off x="9977489" y="2367163"/>
            <a:ext cx="691126" cy="47482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6" descr="Image result for dog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04" y="3303285"/>
            <a:ext cx="1612398" cy="12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Image result for cat imag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62" y="2411114"/>
            <a:ext cx="1487238" cy="15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58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911703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MODEL EVALUATION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7633208" y="32856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5921466" y="4003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/>
          <p:cNvSpPr txBox="1"/>
          <p:nvPr/>
        </p:nvSpPr>
        <p:spPr>
          <a:xfrm>
            <a:off x="5566787" y="577880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1433970" y="349926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352903" y="1382429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309078" y="1298380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586275" y="1529440"/>
            <a:ext cx="3251153" cy="1189321"/>
            <a:chOff x="2586275" y="1529440"/>
            <a:chExt cx="3251153" cy="1189321"/>
          </a:xfrm>
        </p:grpSpPr>
        <p:cxnSp>
          <p:nvCxnSpPr>
            <p:cNvPr id="115" name="Curved Connector 114"/>
            <p:cNvCxnSpPr/>
            <p:nvPr/>
          </p:nvCxnSpPr>
          <p:spPr>
            <a:xfrm flipV="1">
              <a:off x="4085629" y="1529440"/>
              <a:ext cx="1751799" cy="79074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2586275" y="1887764"/>
              <a:ext cx="19458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TRAINED MODEL </a:t>
              </a:r>
            </a:p>
            <a:p>
              <a:r>
                <a:rPr lang="en-CA" sz="1600" b="1" dirty="0">
                  <a:solidFill>
                    <a:srgbClr val="FF0000"/>
                  </a:solidFill>
                </a:rPr>
                <a:t>(</a:t>
              </a:r>
              <a:r>
                <a:rPr lang="en-CA" sz="1600" b="1" dirty="0" smtClean="0">
                  <a:solidFill>
                    <a:srgbClr val="FF0000"/>
                  </a:solidFill>
                </a:rPr>
                <a:t>MAX MARGIN </a:t>
              </a:r>
            </a:p>
            <a:p>
              <a:r>
                <a:rPr lang="en-CA" sz="1600" b="1" dirty="0" smtClean="0">
                  <a:solidFill>
                    <a:srgbClr val="FF0000"/>
                  </a:solidFill>
                </a:rPr>
                <a:t>HYPERPLANE)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7" name="Oval 116"/>
          <p:cNvSpPr/>
          <p:nvPr/>
        </p:nvSpPr>
        <p:spPr>
          <a:xfrm>
            <a:off x="7528235" y="3752055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7746046" y="4215979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5202844" y="2626456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0" name="Group 119"/>
          <p:cNvGrpSpPr/>
          <p:nvPr/>
        </p:nvGrpSpPr>
        <p:grpSpPr>
          <a:xfrm>
            <a:off x="5592101" y="2785210"/>
            <a:ext cx="5697964" cy="1884476"/>
            <a:chOff x="-452431" y="492811"/>
            <a:chExt cx="5697964" cy="1884476"/>
          </a:xfrm>
        </p:grpSpPr>
        <p:cxnSp>
          <p:nvCxnSpPr>
            <p:cNvPr id="121" name="Curved Connector 120"/>
            <p:cNvCxnSpPr>
              <a:endCxn id="117" idx="6"/>
            </p:cNvCxnSpPr>
            <p:nvPr/>
          </p:nvCxnSpPr>
          <p:spPr>
            <a:xfrm rot="10800000">
              <a:off x="1767902" y="1609716"/>
              <a:ext cx="1396294" cy="52019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3122901" y="2038733"/>
              <a:ext cx="21226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TESTING DATASET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3" name="Curved Connector 122"/>
            <p:cNvCxnSpPr/>
            <p:nvPr/>
          </p:nvCxnSpPr>
          <p:spPr>
            <a:xfrm rot="10800000">
              <a:off x="1921398" y="1902730"/>
              <a:ext cx="1255825" cy="347469"/>
            </a:xfrm>
            <a:prstGeom prst="curvedConnector3">
              <a:avLst>
                <a:gd name="adj1" fmla="val 670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/>
            <p:nvPr/>
          </p:nvCxnSpPr>
          <p:spPr>
            <a:xfrm rot="10800000">
              <a:off x="-452431" y="492811"/>
              <a:ext cx="3656828" cy="1600168"/>
            </a:xfrm>
            <a:prstGeom prst="curvedConnector3">
              <a:avLst>
                <a:gd name="adj1" fmla="val 1820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715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9154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ADDITIONAL READING MATERIAL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411715"/>
            <a:ext cx="51054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Additional Resources, Page #202: </a:t>
            </a:r>
            <a:r>
              <a:rPr lang="en-CA" sz="2000" dirty="0" smtClean="0">
                <a:hlinkClick r:id="rId3"/>
              </a:rPr>
              <a:t>http</a:t>
            </a:r>
            <a:r>
              <a:rPr lang="en-CA" sz="2000" dirty="0">
                <a:hlinkClick r:id="rId3"/>
              </a:rPr>
              <a:t>://www.cs.huji.ac.il/~</a:t>
            </a:r>
            <a:r>
              <a:rPr lang="en-CA" sz="2000" dirty="0" smtClean="0">
                <a:hlinkClick r:id="rId3"/>
              </a:rPr>
              <a:t>shais/UnderstandingMachineLearning/understanding-machine-learning-theory-algorithms.pdf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057" y="2711841"/>
            <a:ext cx="2637856" cy="3733800"/>
          </a:xfrm>
          <a:prstGeom prst="rect">
            <a:avLst/>
          </a:prstGeom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6629400" y="1411715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Additional Resources, Page #337: </a:t>
            </a:r>
          </a:p>
          <a:p>
            <a:r>
              <a:rPr lang="en-CA" sz="2000" dirty="0" smtClean="0">
                <a:hlinkClick r:id="rId6"/>
              </a:rPr>
              <a:t>http</a:t>
            </a:r>
            <a:r>
              <a:rPr lang="en-CA" sz="2000" dirty="0">
                <a:hlinkClick r:id="rId6"/>
              </a:rPr>
              <a:t>://</a:t>
            </a:r>
            <a:r>
              <a:rPr lang="en-CA" sz="2000" dirty="0" smtClean="0">
                <a:hlinkClick r:id="rId6"/>
              </a:rPr>
              <a:t>www-bcf.usc.edu</a:t>
            </a:r>
            <a:r>
              <a:rPr lang="en-CA" sz="2000" dirty="0">
                <a:hlinkClick r:id="rId6"/>
              </a:rPr>
              <a:t>/~</a:t>
            </a:r>
            <a:r>
              <a:rPr lang="en-CA" sz="2000" dirty="0" smtClean="0">
                <a:hlinkClick r:id="rId6"/>
              </a:rPr>
              <a:t>gareth/ISL/ISLR%20Seventh%20Printing.pdf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0925" y="2711841"/>
            <a:ext cx="2590800" cy="38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3257</TotalTime>
  <Words>125</Words>
  <Application>Microsoft Office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439</cp:revision>
  <cp:lastPrinted>2015-02-18T03:35:51Z</cp:lastPrinted>
  <dcterms:created xsi:type="dcterms:W3CDTF">2006-08-16T00:00:00Z</dcterms:created>
  <dcterms:modified xsi:type="dcterms:W3CDTF">2018-12-27T19:57:41Z</dcterms:modified>
</cp:coreProperties>
</file>