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399" r:id="rId2"/>
    <p:sldId id="400" r:id="rId3"/>
    <p:sldId id="401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2018-12-27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23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64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4582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GENERALIZATION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cxnSp>
        <p:nvCxnSpPr>
          <p:cNvPr id="174" name="Straight Arrow Connector 173"/>
          <p:cNvCxnSpPr/>
          <p:nvPr/>
        </p:nvCxnSpPr>
        <p:spPr>
          <a:xfrm flipV="1">
            <a:off x="2123178" y="5587884"/>
            <a:ext cx="7899455" cy="608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123178" y="1771480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6437102" y="31999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7" name="Oval 176"/>
          <p:cNvSpPr/>
          <p:nvPr/>
        </p:nvSpPr>
        <p:spPr>
          <a:xfrm>
            <a:off x="6918794" y="289692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Oval 177"/>
          <p:cNvSpPr/>
          <p:nvPr/>
        </p:nvSpPr>
        <p:spPr>
          <a:xfrm>
            <a:off x="7122020" y="32731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Oval 178"/>
          <p:cNvSpPr/>
          <p:nvPr/>
        </p:nvSpPr>
        <p:spPr>
          <a:xfrm>
            <a:off x="8036070" y="299287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Oval 179"/>
          <p:cNvSpPr/>
          <p:nvPr/>
        </p:nvSpPr>
        <p:spPr>
          <a:xfrm>
            <a:off x="7751871" y="246133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1" name="Oval 180"/>
          <p:cNvSpPr/>
          <p:nvPr/>
        </p:nvSpPr>
        <p:spPr>
          <a:xfrm>
            <a:off x="7609771" y="186469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2" name="Oval 181"/>
          <p:cNvSpPr/>
          <p:nvPr/>
        </p:nvSpPr>
        <p:spPr>
          <a:xfrm>
            <a:off x="8349351" y="202292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3" name="Oval 182"/>
          <p:cNvSpPr/>
          <p:nvPr/>
        </p:nvSpPr>
        <p:spPr>
          <a:xfrm>
            <a:off x="8491450" y="252913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Oval 183"/>
          <p:cNvSpPr/>
          <p:nvPr/>
        </p:nvSpPr>
        <p:spPr>
          <a:xfrm>
            <a:off x="8571853" y="328387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5" name="Oval 184"/>
          <p:cNvSpPr/>
          <p:nvPr/>
        </p:nvSpPr>
        <p:spPr>
          <a:xfrm>
            <a:off x="7472268" y="32111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6" name="Oval 185"/>
          <p:cNvSpPr/>
          <p:nvPr/>
        </p:nvSpPr>
        <p:spPr>
          <a:xfrm>
            <a:off x="9088929" y="27614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7" name="Oval 186"/>
          <p:cNvSpPr/>
          <p:nvPr/>
        </p:nvSpPr>
        <p:spPr>
          <a:xfrm>
            <a:off x="9088929" y="20294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8" name="Oval 187"/>
          <p:cNvSpPr/>
          <p:nvPr/>
        </p:nvSpPr>
        <p:spPr>
          <a:xfrm>
            <a:off x="2816158" y="443387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9" name="Oval 188"/>
          <p:cNvSpPr/>
          <p:nvPr/>
        </p:nvSpPr>
        <p:spPr>
          <a:xfrm>
            <a:off x="3297850" y="41308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0" name="Oval 189"/>
          <p:cNvSpPr/>
          <p:nvPr/>
        </p:nvSpPr>
        <p:spPr>
          <a:xfrm>
            <a:off x="3558783" y="451126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1" name="Oval 190"/>
          <p:cNvSpPr/>
          <p:nvPr/>
        </p:nvSpPr>
        <p:spPr>
          <a:xfrm>
            <a:off x="4415126" y="422683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2" name="Oval 191"/>
          <p:cNvSpPr/>
          <p:nvPr/>
        </p:nvSpPr>
        <p:spPr>
          <a:xfrm>
            <a:off x="4130927" y="36952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3" name="Oval 192"/>
          <p:cNvSpPr/>
          <p:nvPr/>
        </p:nvSpPr>
        <p:spPr>
          <a:xfrm>
            <a:off x="3988827" y="30986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Oval 193"/>
          <p:cNvSpPr/>
          <p:nvPr/>
        </p:nvSpPr>
        <p:spPr>
          <a:xfrm>
            <a:off x="4728407" y="32568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5" name="Oval 194"/>
          <p:cNvSpPr/>
          <p:nvPr/>
        </p:nvSpPr>
        <p:spPr>
          <a:xfrm>
            <a:off x="4870506" y="376308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Oval 195"/>
          <p:cNvSpPr/>
          <p:nvPr/>
        </p:nvSpPr>
        <p:spPr>
          <a:xfrm>
            <a:off x="4950909" y="451783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7" name="Oval 196"/>
          <p:cNvSpPr/>
          <p:nvPr/>
        </p:nvSpPr>
        <p:spPr>
          <a:xfrm>
            <a:off x="4666710" y="49105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8" name="Oval 197"/>
          <p:cNvSpPr/>
          <p:nvPr/>
        </p:nvSpPr>
        <p:spPr>
          <a:xfrm>
            <a:off x="5830732" y="34115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Oval 198"/>
          <p:cNvSpPr/>
          <p:nvPr/>
        </p:nvSpPr>
        <p:spPr>
          <a:xfrm>
            <a:off x="5467985" y="32633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0" name="TextBox 199"/>
          <p:cNvSpPr txBox="1"/>
          <p:nvPr/>
        </p:nvSpPr>
        <p:spPr>
          <a:xfrm>
            <a:off x="5301198" y="5729746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925984" y="3469714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5338717" y="1295400"/>
            <a:ext cx="1490329" cy="425555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/>
          <p:nvPr/>
        </p:nvCxnSpPr>
        <p:spPr>
          <a:xfrm flipV="1">
            <a:off x="3632148" y="1521074"/>
            <a:ext cx="1751799" cy="79074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2132794" y="1879398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GENERALIZED 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MODEL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7349078" y="4633289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OVERFITTED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MODEL </a:t>
            </a:r>
          </a:p>
        </p:txBody>
      </p:sp>
      <p:cxnSp>
        <p:nvCxnSpPr>
          <p:cNvPr id="206" name="Curved Connector 205"/>
          <p:cNvCxnSpPr>
            <a:endCxn id="212" idx="4"/>
          </p:cNvCxnSpPr>
          <p:nvPr/>
        </p:nvCxnSpPr>
        <p:spPr>
          <a:xfrm rot="10800000">
            <a:off x="6556919" y="4313263"/>
            <a:ext cx="947064" cy="6703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5047134" y="29408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8" name="Oval 207"/>
          <p:cNvSpPr/>
          <p:nvPr/>
        </p:nvSpPr>
        <p:spPr>
          <a:xfrm>
            <a:off x="4808809" y="202740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9" name="Oval 208"/>
          <p:cNvSpPr/>
          <p:nvPr/>
        </p:nvSpPr>
        <p:spPr>
          <a:xfrm>
            <a:off x="6043931" y="41720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0" name="Oval 209"/>
          <p:cNvSpPr/>
          <p:nvPr/>
        </p:nvSpPr>
        <p:spPr>
          <a:xfrm>
            <a:off x="6040740" y="28716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1" name="Oval 210"/>
          <p:cNvSpPr/>
          <p:nvPr/>
        </p:nvSpPr>
        <p:spPr>
          <a:xfrm>
            <a:off x="6261542" y="36599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2" name="Freeform 211"/>
          <p:cNvSpPr/>
          <p:nvPr/>
        </p:nvSpPr>
        <p:spPr>
          <a:xfrm>
            <a:off x="5457540" y="1798663"/>
            <a:ext cx="1114478" cy="3744685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  <p:bldP spid="205" grpId="0"/>
      <p:bldP spid="2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_images/kernel_adatr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06" y="2337429"/>
            <a:ext cx="3958167" cy="377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PARAMETERS OPTIMIZATION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172" name="Google Shape;121;p17"/>
          <p:cNvSpPr txBox="1"/>
          <p:nvPr/>
        </p:nvSpPr>
        <p:spPr>
          <a:xfrm>
            <a:off x="785666" y="107940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3505" y="1371600"/>
            <a:ext cx="10836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C parameter: </a:t>
            </a:r>
            <a:r>
              <a:rPr lang="en-CA" dirty="0" smtClean="0"/>
              <a:t>Controls trade-off between classifying training points correctly and having a smooth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Small </a:t>
            </a:r>
            <a:r>
              <a:rPr lang="en-CA" b="1" dirty="0" smtClean="0"/>
              <a:t>C </a:t>
            </a:r>
            <a:r>
              <a:rPr lang="en-CA" b="1" dirty="0"/>
              <a:t>(</a:t>
            </a:r>
            <a:r>
              <a:rPr lang="en-CA" b="1" dirty="0" smtClean="0"/>
              <a:t>loose) </a:t>
            </a:r>
            <a:r>
              <a:rPr lang="en-CA" dirty="0"/>
              <a:t>makes </a:t>
            </a:r>
            <a:r>
              <a:rPr lang="en-CA" dirty="0" smtClean="0"/>
              <a:t>cost (penalty) of misclassification </a:t>
            </a:r>
            <a:r>
              <a:rPr lang="en-CA" dirty="0"/>
              <a:t>low</a:t>
            </a:r>
            <a:r>
              <a:rPr lang="en-CA" b="1" dirty="0"/>
              <a:t> </a:t>
            </a:r>
            <a:r>
              <a:rPr lang="en-CA" dirty="0" smtClean="0"/>
              <a:t>(soft margin)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Large C </a:t>
            </a:r>
            <a:r>
              <a:rPr lang="en-CA" b="1" dirty="0" smtClean="0"/>
              <a:t>(strict) </a:t>
            </a:r>
            <a:r>
              <a:rPr lang="en-CA" dirty="0" smtClean="0"/>
              <a:t>makes cost </a:t>
            </a:r>
            <a:r>
              <a:rPr lang="en-CA" dirty="0"/>
              <a:t>of misclassification high</a:t>
            </a:r>
            <a:r>
              <a:rPr lang="en-CA" b="1" dirty="0"/>
              <a:t> </a:t>
            </a:r>
            <a:r>
              <a:rPr lang="en-CA" dirty="0" smtClean="0"/>
              <a:t>(hard margin), forcing </a:t>
            </a:r>
            <a:r>
              <a:rPr lang="en-CA" dirty="0"/>
              <a:t>the </a:t>
            </a:r>
            <a:r>
              <a:rPr lang="en-CA" dirty="0" smtClean="0"/>
              <a:t>model to explain </a:t>
            </a:r>
            <a:r>
              <a:rPr lang="en-CA" dirty="0"/>
              <a:t>input data stricter and potentially </a:t>
            </a:r>
            <a:r>
              <a:rPr lang="en-CA" dirty="0" smtClean="0"/>
              <a:t>over fit.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255994" y="597810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255994" y="2133600"/>
            <a:ext cx="19233" cy="389944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104675" y="365460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4586367" y="33516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4789593" y="372780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5703643" y="34475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5139841" y="366586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2082699" y="468151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798500" y="41499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1656400" y="35533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2395980" y="371156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2538079" y="42177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2618482" y="497251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2334283" y="536521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3498305" y="386618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3135558" y="37180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TextBox 60"/>
          <p:cNvSpPr txBox="1"/>
          <p:nvPr/>
        </p:nvSpPr>
        <p:spPr>
          <a:xfrm>
            <a:off x="3262823" y="601914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0184" y="3891407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439502" y="2880774"/>
            <a:ext cx="1055294" cy="303975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714707" y="33955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3711504" y="462669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3708313" y="332638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3929115" y="411458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reeform 67"/>
          <p:cNvSpPr/>
          <p:nvPr/>
        </p:nvSpPr>
        <p:spPr>
          <a:xfrm rot="1068680">
            <a:off x="3110959" y="2811487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6560351" y="5896030"/>
            <a:ext cx="3781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http://mlpy.sourceforge.net/docs/3.4/svm.html</a:t>
            </a:r>
          </a:p>
        </p:txBody>
      </p:sp>
    </p:spTree>
    <p:extLst>
      <p:ext uri="{BB962C8B-B14F-4D97-AF65-F5344CB8AC3E}">
        <p14:creationId xmlns:p14="http://schemas.microsoft.com/office/powerpoint/2010/main" val="72358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SUPPORT VECTOR MACHINES: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PARAMETERS OPTIMIZATION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sp>
        <p:nvSpPr>
          <p:cNvPr id="172" name="Google Shape;121;p17"/>
          <p:cNvSpPr txBox="1"/>
          <p:nvPr/>
        </p:nvSpPr>
        <p:spPr>
          <a:xfrm>
            <a:off x="785666" y="1079402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6800" y="1371600"/>
            <a:ext cx="100636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/>
              <a:t>Gamma parameter: </a:t>
            </a:r>
            <a:r>
              <a:rPr lang="en-CA" sz="2000" dirty="0" smtClean="0"/>
              <a:t>controls how far the influence of a single training set reaches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 smtClean="0"/>
              <a:t>Large gamma: </a:t>
            </a:r>
            <a:r>
              <a:rPr lang="en-CA" sz="2000" dirty="0" smtClean="0"/>
              <a:t>close reach (closer data points have high weight)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b="1" dirty="0"/>
              <a:t>Small gamma: </a:t>
            </a:r>
            <a:r>
              <a:rPr lang="en-CA" sz="2000" dirty="0"/>
              <a:t>far </a:t>
            </a:r>
            <a:r>
              <a:rPr lang="en-CA" sz="2000" dirty="0" smtClean="0"/>
              <a:t>reach (more generalized solution)</a:t>
            </a:r>
            <a:endParaRPr lang="en-CA" sz="20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549691" y="605430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549691" y="2387263"/>
            <a:ext cx="19234" cy="3721979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354828" y="36110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6836520" y="33080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039746" y="368425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7953796" y="340401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7669597" y="287246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7389994" y="36223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4332852" y="46379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4048653" y="41064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4646133" y="36680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4788232" y="41742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4868635" y="49289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584436" y="53216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5748458" y="38226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5385711" y="36745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TextBox 75"/>
          <p:cNvSpPr txBox="1"/>
          <p:nvPr/>
        </p:nvSpPr>
        <p:spPr>
          <a:xfrm>
            <a:off x="5556520" y="6095341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#1</a:t>
            </a:r>
            <a:endParaRPr lang="en-CA" b="1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490337" y="3847862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FEATURE #2</a:t>
            </a:r>
            <a:endParaRPr lang="en-CA" b="1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5556520" y="2438542"/>
            <a:ext cx="1190252" cy="352355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964860" y="33520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5961657" y="45831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5958466" y="328283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6179268" y="40710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6836520" y="2209800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3851066" y="3519129"/>
            <a:ext cx="1508787" cy="2428168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ounded Rectangle 85"/>
          <p:cNvSpPr/>
          <p:nvPr/>
        </p:nvSpPr>
        <p:spPr>
          <a:xfrm rot="20455119">
            <a:off x="5757493" y="2893546"/>
            <a:ext cx="686145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Curved Connector 86"/>
          <p:cNvCxnSpPr/>
          <p:nvPr/>
        </p:nvCxnSpPr>
        <p:spPr>
          <a:xfrm rot="10800000">
            <a:off x="8286833" y="2848679"/>
            <a:ext cx="1805887" cy="125774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10800000" flipV="1">
            <a:off x="5270020" y="4282303"/>
            <a:ext cx="4798192" cy="130478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167372" y="39895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IGNORED!</a:t>
            </a:r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728526" y="2653121"/>
                <a:ext cx="101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Large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26" y="2653121"/>
                <a:ext cx="10166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2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ounded Rectangle 90"/>
          <p:cNvSpPr/>
          <p:nvPr/>
        </p:nvSpPr>
        <p:spPr>
          <a:xfrm rot="20455119">
            <a:off x="5370778" y="2825312"/>
            <a:ext cx="1925969" cy="2449203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846515" y="2280106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𝐦𝐚𝐥𝐥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515" y="2280106"/>
                <a:ext cx="98616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3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Freeform 92"/>
          <p:cNvSpPr/>
          <p:nvPr/>
        </p:nvSpPr>
        <p:spPr>
          <a:xfrm rot="1068680">
            <a:off x="5423033" y="2646195"/>
            <a:ext cx="1114478" cy="2709633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5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9" grpId="0"/>
      <p:bldP spid="89" grpId="1"/>
      <p:bldP spid="90" grpId="0"/>
      <p:bldP spid="90" grpId="1"/>
      <p:bldP spid="91" grpId="0" animBg="1"/>
      <p:bldP spid="92" grpId="0"/>
      <p:bldP spid="93" grpId="0" animBg="1"/>
      <p:bldP spid="9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Words>119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Montserrat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440</cp:revision>
  <cp:lastPrinted>2015-02-18T03:35:51Z</cp:lastPrinted>
  <dcterms:created xsi:type="dcterms:W3CDTF">2006-08-16T00:00:00Z</dcterms:created>
  <dcterms:modified xsi:type="dcterms:W3CDTF">2018-12-27T22:22:51Z</dcterms:modified>
</cp:coreProperties>
</file>