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403" r:id="rId2"/>
    <p:sldId id="402" r:id="rId3"/>
    <p:sldId id="401" r:id="rId4"/>
    <p:sldId id="399" r:id="rId5"/>
    <p:sldId id="404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95" d="100"/>
          <a:sy n="95" d="100"/>
        </p:scale>
        <p:origin x="102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91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5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369634"/>
            <a:ext cx="98298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k-nearest </a:t>
            </a:r>
            <a:r>
              <a:rPr lang="en-CA" sz="2000" dirty="0"/>
              <a:t>neighbors algorithm </a:t>
            </a:r>
            <a:r>
              <a:rPr lang="en-CA" sz="2000" dirty="0" smtClean="0"/>
              <a:t>(</a:t>
            </a:r>
            <a:r>
              <a:rPr lang="en-CA" sz="2000" dirty="0"/>
              <a:t>K</a:t>
            </a:r>
            <a:r>
              <a:rPr lang="en-CA" sz="2000" dirty="0" smtClean="0"/>
              <a:t>NN</a:t>
            </a:r>
            <a:r>
              <a:rPr lang="en-CA" sz="2000" dirty="0"/>
              <a:t>) </a:t>
            </a:r>
            <a:r>
              <a:rPr lang="en-CA" sz="2000" dirty="0" smtClean="0"/>
              <a:t>is a classification algorithm.</a:t>
            </a:r>
          </a:p>
          <a:p>
            <a:r>
              <a:rPr lang="en-CA" sz="2000" dirty="0" smtClean="0"/>
              <a:t>KNN works by </a:t>
            </a:r>
            <a:r>
              <a:rPr lang="en-CA" sz="2000" dirty="0"/>
              <a:t>finding the </a:t>
            </a:r>
            <a:r>
              <a:rPr lang="en-CA" sz="2000" b="1" dirty="0"/>
              <a:t>most similar </a:t>
            </a:r>
            <a:r>
              <a:rPr lang="en-CA" sz="2000" dirty="0"/>
              <a:t>data points in the training data, and </a:t>
            </a:r>
            <a:r>
              <a:rPr lang="en-CA" sz="2000" dirty="0" smtClean="0"/>
              <a:t>attempt to make an </a:t>
            </a:r>
            <a:r>
              <a:rPr lang="en-CA" sz="2000" b="1" dirty="0"/>
              <a:t>educated guess </a:t>
            </a:r>
            <a:r>
              <a:rPr lang="en-CA" sz="2000" dirty="0"/>
              <a:t>based on their classifications.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90800" y="5940322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85927" y="2490297"/>
            <a:ext cx="35531" cy="349812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423133" y="29453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4788133" y="35745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5138934" y="3960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5183146" y="34445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716546" y="32744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6111558" y="38008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574446" y="38108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6184065" y="5985775"/>
            <a:ext cx="19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WEIGHT (KGS)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820208" y="323566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HEIGHT (CMS)</a:t>
            </a:r>
            <a:endParaRPr lang="en-CA" sz="2400" b="1" dirty="0"/>
          </a:p>
        </p:txBody>
      </p:sp>
      <p:sp>
        <p:nvSpPr>
          <p:cNvPr id="27" name="Oval 26"/>
          <p:cNvSpPr/>
          <p:nvPr/>
        </p:nvSpPr>
        <p:spPr>
          <a:xfrm>
            <a:off x="3677122" y="3842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42122" y="44717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92923" y="48580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437135" y="434164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81348" y="41434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86335" y="5158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28435" y="4707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81783" y="4734746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?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20428106">
            <a:off x="4791056" y="2642135"/>
            <a:ext cx="1665605" cy="24407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 rot="20428106">
            <a:off x="2913431" y="3421409"/>
            <a:ext cx="1665605" cy="244070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522838" y="2941943"/>
            <a:ext cx="954376" cy="774921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7214" y="2797111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SIZE: LARGE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9009" y="2426439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SIZE: SMALL</a:t>
            </a:r>
            <a:endParaRPr lang="en-CA" sz="2400" b="1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2907148" y="2526839"/>
            <a:ext cx="1002041" cy="928958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04379" y="599973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55      60      65       70</a:t>
            </a:r>
            <a:endParaRPr lang="en-CA" sz="24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731801" y="383617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150    160      170      180</a:t>
            </a:r>
            <a:endParaRPr lang="en-CA" sz="2400" b="1" dirty="0"/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50" y="2941943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771169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40317" y="3960911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05880" y="3226606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56" grpId="0"/>
      <p:bldP spid="57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" grpId="0" animBg="1"/>
      <p:bldP spid="36" grpId="0" animBg="1"/>
      <p:bldP spid="39" grpId="0"/>
      <p:bldP spid="42" grpId="0" animBg="1"/>
      <p:bldP spid="51" grpId="0"/>
      <p:bldP spid="53" grpId="0"/>
      <p:bldP spid="16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30251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Select a value for k (e.g.: 1, 2, 3, 10..)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Calculate the Euclidian </a:t>
            </a:r>
            <a:r>
              <a:rPr lang="en-CA" sz="2000" dirty="0"/>
              <a:t>distance </a:t>
            </a:r>
            <a:r>
              <a:rPr lang="en-CA" sz="2000" dirty="0" smtClean="0"/>
              <a:t>between </a:t>
            </a:r>
            <a:r>
              <a:rPr lang="en-CA" sz="2000" dirty="0"/>
              <a:t>the </a:t>
            </a:r>
            <a:r>
              <a:rPr lang="en-CA" sz="2000" dirty="0" smtClean="0"/>
              <a:t>point to </a:t>
            </a:r>
            <a:r>
              <a:rPr lang="en-CA" sz="2000" dirty="0"/>
              <a:t>be classified and every </a:t>
            </a:r>
            <a:r>
              <a:rPr lang="en-CA" sz="2000" dirty="0" smtClean="0"/>
              <a:t>other point in </a:t>
            </a:r>
            <a:r>
              <a:rPr lang="en-CA" sz="2000" dirty="0"/>
              <a:t>the training data-set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Pick </a:t>
            </a:r>
            <a:r>
              <a:rPr lang="en-CA" sz="2000" dirty="0"/>
              <a:t>the k closest data points </a:t>
            </a:r>
            <a:r>
              <a:rPr lang="en-CA" sz="2000" dirty="0" smtClean="0"/>
              <a:t>(points with </a:t>
            </a:r>
            <a:r>
              <a:rPr lang="en-CA" sz="2000" dirty="0"/>
              <a:t>the k </a:t>
            </a:r>
            <a:r>
              <a:rPr lang="en-CA" sz="2000" dirty="0" smtClean="0"/>
              <a:t>smallest </a:t>
            </a:r>
            <a:r>
              <a:rPr lang="en-CA" sz="2000" dirty="0"/>
              <a:t>distances)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Run a majority vote among selected data points, the </a:t>
            </a:r>
            <a:r>
              <a:rPr lang="en-CA" sz="2000" dirty="0"/>
              <a:t>dominating classification </a:t>
            </a:r>
            <a:r>
              <a:rPr lang="en-CA" sz="2000" dirty="0" smtClean="0"/>
              <a:t>is the winner! Point is classified based on the dominant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Repeat!</a:t>
            </a:r>
            <a:endParaRPr lang="en-CA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6800" y="601302"/>
            <a:ext cx="93726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ALGORITHM</a:t>
            </a: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STEPS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95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03147" y="5609475"/>
            <a:ext cx="5286869" cy="58137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3805" y="2285629"/>
            <a:ext cx="0" cy="34050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54600" y="2660415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2186" y="4263575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165056" y="3143010"/>
            <a:ext cx="4066" cy="246039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33805" y="4279241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54600" y="3177063"/>
            <a:ext cx="3710456" cy="3723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EUCLIDEAN DISTANCE: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 smtClean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22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 smtClean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28" b="-18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4874397" y="41291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7003252" y="29868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𝑬𝒖𝒄𝒍𝒊𝒅𝒆𝒂𝒏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50" y="4258226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79967" y="444796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5530" y="371366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799" y="1322760"/>
            <a:ext cx="55573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KNN will look for the 5 data points that are closest to the new customer data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 algorithm will determine which category (class) are these 5 points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Since 4 points </a:t>
            </a:r>
            <a:r>
              <a:rPr lang="en-CA" sz="2000" dirty="0" smtClean="0"/>
              <a:t>had class </a:t>
            </a:r>
            <a:r>
              <a:rPr lang="en-CA" sz="2000" dirty="0"/>
              <a:t>‘Small’ and 1 had ‘Large’, then </a:t>
            </a:r>
            <a:r>
              <a:rPr lang="en-CA" sz="2000" dirty="0" smtClean="0"/>
              <a:t>new </a:t>
            </a:r>
            <a:r>
              <a:rPr lang="en-CA" sz="2000" dirty="0"/>
              <a:t>customer shall be assigned Small size.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782" y="1333827"/>
            <a:ext cx="4674701" cy="48128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99" y="6137135"/>
            <a:ext cx="547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https</a:t>
            </a:r>
            <a:r>
              <a:rPr lang="en-CA" sz="1200" dirty="0"/>
              <a:t>://www.listendata.com/2017/12/k-nearest-neighbor-step-by-step-tutorial.html </a:t>
            </a:r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369634"/>
            <a:ext cx="98298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Let’s understand this example visually!</a:t>
            </a:r>
            <a:r>
              <a:rPr lang="en-CA" sz="2000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259850" y="5506014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59850" y="1830175"/>
            <a:ext cx="30658" cy="3723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92183" y="25110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4457183" y="31402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4807984" y="35266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4852196" y="30102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385596" y="28401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780608" y="33665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243496" y="33765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5853115" y="5551467"/>
            <a:ext cx="19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WEIGHT (KGS)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3041" y="2464886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HEIGHT (CMS)</a:t>
            </a:r>
            <a:endParaRPr lang="en-CA" sz="2400" b="1" dirty="0"/>
          </a:p>
        </p:txBody>
      </p:sp>
      <p:sp>
        <p:nvSpPr>
          <p:cNvPr id="27" name="Oval 26"/>
          <p:cNvSpPr/>
          <p:nvPr/>
        </p:nvSpPr>
        <p:spPr>
          <a:xfrm>
            <a:off x="3346172" y="34081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11172" y="40374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17761" y="463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06185" y="39073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50398" y="37091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17637" y="4690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97485" y="42736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13360" y="406486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?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191888" y="2507635"/>
            <a:ext cx="954376" cy="774921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6264" y="2362803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SIZE: LARGE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21426" y="1633574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SIZE: SMALL</a:t>
            </a:r>
            <a:endParaRPr lang="en-CA" sz="2400" b="1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2421570" y="2247158"/>
            <a:ext cx="1234353" cy="852013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73429" y="5565423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55      60      65       70</a:t>
            </a:r>
            <a:endParaRPr lang="en-CA" sz="24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400851" y="3401870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150    160      170      180</a:t>
            </a:r>
            <a:endParaRPr lang="en-CA" sz="2400" b="1" dirty="0"/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07635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50" y="3336861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609367" y="3526603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74930" y="2792298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34" idx="1"/>
            <a:endCxn id="31" idx="5"/>
          </p:cNvCxnSpPr>
          <p:nvPr/>
        </p:nvCxnSpPr>
        <p:spPr>
          <a:xfrm flipH="1" flipV="1">
            <a:off x="3992977" y="3965334"/>
            <a:ext cx="262003" cy="143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0" idx="6"/>
          </p:cNvCxnSpPr>
          <p:nvPr/>
        </p:nvCxnSpPr>
        <p:spPr>
          <a:xfrm flipH="1" flipV="1">
            <a:off x="3390384" y="4057393"/>
            <a:ext cx="822976" cy="157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</p:cNvCxnSpPr>
          <p:nvPr/>
        </p:nvCxnSpPr>
        <p:spPr>
          <a:xfrm flipH="1">
            <a:off x="3819938" y="4321027"/>
            <a:ext cx="435042" cy="1092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4"/>
            <a:endCxn id="32" idx="0"/>
          </p:cNvCxnSpPr>
          <p:nvPr/>
        </p:nvCxnSpPr>
        <p:spPr>
          <a:xfrm flipH="1">
            <a:off x="4259737" y="4364978"/>
            <a:ext cx="95723" cy="3254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45" idx="3"/>
          </p:cNvCxnSpPr>
          <p:nvPr/>
        </p:nvCxnSpPr>
        <p:spPr>
          <a:xfrm flipV="1">
            <a:off x="4455939" y="3782770"/>
            <a:ext cx="393665" cy="3260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3656" y="3468050"/>
            <a:ext cx="2746952" cy="1522175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4213126" y="40736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cxnSp>
        <p:nvCxnSpPr>
          <p:cNvPr id="60" name="Curved Connector 59"/>
          <p:cNvCxnSpPr>
            <a:endCxn id="34" idx="5"/>
          </p:cNvCxnSpPr>
          <p:nvPr/>
        </p:nvCxnSpPr>
        <p:spPr>
          <a:xfrm rot="10800000" flipV="1">
            <a:off x="4455939" y="3849231"/>
            <a:ext cx="1815542" cy="471795"/>
          </a:xfrm>
          <a:prstGeom prst="curvedConnector4">
            <a:avLst>
              <a:gd name="adj1" fmla="val 48854"/>
              <a:gd name="adj2" fmla="val 157769"/>
            </a:avLst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71479" y="3704400"/>
            <a:ext cx="25457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CA" dirty="0"/>
              <a:t>POINT CLASSIFIED AS BLUE </a:t>
            </a:r>
            <a:r>
              <a:rPr lang="en-CA" dirty="0" smtClean="0"/>
              <a:t>(S SIZE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/>
      <p:bldP spid="42" grpId="0" animBg="1"/>
      <p:bldP spid="20" grpId="0" animBg="1"/>
      <p:bldP spid="59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281</Words>
  <Application>Microsoft Office PowerPoint</Application>
  <PresentationFormat>Widescreen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384</cp:revision>
  <cp:lastPrinted>2015-02-18T03:35:51Z</cp:lastPrinted>
  <dcterms:created xsi:type="dcterms:W3CDTF">2006-08-16T00:00:00Z</dcterms:created>
  <dcterms:modified xsi:type="dcterms:W3CDTF">2018-12-29T17:46:00Z</dcterms:modified>
</cp:coreProperties>
</file>