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399" r:id="rId2"/>
    <p:sldId id="400" r:id="rId3"/>
    <p:sldId id="401" r:id="rId4"/>
    <p:sldId id="402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28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58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80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24484" y="1418844"/>
            <a:ext cx="8399363" cy="3025168"/>
          </a:xfrm>
        </p:spPr>
        <p:txBody>
          <a:bodyPr>
            <a:normAutofit/>
          </a:bodyPr>
          <a:lstStyle/>
          <a:p>
            <a:r>
              <a:rPr lang="en-CA" sz="2000" dirty="0"/>
              <a:t>Decision Trees </a:t>
            </a:r>
            <a:r>
              <a:rPr lang="en-CA" sz="2000" dirty="0" smtClean="0"/>
              <a:t>are supervised </a:t>
            </a:r>
            <a:r>
              <a:rPr lang="en-CA" sz="2000" dirty="0"/>
              <a:t>Machine Learning </a:t>
            </a:r>
            <a:r>
              <a:rPr lang="en-CA" sz="2000" dirty="0" smtClean="0"/>
              <a:t>technique where </a:t>
            </a:r>
            <a:r>
              <a:rPr lang="en-CA" sz="2000" dirty="0"/>
              <a:t>the data is </a:t>
            </a:r>
            <a:r>
              <a:rPr lang="en-CA" sz="2000" dirty="0" smtClean="0"/>
              <a:t>split </a:t>
            </a:r>
            <a:r>
              <a:rPr lang="en-CA" sz="2000" dirty="0"/>
              <a:t>according to a certain </a:t>
            </a:r>
            <a:r>
              <a:rPr lang="en-CA" sz="2000" dirty="0" smtClean="0"/>
              <a:t>condition/parameter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Let’s assume we want to classify whether a customer could retire or not based on their savings and age.</a:t>
            </a:r>
          </a:p>
          <a:p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6154005" y="5805007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154005" y="2528118"/>
            <a:ext cx="1" cy="33353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75351" y="4626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157043" y="43234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7417976" y="47037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6533251" y="39693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099367" y="38722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9336274" y="39149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729699" y="39556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7766587" y="43215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6934831" y="50039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9680617" y="42436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8648861" y="49342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10429956" y="5909657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SAVINGS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5528562" y="2817934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AGE</a:t>
            </a:r>
            <a:endParaRPr lang="en-CA" sz="2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00141" y="2630167"/>
            <a:ext cx="39565" cy="3174839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59555" y="32089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7041247" y="29059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302180" y="3286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6218016" y="35824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7705919" y="28013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7666561" y="38101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6819035" y="35864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7716552" y="49342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7325446" y="52991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6460754" y="53170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6279869" y="47490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6199150" y="41670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9184574" y="47942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8597200" y="44715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9052075" y="53101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9693559" y="4860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9058924" y="43170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9663547" y="52578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10106223" y="43456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10535708" y="50108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10221264" y="53420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10488365" y="45243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473179" y="45413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63390" y="2528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8531634" y="321877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067347" y="30787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8934848" y="35946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76332" y="31448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8941697" y="26015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9546320" y="35423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9988996" y="26301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073315" y="3174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10104037" y="36265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0371138" y="28088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9355952" y="28258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10131095" y="48319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7838576" y="5939135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$</a:t>
            </a:r>
            <a:r>
              <a:rPr lang="en-CA" sz="2400" b="1" dirty="0" smtClean="0"/>
              <a:t>1 Million</a:t>
            </a:r>
            <a:endParaRPr lang="en-CA" sz="2400" b="1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8300141" y="3882178"/>
            <a:ext cx="2903650" cy="237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814220" y="3626538"/>
            <a:ext cx="1312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45 years </a:t>
            </a:r>
            <a:endParaRPr lang="en-CA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667832" y="2805860"/>
            <a:ext cx="1242592" cy="6321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Savings&gt;$1M</a:t>
            </a:r>
            <a:endParaRPr lang="en-CA" sz="1400" dirty="0"/>
          </a:p>
        </p:txBody>
      </p:sp>
      <p:sp>
        <p:nvSpPr>
          <p:cNvPr id="113" name="Rounded Rectangle 112"/>
          <p:cNvSpPr/>
          <p:nvPr/>
        </p:nvSpPr>
        <p:spPr>
          <a:xfrm>
            <a:off x="1711044" y="4025644"/>
            <a:ext cx="1145716" cy="548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Age &gt; 45? 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3679918" y="4025644"/>
            <a:ext cx="1125449" cy="5607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#0 </a:t>
            </a:r>
            <a:endParaRPr lang="en-CA" sz="1400" dirty="0"/>
          </a:p>
        </p:txBody>
      </p:sp>
      <p:cxnSp>
        <p:nvCxnSpPr>
          <p:cNvPr id="16" name="Straight Arrow Connector 15"/>
          <p:cNvCxnSpPr>
            <a:stCxn id="14" idx="2"/>
            <a:endCxn id="113" idx="0"/>
          </p:cNvCxnSpPr>
          <p:nvPr/>
        </p:nvCxnSpPr>
        <p:spPr>
          <a:xfrm flipH="1">
            <a:off x="2283902" y="3438037"/>
            <a:ext cx="1005226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4" idx="2"/>
            <a:endCxn id="114" idx="0"/>
          </p:cNvCxnSpPr>
          <p:nvPr/>
        </p:nvCxnSpPr>
        <p:spPr>
          <a:xfrm>
            <a:off x="3289128" y="3438037"/>
            <a:ext cx="953515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32389" y="334274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1916" y="340311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1140108" y="4601803"/>
            <a:ext cx="1140340" cy="659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280448" y="4601803"/>
            <a:ext cx="1020319" cy="667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102066" y="468198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20" name="Rounded Rectangle 119"/>
          <p:cNvSpPr/>
          <p:nvPr/>
        </p:nvSpPr>
        <p:spPr>
          <a:xfrm>
            <a:off x="580117" y="5274671"/>
            <a:ext cx="1230596" cy="577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#1</a:t>
            </a:r>
            <a:endParaRPr lang="en-CA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2710737" y="5277725"/>
            <a:ext cx="1235739" cy="5744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Class #0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04818" y="469931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41" grpId="0" animBg="1"/>
      <p:bldP spid="42" grpId="0" animBg="1"/>
      <p:bldP spid="55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2" grpId="0" animBg="1"/>
      <p:bldP spid="84" grpId="0" animBg="1"/>
      <p:bldP spid="85" grpId="0" animBg="1"/>
      <p:bldP spid="86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4" grpId="0" animBg="1"/>
      <p:bldP spid="105" grpId="0" animBg="1"/>
      <p:bldP spid="106" grpId="0" animBg="1"/>
      <p:bldP spid="107" grpId="0" animBg="1"/>
      <p:bldP spid="109" grpId="0"/>
      <p:bldP spid="112" grpId="0"/>
      <p:bldP spid="14" grpId="0" animBg="1"/>
      <p:bldP spid="113" grpId="0" animBg="1"/>
      <p:bldP spid="114" grpId="0" animBg="1"/>
      <p:bldP spid="19" grpId="0"/>
      <p:bldP spid="116" grpId="0"/>
      <p:bldP spid="119" grpId="0"/>
      <p:bldP spid="120" grpId="0" animBg="1"/>
      <p:bldP spid="121" grpId="0" animBg="1"/>
      <p:bldP spid="1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DEFINITIONS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0616" y="1491124"/>
            <a:ext cx="10439400" cy="3025168"/>
          </a:xfrm>
        </p:spPr>
        <p:txBody>
          <a:bodyPr>
            <a:normAutofit/>
          </a:bodyPr>
          <a:lstStyle/>
          <a:p>
            <a:r>
              <a:rPr lang="en-CA" sz="2000" dirty="0"/>
              <a:t>The tree consists of </a:t>
            </a:r>
            <a:r>
              <a:rPr lang="en-CA" sz="2000" b="1" dirty="0"/>
              <a:t>decision nodes</a:t>
            </a:r>
            <a:r>
              <a:rPr lang="en-CA" sz="2000" dirty="0"/>
              <a:t> and </a:t>
            </a:r>
            <a:r>
              <a:rPr lang="en-CA" sz="2000" b="1" dirty="0"/>
              <a:t>leaves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/>
              <a:t>L</a:t>
            </a:r>
            <a:r>
              <a:rPr lang="en-CA" sz="2000" dirty="0" smtClean="0"/>
              <a:t>eaves </a:t>
            </a:r>
            <a:r>
              <a:rPr lang="en-CA" sz="2000" dirty="0"/>
              <a:t>are the decisions or the final outcomes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Decision </a:t>
            </a:r>
            <a:r>
              <a:rPr lang="en-CA" sz="2000" dirty="0"/>
              <a:t>nodes are where the data is </a:t>
            </a:r>
            <a:r>
              <a:rPr lang="en-CA" sz="2000" dirty="0" smtClean="0"/>
              <a:t>split based on a certain attribute.</a:t>
            </a:r>
          </a:p>
          <a:p>
            <a:r>
              <a:rPr lang="en-CA" sz="2000" dirty="0" smtClean="0"/>
              <a:t>Objective is to minimize the entropy which provides the optimum split </a:t>
            </a:r>
            <a:endParaRPr lang="en-CA" sz="2000" dirty="0"/>
          </a:p>
          <a:p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5859525" y="3048000"/>
            <a:ext cx="1242592" cy="6321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Savings&gt;$1M</a:t>
            </a:r>
            <a:endParaRPr lang="en-CA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4902737" y="4267784"/>
            <a:ext cx="1145716" cy="548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Age &gt; 45? 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871611" y="4267784"/>
            <a:ext cx="1125449" cy="5607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#0 </a:t>
            </a:r>
            <a:endParaRPr lang="en-CA" sz="1400" dirty="0"/>
          </a:p>
        </p:txBody>
      </p:sp>
      <p:cxnSp>
        <p:nvCxnSpPr>
          <p:cNvPr id="80" name="Straight Arrow Connector 79"/>
          <p:cNvCxnSpPr>
            <a:stCxn id="75" idx="2"/>
            <a:endCxn id="76" idx="0"/>
          </p:cNvCxnSpPr>
          <p:nvPr/>
        </p:nvCxnSpPr>
        <p:spPr>
          <a:xfrm flipH="1">
            <a:off x="5475595" y="3680177"/>
            <a:ext cx="1005226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2"/>
            <a:endCxn id="77" idx="0"/>
          </p:cNvCxnSpPr>
          <p:nvPr/>
        </p:nvCxnSpPr>
        <p:spPr>
          <a:xfrm>
            <a:off x="6480821" y="3680177"/>
            <a:ext cx="953515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424082" y="358488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53609" y="364525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4331801" y="4843943"/>
            <a:ext cx="1140340" cy="659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472141" y="4843943"/>
            <a:ext cx="1020319" cy="667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293759" y="492412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3771810" y="5516811"/>
            <a:ext cx="1230596" cy="577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#1</a:t>
            </a:r>
            <a:endParaRPr lang="en-CA" sz="1400" dirty="0"/>
          </a:p>
        </p:txBody>
      </p:sp>
      <p:sp>
        <p:nvSpPr>
          <p:cNvPr id="108" name="Rounded Rectangle 107"/>
          <p:cNvSpPr/>
          <p:nvPr/>
        </p:nvSpPr>
        <p:spPr>
          <a:xfrm>
            <a:off x="5902430" y="5519865"/>
            <a:ext cx="1235739" cy="5744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Class #0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096511" y="494145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3" name="Curved Connector 2"/>
          <p:cNvCxnSpPr/>
          <p:nvPr/>
        </p:nvCxnSpPr>
        <p:spPr>
          <a:xfrm>
            <a:off x="7997060" y="4478199"/>
            <a:ext cx="1291465" cy="445928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79000" y="4829008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LEAVES</a:t>
            </a:r>
            <a:endParaRPr lang="en-CA" b="1" dirty="0"/>
          </a:p>
        </p:txBody>
      </p:sp>
      <p:cxnSp>
        <p:nvCxnSpPr>
          <p:cNvPr id="123" name="Curved Connector 122"/>
          <p:cNvCxnSpPr>
            <a:stCxn id="76" idx="1"/>
          </p:cNvCxnSpPr>
          <p:nvPr/>
        </p:nvCxnSpPr>
        <p:spPr>
          <a:xfrm rot="10800000">
            <a:off x="3976777" y="3397751"/>
            <a:ext cx="925960" cy="114434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124200" y="3052637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DECISION NODES</a:t>
            </a:r>
            <a:endParaRPr lang="en-CA" b="1" dirty="0"/>
          </a:p>
        </p:txBody>
      </p:sp>
      <p:cxnSp>
        <p:nvCxnSpPr>
          <p:cNvPr id="125" name="Curved Connector 124"/>
          <p:cNvCxnSpPr>
            <a:stCxn id="108" idx="3"/>
            <a:endCxn id="4" idx="1"/>
          </p:cNvCxnSpPr>
          <p:nvPr/>
        </p:nvCxnSpPr>
        <p:spPr>
          <a:xfrm flipV="1">
            <a:off x="7138169" y="5013674"/>
            <a:ext cx="2140831" cy="79341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75" idx="1"/>
            <a:endCxn id="124" idx="2"/>
          </p:cNvCxnSpPr>
          <p:nvPr/>
        </p:nvCxnSpPr>
        <p:spPr>
          <a:xfrm rot="10800000" flipV="1">
            <a:off x="4063303" y="3364089"/>
            <a:ext cx="1796222" cy="57880"/>
          </a:xfrm>
          <a:prstGeom prst="curvedConnector4">
            <a:avLst>
              <a:gd name="adj1" fmla="val 23859"/>
              <a:gd name="adj2" fmla="val 9410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47706" y="42881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CUSTOMER SEGMENTATION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011762" y="1162929"/>
            <a:ext cx="1147463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Credit Score&lt;750</a:t>
            </a:r>
            <a:endParaRPr lang="en-CA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6909788" y="2616980"/>
            <a:ext cx="1530197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Income&lt;$200K</a:t>
            </a:r>
            <a:endParaRPr lang="en-CA" sz="1600" dirty="0"/>
          </a:p>
        </p:txBody>
      </p:sp>
      <p:cxnSp>
        <p:nvCxnSpPr>
          <p:cNvPr id="16" name="Straight Arrow Connector 15"/>
          <p:cNvCxnSpPr>
            <a:stCxn id="14" idx="2"/>
            <a:endCxn id="113" idx="0"/>
          </p:cNvCxnSpPr>
          <p:nvPr/>
        </p:nvCxnSpPr>
        <p:spPr>
          <a:xfrm flipH="1">
            <a:off x="7674887" y="1753884"/>
            <a:ext cx="910607" cy="8630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4" idx="2"/>
          </p:cNvCxnSpPr>
          <p:nvPr/>
        </p:nvCxnSpPr>
        <p:spPr>
          <a:xfrm>
            <a:off x="8585494" y="1753884"/>
            <a:ext cx="991386" cy="840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00723" y="1923440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16" name="TextBox 115"/>
          <p:cNvSpPr txBox="1"/>
          <p:nvPr/>
        </p:nvSpPr>
        <p:spPr>
          <a:xfrm>
            <a:off x="9269572" y="1985216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60522" y="5440136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041409" y="180974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81868" y="4261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2063560" y="39585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2324493" y="433892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1439768" y="36044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005884" y="350733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3711408" y="37000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3187586" y="37087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673104" y="3956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1841348" y="46390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306767" y="45236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024830" y="46520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336473" y="5544786"/>
            <a:ext cx="1258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INCOME</a:t>
            </a:r>
            <a:endParaRPr lang="en-CA" sz="2400" b="1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257458" y="1798354"/>
            <a:ext cx="207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CREDIT SCORE</a:t>
            </a:r>
            <a:endParaRPr lang="en-CA" sz="2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28053" y="1738959"/>
            <a:ext cx="19125" cy="170388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21460" y="29208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2612436" y="243647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2623069" y="35753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2623069" y="45694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231963" y="49343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367271" y="49521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1186386" y="43841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105667" y="38021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474500" y="45636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3006350" y="42340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2647580" y="50461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3535758" y="51113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483423" y="41496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4170764" y="50212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438435" y="49796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4909221" y="46292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7781" y="49771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411980" y="45257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3166018" y="5056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2363381" y="28335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291797" y="24952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2441435" y="188264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379881" y="300562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5235664" y="36948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4207132" y="36808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4814762" y="36103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1850961" y="24548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4136486" y="41066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4696263" y="43389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4575192" y="39435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4977671" y="40211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2233997" y="21803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554164" y="49175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3586204" y="5517646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$</a:t>
            </a:r>
            <a:r>
              <a:rPr lang="en-CA" sz="2400" b="1" dirty="0" smtClean="0"/>
              <a:t>200K</a:t>
            </a:r>
            <a:endParaRPr lang="en-CA" sz="2400" b="1" dirty="0"/>
          </a:p>
        </p:txBody>
      </p:sp>
      <p:cxnSp>
        <p:nvCxnSpPr>
          <p:cNvPr id="75" name="Straight Connector 74"/>
          <p:cNvCxnSpPr>
            <a:endCxn id="153" idx="3"/>
          </p:cNvCxnSpPr>
          <p:nvPr/>
        </p:nvCxnSpPr>
        <p:spPr>
          <a:xfrm flipH="1">
            <a:off x="1032140" y="3383466"/>
            <a:ext cx="4799525" cy="3987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385511" y="41096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8" name="Straight Connector 77"/>
          <p:cNvCxnSpPr/>
          <p:nvPr/>
        </p:nvCxnSpPr>
        <p:spPr>
          <a:xfrm flipH="1" flipV="1">
            <a:off x="4031995" y="3494918"/>
            <a:ext cx="25795" cy="194521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484968" y="21068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868004" y="18322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2680870" y="30833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3593576" y="23345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4075268" y="20315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4336201" y="24119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3451476" y="16775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3723194" y="19975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5723116" y="17730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5199294" y="17817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4684812" y="20296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3853056" y="27120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5036538" y="27251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4434447" y="16973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4634777" y="26424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4243671" y="3007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3378979" y="30252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3198094" y="24571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3117375" y="18751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5486208" y="26367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5018058" y="23071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4659288" y="31191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5547466" y="31844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5495131" y="22227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/>
          <p:cNvSpPr/>
          <p:nvPr/>
        </p:nvSpPr>
        <p:spPr>
          <a:xfrm>
            <a:off x="5177726" y="31296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Connector 122"/>
          <p:cNvCxnSpPr/>
          <p:nvPr/>
        </p:nvCxnSpPr>
        <p:spPr>
          <a:xfrm flipH="1" flipV="1">
            <a:off x="4042432" y="4555869"/>
            <a:ext cx="1736898" cy="579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9269572" y="2637716"/>
            <a:ext cx="1530197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Income&lt;$100K</a:t>
            </a:r>
            <a:endParaRPr lang="en-CA" sz="1600" dirty="0"/>
          </a:p>
        </p:txBody>
      </p:sp>
      <p:sp>
        <p:nvSpPr>
          <p:cNvPr id="127" name="Rounded Rectangle 126"/>
          <p:cNvSpPr/>
          <p:nvPr/>
        </p:nvSpPr>
        <p:spPr>
          <a:xfrm>
            <a:off x="9018147" y="4152822"/>
            <a:ext cx="1239438" cy="5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#0</a:t>
            </a:r>
            <a:endParaRPr lang="en-CA" dirty="0"/>
          </a:p>
        </p:txBody>
      </p:sp>
      <p:cxnSp>
        <p:nvCxnSpPr>
          <p:cNvPr id="128" name="Straight Arrow Connector 127"/>
          <p:cNvCxnSpPr>
            <a:stCxn id="125" idx="2"/>
            <a:endCxn id="127" idx="0"/>
          </p:cNvCxnSpPr>
          <p:nvPr/>
        </p:nvCxnSpPr>
        <p:spPr>
          <a:xfrm flipH="1">
            <a:off x="9637866" y="3228671"/>
            <a:ext cx="396805" cy="924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056874" y="3258145"/>
            <a:ext cx="991386" cy="840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79515" y="3486387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31" name="TextBox 130"/>
          <p:cNvSpPr txBox="1"/>
          <p:nvPr/>
        </p:nvSpPr>
        <p:spPr>
          <a:xfrm>
            <a:off x="10740952" y="3489477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132" name="Rounded Rectangle 131"/>
          <p:cNvSpPr/>
          <p:nvPr/>
        </p:nvSpPr>
        <p:spPr>
          <a:xfrm>
            <a:off x="10552567" y="4142528"/>
            <a:ext cx="1218635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#1</a:t>
            </a:r>
            <a:endParaRPr lang="en-CA" dirty="0"/>
          </a:p>
        </p:txBody>
      </p:sp>
      <p:sp>
        <p:nvSpPr>
          <p:cNvPr id="140" name="Rounded Rectangle 139"/>
          <p:cNvSpPr/>
          <p:nvPr/>
        </p:nvSpPr>
        <p:spPr>
          <a:xfrm>
            <a:off x="5977016" y="4157214"/>
            <a:ext cx="1173513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 </a:t>
            </a:r>
            <a:r>
              <a:rPr lang="en-CA" dirty="0" smtClean="0"/>
              <a:t>#1</a:t>
            </a:r>
            <a:endParaRPr lang="en-CA" dirty="0"/>
          </a:p>
        </p:txBody>
      </p:sp>
      <p:cxnSp>
        <p:nvCxnSpPr>
          <p:cNvPr id="141" name="Straight Arrow Connector 140"/>
          <p:cNvCxnSpPr>
            <a:endCxn id="140" idx="0"/>
          </p:cNvCxnSpPr>
          <p:nvPr/>
        </p:nvCxnSpPr>
        <p:spPr>
          <a:xfrm flipH="1">
            <a:off x="6563773" y="3242212"/>
            <a:ext cx="858536" cy="91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427748" y="3256677"/>
            <a:ext cx="991386" cy="840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550389" y="3484919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44" name="TextBox 143"/>
          <p:cNvSpPr txBox="1"/>
          <p:nvPr/>
        </p:nvSpPr>
        <p:spPr>
          <a:xfrm>
            <a:off x="8111826" y="3488009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145" name="Rounded Rectangle 144"/>
          <p:cNvSpPr/>
          <p:nvPr/>
        </p:nvSpPr>
        <p:spPr>
          <a:xfrm>
            <a:off x="7696448" y="4140509"/>
            <a:ext cx="1270371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Credit Score&lt;650</a:t>
            </a:r>
            <a:endParaRPr lang="en-CA" dirty="0"/>
          </a:p>
        </p:txBody>
      </p:sp>
      <p:sp>
        <p:nvSpPr>
          <p:cNvPr id="151" name="TextBox 150"/>
          <p:cNvSpPr txBox="1"/>
          <p:nvPr/>
        </p:nvSpPr>
        <p:spPr>
          <a:xfrm>
            <a:off x="2401698" y="5517100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$100K</a:t>
            </a:r>
            <a:endParaRPr lang="en-CA" sz="2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85342" y="41961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650</a:t>
            </a:r>
            <a:endParaRPr lang="en-CA" sz="2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81000" y="31925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750</a:t>
            </a:r>
            <a:endParaRPr lang="en-CA" sz="2400" b="1" dirty="0"/>
          </a:p>
        </p:txBody>
      </p:sp>
      <p:sp>
        <p:nvSpPr>
          <p:cNvPr id="154" name="Rounded Rectangle 153"/>
          <p:cNvSpPr/>
          <p:nvPr/>
        </p:nvSpPr>
        <p:spPr>
          <a:xfrm>
            <a:off x="7003733" y="5657618"/>
            <a:ext cx="1173513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 #1</a:t>
            </a:r>
          </a:p>
        </p:txBody>
      </p:sp>
      <p:cxnSp>
        <p:nvCxnSpPr>
          <p:cNvPr id="155" name="Straight Arrow Connector 154"/>
          <p:cNvCxnSpPr>
            <a:endCxn id="157" idx="0"/>
          </p:cNvCxnSpPr>
          <p:nvPr/>
        </p:nvCxnSpPr>
        <p:spPr>
          <a:xfrm>
            <a:off x="8419134" y="4712381"/>
            <a:ext cx="939217" cy="928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427748" y="4901525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57" name="Rounded Rectangle 156"/>
          <p:cNvSpPr/>
          <p:nvPr/>
        </p:nvSpPr>
        <p:spPr>
          <a:xfrm>
            <a:off x="8723165" y="5640913"/>
            <a:ext cx="1270371" cy="5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#0</a:t>
            </a:r>
            <a:endParaRPr lang="en-CA" dirty="0"/>
          </a:p>
        </p:txBody>
      </p:sp>
      <p:sp>
        <p:nvSpPr>
          <p:cNvPr id="158" name="TextBox 157"/>
          <p:cNvSpPr txBox="1"/>
          <p:nvPr/>
        </p:nvSpPr>
        <p:spPr>
          <a:xfrm>
            <a:off x="8983167" y="4987074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7445511" y="4720071"/>
            <a:ext cx="858536" cy="91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3" grpId="0" animBg="1"/>
      <p:bldP spid="19" grpId="0"/>
      <p:bldP spid="116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7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7" grpId="0" animBg="1"/>
      <p:bldP spid="82" grpId="0" animBg="1"/>
      <p:bldP spid="83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5" grpId="0" animBg="1"/>
      <p:bldP spid="127" grpId="0" animBg="1"/>
      <p:bldP spid="130" grpId="0"/>
      <p:bldP spid="131" grpId="0"/>
      <p:bldP spid="132" grpId="0" animBg="1"/>
      <p:bldP spid="140" grpId="0" animBg="1"/>
      <p:bldP spid="143" grpId="0"/>
      <p:bldP spid="144" grpId="0"/>
      <p:bldP spid="145" grpId="0" animBg="1"/>
      <p:bldP spid="151" grpId="0"/>
      <p:bldP spid="152" grpId="0"/>
      <p:bldP spid="153" grpId="0"/>
      <p:bldP spid="154" grpId="0" animBg="1"/>
      <p:bldP spid="156" grpId="0"/>
      <p:bldP spid="157" grpId="0" animBg="1"/>
      <p:bldP spid="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595474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#250: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057" y="2895600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595474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</a:t>
            </a:r>
            <a:r>
              <a:rPr lang="en-CA" sz="2000" smtClean="0"/>
              <a:t>#</a:t>
            </a:r>
            <a:r>
              <a:rPr lang="en-CA" sz="2000" smtClean="0"/>
              <a:t>303: </a:t>
            </a:r>
            <a:endParaRPr lang="en-CA" sz="2000" dirty="0" smtClean="0"/>
          </a:p>
          <a:p>
            <a:r>
              <a:rPr lang="en-CA" sz="2000" dirty="0" smtClean="0">
                <a:hlinkClick r:id="rId6"/>
              </a:rPr>
              <a:t>http</a:t>
            </a:r>
            <a:r>
              <a:rPr lang="en-CA" sz="2000" dirty="0">
                <a:hlinkClick r:id="rId6"/>
              </a:rPr>
              <a:t>://</a:t>
            </a:r>
            <a:r>
              <a:rPr lang="en-CA" sz="2000" dirty="0" smtClean="0">
                <a:hlinkClick r:id="rId6"/>
              </a:rPr>
              <a:t>www-bcf.usc.edu</a:t>
            </a:r>
            <a:r>
              <a:rPr lang="en-CA" sz="2000" dirty="0">
                <a:hlinkClick r:id="rId6"/>
              </a:rPr>
              <a:t>/~</a:t>
            </a:r>
            <a:r>
              <a:rPr lang="en-CA" sz="2000" dirty="0" smtClean="0">
                <a:hlinkClick r:id="rId6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925" y="2895600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</TotalTime>
  <Words>220</Words>
  <Application>Microsoft Office PowerPoint</Application>
  <PresentationFormat>Widescreen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381</cp:revision>
  <cp:lastPrinted>2015-02-18T03:35:51Z</cp:lastPrinted>
  <dcterms:created xsi:type="dcterms:W3CDTF">2006-08-16T00:00:00Z</dcterms:created>
  <dcterms:modified xsi:type="dcterms:W3CDTF">2018-12-30T01:38:07Z</dcterms:modified>
</cp:coreProperties>
</file>