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399" r:id="rId2"/>
    <p:sldId id="402" r:id="rId3"/>
    <p:sldId id="403" r:id="rId4"/>
    <p:sldId id="404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45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58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67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22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8430" y="1603416"/>
            <a:ext cx="8022977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Naïve Bayes is a </a:t>
            </a:r>
            <a:r>
              <a:rPr lang="en-CA" sz="2000" dirty="0"/>
              <a:t>classification technique based on </a:t>
            </a:r>
            <a:r>
              <a:rPr lang="en-CA" sz="2000" b="1" dirty="0"/>
              <a:t>Bayes’ </a:t>
            </a:r>
            <a:r>
              <a:rPr lang="en-CA" sz="2000" b="1" dirty="0" smtClean="0"/>
              <a:t>Theorem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Let’s assume that you are data scientist working major bank in NYC and you want to classify a new client as </a:t>
            </a:r>
            <a:r>
              <a:rPr lang="en-CA" sz="2000" b="1" dirty="0" smtClean="0"/>
              <a:t>eligible to retire or not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C</a:t>
            </a:r>
            <a:r>
              <a:rPr lang="en-CA" sz="2000" dirty="0" smtClean="0"/>
              <a:t>ustomer </a:t>
            </a:r>
            <a:r>
              <a:rPr lang="en-CA" sz="2000" b="1" dirty="0" smtClean="0"/>
              <a:t>features</a:t>
            </a:r>
            <a:r>
              <a:rPr lang="en-CA" sz="2000" dirty="0" smtClean="0"/>
              <a:t> are his/her </a:t>
            </a:r>
            <a:r>
              <a:rPr lang="en-CA" sz="2000" b="1" dirty="0" smtClean="0"/>
              <a:t>age</a:t>
            </a:r>
            <a:r>
              <a:rPr lang="en-CA" sz="2000" dirty="0" smtClean="0"/>
              <a:t> and </a:t>
            </a:r>
            <a:r>
              <a:rPr lang="en-CA" sz="2000" b="1" dirty="0" smtClean="0"/>
              <a:t>salary</a:t>
            </a:r>
            <a:r>
              <a:rPr lang="en-CA" sz="20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6632219" y="5953837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603419" y="2589585"/>
            <a:ext cx="28801" cy="33992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153565" y="47517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7635257" y="44487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8520830" y="48982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7011465" y="40946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7577581" y="3997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8636412" y="41422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7413045" y="51292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7108930" y="5914468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4734481" y="3756123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73" name="Oval 72"/>
          <p:cNvSpPr/>
          <p:nvPr/>
        </p:nvSpPr>
        <p:spPr>
          <a:xfrm>
            <a:off x="7780394" y="34117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297436" y="34597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8144775" y="39355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7297249" y="37118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8316790" y="444240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7796312" y="492921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6758083" y="48743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6677364" y="42923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090686" y="23654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10041604" y="26534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009848" y="33441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9545561" y="32040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413062" y="37199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10054546" y="327018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419911" y="27269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10024534" y="36676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10467210" y="27555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10551529" y="33000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10582251" y="37518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10849352" y="29342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834166" y="29511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728450" y="39498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159721" y="42671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9741392" y="456658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9711380" y="49640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10154056" y="405189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10238375" y="45964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10269097" y="504826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10536198" y="42306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9941253" y="43191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1052334" y="36497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7574166" y="2805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8215650" y="235559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185638" y="27530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8712633" y="23854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9681523" y="237000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8627208" y="27705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9020861" y="26735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8566586" y="31745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166810" y="29952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8712535" y="34963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8750715" y="4596759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TextBox 122"/>
          <p:cNvSpPr txBox="1"/>
          <p:nvPr/>
        </p:nvSpPr>
        <p:spPr>
          <a:xfrm>
            <a:off x="8713661" y="452270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0196753" y="2317450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887270" y="557413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183703" y="205740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38842" y="536765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920611" y="4874341"/>
            <a:ext cx="0" cy="107949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3" idx="1"/>
          </p:cNvCxnSpPr>
          <p:nvPr/>
        </p:nvCxnSpPr>
        <p:spPr>
          <a:xfrm flipH="1" flipV="1">
            <a:off x="6638842" y="4748148"/>
            <a:ext cx="2074819" cy="538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>
            <a:off x="4648201" y="3270188"/>
            <a:ext cx="4156829" cy="134904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20499" y="3090414"/>
            <a:ext cx="1771511" cy="369332"/>
          </a:xfrm>
          <a:prstGeom prst="rect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NEW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9" grpId="0" animBg="1"/>
      <p:bldP spid="110" grpId="0" animBg="1"/>
      <p:bldP spid="112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27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1. PRIOR PROBABILITY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989364" y="1504623"/>
            <a:ext cx="4661421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Points can be classified as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 or </a:t>
            </a:r>
            <a:r>
              <a:rPr lang="en-CA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 </a:t>
            </a:r>
            <a:endParaRPr lang="en-CA" sz="2000" dirty="0" smtClean="0">
              <a:solidFill>
                <a:srgbClr val="333333"/>
              </a:solidFill>
              <a:latin typeface="+mj-lt"/>
            </a:endParaRPr>
          </a:p>
          <a:p>
            <a:pPr fontAlgn="base"/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Our </a:t>
            </a:r>
            <a:r>
              <a:rPr lang="en-CA" sz="2000" dirty="0">
                <a:solidFill>
                  <a:srgbClr val="333333"/>
                </a:solidFill>
                <a:latin typeface="+mj-lt"/>
              </a:rPr>
              <a:t>task is to classify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a new point to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or </a:t>
            </a:r>
            <a:r>
              <a:rPr lang="en-CA" sz="2000" dirty="0" smtClean="0">
                <a:solidFill>
                  <a:srgbClr val="0070C0"/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</a:t>
            </a:r>
          </a:p>
          <a:p>
            <a:pPr fontAlgn="base"/>
            <a:r>
              <a:rPr lang="en-CA" sz="2000" b="1" dirty="0" smtClean="0">
                <a:solidFill>
                  <a:srgbClr val="333333"/>
                </a:solidFill>
                <a:latin typeface="+mj-lt"/>
              </a:rPr>
              <a:t>Prior Probability: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Since we have more </a:t>
            </a:r>
            <a:r>
              <a:rPr lang="en-CA" sz="2000" dirty="0">
                <a:solidFill>
                  <a:srgbClr val="0070C0"/>
                </a:solidFill>
              </a:rPr>
              <a:t>BLUE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compared to </a:t>
            </a:r>
            <a:r>
              <a:rPr lang="en-CA" sz="2000" dirty="0" smtClean="0">
                <a:solidFill>
                  <a:srgbClr val="FF0000"/>
                </a:solidFill>
              </a:rPr>
              <a:t>RED</a:t>
            </a:r>
            <a:r>
              <a:rPr lang="en-CA" sz="2000" dirty="0" smtClean="0"/>
              <a:t>, we can assume that our new point is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twice </a:t>
            </a:r>
            <a:r>
              <a:rPr lang="en-CA" sz="2000" dirty="0">
                <a:solidFill>
                  <a:srgbClr val="333333"/>
                </a:solidFill>
                <a:latin typeface="+mj-lt"/>
              </a:rPr>
              <a:t>as likely to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be </a:t>
            </a:r>
            <a:r>
              <a:rPr lang="en-CA" sz="2000" dirty="0" smtClean="0">
                <a:solidFill>
                  <a:srgbClr val="0070C0"/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 than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6143" y="4058309"/>
                <a:ext cx="614572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3" y="4058309"/>
                <a:ext cx="6145720" cy="5751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41462" y="4818626"/>
                <a:ext cx="627466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2" y="4818626"/>
                <a:ext cx="6274666" cy="5751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/>
          <p:cNvSpPr txBox="1"/>
          <p:nvPr/>
        </p:nvSpPr>
        <p:spPr>
          <a:xfrm>
            <a:off x="8370752" y="5423655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271057" y="2415145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111" name="Oval 110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Oval 122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val 123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Oval 125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Oval 126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Oval 129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Oval 131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Oval 132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Oval 136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Oval 137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Oval 138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Oval 140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val 143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Oval 144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Oval 145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Oval 146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Oval 147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val 148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val 149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val 150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Oval 151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3" name="Oval 152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4" name="Oval 153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5" name="Oval 154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6" name="Oval 155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Oval 156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8" name="Oval 157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Oval 158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0" name="Oval 159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1" name="TextBox 160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7804484" y="798335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212080" y="487599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14715" y="46189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209630" y="4643533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2. LIKELIHOOD 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8988152" y="5421826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19792" y="1893506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989364" y="1504623"/>
            <a:ext cx="5341923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For the new point, if there are more </a:t>
            </a:r>
            <a:r>
              <a:rPr lang="en-CA" sz="2000" b="1" dirty="0" smtClean="0">
                <a:solidFill>
                  <a:srgbClr val="0070C0"/>
                </a:solidFill>
              </a:rPr>
              <a:t>BLUE</a:t>
            </a:r>
            <a:r>
              <a:rPr lang="en-CA" sz="2000" dirty="0" smtClean="0"/>
              <a:t> points in its vicinity, it is </a:t>
            </a:r>
            <a:r>
              <a:rPr lang="en-CA" sz="2000" dirty="0"/>
              <a:t>more likely that the new </a:t>
            </a:r>
            <a:r>
              <a:rPr lang="en-CA" sz="2000" dirty="0" smtClean="0"/>
              <a:t>point will be classified as </a:t>
            </a:r>
            <a:r>
              <a:rPr lang="en-CA" sz="2000" b="1" dirty="0" smtClean="0">
                <a:solidFill>
                  <a:srgbClr val="0070C0"/>
                </a:solidFill>
              </a:rPr>
              <a:t>BLUE</a:t>
            </a:r>
            <a:r>
              <a:rPr lang="en-CA" sz="2000" dirty="0" smtClean="0"/>
              <a:t>. </a:t>
            </a:r>
          </a:p>
          <a:p>
            <a:pPr fontAlgn="base"/>
            <a:r>
              <a:rPr lang="en-CA" sz="2000" dirty="0" smtClean="0"/>
              <a:t>So we draw a circle around the point</a:t>
            </a:r>
          </a:p>
          <a:p>
            <a:pPr fontAlgn="base"/>
            <a:r>
              <a:rPr lang="en-CA" sz="2000" dirty="0" smtClean="0"/>
              <a:t>Then </a:t>
            </a:r>
            <a:r>
              <a:rPr lang="en-CA" sz="2000" dirty="0"/>
              <a:t>we calculate the number of points in the circle belonging to each class label. </a:t>
            </a:r>
            <a:br>
              <a:rPr lang="en-CA" sz="2000" dirty="0"/>
            </a:b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7377" y="3784817"/>
                <a:ext cx="6432082" cy="5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𝑣𝑖𝑐𝑖𝑛𝑖𝑡𝑦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" y="3784817"/>
                <a:ext cx="6432082" cy="5112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798335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89158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68356" y="4470526"/>
                <a:ext cx="6657272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𝑣𝑖𝑐𝑖𝑛𝑖𝑡𝑦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6" y="4470526"/>
                <a:ext cx="6657272" cy="5270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3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028183" y="5288363"/>
            <a:ext cx="4540721" cy="945368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3. POSTERIOR PROBABILITY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144605" y="4906585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252699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37044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4015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38509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30474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29502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0950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0819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9505491" y="4900837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62852" y="2444015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364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4124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28882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26645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3951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3951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38270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2450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2775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3182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16062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2968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1568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26727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2229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16796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26204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17082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2527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270462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18869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19038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757264" y="1366509"/>
            <a:ext cx="6153552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Let’s combine prior probability and likelihood to create a posterior probability. </a:t>
            </a:r>
          </a:p>
          <a:p>
            <a:pPr fontAlgn="base"/>
            <a:r>
              <a:rPr lang="en-CA" sz="2000" b="1" dirty="0"/>
              <a:t>P</a:t>
            </a:r>
            <a:r>
              <a:rPr lang="en-CA" sz="2000" b="1" dirty="0" smtClean="0"/>
              <a:t>rior probabilities:</a:t>
            </a:r>
            <a:r>
              <a:rPr lang="en-CA" sz="2000" dirty="0" smtClean="0"/>
              <a:t> suggests that </a:t>
            </a:r>
            <a:r>
              <a:rPr lang="en-CA" sz="2000" dirty="0"/>
              <a:t>X may </a:t>
            </a:r>
            <a:r>
              <a:rPr lang="en-CA" sz="2000" dirty="0" smtClean="0"/>
              <a:t>be classified as BLUE Because there are twice as much blue points.</a:t>
            </a:r>
          </a:p>
          <a:p>
            <a:pPr fontAlgn="base"/>
            <a:r>
              <a:rPr lang="en-CA" sz="2000" b="1" dirty="0" smtClean="0"/>
              <a:t>Likelihood:</a:t>
            </a:r>
            <a:r>
              <a:rPr lang="en-CA" sz="2000" dirty="0" smtClean="0"/>
              <a:t> suggests that X is RED because there </a:t>
            </a:r>
            <a:r>
              <a:rPr lang="en-CA" sz="2000" dirty="0"/>
              <a:t>are more RED </a:t>
            </a:r>
            <a:r>
              <a:rPr lang="en-CA" sz="2000" dirty="0" smtClean="0"/>
              <a:t>points in the </a:t>
            </a:r>
            <a:r>
              <a:rPr lang="en-CA" sz="2000" dirty="0"/>
              <a:t>vicinity of </a:t>
            </a:r>
            <a:r>
              <a:rPr lang="en-CA" sz="2000" dirty="0" smtClean="0"/>
              <a:t>X.</a:t>
            </a:r>
          </a:p>
          <a:p>
            <a:pPr fontAlgn="base"/>
            <a:r>
              <a:rPr lang="en-CA" sz="2000" dirty="0" smtClean="0"/>
              <a:t>Bayes’ Rule combines both to </a:t>
            </a:r>
            <a:r>
              <a:rPr lang="en-CA" sz="2000" dirty="0"/>
              <a:t>form a posterior </a:t>
            </a:r>
            <a:r>
              <a:rPr lang="en-CA" sz="2000" dirty="0" smtClean="0"/>
              <a:t>probability.</a:t>
            </a: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2902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2198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5193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39168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300464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35491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400101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1833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271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886013" y="11215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26024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6916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3822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24221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17581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3083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7650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17058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7936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3381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9723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9893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17233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16262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1273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19480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4490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354950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47545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9756" y="3962400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56" y="3962400"/>
                <a:ext cx="5638795" cy="943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346947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4401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2847520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32010" y="5138566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010" y="5138566"/>
                <a:ext cx="5638795" cy="9437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26105" y="5325070"/>
            <a:ext cx="461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X CLASSIFIED AS RED (NON RETIRING) SINCE IT HAS LARGER POSTERIOR PROBABILITY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3248</TotalTime>
  <Words>437</Words>
  <Application>Microsoft Office PowerPoint</Application>
  <PresentationFormat>Widescreen</PresentationFormat>
  <Paragraphs>53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430</cp:revision>
  <cp:lastPrinted>2015-02-18T03:35:51Z</cp:lastPrinted>
  <dcterms:created xsi:type="dcterms:W3CDTF">2006-08-16T00:00:00Z</dcterms:created>
  <dcterms:modified xsi:type="dcterms:W3CDTF">2019-01-27T17:45:26Z</dcterms:modified>
</cp:coreProperties>
</file>