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72" r:id="rId8"/>
    <p:sldId id="269" r:id="rId9"/>
    <p:sldId id="274" r:id="rId10"/>
    <p:sldId id="275" r:id="rId11"/>
    <p:sldId id="276" r:id="rId12"/>
    <p:sldId id="257" r:id="rId13"/>
    <p:sldId id="268" r:id="rId14"/>
    <p:sldId id="258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L Insights" id="{9BF8A815-0C4D-41A4-A5B3-9B3FD6699F6E}">
          <p14:sldIdLst>
            <p14:sldId id="256"/>
            <p14:sldId id="263"/>
            <p14:sldId id="264"/>
            <p14:sldId id="265"/>
            <p14:sldId id="266"/>
            <p14:sldId id="267"/>
            <p14:sldId id="272"/>
            <p14:sldId id="269"/>
            <p14:sldId id="274"/>
            <p14:sldId id="275"/>
            <p14:sldId id="276"/>
          </p14:sldIdLst>
        </p14:section>
        <p14:section name="Appendix" id="{F0642FE0-A58F-43CC-8F20-7CFF88EE0D3B}">
          <p14:sldIdLst>
            <p14:sldId id="257"/>
            <p14:sldId id="268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Foundation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Alexa Reviews Analysis using Decision Tree and Random Forest Algorithm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By SURESH MANEM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8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1636" y="0"/>
            <a:ext cx="5779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Improved Model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15607"/>
              </p:ext>
            </p:extLst>
          </p:nvPr>
        </p:nvGraphicFramePr>
        <p:xfrm>
          <a:off x="129993" y="805089"/>
          <a:ext cx="12062007" cy="89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643">
                  <a:extLst>
                    <a:ext uri="{9D8B030D-6E8A-4147-A177-3AD203B41FA5}">
                      <a16:colId xmlns:a16="http://schemas.microsoft.com/office/drawing/2014/main" val="2676290955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1200809876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112788921"/>
                    </a:ext>
                  </a:extLst>
                </a:gridCol>
                <a:gridCol w="1178861">
                  <a:extLst>
                    <a:ext uri="{9D8B030D-6E8A-4147-A177-3AD203B41FA5}">
                      <a16:colId xmlns:a16="http://schemas.microsoft.com/office/drawing/2014/main" val="1505795452"/>
                    </a:ext>
                  </a:extLst>
                </a:gridCol>
                <a:gridCol w="1340223">
                  <a:extLst>
                    <a:ext uri="{9D8B030D-6E8A-4147-A177-3AD203B41FA5}">
                      <a16:colId xmlns:a16="http://schemas.microsoft.com/office/drawing/2014/main" val="348592680"/>
                    </a:ext>
                  </a:extLst>
                </a:gridCol>
                <a:gridCol w="1340223">
                  <a:extLst>
                    <a:ext uri="{9D8B030D-6E8A-4147-A177-3AD203B41FA5}">
                      <a16:colId xmlns:a16="http://schemas.microsoft.com/office/drawing/2014/main" val="2208141033"/>
                    </a:ext>
                  </a:extLst>
                </a:gridCol>
                <a:gridCol w="1340223">
                  <a:extLst>
                    <a:ext uri="{9D8B030D-6E8A-4147-A177-3AD203B41FA5}">
                      <a16:colId xmlns:a16="http://schemas.microsoft.com/office/drawing/2014/main" val="1796241461"/>
                    </a:ext>
                  </a:extLst>
                </a:gridCol>
                <a:gridCol w="1340223">
                  <a:extLst>
                    <a:ext uri="{9D8B030D-6E8A-4147-A177-3AD203B41FA5}">
                      <a16:colId xmlns:a16="http://schemas.microsoft.com/office/drawing/2014/main" val="712582271"/>
                    </a:ext>
                  </a:extLst>
                </a:gridCol>
                <a:gridCol w="1340223">
                  <a:extLst>
                    <a:ext uri="{9D8B030D-6E8A-4147-A177-3AD203B41FA5}">
                      <a16:colId xmlns:a16="http://schemas.microsoft.com/office/drawing/2014/main" val="2891500591"/>
                    </a:ext>
                  </a:extLst>
                </a:gridCol>
              </a:tblGrid>
              <a:tr h="5862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Data Set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True Positive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True Negative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False Positive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False Negative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F-Score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90873"/>
                  </a:ext>
                </a:extLst>
              </a:tr>
              <a:tr h="21475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Set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576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93.1%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93.1%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99.8%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96.3%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900793"/>
                  </a:ext>
                </a:extLst>
              </a:tr>
            </a:tbl>
          </a:graphicData>
        </a:graphic>
      </p:graphicFrame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1881051"/>
            <a:ext cx="5809615" cy="4745883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" y="1881052"/>
            <a:ext cx="5880789" cy="47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2610" y="104503"/>
            <a:ext cx="3911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11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885" y="57768"/>
            <a:ext cx="60933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Sensitivity Analysis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6" y="1666688"/>
            <a:ext cx="4334480" cy="1514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110343"/>
            <a:ext cx="262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12" y="1700030"/>
            <a:ext cx="4324954" cy="1448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14012" y="1110343"/>
            <a:ext cx="262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Set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330" y="4790294"/>
            <a:ext cx="4372585" cy="1457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84330" y="4233949"/>
            <a:ext cx="262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5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0308" y="-27768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DECISION TREES: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1727" y="373548"/>
            <a:ext cx="8399363" cy="3025168"/>
          </a:xfrm>
        </p:spPr>
        <p:txBody>
          <a:bodyPr>
            <a:normAutofit/>
          </a:bodyPr>
          <a:lstStyle/>
          <a:p>
            <a:r>
              <a:rPr lang="en-CA" sz="2000" dirty="0"/>
              <a:t>Decision Trees </a:t>
            </a:r>
            <a:r>
              <a:rPr lang="en-CA" sz="2000" dirty="0" smtClean="0"/>
              <a:t>are supervised </a:t>
            </a:r>
            <a:r>
              <a:rPr lang="en-CA" sz="2000" dirty="0"/>
              <a:t>Machine Learning </a:t>
            </a:r>
            <a:r>
              <a:rPr lang="en-CA" sz="2000" dirty="0" smtClean="0"/>
              <a:t>technique where </a:t>
            </a:r>
            <a:r>
              <a:rPr lang="en-CA" sz="2000" dirty="0"/>
              <a:t>the data is </a:t>
            </a:r>
            <a:r>
              <a:rPr lang="en-CA" sz="2000" dirty="0" smtClean="0"/>
              <a:t>split </a:t>
            </a:r>
            <a:r>
              <a:rPr lang="en-CA" sz="2000" dirty="0"/>
              <a:t>according to a certain </a:t>
            </a:r>
            <a:r>
              <a:rPr lang="en-CA" sz="2000" dirty="0" smtClean="0"/>
              <a:t>condition/parameter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 smtClean="0"/>
              <a:t>Let’s assume we want to classify whether a customer could retire or not based on their savings and age.</a:t>
            </a:r>
          </a:p>
          <a:p>
            <a:endParaRPr lang="en-CA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154005" y="6053204"/>
            <a:ext cx="5233701" cy="2349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154005" y="2776315"/>
            <a:ext cx="1" cy="33353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675351" y="48746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7157043" y="457161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7417976" y="495199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6533251" y="421753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099367" y="41204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9336274" y="41631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8729699" y="42038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7766587" y="456970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6934831" y="52521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9680617" y="44918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8648861" y="5182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10429956" y="6157854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SAVINGS</a:t>
            </a:r>
            <a:endParaRPr lang="en-CA" sz="2400" b="1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528562" y="3066131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AGE</a:t>
            </a:r>
            <a:endParaRPr lang="en-CA" sz="24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300141" y="2878364"/>
            <a:ext cx="39565" cy="3174839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559555" y="34571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7041247" y="31541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7302180" y="353456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6218016" y="383063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7705919" y="304954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7666561" y="405837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6819035" y="38346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7716552" y="5182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325446" y="554737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6460754" y="556526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6279869" y="499720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6199150" y="441520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9184574" y="504242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597200" y="471976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9052075" y="555835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9693559" y="51085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9058924" y="456526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9663547" y="550603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10106223" y="459386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10535708" y="525905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10221264" y="559023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10488365" y="477259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9473179" y="47895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9563390" y="277631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8531634" y="346697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9067347" y="332691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8934848" y="384285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9576332" y="33930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8941697" y="284976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9546320" y="37905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9988996" y="287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0073315" y="34228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10104037" y="3874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371138" y="30570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9355952" y="30740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10131095" y="508017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TextBox 57"/>
          <p:cNvSpPr txBox="1"/>
          <p:nvPr/>
        </p:nvSpPr>
        <p:spPr>
          <a:xfrm>
            <a:off x="7838576" y="6187332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$</a:t>
            </a:r>
            <a:r>
              <a:rPr lang="en-CA" sz="2400" b="1" dirty="0" smtClean="0"/>
              <a:t>1 Million</a:t>
            </a:r>
            <a:endParaRPr lang="en-CA" sz="2400" b="1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8300141" y="4130375"/>
            <a:ext cx="2903650" cy="2377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814220" y="3874735"/>
            <a:ext cx="1312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45 years </a:t>
            </a:r>
            <a:endParaRPr lang="en-CA" sz="2400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2667832" y="3054057"/>
            <a:ext cx="1242592" cy="63217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Savings&gt;$1M</a:t>
            </a:r>
            <a:endParaRPr lang="en-CA" sz="1400" dirty="0"/>
          </a:p>
        </p:txBody>
      </p:sp>
      <p:sp>
        <p:nvSpPr>
          <p:cNvPr id="62" name="Rounded Rectangle 61"/>
          <p:cNvSpPr/>
          <p:nvPr/>
        </p:nvSpPr>
        <p:spPr>
          <a:xfrm>
            <a:off x="1711044" y="4273841"/>
            <a:ext cx="1145716" cy="5486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Age &gt; 45? 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3679918" y="4273841"/>
            <a:ext cx="1125449" cy="5607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Class #0 </a:t>
            </a:r>
            <a:endParaRPr lang="en-CA" sz="1400" dirty="0"/>
          </a:p>
        </p:txBody>
      </p:sp>
      <p:cxnSp>
        <p:nvCxnSpPr>
          <p:cNvPr id="64" name="Straight Arrow Connector 63"/>
          <p:cNvCxnSpPr>
            <a:stCxn id="61" idx="2"/>
            <a:endCxn id="62" idx="0"/>
          </p:cNvCxnSpPr>
          <p:nvPr/>
        </p:nvCxnSpPr>
        <p:spPr>
          <a:xfrm flipH="1">
            <a:off x="2283902" y="3686234"/>
            <a:ext cx="1005226" cy="587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63" idx="0"/>
          </p:cNvCxnSpPr>
          <p:nvPr/>
        </p:nvCxnSpPr>
        <p:spPr>
          <a:xfrm>
            <a:off x="3289128" y="3686234"/>
            <a:ext cx="953515" cy="587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32389" y="3590944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Yes</a:t>
            </a:r>
            <a:endParaRPr lang="en-CA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4061916" y="3651312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No</a:t>
            </a:r>
            <a:endParaRPr lang="en-CA" sz="140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140108" y="4850000"/>
            <a:ext cx="1140340" cy="659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280448" y="4850000"/>
            <a:ext cx="1020319" cy="667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02066" y="4930184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Yes</a:t>
            </a:r>
            <a:endParaRPr lang="en-CA" sz="1400" dirty="0"/>
          </a:p>
        </p:txBody>
      </p:sp>
      <p:sp>
        <p:nvSpPr>
          <p:cNvPr id="71" name="Rounded Rectangle 70"/>
          <p:cNvSpPr/>
          <p:nvPr/>
        </p:nvSpPr>
        <p:spPr>
          <a:xfrm>
            <a:off x="580117" y="5522868"/>
            <a:ext cx="1230596" cy="577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Class #1</a:t>
            </a:r>
            <a:endParaRPr lang="en-CA" sz="1400" dirty="0"/>
          </a:p>
        </p:txBody>
      </p:sp>
      <p:sp>
        <p:nvSpPr>
          <p:cNvPr id="72" name="Rounded Rectangle 71"/>
          <p:cNvSpPr/>
          <p:nvPr/>
        </p:nvSpPr>
        <p:spPr>
          <a:xfrm>
            <a:off x="2710737" y="5525922"/>
            <a:ext cx="1235739" cy="5744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Class #0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04818" y="494751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No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2379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60" grpId="0"/>
      <p:bldP spid="61" grpId="0" animBg="1"/>
      <p:bldP spid="62" grpId="0" animBg="1"/>
      <p:bldP spid="63" grpId="0" animBg="1"/>
      <p:bldP spid="66" grpId="0"/>
      <p:bldP spid="67" grpId="0"/>
      <p:bldP spid="70" grpId="0"/>
      <p:bldP spid="71" grpId="0" animBg="1"/>
      <p:bldP spid="72" grpId="0" animBg="1"/>
      <p:bldP spid="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59525" y="3048000"/>
            <a:ext cx="1242592" cy="63217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Savings&gt;$1M</a:t>
            </a:r>
            <a:endParaRPr lang="en-CA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4902737" y="4267784"/>
            <a:ext cx="1145716" cy="5486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Age &gt; 45?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71611" y="4267784"/>
            <a:ext cx="1125449" cy="5607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Class #0 </a:t>
            </a:r>
            <a:endParaRPr lang="en-CA" sz="1400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5475595" y="3680177"/>
            <a:ext cx="1005226" cy="587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6480821" y="3680177"/>
            <a:ext cx="953515" cy="587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24082" y="358488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Yes</a:t>
            </a:r>
            <a:endParaRPr lang="en-CA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253609" y="364525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No</a:t>
            </a:r>
            <a:endParaRPr lang="en-CA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31801" y="4843943"/>
            <a:ext cx="1140340" cy="659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72141" y="4843943"/>
            <a:ext cx="1020319" cy="667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93759" y="492412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Yes</a:t>
            </a:r>
            <a:endParaRPr lang="en-CA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3771810" y="5516811"/>
            <a:ext cx="1230596" cy="577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Class #1</a:t>
            </a:r>
            <a:endParaRPr lang="en-CA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5902430" y="5519865"/>
            <a:ext cx="1235739" cy="5744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Class #0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511" y="4941456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No</a:t>
            </a:r>
            <a:endParaRPr lang="en-CA" sz="1400" dirty="0"/>
          </a:p>
        </p:txBody>
      </p:sp>
      <p:cxnSp>
        <p:nvCxnSpPr>
          <p:cNvPr id="17" name="Curved Connector 16"/>
          <p:cNvCxnSpPr/>
          <p:nvPr/>
        </p:nvCxnSpPr>
        <p:spPr>
          <a:xfrm>
            <a:off x="7997060" y="4478199"/>
            <a:ext cx="1291465" cy="445928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79000" y="4829008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LEAVES</a:t>
            </a:r>
            <a:endParaRPr lang="en-CA" b="1" dirty="0"/>
          </a:p>
        </p:txBody>
      </p:sp>
      <p:cxnSp>
        <p:nvCxnSpPr>
          <p:cNvPr id="19" name="Curved Connector 18"/>
          <p:cNvCxnSpPr>
            <a:stCxn id="5" idx="1"/>
          </p:cNvCxnSpPr>
          <p:nvPr/>
        </p:nvCxnSpPr>
        <p:spPr>
          <a:xfrm rot="10800000">
            <a:off x="3976777" y="3397751"/>
            <a:ext cx="925960" cy="1144346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24200" y="3052637"/>
            <a:ext cx="187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DECISION NODES</a:t>
            </a:r>
            <a:endParaRPr lang="en-CA" b="1" dirty="0"/>
          </a:p>
        </p:txBody>
      </p:sp>
      <p:cxnSp>
        <p:nvCxnSpPr>
          <p:cNvPr id="21" name="Curved Connector 20"/>
          <p:cNvCxnSpPr>
            <a:stCxn id="15" idx="3"/>
            <a:endCxn id="18" idx="1"/>
          </p:cNvCxnSpPr>
          <p:nvPr/>
        </p:nvCxnSpPr>
        <p:spPr>
          <a:xfrm flipV="1">
            <a:off x="7138169" y="5013674"/>
            <a:ext cx="2140831" cy="793414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4" idx="1"/>
            <a:endCxn id="20" idx="2"/>
          </p:cNvCxnSpPr>
          <p:nvPr/>
        </p:nvCxnSpPr>
        <p:spPr>
          <a:xfrm rot="10800000" flipV="1">
            <a:off x="4063303" y="3364089"/>
            <a:ext cx="1796222" cy="57880"/>
          </a:xfrm>
          <a:prstGeom prst="curvedConnector4">
            <a:avLst>
              <a:gd name="adj1" fmla="val 23859"/>
              <a:gd name="adj2" fmla="val 94106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165168" y="-104251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DECISION TREES: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DEFINITIONS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408984" y="785571"/>
            <a:ext cx="10439400" cy="3025168"/>
          </a:xfrm>
        </p:spPr>
        <p:txBody>
          <a:bodyPr>
            <a:normAutofit/>
          </a:bodyPr>
          <a:lstStyle/>
          <a:p>
            <a:r>
              <a:rPr lang="en-CA" sz="2000" dirty="0"/>
              <a:t>The tree consists of </a:t>
            </a:r>
            <a:r>
              <a:rPr lang="en-CA" sz="2000" b="1" dirty="0"/>
              <a:t>decision nodes</a:t>
            </a:r>
            <a:r>
              <a:rPr lang="en-CA" sz="2000" dirty="0"/>
              <a:t> and </a:t>
            </a:r>
            <a:r>
              <a:rPr lang="en-CA" sz="2000" b="1" dirty="0"/>
              <a:t>leaves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/>
              <a:t>L</a:t>
            </a:r>
            <a:r>
              <a:rPr lang="en-CA" sz="2000" dirty="0" smtClean="0"/>
              <a:t>eaves </a:t>
            </a:r>
            <a:r>
              <a:rPr lang="en-CA" sz="2000" dirty="0"/>
              <a:t>are the decisions or the final outcomes</a:t>
            </a:r>
            <a:r>
              <a:rPr lang="en-CA" sz="2000" dirty="0" smtClean="0"/>
              <a:t>.</a:t>
            </a:r>
          </a:p>
          <a:p>
            <a:r>
              <a:rPr lang="en-CA" sz="2000" dirty="0" smtClean="0"/>
              <a:t>Decision </a:t>
            </a:r>
            <a:r>
              <a:rPr lang="en-CA" sz="2000" dirty="0"/>
              <a:t>nodes are where the data is </a:t>
            </a:r>
            <a:r>
              <a:rPr lang="en-CA" sz="2000" dirty="0" smtClean="0"/>
              <a:t>split based on a certain attribute.</a:t>
            </a:r>
          </a:p>
          <a:p>
            <a:r>
              <a:rPr lang="en-CA" sz="2000" dirty="0" smtClean="0"/>
              <a:t>Objective is to minimize the entropy which provides the optimum split </a:t>
            </a:r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7698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5032" y="-96469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DECISION TREES: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CUSTOMER SEGMENTATION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011762" y="1162929"/>
            <a:ext cx="1147463" cy="590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Credit Score&lt;750</a:t>
            </a:r>
            <a:endParaRPr lang="en-CA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909788" y="2616980"/>
            <a:ext cx="1530197" cy="590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Income&lt;$200K</a:t>
            </a:r>
            <a:endParaRPr lang="en-CA" sz="1400" dirty="0"/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 flipH="1">
            <a:off x="7674887" y="1753884"/>
            <a:ext cx="910607" cy="863096"/>
          </a:xfrm>
          <a:prstGeom prst="straightConnector1">
            <a:avLst/>
          </a:prstGeom>
          <a:ln w="571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8585494" y="1753884"/>
            <a:ext cx="991386" cy="840983"/>
          </a:xfrm>
          <a:prstGeom prst="straightConnector1">
            <a:avLst/>
          </a:prstGeom>
          <a:ln w="571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00723" y="1923440"/>
            <a:ext cx="7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269572" y="1985216"/>
            <a:ext cx="5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60522" y="5440136"/>
            <a:ext cx="5233701" cy="2349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041409" y="1809746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81868" y="42615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063560" y="395854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324493" y="433892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1439768" y="360446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2005884" y="350733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3711408" y="37000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3187586" y="370870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2673104" y="39566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1841348" y="46390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4307410" y="46409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3024830" y="46520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336473" y="5544786"/>
            <a:ext cx="1258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INCOME</a:t>
            </a:r>
            <a:endParaRPr lang="en-CA" sz="2400" b="1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257458" y="1798354"/>
            <a:ext cx="2077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CREDIT SCORE</a:t>
            </a:r>
            <a:endParaRPr lang="en-CA" sz="24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028053" y="1738959"/>
            <a:ext cx="19125" cy="170388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921460" y="29208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2612436" y="243647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623069" y="357536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2623069" y="456940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231963" y="49343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1367271" y="49521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1186386" y="438413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105667" y="38021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3474500" y="456367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3006350" y="42340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2647580" y="504610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3535758" y="511137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3483423" y="41496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4170764" y="50212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5438435" y="49796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4909221" y="462929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5127781" y="497716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5413648" y="46409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3166018" y="50566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2363381" y="283354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291797" y="249528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2441435" y="188264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379881" y="300562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5235664" y="369480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4207132" y="36808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4814762" y="361037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850961" y="245485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4136486" y="410669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4696263" y="423442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4575192" y="394356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4977671" y="40211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2233997" y="218033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4554164" y="49175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3586204" y="5517646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$</a:t>
            </a:r>
            <a:r>
              <a:rPr lang="en-CA" sz="2400" b="1" dirty="0" smtClean="0"/>
              <a:t>200K</a:t>
            </a:r>
            <a:endParaRPr lang="en-CA" sz="2400" b="1" dirty="0"/>
          </a:p>
        </p:txBody>
      </p:sp>
      <p:cxnSp>
        <p:nvCxnSpPr>
          <p:cNvPr id="61" name="Straight Connector 60"/>
          <p:cNvCxnSpPr>
            <a:endCxn id="105" idx="3"/>
          </p:cNvCxnSpPr>
          <p:nvPr/>
        </p:nvCxnSpPr>
        <p:spPr>
          <a:xfrm flipH="1">
            <a:off x="1032140" y="3383466"/>
            <a:ext cx="4799525" cy="3987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385511" y="410962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4031995" y="3494918"/>
            <a:ext cx="25795" cy="1945218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484968" y="21068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1868004" y="18322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2680870" y="30833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3593576" y="233459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4075268" y="203159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4336201" y="24119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3451476" y="16775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3723194" y="19975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5723116" y="17730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5199294" y="17817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4684812" y="202968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3853056" y="271209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5036538" y="272513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4434447" y="169730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4634777" y="264245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4243671" y="30073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3378979" y="302524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3198094" y="245718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3117375" y="18751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5486208" y="26367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5018058" y="230712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4776876" y="298943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5547466" y="30015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5495131" y="222270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3974758" y="237340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9" name="Straight Connector 88"/>
          <p:cNvCxnSpPr/>
          <p:nvPr/>
        </p:nvCxnSpPr>
        <p:spPr>
          <a:xfrm flipH="1" flipV="1">
            <a:off x="4042432" y="4555869"/>
            <a:ext cx="1736898" cy="5795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9269572" y="2637716"/>
            <a:ext cx="1530197" cy="590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Income&lt;$100K</a:t>
            </a:r>
            <a:endParaRPr lang="en-CA" sz="1400" dirty="0"/>
          </a:p>
        </p:txBody>
      </p:sp>
      <p:sp>
        <p:nvSpPr>
          <p:cNvPr id="91" name="Rounded Rectangle 90"/>
          <p:cNvSpPr/>
          <p:nvPr/>
        </p:nvSpPr>
        <p:spPr>
          <a:xfrm>
            <a:off x="9018147" y="4152822"/>
            <a:ext cx="1239438" cy="5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Class #0</a:t>
            </a:r>
            <a:endParaRPr lang="en-CA" sz="1600" dirty="0"/>
          </a:p>
        </p:txBody>
      </p:sp>
      <p:cxnSp>
        <p:nvCxnSpPr>
          <p:cNvPr id="92" name="Straight Arrow Connector 91"/>
          <p:cNvCxnSpPr>
            <a:stCxn id="90" idx="2"/>
            <a:endCxn id="91" idx="0"/>
          </p:cNvCxnSpPr>
          <p:nvPr/>
        </p:nvCxnSpPr>
        <p:spPr>
          <a:xfrm flipH="1">
            <a:off x="9637866" y="3228671"/>
            <a:ext cx="396805" cy="924151"/>
          </a:xfrm>
          <a:prstGeom prst="straightConnector1">
            <a:avLst/>
          </a:prstGeom>
          <a:ln w="571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0056874" y="3258145"/>
            <a:ext cx="991386" cy="840983"/>
          </a:xfrm>
          <a:prstGeom prst="straightConnector1">
            <a:avLst/>
          </a:prstGeom>
          <a:ln w="571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179515" y="3486387"/>
            <a:ext cx="7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95" name="TextBox 94"/>
          <p:cNvSpPr txBox="1"/>
          <p:nvPr/>
        </p:nvSpPr>
        <p:spPr>
          <a:xfrm>
            <a:off x="10740952" y="3489477"/>
            <a:ext cx="5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sp>
        <p:nvSpPr>
          <p:cNvPr id="96" name="Rounded Rectangle 95"/>
          <p:cNvSpPr/>
          <p:nvPr/>
        </p:nvSpPr>
        <p:spPr>
          <a:xfrm>
            <a:off x="10552567" y="4142528"/>
            <a:ext cx="1218635" cy="5909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Class #1</a:t>
            </a:r>
            <a:endParaRPr lang="en-CA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5977016" y="4157214"/>
            <a:ext cx="1173513" cy="5909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Class </a:t>
            </a:r>
            <a:r>
              <a:rPr lang="en-CA" sz="1600" dirty="0" smtClean="0"/>
              <a:t>#1</a:t>
            </a:r>
            <a:endParaRPr lang="en-CA" sz="1600" dirty="0"/>
          </a:p>
        </p:txBody>
      </p:sp>
      <p:cxnSp>
        <p:nvCxnSpPr>
          <p:cNvPr id="98" name="Straight Arrow Connector 97"/>
          <p:cNvCxnSpPr>
            <a:endCxn id="97" idx="0"/>
          </p:cNvCxnSpPr>
          <p:nvPr/>
        </p:nvCxnSpPr>
        <p:spPr>
          <a:xfrm flipH="1">
            <a:off x="6563773" y="3242212"/>
            <a:ext cx="858536" cy="915002"/>
          </a:xfrm>
          <a:prstGeom prst="straightConnector1">
            <a:avLst/>
          </a:prstGeom>
          <a:ln w="571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427748" y="3256677"/>
            <a:ext cx="991386" cy="840983"/>
          </a:xfrm>
          <a:prstGeom prst="straightConnector1">
            <a:avLst/>
          </a:prstGeom>
          <a:ln w="571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550389" y="3484919"/>
            <a:ext cx="7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101" name="TextBox 100"/>
          <p:cNvSpPr txBox="1"/>
          <p:nvPr/>
        </p:nvSpPr>
        <p:spPr>
          <a:xfrm>
            <a:off x="8111826" y="3488009"/>
            <a:ext cx="5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sp>
        <p:nvSpPr>
          <p:cNvPr id="102" name="Rounded Rectangle 101"/>
          <p:cNvSpPr/>
          <p:nvPr/>
        </p:nvSpPr>
        <p:spPr>
          <a:xfrm>
            <a:off x="7696448" y="4140509"/>
            <a:ext cx="1270371" cy="590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Credit Score&lt;650</a:t>
            </a:r>
            <a:endParaRPr lang="en-CA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401698" y="5517100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$100K</a:t>
            </a:r>
            <a:endParaRPr lang="en-CA" sz="2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85342" y="419610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650</a:t>
            </a:r>
            <a:endParaRPr lang="en-CA" sz="2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81000" y="319250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750</a:t>
            </a:r>
            <a:endParaRPr lang="en-CA" sz="2400" b="1" dirty="0"/>
          </a:p>
        </p:txBody>
      </p:sp>
      <p:sp>
        <p:nvSpPr>
          <p:cNvPr id="106" name="Rounded Rectangle 105"/>
          <p:cNvSpPr/>
          <p:nvPr/>
        </p:nvSpPr>
        <p:spPr>
          <a:xfrm>
            <a:off x="7003733" y="5657618"/>
            <a:ext cx="1173513" cy="5909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Class #1</a:t>
            </a:r>
          </a:p>
        </p:txBody>
      </p:sp>
      <p:cxnSp>
        <p:nvCxnSpPr>
          <p:cNvPr id="107" name="Straight Arrow Connector 106"/>
          <p:cNvCxnSpPr>
            <a:endCxn id="109" idx="0"/>
          </p:cNvCxnSpPr>
          <p:nvPr/>
        </p:nvCxnSpPr>
        <p:spPr>
          <a:xfrm>
            <a:off x="8419134" y="4712381"/>
            <a:ext cx="939217" cy="928532"/>
          </a:xfrm>
          <a:prstGeom prst="straightConnector1">
            <a:avLst/>
          </a:prstGeom>
          <a:ln w="571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427748" y="4901525"/>
            <a:ext cx="7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109" name="Rounded Rectangle 108"/>
          <p:cNvSpPr/>
          <p:nvPr/>
        </p:nvSpPr>
        <p:spPr>
          <a:xfrm>
            <a:off x="8723165" y="5640913"/>
            <a:ext cx="1270371" cy="5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Class #0</a:t>
            </a:r>
            <a:endParaRPr lang="en-CA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983167" y="4987074"/>
            <a:ext cx="5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7445511" y="4720071"/>
            <a:ext cx="858536" cy="915002"/>
          </a:xfrm>
          <a:prstGeom prst="straightConnector1">
            <a:avLst/>
          </a:prstGeom>
          <a:ln w="571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32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4" grpId="0"/>
      <p:bldP spid="95" grpId="0"/>
      <p:bldP spid="96" grpId="0" animBg="1"/>
      <p:bldP spid="97" grpId="0" animBg="1"/>
      <p:bldP spid="100" grpId="0"/>
      <p:bldP spid="101" grpId="0"/>
      <p:bldP spid="102" grpId="0" animBg="1"/>
      <p:bldP spid="103" grpId="0"/>
      <p:bldP spid="104" grpId="0"/>
      <p:bldP spid="105" grpId="0"/>
      <p:bldP spid="106" grpId="0" animBg="1"/>
      <p:bldP spid="108" grpId="0"/>
      <p:bldP spid="109" grpId="0" animBg="1"/>
      <p:bldP spid="1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4898" y="-73169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CA" sz="3200" b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RANDOM FOREST</a:t>
            </a: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18860" y="809490"/>
            <a:ext cx="10762395" cy="4333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Random Forest Classifier is </a:t>
            </a:r>
            <a:r>
              <a:rPr lang="en-CA" sz="2000" dirty="0" smtClean="0"/>
              <a:t>a type of </a:t>
            </a:r>
            <a:r>
              <a:rPr lang="en-CA" sz="2000" b="1" dirty="0" smtClean="0"/>
              <a:t>ensemble </a:t>
            </a:r>
            <a:r>
              <a:rPr lang="en-CA" sz="2000" b="1" dirty="0"/>
              <a:t>algorithm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 smtClean="0"/>
              <a:t>It creates </a:t>
            </a:r>
            <a:r>
              <a:rPr lang="en-CA" sz="2000" dirty="0"/>
              <a:t>a set of decision trees from randomly selected subset of training set. </a:t>
            </a:r>
            <a:endParaRPr lang="en-CA" sz="2000" dirty="0" smtClean="0"/>
          </a:p>
          <a:p>
            <a:r>
              <a:rPr lang="en-CA" sz="2000" dirty="0" smtClean="0"/>
              <a:t>It </a:t>
            </a:r>
            <a:r>
              <a:rPr lang="en-CA" sz="2000" dirty="0"/>
              <a:t>then </a:t>
            </a:r>
            <a:r>
              <a:rPr lang="en-CA" sz="2000" b="1" dirty="0" smtClean="0"/>
              <a:t>combines votes </a:t>
            </a:r>
            <a:r>
              <a:rPr lang="en-CA" sz="2000" dirty="0"/>
              <a:t>from different decision trees to decide the final class of the test object</a:t>
            </a:r>
            <a:r>
              <a:rPr lang="en-CA" sz="2000" dirty="0" smtClean="0"/>
              <a:t>.</a:t>
            </a:r>
          </a:p>
          <a:p>
            <a:endParaRPr lang="en-CA" sz="20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951596" y="3073693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Savings&gt;$1M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34694" y="3952916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800" dirty="0">
                <a:solidFill>
                  <a:schemeClr val="tx1"/>
                </a:solidFill>
              </a:rPr>
              <a:t>Age &gt; 45?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65110" y="3951756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1856710" y="3456155"/>
            <a:ext cx="494739" cy="484712"/>
          </a:xfrm>
          <a:prstGeom prst="straightConnector1">
            <a:avLst/>
          </a:prstGeom>
          <a:ln w="571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351449" y="3456155"/>
            <a:ext cx="575819" cy="523168"/>
          </a:xfrm>
          <a:prstGeom prst="straightConnector1">
            <a:avLst/>
          </a:prstGeom>
          <a:ln w="571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78"/>
          <p:cNvSpPr txBox="1"/>
          <p:nvPr/>
        </p:nvSpPr>
        <p:spPr>
          <a:xfrm>
            <a:off x="2656293" y="3568625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2" name="TextBox 179"/>
          <p:cNvSpPr txBox="1"/>
          <p:nvPr/>
        </p:nvSpPr>
        <p:spPr>
          <a:xfrm>
            <a:off x="1856710" y="352899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1048041" y="4782076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800" dirty="0" smtClean="0">
                <a:solidFill>
                  <a:schemeClr val="bg1"/>
                </a:solidFill>
              </a:rPr>
              <a:t>Class #1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78457" y="4780916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370057" y="4285315"/>
            <a:ext cx="494739" cy="484712"/>
          </a:xfrm>
          <a:prstGeom prst="straightConnector1">
            <a:avLst/>
          </a:prstGeom>
          <a:ln w="571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64796" y="4285315"/>
            <a:ext cx="575819" cy="523168"/>
          </a:xfrm>
          <a:prstGeom prst="straightConnector1">
            <a:avLst/>
          </a:prstGeom>
          <a:ln w="571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84"/>
          <p:cNvSpPr txBox="1"/>
          <p:nvPr/>
        </p:nvSpPr>
        <p:spPr>
          <a:xfrm>
            <a:off x="2169640" y="4397785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8" name="TextBox 185"/>
          <p:cNvSpPr txBox="1"/>
          <p:nvPr/>
        </p:nvSpPr>
        <p:spPr>
          <a:xfrm>
            <a:off x="1370057" y="435815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19" name="Rounded Rectangle 18"/>
          <p:cNvSpPr/>
          <p:nvPr/>
        </p:nvSpPr>
        <p:spPr>
          <a:xfrm>
            <a:off x="4230676" y="3073693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Savings&gt;$1M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13774" y="3952916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800" dirty="0">
                <a:solidFill>
                  <a:schemeClr val="tx1"/>
                </a:solidFill>
              </a:rPr>
              <a:t>Age &gt; 45?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844190" y="3951756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9" idx="2"/>
          </p:cNvCxnSpPr>
          <p:nvPr/>
        </p:nvCxnSpPr>
        <p:spPr>
          <a:xfrm flipH="1">
            <a:off x="4135790" y="3456155"/>
            <a:ext cx="494739" cy="484712"/>
          </a:xfrm>
          <a:prstGeom prst="straightConnector1">
            <a:avLst/>
          </a:prstGeom>
          <a:ln w="571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</p:cNvCxnSpPr>
          <p:nvPr/>
        </p:nvCxnSpPr>
        <p:spPr>
          <a:xfrm>
            <a:off x="4630529" y="3456155"/>
            <a:ext cx="575819" cy="523168"/>
          </a:xfrm>
          <a:prstGeom prst="straightConnector1">
            <a:avLst/>
          </a:prstGeom>
          <a:ln w="571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1"/>
          <p:cNvSpPr txBox="1"/>
          <p:nvPr/>
        </p:nvSpPr>
        <p:spPr>
          <a:xfrm>
            <a:off x="4935373" y="3568625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25" name="TextBox 192"/>
          <p:cNvSpPr txBox="1"/>
          <p:nvPr/>
        </p:nvSpPr>
        <p:spPr>
          <a:xfrm>
            <a:off x="4135790" y="352899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26" name="Rounded Rectangle 25"/>
          <p:cNvSpPr/>
          <p:nvPr/>
        </p:nvSpPr>
        <p:spPr>
          <a:xfrm>
            <a:off x="3327121" y="4782076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800" dirty="0" smtClean="0">
                <a:solidFill>
                  <a:schemeClr val="bg1"/>
                </a:solidFill>
              </a:rPr>
              <a:t>Class #1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57537" y="4780916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649137" y="4285315"/>
            <a:ext cx="494739" cy="484712"/>
          </a:xfrm>
          <a:prstGeom prst="straightConnector1">
            <a:avLst/>
          </a:prstGeom>
          <a:ln w="571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43876" y="4285315"/>
            <a:ext cx="575819" cy="523168"/>
          </a:xfrm>
          <a:prstGeom prst="straightConnector1">
            <a:avLst/>
          </a:prstGeom>
          <a:ln w="571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97"/>
          <p:cNvSpPr txBox="1"/>
          <p:nvPr/>
        </p:nvSpPr>
        <p:spPr>
          <a:xfrm>
            <a:off x="4448720" y="4397785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31" name="TextBox 198"/>
          <p:cNvSpPr txBox="1"/>
          <p:nvPr/>
        </p:nvSpPr>
        <p:spPr>
          <a:xfrm>
            <a:off x="3649137" y="435815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32" name="Rounded Rectangle 31"/>
          <p:cNvSpPr/>
          <p:nvPr/>
        </p:nvSpPr>
        <p:spPr>
          <a:xfrm>
            <a:off x="9266796" y="3073693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Savings&gt;$1M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849894" y="3952916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800" dirty="0">
                <a:solidFill>
                  <a:schemeClr val="tx1"/>
                </a:solidFill>
              </a:rPr>
              <a:t>Age &gt; 45?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880310" y="3951756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2" idx="2"/>
          </p:cNvCxnSpPr>
          <p:nvPr/>
        </p:nvCxnSpPr>
        <p:spPr>
          <a:xfrm flipH="1">
            <a:off x="9171910" y="3456155"/>
            <a:ext cx="494739" cy="484712"/>
          </a:xfrm>
          <a:prstGeom prst="straightConnector1">
            <a:avLst/>
          </a:prstGeom>
          <a:ln w="571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2"/>
          </p:cNvCxnSpPr>
          <p:nvPr/>
        </p:nvCxnSpPr>
        <p:spPr>
          <a:xfrm>
            <a:off x="9666649" y="3456155"/>
            <a:ext cx="575819" cy="523168"/>
          </a:xfrm>
          <a:prstGeom prst="straightConnector1">
            <a:avLst/>
          </a:prstGeom>
          <a:ln w="571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04"/>
          <p:cNvSpPr txBox="1"/>
          <p:nvPr/>
        </p:nvSpPr>
        <p:spPr>
          <a:xfrm>
            <a:off x="9971493" y="3568625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38" name="TextBox 205"/>
          <p:cNvSpPr txBox="1"/>
          <p:nvPr/>
        </p:nvSpPr>
        <p:spPr>
          <a:xfrm>
            <a:off x="9171910" y="352899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39" name="Rounded Rectangle 38"/>
          <p:cNvSpPr/>
          <p:nvPr/>
        </p:nvSpPr>
        <p:spPr>
          <a:xfrm>
            <a:off x="8363241" y="4782076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800" dirty="0" smtClean="0">
                <a:solidFill>
                  <a:schemeClr val="bg1"/>
                </a:solidFill>
              </a:rPr>
              <a:t>Class #1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393657" y="4780916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685257" y="4285315"/>
            <a:ext cx="494739" cy="484712"/>
          </a:xfrm>
          <a:prstGeom prst="straightConnector1">
            <a:avLst/>
          </a:prstGeom>
          <a:ln w="571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179996" y="4285315"/>
            <a:ext cx="575819" cy="523168"/>
          </a:xfrm>
          <a:prstGeom prst="straightConnector1">
            <a:avLst/>
          </a:prstGeom>
          <a:ln w="571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10"/>
          <p:cNvSpPr txBox="1"/>
          <p:nvPr/>
        </p:nvSpPr>
        <p:spPr>
          <a:xfrm>
            <a:off x="9484840" y="4397785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44" name="TextBox 211"/>
          <p:cNvSpPr txBox="1"/>
          <p:nvPr/>
        </p:nvSpPr>
        <p:spPr>
          <a:xfrm>
            <a:off x="8685257" y="435815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45" name="Oval 44"/>
          <p:cNvSpPr/>
          <p:nvPr/>
        </p:nvSpPr>
        <p:spPr>
          <a:xfrm>
            <a:off x="6039426" y="4010099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6408684" y="3986278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7140806" y="3958711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6774745" y="3981908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49" name="TextBox 216"/>
          <p:cNvSpPr txBox="1"/>
          <p:nvPr/>
        </p:nvSpPr>
        <p:spPr>
          <a:xfrm>
            <a:off x="1951596" y="252130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TREE #1</a:t>
            </a:r>
            <a:endParaRPr lang="en-CA" dirty="0"/>
          </a:p>
        </p:txBody>
      </p:sp>
      <p:sp>
        <p:nvSpPr>
          <p:cNvPr id="50" name="TextBox 217"/>
          <p:cNvSpPr txBox="1"/>
          <p:nvPr/>
        </p:nvSpPr>
        <p:spPr>
          <a:xfrm>
            <a:off x="4253861" y="255052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TREE #2</a:t>
            </a:r>
            <a:endParaRPr lang="en-CA" dirty="0"/>
          </a:p>
        </p:txBody>
      </p:sp>
      <p:sp>
        <p:nvSpPr>
          <p:cNvPr id="51" name="TextBox 218"/>
          <p:cNvSpPr txBox="1"/>
          <p:nvPr/>
        </p:nvSpPr>
        <p:spPr>
          <a:xfrm>
            <a:off x="9164595" y="259189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TREE #N</a:t>
            </a:r>
            <a:endParaRPr lang="en-CA" dirty="0"/>
          </a:p>
        </p:txBody>
      </p:sp>
      <p:sp>
        <p:nvSpPr>
          <p:cNvPr id="52" name="Left Brace 51"/>
          <p:cNvSpPr/>
          <p:nvPr/>
        </p:nvSpPr>
        <p:spPr>
          <a:xfrm rot="16200000">
            <a:off x="5824129" y="900898"/>
            <a:ext cx="430593" cy="9808745"/>
          </a:xfrm>
          <a:prstGeom prst="leftBrace">
            <a:avLst>
              <a:gd name="adj1" fmla="val 111364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53" name="TextBox 220"/>
          <p:cNvSpPr txBox="1"/>
          <p:nvPr/>
        </p:nvSpPr>
        <p:spPr>
          <a:xfrm>
            <a:off x="4844190" y="6111817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 smtClean="0"/>
              <a:t>MAJORITY VOTE = CLASS #1</a:t>
            </a:r>
            <a:endParaRPr lang="en-CA" b="1" dirty="0"/>
          </a:p>
        </p:txBody>
      </p:sp>
      <p:sp>
        <p:nvSpPr>
          <p:cNvPr id="54" name="TextBox 221"/>
          <p:cNvSpPr txBox="1"/>
          <p:nvPr/>
        </p:nvSpPr>
        <p:spPr>
          <a:xfrm>
            <a:off x="1607748" y="538075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OUT = CLASS #1</a:t>
            </a:r>
            <a:endParaRPr lang="en-CA" dirty="0"/>
          </a:p>
        </p:txBody>
      </p:sp>
      <p:sp>
        <p:nvSpPr>
          <p:cNvPr id="55" name="TextBox 222"/>
          <p:cNvSpPr txBox="1"/>
          <p:nvPr/>
        </p:nvSpPr>
        <p:spPr>
          <a:xfrm>
            <a:off x="3516479" y="538075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OUT = CLASS #1</a:t>
            </a:r>
            <a:endParaRPr lang="en-CA" dirty="0"/>
          </a:p>
        </p:txBody>
      </p:sp>
      <p:sp>
        <p:nvSpPr>
          <p:cNvPr id="56" name="TextBox 223"/>
          <p:cNvSpPr txBox="1"/>
          <p:nvPr/>
        </p:nvSpPr>
        <p:spPr>
          <a:xfrm>
            <a:off x="8837365" y="535238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OUT = CLASS #0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72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900" y="-12093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RANDOM FOREST: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WHY AND HOW?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578317" y="1197403"/>
            <a:ext cx="5311730" cy="5019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It overcomes the issues with single decision trees </a:t>
            </a:r>
            <a:r>
              <a:rPr lang="en-CA" sz="2000" dirty="0" smtClean="0"/>
              <a:t>by reducing </a:t>
            </a:r>
            <a:r>
              <a:rPr lang="en-CA" sz="2000" dirty="0"/>
              <a:t>the effect of noise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Overcomes </a:t>
            </a:r>
            <a:r>
              <a:rPr lang="en-CA" sz="2000" b="1" dirty="0"/>
              <a:t>overfitting problem </a:t>
            </a:r>
            <a:r>
              <a:rPr lang="en-CA" sz="2000" dirty="0"/>
              <a:t>by </a:t>
            </a:r>
            <a:r>
              <a:rPr lang="en-CA" sz="2000" dirty="0" smtClean="0"/>
              <a:t>taking </a:t>
            </a:r>
            <a:r>
              <a:rPr lang="en-CA" sz="2000" b="1" dirty="0" smtClean="0"/>
              <a:t>average </a:t>
            </a:r>
            <a:r>
              <a:rPr lang="en-CA" sz="2000" b="1" dirty="0"/>
              <a:t>of all the predictions</a:t>
            </a:r>
            <a:r>
              <a:rPr lang="en-CA" sz="2000" dirty="0"/>
              <a:t>, </a:t>
            </a:r>
            <a:r>
              <a:rPr lang="en-CA" sz="2000" dirty="0" smtClean="0"/>
              <a:t>canceling out biases.</a:t>
            </a:r>
            <a:endParaRPr lang="en-CA" sz="2000" dirty="0"/>
          </a:p>
          <a:p>
            <a:r>
              <a:rPr lang="en-CA" sz="2000" dirty="0"/>
              <a:t>Suppose training </a:t>
            </a:r>
            <a:r>
              <a:rPr lang="en-CA" sz="2000" dirty="0" smtClean="0"/>
              <a:t>set: [X1</a:t>
            </a:r>
            <a:r>
              <a:rPr lang="en-CA" sz="2000" dirty="0"/>
              <a:t>, X2, X3, X4] </a:t>
            </a:r>
            <a:r>
              <a:rPr lang="en-CA" sz="2000" dirty="0" smtClean="0"/>
              <a:t>with labels: [L1</a:t>
            </a:r>
            <a:r>
              <a:rPr lang="en-CA" sz="2000" dirty="0"/>
              <a:t>, L2, L3, </a:t>
            </a:r>
            <a:r>
              <a:rPr lang="en-CA" sz="2000" dirty="0" smtClean="0"/>
              <a:t>L4]</a:t>
            </a:r>
          </a:p>
          <a:p>
            <a:r>
              <a:rPr lang="en-CA" sz="2000" dirty="0"/>
              <a:t>R</a:t>
            </a:r>
            <a:r>
              <a:rPr lang="en-CA" sz="2000" dirty="0" smtClean="0"/>
              <a:t>andom </a:t>
            </a:r>
            <a:r>
              <a:rPr lang="en-CA" sz="2000" dirty="0"/>
              <a:t>forest </a:t>
            </a:r>
            <a:r>
              <a:rPr lang="en-CA" sz="2000" dirty="0" smtClean="0"/>
              <a:t>creates </a:t>
            </a:r>
            <a:r>
              <a:rPr lang="en-CA" sz="2000" dirty="0"/>
              <a:t>three decision trees taking </a:t>
            </a:r>
            <a:r>
              <a:rPr lang="en-CA" sz="2000" dirty="0" smtClean="0"/>
              <a:t>inputs as follows:</a:t>
            </a:r>
            <a:endParaRPr lang="en-CA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[X1, X2, </a:t>
            </a:r>
            <a:r>
              <a:rPr lang="en-CA" sz="2000" dirty="0" smtClean="0"/>
              <a:t>X3], [X1</a:t>
            </a:r>
            <a:r>
              <a:rPr lang="en-CA" sz="2000" dirty="0"/>
              <a:t>, X2, X4</a:t>
            </a:r>
            <a:r>
              <a:rPr lang="en-CA" sz="2000" dirty="0" smtClean="0"/>
              <a:t>], [</a:t>
            </a:r>
            <a:r>
              <a:rPr lang="en-CA" sz="2000" dirty="0"/>
              <a:t>X2, X3, X4]</a:t>
            </a:r>
          </a:p>
          <a:p>
            <a:r>
              <a:rPr lang="en-CA" sz="2000" dirty="0" smtClean="0"/>
              <a:t>Example: Combining votes from a pool of experts, each will bring their own experience and background to solve the problem resulting in a better outcome. </a:t>
            </a:r>
          </a:p>
          <a:p>
            <a:endParaRPr lang="en-CA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6015481" y="1473628"/>
            <a:ext cx="1600200" cy="1752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 smtClean="0"/>
              <a:t>Complete Training set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7741116" y="1497477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600" dirty="0" smtClean="0"/>
              <a:t>Training </a:t>
            </a:r>
          </a:p>
          <a:p>
            <a:pPr algn="ctr"/>
            <a:r>
              <a:rPr lang="en-CA" sz="1600" dirty="0" smtClean="0"/>
              <a:t>set #1</a:t>
            </a:r>
            <a:endParaRPr lang="en-CA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9043546" y="1497477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600" dirty="0" smtClean="0"/>
              <a:t>Training </a:t>
            </a:r>
          </a:p>
          <a:p>
            <a:pPr algn="ctr"/>
            <a:r>
              <a:rPr lang="en-CA" sz="1600" dirty="0" smtClean="0"/>
              <a:t>set #2</a:t>
            </a:r>
            <a:endParaRPr lang="en-CA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0347222" y="1497477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600" dirty="0" smtClean="0"/>
              <a:t>Training </a:t>
            </a:r>
          </a:p>
          <a:p>
            <a:pPr algn="ctr"/>
            <a:r>
              <a:rPr lang="en-CA" sz="1600" dirty="0" smtClean="0"/>
              <a:t>set #3</a:t>
            </a:r>
            <a:endParaRPr lang="en-CA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7741116" y="3356949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600" dirty="0" smtClean="0"/>
              <a:t>Decision Tree #1</a:t>
            </a:r>
            <a:endParaRPr lang="en-CA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9091320" y="3356949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600" dirty="0"/>
              <a:t>Decision Tree </a:t>
            </a:r>
            <a:r>
              <a:rPr lang="en-CA" sz="1600" dirty="0" smtClean="0"/>
              <a:t>#2</a:t>
            </a:r>
            <a:endParaRPr lang="en-CA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10405620" y="3356949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600" dirty="0"/>
              <a:t>Decision Tree </a:t>
            </a:r>
            <a:r>
              <a:rPr lang="en-CA" sz="1600" dirty="0" smtClean="0"/>
              <a:t>#3</a:t>
            </a:r>
            <a:endParaRPr lang="en-CA" sz="1600" dirty="0"/>
          </a:p>
        </p:txBody>
      </p:sp>
      <p:sp>
        <p:nvSpPr>
          <p:cNvPr id="11" name="Down Arrow 10"/>
          <p:cNvSpPr/>
          <p:nvPr/>
        </p:nvSpPr>
        <p:spPr>
          <a:xfrm>
            <a:off x="8201532" y="2349928"/>
            <a:ext cx="301584" cy="876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12" name="Down Arrow 11"/>
          <p:cNvSpPr/>
          <p:nvPr/>
        </p:nvSpPr>
        <p:spPr>
          <a:xfrm>
            <a:off x="9496786" y="2349928"/>
            <a:ext cx="301584" cy="876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13" name="Down Arrow 12"/>
          <p:cNvSpPr/>
          <p:nvPr/>
        </p:nvSpPr>
        <p:spPr>
          <a:xfrm>
            <a:off x="10792040" y="2349928"/>
            <a:ext cx="301584" cy="876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14" name="Down Arrow 13"/>
          <p:cNvSpPr/>
          <p:nvPr/>
        </p:nvSpPr>
        <p:spPr>
          <a:xfrm rot="19695937">
            <a:off x="8603656" y="4149178"/>
            <a:ext cx="301584" cy="1246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15" name="Down Arrow 14"/>
          <p:cNvSpPr/>
          <p:nvPr/>
        </p:nvSpPr>
        <p:spPr>
          <a:xfrm rot="1367472">
            <a:off x="10521127" y="4126157"/>
            <a:ext cx="301584" cy="1311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16" name="Down Arrow 15"/>
          <p:cNvSpPr/>
          <p:nvPr/>
        </p:nvSpPr>
        <p:spPr>
          <a:xfrm>
            <a:off x="9544560" y="4163013"/>
            <a:ext cx="301584" cy="1015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8949180" y="5178633"/>
            <a:ext cx="1506048" cy="762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 smtClean="0"/>
              <a:t>VOTING</a:t>
            </a:r>
            <a:endParaRPr lang="en-CA" dirty="0"/>
          </a:p>
        </p:txBody>
      </p:sp>
      <p:sp>
        <p:nvSpPr>
          <p:cNvPr id="18" name="Down Arrow 17"/>
          <p:cNvSpPr/>
          <p:nvPr/>
        </p:nvSpPr>
        <p:spPr>
          <a:xfrm>
            <a:off x="9544560" y="5946597"/>
            <a:ext cx="301584" cy="560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95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5131" y="136662"/>
            <a:ext cx="3502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5131" y="1138369"/>
            <a:ext cx="116912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objective is to discover insights into consumer reviews and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perform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Sentiment Analysis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on the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data.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Dataset consists of 3000 Amazon customer reviews, star ratings, date of review, variant and feedback of various amazon Alexa products like Alexa Echo, Echo dots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Dataset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www.kaggle.com/sid321axn/amazon-alexa-reviews</a:t>
            </a:r>
          </a:p>
        </p:txBody>
      </p:sp>
    </p:spTree>
    <p:extLst>
      <p:ext uri="{BB962C8B-B14F-4D97-AF65-F5344CB8AC3E}">
        <p14:creationId xmlns:p14="http://schemas.microsoft.com/office/powerpoint/2010/main" val="32628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2" y="97472"/>
            <a:ext cx="6928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Information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" y="1440995"/>
            <a:ext cx="10097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Information in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DataSet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'rating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', 'date', 'variation', '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verified_reviews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'feedback‘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Total Feedback Count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304640"/>
              </p:ext>
            </p:extLst>
          </p:nvPr>
        </p:nvGraphicFramePr>
        <p:xfrm>
          <a:off x="391886" y="306151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964917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04676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4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9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74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Verified_Reviews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9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68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2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925" y="1109731"/>
            <a:ext cx="1166077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Variations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Alexa Products considered are: 'Charcoal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Fabric ', 'Walnut Finish ', 'Heather Gray Fabric ', 'Sandstone Fabric ', 'Oak Finish ', 'Black', 'White', 'Black Spot', 'White Spot', 'Black Show', 'White Show', 'Black Plus', 'White Plus', 'Configuration: Fire TV Stick', 'Black Dot', 'White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Dot‘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Sample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6928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Information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5" y="3171834"/>
            <a:ext cx="10487283" cy="277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6710" y="0"/>
            <a:ext cx="3975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 Plots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0" y="923330"/>
            <a:ext cx="4821274" cy="5490532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32" y="923330"/>
            <a:ext cx="6857448" cy="54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468" y="21993"/>
            <a:ext cx="6442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Rating Distributions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8" y="1289090"/>
            <a:ext cx="6077229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4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645920"/>
            <a:ext cx="11612880" cy="48267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3850" y="21993"/>
            <a:ext cx="5824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Rating Variations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67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063"/>
            <a:ext cx="5091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 Model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0" y="1819465"/>
            <a:ext cx="11129449" cy="21908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6570" y="1345474"/>
            <a:ext cx="84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Random Forest Classifier training the data for 100 estimators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242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Evaluating Model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72332"/>
              </p:ext>
            </p:extLst>
          </p:nvPr>
        </p:nvGraphicFramePr>
        <p:xfrm>
          <a:off x="267175" y="919197"/>
          <a:ext cx="11737593" cy="1181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134">
                  <a:extLst>
                    <a:ext uri="{9D8B030D-6E8A-4147-A177-3AD203B41FA5}">
                      <a16:colId xmlns:a16="http://schemas.microsoft.com/office/drawing/2014/main" val="2676290955"/>
                    </a:ext>
                  </a:extLst>
                </a:gridCol>
                <a:gridCol w="915643">
                  <a:extLst>
                    <a:ext uri="{9D8B030D-6E8A-4147-A177-3AD203B41FA5}">
                      <a16:colId xmlns:a16="http://schemas.microsoft.com/office/drawing/2014/main" val="1200809876"/>
                    </a:ext>
                  </a:extLst>
                </a:gridCol>
                <a:gridCol w="1278776">
                  <a:extLst>
                    <a:ext uri="{9D8B030D-6E8A-4147-A177-3AD203B41FA5}">
                      <a16:colId xmlns:a16="http://schemas.microsoft.com/office/drawing/2014/main" val="3112788921"/>
                    </a:ext>
                  </a:extLst>
                </a:gridCol>
                <a:gridCol w="1147155">
                  <a:extLst>
                    <a:ext uri="{9D8B030D-6E8A-4147-A177-3AD203B41FA5}">
                      <a16:colId xmlns:a16="http://schemas.microsoft.com/office/drawing/2014/main" val="1505795452"/>
                    </a:ext>
                  </a:extLst>
                </a:gridCol>
                <a:gridCol w="1304177">
                  <a:extLst>
                    <a:ext uri="{9D8B030D-6E8A-4147-A177-3AD203B41FA5}">
                      <a16:colId xmlns:a16="http://schemas.microsoft.com/office/drawing/2014/main" val="348592680"/>
                    </a:ext>
                  </a:extLst>
                </a:gridCol>
                <a:gridCol w="1304177">
                  <a:extLst>
                    <a:ext uri="{9D8B030D-6E8A-4147-A177-3AD203B41FA5}">
                      <a16:colId xmlns:a16="http://schemas.microsoft.com/office/drawing/2014/main" val="2208141033"/>
                    </a:ext>
                  </a:extLst>
                </a:gridCol>
                <a:gridCol w="1304177">
                  <a:extLst>
                    <a:ext uri="{9D8B030D-6E8A-4147-A177-3AD203B41FA5}">
                      <a16:colId xmlns:a16="http://schemas.microsoft.com/office/drawing/2014/main" val="1796241461"/>
                    </a:ext>
                  </a:extLst>
                </a:gridCol>
                <a:gridCol w="1304177">
                  <a:extLst>
                    <a:ext uri="{9D8B030D-6E8A-4147-A177-3AD203B41FA5}">
                      <a16:colId xmlns:a16="http://schemas.microsoft.com/office/drawing/2014/main" val="712582271"/>
                    </a:ext>
                  </a:extLst>
                </a:gridCol>
                <a:gridCol w="1304177">
                  <a:extLst>
                    <a:ext uri="{9D8B030D-6E8A-4147-A177-3AD203B41FA5}">
                      <a16:colId xmlns:a16="http://schemas.microsoft.com/office/drawing/2014/main" val="2891500591"/>
                    </a:ext>
                  </a:extLst>
                </a:gridCol>
              </a:tblGrid>
              <a:tr h="4439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Data Set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True Positive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True Negative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False Positive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False Negative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F-Score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90873"/>
                  </a:ext>
                </a:extLst>
              </a:tr>
              <a:tr h="1216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Training</a:t>
                      </a:r>
                      <a:r>
                        <a:rPr lang="en-US" sz="1400" baseline="0" dirty="0" smtClean="0"/>
                        <a:t>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99.4%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99.4%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99.9%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99.6%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922151"/>
                  </a:ext>
                </a:extLst>
              </a:tr>
              <a:tr h="3585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576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93.1%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93.1%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99.8%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96.3%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900793"/>
                  </a:ext>
                </a:extLst>
              </a:tr>
            </a:tbl>
          </a:graphicData>
        </a:graphic>
      </p:graphicFrame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4" y="2299064"/>
            <a:ext cx="5767865" cy="4415246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15" y="2299065"/>
            <a:ext cx="5762353" cy="44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183</TotalTime>
  <Words>736</Words>
  <Application>Microsoft Office PowerPoint</Application>
  <PresentationFormat>Widescreen</PresentationFormat>
  <Paragraphs>204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 Light</vt:lpstr>
      <vt:lpstr>Century Gothic</vt:lpstr>
      <vt:lpstr>Courier New</vt:lpstr>
      <vt:lpstr>Wingdings 3</vt:lpstr>
      <vt:lpstr>Slice</vt:lpstr>
      <vt:lpstr>Machine Learning Foundation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Foundation Project</dc:title>
  <dc:creator>Manem, SureshRao (Cognizant)</dc:creator>
  <cp:lastModifiedBy>Manem, SureshRao (Cognizant)</cp:lastModifiedBy>
  <cp:revision>15</cp:revision>
  <dcterms:created xsi:type="dcterms:W3CDTF">2020-01-30T06:10:54Z</dcterms:created>
  <dcterms:modified xsi:type="dcterms:W3CDTF">2020-01-30T09:14:13Z</dcterms:modified>
</cp:coreProperties>
</file>