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9" r:id="rId2"/>
    <p:sldId id="401" r:id="rId3"/>
    <p:sldId id="402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55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9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48605" y="1305530"/>
            <a:ext cx="10762395" cy="4333270"/>
          </a:xfrm>
        </p:spPr>
        <p:txBody>
          <a:bodyPr>
            <a:normAutofit/>
          </a:bodyPr>
          <a:lstStyle/>
          <a:p>
            <a:r>
              <a:rPr lang="en-CA" sz="2000" dirty="0"/>
              <a:t>Random Forest Classifier is </a:t>
            </a:r>
            <a:r>
              <a:rPr lang="en-CA" sz="2000" dirty="0" smtClean="0"/>
              <a:t>a type of </a:t>
            </a:r>
            <a:r>
              <a:rPr lang="en-CA" sz="2000" b="1" dirty="0" smtClean="0"/>
              <a:t>ensemble </a:t>
            </a:r>
            <a:r>
              <a:rPr lang="en-CA" sz="2000" b="1" dirty="0"/>
              <a:t>algorithm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It creates </a:t>
            </a:r>
            <a:r>
              <a:rPr lang="en-CA" sz="2000" dirty="0"/>
              <a:t>a set of decision trees from randomly selected subset of training set. </a:t>
            </a:r>
            <a:endParaRPr lang="en-CA" sz="2000" dirty="0" smtClean="0"/>
          </a:p>
          <a:p>
            <a:r>
              <a:rPr lang="en-CA" sz="2000" dirty="0" smtClean="0"/>
              <a:t>It </a:t>
            </a:r>
            <a:r>
              <a:rPr lang="en-CA" sz="2000" dirty="0"/>
              <a:t>then </a:t>
            </a:r>
            <a:r>
              <a:rPr lang="en-CA" sz="2000" b="1" dirty="0" smtClean="0"/>
              <a:t>combines votes </a:t>
            </a:r>
            <a:r>
              <a:rPr lang="en-CA" sz="2000" dirty="0"/>
              <a:t>from different decision trees to decide the final class of the test object</a:t>
            </a:r>
            <a:r>
              <a:rPr lang="en-CA" sz="2000" dirty="0" smtClean="0"/>
              <a:t>.</a:t>
            </a:r>
          </a:p>
          <a:p>
            <a:endParaRPr lang="en-C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174" name="Rounded Rectangle 173"/>
          <p:cNvSpPr/>
          <p:nvPr/>
        </p:nvSpPr>
        <p:spPr>
          <a:xfrm>
            <a:off x="22853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8684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28989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/>
          <p:cNvCxnSpPr>
            <a:stCxn id="174" idx="2"/>
          </p:cNvCxnSpPr>
          <p:nvPr/>
        </p:nvCxnSpPr>
        <p:spPr>
          <a:xfrm flipH="1">
            <a:off x="21905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4" idx="2"/>
          </p:cNvCxnSpPr>
          <p:nvPr/>
        </p:nvCxnSpPr>
        <p:spPr>
          <a:xfrm>
            <a:off x="26852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900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1905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1" name="Rounded Rectangle 180"/>
          <p:cNvSpPr/>
          <p:nvPr/>
        </p:nvSpPr>
        <p:spPr>
          <a:xfrm>
            <a:off x="13818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4122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17038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1985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5034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7038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456447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14757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517799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87" idx="2"/>
          </p:cNvCxnSpPr>
          <p:nvPr/>
        </p:nvCxnSpPr>
        <p:spPr>
          <a:xfrm flipH="1">
            <a:off x="446959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</p:cNvCxnSpPr>
          <p:nvPr/>
        </p:nvCxnSpPr>
        <p:spPr>
          <a:xfrm>
            <a:off x="496433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6917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6959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94" name="Rounded Rectangle 193"/>
          <p:cNvSpPr/>
          <p:nvPr/>
        </p:nvSpPr>
        <p:spPr>
          <a:xfrm>
            <a:off x="366092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469133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398293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47767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78252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98293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0" name="Rounded Rectangle 199"/>
          <p:cNvSpPr/>
          <p:nvPr/>
        </p:nvSpPr>
        <p:spPr>
          <a:xfrm>
            <a:off x="96005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91836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02141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0" idx="2"/>
          </p:cNvCxnSpPr>
          <p:nvPr/>
        </p:nvCxnSpPr>
        <p:spPr>
          <a:xfrm flipH="1">
            <a:off x="95057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2"/>
          </p:cNvCxnSpPr>
          <p:nvPr/>
        </p:nvCxnSpPr>
        <p:spPr>
          <a:xfrm>
            <a:off x="100004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03052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06" name="TextBox 205"/>
          <p:cNvSpPr txBox="1"/>
          <p:nvPr/>
        </p:nvSpPr>
        <p:spPr>
          <a:xfrm>
            <a:off x="95057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6970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97274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90190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95137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186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90190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13" name="Oval 212"/>
          <p:cNvSpPr/>
          <p:nvPr/>
        </p:nvSpPr>
        <p:spPr>
          <a:xfrm>
            <a:off x="6373228" y="4234550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" name="Oval 213"/>
          <p:cNvSpPr/>
          <p:nvPr/>
        </p:nvSpPr>
        <p:spPr>
          <a:xfrm>
            <a:off x="6742486" y="421072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5" name="Oval 214"/>
          <p:cNvSpPr/>
          <p:nvPr/>
        </p:nvSpPr>
        <p:spPr>
          <a:xfrm>
            <a:off x="7474608" y="4183162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6" name="Oval 215"/>
          <p:cNvSpPr/>
          <p:nvPr/>
        </p:nvSpPr>
        <p:spPr>
          <a:xfrm>
            <a:off x="7108547" y="420635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7" name="TextBox 216"/>
          <p:cNvSpPr txBox="1"/>
          <p:nvPr/>
        </p:nvSpPr>
        <p:spPr>
          <a:xfrm>
            <a:off x="2285398" y="27457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#1</a:t>
            </a:r>
            <a:endParaRPr lang="en-CA" dirty="0"/>
          </a:p>
        </p:txBody>
      </p:sp>
      <p:sp>
        <p:nvSpPr>
          <p:cNvPr id="218" name="TextBox 217"/>
          <p:cNvSpPr txBox="1"/>
          <p:nvPr/>
        </p:nvSpPr>
        <p:spPr>
          <a:xfrm>
            <a:off x="4587663" y="277497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#2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9498397" y="28163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#N</a:t>
            </a:r>
            <a:endParaRPr lang="en-CA" dirty="0"/>
          </a:p>
        </p:txBody>
      </p:sp>
      <p:sp>
        <p:nvSpPr>
          <p:cNvPr id="220" name="Left Brace 219"/>
          <p:cNvSpPr/>
          <p:nvPr/>
        </p:nvSpPr>
        <p:spPr>
          <a:xfrm rot="16200000">
            <a:off x="6157931" y="1125349"/>
            <a:ext cx="430593" cy="9808745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TextBox 220"/>
          <p:cNvSpPr txBox="1"/>
          <p:nvPr/>
        </p:nvSpPr>
        <p:spPr>
          <a:xfrm>
            <a:off x="5177992" y="633626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MAJORITY VOTE = CLASS #1</a:t>
            </a:r>
            <a:endParaRPr lang="en-CA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941550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3" name="TextBox 222"/>
          <p:cNvSpPr txBox="1"/>
          <p:nvPr/>
        </p:nvSpPr>
        <p:spPr>
          <a:xfrm>
            <a:off x="3850281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4" name="TextBox 223"/>
          <p:cNvSpPr txBox="1"/>
          <p:nvPr/>
        </p:nvSpPr>
        <p:spPr>
          <a:xfrm>
            <a:off x="9171167" y="55768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AND HOW?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1" y="1447800"/>
            <a:ext cx="5311730" cy="5019070"/>
          </a:xfrm>
        </p:spPr>
        <p:txBody>
          <a:bodyPr>
            <a:normAutofit/>
          </a:bodyPr>
          <a:lstStyle/>
          <a:p>
            <a:r>
              <a:rPr lang="en-CA" sz="2000" dirty="0"/>
              <a:t>It overcomes the issues with single decision trees </a:t>
            </a:r>
            <a:r>
              <a:rPr lang="en-CA" sz="2000" dirty="0" smtClean="0"/>
              <a:t>by reducing </a:t>
            </a:r>
            <a:r>
              <a:rPr lang="en-CA" sz="2000" dirty="0"/>
              <a:t>the effect of noise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Overcomes </a:t>
            </a:r>
            <a:r>
              <a:rPr lang="en-CA" sz="2000" b="1" dirty="0"/>
              <a:t>overfitting problem </a:t>
            </a:r>
            <a:r>
              <a:rPr lang="en-CA" sz="2000" dirty="0"/>
              <a:t>by </a:t>
            </a:r>
            <a:r>
              <a:rPr lang="en-CA" sz="2000" dirty="0" smtClean="0"/>
              <a:t>taking </a:t>
            </a:r>
            <a:r>
              <a:rPr lang="en-CA" sz="2000" b="1" dirty="0" smtClean="0"/>
              <a:t>average </a:t>
            </a:r>
            <a:r>
              <a:rPr lang="en-CA" sz="2000" b="1" dirty="0"/>
              <a:t>of all the predictions</a:t>
            </a:r>
            <a:r>
              <a:rPr lang="en-CA" sz="2000" dirty="0"/>
              <a:t>, </a:t>
            </a:r>
            <a:r>
              <a:rPr lang="en-CA" sz="2000" dirty="0" smtClean="0"/>
              <a:t>canceling out biases.</a:t>
            </a:r>
            <a:endParaRPr lang="en-CA" sz="2000" dirty="0"/>
          </a:p>
          <a:p>
            <a:r>
              <a:rPr lang="en-CA" sz="2000" dirty="0"/>
              <a:t>Suppose training </a:t>
            </a:r>
            <a:r>
              <a:rPr lang="en-CA" sz="2000" dirty="0" smtClean="0"/>
              <a:t>set: [X1</a:t>
            </a:r>
            <a:r>
              <a:rPr lang="en-CA" sz="2000" dirty="0"/>
              <a:t>, X2, X3, X4] </a:t>
            </a:r>
            <a:r>
              <a:rPr lang="en-CA" sz="2000" dirty="0" smtClean="0"/>
              <a:t>with labels: [L1</a:t>
            </a:r>
            <a:r>
              <a:rPr lang="en-CA" sz="2000" dirty="0"/>
              <a:t>, L2, L3, </a:t>
            </a:r>
            <a:r>
              <a:rPr lang="en-CA" sz="2000" dirty="0" smtClean="0"/>
              <a:t>L4]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andom </a:t>
            </a:r>
            <a:r>
              <a:rPr lang="en-CA" sz="2000" dirty="0"/>
              <a:t>forest </a:t>
            </a:r>
            <a:r>
              <a:rPr lang="en-CA" sz="2000" dirty="0" smtClean="0"/>
              <a:t>creates </a:t>
            </a:r>
            <a:r>
              <a:rPr lang="en-CA" sz="2000" dirty="0"/>
              <a:t>three decision trees taking </a:t>
            </a:r>
            <a:r>
              <a:rPr lang="en-CA" sz="2000" dirty="0" smtClean="0"/>
              <a:t>inputs as follows: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[X1, X2, </a:t>
            </a:r>
            <a:r>
              <a:rPr lang="en-CA" sz="2000" dirty="0" smtClean="0"/>
              <a:t>X3], [X1</a:t>
            </a:r>
            <a:r>
              <a:rPr lang="en-CA" sz="2000" dirty="0"/>
              <a:t>, X2, X4</a:t>
            </a:r>
            <a:r>
              <a:rPr lang="en-CA" sz="2000" dirty="0" smtClean="0"/>
              <a:t>], [</a:t>
            </a:r>
            <a:r>
              <a:rPr lang="en-CA" sz="2000" dirty="0"/>
              <a:t>X2, X3, X4]</a:t>
            </a:r>
          </a:p>
          <a:p>
            <a:r>
              <a:rPr lang="en-CA" sz="2000" dirty="0" smtClean="0"/>
              <a:t>Example: Combining votes from a pool of experts, each will bring their own experience and background to solve the problem resulting in a better outcome. </a:t>
            </a:r>
          </a:p>
          <a:p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503965" y="1724025"/>
            <a:ext cx="1600200" cy="1752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Complete Training set</a:t>
            </a:r>
            <a:endParaRPr lang="en-CA" dirty="0"/>
          </a:p>
        </p:txBody>
      </p:sp>
      <p:sp>
        <p:nvSpPr>
          <p:cNvPr id="76" name="Rounded Rectangle 75"/>
          <p:cNvSpPr/>
          <p:nvPr/>
        </p:nvSpPr>
        <p:spPr>
          <a:xfrm>
            <a:off x="822960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#1</a:t>
            </a:r>
            <a:endParaRPr lang="en-CA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953203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#2</a:t>
            </a:r>
            <a:endParaRPr lang="en-CA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10835706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#3</a:t>
            </a:r>
            <a:endParaRPr lang="en-CA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8229600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Decision Tree #1</a:t>
            </a:r>
            <a:endParaRPr lang="en-CA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5798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#2</a:t>
            </a:r>
            <a:endParaRPr lang="en-CA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108941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#3</a:t>
            </a:r>
            <a:endParaRPr lang="en-CA" sz="1600" dirty="0"/>
          </a:p>
        </p:txBody>
      </p:sp>
      <p:sp>
        <p:nvSpPr>
          <p:cNvPr id="3" name="Down Arrow 2"/>
          <p:cNvSpPr/>
          <p:nvPr/>
        </p:nvSpPr>
        <p:spPr>
          <a:xfrm>
            <a:off x="8690016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Down Arrow 94"/>
          <p:cNvSpPr/>
          <p:nvPr/>
        </p:nvSpPr>
        <p:spPr>
          <a:xfrm>
            <a:off x="9985270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Down Arrow 97"/>
          <p:cNvSpPr/>
          <p:nvPr/>
        </p:nvSpPr>
        <p:spPr>
          <a:xfrm>
            <a:off x="11280524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Down Arrow 101"/>
          <p:cNvSpPr/>
          <p:nvPr/>
        </p:nvSpPr>
        <p:spPr>
          <a:xfrm rot="19695937">
            <a:off x="9092140" y="4399575"/>
            <a:ext cx="301584" cy="124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Down Arrow 102"/>
          <p:cNvSpPr/>
          <p:nvPr/>
        </p:nvSpPr>
        <p:spPr>
          <a:xfrm rot="1367472">
            <a:off x="11009611" y="4376554"/>
            <a:ext cx="301584" cy="131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Down Arrow 107"/>
          <p:cNvSpPr/>
          <p:nvPr/>
        </p:nvSpPr>
        <p:spPr>
          <a:xfrm>
            <a:off x="10033044" y="4413410"/>
            <a:ext cx="301584" cy="101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437664" y="5429030"/>
            <a:ext cx="1506048" cy="76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VOTING</a:t>
            </a:r>
            <a:endParaRPr lang="en-CA" dirty="0"/>
          </a:p>
        </p:txBody>
      </p:sp>
      <p:sp>
        <p:nvSpPr>
          <p:cNvPr id="110" name="Down Arrow 109"/>
          <p:cNvSpPr/>
          <p:nvPr/>
        </p:nvSpPr>
        <p:spPr>
          <a:xfrm>
            <a:off x="10033044" y="6196994"/>
            <a:ext cx="301584" cy="5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3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595474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</a:t>
            </a:r>
            <a:r>
              <a:rPr lang="en-CA" sz="2000" dirty="0" smtClean="0"/>
              <a:t>255: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057" y="2895600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595474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</a:t>
            </a:r>
            <a:r>
              <a:rPr lang="en-CA" sz="2000" dirty="0" smtClean="0"/>
              <a:t>320</a:t>
            </a:r>
            <a:r>
              <a:rPr lang="en-CA" sz="2000" dirty="0" smtClean="0"/>
              <a:t>: </a:t>
            </a:r>
          </a:p>
          <a:p>
            <a:pPr marL="0" indent="0">
              <a:buNone/>
            </a:pPr>
            <a:r>
              <a:rPr lang="en-CA" sz="2000" dirty="0" smtClean="0">
                <a:hlinkClick r:id="rId6"/>
              </a:rPr>
              <a:t>http</a:t>
            </a:r>
            <a:r>
              <a:rPr lang="en-CA" sz="2000" dirty="0">
                <a:hlinkClick r:id="rId6"/>
              </a:rPr>
              <a:t>://</a:t>
            </a:r>
            <a:r>
              <a:rPr lang="en-CA" sz="2000" dirty="0" smtClean="0">
                <a:hlinkClick r:id="rId6"/>
              </a:rPr>
              <a:t>www-bcf.usc.edu</a:t>
            </a:r>
            <a:r>
              <a:rPr lang="en-CA" sz="2000" dirty="0">
                <a:hlinkClick r:id="rId6"/>
              </a:rPr>
              <a:t>/~</a:t>
            </a:r>
            <a:r>
              <a:rPr lang="en-CA" sz="2000" dirty="0" smtClean="0">
                <a:hlinkClick r:id="rId6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925" y="2895600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320</Words>
  <Application>Microsoft Office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395</cp:revision>
  <cp:lastPrinted>2015-02-18T03:35:51Z</cp:lastPrinted>
  <dcterms:created xsi:type="dcterms:W3CDTF">2006-08-16T00:00:00Z</dcterms:created>
  <dcterms:modified xsi:type="dcterms:W3CDTF">2018-12-30T01:39:57Z</dcterms:modified>
</cp:coreProperties>
</file>